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00" r:id="rId2"/>
    <p:sldMasterId id="2147483712" r:id="rId3"/>
    <p:sldMasterId id="2147483724" r:id="rId4"/>
  </p:sldMasterIdLst>
  <p:notesMasterIdLst>
    <p:notesMasterId r:id="rId23"/>
  </p:notesMasterIdLst>
  <p:sldIdLst>
    <p:sldId id="256" r:id="rId5"/>
    <p:sldId id="257" r:id="rId6"/>
    <p:sldId id="339" r:id="rId7"/>
    <p:sldId id="326" r:id="rId8"/>
    <p:sldId id="325" r:id="rId9"/>
    <p:sldId id="343" r:id="rId10"/>
    <p:sldId id="329" r:id="rId11"/>
    <p:sldId id="341" r:id="rId12"/>
    <p:sldId id="342" r:id="rId13"/>
    <p:sldId id="332" r:id="rId14"/>
    <p:sldId id="333" r:id="rId15"/>
    <p:sldId id="334" r:id="rId16"/>
    <p:sldId id="347" r:id="rId17"/>
    <p:sldId id="335" r:id="rId18"/>
    <p:sldId id="336" r:id="rId19"/>
    <p:sldId id="337" r:id="rId20"/>
    <p:sldId id="345" r:id="rId21"/>
    <p:sldId id="303" r:id="rId2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Akhbar MT" pitchFamily="2" charset="-78"/>
      <p:regular r:id="rId26"/>
      <p:bold r:id="rId27"/>
    </p:embeddedFont>
    <p:embeddedFont>
      <p:font typeface="Traditional Arabic" panose="02020603050405020304" pitchFamily="18" charset="-78"/>
      <p:regular r:id="rId28"/>
      <p:bold r:id="rId29"/>
    </p:embeddedFont>
    <p:embeddedFont>
      <p:font typeface="Calibri" panose="020F0502020204030204" pitchFamily="34" charset="0"/>
      <p:regular r:id="rId30"/>
      <p:bold r:id="rId31"/>
    </p:embeddedFont>
    <p:embeddedFont>
      <p:font typeface="PT Bold Heading" panose="02010400000000000000" pitchFamily="2" charset="-78"/>
      <p:regular r:id="rId32"/>
    </p:embeddedFont>
    <p:embeddedFont>
      <p:font typeface="Sakkal Majalla" panose="02000000000000000000" pitchFamily="2" charset="-78"/>
      <p:regular r:id="rId33"/>
      <p:bold r:id="rId34"/>
    </p:embeddedFont>
    <p:embeddedFont>
      <p:font typeface="Nixie One" panose="020B0604020202020204" charset="0"/>
      <p:regular r:id="rId35"/>
    </p:embeddedFont>
    <p:embeddedFont>
      <p:font typeface="AL-Mohanad" pitchFamily="2" charset="-78"/>
      <p:regular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Wingdings 3" panose="05040102010807070707" pitchFamily="18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4B0B35-B29A-43F6-874E-43B711AF2454}">
  <a:tblStyle styleId="{9F4B0B35-B29A-43F6-874E-43B711AF2454}" styleName="Table_0"/>
  <a:tblStyle styleId="{C4026528-F808-4186-B1E1-48A67B31386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firstRow>
      <a:tcTxStyle b="on" i="off"/>
      <a:tcStyle>
        <a:tcBdr/>
        <a:fill>
          <a:solidFill>
            <a:srgbClr val="E6E6E6"/>
          </a:solidFill>
        </a:fill>
      </a:tcStyle>
    </a:firstRow>
  </a:tblStyle>
  <a:tblStyle styleId="{5D7C90F6-AE0B-4259-B788-E5138B401B73}" styleName="Table_2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5DEA1CE8-54B9-4448-BCEB-A7321FEDB6DF}" styleName="Table_3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8222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70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82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24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84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شريحة عنوان ب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12"/>
          <p:cNvGrpSpPr>
            <a:grpSpLocks/>
          </p:cNvGrpSpPr>
          <p:nvPr/>
        </p:nvGrpSpPr>
        <p:grpSpPr bwMode="auto">
          <a:xfrm rot="10800000">
            <a:off x="0" y="5645150"/>
            <a:ext cx="9144000" cy="63500"/>
            <a:chOff x="507492" y="1501519"/>
            <a:chExt cx="8129016" cy="63125"/>
          </a:xfrm>
        </p:grpSpPr>
        <p:cxnSp>
          <p:nvCxnSpPr>
            <p:cNvPr id="6" name="موصل مستقيم 16"/>
            <p:cNvCxnSpPr/>
            <p:nvPr/>
          </p:nvCxnSpPr>
          <p:spPr>
            <a:xfrm>
              <a:off x="543480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موصل مستقيم 17"/>
            <p:cNvCxnSpPr/>
            <p:nvPr/>
          </p:nvCxnSpPr>
          <p:spPr>
            <a:xfrm>
              <a:off x="543480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13"/>
          <p:cNvGrpSpPr>
            <a:grpSpLocks/>
          </p:cNvGrpSpPr>
          <p:nvPr/>
        </p:nvGrpSpPr>
        <p:grpSpPr bwMode="auto">
          <a:xfrm>
            <a:off x="0" y="1143000"/>
            <a:ext cx="9144000" cy="63500"/>
            <a:chOff x="507492" y="1501519"/>
            <a:chExt cx="8129016" cy="63125"/>
          </a:xfrm>
        </p:grpSpPr>
        <p:cxnSp>
          <p:nvCxnSpPr>
            <p:cNvPr id="9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ستطيل 6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050" dirty="0">
              <a:latin typeface="Tahoma" panose="020B0604030504040204" pitchFamily="34" charset="0"/>
            </a:endParaRPr>
          </a:p>
        </p:txBody>
      </p:sp>
      <p:sp>
        <p:nvSpPr>
          <p:cNvPr id="13" name="مستطيل 7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050" dirty="0">
              <a:latin typeface="Tahoma" panose="020B0604030504040204" pitchFamily="34" charset="0"/>
            </a:endParaRPr>
          </a:p>
        </p:txBody>
      </p:sp>
      <p:sp>
        <p:nvSpPr>
          <p:cNvPr id="14" name="نص إرشادي"/>
          <p:cNvSpPr/>
          <p:nvPr/>
        </p:nvSpPr>
        <p:spPr>
          <a:xfrm>
            <a:off x="-1129904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00" b="1" i="1" dirty="0">
                <a:latin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00" i="1" dirty="0">
                <a:latin typeface="Tahoma" panose="020B0604030504040204" pitchFamily="34" charset="0"/>
                <a:cs typeface="Tahoma" panose="020B0604030504040204" pitchFamily="34" charset="0"/>
              </a:rPr>
              <a:t>لتغيير الصور بهذه الشريحة، حدد الصورة ثم احذفها. ثم انقر فوق أيقونة الصور في العنصر النائب لإدراج صورتك.</a:t>
            </a:r>
          </a:p>
        </p:txBody>
      </p:sp>
      <p:pic>
        <p:nvPicPr>
          <p:cNvPr id="15" name="صورة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642" y="0"/>
            <a:ext cx="1310643" cy="229209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19186" y="2292095"/>
            <a:ext cx="4300538" cy="2219691"/>
          </a:xfrm>
        </p:spPr>
        <p:txBody>
          <a:bodyPr anchor="ctr">
            <a:normAutofit/>
          </a:bodyPr>
          <a:lstStyle>
            <a:lvl1pPr algn="r" latinLnBrk="0">
              <a:defRPr lang="ar-SA" sz="3300" cap="all" baseline="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419186" y="4511785"/>
            <a:ext cx="4300538" cy="955565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1350"/>
            </a:lvl1pPr>
            <a:lvl2pPr marL="342900" indent="0" algn="r" latinLnBrk="0">
              <a:buNone/>
              <a:defRPr lang="ar-SA" sz="1500"/>
            </a:lvl2pPr>
            <a:lvl3pPr marL="685800" indent="0" algn="r" latinLnBrk="0">
              <a:buNone/>
              <a:defRPr lang="ar-SA" sz="1350"/>
            </a:lvl3pPr>
            <a:lvl4pPr marL="1028700" indent="0" algn="r" latinLnBrk="0">
              <a:buNone/>
              <a:defRPr lang="ar-SA" sz="1200"/>
            </a:lvl4pPr>
            <a:lvl5pPr marL="1371600" indent="0" algn="r" latinLnBrk="0">
              <a:buNone/>
              <a:defRPr lang="ar-SA" sz="1200"/>
            </a:lvl5pPr>
            <a:lvl6pPr marL="1714500" indent="0" algn="r" latinLnBrk="0">
              <a:buNone/>
              <a:defRPr lang="ar-SA" sz="1200"/>
            </a:lvl6pPr>
            <a:lvl7pPr marL="2057400" indent="0" algn="r" latinLnBrk="0">
              <a:buNone/>
              <a:defRPr lang="ar-SA" sz="1200"/>
            </a:lvl7pPr>
            <a:lvl8pPr marL="2400300" indent="0" algn="r" latinLnBrk="0">
              <a:buNone/>
              <a:defRPr lang="ar-SA" sz="1200"/>
            </a:lvl8pPr>
            <a:lvl9pPr marL="2743200" indent="0" algn="r" latinLnBrk="0">
              <a:buNone/>
              <a:defRPr lang="ar-SA" sz="1200"/>
            </a:lvl9pPr>
          </a:lstStyle>
          <a:p>
            <a:r>
              <a:rPr lang="ar-SA"/>
              <a:t>انقر لتحرير نمط العنوان الفرعي الرئيسي</a:t>
            </a:r>
          </a:p>
        </p:txBody>
      </p:sp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353200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>
            <a:normAutofit/>
          </a:bodyPr>
          <a:lstStyle>
            <a:lvl1pPr marL="0" indent="0" algn="ctr" rtl="1" latinLnBrk="0">
              <a:buNone/>
              <a:defRPr lang="ar-SA"/>
            </a:lvl1pPr>
          </a:lstStyle>
          <a:p>
            <a:pPr lvl="0"/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125721594"/>
      </p:ext>
    </p:extLst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7209425" y="669600"/>
            <a:ext cx="2061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Shape 10"/>
          <p:cNvSpPr/>
          <p:nvPr/>
        </p:nvSpPr>
        <p:spPr>
          <a:xfrm>
            <a:off x="1197475" y="-1070367"/>
            <a:ext cx="67491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255426" y="2655767"/>
            <a:ext cx="4633199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67550" y="-1182333"/>
            <a:ext cx="23472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8348875" y="3843167"/>
            <a:ext cx="9786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4" name="Shape 14"/>
          <p:cNvSpPr/>
          <p:nvPr/>
        </p:nvSpPr>
        <p:spPr>
          <a:xfrm>
            <a:off x="2255425" y="722400"/>
            <a:ext cx="6576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5" name="Shape 15"/>
          <p:cNvSpPr/>
          <p:nvPr/>
        </p:nvSpPr>
        <p:spPr>
          <a:xfrm>
            <a:off x="6752751" y="4620134"/>
            <a:ext cx="2284199" cy="3045599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6" name="Shape 16"/>
          <p:cNvSpPr/>
          <p:nvPr/>
        </p:nvSpPr>
        <p:spPr>
          <a:xfrm>
            <a:off x="137775" y="4257600"/>
            <a:ext cx="6576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7" name="Shape 17"/>
          <p:cNvSpPr/>
          <p:nvPr/>
        </p:nvSpPr>
        <p:spPr>
          <a:xfrm>
            <a:off x="376551" y="5623034"/>
            <a:ext cx="1207799" cy="1610399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8" name="Shape 18"/>
          <p:cNvSpPr/>
          <p:nvPr/>
        </p:nvSpPr>
        <p:spPr>
          <a:xfrm>
            <a:off x="8244626" y="3389267"/>
            <a:ext cx="304799" cy="4063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7598775" y="-400333"/>
            <a:ext cx="13707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8244625" y="1070467"/>
            <a:ext cx="6576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1" name="Shape 21"/>
          <p:cNvSpPr/>
          <p:nvPr/>
        </p:nvSpPr>
        <p:spPr>
          <a:xfrm>
            <a:off x="213976" y="927867"/>
            <a:ext cx="871499" cy="1161999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" name="Shape 22"/>
          <p:cNvSpPr/>
          <p:nvPr/>
        </p:nvSpPr>
        <p:spPr>
          <a:xfrm>
            <a:off x="-122175" y="3911000"/>
            <a:ext cx="11775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3" name="Shape 23"/>
          <p:cNvSpPr/>
          <p:nvPr/>
        </p:nvSpPr>
        <p:spPr>
          <a:xfrm>
            <a:off x="8150075" y="944400"/>
            <a:ext cx="8466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4" name="Shape 24"/>
          <p:cNvSpPr/>
          <p:nvPr/>
        </p:nvSpPr>
        <p:spPr>
          <a:xfrm>
            <a:off x="1055325" y="5206100"/>
            <a:ext cx="2061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9311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69-FE2E-4EAD-99B4-3DDBB10BE53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C67-6D3E-43BA-900C-864A0A5BC1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2D6-D046-4904-8192-5D262B49C4E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BFF7-797B-44A9-A7FE-A71D2E2BBFD6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62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42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6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69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8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44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03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93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823-ACF6-4840-9694-746C4C64C306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28/06/1442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1ADB-560D-4DDA-AADD-E9CDB725F20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3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413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927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416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8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667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407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682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122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369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02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354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278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956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60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795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9243-12CA-4579-BCC6-8FE92FF9BFF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D2D-3AEA-48F0-8715-77925AD307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084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شريحة عنوان ب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642" y="0"/>
            <a:ext cx="1310643" cy="229209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19186" y="2292095"/>
            <a:ext cx="4300538" cy="2219691"/>
          </a:xfrm>
        </p:spPr>
        <p:txBody>
          <a:bodyPr anchor="ctr">
            <a:normAutofit/>
          </a:bodyPr>
          <a:lstStyle>
            <a:lvl1pPr algn="r" latinLnBrk="0">
              <a:defRPr lang="ar-SA" sz="3300" cap="all" baseline="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419186" y="4511785"/>
            <a:ext cx="4300538" cy="955565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1350"/>
            </a:lvl1pPr>
            <a:lvl2pPr marL="342900" indent="0" algn="r" latinLnBrk="0">
              <a:buNone/>
              <a:defRPr lang="ar-SA" sz="1500"/>
            </a:lvl2pPr>
            <a:lvl3pPr marL="685800" indent="0" algn="r" latinLnBrk="0">
              <a:buNone/>
              <a:defRPr lang="ar-SA" sz="1350"/>
            </a:lvl3pPr>
            <a:lvl4pPr marL="1028700" indent="0" algn="r" latinLnBrk="0">
              <a:buNone/>
              <a:defRPr lang="ar-SA" sz="1200"/>
            </a:lvl4pPr>
            <a:lvl5pPr marL="1371600" indent="0" algn="r" latinLnBrk="0">
              <a:buNone/>
              <a:defRPr lang="ar-SA" sz="1200"/>
            </a:lvl5pPr>
            <a:lvl6pPr marL="1714500" indent="0" algn="r" latinLnBrk="0">
              <a:buNone/>
              <a:defRPr lang="ar-SA" sz="1200"/>
            </a:lvl6pPr>
            <a:lvl7pPr marL="2057400" indent="0" algn="r" latinLnBrk="0">
              <a:buNone/>
              <a:defRPr lang="ar-SA" sz="1200"/>
            </a:lvl7pPr>
            <a:lvl8pPr marL="2400300" indent="0" algn="r" latinLnBrk="0">
              <a:buNone/>
              <a:defRPr lang="ar-SA" sz="1200"/>
            </a:lvl8pPr>
            <a:lvl9pPr marL="2743200" indent="0" algn="r" latinLnBrk="0">
              <a:buNone/>
              <a:defRPr lang="ar-SA" sz="1200"/>
            </a:lvl9pPr>
          </a:lstStyle>
          <a:p>
            <a:r>
              <a:rPr lang="ar-SA"/>
              <a:t>انقر لتحرير نمط العنوان الفرعي الرئيسي</a:t>
            </a:r>
          </a:p>
        </p:txBody>
      </p:sp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353200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>
            <a:normAutofit/>
          </a:bodyPr>
          <a:lstStyle>
            <a:lvl1pPr marL="0" indent="0" algn="ctr" rtl="1" latinLnBrk="0">
              <a:buNone/>
              <a:defRPr lang="ar-SA"/>
            </a:lvl1pPr>
          </a:lstStyle>
          <a:p>
            <a:pPr lvl="0"/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965790359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2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94EE669-FE2E-4EAD-99B4-3DDBB10BE53A}" type="datetimeFigureOut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28/06/1442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9AB9C67-6D3E-43BA-900C-864A0A5BC12B}" type="slidenum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‹#›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1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DB10823-ACF6-4840-9694-746C4C64C306}" type="datetimeFigureOut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28/06/1442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E911ADB-560D-4DDA-AADD-E9CDB725F20F}" type="slidenum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‹#›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9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78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616024" y="296757"/>
            <a:ext cx="7772400" cy="1772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ar-SA" sz="8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بسم الله الرحمــن الرحيــم </a:t>
            </a:r>
          </a:p>
        </p:txBody>
      </p:sp>
      <p:pic>
        <p:nvPicPr>
          <p:cNvPr id="180" name="Shape 180" descr="img_1380987048_73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31887" flipH="1">
            <a:off x="4605295" y="2901176"/>
            <a:ext cx="3828794" cy="32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مربع نص 1"/>
          <p:cNvSpPr>
            <a:spLocks noGrp="1" noChangeArrowheads="1"/>
          </p:cNvSpPr>
          <p:nvPr>
            <p:ph type="title"/>
          </p:nvPr>
        </p:nvSpPr>
        <p:spPr>
          <a:xfrm>
            <a:off x="5615426" y="1240915"/>
            <a:ext cx="2420856" cy="507831"/>
          </a:xfrm>
          <a:noFill/>
        </p:spPr>
        <p:txBody>
          <a:bodyPr wrap="none">
            <a:spAutoFit/>
          </a:bodyPr>
          <a:lstStyle/>
          <a:p>
            <a:r>
              <a:rPr sz="2700">
                <a:solidFill>
                  <a:srgbClr val="C00000"/>
                </a:solidFill>
                <a:latin typeface="Euphemia" pitchFamily="34" charset="0"/>
                <a:cs typeface="AGA Sindibad Regular" pitchFamily="2" charset="-78"/>
              </a:rPr>
              <a:t>3-  الموسوعات الإلكترونية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4" y="1827610"/>
            <a:ext cx="8553450" cy="18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869"/>
            <a:ext cx="1128713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6" y="3711179"/>
            <a:ext cx="8683228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2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مربع نص 4"/>
          <p:cNvSpPr txBox="1">
            <a:spLocks noChangeArrowheads="1"/>
          </p:cNvSpPr>
          <p:nvPr/>
        </p:nvSpPr>
        <p:spPr bwMode="auto">
          <a:xfrm>
            <a:off x="284560" y="2486025"/>
            <a:ext cx="8462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/>
            <a:r>
              <a:rPr lang="ar-SA" sz="3600" dirty="0" smtClean="0">
                <a:cs typeface="AL-Mateen" pitchFamily="2" charset="-78"/>
              </a:rPr>
              <a:t>من خلال دراستك لمادة مهارات البحث ومصادر المعلومات وبالاستعانة بمحركات البحث :</a:t>
            </a:r>
            <a:endParaRPr lang="ar-SA" sz="3600" dirty="0">
              <a:cs typeface="AL-Mateen" pitchFamily="2" charset="-78"/>
            </a:endParaRPr>
          </a:p>
          <a:p>
            <a:pPr algn="r"/>
            <a:r>
              <a:rPr lang="ar-SA" sz="3600" dirty="0">
                <a:solidFill>
                  <a:srgbClr val="FF0000"/>
                </a:solidFill>
                <a:cs typeface="AL-Mateen" pitchFamily="2" charset="-78"/>
              </a:rPr>
              <a:t>اذكر مزايا الموسوعات ؟</a:t>
            </a:r>
          </a:p>
          <a:p>
            <a:pPr algn="r"/>
            <a:r>
              <a:rPr lang="ar-SA" sz="3600" dirty="0">
                <a:solidFill>
                  <a:srgbClr val="FF0000"/>
                </a:solidFill>
                <a:cs typeface="AL-Mateen" pitchFamily="2" charset="-78"/>
              </a:rPr>
              <a:t>كيف يتم تنظيم وترتيب الموسوعات ؟</a:t>
            </a:r>
          </a:p>
        </p:txBody>
      </p:sp>
      <p:sp>
        <p:nvSpPr>
          <p:cNvPr id="29699" name="مربع نص 1"/>
          <p:cNvSpPr txBox="1">
            <a:spLocks noChangeArrowheads="1"/>
          </p:cNvSpPr>
          <p:nvPr/>
        </p:nvSpPr>
        <p:spPr bwMode="auto">
          <a:xfrm>
            <a:off x="284560" y="1063229"/>
            <a:ext cx="6573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/>
            <a:r>
              <a:rPr lang="ar-SA" sz="2400">
                <a:solidFill>
                  <a:schemeClr val="bg1"/>
                </a:solidFill>
                <a:cs typeface="Al-Kharashi 3" pitchFamily="2" charset="-78"/>
              </a:rPr>
              <a:t>نشاط (4-2-1) / فردي –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6935264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2"/>
          <p:cNvSpPr txBox="1">
            <a:spLocks noChangeArrowheads="1"/>
          </p:cNvSpPr>
          <p:nvPr/>
        </p:nvSpPr>
        <p:spPr bwMode="auto">
          <a:xfrm flipH="1">
            <a:off x="2197290" y="1149023"/>
            <a:ext cx="6332560" cy="24676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57175" indent="-257175" algn="r" rtl="1">
              <a:buSzPts val="1600"/>
              <a:buFont typeface="Sakkal Majalla"/>
              <a:buAutoNum type="arabicPeriod"/>
              <a:defRPr/>
            </a:pPr>
            <a:r>
              <a:rPr lang="ar-SA" sz="2800" dirty="0">
                <a:solidFill>
                  <a:srgbClr val="943634"/>
                </a:solidFill>
                <a:latin typeface="Sakkal Majalla"/>
                <a:ea typeface="Times New Roman"/>
                <a:cs typeface="Akhbar MT"/>
              </a:rPr>
              <a:t>إمكانية مشاركة المستفيدين في بعض الموسوعات</a:t>
            </a:r>
            <a:r>
              <a:rPr lang="ar-SA" sz="2800" b="1" dirty="0">
                <a:solidFill>
                  <a:srgbClr val="943634"/>
                </a:solidFill>
                <a:latin typeface="Times New Roman"/>
                <a:ea typeface="Times New Roman"/>
                <a:cs typeface="Traditional Arabic"/>
              </a:rPr>
              <a:t>.</a:t>
            </a:r>
            <a:endParaRPr lang="en-US" sz="2800" dirty="0">
              <a:latin typeface="Times New Roman"/>
              <a:ea typeface="Times New Roman"/>
              <a:cs typeface="Akhbar MT"/>
            </a:endParaRPr>
          </a:p>
          <a:p>
            <a:pPr marL="257175" indent="-257175" algn="r" rtl="1">
              <a:buSzPts val="1600"/>
              <a:buFont typeface="Sakkal Majalla"/>
              <a:buAutoNum type="arabicPeriod"/>
              <a:defRPr/>
            </a:pPr>
            <a:r>
              <a:rPr lang="ar-SA" sz="2800" dirty="0">
                <a:solidFill>
                  <a:srgbClr val="943634"/>
                </a:solidFill>
                <a:latin typeface="Sakkal Majalla"/>
                <a:ea typeface="Times New Roman"/>
                <a:cs typeface="Akhbar MT"/>
              </a:rPr>
              <a:t>توفرها مجانا أو بأسعار رمزية .</a:t>
            </a:r>
            <a:endParaRPr lang="en-US" sz="2800" dirty="0">
              <a:latin typeface="Times New Roman"/>
              <a:ea typeface="Times New Roman"/>
              <a:cs typeface="Akhbar MT"/>
            </a:endParaRPr>
          </a:p>
          <a:p>
            <a:pPr marL="257175" indent="-257175" algn="r" rtl="1">
              <a:buSzPts val="1600"/>
              <a:buFont typeface="Sakkal Majalla"/>
              <a:buAutoNum type="arabicPeriod"/>
              <a:defRPr/>
            </a:pPr>
            <a:r>
              <a:rPr lang="ar-SA" sz="2800" dirty="0">
                <a:solidFill>
                  <a:srgbClr val="943634"/>
                </a:solidFill>
                <a:latin typeface="Sakkal Majalla"/>
                <a:ea typeface="Times New Roman"/>
                <a:cs typeface="Akhbar MT"/>
              </a:rPr>
              <a:t>التحديث المتواصل دوريا</a:t>
            </a:r>
            <a:r>
              <a:rPr lang="ar-SA" sz="2800" b="1" dirty="0">
                <a:solidFill>
                  <a:srgbClr val="943634"/>
                </a:solidFill>
                <a:latin typeface="Times New Roman"/>
                <a:ea typeface="Times New Roman"/>
                <a:cs typeface="Traditional Arabic"/>
              </a:rPr>
              <a:t> .</a:t>
            </a:r>
            <a:endParaRPr lang="en-US" sz="2800" dirty="0">
              <a:latin typeface="Times New Roman"/>
              <a:ea typeface="Times New Roman"/>
              <a:cs typeface="Akhbar MT"/>
            </a:endParaRPr>
          </a:p>
          <a:p>
            <a:pPr marL="257175" indent="-257175" algn="r" rtl="1">
              <a:buSzPts val="1600"/>
              <a:buFont typeface="Sakkal Majalla"/>
              <a:buAutoNum type="arabicPeriod"/>
              <a:defRPr/>
            </a:pPr>
            <a:r>
              <a:rPr lang="ar-SA" sz="2800" dirty="0">
                <a:solidFill>
                  <a:srgbClr val="943634"/>
                </a:solidFill>
                <a:latin typeface="Sakkal Majalla"/>
                <a:ea typeface="Times New Roman"/>
                <a:cs typeface="Akhbar MT"/>
              </a:rPr>
              <a:t>تعدد اللغات  </a:t>
            </a:r>
            <a:r>
              <a:rPr lang="ar-SA" sz="2800" b="1" dirty="0">
                <a:solidFill>
                  <a:srgbClr val="943634"/>
                </a:solidFill>
                <a:latin typeface="Times New Roman"/>
                <a:ea typeface="Times New Roman"/>
                <a:cs typeface="Traditional Arabic"/>
              </a:rPr>
              <a:t>.</a:t>
            </a:r>
            <a:endParaRPr lang="en-US" sz="2800" dirty="0">
              <a:latin typeface="Times New Roman"/>
              <a:ea typeface="Times New Roman"/>
              <a:cs typeface="Akhbar MT"/>
            </a:endParaRPr>
          </a:p>
          <a:p>
            <a:pPr marL="257175" indent="-257175" algn="r" rtl="1">
              <a:buSzPts val="1600"/>
              <a:buFont typeface="Sakkal Majalla"/>
              <a:buAutoNum type="arabicPeriod"/>
              <a:defRPr/>
            </a:pPr>
            <a:r>
              <a:rPr lang="ar-SA" sz="2800" dirty="0">
                <a:solidFill>
                  <a:srgbClr val="943634"/>
                </a:solidFill>
                <a:latin typeface="Sakkal Majalla"/>
                <a:ea typeface="Times New Roman"/>
                <a:cs typeface="Akhbar MT"/>
              </a:rPr>
              <a:t>الاستفادة من  الوسائط الرقمية المتعددة كطرق لعرض المعلومات</a:t>
            </a:r>
            <a:r>
              <a:rPr lang="ar-SA" sz="2800" b="1" dirty="0">
                <a:solidFill>
                  <a:srgbClr val="943634"/>
                </a:solidFill>
                <a:latin typeface="Times New Roman"/>
                <a:ea typeface="Times New Roman"/>
                <a:cs typeface="Traditional Arabic"/>
              </a:rPr>
              <a:t> .</a:t>
            </a:r>
            <a:endParaRPr lang="en-US" sz="2800" dirty="0">
              <a:latin typeface="Times New Roman"/>
              <a:ea typeface="Times New Roman"/>
              <a:cs typeface="Akhbar MT"/>
            </a:endParaRPr>
          </a:p>
          <a:p>
            <a:pPr algn="r" rtl="1">
              <a:defRPr/>
            </a:pPr>
            <a:r>
              <a:rPr lang="en-US" sz="2800" dirty="0">
                <a:solidFill>
                  <a:srgbClr val="943634"/>
                </a:solidFill>
                <a:latin typeface="Times New Roman"/>
                <a:ea typeface="Times New Roman"/>
                <a:cs typeface="AL-Mohanad"/>
              </a:rPr>
              <a:t> </a:t>
            </a:r>
            <a:endParaRPr lang="en-US" sz="2800" dirty="0">
              <a:latin typeface="Times New Roman"/>
              <a:ea typeface="Times New Roman"/>
              <a:cs typeface="AL-Mohanad"/>
            </a:endParaRPr>
          </a:p>
        </p:txBody>
      </p:sp>
      <p:sp>
        <p:nvSpPr>
          <p:cNvPr id="6" name="مربع نص 2"/>
          <p:cNvSpPr txBox="1">
            <a:spLocks noChangeArrowheads="1"/>
          </p:cNvSpPr>
          <p:nvPr/>
        </p:nvSpPr>
        <p:spPr bwMode="auto">
          <a:xfrm flipH="1">
            <a:off x="955342" y="4517943"/>
            <a:ext cx="7956645" cy="18990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88181" algn="r" rtl="1">
              <a:defRPr/>
            </a:pPr>
            <a:r>
              <a:rPr lang="ar-SA" sz="2800" b="1" dirty="0">
                <a:solidFill>
                  <a:srgbClr val="000000"/>
                </a:solidFill>
                <a:latin typeface="Tahoma"/>
                <a:ea typeface="Times New Roman"/>
                <a:cs typeface="Akhbar MT"/>
              </a:rPr>
              <a:t>أ</a:t>
            </a:r>
            <a:r>
              <a:rPr lang="ar-SA" sz="2800" b="1" dirty="0">
                <a:solidFill>
                  <a:srgbClr val="943634"/>
                </a:solidFill>
                <a:latin typeface="Tahoma"/>
                <a:ea typeface="Times New Roman"/>
                <a:cs typeface="Akhbar MT"/>
              </a:rPr>
              <a:t>- الترتيب حسب الأحرف الهجائية :</a:t>
            </a:r>
            <a:endParaRPr lang="en-US" sz="2800" dirty="0">
              <a:latin typeface="Times New Roman"/>
              <a:ea typeface="Times New Roman"/>
              <a:cs typeface="AL-Mohanad"/>
            </a:endParaRPr>
          </a:p>
          <a:p>
            <a:pPr marL="342900" algn="r" rtl="1">
              <a:defRPr/>
            </a:pPr>
            <a:r>
              <a:rPr lang="ar-SA" sz="2800" dirty="0" smtClean="0">
                <a:solidFill>
                  <a:srgbClr val="943634"/>
                </a:solidFill>
                <a:latin typeface="Tahoma"/>
                <a:ea typeface="Times New Roman"/>
                <a:cs typeface="Akhbar MT"/>
              </a:rPr>
              <a:t>                      </a:t>
            </a:r>
            <a:endParaRPr lang="en-US" sz="2800" dirty="0">
              <a:latin typeface="Times New Roman"/>
              <a:ea typeface="Times New Roman"/>
              <a:cs typeface="AL-Mohanad"/>
            </a:endParaRPr>
          </a:p>
          <a:p>
            <a:pPr algn="r" rtl="1">
              <a:defRPr/>
            </a:pPr>
            <a:r>
              <a:rPr lang="ar-SA" sz="2800" b="1" dirty="0" smtClean="0">
                <a:solidFill>
                  <a:srgbClr val="943634"/>
                </a:solidFill>
                <a:latin typeface="Tahoma"/>
                <a:ea typeface="Times New Roman"/>
                <a:cs typeface="Akhbar MT"/>
              </a:rPr>
              <a:t>        ب- الترتيب </a:t>
            </a:r>
            <a:r>
              <a:rPr lang="ar-SA" sz="2800" b="1" dirty="0">
                <a:solidFill>
                  <a:srgbClr val="943634"/>
                </a:solidFill>
                <a:latin typeface="Tahoma"/>
                <a:ea typeface="Times New Roman"/>
                <a:cs typeface="Akhbar MT"/>
              </a:rPr>
              <a:t>حسب الموضوعات</a:t>
            </a:r>
            <a:r>
              <a:rPr lang="ar-SA" sz="2800" b="1" dirty="0" smtClean="0">
                <a:solidFill>
                  <a:srgbClr val="943634"/>
                </a:solidFill>
                <a:latin typeface="Tahoma"/>
                <a:ea typeface="Times New Roman"/>
                <a:cs typeface="Akhbar MT"/>
              </a:rPr>
              <a:t>:</a:t>
            </a:r>
            <a:endParaRPr lang="en-US" sz="2800" b="1" dirty="0">
              <a:latin typeface="Times New Roman"/>
              <a:ea typeface="Times New Roman"/>
              <a:cs typeface="AL-Mohanad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-996286" y="4122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rtl="1"/>
            <a:endParaRPr lang="en-US" sz="2800"/>
          </a:p>
        </p:txBody>
      </p:sp>
      <p:sp>
        <p:nvSpPr>
          <p:cNvPr id="30725" name="مستطيل 9"/>
          <p:cNvSpPr>
            <a:spLocks noChangeArrowheads="1"/>
          </p:cNvSpPr>
          <p:nvPr/>
        </p:nvSpPr>
        <p:spPr bwMode="auto">
          <a:xfrm>
            <a:off x="5208060" y="3994723"/>
            <a:ext cx="3772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rtl="1"/>
            <a:r>
              <a:rPr lang="ar-SA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تنظيم وترتيب الموسوعات بشكل عام </a:t>
            </a:r>
            <a:endParaRPr lang="en-US" sz="2800" dirty="0"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0726" name="مستطيل 10"/>
          <p:cNvSpPr>
            <a:spLocks noChangeArrowheads="1"/>
          </p:cNvSpPr>
          <p:nvPr/>
        </p:nvSpPr>
        <p:spPr bwMode="auto">
          <a:xfrm>
            <a:off x="5208060" y="567894"/>
            <a:ext cx="2877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rtl="1"/>
            <a:r>
              <a:rPr lang="ar-SA" sz="28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مزايا الموسوعات الإلكترونية </a:t>
            </a:r>
            <a:endParaRPr lang="en-US" sz="2800" dirty="0"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36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0725" grpId="0"/>
      <p:bldP spid="30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-569262"/>
            <a:ext cx="4300538" cy="2219691"/>
          </a:xfrm>
        </p:spPr>
        <p:txBody>
          <a:bodyPr/>
          <a:lstStyle/>
          <a:p>
            <a:r>
              <a:rPr lang="ar-SA" dirty="0" smtClean="0"/>
              <a:t>نشاط 2</a:t>
            </a:r>
            <a:br>
              <a:rPr lang="ar-SA" dirty="0" smtClean="0"/>
            </a:br>
            <a:endParaRPr lang="en-US" dirty="0"/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150269" y="3859371"/>
            <a:ext cx="5104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https://www.mindmup.com/</a:t>
            </a: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49939"/>
              </p:ext>
            </p:extLst>
          </p:nvPr>
        </p:nvGraphicFramePr>
        <p:xfrm>
          <a:off x="0" y="1503315"/>
          <a:ext cx="6769290" cy="2070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93735"/>
                <a:gridCol w="4975555"/>
              </a:tblGrid>
              <a:tr h="635014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rgbClr val="FF33CC"/>
                          </a:solidFill>
                        </a:rPr>
                        <a:t>أسلوب</a:t>
                      </a:r>
                      <a:r>
                        <a:rPr lang="ar-SA" sz="2400" b="1" baseline="0" dirty="0" smtClean="0">
                          <a:solidFill>
                            <a:srgbClr val="FF33CC"/>
                          </a:solidFill>
                        </a:rPr>
                        <a:t> التنفيذ</a:t>
                      </a:r>
                      <a:endParaRPr lang="ar-SA" sz="2400" b="1" dirty="0">
                        <a:solidFill>
                          <a:srgbClr val="FF33CC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0" dirty="0" smtClean="0">
                          <a:solidFill>
                            <a:schemeClr val="tx1"/>
                          </a:solidFill>
                        </a:rPr>
                        <a:t>فردي</a:t>
                      </a:r>
                      <a:endParaRPr lang="ar-S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C"/>
                    </a:solidFill>
                  </a:tcPr>
                </a:tc>
              </a:tr>
              <a:tr h="635014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rgbClr val="FF33CC"/>
                          </a:solidFill>
                        </a:rPr>
                        <a:t>زمن التنفيذ</a:t>
                      </a:r>
                      <a:endParaRPr lang="ar-SA" sz="2400" b="1" dirty="0">
                        <a:solidFill>
                          <a:srgbClr val="FF33CC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5 دقائق</a:t>
                      </a:r>
                      <a:endParaRPr lang="ar-SA" sz="2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C"/>
                    </a:solidFill>
                  </a:tcPr>
                </a:tc>
              </a:tr>
              <a:tr h="635014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rgbClr val="FF33CC"/>
                          </a:solidFill>
                        </a:rPr>
                        <a:t>الهدف</a:t>
                      </a:r>
                      <a:endParaRPr lang="ar-SA" sz="2400" b="1" dirty="0">
                        <a:solidFill>
                          <a:srgbClr val="FF33CC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أن تلخص الطالبة أنواع الموسوعات الإلكترونية</a:t>
                      </a:r>
                      <a:r>
                        <a:rPr lang="ar-SA" sz="2400" baseline="0" dirty="0" smtClean="0"/>
                        <a:t> والأمثلة عليها </a:t>
                      </a:r>
                      <a:r>
                        <a:rPr lang="ar-SA" sz="2400" dirty="0" smtClean="0"/>
                        <a:t>في خريطة ذهنية</a:t>
                      </a:r>
                      <a:endParaRPr lang="ar-SA" sz="2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3314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مربع نص 1"/>
          <p:cNvSpPr>
            <a:spLocks noGrp="1" noChangeArrowheads="1"/>
          </p:cNvSpPr>
          <p:nvPr>
            <p:ph type="title"/>
          </p:nvPr>
        </p:nvSpPr>
        <p:spPr>
          <a:xfrm>
            <a:off x="6601599" y="1240915"/>
            <a:ext cx="1612942" cy="507831"/>
          </a:xfrm>
          <a:noFill/>
        </p:spPr>
        <p:txBody>
          <a:bodyPr wrap="none">
            <a:spAutoFit/>
          </a:bodyPr>
          <a:lstStyle/>
          <a:p>
            <a:r>
              <a:rPr sz="2700">
                <a:solidFill>
                  <a:srgbClr val="C00000"/>
                </a:solidFill>
                <a:latin typeface="Euphemia" pitchFamily="34" charset="0"/>
                <a:cs typeface="AGA Sindibad Regular" pitchFamily="2" charset="-78"/>
              </a:rPr>
              <a:t>انواع الموسوعات </a:t>
            </a:r>
          </a:p>
        </p:txBody>
      </p:sp>
      <p:sp>
        <p:nvSpPr>
          <p:cNvPr id="23554" name="عنصر نائب للمحتوى 2"/>
          <p:cNvSpPr>
            <a:spLocks noGrp="1"/>
          </p:cNvSpPr>
          <p:nvPr>
            <p:ph idx="1"/>
          </p:nvPr>
        </p:nvSpPr>
        <p:spPr>
          <a:xfrm>
            <a:off x="828675" y="2057400"/>
            <a:ext cx="7486650" cy="1646635"/>
          </a:xfrm>
        </p:spPr>
        <p:txBody>
          <a:bodyPr/>
          <a:lstStyle/>
          <a:p>
            <a:pPr marL="0" indent="0" algn="just">
              <a:buNone/>
            </a:pPr>
            <a:r>
              <a:rPr sz="2400">
                <a:cs typeface="AL-Mateen" pitchFamily="2" charset="-78"/>
              </a:rPr>
              <a:t>تنقسم الموسوعات الى قسمين 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2" y="2440782"/>
            <a:ext cx="8152210" cy="132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7991" y="4246960"/>
            <a:ext cx="3636169" cy="1294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700" b="1" dirty="0">
                <a:cs typeface="AL-Hor" pitchFamily="2" charset="-78"/>
              </a:rPr>
              <a:t>أ- الموسوعة الحرة :</a:t>
            </a:r>
            <a:endParaRPr lang="en-US" sz="2700" b="1" dirty="0">
              <a:cs typeface="AL-Hor" pitchFamily="2" charset="-78"/>
            </a:endParaRP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2" y="3790950"/>
            <a:ext cx="406479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0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4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947738"/>
            <a:ext cx="8164116" cy="15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91" y="2641998"/>
            <a:ext cx="3533775" cy="392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776413"/>
            <a:ext cx="8657035" cy="383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نشاط ختامي: (قيم نفسك في بوابة عين)</a:t>
            </a:r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38042" t="16372" r="3742" b="34188"/>
          <a:stretch/>
        </p:blipFill>
        <p:spPr>
          <a:xfrm>
            <a:off x="0" y="1310657"/>
            <a:ext cx="4419186" cy="42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4149"/>
      </p:ext>
    </p:extLst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Shape 620" descr="img_1380987048_73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31887" flipH="1">
            <a:off x="4605295" y="2901176"/>
            <a:ext cx="3828794" cy="32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/>
          <p:nvPr/>
        </p:nvSpPr>
        <p:spPr>
          <a:xfrm>
            <a:off x="0" y="448795"/>
            <a:ext cx="9144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6600" b="1" cap="none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استودعكن الله</a:t>
            </a:r>
          </a:p>
        </p:txBody>
      </p:sp>
      <p:sp>
        <p:nvSpPr>
          <p:cNvPr id="622" name="Shape 622"/>
          <p:cNvSpPr/>
          <p:nvPr/>
        </p:nvSpPr>
        <p:spPr>
          <a:xfrm>
            <a:off x="0" y="476672"/>
            <a:ext cx="9144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6600" b="1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استودعكن الله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357882" y="2041696"/>
            <a:ext cx="432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المنصة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9"/>
          <p:cNvSpPr txBox="1">
            <a:spLocks/>
          </p:cNvSpPr>
          <p:nvPr/>
        </p:nvSpPr>
        <p:spPr>
          <a:xfrm>
            <a:off x="2421082" y="1761259"/>
            <a:ext cx="5101935" cy="719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ct val="1000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rtl="1"/>
            <a:r>
              <a:rPr lang="ar-SA" b="1" dirty="0">
                <a:solidFill>
                  <a:srgbClr val="00B050"/>
                </a:solidFill>
                <a:cs typeface="+mj-cs"/>
              </a:rPr>
              <a:t>بسم الله الرحمن الرحيم</a:t>
            </a:r>
            <a:endParaRPr lang="en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26263" r="10019" b="28889"/>
          <a:stretch/>
        </p:blipFill>
        <p:spPr>
          <a:xfrm>
            <a:off x="2836718" y="2697931"/>
            <a:ext cx="3855027" cy="25546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12470" y="6079025"/>
            <a:ext cx="329128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اللهم اغفر لأمي وارحمها وجميع موتى المسلمين</a:t>
            </a:r>
            <a:endParaRPr lang="ar-SA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7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مراجعة</a:t>
            </a:r>
            <a:endParaRPr lang="en-US" dirty="0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495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BA56E86-8172-41CD-A31E-00E8ABD2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5"/>
            <a:ext cx="9144000" cy="6858000"/>
          </a:xfrm>
          <a:prstGeom prst="rect">
            <a:avLst/>
          </a:prstGeom>
        </p:spPr>
      </p:pic>
      <p:pic>
        <p:nvPicPr>
          <p:cNvPr id="2" name="Picture 2" descr="رخص المشاع الإبداعي . رموز الترخيص">
            <a:extLst>
              <a:ext uri="{FF2B5EF4-FFF2-40B4-BE49-F238E27FC236}">
                <a16:creationId xmlns:a16="http://schemas.microsoft.com/office/drawing/2014/main" xmlns="" id="{2AC5B424-6959-4A9B-9288-64EB3DAE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6405045"/>
            <a:ext cx="726743" cy="3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488" y="1700808"/>
            <a:ext cx="5713422" cy="4857767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ar-SA" altLang="ar-SA" sz="4000" dirty="0" smtClean="0">
                <a:solidFill>
                  <a:srgbClr val="003300"/>
                </a:solidFill>
                <a:cs typeface="mohammad bold art 1" pitchFamily="2" charset="-78"/>
              </a:rPr>
              <a:t>طلب منك القيام ببحث علمي ؟</a:t>
            </a:r>
          </a:p>
          <a:p>
            <a:pPr algn="ctr" eaLnBrk="1" hangingPunct="1">
              <a:buFont typeface="Arial" pitchFamily="34" charset="0"/>
              <a:buNone/>
            </a:pPr>
            <a:endParaRPr lang="ar-SA" altLang="ar-SA" sz="4000" dirty="0" smtClean="0">
              <a:solidFill>
                <a:srgbClr val="003300"/>
              </a:solidFill>
              <a:cs typeface="mohammad bold art 1" pitchFamily="2" charset="-78"/>
            </a:endParaRPr>
          </a:p>
          <a:p>
            <a:pPr algn="ctr" eaLnBrk="1" hangingPunct="1">
              <a:buFont typeface="Arial" pitchFamily="34" charset="0"/>
              <a:buNone/>
            </a:pPr>
            <a:endParaRPr lang="ar-SA" altLang="ar-SA" sz="4000" dirty="0" smtClean="0">
              <a:solidFill>
                <a:srgbClr val="003300"/>
              </a:solidFill>
              <a:cs typeface="mohammad bold art 1" pitchFamily="2" charset="-78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ar-SA" altLang="ar-SA" sz="4000" dirty="0" smtClean="0">
                <a:solidFill>
                  <a:srgbClr val="003300"/>
                </a:solidFill>
                <a:cs typeface="mohammad bold art 1" pitchFamily="2" charset="-78"/>
              </a:rPr>
              <a:t>ما المصادر التي ستعتمدين عليها في بحثك ؟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932040" y="188640"/>
            <a:ext cx="3786186" cy="66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sz="4000" b="1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نشـــاط افتتاحي</a:t>
            </a:r>
            <a:endParaRPr lang="ar-SA" sz="4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 descr="فكر ثم أج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62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63" y="6010994"/>
            <a:ext cx="665629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6394" y="5995408"/>
            <a:ext cx="685800" cy="529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8" y="6054509"/>
            <a:ext cx="723901" cy="614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" y="139258"/>
            <a:ext cx="304801" cy="3048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98259" y="6093296"/>
            <a:ext cx="864096" cy="4800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b="1" kern="1200" dirty="0" smtClean="0">
                <a:solidFill>
                  <a:prstClr val="black"/>
                </a:solidFill>
              </a:rPr>
              <a:t>77</a:t>
            </a:r>
            <a:endParaRPr lang="en-US" sz="2000" b="1" kern="12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0" y="764704"/>
            <a:ext cx="8626811" cy="4968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rtl="1">
              <a:spcAft>
                <a:spcPts val="600"/>
              </a:spcAft>
              <a:buFont typeface="Wingdings" pitchFamily="2" charset="2"/>
              <a:buChar char="§"/>
            </a:pPr>
            <a:r>
              <a:rPr lang="ar-EG" sz="2400" b="1" u="sng" kern="1200" dirty="0">
                <a:solidFill>
                  <a:srgbClr val="C00000"/>
                </a:solidFill>
              </a:rPr>
              <a:t>مقدمة : </a:t>
            </a:r>
            <a:endParaRPr lang="ar-EG" sz="2000" b="1" u="sng" kern="1200" dirty="0">
              <a:solidFill>
                <a:srgbClr val="C00000"/>
              </a:solidFill>
            </a:endParaRP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تتزايد أهمية المعل</a:t>
            </a:r>
            <a:r>
              <a:rPr lang="ar-SA" sz="1800" kern="1200" dirty="0" smtClean="0">
                <a:solidFill>
                  <a:prstClr val="black"/>
                </a:solidFill>
              </a:rPr>
              <a:t>و</a:t>
            </a:r>
            <a:r>
              <a:rPr lang="ar-EG" sz="1800" kern="1200" dirty="0" smtClean="0">
                <a:solidFill>
                  <a:prstClr val="black"/>
                </a:solidFill>
              </a:rPr>
              <a:t>مات فى حياتنا اليومية يوما بعد يوم ، وكلما كانت الدولة تولى اهتماما كبيرا بالبحث عن المعلومات و دراستها و الاستفادة منها كلما كانت أكثر </a:t>
            </a:r>
            <a:r>
              <a:rPr lang="ar-SA" sz="1800" kern="1200" dirty="0" smtClean="0">
                <a:solidFill>
                  <a:prstClr val="black"/>
                </a:solidFill>
              </a:rPr>
              <a:t>ر</a:t>
            </a:r>
            <a:r>
              <a:rPr lang="ar-EG" sz="1800" kern="1200" dirty="0" err="1" smtClean="0">
                <a:solidFill>
                  <a:prstClr val="black"/>
                </a:solidFill>
              </a:rPr>
              <a:t>قيا</a:t>
            </a:r>
            <a:r>
              <a:rPr lang="ar-EG" sz="1800" kern="1200" dirty="0" smtClean="0">
                <a:solidFill>
                  <a:prstClr val="black"/>
                </a:solidFill>
              </a:rPr>
              <a:t> و قوة فى قدرتها العملية و الفكرية و السلوكية  و أكثر ازدهارا فى جميع نواحى الحياة المختلفة . </a:t>
            </a: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وما يمكن أن يقال عن الدول فى تأثير مصادر المعلومات فى نموها وتطورها فإنه بالتأكيد يقال عن الطالب فكلما استخدم الطالب مصادر المعلومات الإلكترونية كلما زادت حصيلته العلمية و الثقافية و ارتفع مستوى تحصيله الدراسى وصار أوسع فكرا و ثقافة . </a:t>
            </a: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وبفضل التطور الهائل و السريع الذى سخره لنا رب العالمين فى تقنية المعل</a:t>
            </a:r>
            <a:r>
              <a:rPr lang="ar-SA" sz="1800" kern="1200" dirty="0" smtClean="0">
                <a:solidFill>
                  <a:prstClr val="black"/>
                </a:solidFill>
              </a:rPr>
              <a:t>و</a:t>
            </a:r>
            <a:r>
              <a:rPr lang="ar-EG" sz="1800" kern="1200" dirty="0" smtClean="0">
                <a:solidFill>
                  <a:prstClr val="black"/>
                </a:solidFill>
              </a:rPr>
              <a:t>مات و الاتصالات ظهرت مصادر متعددة </a:t>
            </a:r>
            <a:r>
              <a:rPr lang="ar-SA" sz="1800" kern="1200" dirty="0" smtClean="0">
                <a:solidFill>
                  <a:prstClr val="black"/>
                </a:solidFill>
              </a:rPr>
              <a:t>ل</a:t>
            </a:r>
            <a:r>
              <a:rPr lang="ar-EG" sz="1800" kern="1200" dirty="0" smtClean="0">
                <a:solidFill>
                  <a:prstClr val="black"/>
                </a:solidFill>
              </a:rPr>
              <a:t>لمعلومات الإلكترونية و منها شبكة الإنترنت و التى أحدثت نقلة نوعية و هائلة فى إمكانية سرعة الحصول على المعلومات و تخزينها و نقلها عبر مسافات بعيدة بأقل التكاليف . </a:t>
            </a:r>
          </a:p>
          <a:p>
            <a:pPr algn="just" rtl="1">
              <a:spcAft>
                <a:spcPts val="600"/>
              </a:spcAft>
            </a:pPr>
            <a:r>
              <a:rPr lang="ar-EG" sz="1800" kern="1200" dirty="0" smtClean="0">
                <a:solidFill>
                  <a:prstClr val="black"/>
                </a:solidFill>
              </a:rPr>
              <a:t>فى هذه الوحدة سو</a:t>
            </a:r>
            <a:r>
              <a:rPr lang="ar-SA" sz="1800" kern="1200" dirty="0" smtClean="0">
                <a:solidFill>
                  <a:prstClr val="black"/>
                </a:solidFill>
              </a:rPr>
              <a:t>ف</a:t>
            </a:r>
            <a:r>
              <a:rPr lang="ar-EG" sz="1800" kern="1200" dirty="0" smtClean="0">
                <a:solidFill>
                  <a:prstClr val="black"/>
                </a:solidFill>
              </a:rPr>
              <a:t> نتعرف بمشيئة الله على مفهوم مصادر المعلومات الإلكترونية و بعض مصادر المعلومات الإلكترونية على شبكة الإنترنت كما سنتعرف على كيفيىة البحث فى شبكة الإنترنت و كيف يمكننا تقييم المعولمات </a:t>
            </a:r>
            <a:r>
              <a:rPr lang="ar-EG" sz="1800" kern="1200" dirty="0" err="1" smtClean="0">
                <a:solidFill>
                  <a:prstClr val="black"/>
                </a:solidFill>
              </a:rPr>
              <a:t>التى</a:t>
            </a:r>
            <a:r>
              <a:rPr lang="ar-EG" sz="1800" kern="1200" dirty="0" smtClean="0">
                <a:solidFill>
                  <a:prstClr val="black"/>
                </a:solidFill>
              </a:rPr>
              <a:t> </a:t>
            </a:r>
            <a:r>
              <a:rPr lang="ar-SA" sz="1800" kern="1200" dirty="0" smtClean="0">
                <a:solidFill>
                  <a:prstClr val="black"/>
                </a:solidFill>
              </a:rPr>
              <a:t>ن</a:t>
            </a:r>
            <a:r>
              <a:rPr lang="ar-EG" sz="1800" kern="1200" dirty="0" smtClean="0">
                <a:solidFill>
                  <a:prstClr val="black"/>
                </a:solidFill>
              </a:rPr>
              <a:t>حصل عليها . </a:t>
            </a:r>
            <a:endParaRPr lang="ar-EG" sz="1800" kern="1200" dirty="0">
              <a:solidFill>
                <a:prstClr val="black"/>
              </a:solidFill>
            </a:endParaRPr>
          </a:p>
          <a:p>
            <a:pPr algn="just" rtl="1">
              <a:spcAft>
                <a:spcPts val="600"/>
              </a:spcAft>
            </a:pPr>
            <a:endParaRPr lang="ar-EG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8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1350" kern="1200">
              <a:solidFill>
                <a:prstClr val="white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7072"/>
            <a:ext cx="1828800" cy="18288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896036" y="1214754"/>
            <a:ext cx="27003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700" kern="1200" dirty="0">
                <a:solidFill>
                  <a:prstClr val="white"/>
                </a:solidFill>
              </a:rPr>
              <a:t>طالبتي المبدعة :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046294" y="2564904"/>
            <a:ext cx="5699484" cy="1038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SA" sz="2400" kern="1200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أفتحي الكتاب </a:t>
            </a:r>
            <a:r>
              <a:rPr lang="ar-SA" sz="2400" kern="1200" dirty="0" smtClean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ص80- ص84  </a:t>
            </a:r>
            <a:r>
              <a:rPr lang="ar-SA" sz="2400" kern="1200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ثم قومي بقراءة سريعة </a:t>
            </a:r>
            <a:r>
              <a:rPr lang="ar-SA" sz="2400" kern="1200" dirty="0">
                <a:solidFill>
                  <a:srgbClr val="FF33CC"/>
                </a:solidFill>
                <a:latin typeface="Calibri"/>
                <a:cs typeface="Arial" panose="020B0604020202020204" pitchFamily="34" charset="0"/>
              </a:rPr>
              <a:t>”لاستنتاج الأهداف الرئيسية للدرس “ </a:t>
            </a:r>
          </a:p>
          <a:p>
            <a:pPr algn="r" rtl="1"/>
            <a:endParaRPr lang="ar-SA" sz="1350" kern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04" y="1703786"/>
            <a:ext cx="2132920" cy="188595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93582" y="1943100"/>
            <a:ext cx="6378819" cy="3829050"/>
          </a:xfrm>
        </p:spPr>
        <p:txBody>
          <a:bodyPr>
            <a:noAutofit/>
          </a:bodyPr>
          <a:lstStyle/>
          <a:p>
            <a:pPr marL="333375" indent="-333375">
              <a:buClr>
                <a:srgbClr val="85B400"/>
              </a:buClr>
              <a:buFont typeface="Wingdings" pitchFamily="2" charset="2"/>
              <a:buChar char="["/>
            </a:pPr>
            <a:r>
              <a:rPr lang="ar-SA" sz="2100" dirty="0" smtClean="0">
                <a:solidFill>
                  <a:schemeClr val="tx2">
                    <a:lumMod val="50000"/>
                  </a:schemeClr>
                </a:solidFill>
              </a:rPr>
              <a:t>توضح مفهوم الموسوعات </a:t>
            </a:r>
            <a:r>
              <a:rPr lang="ar-SA" sz="2100" dirty="0">
                <a:solidFill>
                  <a:schemeClr val="tx2">
                    <a:lumMod val="50000"/>
                  </a:schemeClr>
                </a:solidFill>
              </a:rPr>
              <a:t>الإلكترونية </a:t>
            </a:r>
          </a:p>
          <a:p>
            <a:pPr marL="333375" indent="-333375">
              <a:buClr>
                <a:srgbClr val="85B400"/>
              </a:buClr>
              <a:buFont typeface="Wingdings" pitchFamily="2" charset="2"/>
              <a:buChar char="["/>
            </a:pPr>
            <a:r>
              <a:rPr lang="ar-SA" sz="2100" dirty="0" smtClean="0">
                <a:solidFill>
                  <a:schemeClr val="tx2">
                    <a:lumMod val="50000"/>
                  </a:schemeClr>
                </a:solidFill>
              </a:rPr>
              <a:t>تعرف طريقة </a:t>
            </a:r>
            <a:r>
              <a:rPr lang="ar-SA" sz="2100" dirty="0">
                <a:solidFill>
                  <a:schemeClr val="tx2">
                    <a:lumMod val="50000"/>
                  </a:schemeClr>
                </a:solidFill>
              </a:rPr>
              <a:t>ترتيب الموسوعات .</a:t>
            </a:r>
          </a:p>
          <a:p>
            <a:pPr marL="333375" indent="-333375">
              <a:buClr>
                <a:srgbClr val="85B400"/>
              </a:buClr>
              <a:buFont typeface="Wingdings" pitchFamily="2" charset="2"/>
              <a:buChar char="["/>
            </a:pPr>
            <a:r>
              <a:rPr lang="ar-SA" sz="2100" dirty="0">
                <a:solidFill>
                  <a:schemeClr val="tx2">
                    <a:lumMod val="50000"/>
                  </a:schemeClr>
                </a:solidFill>
              </a:rPr>
              <a:t>تعدد أمثلة على الموسوعات .</a:t>
            </a:r>
          </a:p>
          <a:p>
            <a:pPr marL="333375" indent="-333375">
              <a:buClr>
                <a:srgbClr val="85B400"/>
              </a:buClr>
              <a:buFont typeface="Wingdings" pitchFamily="2" charset="2"/>
              <a:buChar char="["/>
            </a:pPr>
            <a:r>
              <a:rPr lang="ar-SA" sz="2100" dirty="0">
                <a:solidFill>
                  <a:schemeClr val="tx2">
                    <a:lumMod val="50000"/>
                  </a:schemeClr>
                </a:solidFill>
              </a:rPr>
              <a:t>تصنف أنواع الموسوعات .</a:t>
            </a:r>
          </a:p>
          <a:p>
            <a:pPr marL="333375" indent="-333375">
              <a:buClr>
                <a:srgbClr val="85B400"/>
              </a:buClr>
              <a:buFont typeface="Wingdings" pitchFamily="2" charset="2"/>
              <a:buChar char="["/>
            </a:pPr>
            <a:endParaRPr lang="ar-SA" sz="2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rgbClr val="85B400"/>
              </a:buClr>
              <a:buNone/>
            </a:pPr>
            <a:endParaRPr lang="ar-SA" sz="2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زاوية مطوية 6"/>
          <p:cNvSpPr/>
          <p:nvPr/>
        </p:nvSpPr>
        <p:spPr>
          <a:xfrm>
            <a:off x="1464448" y="1028700"/>
            <a:ext cx="6268685" cy="642942"/>
          </a:xfrm>
          <a:prstGeom prst="foldedCorner">
            <a:avLst>
              <a:gd name="adj" fmla="val 42358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1350" kern="1200">
              <a:solidFill>
                <a:prstClr val="white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768" y="1115173"/>
            <a:ext cx="6197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12598" algn="r" rtl="1">
              <a:spcBef>
                <a:spcPts val="450"/>
              </a:spcBef>
              <a:buClr>
                <a:srgbClr val="3891A7"/>
              </a:buClr>
              <a:buSzPct val="80000"/>
            </a:pPr>
            <a:r>
              <a:rPr lang="ar-SA" sz="2400" b="1" kern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PT Bold Heading" pitchFamily="2" charset="-78"/>
              </a:rPr>
              <a:t>في نهاية الدرس يتوقع أن تكون الطالبة قادرة على أن:</a:t>
            </a:r>
          </a:p>
        </p:txBody>
      </p:sp>
    </p:spTree>
    <p:extLst>
      <p:ext uri="{BB962C8B-B14F-4D97-AF65-F5344CB8AC3E}">
        <p14:creationId xmlns:p14="http://schemas.microsoft.com/office/powerpoint/2010/main" val="2724460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395</Words>
  <Application>Microsoft Office PowerPoint</Application>
  <PresentationFormat>عرض على الشاشة (3:4)‏</PresentationFormat>
  <Paragraphs>53</Paragraphs>
  <Slides>18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19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18</vt:i4>
      </vt:variant>
    </vt:vector>
  </HeadingPairs>
  <TitlesOfParts>
    <vt:vector size="41" baseType="lpstr">
      <vt:lpstr>Al-Kharashi 3</vt:lpstr>
      <vt:lpstr>Arial</vt:lpstr>
      <vt:lpstr>Tahoma</vt:lpstr>
      <vt:lpstr>Akhbar MT</vt:lpstr>
      <vt:lpstr>Traditional Arabic</vt:lpstr>
      <vt:lpstr>Calibri</vt:lpstr>
      <vt:lpstr>Times New Roman</vt:lpstr>
      <vt:lpstr>PT Bold Heading</vt:lpstr>
      <vt:lpstr>Wingdings</vt:lpstr>
      <vt:lpstr>Euphemia</vt:lpstr>
      <vt:lpstr>Sakkal Majalla</vt:lpstr>
      <vt:lpstr>Nixie One</vt:lpstr>
      <vt:lpstr>AL-Mateen</vt:lpstr>
      <vt:lpstr>AL-Mohanad</vt:lpstr>
      <vt:lpstr>AGA Sindibad Regular</vt:lpstr>
      <vt:lpstr>AL-Hor</vt:lpstr>
      <vt:lpstr>Century Gothic</vt:lpstr>
      <vt:lpstr>mohammad bold art 1</vt:lpstr>
      <vt:lpstr>Wingdings 3</vt:lpstr>
      <vt:lpstr>سمة Office</vt:lpstr>
      <vt:lpstr>1_نسق Office</vt:lpstr>
      <vt:lpstr>1_سمة Office</vt:lpstr>
      <vt:lpstr>Wisp</vt:lpstr>
      <vt:lpstr>بسم الله الرحمــن الرحيــم </vt:lpstr>
      <vt:lpstr>عرض تقديمي في PowerPoint</vt:lpstr>
      <vt:lpstr>عرض تقديمي في PowerPoint</vt:lpstr>
      <vt:lpstr>مراجعة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3-  الموسوعات الإلكترونية </vt:lpstr>
      <vt:lpstr>عرض تقديمي في PowerPoint</vt:lpstr>
      <vt:lpstr>عرض تقديمي في PowerPoint</vt:lpstr>
      <vt:lpstr>نشاط 2 </vt:lpstr>
      <vt:lpstr>انواع الموسوعات </vt:lpstr>
      <vt:lpstr>عرض تقديمي في PowerPoint</vt:lpstr>
      <vt:lpstr>عرض تقديمي في PowerPoint</vt:lpstr>
      <vt:lpstr>نشاط ختامي: (قيم نفسك في بوابة عين)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الرحمــن الرحيــم</dc:title>
  <dc:creator>LENOVO</dc:creator>
  <cp:lastModifiedBy>LENOVO</cp:lastModifiedBy>
  <cp:revision>29</cp:revision>
  <dcterms:modified xsi:type="dcterms:W3CDTF">2021-02-10T16:59:35Z</dcterms:modified>
</cp:coreProperties>
</file>