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>
        <p:scale>
          <a:sx n="90" d="100"/>
          <a:sy n="90" d="100"/>
        </p:scale>
        <p:origin x="1469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29/02/1441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29/02/41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10/28/2019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27059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49964" y="772180"/>
            <a:ext cx="5442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Lotus-Bold"/>
              </a:rPr>
              <a:t>أكمل كلا من الجمل الأتية بالمفردة المناسبة : 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001000" y="149525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التكيف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705600" y="149524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الموطن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38507" y="1495248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التمويه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97175" y="149525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التطفل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699735" y="1501429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التكافل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253048" y="1519535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النظام البيئي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20899" y="2124670"/>
            <a:ext cx="785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1 – جميع المخلوقات الحية والأشياء غير حية في البيئة  تشكل .................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47804" y="2826603"/>
            <a:ext cx="7872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2 – العلاقة التي يستفيد فيها أحد المخلوقات الحية  بينما يتضرر المخلوق الحي ال</a:t>
            </a:r>
            <a:r>
              <a:rPr lang="ar-EG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آ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خر </a:t>
            </a:r>
          </a:p>
          <a:p>
            <a:r>
              <a:rPr lang="ar-SA" sz="2400" b="1" dirty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  تسمى  ....................  .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23687" y="3562871"/>
            <a:ext cx="708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3 – يعيش المخلوق الحي في  ................  ويحصل منه على غذائه.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0955" y="4128864"/>
            <a:ext cx="853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4 – خواص تركيبية وسلوكية تساعد المخلوق الحي على منه علي غذائه...............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970549" y="4683953"/>
            <a:ext cx="6841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5 –</a:t>
            </a:r>
            <a:r>
              <a:rPr lang="en-US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تمتزج بعض الحيوانات في بيئتها باستعمال .......................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81000" y="5343599"/>
            <a:ext cx="841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6 – تبادل  المنفعة والتعايش نوعان مختلفان من علاقات   ............................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151224" y="2129135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النظام البيئي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576887" y="32004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التطفل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4644008" y="3501008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الموطن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83568" y="411480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التكيف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2123728" y="5343599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C0504D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التكافل</a:t>
            </a:r>
            <a:endParaRPr lang="ar-SA" dirty="0"/>
          </a:p>
        </p:txBody>
      </p:sp>
      <p:sp>
        <p:nvSpPr>
          <p:cNvPr id="30" name="مستطيل 29"/>
          <p:cNvSpPr/>
          <p:nvPr/>
        </p:nvSpPr>
        <p:spPr>
          <a:xfrm>
            <a:off x="2915816" y="469552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dobe نسخ Medium" pitchFamily="50" charset="-78"/>
              </a:rPr>
              <a:t>التمويه</a:t>
            </a:r>
            <a:endParaRPr lang="ar-SA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3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24" name="Picture 23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3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ound Diagonal Corner Rectangle 33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35" name="دبوس زينة 34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8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kern="0" dirty="0" smtClean="0">
                <a:solidFill>
                  <a:srgbClr val="FFFF00"/>
                </a:solidFill>
                <a:latin typeface="Sakkal Majalla"/>
                <a:cs typeface="Sakkal Majalla"/>
              </a:rPr>
              <a:t>الفصل الثالث</a:t>
            </a:r>
            <a:endParaRPr lang="ar-EG" sz="2400" b="1" kern="0" dirty="0">
              <a:solidFill>
                <a:srgbClr val="FFFF00"/>
              </a:solidFill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69162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kern="0" dirty="0" smtClean="0">
                <a:solidFill>
                  <a:prstClr val="white"/>
                </a:solidFill>
                <a:latin typeface="Sakkal Majalla"/>
                <a:cs typeface="Sakkal Majalla"/>
              </a:rPr>
              <a:t>نــمـــوذج اخــتـــبــــــــار</a:t>
            </a:r>
            <a:endParaRPr lang="ar-EG" sz="2800" b="1" kern="0" dirty="0">
              <a:solidFill>
                <a:prstClr val="white"/>
              </a:solidFill>
              <a:latin typeface="Sakkal Majalla"/>
              <a:cs typeface="Sakkal Majalla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44007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58892"/>
            <a:ext cx="4346129" cy="30579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84917"/>
            <a:ext cx="4319972" cy="269000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57668"/>
            <a:ext cx="3534268" cy="3839484"/>
          </a:xfrm>
          <a:prstGeom prst="rect">
            <a:avLst/>
          </a:prstGeom>
        </p:spPr>
      </p:pic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كتاب الطالب صـ</a:t>
            </a:r>
            <a:r>
              <a:rPr lang="ar-EG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109</a:t>
            </a:r>
            <a:endParaRPr lang="ar-SA" b="1" kern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/>
              <a:cs typeface="Sakkal Majall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016" y="3316966"/>
            <a:ext cx="3784476" cy="399878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76256" y="5157192"/>
            <a:ext cx="1896269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3139" y="3416790"/>
            <a:ext cx="3189514" cy="399878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34153" cy="404664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kern="0" dirty="0" smtClean="0">
                <a:solidFill>
                  <a:srgbClr val="FFFF00"/>
                </a:solidFill>
                <a:latin typeface="Sakkal Majalla"/>
                <a:cs typeface="Sakkal Majalla"/>
              </a:rPr>
              <a:t>الفصل الثالث</a:t>
            </a:r>
            <a:endParaRPr lang="ar-EG" sz="2400" b="1" kern="0" dirty="0">
              <a:solidFill>
                <a:srgbClr val="FFFF00"/>
              </a:solidFill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57286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kern="0" dirty="0" smtClean="0">
                <a:solidFill>
                  <a:prstClr val="white"/>
                </a:solidFill>
                <a:latin typeface="Sakkal Majalla"/>
                <a:cs typeface="Sakkal Majalla"/>
              </a:rPr>
              <a:t>نــمـــوذج اخــتـــبــــــــار</a:t>
            </a:r>
            <a:endParaRPr lang="ar-EG" sz="2800" b="1" kern="0" dirty="0">
              <a:solidFill>
                <a:prstClr val="white"/>
              </a:solidFill>
              <a:latin typeface="Sakkal Majalla"/>
              <a:cs typeface="Sakkal Majall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" y="6453336"/>
            <a:ext cx="9134153" cy="404664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44007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كتاب الطالب صـ</a:t>
            </a:r>
            <a:r>
              <a:rPr lang="ar-EG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109</a:t>
            </a:r>
            <a:endParaRPr lang="ar-SA" b="1" kern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/>
              <a:cs typeface="Sakkal Majalla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16" y="664898"/>
            <a:ext cx="4058097" cy="1900005"/>
          </a:xfrm>
          <a:prstGeom prst="rect">
            <a:avLst/>
          </a:prstGeom>
        </p:spPr>
      </p:pic>
      <p:sp>
        <p:nvSpPr>
          <p:cNvPr id="18" name="Bevel 17"/>
          <p:cNvSpPr/>
          <p:nvPr/>
        </p:nvSpPr>
        <p:spPr>
          <a:xfrm>
            <a:off x="4697259" y="2520863"/>
            <a:ext cx="4346128" cy="3804009"/>
          </a:xfrm>
          <a:prstGeom prst="bevel">
            <a:avLst/>
          </a:prstGeom>
          <a:solidFill>
            <a:schemeClr val="accent1">
              <a:alpha val="0"/>
            </a:schemeClr>
          </a:solidFill>
          <a:ln w="25400"/>
          <a:scene3d>
            <a:camera prst="orthographicFront"/>
            <a:lightRig rig="harsh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تكيف تركيبي خف الجمل </a:t>
            </a:r>
            <a:r>
              <a:rPr lang="ar-EG" sz="2400" b="1" dirty="0" smtClean="0">
                <a:solidFill>
                  <a:srgbClr val="FF0000"/>
                </a:solidFill>
              </a:rPr>
              <a:t>تكيف </a:t>
            </a:r>
            <a:r>
              <a:rPr lang="ar-EG" sz="2400" b="1" dirty="0" smtClean="0">
                <a:solidFill>
                  <a:srgbClr val="FF0000"/>
                </a:solidFill>
              </a:rPr>
              <a:t>سلوكي البيات الشتوي في </a:t>
            </a:r>
            <a:r>
              <a:rPr lang="ar-EG" sz="2400" b="1" dirty="0" smtClean="0">
                <a:solidFill>
                  <a:srgbClr val="FF0000"/>
                </a:solidFill>
              </a:rPr>
              <a:t>الثعابين</a:t>
            </a:r>
            <a:endParaRPr lang="ar-EG" sz="2400" b="1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98942"/>
            <a:ext cx="3543795" cy="733527"/>
          </a:xfrm>
          <a:prstGeom prst="rect">
            <a:avLst/>
          </a:prstGeom>
        </p:spPr>
      </p:pic>
      <p:sp>
        <p:nvSpPr>
          <p:cNvPr id="19" name="Bevel 18"/>
          <p:cNvSpPr/>
          <p:nvPr/>
        </p:nvSpPr>
        <p:spPr>
          <a:xfrm>
            <a:off x="144016" y="1925005"/>
            <a:ext cx="4346128" cy="3804009"/>
          </a:xfrm>
          <a:prstGeom prst="bevel">
            <a:avLst/>
          </a:prstGeom>
          <a:solidFill>
            <a:schemeClr val="accent1">
              <a:alpha val="0"/>
            </a:schemeClr>
          </a:solidFill>
          <a:ln w="25400"/>
          <a:scene3d>
            <a:camera prst="orthographicFront"/>
            <a:lightRig rig="harsh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من المحتمل أن يصطاده حيوان مفترس بسهولة . فلون فروة البني لا يسمح له بالاختلاط  </a:t>
            </a:r>
            <a:r>
              <a:rPr lang="ar-EG" sz="2400" b="1">
                <a:solidFill>
                  <a:srgbClr val="FF0000"/>
                </a:solidFill>
              </a:rPr>
              <a:t>بالبيئة </a:t>
            </a:r>
            <a:r>
              <a:rPr lang="ar-EG" sz="2400" b="1" smtClean="0">
                <a:solidFill>
                  <a:srgbClr val="FF0000"/>
                </a:solidFill>
              </a:rPr>
              <a:t>الثلجية.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34153" cy="404664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kern="0" dirty="0" smtClean="0">
                <a:solidFill>
                  <a:srgbClr val="FFFF00"/>
                </a:solidFill>
                <a:latin typeface="Sakkal Majalla"/>
                <a:cs typeface="Sakkal Majalla"/>
              </a:rPr>
              <a:t>الفصل الثالث</a:t>
            </a:r>
            <a:endParaRPr lang="ar-EG" sz="2400" b="1" kern="0" dirty="0">
              <a:solidFill>
                <a:srgbClr val="FFFF00"/>
              </a:solidFill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69162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kern="0" dirty="0" smtClean="0">
                <a:solidFill>
                  <a:prstClr val="white"/>
                </a:solidFill>
                <a:latin typeface="Sakkal Majalla"/>
                <a:cs typeface="Sakkal Majalla"/>
              </a:rPr>
              <a:t>نــمـــوذج اخــتـــبــــــــار</a:t>
            </a:r>
            <a:endParaRPr lang="ar-EG" sz="2800" b="1" kern="0" dirty="0">
              <a:solidFill>
                <a:prstClr val="white"/>
              </a:solidFill>
              <a:latin typeface="Sakkal Majalla"/>
              <a:cs typeface="Sakkal Majall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" y="6453336"/>
            <a:ext cx="9134153" cy="404664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44007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كتاب الطالب صـ</a:t>
            </a:r>
            <a:r>
              <a:rPr lang="ar-EG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109</a:t>
            </a:r>
            <a:endParaRPr lang="ar-SA" b="1" kern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/>
              <a:cs typeface="Sakkal Majalla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4714044" y="2607115"/>
            <a:ext cx="4346128" cy="1433952"/>
          </a:xfrm>
          <a:prstGeom prst="bevel">
            <a:avLst/>
          </a:prstGeom>
          <a:solidFill>
            <a:schemeClr val="accent1">
              <a:alpha val="0"/>
            </a:schemeClr>
          </a:solidFill>
          <a:ln w="25400"/>
          <a:scene3d>
            <a:camera prst="orthographicFront"/>
            <a:lightRig rig="harsh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أحدهما ينشط في النهار والآخر ينشط في الليل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67" y="728464"/>
            <a:ext cx="4094379" cy="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" name="Picture 3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029200" y="944671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أجيب عن الأسئلة التالية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2830221" y="8065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63005"/>
            <a:ext cx="8305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7- مشكلة وحل . </a:t>
            </a:r>
            <a:r>
              <a:rPr lang="ar-SA" sz="2800" b="1" dirty="0" smtClean="0">
                <a:solidFill>
                  <a:srgbClr val="FF0000"/>
                </a:solidFill>
              </a:rPr>
              <a:t>النظام البيئي الصحراوي جاف وحار . ما التكيفات التركيبية والتكيفات السلوكية التي وهبها الخالق للمخلوقات الحية في الصحراء للتعامل مع هذه المشكلة 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53007" y="3505200"/>
            <a:ext cx="8458200" cy="214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2800" b="1" dirty="0" smtClean="0"/>
              <a:t>لنبات الصبار طبقة شمعية تمنع الماء من التبخر . كما تحتوي على نسيج إسفنجي لتخزين الماء داخله . والعديد من حيوانات الصحراء تنشط ليلا</a:t>
            </a:r>
            <a:r>
              <a:rPr lang="ar-EG" sz="2800" b="1" dirty="0"/>
              <a:t>ً</a:t>
            </a:r>
            <a:r>
              <a:rPr lang="ar-SA" sz="2800" b="1" dirty="0" smtClean="0"/>
              <a:t> ، أي تخرج بحثا</a:t>
            </a:r>
            <a:r>
              <a:rPr lang="ar-EG" sz="2800" b="1" dirty="0" smtClean="0"/>
              <a:t>ً</a:t>
            </a:r>
            <a:r>
              <a:rPr lang="ar-SA" sz="2800" b="1" dirty="0" smtClean="0"/>
              <a:t> عن الغذاء في الليل عندما يصبح الجو مناسبا</a:t>
            </a:r>
            <a:r>
              <a:rPr lang="ar-EG" sz="2800" b="1" dirty="0" smtClean="0"/>
              <a:t>ً</a:t>
            </a:r>
            <a:r>
              <a:rPr lang="ar-SA" sz="2800" b="1" dirty="0" smtClean="0"/>
              <a:t> .</a:t>
            </a:r>
            <a:endParaRPr lang="ar-SA" sz="2800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4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8" grpId="0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8915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</a:rPr>
              <a:t>8- أستنتج . </a:t>
            </a:r>
            <a:r>
              <a:rPr lang="ar-SA" sz="3200" b="1" dirty="0" smtClean="0">
                <a:solidFill>
                  <a:srgbClr val="FF0000"/>
                </a:solidFill>
              </a:rPr>
              <a:t>كيف تؤدي العوامل اللاحيوية في البركة دور العوامل المحددة في هذه البيئة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820996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937230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أجيب عن الأسئلة التالية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81000" y="3505200"/>
            <a:ext cx="8382000" cy="214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2800" b="1" dirty="0" smtClean="0"/>
              <a:t>كمية الأكسجين في البركة محدودة ، والحيز المتاح لعيش المخلوقات الحية محدود . وهذه العوامل تمنع الطحالب وأنواع أخر</a:t>
            </a:r>
            <a:r>
              <a:rPr lang="ar-EG" sz="2800" b="1" dirty="0" smtClean="0"/>
              <a:t>ى</a:t>
            </a:r>
            <a:r>
              <a:rPr lang="ar-SA" sz="2800" b="1" dirty="0" smtClean="0"/>
              <a:t> من العيش في البركة .</a:t>
            </a:r>
            <a:endParaRPr lang="ar-SA" sz="2800" b="1" dirty="0"/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0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610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</a:rPr>
              <a:t>9- </a:t>
            </a:r>
            <a:r>
              <a:rPr lang="ar-EG" sz="3200" b="1" dirty="0" smtClean="0">
                <a:solidFill>
                  <a:srgbClr val="002060"/>
                </a:solidFill>
              </a:rPr>
              <a:t>التفكير الناقد</a:t>
            </a:r>
            <a:r>
              <a:rPr lang="ar-SA" sz="3200" b="1" dirty="0" smtClean="0">
                <a:solidFill>
                  <a:srgbClr val="002060"/>
                </a:solidFill>
              </a:rPr>
              <a:t>. </a:t>
            </a:r>
            <a:r>
              <a:rPr lang="ar-EG" sz="3200" b="1" dirty="0" smtClean="0">
                <a:solidFill>
                  <a:srgbClr val="FF0000"/>
                </a:solidFill>
              </a:rPr>
              <a:t>ما الذي قد يحدث إذا كانت تكيفات التمويه والمحاكاة موجودة لدى أنواع المملكة الحيوانية جمعيها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825146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937230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أجيب عن الأسئلة التالية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04800" y="3505200"/>
            <a:ext cx="8534400" cy="214503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EG" sz="2800" b="1" dirty="0" smtClean="0"/>
              <a:t>سيضر ذلك بعملية التوازن البيئي</a:t>
            </a:r>
            <a:endParaRPr lang="ar-SA" sz="2800" b="1" dirty="0"/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4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6106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10</a:t>
            </a:r>
            <a:r>
              <a:rPr lang="ar-SA" sz="3200" b="1" dirty="0" smtClean="0">
                <a:solidFill>
                  <a:srgbClr val="002060"/>
                </a:solidFill>
              </a:rPr>
              <a:t>- قصة خيالية . </a:t>
            </a:r>
            <a:r>
              <a:rPr lang="ar-SA" sz="3200" b="1" dirty="0" smtClean="0">
                <a:solidFill>
                  <a:srgbClr val="FF0000"/>
                </a:solidFill>
              </a:rPr>
              <a:t>أكتب قصة قصيرة أتخيل أنها ستحدث في المستقبل ، أفترض فيها أن بعض الناس استقروا مع حيواناتهم الأليفة علي كوكب جديد أكون نظاماً بيئيا علي الكوكب ، ما التكثفات التي ستطرأ علي الإنسان و الحيوانات ليتمكن الجميع من العيش وفق النظام </a:t>
            </a:r>
            <a:r>
              <a:rPr lang="ar-SA" sz="3200" b="1" smtClean="0">
                <a:solidFill>
                  <a:srgbClr val="FF0000"/>
                </a:solidFill>
              </a:rPr>
              <a:t>البيئي للكوكب الجديد .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826177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937230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أجيب عن الأسئلة التالية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81000" y="4725144"/>
            <a:ext cx="8534400" cy="146508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  الإجابة : </a:t>
            </a:r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2"/>
          <p:cNvSpPr/>
          <p:nvPr/>
        </p:nvSpPr>
        <p:spPr>
          <a:xfrm>
            <a:off x="2826177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937230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أجيب عن الأسئلة التالية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ربع نص 5"/>
          <p:cNvSpPr txBox="1">
            <a:spLocks noChangeArrowheads="1"/>
          </p:cNvSpPr>
          <p:nvPr/>
        </p:nvSpPr>
        <p:spPr bwMode="auto">
          <a:xfrm>
            <a:off x="8197885" y="1558035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س1</a:t>
            </a:r>
            <a:r>
              <a:rPr lang="ar-SA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مربع نص 6"/>
          <p:cNvSpPr txBox="1">
            <a:spLocks noChangeArrowheads="1"/>
          </p:cNvSpPr>
          <p:nvPr/>
        </p:nvSpPr>
        <p:spPr bwMode="auto">
          <a:xfrm>
            <a:off x="7975154" y="3205813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مربع نص 7"/>
          <p:cNvSpPr txBox="1">
            <a:spLocks noChangeArrowheads="1"/>
          </p:cNvSpPr>
          <p:nvPr/>
        </p:nvSpPr>
        <p:spPr bwMode="auto">
          <a:xfrm>
            <a:off x="1060299" y="2924944"/>
            <a:ext cx="6888163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  <a:latin typeface="Arial" pitchFamily="34" charset="0"/>
              </a:rPr>
              <a:t>هذه العبارة غير صحيحة لأن هذا التكيف يشمل أحد أجزاء الجسم ولذلك هو تكيف تركيبي وليس تكيف سلوكي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622" y="1520869"/>
            <a:ext cx="77937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صواب أم خطأ</a:t>
            </a:r>
            <a:r>
              <a:rPr lang="ar-SA" sz="2400" b="1" dirty="0" smtClean="0">
                <a:solidFill>
                  <a:srgbClr val="FF0000"/>
                </a:solidFill>
              </a:rPr>
              <a:t>. </a:t>
            </a:r>
            <a:r>
              <a:rPr lang="ar-EG" sz="2400" b="1" dirty="0" smtClean="0">
                <a:solidFill>
                  <a:srgbClr val="7030A0"/>
                </a:solidFill>
              </a:rPr>
              <a:t>تعد الأغشية الموجودة بين أصابع الطيور التي تعتمد في غذائها على الأسماك تكيفات سلوكية تساعد الطير على السباحة للحصول على غذائه</a:t>
            </a:r>
            <a:r>
              <a:rPr lang="ar-SA" sz="2400" b="1" dirty="0" smtClean="0">
                <a:solidFill>
                  <a:srgbClr val="7030A0"/>
                </a:solidFill>
              </a:rPr>
              <a:t>.</a:t>
            </a:r>
            <a:r>
              <a:rPr lang="ar-EG" sz="2400" b="1" dirty="0" smtClean="0">
                <a:solidFill>
                  <a:srgbClr val="7030A0"/>
                </a:solidFill>
              </a:rPr>
              <a:t> هل هذه العبارة صحيحة أم خاطئة . أفسر إجابتي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28185" y="5251265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أ ) التطفل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1338" y="5251265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ب) تبادل منفعة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28184" y="5924057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ج ) التعايش 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59275" y="594928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د ) التمويه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1304" y="4171145"/>
            <a:ext cx="37201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ar-EG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4-</a:t>
            </a:r>
            <a:r>
              <a:rPr lang="ar-EG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اختار الإجابة الصحيحة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79512" y="4201321"/>
            <a:ext cx="508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2400" b="1" dirty="0" smtClean="0">
                <a:solidFill>
                  <a:srgbClr val="FF0000"/>
                </a:solidFill>
              </a:rPr>
              <a:t>العلاقة التي تظهرها الصورة بين النمل وشجرة الأكاسيا تسمى علاقة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06970"/>
            <a:ext cx="155279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10- كيف تتفاعل المخلوقات الحية بعضها مع بعض ؟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2825146" y="0"/>
            <a:ext cx="3502008" cy="71508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otus-Bold"/>
              </a:rPr>
              <a:t>مراجعة الفصل الثالث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الوحدة الثانية 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939225"/>
            <a:ext cx="381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الفكرة العامة : 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04800" y="3505200"/>
            <a:ext cx="8534400" cy="214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تفاعل المخلوقات الحية بعضها مع بعض من خلال علاقات التكافل التي تشمل تبادل المنفعة والتعايش والتطفل 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ص107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9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kern="0" dirty="0" smtClean="0">
                <a:solidFill>
                  <a:srgbClr val="FFFF00"/>
                </a:solidFill>
                <a:latin typeface="Sakkal Majalla"/>
                <a:cs typeface="Sakkal Majalla"/>
              </a:rPr>
              <a:t>الفصل الثالث</a:t>
            </a:r>
            <a:endParaRPr lang="ar-EG" sz="2400" b="1" kern="0" dirty="0">
              <a:solidFill>
                <a:srgbClr val="FFFF00"/>
              </a:solidFill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57286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kern="0" dirty="0" smtClean="0">
                <a:solidFill>
                  <a:prstClr val="white"/>
                </a:solidFill>
                <a:latin typeface="Sakkal Majalla"/>
                <a:cs typeface="Sakkal Majalla"/>
              </a:rPr>
              <a:t>نــمـــوذج اخــتـــبــــــــار</a:t>
            </a:r>
            <a:endParaRPr lang="ar-EG" sz="2800" b="1" kern="0" dirty="0">
              <a:solidFill>
                <a:prstClr val="white"/>
              </a:solidFill>
              <a:latin typeface="Sakkal Majalla"/>
              <a:cs typeface="Sakkal Majalla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34676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79381"/>
            <a:ext cx="4346129" cy="538237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7785"/>
            <a:ext cx="3600953" cy="4557439"/>
          </a:xfrm>
          <a:prstGeom prst="rect">
            <a:avLst/>
          </a:prstGeom>
        </p:spPr>
      </p:pic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كتاب الطالب صـ</a:t>
            </a:r>
            <a:r>
              <a:rPr lang="ar-EG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108</a:t>
            </a:r>
            <a:endParaRPr lang="ar-SA" b="1" kern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/>
              <a:cs typeface="Sakkal Majall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47826" y="5949280"/>
            <a:ext cx="108012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1560" y="1351643"/>
            <a:ext cx="3274325" cy="142928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1"/>
          <p:cNvSpPr txBox="1"/>
          <p:nvPr/>
        </p:nvSpPr>
        <p:spPr>
          <a:xfrm>
            <a:off x="6759253" y="-6742"/>
            <a:ext cx="2374900" cy="510778"/>
          </a:xfrm>
          <a:prstGeom prst="round2DiagRect">
            <a:avLst/>
          </a:prstGeom>
          <a:gradFill rotWithShape="1">
            <a:gsLst>
              <a:gs pos="0">
                <a:srgbClr val="8064A2">
                  <a:tint val="43000"/>
                  <a:satMod val="165000"/>
                </a:srgbClr>
              </a:gs>
              <a:gs pos="55000">
                <a:srgbClr val="8064A2">
                  <a:tint val="83000"/>
                  <a:satMod val="155000"/>
                </a:srgbClr>
              </a:gs>
              <a:gs pos="100000">
                <a:srgbClr val="8064A2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8064A2">
                <a:satMod val="115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kern="0" dirty="0" smtClean="0">
                <a:solidFill>
                  <a:srgbClr val="FFFF00"/>
                </a:solidFill>
                <a:latin typeface="Sakkal Majalla"/>
                <a:cs typeface="Sakkal Majalla"/>
              </a:rPr>
              <a:t>الفصل الثالث</a:t>
            </a:r>
            <a:endParaRPr lang="ar-EG" sz="2400" b="1" kern="0" dirty="0">
              <a:solidFill>
                <a:srgbClr val="FFFF00"/>
              </a:solidFill>
              <a:latin typeface="Sakkal Majalla"/>
              <a:cs typeface="Sakkal Majalla"/>
            </a:endParaRPr>
          </a:p>
        </p:txBody>
      </p:sp>
      <p:sp>
        <p:nvSpPr>
          <p:cNvPr id="3" name="مربع نص 16"/>
          <p:cNvSpPr txBox="1"/>
          <p:nvPr/>
        </p:nvSpPr>
        <p:spPr>
          <a:xfrm>
            <a:off x="2969162" y="1592"/>
            <a:ext cx="3240360" cy="578882"/>
          </a:xfrm>
          <a:prstGeom prst="round2Diag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kern="0" dirty="0" smtClean="0">
                <a:solidFill>
                  <a:prstClr val="white"/>
                </a:solidFill>
                <a:latin typeface="Sakkal Majalla"/>
                <a:cs typeface="Sakkal Majalla"/>
              </a:rPr>
              <a:t>نــمـــوذج اخــتـــبــــــــار</a:t>
            </a:r>
            <a:endParaRPr lang="ar-EG" sz="2800" b="1" kern="0" dirty="0">
              <a:solidFill>
                <a:prstClr val="white"/>
              </a:solidFill>
              <a:latin typeface="Sakkal Majalla"/>
              <a:cs typeface="Sakkal Majalla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537316" y="658892"/>
            <a:ext cx="72008" cy="5794444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دبوس زينة 10"/>
          <p:cNvSpPr/>
          <p:nvPr/>
        </p:nvSpPr>
        <p:spPr>
          <a:xfrm>
            <a:off x="9847" y="-773"/>
            <a:ext cx="1146267" cy="765477"/>
          </a:xfrm>
          <a:prstGeom prst="plaque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كتاب الطالب صـ</a:t>
            </a:r>
            <a:r>
              <a:rPr lang="ar-EG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/>
                <a:cs typeface="Sakkal Majalla"/>
              </a:rPr>
              <a:t>108</a:t>
            </a:r>
            <a:endParaRPr lang="ar-SA" b="1" kern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/>
              <a:cs typeface="Sakkal Majalla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47300"/>
            <a:ext cx="3964293" cy="104832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072064"/>
            <a:ext cx="3986089" cy="38772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53710"/>
            <a:ext cx="3393340" cy="4923562"/>
          </a:xfrm>
          <a:prstGeom prst="rect">
            <a:avLst/>
          </a:prstGeom>
        </p:spPr>
      </p:pic>
      <p:sp>
        <p:nvSpPr>
          <p:cNvPr id="13" name="Bevel 12"/>
          <p:cNvSpPr/>
          <p:nvPr/>
        </p:nvSpPr>
        <p:spPr>
          <a:xfrm>
            <a:off x="683568" y="1059522"/>
            <a:ext cx="3465348" cy="2520280"/>
          </a:xfrm>
          <a:prstGeom prst="bevel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566</Words>
  <Application>Microsoft Office PowerPoint</Application>
  <PresentationFormat>عرض على الشاشة (3:4)‏</PresentationFormat>
  <Paragraphs>89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Adobe نسخ Medium</vt:lpstr>
      <vt:lpstr>Arial</vt:lpstr>
      <vt:lpstr>Calibri</vt:lpstr>
      <vt:lpstr>Lotus-Bold</vt:lpstr>
      <vt:lpstr>Sakkal Majalla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352</cp:revision>
  <dcterms:created xsi:type="dcterms:W3CDTF">2011-03-17T07:07:04Z</dcterms:created>
  <dcterms:modified xsi:type="dcterms:W3CDTF">2019-10-28T09:48:20Z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