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56" r:id="rId3"/>
    <p:sldId id="258" r:id="rId4"/>
    <p:sldId id="467" r:id="rId5"/>
    <p:sldId id="468" r:id="rId6"/>
    <p:sldId id="469" r:id="rId7"/>
    <p:sldId id="470" r:id="rId8"/>
    <p:sldId id="471"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8F9"/>
    <a:srgbClr val="DA2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39" autoAdjust="0"/>
    <p:restoredTop sz="94660"/>
  </p:normalViewPr>
  <p:slideViewPr>
    <p:cSldViewPr snapToGrid="0">
      <p:cViewPr varScale="1">
        <p:scale>
          <a:sx n="35" d="100"/>
          <a:sy n="35" d="100"/>
        </p:scale>
        <p:origin x="53" y="9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B14A91-6B5B-40D3-88F7-408350FCCAA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A1A6D323-972B-4E64-98C7-044EF9DF0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B1499152-75D3-48F2-B0D3-3627030FCF99}"/>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6E49EB74-B703-4A55-AF45-C576160ECA6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94EB300-E0A9-4CB0-9301-693DCDE49999}"/>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57167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627C2A-6124-48DC-A192-77D142AD8FB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4FE7659D-B289-42E9-BA7D-60B937FECEC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8C7B570B-27E0-4E98-8864-332C24DE3918}"/>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C47EA7AA-2CBF-4AF4-B99C-8B8F6D18AC9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35ECF3E-51BE-4BB5-B53E-B7CA53F50A8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90313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7EAA3F3-1A43-43D4-8089-ECB2833BA9EF}"/>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B065A4D5-DF1E-46ED-9A45-597BBE347F0B}"/>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D5D453E-D9FB-4A73-80D7-076DAE70B9BF}"/>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140573EF-6B76-4825-BFDC-957FFFD637B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EA1AADB1-372B-424A-8E4F-58697CAFFFFC}"/>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191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867684-4259-46A6-BEDE-57C98CFCD90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4559281-D4B4-4842-9C73-20D3B3BAA81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70FCEB4-B868-4454-AB54-51019B95C49A}"/>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D56494C7-CF48-4609-9317-8F818A47C07A}"/>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B9D60B9-43C4-4BF6-BA04-D19AC616656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08509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3A669F-9047-46E8-B690-C63D1C2039C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996B60F-8C0D-4A8E-951E-DC24A0ECE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ED66EBA-E545-4A50-B0E4-124E15D724C4}"/>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EC822D1A-59CE-400F-A472-847FF32EDC2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0343EFD-DF39-483F-973A-D5549C255385}"/>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62525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E528DE-8E0B-44A5-AD88-C32393E21D6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FA6562C8-46CF-430F-BF29-BF290F53537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FE3235B6-3DD2-4979-AA91-BD527DE11D5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08FEA1BE-5998-42DD-A803-BF4683B0A00D}"/>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6" name="عنصر نائب للتذييل 5">
            <a:extLst>
              <a:ext uri="{FF2B5EF4-FFF2-40B4-BE49-F238E27FC236}">
                <a16:creationId xmlns:a16="http://schemas.microsoft.com/office/drawing/2014/main" id="{A180B914-0BBE-4AAB-BEF9-3A721F53D55E}"/>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03388FA-71E4-4D9C-9A7F-36662D29B41D}"/>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08297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5D222C-9EA0-46B0-A0D0-66E19D2943D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07A3CAB6-A199-4666-A5BC-253C1A729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EDF2687-D5CC-4454-8F00-71C4A1E7C39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8095E0B5-895F-49C9-9148-C32F86B0E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9CF754D-C2B3-4CD7-A046-687A3AD1E6C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8687A392-CD9C-4D1B-B7AF-2356C93FEC37}"/>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8" name="عنصر نائب للتذييل 7">
            <a:extLst>
              <a:ext uri="{FF2B5EF4-FFF2-40B4-BE49-F238E27FC236}">
                <a16:creationId xmlns:a16="http://schemas.microsoft.com/office/drawing/2014/main" id="{7F663C3C-BCBD-4D89-A253-A352DD7C5B30}"/>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096D6F65-3C98-41D2-804C-D2249BD39187}"/>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75613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E425CA-325F-472B-A8C2-B29ABC9FD00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3430865E-2CA3-4F22-B8C9-51B546557B06}"/>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4" name="عنصر نائب للتذييل 3">
            <a:extLst>
              <a:ext uri="{FF2B5EF4-FFF2-40B4-BE49-F238E27FC236}">
                <a16:creationId xmlns:a16="http://schemas.microsoft.com/office/drawing/2014/main" id="{52EC9333-FF54-4B8F-A24A-0077F19CBD31}"/>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5BD675F1-735C-42C7-88AB-2DEEF588E616}"/>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275041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0000B7D-57F0-4EA3-9434-A122E36D1834}"/>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3" name="عنصر نائب للتذييل 2">
            <a:extLst>
              <a:ext uri="{FF2B5EF4-FFF2-40B4-BE49-F238E27FC236}">
                <a16:creationId xmlns:a16="http://schemas.microsoft.com/office/drawing/2014/main" id="{9209D183-7B25-4751-80EA-E1B06170E73F}"/>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C94759C-76B7-4083-8F71-02D2489E9EE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29160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A89099-B34C-467E-BE44-B101C164892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F963028-B5FD-4DD6-B27F-2EF85FF3B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11497852-779E-473E-AEC3-5E95AFBD3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44ACFA2-F6CE-4AFE-BF83-6F20D2A21EB4}"/>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6" name="عنصر نائب للتذييل 5">
            <a:extLst>
              <a:ext uri="{FF2B5EF4-FFF2-40B4-BE49-F238E27FC236}">
                <a16:creationId xmlns:a16="http://schemas.microsoft.com/office/drawing/2014/main" id="{AA330ADF-B423-4EB1-80D7-3A745C5C941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9FFFFF2-9AB2-4E45-8D2E-44038257B2A0}"/>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07844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25E3F2-D375-419D-989F-9596442B060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A2196BA-C488-4258-8788-A63F2C4F8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FAE5F830-3477-4A78-AE05-179E94528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5C5CD62-A4F7-4E05-B59B-9CFA68C04B6E}"/>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6" name="عنصر نائب للتذييل 5">
            <a:extLst>
              <a:ext uri="{FF2B5EF4-FFF2-40B4-BE49-F238E27FC236}">
                <a16:creationId xmlns:a16="http://schemas.microsoft.com/office/drawing/2014/main" id="{31795511-8C01-44AC-B7D8-C6F2F2049B9A}"/>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1874F283-7B1C-4CA0-916F-45136C8F32C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6498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42D0557-5165-4618-A35D-FEE97061E73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CCBBE3CA-3231-4BE2-92B6-A9EDCDBF95F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5081D8E-5CBC-4AD3-9A58-CEFD0D6C9A1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7CA5A6B7-2665-460A-98F7-683325043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46FB9E92-3ADC-4472-84F0-1C15F1383EF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B971BA-F0B0-42EC-83AA-B6FD4AF078A1}" type="slidenum">
              <a:rPr lang="ar-EG" smtClean="0"/>
              <a:t>‹#›</a:t>
            </a:fld>
            <a:endParaRPr lang="ar-EG"/>
          </a:p>
        </p:txBody>
      </p:sp>
    </p:spTree>
    <p:extLst>
      <p:ext uri="{BB962C8B-B14F-4D97-AF65-F5344CB8AC3E}">
        <p14:creationId xmlns:p14="http://schemas.microsoft.com/office/powerpoint/2010/main" val="3096222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B7CDD88B-8016-4FB8-BFF9-EE89C2F03593}"/>
              </a:ext>
            </a:extLst>
          </p:cNvPr>
          <p:cNvSpPr txBox="1"/>
          <p:nvPr/>
        </p:nvSpPr>
        <p:spPr>
          <a:xfrm>
            <a:off x="4729655" y="2900856"/>
            <a:ext cx="3736428" cy="707886"/>
          </a:xfrm>
          <a:prstGeom prst="rect">
            <a:avLst/>
          </a:prstGeom>
          <a:noFill/>
        </p:spPr>
        <p:txBody>
          <a:bodyPr wrap="square" rtlCol="1">
            <a:spAutoFit/>
          </a:bodyPr>
          <a:lstStyle/>
          <a:p>
            <a:pPr algn="ctr"/>
            <a:r>
              <a:rPr lang="ar-EG" sz="4000" b="1" dirty="0"/>
              <a:t>الوحدة الأولى</a:t>
            </a:r>
          </a:p>
        </p:txBody>
      </p:sp>
      <p:sp>
        <p:nvSpPr>
          <p:cNvPr id="5" name="مربع نص 4">
            <a:extLst>
              <a:ext uri="{FF2B5EF4-FFF2-40B4-BE49-F238E27FC236}">
                <a16:creationId xmlns:a16="http://schemas.microsoft.com/office/drawing/2014/main" id="{43671378-B16C-4AF2-9CAC-62D6CB3713BA}"/>
              </a:ext>
            </a:extLst>
          </p:cNvPr>
          <p:cNvSpPr txBox="1"/>
          <p:nvPr/>
        </p:nvSpPr>
        <p:spPr>
          <a:xfrm>
            <a:off x="4209394" y="4202576"/>
            <a:ext cx="4524703" cy="1015663"/>
          </a:xfrm>
          <a:prstGeom prst="rect">
            <a:avLst/>
          </a:prstGeom>
          <a:noFill/>
        </p:spPr>
        <p:txBody>
          <a:bodyPr wrap="square" rtlCol="1">
            <a:spAutoFit/>
          </a:bodyPr>
          <a:lstStyle/>
          <a:p>
            <a:pPr algn="ctr"/>
            <a:r>
              <a:rPr lang="ar-EG" sz="6000" b="1" dirty="0">
                <a:solidFill>
                  <a:srgbClr val="7030A0"/>
                </a:solidFill>
              </a:rPr>
              <a:t>تعلم الأساسيات</a:t>
            </a:r>
          </a:p>
        </p:txBody>
      </p:sp>
      <p:pic>
        <p:nvPicPr>
          <p:cNvPr id="7" name="صورة 6">
            <a:extLst>
              <a:ext uri="{FF2B5EF4-FFF2-40B4-BE49-F238E27FC236}">
                <a16:creationId xmlns:a16="http://schemas.microsoft.com/office/drawing/2014/main" id="{38F38999-DAE1-42E7-A256-2046D5B7540C}"/>
              </a:ext>
            </a:extLst>
          </p:cNvPr>
          <p:cNvPicPr>
            <a:picLocks noChangeAspect="1"/>
          </p:cNvPicPr>
          <p:nvPr/>
        </p:nvPicPr>
        <p:blipFill>
          <a:blip r:embed="rId3"/>
          <a:stretch>
            <a:fillRect/>
          </a:stretch>
        </p:blipFill>
        <p:spPr>
          <a:xfrm>
            <a:off x="599090" y="525363"/>
            <a:ext cx="2380593" cy="2694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086399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CF0A4E1-A03A-4F11-B76F-66E13B3342B0}"/>
              </a:ext>
            </a:extLst>
          </p:cNvPr>
          <p:cNvPicPr>
            <a:picLocks noChangeAspect="1"/>
          </p:cNvPicPr>
          <p:nvPr/>
        </p:nvPicPr>
        <p:blipFill>
          <a:blip r:embed="rId2"/>
          <a:stretch>
            <a:fillRect/>
          </a:stretch>
        </p:blipFill>
        <p:spPr>
          <a:xfrm>
            <a:off x="1341664" y="538137"/>
            <a:ext cx="9043308" cy="5781725"/>
          </a:xfrm>
          <a:prstGeom prst="rect">
            <a:avLst/>
          </a:prstGeom>
        </p:spPr>
      </p:pic>
    </p:spTree>
    <p:extLst>
      <p:ext uri="{BB962C8B-B14F-4D97-AF65-F5344CB8AC3E}">
        <p14:creationId xmlns:p14="http://schemas.microsoft.com/office/powerpoint/2010/main" val="259529873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Samsung Cliparts, Download Free Samsung Cliparts png images, Free  ClipArts on Clipart Library">
            <a:extLst>
              <a:ext uri="{FF2B5EF4-FFF2-40B4-BE49-F238E27FC236}">
                <a16:creationId xmlns:a16="http://schemas.microsoft.com/office/drawing/2014/main" id="{BC95EFF5-98C6-4A54-B91A-4CCC2F173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515" y="511779"/>
            <a:ext cx="7762195" cy="5834441"/>
          </a:xfrm>
          <a:prstGeom prst="rect">
            <a:avLst/>
          </a:prstGeom>
          <a:noFill/>
        </p:spPr>
      </p:pic>
      <p:sp>
        <p:nvSpPr>
          <p:cNvPr id="5" name="مربع نص 4">
            <a:extLst>
              <a:ext uri="{FF2B5EF4-FFF2-40B4-BE49-F238E27FC236}">
                <a16:creationId xmlns:a16="http://schemas.microsoft.com/office/drawing/2014/main" id="{31F0FD02-D337-478D-BF94-A2FD519FC2D6}"/>
              </a:ext>
            </a:extLst>
          </p:cNvPr>
          <p:cNvSpPr txBox="1"/>
          <p:nvPr/>
        </p:nvSpPr>
        <p:spPr>
          <a:xfrm>
            <a:off x="4846811" y="1832672"/>
            <a:ext cx="2424845" cy="2800767"/>
          </a:xfrm>
          <a:prstGeom prst="rect">
            <a:avLst/>
          </a:prstGeom>
          <a:noFill/>
        </p:spPr>
        <p:txBody>
          <a:bodyPr wrap="square" rtlCol="1">
            <a:spAutoFit/>
          </a:bodyPr>
          <a:lstStyle/>
          <a:p>
            <a:pPr algn="ctr"/>
            <a:r>
              <a:rPr lang="ar-EG" sz="4400" b="1" dirty="0">
                <a:solidFill>
                  <a:schemeClr val="bg1"/>
                </a:solidFill>
              </a:rPr>
              <a:t>جوجل أندرويد</a:t>
            </a:r>
          </a:p>
          <a:p>
            <a:pPr algn="ctr"/>
            <a:r>
              <a:rPr lang="en-US" sz="4400" b="1" dirty="0">
                <a:solidFill>
                  <a:schemeClr val="bg1"/>
                </a:solidFill>
              </a:rPr>
              <a:t>(Google Android)</a:t>
            </a:r>
            <a:endParaRPr lang="ar-EG" sz="4400" b="1" dirty="0">
              <a:solidFill>
                <a:schemeClr val="bg1"/>
              </a:solidFill>
            </a:endParaRPr>
          </a:p>
        </p:txBody>
      </p:sp>
    </p:spTree>
    <p:extLst>
      <p:ext uri="{BB962C8B-B14F-4D97-AF65-F5344CB8AC3E}">
        <p14:creationId xmlns:p14="http://schemas.microsoft.com/office/powerpoint/2010/main" val="6655739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2610694" y="497740"/>
            <a:ext cx="6970612"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لإنشاء اختصارات لهاتف أندرويد الذكي أو الحاسب اللوحي: </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1831427" y="2819400"/>
            <a:ext cx="8529145" cy="3477875"/>
          </a:xfrm>
          <a:prstGeom prst="rect">
            <a:avLst/>
          </a:prstGeom>
          <a:noFill/>
        </p:spPr>
        <p:txBody>
          <a:bodyPr wrap="square" rtlCol="1">
            <a:spAutoFit/>
          </a:bodyPr>
          <a:lstStyle/>
          <a:p>
            <a:pPr marL="571500" indent="-571500">
              <a:buFont typeface="Wingdings" panose="05000000000000000000" pitchFamily="2" charset="2"/>
              <a:buChar char="§"/>
            </a:pPr>
            <a:r>
              <a:rPr lang="ar-EG" sz="4400" b="1" dirty="0">
                <a:solidFill>
                  <a:schemeClr val="accent4">
                    <a:lumMod val="50000"/>
                  </a:schemeClr>
                </a:solidFill>
              </a:rPr>
              <a:t>ابحث عن قائمة التطبيق.</a:t>
            </a:r>
          </a:p>
          <a:p>
            <a:pPr marL="571500" indent="-571500">
              <a:buFont typeface="Wingdings" panose="05000000000000000000" pitchFamily="2" charset="2"/>
              <a:buChar char="§"/>
            </a:pPr>
            <a:r>
              <a:rPr lang="ar-EG" sz="4400" b="1" dirty="0">
                <a:solidFill>
                  <a:schemeClr val="accent4">
                    <a:lumMod val="50000"/>
                  </a:schemeClr>
                </a:solidFill>
              </a:rPr>
              <a:t>اضغط باستمرار على التطبيق الذي تريده وسيظهر رمز التطبيق على الشاشة الرئيسية.</a:t>
            </a:r>
          </a:p>
          <a:p>
            <a:pPr marL="571500" indent="-571500">
              <a:buFont typeface="Wingdings" panose="05000000000000000000" pitchFamily="2" charset="2"/>
              <a:buChar char="§"/>
            </a:pPr>
            <a:r>
              <a:rPr lang="ar-EG" sz="4400" b="1" dirty="0">
                <a:solidFill>
                  <a:schemeClr val="accent4">
                    <a:lumMod val="50000"/>
                  </a:schemeClr>
                </a:solidFill>
              </a:rPr>
              <a:t>اسحب الرمز إلى أي مكان تريد. </a:t>
            </a:r>
          </a:p>
        </p:txBody>
      </p:sp>
    </p:spTree>
    <p:extLst>
      <p:ext uri="{BB962C8B-B14F-4D97-AF65-F5344CB8AC3E}">
        <p14:creationId xmlns:p14="http://schemas.microsoft.com/office/powerpoint/2010/main" val="41048164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14CE167-F0C6-48C1-90A4-76023EA04A32}"/>
              </a:ext>
            </a:extLst>
          </p:cNvPr>
          <p:cNvPicPr>
            <a:picLocks noChangeAspect="1"/>
          </p:cNvPicPr>
          <p:nvPr/>
        </p:nvPicPr>
        <p:blipFill>
          <a:blip r:embed="rId2"/>
          <a:stretch>
            <a:fillRect/>
          </a:stretch>
        </p:blipFill>
        <p:spPr>
          <a:xfrm>
            <a:off x="3984171" y="667430"/>
            <a:ext cx="3805237" cy="5523140"/>
          </a:xfrm>
          <a:prstGeom prst="rect">
            <a:avLst/>
          </a:prstGeom>
        </p:spPr>
      </p:pic>
    </p:spTree>
    <p:extLst>
      <p:ext uri="{BB962C8B-B14F-4D97-AF65-F5344CB8AC3E}">
        <p14:creationId xmlns:p14="http://schemas.microsoft.com/office/powerpoint/2010/main" val="15414000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خماسي 1">
            <a:extLst>
              <a:ext uri="{FF2B5EF4-FFF2-40B4-BE49-F238E27FC236}">
                <a16:creationId xmlns:a16="http://schemas.microsoft.com/office/drawing/2014/main" id="{58867CB7-B92C-4E9F-9393-46F3D1DA81AF}"/>
              </a:ext>
            </a:extLst>
          </p:cNvPr>
          <p:cNvSpPr/>
          <p:nvPr/>
        </p:nvSpPr>
        <p:spPr>
          <a:xfrm>
            <a:off x="8425543" y="609599"/>
            <a:ext cx="2917371" cy="2177143"/>
          </a:xfrm>
          <a:prstGeom prst="pentagon">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accent4">
                    <a:lumMod val="50000"/>
                  </a:schemeClr>
                </a:solidFill>
              </a:rPr>
              <a:t>نصيحة ذكية</a:t>
            </a:r>
          </a:p>
        </p:txBody>
      </p:sp>
      <p:sp>
        <p:nvSpPr>
          <p:cNvPr id="4" name="مربع نص 3">
            <a:extLst>
              <a:ext uri="{FF2B5EF4-FFF2-40B4-BE49-F238E27FC236}">
                <a16:creationId xmlns:a16="http://schemas.microsoft.com/office/drawing/2014/main" id="{2156DCC7-54F9-4801-AAB5-E849A3834E1B}"/>
              </a:ext>
            </a:extLst>
          </p:cNvPr>
          <p:cNvSpPr txBox="1"/>
          <p:nvPr/>
        </p:nvSpPr>
        <p:spPr>
          <a:xfrm>
            <a:off x="1654629" y="2786742"/>
            <a:ext cx="7162800" cy="3416320"/>
          </a:xfrm>
          <a:prstGeom prst="rect">
            <a:avLst/>
          </a:prstGeom>
          <a:noFill/>
        </p:spPr>
        <p:txBody>
          <a:bodyPr wrap="square">
            <a:spAutoFit/>
          </a:bodyPr>
          <a:lstStyle/>
          <a:p>
            <a:r>
              <a:rPr lang="ar-EG" sz="3600" b="1" dirty="0"/>
              <a:t>كن حذرًا عند حذف الملفات في جهازك اللوحي أو الهاتف المحمول، فنظاما التشغيل (أندرويد) و(أي أو إس) لا يحتويان على سلة محذوفات. من ناحية أخرى، تتيح هذه الأجهزة التحكم بالصوت بسهولة من خلال أزرار التحكم بالصوت على جانب الجهاز.</a:t>
            </a:r>
          </a:p>
        </p:txBody>
      </p:sp>
    </p:spTree>
    <p:extLst>
      <p:ext uri="{BB962C8B-B14F-4D97-AF65-F5344CB8AC3E}">
        <p14:creationId xmlns:p14="http://schemas.microsoft.com/office/powerpoint/2010/main" val="9985431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883CDDB-847F-48A7-A043-93D6E6487CD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356769">
            <a:off x="4667198" y="615813"/>
            <a:ext cx="3654766" cy="539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a:extLst>
              <a:ext uri="{FF2B5EF4-FFF2-40B4-BE49-F238E27FC236}">
                <a16:creationId xmlns:a16="http://schemas.microsoft.com/office/drawing/2014/main" id="{F7C9258B-D63A-4304-AA75-4D40CB3DBAF3}"/>
              </a:ext>
            </a:extLst>
          </p:cNvPr>
          <p:cNvSpPr txBox="1"/>
          <p:nvPr/>
        </p:nvSpPr>
        <p:spPr>
          <a:xfrm>
            <a:off x="5116286" y="3243943"/>
            <a:ext cx="2373085" cy="2123658"/>
          </a:xfrm>
          <a:prstGeom prst="rect">
            <a:avLst/>
          </a:prstGeom>
          <a:noFill/>
        </p:spPr>
        <p:txBody>
          <a:bodyPr wrap="square" rtlCol="1">
            <a:spAutoFit/>
          </a:bodyPr>
          <a:lstStyle/>
          <a:p>
            <a:pPr algn="ctr"/>
            <a:r>
              <a:rPr lang="ar-EG" sz="6600" b="1" dirty="0"/>
              <a:t>في الختام</a:t>
            </a:r>
          </a:p>
        </p:txBody>
      </p:sp>
    </p:spTree>
    <p:extLst>
      <p:ext uri="{BB962C8B-B14F-4D97-AF65-F5344CB8AC3E}">
        <p14:creationId xmlns:p14="http://schemas.microsoft.com/office/powerpoint/2010/main" val="34595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E309C89D-F987-4361-BEAD-B7C6DBE61F9A}"/>
              </a:ext>
            </a:extLst>
          </p:cNvPr>
          <p:cNvGraphicFramePr>
            <a:graphicFrameLocks noGrp="1"/>
          </p:cNvGraphicFramePr>
          <p:nvPr>
            <p:extLst>
              <p:ext uri="{D42A27DB-BD31-4B8C-83A1-F6EECF244321}">
                <p14:modId xmlns:p14="http://schemas.microsoft.com/office/powerpoint/2010/main" val="2703264162"/>
              </p:ext>
            </p:extLst>
          </p:nvPr>
        </p:nvGraphicFramePr>
        <p:xfrm>
          <a:off x="1074056" y="499275"/>
          <a:ext cx="10043887" cy="6239304"/>
        </p:xfrm>
        <a:graphic>
          <a:graphicData uri="http://schemas.openxmlformats.org/drawingml/2006/table">
            <a:tbl>
              <a:tblPr rtl="1" firstRow="1" bandRow="1">
                <a:tableStyleId>{E8B1032C-EA38-4F05-BA0D-38AFFFC7BED3}</a:tableStyleId>
              </a:tblPr>
              <a:tblGrid>
                <a:gridCol w="6567714">
                  <a:extLst>
                    <a:ext uri="{9D8B030D-6E8A-4147-A177-3AD203B41FA5}">
                      <a16:colId xmlns:a16="http://schemas.microsoft.com/office/drawing/2014/main" val="628086786"/>
                    </a:ext>
                  </a:extLst>
                </a:gridCol>
                <a:gridCol w="1959429">
                  <a:extLst>
                    <a:ext uri="{9D8B030D-6E8A-4147-A177-3AD203B41FA5}">
                      <a16:colId xmlns:a16="http://schemas.microsoft.com/office/drawing/2014/main" val="415247383"/>
                    </a:ext>
                  </a:extLst>
                </a:gridCol>
                <a:gridCol w="1516744">
                  <a:extLst>
                    <a:ext uri="{9D8B030D-6E8A-4147-A177-3AD203B41FA5}">
                      <a16:colId xmlns:a16="http://schemas.microsoft.com/office/drawing/2014/main" val="1228260943"/>
                    </a:ext>
                  </a:extLst>
                </a:gridCol>
              </a:tblGrid>
              <a:tr h="383144">
                <a:tc rowSpan="2">
                  <a:txBody>
                    <a:bodyPr/>
                    <a:lstStyle/>
                    <a:p>
                      <a:pPr algn="ctr" rtl="1"/>
                      <a:r>
                        <a:rPr lang="ar-EG" sz="5400" b="1" dirty="0"/>
                        <a:t>المهارة</a:t>
                      </a:r>
                    </a:p>
                  </a:txBody>
                  <a:tcPr/>
                </a:tc>
                <a:tc gridSpan="2">
                  <a:txBody>
                    <a:bodyPr/>
                    <a:lstStyle/>
                    <a:p>
                      <a:pPr rtl="1"/>
                      <a:endParaRPr lang="ar-EG" sz="2400" b="1" dirty="0"/>
                    </a:p>
                  </a:txBody>
                  <a:tcPr/>
                </a:tc>
                <a:tc hMerge="1">
                  <a:txBody>
                    <a:bodyPr/>
                    <a:lstStyle/>
                    <a:p>
                      <a:pPr rtl="1"/>
                      <a:endParaRPr lang="ar-EG" dirty="0"/>
                    </a:p>
                  </a:txBody>
                  <a:tcPr/>
                </a:tc>
                <a:extLst>
                  <a:ext uri="{0D108BD9-81ED-4DB2-BD59-A6C34878D82A}">
                    <a16:rowId xmlns:a16="http://schemas.microsoft.com/office/drawing/2014/main" val="2798610503"/>
                  </a:ext>
                </a:extLst>
              </a:tr>
              <a:tr h="415072">
                <a:tc vMerge="1">
                  <a:txBody>
                    <a:bodyPr/>
                    <a:lstStyle/>
                    <a:p>
                      <a:pPr rtl="1"/>
                      <a:endParaRPr lang="ar-EG"/>
                    </a:p>
                  </a:txBody>
                  <a:tcPr/>
                </a:tc>
                <a:tc>
                  <a:txBody>
                    <a:bodyPr/>
                    <a:lstStyle/>
                    <a:p>
                      <a:pPr rtl="1"/>
                      <a:endParaRPr lang="ar-EG" sz="2400" b="1" dirty="0"/>
                    </a:p>
                  </a:txBody>
                  <a:tcPr/>
                </a:tc>
                <a:tc>
                  <a:txBody>
                    <a:bodyPr/>
                    <a:lstStyle/>
                    <a:p>
                      <a:pPr rtl="1"/>
                      <a:endParaRPr lang="ar-EG" sz="2400" b="1" dirty="0"/>
                    </a:p>
                  </a:txBody>
                  <a:tcPr/>
                </a:tc>
                <a:extLst>
                  <a:ext uri="{0D108BD9-81ED-4DB2-BD59-A6C34878D82A}">
                    <a16:rowId xmlns:a16="http://schemas.microsoft.com/office/drawing/2014/main" val="948650038"/>
                  </a:ext>
                </a:extLst>
              </a:tr>
              <a:tr h="709684">
                <a:tc>
                  <a:txBody>
                    <a:bodyPr/>
                    <a:lstStyle/>
                    <a:p>
                      <a:pPr rtl="1"/>
                      <a:r>
                        <a:rPr lang="ar-EG" sz="3200" b="1" dirty="0"/>
                        <a:t>1- إنشاء اللفات والمجلدات</a:t>
                      </a:r>
                    </a:p>
                  </a:txBody>
                  <a:tcPr/>
                </a:tc>
                <a:tc>
                  <a:txBody>
                    <a:bodyPr/>
                    <a:lstStyle/>
                    <a:p>
                      <a:pPr rtl="1"/>
                      <a:endParaRPr lang="ar-EG" sz="2400" b="1"/>
                    </a:p>
                  </a:txBody>
                  <a:tcPr/>
                </a:tc>
                <a:tc>
                  <a:txBody>
                    <a:bodyPr/>
                    <a:lstStyle/>
                    <a:p>
                      <a:pPr rtl="1"/>
                      <a:endParaRPr lang="ar-EG" sz="2400" b="1"/>
                    </a:p>
                  </a:txBody>
                  <a:tcPr/>
                </a:tc>
                <a:extLst>
                  <a:ext uri="{0D108BD9-81ED-4DB2-BD59-A6C34878D82A}">
                    <a16:rowId xmlns:a16="http://schemas.microsoft.com/office/drawing/2014/main" val="1767880441"/>
                  </a:ext>
                </a:extLst>
              </a:tr>
              <a:tr h="709684">
                <a:tc>
                  <a:txBody>
                    <a:bodyPr/>
                    <a:lstStyle/>
                    <a:p>
                      <a:pPr rtl="1"/>
                      <a:r>
                        <a:rPr lang="ar-EG" sz="3200" b="1" dirty="0"/>
                        <a:t>2-إنشاء اختصار على سطح المكتب.</a:t>
                      </a:r>
                    </a:p>
                  </a:txBody>
                  <a:tcPr/>
                </a:tc>
                <a:tc>
                  <a:txBody>
                    <a:bodyPr/>
                    <a:lstStyle/>
                    <a:p>
                      <a:pPr rtl="1"/>
                      <a:endParaRPr lang="ar-EG" sz="2400" b="1"/>
                    </a:p>
                  </a:txBody>
                  <a:tcPr/>
                </a:tc>
                <a:tc>
                  <a:txBody>
                    <a:bodyPr/>
                    <a:lstStyle/>
                    <a:p>
                      <a:pPr rtl="1"/>
                      <a:endParaRPr lang="ar-EG" sz="2400" b="1" dirty="0"/>
                    </a:p>
                  </a:txBody>
                  <a:tcPr/>
                </a:tc>
                <a:extLst>
                  <a:ext uri="{0D108BD9-81ED-4DB2-BD59-A6C34878D82A}">
                    <a16:rowId xmlns:a16="http://schemas.microsoft.com/office/drawing/2014/main" val="4188824561"/>
                  </a:ext>
                </a:extLst>
              </a:tr>
              <a:tr h="709684">
                <a:tc>
                  <a:txBody>
                    <a:bodyPr/>
                    <a:lstStyle/>
                    <a:p>
                      <a:pPr rtl="1"/>
                      <a:r>
                        <a:rPr lang="ar-EG" sz="3200" b="1" dirty="0"/>
                        <a:t>3-</a:t>
                      </a:r>
                      <a:r>
                        <a:rPr lang="ar-EG" sz="3200" dirty="0"/>
                        <a:t>تغييرطرق عرض المجلدات الخاصة بك</a:t>
                      </a:r>
                      <a:endParaRPr lang="ar-EG" sz="3200" b="1" dirty="0"/>
                    </a:p>
                  </a:txBody>
                  <a:tcPr/>
                </a:tc>
                <a:tc>
                  <a:txBody>
                    <a:bodyPr/>
                    <a:lstStyle/>
                    <a:p>
                      <a:pPr rtl="1"/>
                      <a:endParaRPr lang="ar-EG" sz="2400" b="1"/>
                    </a:p>
                  </a:txBody>
                  <a:tcPr/>
                </a:tc>
                <a:tc>
                  <a:txBody>
                    <a:bodyPr/>
                    <a:lstStyle/>
                    <a:p>
                      <a:pPr rtl="1"/>
                      <a:endParaRPr lang="ar-EG" sz="2400" b="1"/>
                    </a:p>
                  </a:txBody>
                  <a:tcPr/>
                </a:tc>
                <a:extLst>
                  <a:ext uri="{0D108BD9-81ED-4DB2-BD59-A6C34878D82A}">
                    <a16:rowId xmlns:a16="http://schemas.microsoft.com/office/drawing/2014/main" val="2332298769"/>
                  </a:ext>
                </a:extLst>
              </a:tr>
              <a:tr h="709684">
                <a:tc>
                  <a:txBody>
                    <a:bodyPr/>
                    <a:lstStyle/>
                    <a:p>
                      <a:pPr rtl="1"/>
                      <a:r>
                        <a:rPr lang="ar-EG" sz="3200" b="1" dirty="0"/>
                        <a:t>4- </a:t>
                      </a:r>
                      <a:r>
                        <a:rPr lang="ar-EG" sz="3200" dirty="0"/>
                        <a:t>استخدام سلة المحذوفات لحذف الملفات بشكل دائم</a:t>
                      </a:r>
                      <a:endParaRPr lang="ar-EG" sz="3200" b="1" dirty="0"/>
                    </a:p>
                  </a:txBody>
                  <a:tcPr/>
                </a:tc>
                <a:tc>
                  <a:txBody>
                    <a:bodyPr/>
                    <a:lstStyle/>
                    <a:p>
                      <a:pPr rtl="1"/>
                      <a:endParaRPr lang="ar-EG" sz="2400" b="1"/>
                    </a:p>
                  </a:txBody>
                  <a:tcPr/>
                </a:tc>
                <a:tc>
                  <a:txBody>
                    <a:bodyPr/>
                    <a:lstStyle/>
                    <a:p>
                      <a:pPr rtl="1"/>
                      <a:endParaRPr lang="ar-EG" sz="2400" b="1"/>
                    </a:p>
                  </a:txBody>
                  <a:tcPr/>
                </a:tc>
                <a:extLst>
                  <a:ext uri="{0D108BD9-81ED-4DB2-BD59-A6C34878D82A}">
                    <a16:rowId xmlns:a16="http://schemas.microsoft.com/office/drawing/2014/main" val="4264192604"/>
                  </a:ext>
                </a:extLst>
              </a:tr>
              <a:tr h="709684">
                <a:tc>
                  <a:txBody>
                    <a:bodyPr/>
                    <a:lstStyle/>
                    <a:p>
                      <a:pPr rtl="1"/>
                      <a:r>
                        <a:rPr lang="ar-EG" sz="3200" b="1" dirty="0"/>
                        <a:t>5-</a:t>
                      </a:r>
                      <a:r>
                        <a:rPr lang="ar-EG" sz="3200" dirty="0"/>
                        <a:t>تغيير إعدادات التاريــخ والوقت. </a:t>
                      </a:r>
                      <a:endParaRPr lang="ar-EG" sz="3200" b="1" dirty="0"/>
                    </a:p>
                  </a:txBody>
                  <a:tcPr/>
                </a:tc>
                <a:tc>
                  <a:txBody>
                    <a:bodyPr/>
                    <a:lstStyle/>
                    <a:p>
                      <a:pPr rtl="1"/>
                      <a:endParaRPr lang="ar-EG" sz="2400" b="1"/>
                    </a:p>
                  </a:txBody>
                  <a:tcPr/>
                </a:tc>
                <a:tc>
                  <a:txBody>
                    <a:bodyPr/>
                    <a:lstStyle/>
                    <a:p>
                      <a:pPr rtl="1"/>
                      <a:endParaRPr lang="ar-EG" sz="2400" b="1"/>
                    </a:p>
                  </a:txBody>
                  <a:tcPr/>
                </a:tc>
                <a:extLst>
                  <a:ext uri="{0D108BD9-81ED-4DB2-BD59-A6C34878D82A}">
                    <a16:rowId xmlns:a16="http://schemas.microsoft.com/office/drawing/2014/main" val="2929442427"/>
                  </a:ext>
                </a:extLst>
              </a:tr>
              <a:tr h="709684">
                <a:tc>
                  <a:txBody>
                    <a:bodyPr/>
                    <a:lstStyle/>
                    <a:p>
                      <a:pPr rtl="1"/>
                      <a:r>
                        <a:rPr lang="ar-EG" sz="3200" b="1" dirty="0"/>
                        <a:t>6-</a:t>
                      </a:r>
                      <a:r>
                        <a:rPr lang="ar-EG" sz="3200" dirty="0"/>
                        <a:t>تغيير إعدادات شاشة الحاسب. </a:t>
                      </a:r>
                      <a:endParaRPr lang="ar-EG" sz="3200" b="1" dirty="0"/>
                    </a:p>
                  </a:txBody>
                  <a:tcPr/>
                </a:tc>
                <a:tc>
                  <a:txBody>
                    <a:bodyPr/>
                    <a:lstStyle/>
                    <a:p>
                      <a:pPr rtl="1"/>
                      <a:endParaRPr lang="ar-EG" sz="2400" b="1"/>
                    </a:p>
                  </a:txBody>
                  <a:tcPr/>
                </a:tc>
                <a:tc>
                  <a:txBody>
                    <a:bodyPr/>
                    <a:lstStyle/>
                    <a:p>
                      <a:pPr rtl="1"/>
                      <a:endParaRPr lang="ar-EG" sz="2400" b="1"/>
                    </a:p>
                  </a:txBody>
                  <a:tcPr/>
                </a:tc>
                <a:extLst>
                  <a:ext uri="{0D108BD9-81ED-4DB2-BD59-A6C34878D82A}">
                    <a16:rowId xmlns:a16="http://schemas.microsoft.com/office/drawing/2014/main" val="2888440447"/>
                  </a:ext>
                </a:extLst>
              </a:tr>
              <a:tr h="709684">
                <a:tc>
                  <a:txBody>
                    <a:bodyPr/>
                    <a:lstStyle/>
                    <a:p>
                      <a:pPr rtl="1"/>
                      <a:r>
                        <a:rPr lang="ar-EG" sz="3200" b="1" dirty="0"/>
                        <a:t>7-</a:t>
                      </a:r>
                      <a:r>
                        <a:rPr lang="ar-EG" sz="3200" dirty="0"/>
                        <a:t> .تغيير إعدادات أصوات النظام. </a:t>
                      </a:r>
                      <a:endParaRPr lang="ar-EG" sz="3200" b="1" dirty="0"/>
                    </a:p>
                  </a:txBody>
                  <a:tcPr/>
                </a:tc>
                <a:tc>
                  <a:txBody>
                    <a:bodyPr/>
                    <a:lstStyle/>
                    <a:p>
                      <a:pPr rtl="1"/>
                      <a:endParaRPr lang="ar-EG" sz="2400" b="1"/>
                    </a:p>
                  </a:txBody>
                  <a:tcPr/>
                </a:tc>
                <a:tc>
                  <a:txBody>
                    <a:bodyPr/>
                    <a:lstStyle/>
                    <a:p>
                      <a:pPr rtl="1"/>
                      <a:endParaRPr lang="ar-EG" sz="2400" b="1" dirty="0"/>
                    </a:p>
                  </a:txBody>
                  <a:tcPr/>
                </a:tc>
                <a:extLst>
                  <a:ext uri="{0D108BD9-81ED-4DB2-BD59-A6C34878D82A}">
                    <a16:rowId xmlns:a16="http://schemas.microsoft.com/office/drawing/2014/main" val="341006961"/>
                  </a:ext>
                </a:extLst>
              </a:tr>
            </a:tbl>
          </a:graphicData>
        </a:graphic>
      </p:graphicFrame>
      <p:sp>
        <p:nvSpPr>
          <p:cNvPr id="4" name="مربع نص 3">
            <a:extLst>
              <a:ext uri="{FF2B5EF4-FFF2-40B4-BE49-F238E27FC236}">
                <a16:creationId xmlns:a16="http://schemas.microsoft.com/office/drawing/2014/main" id="{9256573C-B5E2-4F16-988A-9FEB01CCBE14}"/>
              </a:ext>
            </a:extLst>
          </p:cNvPr>
          <p:cNvSpPr txBox="1"/>
          <p:nvPr/>
        </p:nvSpPr>
        <p:spPr>
          <a:xfrm>
            <a:off x="-283030" y="499275"/>
            <a:ext cx="6096000" cy="523220"/>
          </a:xfrm>
          <a:prstGeom prst="rect">
            <a:avLst/>
          </a:prstGeom>
          <a:noFill/>
        </p:spPr>
        <p:txBody>
          <a:bodyPr wrap="square">
            <a:spAutoFit/>
          </a:bodyPr>
          <a:lstStyle/>
          <a:p>
            <a:pPr algn="ctr" rtl="1"/>
            <a:r>
              <a:rPr lang="ar-EG" sz="2800" b="1" dirty="0"/>
              <a:t>درجة الإتقان</a:t>
            </a:r>
          </a:p>
        </p:txBody>
      </p:sp>
      <p:sp>
        <p:nvSpPr>
          <p:cNvPr id="5" name="مربع نص 4">
            <a:extLst>
              <a:ext uri="{FF2B5EF4-FFF2-40B4-BE49-F238E27FC236}">
                <a16:creationId xmlns:a16="http://schemas.microsoft.com/office/drawing/2014/main" id="{126D37E9-1DF2-45B8-AD2F-2D370FF327A3}"/>
              </a:ext>
            </a:extLst>
          </p:cNvPr>
          <p:cNvSpPr txBox="1"/>
          <p:nvPr/>
        </p:nvSpPr>
        <p:spPr>
          <a:xfrm>
            <a:off x="457199" y="1022495"/>
            <a:ext cx="6096000" cy="523220"/>
          </a:xfrm>
          <a:prstGeom prst="rect">
            <a:avLst/>
          </a:prstGeom>
          <a:noFill/>
        </p:spPr>
        <p:txBody>
          <a:bodyPr wrap="square">
            <a:spAutoFit/>
          </a:bodyPr>
          <a:lstStyle/>
          <a:p>
            <a:pPr algn="ctr" rtl="1"/>
            <a:r>
              <a:rPr lang="ar-EG" sz="2800" b="1" dirty="0">
                <a:solidFill>
                  <a:srgbClr val="C00000"/>
                </a:solidFill>
              </a:rPr>
              <a:t>أتقن</a:t>
            </a:r>
          </a:p>
        </p:txBody>
      </p:sp>
      <p:sp>
        <p:nvSpPr>
          <p:cNvPr id="6" name="مربع نص 5">
            <a:extLst>
              <a:ext uri="{FF2B5EF4-FFF2-40B4-BE49-F238E27FC236}">
                <a16:creationId xmlns:a16="http://schemas.microsoft.com/office/drawing/2014/main" id="{E74CF56B-F607-434E-BD6F-4B2253769711}"/>
              </a:ext>
            </a:extLst>
          </p:cNvPr>
          <p:cNvSpPr txBox="1"/>
          <p:nvPr/>
        </p:nvSpPr>
        <p:spPr>
          <a:xfrm>
            <a:off x="-1048658" y="929049"/>
            <a:ext cx="6096000" cy="523220"/>
          </a:xfrm>
          <a:prstGeom prst="rect">
            <a:avLst/>
          </a:prstGeom>
          <a:noFill/>
        </p:spPr>
        <p:txBody>
          <a:bodyPr wrap="square">
            <a:spAutoFit/>
          </a:bodyPr>
          <a:lstStyle/>
          <a:p>
            <a:pPr algn="ctr" rtl="1"/>
            <a:r>
              <a:rPr lang="ar-EG" sz="2800" b="1" dirty="0">
                <a:solidFill>
                  <a:srgbClr val="C00000"/>
                </a:solidFill>
              </a:rPr>
              <a:t>لا أتقن</a:t>
            </a:r>
          </a:p>
        </p:txBody>
      </p:sp>
    </p:spTree>
    <p:extLst>
      <p:ext uri="{BB962C8B-B14F-4D97-AF65-F5344CB8AC3E}">
        <p14:creationId xmlns:p14="http://schemas.microsoft.com/office/powerpoint/2010/main" val="24307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C1A6382-1F36-43F8-8742-615321F4A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937657"/>
            <a:ext cx="6858000" cy="6858000"/>
          </a:xfrm>
          <a:prstGeom prst="rect">
            <a:avLst/>
          </a:prstGeom>
        </p:spPr>
      </p:pic>
      <p:sp>
        <p:nvSpPr>
          <p:cNvPr id="4" name="مربع نص 3">
            <a:extLst>
              <a:ext uri="{FF2B5EF4-FFF2-40B4-BE49-F238E27FC236}">
                <a16:creationId xmlns:a16="http://schemas.microsoft.com/office/drawing/2014/main" id="{73499CFA-E525-480F-800E-80B4C72EE311}"/>
              </a:ext>
            </a:extLst>
          </p:cNvPr>
          <p:cNvSpPr txBox="1"/>
          <p:nvPr/>
        </p:nvSpPr>
        <p:spPr>
          <a:xfrm>
            <a:off x="4245429" y="1075844"/>
            <a:ext cx="3352800" cy="830997"/>
          </a:xfrm>
          <a:prstGeom prst="rect">
            <a:avLst/>
          </a:prstGeom>
          <a:noFill/>
        </p:spPr>
        <p:txBody>
          <a:bodyPr wrap="square" rtlCol="1">
            <a:spAutoFit/>
          </a:bodyPr>
          <a:lstStyle/>
          <a:p>
            <a:r>
              <a:rPr lang="ar-EG" sz="4800" b="1" dirty="0">
                <a:solidFill>
                  <a:srgbClr val="C00000"/>
                </a:solidFill>
              </a:rPr>
              <a:t>عمل جماعي</a:t>
            </a:r>
          </a:p>
        </p:txBody>
      </p:sp>
      <p:sp>
        <p:nvSpPr>
          <p:cNvPr id="6" name="مربع نص 5">
            <a:extLst>
              <a:ext uri="{FF2B5EF4-FFF2-40B4-BE49-F238E27FC236}">
                <a16:creationId xmlns:a16="http://schemas.microsoft.com/office/drawing/2014/main" id="{82D87F32-C642-416C-9E36-577CA0D66644}"/>
              </a:ext>
            </a:extLst>
          </p:cNvPr>
          <p:cNvSpPr txBox="1"/>
          <p:nvPr/>
        </p:nvSpPr>
        <p:spPr>
          <a:xfrm>
            <a:off x="1524000" y="2859594"/>
            <a:ext cx="9557657" cy="2062103"/>
          </a:xfrm>
          <a:prstGeom prst="rect">
            <a:avLst/>
          </a:prstGeom>
          <a:noFill/>
        </p:spPr>
        <p:txBody>
          <a:bodyPr wrap="square">
            <a:spAutoFit/>
          </a:bodyPr>
          <a:lstStyle/>
          <a:p>
            <a:r>
              <a:rPr lang="ar-EG" sz="3200" b="1" dirty="0"/>
              <a:t>قم بتشكيل فريق مع مجموعة من زملائك من أجل إعداد مقال، واصفًا فيه آلية عمل الفيروس في جسم الإنسان وفي أجهزة الحاسب، ثم قم بالبحث عن مزيد من المعلومات والصور على الويب واكتب مقالًا عن أوجه التشابه بين الفيروسات التي تصيب الإنسان وفيروسات الحاسب.</a:t>
            </a:r>
          </a:p>
        </p:txBody>
      </p:sp>
    </p:spTree>
    <p:extLst>
      <p:ext uri="{BB962C8B-B14F-4D97-AF65-F5344CB8AC3E}">
        <p14:creationId xmlns:p14="http://schemas.microsoft.com/office/powerpoint/2010/main" val="333251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سكرابز اطارات ورود بدون تحميل">
            <a:extLst>
              <a:ext uri="{FF2B5EF4-FFF2-40B4-BE49-F238E27FC236}">
                <a16:creationId xmlns:a16="http://schemas.microsoft.com/office/drawing/2014/main" id="{4AD7D15D-462B-4466-8DDD-471361594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771" y="1110343"/>
            <a:ext cx="6150427" cy="4637314"/>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9EA4B8E6-46E1-4038-A350-CC4E37DDE4DE}"/>
              </a:ext>
            </a:extLst>
          </p:cNvPr>
          <p:cNvSpPr txBox="1"/>
          <p:nvPr/>
        </p:nvSpPr>
        <p:spPr>
          <a:xfrm>
            <a:off x="5399314" y="2960914"/>
            <a:ext cx="2503715" cy="769441"/>
          </a:xfrm>
          <a:prstGeom prst="rect">
            <a:avLst/>
          </a:prstGeom>
          <a:noFill/>
        </p:spPr>
        <p:txBody>
          <a:bodyPr wrap="square" rtlCol="1">
            <a:spAutoFit/>
          </a:bodyPr>
          <a:lstStyle/>
          <a:p>
            <a:r>
              <a:rPr lang="ar-EG" sz="4400" b="1" dirty="0">
                <a:solidFill>
                  <a:srgbClr val="C00000"/>
                </a:solidFill>
              </a:rPr>
              <a:t>المصطلحات</a:t>
            </a:r>
          </a:p>
        </p:txBody>
      </p:sp>
    </p:spTree>
    <p:extLst>
      <p:ext uri="{BB962C8B-B14F-4D97-AF65-F5344CB8AC3E}">
        <p14:creationId xmlns:p14="http://schemas.microsoft.com/office/powerpoint/2010/main" val="5278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FB111418-433C-436C-B8BC-1612B2400676}"/>
              </a:ext>
            </a:extLst>
          </p:cNvPr>
          <p:cNvGraphicFramePr>
            <a:graphicFrameLocks noGrp="1"/>
          </p:cNvGraphicFramePr>
          <p:nvPr>
            <p:extLst>
              <p:ext uri="{D42A27DB-BD31-4B8C-83A1-F6EECF244321}">
                <p14:modId xmlns:p14="http://schemas.microsoft.com/office/powerpoint/2010/main" val="1139786847"/>
              </p:ext>
            </p:extLst>
          </p:nvPr>
        </p:nvGraphicFramePr>
        <p:xfrm>
          <a:off x="2242457" y="642862"/>
          <a:ext cx="8679544" cy="5572275"/>
        </p:xfrm>
        <a:graphic>
          <a:graphicData uri="http://schemas.openxmlformats.org/drawingml/2006/table">
            <a:tbl>
              <a:tblPr rtl="1" firstRow="1" bandRow="1">
                <a:tableStyleId>{1FECB4D8-DB02-4DC6-A0A2-4F2EBAE1DC90}</a:tableStyleId>
              </a:tblPr>
              <a:tblGrid>
                <a:gridCol w="4339772">
                  <a:extLst>
                    <a:ext uri="{9D8B030D-6E8A-4147-A177-3AD203B41FA5}">
                      <a16:colId xmlns:a16="http://schemas.microsoft.com/office/drawing/2014/main" val="4284850178"/>
                    </a:ext>
                  </a:extLst>
                </a:gridCol>
                <a:gridCol w="4339772">
                  <a:extLst>
                    <a:ext uri="{9D8B030D-6E8A-4147-A177-3AD203B41FA5}">
                      <a16:colId xmlns:a16="http://schemas.microsoft.com/office/drawing/2014/main" val="1551303074"/>
                    </a:ext>
                  </a:extLst>
                </a:gridCol>
              </a:tblGrid>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38888687"/>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05396317"/>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27302635"/>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18815627"/>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27016190"/>
                  </a:ext>
                </a:extLst>
              </a:tr>
            </a:tbl>
          </a:graphicData>
        </a:graphic>
      </p:graphicFrame>
      <p:sp>
        <p:nvSpPr>
          <p:cNvPr id="3" name="مربع نص 2">
            <a:extLst>
              <a:ext uri="{FF2B5EF4-FFF2-40B4-BE49-F238E27FC236}">
                <a16:creationId xmlns:a16="http://schemas.microsoft.com/office/drawing/2014/main" id="{CDC76F92-8D64-4325-A832-92D91649BD22}"/>
              </a:ext>
            </a:extLst>
          </p:cNvPr>
          <p:cNvSpPr txBox="1"/>
          <p:nvPr/>
        </p:nvSpPr>
        <p:spPr>
          <a:xfrm>
            <a:off x="6995886" y="1001485"/>
            <a:ext cx="3679372" cy="584775"/>
          </a:xfrm>
          <a:prstGeom prst="rect">
            <a:avLst/>
          </a:prstGeom>
          <a:noFill/>
        </p:spPr>
        <p:txBody>
          <a:bodyPr wrap="square" rtlCol="1">
            <a:spAutoFit/>
          </a:bodyPr>
          <a:lstStyle/>
          <a:p>
            <a:r>
              <a:rPr lang="ar-EG" sz="3200" b="1" dirty="0"/>
              <a:t>برنامج مكافحة الفيروسات</a:t>
            </a:r>
          </a:p>
        </p:txBody>
      </p:sp>
      <p:sp>
        <p:nvSpPr>
          <p:cNvPr id="4" name="مربع نص 3">
            <a:extLst>
              <a:ext uri="{FF2B5EF4-FFF2-40B4-BE49-F238E27FC236}">
                <a16:creationId xmlns:a16="http://schemas.microsoft.com/office/drawing/2014/main" id="{E18CFD88-4E67-41BC-815F-349627AC6626}"/>
              </a:ext>
            </a:extLst>
          </p:cNvPr>
          <p:cNvSpPr txBox="1"/>
          <p:nvPr/>
        </p:nvSpPr>
        <p:spPr>
          <a:xfrm>
            <a:off x="2242457" y="1001485"/>
            <a:ext cx="3679372" cy="584775"/>
          </a:xfrm>
          <a:prstGeom prst="rect">
            <a:avLst/>
          </a:prstGeom>
          <a:noFill/>
        </p:spPr>
        <p:txBody>
          <a:bodyPr wrap="square" rtlCol="1">
            <a:spAutoFit/>
          </a:bodyPr>
          <a:lstStyle/>
          <a:p>
            <a:r>
              <a:rPr lang="en-US" sz="3200" b="1" dirty="0"/>
              <a:t>Antivirus</a:t>
            </a:r>
            <a:endParaRPr lang="ar-EG" sz="3200" b="1" dirty="0"/>
          </a:p>
        </p:txBody>
      </p:sp>
      <p:sp>
        <p:nvSpPr>
          <p:cNvPr id="5" name="مربع نص 4">
            <a:extLst>
              <a:ext uri="{FF2B5EF4-FFF2-40B4-BE49-F238E27FC236}">
                <a16:creationId xmlns:a16="http://schemas.microsoft.com/office/drawing/2014/main" id="{2BAC9F0E-6FA1-435C-9694-ABAFC0912DDD}"/>
              </a:ext>
            </a:extLst>
          </p:cNvPr>
          <p:cNvSpPr txBox="1"/>
          <p:nvPr/>
        </p:nvSpPr>
        <p:spPr>
          <a:xfrm>
            <a:off x="6995886" y="1963601"/>
            <a:ext cx="3679372" cy="584775"/>
          </a:xfrm>
          <a:prstGeom prst="rect">
            <a:avLst/>
          </a:prstGeom>
          <a:noFill/>
        </p:spPr>
        <p:txBody>
          <a:bodyPr wrap="square" rtlCol="1">
            <a:spAutoFit/>
          </a:bodyPr>
          <a:lstStyle/>
          <a:p>
            <a:r>
              <a:rPr lang="ar-EG" sz="3200" b="1" dirty="0"/>
              <a:t>الضغط</a:t>
            </a:r>
          </a:p>
        </p:txBody>
      </p:sp>
      <p:sp>
        <p:nvSpPr>
          <p:cNvPr id="6" name="مربع نص 5">
            <a:extLst>
              <a:ext uri="{FF2B5EF4-FFF2-40B4-BE49-F238E27FC236}">
                <a16:creationId xmlns:a16="http://schemas.microsoft.com/office/drawing/2014/main" id="{E4E62961-2F61-4108-A33A-35304A7E47F4}"/>
              </a:ext>
            </a:extLst>
          </p:cNvPr>
          <p:cNvSpPr txBox="1"/>
          <p:nvPr/>
        </p:nvSpPr>
        <p:spPr>
          <a:xfrm>
            <a:off x="2242457" y="1963601"/>
            <a:ext cx="3679372" cy="584775"/>
          </a:xfrm>
          <a:prstGeom prst="rect">
            <a:avLst/>
          </a:prstGeom>
          <a:noFill/>
        </p:spPr>
        <p:txBody>
          <a:bodyPr wrap="square" rtlCol="1">
            <a:spAutoFit/>
          </a:bodyPr>
          <a:lstStyle/>
          <a:p>
            <a:r>
              <a:rPr lang="en-US" sz="3200" b="1" dirty="0"/>
              <a:t> Compress</a:t>
            </a:r>
            <a:endParaRPr lang="ar-EG" sz="3200" b="1" dirty="0"/>
          </a:p>
        </p:txBody>
      </p:sp>
      <p:sp>
        <p:nvSpPr>
          <p:cNvPr id="7" name="مربع نص 6">
            <a:extLst>
              <a:ext uri="{FF2B5EF4-FFF2-40B4-BE49-F238E27FC236}">
                <a16:creationId xmlns:a16="http://schemas.microsoft.com/office/drawing/2014/main" id="{B96305BB-BB19-4560-9B47-B3A30F98CCE3}"/>
              </a:ext>
            </a:extLst>
          </p:cNvPr>
          <p:cNvSpPr txBox="1"/>
          <p:nvPr/>
        </p:nvSpPr>
        <p:spPr>
          <a:xfrm>
            <a:off x="6995886" y="3136612"/>
            <a:ext cx="3679372" cy="584775"/>
          </a:xfrm>
          <a:prstGeom prst="rect">
            <a:avLst/>
          </a:prstGeom>
          <a:noFill/>
        </p:spPr>
        <p:txBody>
          <a:bodyPr wrap="square" rtlCol="1">
            <a:spAutoFit/>
          </a:bodyPr>
          <a:lstStyle/>
          <a:p>
            <a:r>
              <a:rPr lang="ar-EG" sz="3200" b="1" dirty="0"/>
              <a:t>ملف</a:t>
            </a:r>
          </a:p>
        </p:txBody>
      </p:sp>
      <p:sp>
        <p:nvSpPr>
          <p:cNvPr id="8" name="مربع نص 7">
            <a:extLst>
              <a:ext uri="{FF2B5EF4-FFF2-40B4-BE49-F238E27FC236}">
                <a16:creationId xmlns:a16="http://schemas.microsoft.com/office/drawing/2014/main" id="{A974F10A-E267-417B-AD59-16A01DCF1856}"/>
              </a:ext>
            </a:extLst>
          </p:cNvPr>
          <p:cNvSpPr txBox="1"/>
          <p:nvPr/>
        </p:nvSpPr>
        <p:spPr>
          <a:xfrm>
            <a:off x="2242457" y="3136612"/>
            <a:ext cx="3679372" cy="584775"/>
          </a:xfrm>
          <a:prstGeom prst="rect">
            <a:avLst/>
          </a:prstGeom>
          <a:noFill/>
        </p:spPr>
        <p:txBody>
          <a:bodyPr wrap="square" rtlCol="1">
            <a:spAutoFit/>
          </a:bodyPr>
          <a:lstStyle/>
          <a:p>
            <a:r>
              <a:rPr lang="en-US" sz="3200" b="1" dirty="0"/>
              <a:t>File</a:t>
            </a:r>
            <a:endParaRPr lang="ar-EG" sz="3200" b="1" dirty="0"/>
          </a:p>
        </p:txBody>
      </p:sp>
      <p:sp>
        <p:nvSpPr>
          <p:cNvPr id="9" name="مربع نص 8">
            <a:extLst>
              <a:ext uri="{FF2B5EF4-FFF2-40B4-BE49-F238E27FC236}">
                <a16:creationId xmlns:a16="http://schemas.microsoft.com/office/drawing/2014/main" id="{230DE0B3-CE7C-47B6-9D1B-69789B69E180}"/>
              </a:ext>
            </a:extLst>
          </p:cNvPr>
          <p:cNvSpPr txBox="1"/>
          <p:nvPr/>
        </p:nvSpPr>
        <p:spPr>
          <a:xfrm>
            <a:off x="6995886" y="4309623"/>
            <a:ext cx="3679372" cy="584775"/>
          </a:xfrm>
          <a:prstGeom prst="rect">
            <a:avLst/>
          </a:prstGeom>
          <a:noFill/>
        </p:spPr>
        <p:txBody>
          <a:bodyPr wrap="square" rtlCol="1">
            <a:spAutoFit/>
          </a:bodyPr>
          <a:lstStyle/>
          <a:p>
            <a:r>
              <a:rPr lang="ar-EG" sz="3200" b="1" dirty="0"/>
              <a:t>مجلد</a:t>
            </a:r>
          </a:p>
        </p:txBody>
      </p:sp>
      <p:sp>
        <p:nvSpPr>
          <p:cNvPr id="10" name="مربع نص 9">
            <a:extLst>
              <a:ext uri="{FF2B5EF4-FFF2-40B4-BE49-F238E27FC236}">
                <a16:creationId xmlns:a16="http://schemas.microsoft.com/office/drawing/2014/main" id="{087968E8-1F4C-4325-AC85-F6E95D4CAAF4}"/>
              </a:ext>
            </a:extLst>
          </p:cNvPr>
          <p:cNvSpPr txBox="1"/>
          <p:nvPr/>
        </p:nvSpPr>
        <p:spPr>
          <a:xfrm>
            <a:off x="2242457" y="4309623"/>
            <a:ext cx="3679372" cy="584775"/>
          </a:xfrm>
          <a:prstGeom prst="rect">
            <a:avLst/>
          </a:prstGeom>
          <a:noFill/>
        </p:spPr>
        <p:txBody>
          <a:bodyPr wrap="square" rtlCol="1">
            <a:spAutoFit/>
          </a:bodyPr>
          <a:lstStyle/>
          <a:p>
            <a:r>
              <a:rPr lang="en-US" sz="3200" b="1" dirty="0"/>
              <a:t>Folder</a:t>
            </a:r>
            <a:endParaRPr lang="ar-EG" sz="3200" b="1" dirty="0"/>
          </a:p>
        </p:txBody>
      </p:sp>
      <p:sp>
        <p:nvSpPr>
          <p:cNvPr id="11" name="مربع نص 10">
            <a:extLst>
              <a:ext uri="{FF2B5EF4-FFF2-40B4-BE49-F238E27FC236}">
                <a16:creationId xmlns:a16="http://schemas.microsoft.com/office/drawing/2014/main" id="{D98D4251-89AF-49D7-A45F-996125DFE971}"/>
              </a:ext>
            </a:extLst>
          </p:cNvPr>
          <p:cNvSpPr txBox="1"/>
          <p:nvPr/>
        </p:nvSpPr>
        <p:spPr>
          <a:xfrm>
            <a:off x="6995886" y="5271740"/>
            <a:ext cx="3679372" cy="584775"/>
          </a:xfrm>
          <a:prstGeom prst="rect">
            <a:avLst/>
          </a:prstGeom>
          <a:noFill/>
        </p:spPr>
        <p:txBody>
          <a:bodyPr wrap="square" rtlCol="1">
            <a:spAutoFit/>
          </a:bodyPr>
          <a:lstStyle/>
          <a:p>
            <a:r>
              <a:rPr lang="ar-EG" sz="3200" b="1" dirty="0"/>
              <a:t>اللوحة الأم</a:t>
            </a:r>
          </a:p>
        </p:txBody>
      </p:sp>
      <p:sp>
        <p:nvSpPr>
          <p:cNvPr id="12" name="مربع نص 11">
            <a:extLst>
              <a:ext uri="{FF2B5EF4-FFF2-40B4-BE49-F238E27FC236}">
                <a16:creationId xmlns:a16="http://schemas.microsoft.com/office/drawing/2014/main" id="{85998886-C1AD-4A5E-8F80-D141310E6CD3}"/>
              </a:ext>
            </a:extLst>
          </p:cNvPr>
          <p:cNvSpPr txBox="1"/>
          <p:nvPr/>
        </p:nvSpPr>
        <p:spPr>
          <a:xfrm>
            <a:off x="2242457" y="5271740"/>
            <a:ext cx="3679372" cy="584775"/>
          </a:xfrm>
          <a:prstGeom prst="rect">
            <a:avLst/>
          </a:prstGeom>
          <a:noFill/>
        </p:spPr>
        <p:txBody>
          <a:bodyPr wrap="square" rtlCol="1">
            <a:spAutoFit/>
          </a:bodyPr>
          <a:lstStyle/>
          <a:p>
            <a:r>
              <a:rPr lang="en-US" sz="3200" b="1" dirty="0"/>
              <a:t> Motherboard</a:t>
            </a:r>
            <a:endParaRPr lang="ar-EG" sz="3200" b="1" dirty="0"/>
          </a:p>
        </p:txBody>
      </p:sp>
    </p:spTree>
    <p:extLst>
      <p:ext uri="{BB962C8B-B14F-4D97-AF65-F5344CB8AC3E}">
        <p14:creationId xmlns:p14="http://schemas.microsoft.com/office/powerpoint/2010/main" val="66536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hite Lap-top Computer With Screen Up - Laptop Clip Art PNG Image |  Transparent PNG Free Download on SeekPNG">
            <a:extLst>
              <a:ext uri="{FF2B5EF4-FFF2-40B4-BE49-F238E27FC236}">
                <a16:creationId xmlns:a16="http://schemas.microsoft.com/office/drawing/2014/main" id="{719E0ECD-5488-45FC-9596-B3E8BCCCB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391" y="661987"/>
            <a:ext cx="7810500" cy="553402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839FF58E-055C-4B38-A9B1-8EAB96996395}"/>
              </a:ext>
            </a:extLst>
          </p:cNvPr>
          <p:cNvSpPr txBox="1"/>
          <p:nvPr/>
        </p:nvSpPr>
        <p:spPr>
          <a:xfrm>
            <a:off x="3871185" y="2210700"/>
            <a:ext cx="4228912" cy="923330"/>
          </a:xfrm>
          <a:prstGeom prst="rect">
            <a:avLst/>
          </a:prstGeom>
          <a:noFill/>
        </p:spPr>
        <p:txBody>
          <a:bodyPr wrap="square" rtlCol="1">
            <a:spAutoFit/>
          </a:bodyPr>
          <a:lstStyle/>
          <a:p>
            <a:pPr algn="ctr"/>
            <a:r>
              <a:rPr lang="ar-EG" sz="5400" b="1" dirty="0"/>
              <a:t>برامج أخرى</a:t>
            </a:r>
          </a:p>
        </p:txBody>
      </p:sp>
    </p:spTree>
    <p:extLst>
      <p:ext uri="{BB962C8B-B14F-4D97-AF65-F5344CB8AC3E}">
        <p14:creationId xmlns:p14="http://schemas.microsoft.com/office/powerpoint/2010/main" val="8596738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FB111418-433C-436C-B8BC-1612B2400676}"/>
              </a:ext>
            </a:extLst>
          </p:cNvPr>
          <p:cNvGraphicFramePr>
            <a:graphicFrameLocks noGrp="1"/>
          </p:cNvGraphicFramePr>
          <p:nvPr/>
        </p:nvGraphicFramePr>
        <p:xfrm>
          <a:off x="2242457" y="642862"/>
          <a:ext cx="8679544" cy="5572275"/>
        </p:xfrm>
        <a:graphic>
          <a:graphicData uri="http://schemas.openxmlformats.org/drawingml/2006/table">
            <a:tbl>
              <a:tblPr rtl="1" firstRow="1" bandRow="1">
                <a:tableStyleId>{1FECB4D8-DB02-4DC6-A0A2-4F2EBAE1DC90}</a:tableStyleId>
              </a:tblPr>
              <a:tblGrid>
                <a:gridCol w="4339772">
                  <a:extLst>
                    <a:ext uri="{9D8B030D-6E8A-4147-A177-3AD203B41FA5}">
                      <a16:colId xmlns:a16="http://schemas.microsoft.com/office/drawing/2014/main" val="4284850178"/>
                    </a:ext>
                  </a:extLst>
                </a:gridCol>
                <a:gridCol w="4339772">
                  <a:extLst>
                    <a:ext uri="{9D8B030D-6E8A-4147-A177-3AD203B41FA5}">
                      <a16:colId xmlns:a16="http://schemas.microsoft.com/office/drawing/2014/main" val="1551303074"/>
                    </a:ext>
                  </a:extLst>
                </a:gridCol>
              </a:tblGrid>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38888687"/>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05396317"/>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27302635"/>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18815627"/>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27016190"/>
                  </a:ext>
                </a:extLst>
              </a:tr>
            </a:tbl>
          </a:graphicData>
        </a:graphic>
      </p:graphicFrame>
      <p:sp>
        <p:nvSpPr>
          <p:cNvPr id="3" name="مربع نص 2">
            <a:extLst>
              <a:ext uri="{FF2B5EF4-FFF2-40B4-BE49-F238E27FC236}">
                <a16:creationId xmlns:a16="http://schemas.microsoft.com/office/drawing/2014/main" id="{CDC76F92-8D64-4325-A832-92D91649BD22}"/>
              </a:ext>
            </a:extLst>
          </p:cNvPr>
          <p:cNvSpPr txBox="1"/>
          <p:nvPr/>
        </p:nvSpPr>
        <p:spPr>
          <a:xfrm>
            <a:off x="6995886" y="1001485"/>
            <a:ext cx="3679372" cy="584775"/>
          </a:xfrm>
          <a:prstGeom prst="rect">
            <a:avLst/>
          </a:prstGeom>
          <a:noFill/>
        </p:spPr>
        <p:txBody>
          <a:bodyPr wrap="square" rtlCol="1">
            <a:spAutoFit/>
          </a:bodyPr>
          <a:lstStyle/>
          <a:p>
            <a:r>
              <a:rPr lang="ar-EG" sz="3200" b="1" dirty="0"/>
              <a:t>البرمجيات الضارة</a:t>
            </a:r>
          </a:p>
        </p:txBody>
      </p:sp>
      <p:sp>
        <p:nvSpPr>
          <p:cNvPr id="4" name="مربع نص 3">
            <a:extLst>
              <a:ext uri="{FF2B5EF4-FFF2-40B4-BE49-F238E27FC236}">
                <a16:creationId xmlns:a16="http://schemas.microsoft.com/office/drawing/2014/main" id="{E18CFD88-4E67-41BC-815F-349627AC6626}"/>
              </a:ext>
            </a:extLst>
          </p:cNvPr>
          <p:cNvSpPr txBox="1"/>
          <p:nvPr/>
        </p:nvSpPr>
        <p:spPr>
          <a:xfrm>
            <a:off x="2242457" y="1001485"/>
            <a:ext cx="3679372" cy="584775"/>
          </a:xfrm>
          <a:prstGeom prst="rect">
            <a:avLst/>
          </a:prstGeom>
          <a:noFill/>
        </p:spPr>
        <p:txBody>
          <a:bodyPr wrap="square" rtlCol="1">
            <a:spAutoFit/>
          </a:bodyPr>
          <a:lstStyle/>
          <a:p>
            <a:r>
              <a:rPr lang="en-US" sz="3200" b="1" dirty="0"/>
              <a:t>Malware</a:t>
            </a:r>
            <a:endParaRPr lang="ar-EG" sz="3200" b="1" dirty="0"/>
          </a:p>
        </p:txBody>
      </p:sp>
      <p:sp>
        <p:nvSpPr>
          <p:cNvPr id="5" name="مربع نص 4">
            <a:extLst>
              <a:ext uri="{FF2B5EF4-FFF2-40B4-BE49-F238E27FC236}">
                <a16:creationId xmlns:a16="http://schemas.microsoft.com/office/drawing/2014/main" id="{2BAC9F0E-6FA1-435C-9694-ABAFC0912DDD}"/>
              </a:ext>
            </a:extLst>
          </p:cNvPr>
          <p:cNvSpPr txBox="1"/>
          <p:nvPr/>
        </p:nvSpPr>
        <p:spPr>
          <a:xfrm>
            <a:off x="6995886" y="1963601"/>
            <a:ext cx="3679372" cy="584775"/>
          </a:xfrm>
          <a:prstGeom prst="rect">
            <a:avLst/>
          </a:prstGeom>
          <a:noFill/>
        </p:spPr>
        <p:txBody>
          <a:bodyPr wrap="square" rtlCol="1">
            <a:spAutoFit/>
          </a:bodyPr>
          <a:lstStyle/>
          <a:p>
            <a:r>
              <a:rPr lang="ar-EG" sz="3200" b="1" dirty="0"/>
              <a:t>القرص الصلب</a:t>
            </a:r>
          </a:p>
        </p:txBody>
      </p:sp>
      <p:sp>
        <p:nvSpPr>
          <p:cNvPr id="6" name="مربع نص 5">
            <a:extLst>
              <a:ext uri="{FF2B5EF4-FFF2-40B4-BE49-F238E27FC236}">
                <a16:creationId xmlns:a16="http://schemas.microsoft.com/office/drawing/2014/main" id="{E4E62961-2F61-4108-A33A-35304A7E47F4}"/>
              </a:ext>
            </a:extLst>
          </p:cNvPr>
          <p:cNvSpPr txBox="1"/>
          <p:nvPr/>
        </p:nvSpPr>
        <p:spPr>
          <a:xfrm>
            <a:off x="2242457" y="1963601"/>
            <a:ext cx="3679372" cy="584775"/>
          </a:xfrm>
          <a:prstGeom prst="rect">
            <a:avLst/>
          </a:prstGeom>
          <a:noFill/>
        </p:spPr>
        <p:txBody>
          <a:bodyPr wrap="square" rtlCol="1">
            <a:spAutoFit/>
          </a:bodyPr>
          <a:lstStyle/>
          <a:p>
            <a:r>
              <a:rPr lang="en-US" sz="3200" b="1" dirty="0"/>
              <a:t> Hard disk drive</a:t>
            </a:r>
            <a:endParaRPr lang="ar-EG" sz="3200" b="1" dirty="0"/>
          </a:p>
        </p:txBody>
      </p:sp>
      <p:sp>
        <p:nvSpPr>
          <p:cNvPr id="7" name="مربع نص 6">
            <a:extLst>
              <a:ext uri="{FF2B5EF4-FFF2-40B4-BE49-F238E27FC236}">
                <a16:creationId xmlns:a16="http://schemas.microsoft.com/office/drawing/2014/main" id="{B96305BB-BB19-4560-9B47-B3A30F98CCE3}"/>
              </a:ext>
            </a:extLst>
          </p:cNvPr>
          <p:cNvSpPr txBox="1"/>
          <p:nvPr/>
        </p:nvSpPr>
        <p:spPr>
          <a:xfrm>
            <a:off x="6995886" y="3136612"/>
            <a:ext cx="3679372" cy="584775"/>
          </a:xfrm>
          <a:prstGeom prst="rect">
            <a:avLst/>
          </a:prstGeom>
          <a:noFill/>
        </p:spPr>
        <p:txBody>
          <a:bodyPr wrap="square" rtlCol="1">
            <a:spAutoFit/>
          </a:bodyPr>
          <a:lstStyle/>
          <a:p>
            <a:r>
              <a:rPr lang="ar-EG" sz="3200" b="1" dirty="0"/>
              <a:t>سلة المحذوفات</a:t>
            </a:r>
          </a:p>
        </p:txBody>
      </p:sp>
      <p:sp>
        <p:nvSpPr>
          <p:cNvPr id="8" name="مربع نص 7">
            <a:extLst>
              <a:ext uri="{FF2B5EF4-FFF2-40B4-BE49-F238E27FC236}">
                <a16:creationId xmlns:a16="http://schemas.microsoft.com/office/drawing/2014/main" id="{A974F10A-E267-417B-AD59-16A01DCF1856}"/>
              </a:ext>
            </a:extLst>
          </p:cNvPr>
          <p:cNvSpPr txBox="1"/>
          <p:nvPr/>
        </p:nvSpPr>
        <p:spPr>
          <a:xfrm>
            <a:off x="2242457" y="3136612"/>
            <a:ext cx="3679372" cy="584775"/>
          </a:xfrm>
          <a:prstGeom prst="rect">
            <a:avLst/>
          </a:prstGeom>
          <a:noFill/>
        </p:spPr>
        <p:txBody>
          <a:bodyPr wrap="square" rtlCol="1">
            <a:spAutoFit/>
          </a:bodyPr>
          <a:lstStyle/>
          <a:p>
            <a:r>
              <a:rPr lang="en-US" sz="3200" b="1" dirty="0"/>
              <a:t>Recycle bin</a:t>
            </a:r>
            <a:endParaRPr lang="ar-EG" sz="3200" b="1" dirty="0"/>
          </a:p>
        </p:txBody>
      </p:sp>
      <p:sp>
        <p:nvSpPr>
          <p:cNvPr id="9" name="مربع نص 8">
            <a:extLst>
              <a:ext uri="{FF2B5EF4-FFF2-40B4-BE49-F238E27FC236}">
                <a16:creationId xmlns:a16="http://schemas.microsoft.com/office/drawing/2014/main" id="{230DE0B3-CE7C-47B6-9D1B-69789B69E180}"/>
              </a:ext>
            </a:extLst>
          </p:cNvPr>
          <p:cNvSpPr txBox="1"/>
          <p:nvPr/>
        </p:nvSpPr>
        <p:spPr>
          <a:xfrm>
            <a:off x="6995886" y="4309623"/>
            <a:ext cx="3679372" cy="584775"/>
          </a:xfrm>
          <a:prstGeom prst="rect">
            <a:avLst/>
          </a:prstGeom>
          <a:noFill/>
        </p:spPr>
        <p:txBody>
          <a:bodyPr wrap="square" rtlCol="1">
            <a:spAutoFit/>
          </a:bodyPr>
          <a:lstStyle/>
          <a:p>
            <a:r>
              <a:rPr lang="ar-EG" sz="3200" b="1" dirty="0"/>
              <a:t>لوحة المفاتيح</a:t>
            </a:r>
          </a:p>
        </p:txBody>
      </p:sp>
      <p:sp>
        <p:nvSpPr>
          <p:cNvPr id="10" name="مربع نص 9">
            <a:extLst>
              <a:ext uri="{FF2B5EF4-FFF2-40B4-BE49-F238E27FC236}">
                <a16:creationId xmlns:a16="http://schemas.microsoft.com/office/drawing/2014/main" id="{087968E8-1F4C-4325-AC85-F6E95D4CAAF4}"/>
              </a:ext>
            </a:extLst>
          </p:cNvPr>
          <p:cNvSpPr txBox="1"/>
          <p:nvPr/>
        </p:nvSpPr>
        <p:spPr>
          <a:xfrm>
            <a:off x="2242457" y="4309623"/>
            <a:ext cx="3679372" cy="584775"/>
          </a:xfrm>
          <a:prstGeom prst="rect">
            <a:avLst/>
          </a:prstGeom>
          <a:noFill/>
        </p:spPr>
        <p:txBody>
          <a:bodyPr wrap="square" rtlCol="1">
            <a:spAutoFit/>
          </a:bodyPr>
          <a:lstStyle/>
          <a:p>
            <a:r>
              <a:rPr lang="en-US" sz="3200" b="1" dirty="0"/>
              <a:t>keyboard</a:t>
            </a:r>
            <a:endParaRPr lang="ar-EG" sz="3200" b="1" dirty="0"/>
          </a:p>
        </p:txBody>
      </p:sp>
      <p:sp>
        <p:nvSpPr>
          <p:cNvPr id="11" name="مربع نص 10">
            <a:extLst>
              <a:ext uri="{FF2B5EF4-FFF2-40B4-BE49-F238E27FC236}">
                <a16:creationId xmlns:a16="http://schemas.microsoft.com/office/drawing/2014/main" id="{D98D4251-89AF-49D7-A45F-996125DFE971}"/>
              </a:ext>
            </a:extLst>
          </p:cNvPr>
          <p:cNvSpPr txBox="1"/>
          <p:nvPr/>
        </p:nvSpPr>
        <p:spPr>
          <a:xfrm>
            <a:off x="6995886" y="5271740"/>
            <a:ext cx="3679372" cy="584775"/>
          </a:xfrm>
          <a:prstGeom prst="rect">
            <a:avLst/>
          </a:prstGeom>
          <a:noFill/>
        </p:spPr>
        <p:txBody>
          <a:bodyPr wrap="square" rtlCol="1">
            <a:spAutoFit/>
          </a:bodyPr>
          <a:lstStyle/>
          <a:p>
            <a:r>
              <a:rPr lang="ar-EG" sz="3200" b="1" dirty="0"/>
              <a:t>دقة الشاشة</a:t>
            </a:r>
          </a:p>
        </p:txBody>
      </p:sp>
      <p:sp>
        <p:nvSpPr>
          <p:cNvPr id="12" name="مربع نص 11">
            <a:extLst>
              <a:ext uri="{FF2B5EF4-FFF2-40B4-BE49-F238E27FC236}">
                <a16:creationId xmlns:a16="http://schemas.microsoft.com/office/drawing/2014/main" id="{85998886-C1AD-4A5E-8F80-D141310E6CD3}"/>
              </a:ext>
            </a:extLst>
          </p:cNvPr>
          <p:cNvSpPr txBox="1"/>
          <p:nvPr/>
        </p:nvSpPr>
        <p:spPr>
          <a:xfrm>
            <a:off x="2242457" y="5271740"/>
            <a:ext cx="3679372" cy="584775"/>
          </a:xfrm>
          <a:prstGeom prst="rect">
            <a:avLst/>
          </a:prstGeom>
          <a:noFill/>
        </p:spPr>
        <p:txBody>
          <a:bodyPr wrap="square" rtlCol="1">
            <a:spAutoFit/>
          </a:bodyPr>
          <a:lstStyle/>
          <a:p>
            <a:r>
              <a:rPr lang="en-US" sz="3200" b="1" dirty="0"/>
              <a:t>Screen resolution</a:t>
            </a:r>
            <a:endParaRPr lang="ar-EG" sz="3200" b="1" dirty="0"/>
          </a:p>
        </p:txBody>
      </p:sp>
    </p:spTree>
    <p:extLst>
      <p:ext uri="{BB962C8B-B14F-4D97-AF65-F5344CB8AC3E}">
        <p14:creationId xmlns:p14="http://schemas.microsoft.com/office/powerpoint/2010/main" val="7940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FB111418-433C-436C-B8BC-1612B2400676}"/>
              </a:ext>
            </a:extLst>
          </p:cNvPr>
          <p:cNvGraphicFramePr>
            <a:graphicFrameLocks noGrp="1"/>
          </p:cNvGraphicFramePr>
          <p:nvPr/>
        </p:nvGraphicFramePr>
        <p:xfrm>
          <a:off x="2242457" y="642862"/>
          <a:ext cx="8679544" cy="5572275"/>
        </p:xfrm>
        <a:graphic>
          <a:graphicData uri="http://schemas.openxmlformats.org/drawingml/2006/table">
            <a:tbl>
              <a:tblPr rtl="1" firstRow="1" bandRow="1">
                <a:tableStyleId>{1FECB4D8-DB02-4DC6-A0A2-4F2EBAE1DC90}</a:tableStyleId>
              </a:tblPr>
              <a:tblGrid>
                <a:gridCol w="4339772">
                  <a:extLst>
                    <a:ext uri="{9D8B030D-6E8A-4147-A177-3AD203B41FA5}">
                      <a16:colId xmlns:a16="http://schemas.microsoft.com/office/drawing/2014/main" val="4284850178"/>
                    </a:ext>
                  </a:extLst>
                </a:gridCol>
                <a:gridCol w="4339772">
                  <a:extLst>
                    <a:ext uri="{9D8B030D-6E8A-4147-A177-3AD203B41FA5}">
                      <a16:colId xmlns:a16="http://schemas.microsoft.com/office/drawing/2014/main" val="1551303074"/>
                    </a:ext>
                  </a:extLst>
                </a:gridCol>
              </a:tblGrid>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38888687"/>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05396317"/>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27302635"/>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18815627"/>
                  </a:ext>
                </a:extLst>
              </a:tr>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27016190"/>
                  </a:ext>
                </a:extLst>
              </a:tr>
            </a:tbl>
          </a:graphicData>
        </a:graphic>
      </p:graphicFrame>
      <p:sp>
        <p:nvSpPr>
          <p:cNvPr id="3" name="مربع نص 2">
            <a:extLst>
              <a:ext uri="{FF2B5EF4-FFF2-40B4-BE49-F238E27FC236}">
                <a16:creationId xmlns:a16="http://schemas.microsoft.com/office/drawing/2014/main" id="{CDC76F92-8D64-4325-A832-92D91649BD22}"/>
              </a:ext>
            </a:extLst>
          </p:cNvPr>
          <p:cNvSpPr txBox="1"/>
          <p:nvPr/>
        </p:nvSpPr>
        <p:spPr>
          <a:xfrm>
            <a:off x="6995886" y="1001485"/>
            <a:ext cx="3679372" cy="584775"/>
          </a:xfrm>
          <a:prstGeom prst="rect">
            <a:avLst/>
          </a:prstGeom>
          <a:noFill/>
        </p:spPr>
        <p:txBody>
          <a:bodyPr wrap="square" rtlCol="1">
            <a:spAutoFit/>
          </a:bodyPr>
          <a:lstStyle/>
          <a:p>
            <a:r>
              <a:rPr lang="ar-EG" sz="3200" b="1" dirty="0"/>
              <a:t>اختصار</a:t>
            </a:r>
          </a:p>
        </p:txBody>
      </p:sp>
      <p:sp>
        <p:nvSpPr>
          <p:cNvPr id="4" name="مربع نص 3">
            <a:extLst>
              <a:ext uri="{FF2B5EF4-FFF2-40B4-BE49-F238E27FC236}">
                <a16:creationId xmlns:a16="http://schemas.microsoft.com/office/drawing/2014/main" id="{E18CFD88-4E67-41BC-815F-349627AC6626}"/>
              </a:ext>
            </a:extLst>
          </p:cNvPr>
          <p:cNvSpPr txBox="1"/>
          <p:nvPr/>
        </p:nvSpPr>
        <p:spPr>
          <a:xfrm>
            <a:off x="2242457" y="1001485"/>
            <a:ext cx="3679372" cy="584775"/>
          </a:xfrm>
          <a:prstGeom prst="rect">
            <a:avLst/>
          </a:prstGeom>
          <a:noFill/>
        </p:spPr>
        <p:txBody>
          <a:bodyPr wrap="square" rtlCol="1">
            <a:spAutoFit/>
          </a:bodyPr>
          <a:lstStyle/>
          <a:p>
            <a:r>
              <a:rPr lang="en-US" sz="3200" b="1" dirty="0"/>
              <a:t>Malware</a:t>
            </a:r>
            <a:endParaRPr lang="ar-EG" sz="3200" b="1" dirty="0"/>
          </a:p>
        </p:txBody>
      </p:sp>
      <p:sp>
        <p:nvSpPr>
          <p:cNvPr id="5" name="مربع نص 4">
            <a:extLst>
              <a:ext uri="{FF2B5EF4-FFF2-40B4-BE49-F238E27FC236}">
                <a16:creationId xmlns:a16="http://schemas.microsoft.com/office/drawing/2014/main" id="{2BAC9F0E-6FA1-435C-9694-ABAFC0912DDD}"/>
              </a:ext>
            </a:extLst>
          </p:cNvPr>
          <p:cNvSpPr txBox="1"/>
          <p:nvPr/>
        </p:nvSpPr>
        <p:spPr>
          <a:xfrm>
            <a:off x="6995886" y="1963601"/>
            <a:ext cx="3679372" cy="584775"/>
          </a:xfrm>
          <a:prstGeom prst="rect">
            <a:avLst/>
          </a:prstGeom>
          <a:noFill/>
        </p:spPr>
        <p:txBody>
          <a:bodyPr wrap="square" rtlCol="1">
            <a:spAutoFit/>
          </a:bodyPr>
          <a:lstStyle/>
          <a:p>
            <a:r>
              <a:rPr lang="ar-EG" sz="3200" b="1" dirty="0"/>
              <a:t>مكبر الصوت</a:t>
            </a:r>
          </a:p>
        </p:txBody>
      </p:sp>
      <p:sp>
        <p:nvSpPr>
          <p:cNvPr id="6" name="مربع نص 5">
            <a:extLst>
              <a:ext uri="{FF2B5EF4-FFF2-40B4-BE49-F238E27FC236}">
                <a16:creationId xmlns:a16="http://schemas.microsoft.com/office/drawing/2014/main" id="{E4E62961-2F61-4108-A33A-35304A7E47F4}"/>
              </a:ext>
            </a:extLst>
          </p:cNvPr>
          <p:cNvSpPr txBox="1"/>
          <p:nvPr/>
        </p:nvSpPr>
        <p:spPr>
          <a:xfrm>
            <a:off x="2242457" y="1963601"/>
            <a:ext cx="3679372" cy="584775"/>
          </a:xfrm>
          <a:prstGeom prst="rect">
            <a:avLst/>
          </a:prstGeom>
          <a:noFill/>
        </p:spPr>
        <p:txBody>
          <a:bodyPr wrap="square" rtlCol="1">
            <a:spAutoFit/>
          </a:bodyPr>
          <a:lstStyle/>
          <a:p>
            <a:r>
              <a:rPr lang="en-US" sz="3200" b="1" dirty="0"/>
              <a:t>Speaker</a:t>
            </a:r>
            <a:endParaRPr lang="ar-EG" sz="3200" b="1" dirty="0"/>
          </a:p>
        </p:txBody>
      </p:sp>
      <p:sp>
        <p:nvSpPr>
          <p:cNvPr id="7" name="مربع نص 6">
            <a:extLst>
              <a:ext uri="{FF2B5EF4-FFF2-40B4-BE49-F238E27FC236}">
                <a16:creationId xmlns:a16="http://schemas.microsoft.com/office/drawing/2014/main" id="{B96305BB-BB19-4560-9B47-B3A30F98CCE3}"/>
              </a:ext>
            </a:extLst>
          </p:cNvPr>
          <p:cNvSpPr txBox="1"/>
          <p:nvPr/>
        </p:nvSpPr>
        <p:spPr>
          <a:xfrm>
            <a:off x="6995886" y="3136612"/>
            <a:ext cx="3679372" cy="584775"/>
          </a:xfrm>
          <a:prstGeom prst="rect">
            <a:avLst/>
          </a:prstGeom>
          <a:noFill/>
        </p:spPr>
        <p:txBody>
          <a:bodyPr wrap="square" rtlCol="1">
            <a:spAutoFit/>
          </a:bodyPr>
          <a:lstStyle/>
          <a:p>
            <a:r>
              <a:rPr lang="ar-EG" sz="3200" b="1" dirty="0"/>
              <a:t>صندوق الحاسب</a:t>
            </a:r>
          </a:p>
        </p:txBody>
      </p:sp>
      <p:sp>
        <p:nvSpPr>
          <p:cNvPr id="8" name="مربع نص 7">
            <a:extLst>
              <a:ext uri="{FF2B5EF4-FFF2-40B4-BE49-F238E27FC236}">
                <a16:creationId xmlns:a16="http://schemas.microsoft.com/office/drawing/2014/main" id="{A974F10A-E267-417B-AD59-16A01DCF1856}"/>
              </a:ext>
            </a:extLst>
          </p:cNvPr>
          <p:cNvSpPr txBox="1"/>
          <p:nvPr/>
        </p:nvSpPr>
        <p:spPr>
          <a:xfrm>
            <a:off x="2242457" y="3136612"/>
            <a:ext cx="3679372" cy="584775"/>
          </a:xfrm>
          <a:prstGeom prst="rect">
            <a:avLst/>
          </a:prstGeom>
          <a:noFill/>
        </p:spPr>
        <p:txBody>
          <a:bodyPr wrap="square" rtlCol="1">
            <a:spAutoFit/>
          </a:bodyPr>
          <a:lstStyle/>
          <a:p>
            <a:r>
              <a:rPr lang="en-US" sz="3200" b="1" dirty="0"/>
              <a:t>Computer case</a:t>
            </a:r>
            <a:endParaRPr lang="ar-EG" sz="3200" b="1" dirty="0"/>
          </a:p>
        </p:txBody>
      </p:sp>
      <p:sp>
        <p:nvSpPr>
          <p:cNvPr id="9" name="مربع نص 8">
            <a:extLst>
              <a:ext uri="{FF2B5EF4-FFF2-40B4-BE49-F238E27FC236}">
                <a16:creationId xmlns:a16="http://schemas.microsoft.com/office/drawing/2014/main" id="{230DE0B3-CE7C-47B6-9D1B-69789B69E180}"/>
              </a:ext>
            </a:extLst>
          </p:cNvPr>
          <p:cNvSpPr txBox="1"/>
          <p:nvPr/>
        </p:nvSpPr>
        <p:spPr>
          <a:xfrm>
            <a:off x="6995886" y="4309623"/>
            <a:ext cx="3679372" cy="584775"/>
          </a:xfrm>
          <a:prstGeom prst="rect">
            <a:avLst/>
          </a:prstGeom>
          <a:noFill/>
        </p:spPr>
        <p:txBody>
          <a:bodyPr wrap="square" rtlCol="1">
            <a:spAutoFit/>
          </a:bodyPr>
          <a:lstStyle/>
          <a:p>
            <a:r>
              <a:rPr lang="ar-EG" sz="3200" b="1" dirty="0"/>
              <a:t>الفيروس</a:t>
            </a:r>
          </a:p>
        </p:txBody>
      </p:sp>
      <p:sp>
        <p:nvSpPr>
          <p:cNvPr id="10" name="مربع نص 9">
            <a:extLst>
              <a:ext uri="{FF2B5EF4-FFF2-40B4-BE49-F238E27FC236}">
                <a16:creationId xmlns:a16="http://schemas.microsoft.com/office/drawing/2014/main" id="{087968E8-1F4C-4325-AC85-F6E95D4CAAF4}"/>
              </a:ext>
            </a:extLst>
          </p:cNvPr>
          <p:cNvSpPr txBox="1"/>
          <p:nvPr/>
        </p:nvSpPr>
        <p:spPr>
          <a:xfrm>
            <a:off x="2242457" y="4309623"/>
            <a:ext cx="3679372" cy="584775"/>
          </a:xfrm>
          <a:prstGeom prst="rect">
            <a:avLst/>
          </a:prstGeom>
          <a:noFill/>
        </p:spPr>
        <p:txBody>
          <a:bodyPr wrap="square" rtlCol="1">
            <a:spAutoFit/>
          </a:bodyPr>
          <a:lstStyle/>
          <a:p>
            <a:r>
              <a:rPr lang="en-US" sz="3200" b="1" dirty="0"/>
              <a:t>Virus</a:t>
            </a:r>
            <a:endParaRPr lang="ar-EG" sz="3200" b="1" dirty="0"/>
          </a:p>
        </p:txBody>
      </p:sp>
      <p:sp>
        <p:nvSpPr>
          <p:cNvPr id="11" name="مربع نص 10">
            <a:extLst>
              <a:ext uri="{FF2B5EF4-FFF2-40B4-BE49-F238E27FC236}">
                <a16:creationId xmlns:a16="http://schemas.microsoft.com/office/drawing/2014/main" id="{D98D4251-89AF-49D7-A45F-996125DFE971}"/>
              </a:ext>
            </a:extLst>
          </p:cNvPr>
          <p:cNvSpPr txBox="1"/>
          <p:nvPr/>
        </p:nvSpPr>
        <p:spPr>
          <a:xfrm>
            <a:off x="6995886" y="5271740"/>
            <a:ext cx="3679372" cy="584775"/>
          </a:xfrm>
          <a:prstGeom prst="rect">
            <a:avLst/>
          </a:prstGeom>
          <a:noFill/>
        </p:spPr>
        <p:txBody>
          <a:bodyPr wrap="square" rtlCol="1">
            <a:spAutoFit/>
          </a:bodyPr>
          <a:lstStyle/>
          <a:p>
            <a:r>
              <a:rPr lang="ar-EG" sz="3200" b="1" dirty="0"/>
              <a:t>شاشة</a:t>
            </a:r>
          </a:p>
        </p:txBody>
      </p:sp>
      <p:sp>
        <p:nvSpPr>
          <p:cNvPr id="12" name="مربع نص 11">
            <a:extLst>
              <a:ext uri="{FF2B5EF4-FFF2-40B4-BE49-F238E27FC236}">
                <a16:creationId xmlns:a16="http://schemas.microsoft.com/office/drawing/2014/main" id="{85998886-C1AD-4A5E-8F80-D141310E6CD3}"/>
              </a:ext>
            </a:extLst>
          </p:cNvPr>
          <p:cNvSpPr txBox="1"/>
          <p:nvPr/>
        </p:nvSpPr>
        <p:spPr>
          <a:xfrm>
            <a:off x="2242457" y="5271740"/>
            <a:ext cx="3679372" cy="584775"/>
          </a:xfrm>
          <a:prstGeom prst="rect">
            <a:avLst/>
          </a:prstGeom>
          <a:noFill/>
        </p:spPr>
        <p:txBody>
          <a:bodyPr wrap="square" rtlCol="1">
            <a:spAutoFit/>
          </a:bodyPr>
          <a:lstStyle/>
          <a:p>
            <a:r>
              <a:rPr lang="en-US" sz="3200" b="1" dirty="0"/>
              <a:t>Monitor</a:t>
            </a:r>
            <a:endParaRPr lang="ar-EG" sz="3200" b="1" dirty="0"/>
          </a:p>
        </p:txBody>
      </p:sp>
    </p:spTree>
    <p:extLst>
      <p:ext uri="{BB962C8B-B14F-4D97-AF65-F5344CB8AC3E}">
        <p14:creationId xmlns:p14="http://schemas.microsoft.com/office/powerpoint/2010/main" val="7612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FB111418-433C-436C-B8BC-1612B2400676}"/>
              </a:ext>
            </a:extLst>
          </p:cNvPr>
          <p:cNvGraphicFramePr>
            <a:graphicFrameLocks noGrp="1"/>
          </p:cNvGraphicFramePr>
          <p:nvPr>
            <p:extLst>
              <p:ext uri="{D42A27DB-BD31-4B8C-83A1-F6EECF244321}">
                <p14:modId xmlns:p14="http://schemas.microsoft.com/office/powerpoint/2010/main" val="768184045"/>
              </p:ext>
            </p:extLst>
          </p:nvPr>
        </p:nvGraphicFramePr>
        <p:xfrm>
          <a:off x="2242457" y="642862"/>
          <a:ext cx="8679544" cy="1114455"/>
        </p:xfrm>
        <a:graphic>
          <a:graphicData uri="http://schemas.openxmlformats.org/drawingml/2006/table">
            <a:tbl>
              <a:tblPr rtl="1" firstRow="1" bandRow="1">
                <a:tableStyleId>{1FECB4D8-DB02-4DC6-A0A2-4F2EBAE1DC90}</a:tableStyleId>
              </a:tblPr>
              <a:tblGrid>
                <a:gridCol w="4339772">
                  <a:extLst>
                    <a:ext uri="{9D8B030D-6E8A-4147-A177-3AD203B41FA5}">
                      <a16:colId xmlns:a16="http://schemas.microsoft.com/office/drawing/2014/main" val="4284850178"/>
                    </a:ext>
                  </a:extLst>
                </a:gridCol>
                <a:gridCol w="4339772">
                  <a:extLst>
                    <a:ext uri="{9D8B030D-6E8A-4147-A177-3AD203B41FA5}">
                      <a16:colId xmlns:a16="http://schemas.microsoft.com/office/drawing/2014/main" val="1551303074"/>
                    </a:ext>
                  </a:extLst>
                </a:gridCol>
              </a:tblGrid>
              <a:tr h="1114455">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rtl="1"/>
                      <a:endParaRPr lang="ar-E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38888687"/>
                  </a:ext>
                </a:extLst>
              </a:tr>
            </a:tbl>
          </a:graphicData>
        </a:graphic>
      </p:graphicFrame>
      <p:sp>
        <p:nvSpPr>
          <p:cNvPr id="3" name="مربع نص 2">
            <a:extLst>
              <a:ext uri="{FF2B5EF4-FFF2-40B4-BE49-F238E27FC236}">
                <a16:creationId xmlns:a16="http://schemas.microsoft.com/office/drawing/2014/main" id="{CDC76F92-8D64-4325-A832-92D91649BD22}"/>
              </a:ext>
            </a:extLst>
          </p:cNvPr>
          <p:cNvSpPr txBox="1"/>
          <p:nvPr/>
        </p:nvSpPr>
        <p:spPr>
          <a:xfrm>
            <a:off x="6995886" y="1001485"/>
            <a:ext cx="3679372" cy="584775"/>
          </a:xfrm>
          <a:prstGeom prst="rect">
            <a:avLst/>
          </a:prstGeom>
          <a:noFill/>
        </p:spPr>
        <p:txBody>
          <a:bodyPr wrap="square" rtlCol="1">
            <a:spAutoFit/>
          </a:bodyPr>
          <a:lstStyle/>
          <a:p>
            <a:r>
              <a:rPr lang="ar-EG" sz="3200" b="1" dirty="0"/>
              <a:t>كاميرا الويب</a:t>
            </a:r>
          </a:p>
        </p:txBody>
      </p:sp>
      <p:sp>
        <p:nvSpPr>
          <p:cNvPr id="4" name="مربع نص 3">
            <a:extLst>
              <a:ext uri="{FF2B5EF4-FFF2-40B4-BE49-F238E27FC236}">
                <a16:creationId xmlns:a16="http://schemas.microsoft.com/office/drawing/2014/main" id="{E18CFD88-4E67-41BC-815F-349627AC6626}"/>
              </a:ext>
            </a:extLst>
          </p:cNvPr>
          <p:cNvSpPr txBox="1"/>
          <p:nvPr/>
        </p:nvSpPr>
        <p:spPr>
          <a:xfrm>
            <a:off x="2242457" y="1001485"/>
            <a:ext cx="3679372" cy="584775"/>
          </a:xfrm>
          <a:prstGeom prst="rect">
            <a:avLst/>
          </a:prstGeom>
          <a:noFill/>
        </p:spPr>
        <p:txBody>
          <a:bodyPr wrap="square" rtlCol="1">
            <a:spAutoFit/>
          </a:bodyPr>
          <a:lstStyle/>
          <a:p>
            <a:r>
              <a:rPr lang="en-US" sz="3200" b="1" dirty="0"/>
              <a:t>Webcam</a:t>
            </a:r>
            <a:endParaRPr lang="ar-EG" sz="3200" b="1" dirty="0"/>
          </a:p>
        </p:txBody>
      </p:sp>
    </p:spTree>
    <p:extLst>
      <p:ext uri="{BB962C8B-B14F-4D97-AF65-F5344CB8AC3E}">
        <p14:creationId xmlns:p14="http://schemas.microsoft.com/office/powerpoint/2010/main" val="34900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فون 7 Plus, هاتف, أبل صورة بابوا نيو غينيا">
            <a:extLst>
              <a:ext uri="{FF2B5EF4-FFF2-40B4-BE49-F238E27FC236}">
                <a16:creationId xmlns:a16="http://schemas.microsoft.com/office/drawing/2014/main" id="{22AED155-0C96-425D-BBC3-C8A24C2DF4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54" b="90000" l="10000" r="90000"/>
                    </a14:imgEffect>
                  </a14:imgLayer>
                </a14:imgProps>
              </a:ext>
              <a:ext uri="{28A0092B-C50C-407E-A947-70E740481C1C}">
                <a14:useLocalDpi xmlns:a14="http://schemas.microsoft.com/office/drawing/2010/main" val="0"/>
              </a:ext>
            </a:extLst>
          </a:blip>
          <a:srcRect/>
          <a:stretch>
            <a:fillRect/>
          </a:stretch>
        </p:blipFill>
        <p:spPr bwMode="auto">
          <a:xfrm>
            <a:off x="3005224" y="1034489"/>
            <a:ext cx="6591454" cy="5419641"/>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31F0FD02-D337-478D-BF94-A2FD519FC2D6}"/>
              </a:ext>
            </a:extLst>
          </p:cNvPr>
          <p:cNvSpPr txBox="1"/>
          <p:nvPr/>
        </p:nvSpPr>
        <p:spPr>
          <a:xfrm>
            <a:off x="5517931" y="2207173"/>
            <a:ext cx="1765738" cy="2800767"/>
          </a:xfrm>
          <a:prstGeom prst="rect">
            <a:avLst/>
          </a:prstGeom>
          <a:noFill/>
        </p:spPr>
        <p:txBody>
          <a:bodyPr wrap="square" rtlCol="1">
            <a:spAutoFit/>
          </a:bodyPr>
          <a:lstStyle/>
          <a:p>
            <a:pPr algn="ctr"/>
            <a:r>
              <a:rPr lang="ar-EG" sz="4400" b="1" dirty="0">
                <a:solidFill>
                  <a:schemeClr val="accent6">
                    <a:lumMod val="50000"/>
                  </a:schemeClr>
                </a:solidFill>
              </a:rPr>
              <a:t>أبل أي أو إس </a:t>
            </a:r>
            <a:endParaRPr lang="en-US" sz="4400" b="1" dirty="0">
              <a:solidFill>
                <a:schemeClr val="accent6">
                  <a:lumMod val="50000"/>
                </a:schemeClr>
              </a:solidFill>
            </a:endParaRPr>
          </a:p>
          <a:p>
            <a:pPr algn="ctr"/>
            <a:r>
              <a:rPr lang="en-US" sz="4400" b="1" dirty="0">
                <a:solidFill>
                  <a:schemeClr val="accent6">
                    <a:lumMod val="50000"/>
                  </a:schemeClr>
                </a:solidFill>
              </a:rPr>
              <a:t>Apple IOS</a:t>
            </a:r>
            <a:endParaRPr lang="ar-EG" sz="4400" b="1" dirty="0">
              <a:solidFill>
                <a:schemeClr val="accent6">
                  <a:lumMod val="50000"/>
                </a:schemeClr>
              </a:solidFill>
            </a:endParaRPr>
          </a:p>
        </p:txBody>
      </p:sp>
    </p:spTree>
    <p:extLst>
      <p:ext uri="{BB962C8B-B14F-4D97-AF65-F5344CB8AC3E}">
        <p14:creationId xmlns:p14="http://schemas.microsoft.com/office/powerpoint/2010/main" val="27465417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2610694" y="497740"/>
            <a:ext cx="6970612"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لضبط إعداد النظام قم بما يلي:</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2159875" y="3149793"/>
            <a:ext cx="8529145" cy="2800767"/>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solidFill>
                  <a:srgbClr val="FF0000"/>
                </a:solidFill>
              </a:rPr>
              <a:t>الاختصارات: </a:t>
            </a:r>
            <a:r>
              <a:rPr lang="ar-EG" sz="4400" b="1" dirty="0">
                <a:solidFill>
                  <a:schemeClr val="accent5">
                    <a:lumMod val="75000"/>
                  </a:schemeClr>
                </a:solidFill>
              </a:rPr>
              <a:t>لا يمكنك إنشاء اختصارات خاصة بك على أبل آيفون </a:t>
            </a:r>
            <a:r>
              <a:rPr lang="ar-EG" sz="4400" b="1" dirty="0" err="1">
                <a:solidFill>
                  <a:schemeClr val="accent5">
                    <a:lumMod val="75000"/>
                  </a:schemeClr>
                </a:solidFill>
              </a:rPr>
              <a:t>وآيباد</a:t>
            </a:r>
            <a:r>
              <a:rPr lang="ar-EG" sz="4400" b="1" dirty="0">
                <a:solidFill>
                  <a:schemeClr val="accent5">
                    <a:lumMod val="75000"/>
                  </a:schemeClr>
                </a:solidFill>
              </a:rPr>
              <a:t>. كل تطبيق هو أيقونة على سطح الشاشة. يمكننا فقط نقل الأيقونة داخل المجلدات</a:t>
            </a:r>
          </a:p>
        </p:txBody>
      </p:sp>
    </p:spTree>
    <p:extLst>
      <p:ext uri="{BB962C8B-B14F-4D97-AF65-F5344CB8AC3E}">
        <p14:creationId xmlns:p14="http://schemas.microsoft.com/office/powerpoint/2010/main" val="14012132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2610694" y="497740"/>
            <a:ext cx="6970612"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لضبط إعداد النظام قم بما يلي:</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1831427" y="3429000"/>
            <a:ext cx="8529145" cy="1446550"/>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solidFill>
                  <a:srgbClr val="C00000"/>
                </a:solidFill>
              </a:rPr>
              <a:t>الإعدادات: </a:t>
            </a:r>
            <a:r>
              <a:rPr lang="ar-EG" sz="4400" b="1" dirty="0"/>
              <a:t>اضغط على أيقونة الإعدادات ثم اختر عام. </a:t>
            </a:r>
            <a:endParaRPr lang="ar-EG" sz="4400" b="1" dirty="0">
              <a:solidFill>
                <a:schemeClr val="accent5">
                  <a:lumMod val="75000"/>
                </a:schemeClr>
              </a:solidFill>
            </a:endParaRPr>
          </a:p>
        </p:txBody>
      </p:sp>
    </p:spTree>
    <p:extLst>
      <p:ext uri="{BB962C8B-B14F-4D97-AF65-F5344CB8AC3E}">
        <p14:creationId xmlns:p14="http://schemas.microsoft.com/office/powerpoint/2010/main" val="17246376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2610694" y="497740"/>
            <a:ext cx="6970612"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لضبط إعداد النظام قم بما يلي:</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1831427" y="3429000"/>
            <a:ext cx="8529145" cy="1446550"/>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solidFill>
                  <a:srgbClr val="C00000"/>
                </a:solidFill>
              </a:rPr>
              <a:t>الأصوات: </a:t>
            </a:r>
            <a:r>
              <a:rPr lang="ar-EG" sz="4400" b="1" dirty="0"/>
              <a:t>اضغط على الأصوات لتغيير حجم الصوت</a:t>
            </a:r>
            <a:endParaRPr lang="ar-EG" sz="4400" b="1" dirty="0">
              <a:solidFill>
                <a:schemeClr val="accent5">
                  <a:lumMod val="75000"/>
                </a:schemeClr>
              </a:solidFill>
            </a:endParaRPr>
          </a:p>
        </p:txBody>
      </p:sp>
    </p:spTree>
    <p:extLst>
      <p:ext uri="{BB962C8B-B14F-4D97-AF65-F5344CB8AC3E}">
        <p14:creationId xmlns:p14="http://schemas.microsoft.com/office/powerpoint/2010/main" val="24602970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2610694" y="497740"/>
            <a:ext cx="6970612"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لضبط إعداد النظام قم بما يلي:</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1831427" y="3429000"/>
            <a:ext cx="8529145" cy="1446550"/>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solidFill>
                  <a:srgbClr val="C00000"/>
                </a:solidFill>
              </a:rPr>
              <a:t>التاريــخ والوقت: </a:t>
            </a:r>
            <a:r>
              <a:rPr lang="ar-EG" sz="4400" b="1" dirty="0"/>
              <a:t>اضغط على التاريــخ والوقت لتغيير تاريــخ ووقت الجهاز.</a:t>
            </a:r>
            <a:endParaRPr lang="ar-EG" sz="4400" b="1" dirty="0">
              <a:solidFill>
                <a:schemeClr val="accent5">
                  <a:lumMod val="75000"/>
                </a:schemeClr>
              </a:solidFill>
            </a:endParaRPr>
          </a:p>
        </p:txBody>
      </p:sp>
    </p:spTree>
    <p:extLst>
      <p:ext uri="{BB962C8B-B14F-4D97-AF65-F5344CB8AC3E}">
        <p14:creationId xmlns:p14="http://schemas.microsoft.com/office/powerpoint/2010/main" val="35401078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2610694" y="497740"/>
            <a:ext cx="6970612"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لضبط إعداد النظام قم بما يلي:</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1831427" y="3429000"/>
            <a:ext cx="8529145" cy="1446550"/>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solidFill>
                  <a:srgbClr val="C00000"/>
                </a:solidFill>
              </a:rPr>
              <a:t>الخلفية: </a:t>
            </a:r>
            <a:r>
              <a:rPr lang="ar-EG" sz="4400" b="1" dirty="0"/>
              <a:t>لتغيير صورة سطح المكتب اختر الخلفية</a:t>
            </a:r>
            <a:endParaRPr lang="ar-EG" sz="4400" b="1" dirty="0">
              <a:solidFill>
                <a:schemeClr val="accent5">
                  <a:lumMod val="75000"/>
                </a:schemeClr>
              </a:solidFill>
            </a:endParaRPr>
          </a:p>
        </p:txBody>
      </p:sp>
    </p:spTree>
    <p:extLst>
      <p:ext uri="{BB962C8B-B14F-4D97-AF65-F5344CB8AC3E}">
        <p14:creationId xmlns:p14="http://schemas.microsoft.com/office/powerpoint/2010/main" val="2455130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2610694" y="497740"/>
            <a:ext cx="6970612"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لضبط إعداد النظام قم بما يلي:</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1831427" y="3429000"/>
            <a:ext cx="8529145" cy="1446550"/>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solidFill>
                  <a:srgbClr val="C00000"/>
                </a:solidFill>
              </a:rPr>
              <a:t>شاشة العرض والإضاءة: </a:t>
            </a:r>
            <a:r>
              <a:rPr lang="ar-EG" sz="4400" b="1" dirty="0">
                <a:solidFill>
                  <a:srgbClr val="7030A0"/>
                </a:solidFill>
              </a:rPr>
              <a:t>لتغيير سطوع الشاشة اختر شاشة العرض والإضاءة. </a:t>
            </a:r>
          </a:p>
        </p:txBody>
      </p:sp>
    </p:spTree>
    <p:extLst>
      <p:ext uri="{BB962C8B-B14F-4D97-AF65-F5344CB8AC3E}">
        <p14:creationId xmlns:p14="http://schemas.microsoft.com/office/powerpoint/2010/main" val="16766422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370</Words>
  <Application>Microsoft Office PowerPoint</Application>
  <PresentationFormat>شاشة عريضة</PresentationFormat>
  <Paragraphs>72</Paragraphs>
  <Slides>22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22</vt:i4>
      </vt:variant>
    </vt:vector>
  </HeadingPairs>
  <TitlesOfParts>
    <vt:vector size="27"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20</cp:revision>
  <dcterms:created xsi:type="dcterms:W3CDTF">2021-08-03T11:02:25Z</dcterms:created>
  <dcterms:modified xsi:type="dcterms:W3CDTF">2021-08-05T11:49:57Z</dcterms:modified>
</cp:coreProperties>
</file>