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85"/>
  </p:notesMasterIdLst>
  <p:sldIdLst>
    <p:sldId id="32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4" r:id="rId13"/>
    <p:sldId id="266" r:id="rId14"/>
    <p:sldId id="329" r:id="rId15"/>
    <p:sldId id="330" r:id="rId16"/>
    <p:sldId id="342" r:id="rId17"/>
    <p:sldId id="332" r:id="rId18"/>
    <p:sldId id="267" r:id="rId19"/>
    <p:sldId id="268" r:id="rId20"/>
    <p:sldId id="269" r:id="rId21"/>
    <p:sldId id="287" r:id="rId22"/>
    <p:sldId id="288" r:id="rId23"/>
    <p:sldId id="289" r:id="rId24"/>
    <p:sldId id="325" r:id="rId25"/>
    <p:sldId id="290" r:id="rId26"/>
    <p:sldId id="270" r:id="rId27"/>
    <p:sldId id="291" r:id="rId28"/>
    <p:sldId id="292" r:id="rId29"/>
    <p:sldId id="293" r:id="rId30"/>
    <p:sldId id="294" r:id="rId31"/>
    <p:sldId id="271" r:id="rId32"/>
    <p:sldId id="295" r:id="rId33"/>
    <p:sldId id="296" r:id="rId34"/>
    <p:sldId id="297" r:id="rId35"/>
    <p:sldId id="298" r:id="rId36"/>
    <p:sldId id="272" r:id="rId37"/>
    <p:sldId id="299" r:id="rId38"/>
    <p:sldId id="300" r:id="rId39"/>
    <p:sldId id="301" r:id="rId40"/>
    <p:sldId id="302" r:id="rId41"/>
    <p:sldId id="273" r:id="rId42"/>
    <p:sldId id="274" r:id="rId43"/>
    <p:sldId id="303" r:id="rId44"/>
    <p:sldId id="333" r:id="rId45"/>
    <p:sldId id="304" r:id="rId46"/>
    <p:sldId id="335" r:id="rId47"/>
    <p:sldId id="336" r:id="rId48"/>
    <p:sldId id="334" r:id="rId49"/>
    <p:sldId id="275" r:id="rId50"/>
    <p:sldId id="305" r:id="rId51"/>
    <p:sldId id="306" r:id="rId52"/>
    <p:sldId id="307" r:id="rId53"/>
    <p:sldId id="308" r:id="rId54"/>
    <p:sldId id="276" r:id="rId55"/>
    <p:sldId id="286" r:id="rId56"/>
    <p:sldId id="309" r:id="rId57"/>
    <p:sldId id="337" r:id="rId58"/>
    <p:sldId id="277" r:id="rId59"/>
    <p:sldId id="310" r:id="rId60"/>
    <p:sldId id="311" r:id="rId61"/>
    <p:sldId id="312" r:id="rId62"/>
    <p:sldId id="278" r:id="rId63"/>
    <p:sldId id="279" r:id="rId64"/>
    <p:sldId id="326" r:id="rId65"/>
    <p:sldId id="313" r:id="rId66"/>
    <p:sldId id="315" r:id="rId67"/>
    <p:sldId id="319" r:id="rId68"/>
    <p:sldId id="338" r:id="rId69"/>
    <p:sldId id="339" r:id="rId70"/>
    <p:sldId id="320" r:id="rId71"/>
    <p:sldId id="280" r:id="rId72"/>
    <p:sldId id="281" r:id="rId73"/>
    <p:sldId id="327" r:id="rId74"/>
    <p:sldId id="316" r:id="rId75"/>
    <p:sldId id="314" r:id="rId76"/>
    <p:sldId id="340" r:id="rId77"/>
    <p:sldId id="317" r:id="rId78"/>
    <p:sldId id="282" r:id="rId79"/>
    <p:sldId id="318" r:id="rId80"/>
    <p:sldId id="321" r:id="rId81"/>
    <p:sldId id="323" r:id="rId82"/>
    <p:sldId id="322" r:id="rId83"/>
    <p:sldId id="341" r:id="rId84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FF00"/>
    <a:srgbClr val="0000FF"/>
    <a:srgbClr val="006600"/>
    <a:srgbClr val="6600CC"/>
    <a:srgbClr val="FF3300"/>
    <a:srgbClr val="CC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423" autoAdjust="0"/>
    <p:restoredTop sz="94660"/>
  </p:normalViewPr>
  <p:slideViewPr>
    <p:cSldViewPr>
      <p:cViewPr>
        <p:scale>
          <a:sx n="30" d="100"/>
          <a:sy n="30" d="100"/>
        </p:scale>
        <p:origin x="-78" y="-9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6E11538-B661-4927-8038-151B3EDFD652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A874300-EB72-4CA7-8301-FE8A50995BB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7578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B3CA2C-994D-4B06-9168-205B89FD905E}" type="slidenum">
              <a:rPr lang="ar-EG" smtClean="0"/>
              <a:pPr/>
              <a:t>60</a:t>
            </a:fld>
            <a:endParaRPr lang="ar-EG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B5E2B-DF67-4700-9F21-DD4B1696F583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D52B7-8A52-4915-940A-D72792F755B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392 -  ترميم الويندوز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85A67-0E53-4223-BCA1-11CA5116358F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A49FB-DFA0-4509-A82B-5C4B9D266F0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392 -  ترميم الويندوز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86EE0-4515-4726-939E-54BF4BAB188C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15416-0DD9-47A5-A38E-DF5A6BD7153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392 -  ترميم الويندوز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998C6-9F3D-4232-8F89-778BA501A4E7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4808F-29BC-4981-8296-9B96AEAB887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392 -  ترميم الويندوز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273B9-D92F-414E-9318-416972941A4F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336CC-9A7A-4A81-BF3E-13F676C129A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392 -  ترميم الويندوز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A7ED6-95FF-4268-8DC5-C34107854A72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5E151-00BB-4A05-935A-D71E7AFDC79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392 -  ترميم الويندوز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73BAA-511B-4F1D-8C7B-3BAC1CCA36E4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7F92D-B5DE-465B-A828-486DCFD8B55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392 -  ترميم الويندوز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4CEFA-8B0D-4DDD-9B53-B45D89AE17AF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3A136-688B-43F1-8BA2-17F8DAC4116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392 -  ترميم الويندوز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D5AE4-65C9-4922-944E-7D3BF2FF8E59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825AC-BBAC-484A-A294-3D86191796B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392 -  ترميم الويندوز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71FAD-9F2E-431C-A58F-5890192067D9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4AA6F-4BAA-4E49-AE84-031613FC278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392 -  ترميم الويندوز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D8673-2B4C-4CE2-8487-598DB6C5B571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94ECD-085A-48AA-BE64-2A5F1DA95B3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392 -  ترميم الويندوز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6FCB42-85DE-4AFE-955B-3E8EF6889003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D01820-3DED-421E-8309-8DFD6874EE7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0392 -  ترميم الويندوز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5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42.wav"/><Relationship Id="rId7" Type="http://schemas.openxmlformats.org/officeDocument/2006/relationships/audio" Target="../media/audio4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5.wav"/><Relationship Id="rId5" Type="http://schemas.openxmlformats.org/officeDocument/2006/relationships/audio" Target="../media/audio44.wav"/><Relationship Id="rId4" Type="http://schemas.openxmlformats.org/officeDocument/2006/relationships/audio" Target="../media/audio4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wmf"/><Relationship Id="rId5" Type="http://schemas.openxmlformats.org/officeDocument/2006/relationships/audio" Target="../media/audio49.wav"/><Relationship Id="rId4" Type="http://schemas.openxmlformats.org/officeDocument/2006/relationships/audio" Target="../media/audio48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wmf"/><Relationship Id="rId4" Type="http://schemas.openxmlformats.org/officeDocument/2006/relationships/audio" Target="../media/audio5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5.wav"/><Relationship Id="rId5" Type="http://schemas.openxmlformats.org/officeDocument/2006/relationships/audio" Target="../media/audio54.wav"/><Relationship Id="rId4" Type="http://schemas.openxmlformats.org/officeDocument/2006/relationships/audio" Target="../media/audio5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3.wav"/><Relationship Id="rId13" Type="http://schemas.openxmlformats.org/officeDocument/2006/relationships/audio" Target="../media/audio68.wav"/><Relationship Id="rId18" Type="http://schemas.openxmlformats.org/officeDocument/2006/relationships/audio" Target="../media/audio72.wav"/><Relationship Id="rId3" Type="http://schemas.openxmlformats.org/officeDocument/2006/relationships/audio" Target="../media/audio58.wav"/><Relationship Id="rId7" Type="http://schemas.openxmlformats.org/officeDocument/2006/relationships/audio" Target="../media/audio62.wav"/><Relationship Id="rId12" Type="http://schemas.openxmlformats.org/officeDocument/2006/relationships/audio" Target="../media/audio67.wav"/><Relationship Id="rId17" Type="http://schemas.openxmlformats.org/officeDocument/2006/relationships/audio" Target="../media/audio71.wav"/><Relationship Id="rId2" Type="http://schemas.openxmlformats.org/officeDocument/2006/relationships/audio" Target="../media/audio8.wav"/><Relationship Id="rId16" Type="http://schemas.openxmlformats.org/officeDocument/2006/relationships/audio" Target="../media/audio7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1.wav"/><Relationship Id="rId11" Type="http://schemas.openxmlformats.org/officeDocument/2006/relationships/audio" Target="../media/audio66.wav"/><Relationship Id="rId5" Type="http://schemas.openxmlformats.org/officeDocument/2006/relationships/audio" Target="../media/audio60.wav"/><Relationship Id="rId15" Type="http://schemas.openxmlformats.org/officeDocument/2006/relationships/audio" Target="../media/audio69.wav"/><Relationship Id="rId10" Type="http://schemas.openxmlformats.org/officeDocument/2006/relationships/audio" Target="../media/audio65.wav"/><Relationship Id="rId4" Type="http://schemas.openxmlformats.org/officeDocument/2006/relationships/audio" Target="../media/audio59.wav"/><Relationship Id="rId9" Type="http://schemas.openxmlformats.org/officeDocument/2006/relationships/audio" Target="../media/audio64.wav"/><Relationship Id="rId14" Type="http://schemas.openxmlformats.org/officeDocument/2006/relationships/audio" Target="../media/audio39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8.wav"/><Relationship Id="rId3" Type="http://schemas.openxmlformats.org/officeDocument/2006/relationships/audio" Target="../media/audio73.wav"/><Relationship Id="rId7" Type="http://schemas.openxmlformats.org/officeDocument/2006/relationships/audio" Target="../media/audio7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6.wav"/><Relationship Id="rId5" Type="http://schemas.openxmlformats.org/officeDocument/2006/relationships/audio" Target="../media/audio75.wav"/><Relationship Id="rId4" Type="http://schemas.openxmlformats.org/officeDocument/2006/relationships/audio" Target="../media/audio7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audio" Target="../media/audio17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wmf"/><Relationship Id="rId4" Type="http://schemas.openxmlformats.org/officeDocument/2006/relationships/audio" Target="../media/audio8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6.wav"/><Relationship Id="rId5" Type="http://schemas.openxmlformats.org/officeDocument/2006/relationships/audio" Target="../media/audio85.wav"/><Relationship Id="rId4" Type="http://schemas.openxmlformats.org/officeDocument/2006/relationships/audio" Target="../media/audio8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0.wav"/><Relationship Id="rId5" Type="http://schemas.openxmlformats.org/officeDocument/2006/relationships/audio" Target="../media/audio89.wav"/><Relationship Id="rId4" Type="http://schemas.openxmlformats.org/officeDocument/2006/relationships/audio" Target="../media/audio88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6.wav"/><Relationship Id="rId13" Type="http://schemas.openxmlformats.org/officeDocument/2006/relationships/audio" Target="../media/audio101.wav"/><Relationship Id="rId18" Type="http://schemas.openxmlformats.org/officeDocument/2006/relationships/audio" Target="../media/audio106.wav"/><Relationship Id="rId3" Type="http://schemas.openxmlformats.org/officeDocument/2006/relationships/audio" Target="../media/audio91.wav"/><Relationship Id="rId7" Type="http://schemas.openxmlformats.org/officeDocument/2006/relationships/audio" Target="../media/audio95.wav"/><Relationship Id="rId12" Type="http://schemas.openxmlformats.org/officeDocument/2006/relationships/audio" Target="../media/audio100.wav"/><Relationship Id="rId17" Type="http://schemas.openxmlformats.org/officeDocument/2006/relationships/audio" Target="../media/audio105.wav"/><Relationship Id="rId2" Type="http://schemas.openxmlformats.org/officeDocument/2006/relationships/audio" Target="../media/audio8.wav"/><Relationship Id="rId16" Type="http://schemas.openxmlformats.org/officeDocument/2006/relationships/audio" Target="../media/audio104.wav"/><Relationship Id="rId20" Type="http://schemas.openxmlformats.org/officeDocument/2006/relationships/audio" Target="../media/audio7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4.wav"/><Relationship Id="rId11" Type="http://schemas.openxmlformats.org/officeDocument/2006/relationships/audio" Target="../media/audio99.wav"/><Relationship Id="rId5" Type="http://schemas.openxmlformats.org/officeDocument/2006/relationships/audio" Target="../media/audio93.wav"/><Relationship Id="rId15" Type="http://schemas.openxmlformats.org/officeDocument/2006/relationships/audio" Target="../media/audio103.wav"/><Relationship Id="rId10" Type="http://schemas.openxmlformats.org/officeDocument/2006/relationships/audio" Target="../media/audio98.wav"/><Relationship Id="rId19" Type="http://schemas.openxmlformats.org/officeDocument/2006/relationships/audio" Target="../media/audio107.wav"/><Relationship Id="rId4" Type="http://schemas.openxmlformats.org/officeDocument/2006/relationships/audio" Target="../media/audio92.wav"/><Relationship Id="rId9" Type="http://schemas.openxmlformats.org/officeDocument/2006/relationships/audio" Target="../media/audio97.wav"/><Relationship Id="rId14" Type="http://schemas.openxmlformats.org/officeDocument/2006/relationships/audio" Target="../media/audio10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4.wav"/><Relationship Id="rId3" Type="http://schemas.openxmlformats.org/officeDocument/2006/relationships/audio" Target="../media/audio109.wav"/><Relationship Id="rId7" Type="http://schemas.openxmlformats.org/officeDocument/2006/relationships/audio" Target="../media/audio1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2.wav"/><Relationship Id="rId5" Type="http://schemas.openxmlformats.org/officeDocument/2006/relationships/audio" Target="../media/audio111.wav"/><Relationship Id="rId4" Type="http://schemas.openxmlformats.org/officeDocument/2006/relationships/audio" Target="../media/audio110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audio" Target="../media/audio11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9.wav"/><Relationship Id="rId5" Type="http://schemas.openxmlformats.org/officeDocument/2006/relationships/audio" Target="../media/audio118.wav"/><Relationship Id="rId4" Type="http://schemas.openxmlformats.org/officeDocument/2006/relationships/audio" Target="../media/audio11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3.wav"/><Relationship Id="rId5" Type="http://schemas.openxmlformats.org/officeDocument/2006/relationships/audio" Target="../media/audio122.wav"/><Relationship Id="rId4" Type="http://schemas.openxmlformats.org/officeDocument/2006/relationships/audio" Target="../media/audio12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8.wav"/><Relationship Id="rId13" Type="http://schemas.openxmlformats.org/officeDocument/2006/relationships/audio" Target="../media/audio133.wav"/><Relationship Id="rId3" Type="http://schemas.openxmlformats.org/officeDocument/2006/relationships/audio" Target="../media/audio124.wav"/><Relationship Id="rId7" Type="http://schemas.openxmlformats.org/officeDocument/2006/relationships/audio" Target="../media/audio127.wav"/><Relationship Id="rId12" Type="http://schemas.openxmlformats.org/officeDocument/2006/relationships/audio" Target="../media/audio132.wav"/><Relationship Id="rId17" Type="http://schemas.openxmlformats.org/officeDocument/2006/relationships/audio" Target="../media/audio137.wav"/><Relationship Id="rId2" Type="http://schemas.openxmlformats.org/officeDocument/2006/relationships/audio" Target="../media/audio8.wav"/><Relationship Id="rId16" Type="http://schemas.openxmlformats.org/officeDocument/2006/relationships/audio" Target="../media/audio13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6.wav"/><Relationship Id="rId11" Type="http://schemas.openxmlformats.org/officeDocument/2006/relationships/audio" Target="../media/audio131.wav"/><Relationship Id="rId5" Type="http://schemas.openxmlformats.org/officeDocument/2006/relationships/audio" Target="../media/audio125.wav"/><Relationship Id="rId15" Type="http://schemas.openxmlformats.org/officeDocument/2006/relationships/audio" Target="../media/audio135.wav"/><Relationship Id="rId10" Type="http://schemas.openxmlformats.org/officeDocument/2006/relationships/audio" Target="../media/audio130.wav"/><Relationship Id="rId4" Type="http://schemas.openxmlformats.org/officeDocument/2006/relationships/audio" Target="../media/audio92.wav"/><Relationship Id="rId9" Type="http://schemas.openxmlformats.org/officeDocument/2006/relationships/audio" Target="../media/audio129.wav"/><Relationship Id="rId14" Type="http://schemas.openxmlformats.org/officeDocument/2006/relationships/audio" Target="../media/audio13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audio" Target="../media/audio19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40.wav"/><Relationship Id="rId4" Type="http://schemas.openxmlformats.org/officeDocument/2006/relationships/audio" Target="../media/audio139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wmf"/><Relationship Id="rId4" Type="http://schemas.openxmlformats.org/officeDocument/2006/relationships/audio" Target="../media/audio14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4.wav"/><Relationship Id="rId5" Type="http://schemas.openxmlformats.org/officeDocument/2006/relationships/audio" Target="../media/audio143.wav"/><Relationship Id="rId4" Type="http://schemas.openxmlformats.org/officeDocument/2006/relationships/audio" Target="../media/audio14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6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1.wav"/><Relationship Id="rId13" Type="http://schemas.openxmlformats.org/officeDocument/2006/relationships/audio" Target="../media/audio156.wav"/><Relationship Id="rId18" Type="http://schemas.openxmlformats.org/officeDocument/2006/relationships/audio" Target="../media/audio161.wav"/><Relationship Id="rId3" Type="http://schemas.openxmlformats.org/officeDocument/2006/relationships/audio" Target="../media/audio124.wav"/><Relationship Id="rId7" Type="http://schemas.openxmlformats.org/officeDocument/2006/relationships/audio" Target="../media/audio150.wav"/><Relationship Id="rId12" Type="http://schemas.openxmlformats.org/officeDocument/2006/relationships/audio" Target="../media/audio155.wav"/><Relationship Id="rId17" Type="http://schemas.openxmlformats.org/officeDocument/2006/relationships/audio" Target="../media/audio160.wav"/><Relationship Id="rId2" Type="http://schemas.openxmlformats.org/officeDocument/2006/relationships/audio" Target="../media/audio8.wav"/><Relationship Id="rId16" Type="http://schemas.openxmlformats.org/officeDocument/2006/relationships/audio" Target="../media/audio15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9.wav"/><Relationship Id="rId11" Type="http://schemas.openxmlformats.org/officeDocument/2006/relationships/audio" Target="../media/audio154.wav"/><Relationship Id="rId5" Type="http://schemas.openxmlformats.org/officeDocument/2006/relationships/audio" Target="../media/audio148.wav"/><Relationship Id="rId15" Type="http://schemas.openxmlformats.org/officeDocument/2006/relationships/audio" Target="../media/audio158.wav"/><Relationship Id="rId10" Type="http://schemas.openxmlformats.org/officeDocument/2006/relationships/audio" Target="../media/audio153.wav"/><Relationship Id="rId4" Type="http://schemas.openxmlformats.org/officeDocument/2006/relationships/audio" Target="../media/audio147.wav"/><Relationship Id="rId9" Type="http://schemas.openxmlformats.org/officeDocument/2006/relationships/audio" Target="../media/audio152.wav"/><Relationship Id="rId14" Type="http://schemas.openxmlformats.org/officeDocument/2006/relationships/audio" Target="../media/audio157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6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6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7.wav"/><Relationship Id="rId5" Type="http://schemas.openxmlformats.org/officeDocument/2006/relationships/audio" Target="../media/audio143.wav"/><Relationship Id="rId4" Type="http://schemas.openxmlformats.org/officeDocument/2006/relationships/audio" Target="../media/audio166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69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4.wav"/><Relationship Id="rId13" Type="http://schemas.openxmlformats.org/officeDocument/2006/relationships/audio" Target="../media/audio179.wav"/><Relationship Id="rId18" Type="http://schemas.openxmlformats.org/officeDocument/2006/relationships/audio" Target="../media/audio184.wav"/><Relationship Id="rId26" Type="http://schemas.openxmlformats.org/officeDocument/2006/relationships/audio" Target="../media/audio191.wav"/><Relationship Id="rId3" Type="http://schemas.openxmlformats.org/officeDocument/2006/relationships/audio" Target="../media/audio170.wav"/><Relationship Id="rId21" Type="http://schemas.openxmlformats.org/officeDocument/2006/relationships/audio" Target="../media/audio186.wav"/><Relationship Id="rId7" Type="http://schemas.openxmlformats.org/officeDocument/2006/relationships/audio" Target="../media/audio173.wav"/><Relationship Id="rId12" Type="http://schemas.openxmlformats.org/officeDocument/2006/relationships/audio" Target="../media/audio178.wav"/><Relationship Id="rId17" Type="http://schemas.openxmlformats.org/officeDocument/2006/relationships/audio" Target="../media/audio183.wav"/><Relationship Id="rId25" Type="http://schemas.openxmlformats.org/officeDocument/2006/relationships/audio" Target="../media/audio190.wav"/><Relationship Id="rId2" Type="http://schemas.openxmlformats.org/officeDocument/2006/relationships/audio" Target="../media/audio8.wav"/><Relationship Id="rId16" Type="http://schemas.openxmlformats.org/officeDocument/2006/relationships/audio" Target="../media/audio182.wav"/><Relationship Id="rId20" Type="http://schemas.openxmlformats.org/officeDocument/2006/relationships/audio" Target="../media/audio18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2.wav"/><Relationship Id="rId11" Type="http://schemas.openxmlformats.org/officeDocument/2006/relationships/audio" Target="../media/audio177.wav"/><Relationship Id="rId24" Type="http://schemas.openxmlformats.org/officeDocument/2006/relationships/audio" Target="../media/audio189.wav"/><Relationship Id="rId5" Type="http://schemas.openxmlformats.org/officeDocument/2006/relationships/audio" Target="../media/audio171.wav"/><Relationship Id="rId15" Type="http://schemas.openxmlformats.org/officeDocument/2006/relationships/audio" Target="../media/audio181.wav"/><Relationship Id="rId23" Type="http://schemas.openxmlformats.org/officeDocument/2006/relationships/audio" Target="../media/audio188.wav"/><Relationship Id="rId10" Type="http://schemas.openxmlformats.org/officeDocument/2006/relationships/audio" Target="../media/audio176.wav"/><Relationship Id="rId19" Type="http://schemas.openxmlformats.org/officeDocument/2006/relationships/audio" Target="../media/audio35.wav"/><Relationship Id="rId4" Type="http://schemas.openxmlformats.org/officeDocument/2006/relationships/audio" Target="../media/audio59.wav"/><Relationship Id="rId9" Type="http://schemas.openxmlformats.org/officeDocument/2006/relationships/audio" Target="../media/audio175.wav"/><Relationship Id="rId14" Type="http://schemas.openxmlformats.org/officeDocument/2006/relationships/audio" Target="../media/audio180.wav"/><Relationship Id="rId22" Type="http://schemas.openxmlformats.org/officeDocument/2006/relationships/audio" Target="../media/audio187.wav"/><Relationship Id="rId27" Type="http://schemas.openxmlformats.org/officeDocument/2006/relationships/audio" Target="../media/audio19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8.wav"/><Relationship Id="rId3" Type="http://schemas.openxmlformats.org/officeDocument/2006/relationships/audio" Target="../media/audio193.wav"/><Relationship Id="rId7" Type="http://schemas.openxmlformats.org/officeDocument/2006/relationships/audio" Target="../media/audio19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6.wav"/><Relationship Id="rId5" Type="http://schemas.openxmlformats.org/officeDocument/2006/relationships/audio" Target="../media/audio195.wav"/><Relationship Id="rId4" Type="http://schemas.openxmlformats.org/officeDocument/2006/relationships/audio" Target="../media/audio194.wav"/><Relationship Id="rId9" Type="http://schemas.openxmlformats.org/officeDocument/2006/relationships/audio" Target="../media/audio199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0.wav"/><Relationship Id="rId7" Type="http://schemas.openxmlformats.org/officeDocument/2006/relationships/audio" Target="../media/audio20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3.wav"/><Relationship Id="rId5" Type="http://schemas.openxmlformats.org/officeDocument/2006/relationships/audio" Target="../media/audio202.wav"/><Relationship Id="rId4" Type="http://schemas.openxmlformats.org/officeDocument/2006/relationships/audio" Target="../media/audio20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wmf"/><Relationship Id="rId4" Type="http://schemas.openxmlformats.org/officeDocument/2006/relationships/audio" Target="../media/audio206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0.wav"/><Relationship Id="rId5" Type="http://schemas.openxmlformats.org/officeDocument/2006/relationships/audio" Target="../media/audio209.wav"/><Relationship Id="rId4" Type="http://schemas.openxmlformats.org/officeDocument/2006/relationships/audio" Target="../media/audio208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1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6.wav"/><Relationship Id="rId5" Type="http://schemas.openxmlformats.org/officeDocument/2006/relationships/audio" Target="../media/audio215.wav"/><Relationship Id="rId4" Type="http://schemas.openxmlformats.org/officeDocument/2006/relationships/audio" Target="../media/audio214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18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20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1.wav"/><Relationship Id="rId7" Type="http://schemas.openxmlformats.org/officeDocument/2006/relationships/audio" Target="../media/audio22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24.wav"/><Relationship Id="rId5" Type="http://schemas.openxmlformats.org/officeDocument/2006/relationships/audio" Target="../media/audio223.wav"/><Relationship Id="rId4" Type="http://schemas.openxmlformats.org/officeDocument/2006/relationships/audio" Target="../media/audio22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audio" Target="../media/audio22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29.wav"/><Relationship Id="rId5" Type="http://schemas.openxmlformats.org/officeDocument/2006/relationships/audio" Target="../media/audio228.wav"/><Relationship Id="rId4" Type="http://schemas.openxmlformats.org/officeDocument/2006/relationships/audio" Target="../media/audio227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31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7.wav"/><Relationship Id="rId13" Type="http://schemas.openxmlformats.org/officeDocument/2006/relationships/audio" Target="../media/audio242.wav"/><Relationship Id="rId18" Type="http://schemas.openxmlformats.org/officeDocument/2006/relationships/audio" Target="../media/audio247.wav"/><Relationship Id="rId3" Type="http://schemas.openxmlformats.org/officeDocument/2006/relationships/audio" Target="../media/audio232.wav"/><Relationship Id="rId7" Type="http://schemas.openxmlformats.org/officeDocument/2006/relationships/audio" Target="../media/audio236.wav"/><Relationship Id="rId12" Type="http://schemas.openxmlformats.org/officeDocument/2006/relationships/audio" Target="../media/audio241.wav"/><Relationship Id="rId17" Type="http://schemas.openxmlformats.org/officeDocument/2006/relationships/audio" Target="../media/audio246.wav"/><Relationship Id="rId2" Type="http://schemas.openxmlformats.org/officeDocument/2006/relationships/audio" Target="../media/audio8.wav"/><Relationship Id="rId16" Type="http://schemas.openxmlformats.org/officeDocument/2006/relationships/audio" Target="../media/audio245.wav"/><Relationship Id="rId20" Type="http://schemas.openxmlformats.org/officeDocument/2006/relationships/audio" Target="../media/audio24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35.wav"/><Relationship Id="rId11" Type="http://schemas.openxmlformats.org/officeDocument/2006/relationships/audio" Target="../media/audio240.wav"/><Relationship Id="rId5" Type="http://schemas.openxmlformats.org/officeDocument/2006/relationships/audio" Target="../media/audio234.wav"/><Relationship Id="rId15" Type="http://schemas.openxmlformats.org/officeDocument/2006/relationships/audio" Target="../media/audio244.wav"/><Relationship Id="rId10" Type="http://schemas.openxmlformats.org/officeDocument/2006/relationships/audio" Target="../media/audio239.wav"/><Relationship Id="rId19" Type="http://schemas.openxmlformats.org/officeDocument/2006/relationships/audio" Target="../media/audio248.wav"/><Relationship Id="rId4" Type="http://schemas.openxmlformats.org/officeDocument/2006/relationships/audio" Target="../media/audio233.wav"/><Relationship Id="rId9" Type="http://schemas.openxmlformats.org/officeDocument/2006/relationships/audio" Target="../media/audio238.wav"/><Relationship Id="rId14" Type="http://schemas.openxmlformats.org/officeDocument/2006/relationships/audio" Target="../media/audio243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25.wav"/><Relationship Id="rId4" Type="http://schemas.openxmlformats.org/officeDocument/2006/relationships/audio" Target="../media/audio251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6.wav"/><Relationship Id="rId3" Type="http://schemas.openxmlformats.org/officeDocument/2006/relationships/audio" Target="../media/audio205.wav"/><Relationship Id="rId7" Type="http://schemas.openxmlformats.org/officeDocument/2006/relationships/audio" Target="../media/audio25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54.wav"/><Relationship Id="rId5" Type="http://schemas.openxmlformats.org/officeDocument/2006/relationships/audio" Target="../media/audio253.wav"/><Relationship Id="rId4" Type="http://schemas.openxmlformats.org/officeDocument/2006/relationships/audio" Target="../media/audio252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0.wav"/><Relationship Id="rId5" Type="http://schemas.openxmlformats.org/officeDocument/2006/relationships/audio" Target="../media/audio259.wav"/><Relationship Id="rId4" Type="http://schemas.openxmlformats.org/officeDocument/2006/relationships/audio" Target="../media/audio258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audio" Target="../media/audio261.wav"/><Relationship Id="rId7" Type="http://schemas.openxmlformats.org/officeDocument/2006/relationships/audio" Target="../media/audio26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9.wav"/><Relationship Id="rId5" Type="http://schemas.openxmlformats.org/officeDocument/2006/relationships/audio" Target="../media/audio263.wav"/><Relationship Id="rId4" Type="http://schemas.openxmlformats.org/officeDocument/2006/relationships/audio" Target="../media/audio26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66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68.wav"/><Relationship Id="rId4" Type="http://schemas.openxmlformats.org/officeDocument/2006/relationships/audio" Target="../media/audio267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2.wav"/><Relationship Id="rId5" Type="http://schemas.openxmlformats.org/officeDocument/2006/relationships/audio" Target="../media/audio271.wav"/><Relationship Id="rId4" Type="http://schemas.openxmlformats.org/officeDocument/2006/relationships/audio" Target="../media/audio27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5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7.wav"/><Relationship Id="rId13" Type="http://schemas.openxmlformats.org/officeDocument/2006/relationships/audio" Target="../media/audio282.wav"/><Relationship Id="rId3" Type="http://schemas.openxmlformats.org/officeDocument/2006/relationships/audio" Target="../media/audio8.wav"/><Relationship Id="rId7" Type="http://schemas.openxmlformats.org/officeDocument/2006/relationships/audio" Target="../media/audio276.wav"/><Relationship Id="rId12" Type="http://schemas.openxmlformats.org/officeDocument/2006/relationships/audio" Target="../media/audio28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5.wav"/><Relationship Id="rId11" Type="http://schemas.openxmlformats.org/officeDocument/2006/relationships/audio" Target="../media/audio280.wav"/><Relationship Id="rId5" Type="http://schemas.openxmlformats.org/officeDocument/2006/relationships/audio" Target="../media/audio274.wav"/><Relationship Id="rId15" Type="http://schemas.openxmlformats.org/officeDocument/2006/relationships/audio" Target="../media/audio72.wav"/><Relationship Id="rId10" Type="http://schemas.openxmlformats.org/officeDocument/2006/relationships/audio" Target="../media/audio279.wav"/><Relationship Id="rId4" Type="http://schemas.openxmlformats.org/officeDocument/2006/relationships/audio" Target="../media/audio273.wav"/><Relationship Id="rId9" Type="http://schemas.openxmlformats.org/officeDocument/2006/relationships/audio" Target="../media/audio278.wav"/><Relationship Id="rId14" Type="http://schemas.openxmlformats.org/officeDocument/2006/relationships/audio" Target="../media/audio283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86.wav"/><Relationship Id="rId4" Type="http://schemas.openxmlformats.org/officeDocument/2006/relationships/audio" Target="../media/audio285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287.wav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2.wav"/><Relationship Id="rId13" Type="http://schemas.openxmlformats.org/officeDocument/2006/relationships/audio" Target="../media/audio297.wav"/><Relationship Id="rId18" Type="http://schemas.openxmlformats.org/officeDocument/2006/relationships/audio" Target="../media/audio302.wav"/><Relationship Id="rId3" Type="http://schemas.openxmlformats.org/officeDocument/2006/relationships/audio" Target="../media/audio147.wav"/><Relationship Id="rId7" Type="http://schemas.openxmlformats.org/officeDocument/2006/relationships/audio" Target="../media/audio291.wav"/><Relationship Id="rId12" Type="http://schemas.openxmlformats.org/officeDocument/2006/relationships/audio" Target="../media/audio296.wav"/><Relationship Id="rId17" Type="http://schemas.openxmlformats.org/officeDocument/2006/relationships/audio" Target="../media/audio301.wav"/><Relationship Id="rId2" Type="http://schemas.openxmlformats.org/officeDocument/2006/relationships/audio" Target="../media/audio1.wav"/><Relationship Id="rId16" Type="http://schemas.openxmlformats.org/officeDocument/2006/relationships/audio" Target="../media/audio30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90.wav"/><Relationship Id="rId11" Type="http://schemas.openxmlformats.org/officeDocument/2006/relationships/audio" Target="../media/audio295.wav"/><Relationship Id="rId5" Type="http://schemas.openxmlformats.org/officeDocument/2006/relationships/audio" Target="../media/audio289.wav"/><Relationship Id="rId15" Type="http://schemas.openxmlformats.org/officeDocument/2006/relationships/audio" Target="../media/audio299.wav"/><Relationship Id="rId10" Type="http://schemas.openxmlformats.org/officeDocument/2006/relationships/audio" Target="../media/audio294.wav"/><Relationship Id="rId4" Type="http://schemas.openxmlformats.org/officeDocument/2006/relationships/audio" Target="../media/audio288.wav"/><Relationship Id="rId9" Type="http://schemas.openxmlformats.org/officeDocument/2006/relationships/audio" Target="../media/audio293.wav"/><Relationship Id="rId14" Type="http://schemas.openxmlformats.org/officeDocument/2006/relationships/audio" Target="../media/audio298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303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07.wav"/><Relationship Id="rId5" Type="http://schemas.openxmlformats.org/officeDocument/2006/relationships/audio" Target="../media/audio306.wav"/><Relationship Id="rId4" Type="http://schemas.openxmlformats.org/officeDocument/2006/relationships/audio" Target="../media/audio305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09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1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13.wav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9.wav"/><Relationship Id="rId3" Type="http://schemas.openxmlformats.org/officeDocument/2006/relationships/audio" Target="../media/audio314.wav"/><Relationship Id="rId7" Type="http://schemas.openxmlformats.org/officeDocument/2006/relationships/audio" Target="../media/audio3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17.wav"/><Relationship Id="rId5" Type="http://schemas.openxmlformats.org/officeDocument/2006/relationships/audio" Target="../media/audio316.wav"/><Relationship Id="rId4" Type="http://schemas.openxmlformats.org/officeDocument/2006/relationships/audio" Target="../media/audio315.wav"/><Relationship Id="rId9" Type="http://schemas.openxmlformats.org/officeDocument/2006/relationships/audio" Target="../media/audio320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audio" Target="../media/audio27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24.wav"/><Relationship Id="rId5" Type="http://schemas.openxmlformats.org/officeDocument/2006/relationships/audio" Target="../media/audio323.wav"/><Relationship Id="rId4" Type="http://schemas.openxmlformats.org/officeDocument/2006/relationships/audio" Target="../media/audio32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5.wav"/><Relationship Id="rId7" Type="http://schemas.openxmlformats.org/officeDocument/2006/relationships/image" Target="../media/image23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audio" Target="../media/audio325.wav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0.wav"/><Relationship Id="rId3" Type="http://schemas.openxmlformats.org/officeDocument/2006/relationships/audio" Target="../media/audio147.wav"/><Relationship Id="rId7" Type="http://schemas.openxmlformats.org/officeDocument/2006/relationships/audio" Target="../media/audio32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28.wav"/><Relationship Id="rId11" Type="http://schemas.openxmlformats.org/officeDocument/2006/relationships/audio" Target="../media/audio333.wav"/><Relationship Id="rId5" Type="http://schemas.openxmlformats.org/officeDocument/2006/relationships/audio" Target="../media/audio327.wav"/><Relationship Id="rId10" Type="http://schemas.openxmlformats.org/officeDocument/2006/relationships/audio" Target="../media/audio332.wav"/><Relationship Id="rId4" Type="http://schemas.openxmlformats.org/officeDocument/2006/relationships/audio" Target="../media/audio326.wav"/><Relationship Id="rId9" Type="http://schemas.openxmlformats.org/officeDocument/2006/relationships/audio" Target="../media/audio33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5.wav"/><Relationship Id="rId7" Type="http://schemas.openxmlformats.org/officeDocument/2006/relationships/image" Target="../media/image23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audio" Target="../media/audio334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38.wav"/><Relationship Id="rId5" Type="http://schemas.openxmlformats.org/officeDocument/2006/relationships/audio" Target="../media/audio337.wav"/><Relationship Id="rId4" Type="http://schemas.openxmlformats.org/officeDocument/2006/relationships/audio" Target="../media/audio336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40.wav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5.wav"/><Relationship Id="rId13" Type="http://schemas.openxmlformats.org/officeDocument/2006/relationships/audio" Target="../media/audio350.wav"/><Relationship Id="rId3" Type="http://schemas.openxmlformats.org/officeDocument/2006/relationships/audio" Target="../media/audio341.wav"/><Relationship Id="rId7" Type="http://schemas.openxmlformats.org/officeDocument/2006/relationships/audio" Target="../media/audio344.wav"/><Relationship Id="rId12" Type="http://schemas.openxmlformats.org/officeDocument/2006/relationships/audio" Target="../media/audio34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43.wav"/><Relationship Id="rId11" Type="http://schemas.openxmlformats.org/officeDocument/2006/relationships/audio" Target="../media/audio348.wav"/><Relationship Id="rId5" Type="http://schemas.openxmlformats.org/officeDocument/2006/relationships/audio" Target="../media/audio342.wav"/><Relationship Id="rId15" Type="http://schemas.openxmlformats.org/officeDocument/2006/relationships/audio" Target="../media/audio352.wav"/><Relationship Id="rId10" Type="http://schemas.openxmlformats.org/officeDocument/2006/relationships/audio" Target="../media/audio347.wav"/><Relationship Id="rId4" Type="http://schemas.openxmlformats.org/officeDocument/2006/relationships/audio" Target="../media/audio276.wav"/><Relationship Id="rId9" Type="http://schemas.openxmlformats.org/officeDocument/2006/relationships/audio" Target="../media/audio346.wav"/><Relationship Id="rId14" Type="http://schemas.openxmlformats.org/officeDocument/2006/relationships/audio" Target="../media/audio35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55.wav"/><Relationship Id="rId4" Type="http://schemas.openxmlformats.org/officeDocument/2006/relationships/audio" Target="../media/audio354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56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60.wav"/><Relationship Id="rId5" Type="http://schemas.openxmlformats.org/officeDocument/2006/relationships/audio" Target="../media/audio359.wav"/><Relationship Id="rId4" Type="http://schemas.openxmlformats.org/officeDocument/2006/relationships/audio" Target="../media/audio35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audio" Target="../media/audio38.wav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12" Type="http://schemas.openxmlformats.org/officeDocument/2006/relationships/audio" Target="../media/audio3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1.wav"/><Relationship Id="rId11" Type="http://schemas.openxmlformats.org/officeDocument/2006/relationships/audio" Target="../media/audio36.wav"/><Relationship Id="rId5" Type="http://schemas.openxmlformats.org/officeDocument/2006/relationships/audio" Target="../media/audio30.wav"/><Relationship Id="rId15" Type="http://schemas.openxmlformats.org/officeDocument/2006/relationships/audio" Target="../media/audio40.wav"/><Relationship Id="rId10" Type="http://schemas.openxmlformats.org/officeDocument/2006/relationships/audio" Target="../media/audio35.wav"/><Relationship Id="rId4" Type="http://schemas.openxmlformats.org/officeDocument/2006/relationships/audio" Target="../media/audio29.wav"/><Relationship Id="rId9" Type="http://schemas.openxmlformats.org/officeDocument/2006/relationships/audio" Target="../media/audio34.wav"/><Relationship Id="rId14" Type="http://schemas.openxmlformats.org/officeDocument/2006/relationships/audio" Target="../media/audio39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4.wav"/><Relationship Id="rId5" Type="http://schemas.openxmlformats.org/officeDocument/2006/relationships/audio" Target="../media/audio362.wav"/><Relationship Id="rId4" Type="http://schemas.openxmlformats.org/officeDocument/2006/relationships/audio" Target="../media/audio361.wav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8.wav"/><Relationship Id="rId13" Type="http://schemas.openxmlformats.org/officeDocument/2006/relationships/audio" Target="../media/audio373.wav"/><Relationship Id="rId3" Type="http://schemas.openxmlformats.org/officeDocument/2006/relationships/audio" Target="../media/audio363.wav"/><Relationship Id="rId7" Type="http://schemas.openxmlformats.org/officeDocument/2006/relationships/audio" Target="../media/audio367.wav"/><Relationship Id="rId12" Type="http://schemas.openxmlformats.org/officeDocument/2006/relationships/audio" Target="../media/audio37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66.wav"/><Relationship Id="rId11" Type="http://schemas.openxmlformats.org/officeDocument/2006/relationships/audio" Target="../media/audio371.wav"/><Relationship Id="rId5" Type="http://schemas.openxmlformats.org/officeDocument/2006/relationships/audio" Target="../media/audio365.wav"/><Relationship Id="rId15" Type="http://schemas.openxmlformats.org/officeDocument/2006/relationships/audio" Target="../media/audio375.wav"/><Relationship Id="rId10" Type="http://schemas.openxmlformats.org/officeDocument/2006/relationships/audio" Target="../media/audio370.wav"/><Relationship Id="rId4" Type="http://schemas.openxmlformats.org/officeDocument/2006/relationships/audio" Target="../media/audio364.wav"/><Relationship Id="rId9" Type="http://schemas.openxmlformats.org/officeDocument/2006/relationships/audio" Target="../media/audio369.wav"/><Relationship Id="rId14" Type="http://schemas.openxmlformats.org/officeDocument/2006/relationships/audio" Target="../media/audio374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80.wav"/><Relationship Id="rId5" Type="http://schemas.openxmlformats.org/officeDocument/2006/relationships/audio" Target="../media/audio379.wav"/><Relationship Id="rId4" Type="http://schemas.openxmlformats.org/officeDocument/2006/relationships/audio" Target="../media/audio37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00563" y="500063"/>
            <a:ext cx="4143375" cy="1357312"/>
            <a:chOff x="4500562" y="500042"/>
            <a:chExt cx="4143372" cy="1357322"/>
          </a:xfrm>
        </p:grpSpPr>
        <p:pic>
          <p:nvPicPr>
            <p:cNvPr id="5" name="Picture 4" descr="BCKLC227.WMF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4000" contrast="61000"/>
            </a:blip>
            <a:stretch>
              <a:fillRect/>
            </a:stretch>
          </p:blipFill>
          <p:spPr>
            <a:xfrm>
              <a:off x="4500562" y="500042"/>
              <a:ext cx="4143372" cy="135732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4929190" y="719720"/>
              <a:ext cx="3071834" cy="92333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الفصل الأول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57188" y="3478213"/>
            <a:ext cx="7572375" cy="2736850"/>
            <a:chOff x="24" y="3643314"/>
            <a:chExt cx="8072463" cy="2379049"/>
          </a:xfrm>
        </p:grpSpPr>
        <p:grpSp>
          <p:nvGrpSpPr>
            <p:cNvPr id="2052" name="Group 6"/>
            <p:cNvGrpSpPr>
              <a:grpSpLocks/>
            </p:cNvGrpSpPr>
            <p:nvPr/>
          </p:nvGrpSpPr>
          <p:grpSpPr bwMode="auto">
            <a:xfrm>
              <a:off x="24" y="3643314"/>
              <a:ext cx="8072463" cy="2379049"/>
              <a:chOff x="928684" y="2786058"/>
              <a:chExt cx="7400254" cy="237904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142779" y="2857816"/>
                <a:ext cx="7001540" cy="2143076"/>
              </a:xfrm>
              <a:prstGeom prst="rect">
                <a:avLst/>
              </a:prstGeom>
              <a:gradFill flip="none" rotWithShape="1">
                <a:gsLst>
                  <a:gs pos="0">
                    <a:srgbClr val="0000FF"/>
                  </a:gs>
                  <a:gs pos="50000">
                    <a:schemeClr val="bg1"/>
                  </a:gs>
                  <a:gs pos="100000">
                    <a:srgbClr val="00FFFF"/>
                  </a:gs>
                </a:gsLst>
                <a:lin ang="13500000" scaled="1"/>
                <a:tileRect/>
              </a:gra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2055" name="Picture 8" descr="00137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28684" y="2786058"/>
                <a:ext cx="7400254" cy="2379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53" name="TextBox 3"/>
            <p:cNvSpPr txBox="1">
              <a:spLocks noChangeArrowheads="1"/>
            </p:cNvSpPr>
            <p:nvPr/>
          </p:nvSpPr>
          <p:spPr bwMode="auto">
            <a:xfrm>
              <a:off x="685367" y="3908703"/>
              <a:ext cx="6701020" cy="1846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600" b="1" dirty="0">
                  <a:latin typeface="Calibri" pitchFamily="34" charset="0"/>
                  <a:cs typeface="Times New Roman" pitchFamily="18" charset="0"/>
                </a:rPr>
                <a:t>الجبر: الأنماط العددية والدوال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ر  الأنماط العددية والدو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0" name="Group 9"/>
          <p:cNvGrpSpPr>
            <a:grpSpLocks/>
          </p:cNvGrpSpPr>
          <p:nvPr/>
        </p:nvGrpSpPr>
        <p:grpSpPr bwMode="auto">
          <a:xfrm>
            <a:off x="0" y="1428750"/>
            <a:ext cx="7786688" cy="5235575"/>
            <a:chOff x="115340" y="1407925"/>
            <a:chExt cx="8457188" cy="5235785"/>
          </a:xfrm>
        </p:grpSpPr>
        <p:grpSp>
          <p:nvGrpSpPr>
            <p:cNvPr id="11272" name="Group 8"/>
            <p:cNvGrpSpPr>
              <a:grpSpLocks/>
            </p:cNvGrpSpPr>
            <p:nvPr/>
          </p:nvGrpSpPr>
          <p:grpSpPr bwMode="auto">
            <a:xfrm>
              <a:off x="642910" y="1714488"/>
              <a:ext cx="7929618" cy="4929222"/>
              <a:chOff x="714348" y="285728"/>
              <a:chExt cx="6643734" cy="6072230"/>
            </a:xfrm>
          </p:grpSpPr>
          <p:sp>
            <p:nvSpPr>
              <p:cNvPr id="11" name="Snip Diagonal Corner Rectangle 10"/>
              <p:cNvSpPr/>
              <p:nvPr/>
            </p:nvSpPr>
            <p:spPr>
              <a:xfrm>
                <a:off x="714377" y="285527"/>
                <a:ext cx="6071644" cy="5501368"/>
              </a:xfrm>
              <a:prstGeom prst="snip2DiagRect">
                <a:avLst/>
              </a:prstGeom>
              <a:solidFill>
                <a:srgbClr val="FF0000"/>
              </a:solidFill>
              <a:ln w="762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2" name="Snip Diagonal Corner Rectangle 11"/>
              <p:cNvSpPr/>
              <p:nvPr/>
            </p:nvSpPr>
            <p:spPr>
              <a:xfrm>
                <a:off x="1286438" y="856590"/>
                <a:ext cx="6071644" cy="5501368"/>
              </a:xfrm>
              <a:prstGeom prst="snip2DiagRect">
                <a:avLst/>
              </a:prstGeom>
              <a:solidFill>
                <a:srgbClr val="9900FF"/>
              </a:solidFill>
              <a:ln w="762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3" name="Snip Diagonal Corner Rectangle 12"/>
              <p:cNvSpPr/>
              <p:nvPr/>
            </p:nvSpPr>
            <p:spPr>
              <a:xfrm>
                <a:off x="1000407" y="571059"/>
                <a:ext cx="6071644" cy="5501368"/>
              </a:xfrm>
              <a:prstGeom prst="snip2Diag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pic>
          <p:nvPicPr>
            <p:cNvPr id="11273" name="Picture 9" descr="08e4adeb43f83bff193043710f7ebc68.gif"/>
            <p:cNvPicPr>
              <a:picLocks noChangeAspect="1"/>
            </p:cNvPicPr>
            <p:nvPr/>
          </p:nvPicPr>
          <p:blipFill>
            <a:blip r:embed="rId8" cstate="print">
              <a:lum bright="-32000" contrast="64000"/>
            </a:blip>
            <a:srcRect/>
            <a:stretch>
              <a:fillRect/>
            </a:stretch>
          </p:blipFill>
          <p:spPr bwMode="auto">
            <a:xfrm rot="-1028553">
              <a:off x="115340" y="1407925"/>
              <a:ext cx="2456256" cy="1153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71" name="TextBox 7"/>
          <p:cNvSpPr txBox="1">
            <a:spLocks noChangeArrowheads="1"/>
          </p:cNvSpPr>
          <p:nvPr/>
        </p:nvSpPr>
        <p:spPr bwMode="auto">
          <a:xfrm>
            <a:off x="1000098" y="2357968"/>
            <a:ext cx="646750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6 أوراق من فئة 10 ريالات تساوي 60 ريالاً, </a:t>
            </a:r>
            <a:endParaRPr lang="ar-EG" sz="4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وورقتان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من فئة 20 ريالاً تساوي 40 ريالاً. </a:t>
            </a:r>
            <a:endParaRPr lang="ar-EG" sz="4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وبما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أن 60 + 40 = 100, </a:t>
            </a:r>
            <a:endParaRPr lang="ar-EG" sz="4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فإن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التخمين صحيح.</a:t>
            </a: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6357938" y="357188"/>
            <a:ext cx="2428875" cy="1643062"/>
            <a:chOff x="6215074" y="3357562"/>
            <a:chExt cx="2428892" cy="1643050"/>
          </a:xfrm>
        </p:grpSpPr>
        <p:sp>
          <p:nvSpPr>
            <p:cNvPr id="3" name="Left-Up Arrow 2"/>
            <p:cNvSpPr/>
            <p:nvPr/>
          </p:nvSpPr>
          <p:spPr>
            <a:xfrm>
              <a:off x="6786578" y="3500436"/>
              <a:ext cx="1357321" cy="1500176"/>
            </a:xfrm>
            <a:prstGeom prst="leftUpArrow">
              <a:avLst/>
            </a:prstGeom>
            <a:solidFill>
              <a:srgbClr val="00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/>
            </a:p>
          </p:txBody>
        </p:sp>
        <p:sp>
          <p:nvSpPr>
            <p:cNvPr id="4" name="Flowchart: Stored Data 3"/>
            <p:cNvSpPr/>
            <p:nvPr/>
          </p:nvSpPr>
          <p:spPr>
            <a:xfrm>
              <a:off x="6215074" y="3357562"/>
              <a:ext cx="2428892" cy="785818"/>
            </a:xfrm>
            <a:prstGeom prst="flowChartOnlineStorag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تحقق</a:t>
              </a:r>
            </a:p>
          </p:txBody>
        </p:sp>
      </p:grpSp>
    </p:spTree>
  </p:cSld>
  <p:clrMapOvr>
    <a:masterClrMapping/>
  </p:clrMapOvr>
  <p:transition>
    <p:diamond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 أوراق من فئة 10 ريالات تساوي 60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ورقتان من فئة 20 ريالاً تساوي 40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بما أن 60 + 40 =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فإن التخمين صحيح ش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29563" y="2857500"/>
            <a:ext cx="714375" cy="1395413"/>
            <a:chOff x="7929586" y="3071810"/>
            <a:chExt cx="714380" cy="1394861"/>
          </a:xfrm>
        </p:grpSpPr>
        <p:grpSp>
          <p:nvGrpSpPr>
            <p:cNvPr id="12310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8" name="Curved Down Arrow 7"/>
              <p:cNvSpPr/>
              <p:nvPr/>
            </p:nvSpPr>
            <p:spPr>
              <a:xfrm rot="6111631">
                <a:off x="7899634" y="2538057"/>
                <a:ext cx="1052097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8072462" y="2143058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>
                  <a:cs typeface="+mj-cs"/>
                </a:endParaRPr>
              </a:p>
            </p:txBody>
          </p:sp>
        </p:grpSp>
        <p:grpSp>
          <p:nvGrpSpPr>
            <p:cNvPr id="12311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6" name="Curved Down Arrow 5"/>
              <p:cNvSpPr/>
              <p:nvPr/>
            </p:nvSpPr>
            <p:spPr>
              <a:xfrm rot="6111631">
                <a:off x="7899634" y="2538115"/>
                <a:ext cx="1052097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8072462" y="2143116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cs typeface="+mj-cs"/>
                  </a:rPr>
                  <a:t>1</a:t>
                </a:r>
              </a:p>
            </p:txBody>
          </p:sp>
        </p:grp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643438" y="285750"/>
            <a:ext cx="3729037" cy="1223963"/>
            <a:chOff x="7346801" y="571480"/>
            <a:chExt cx="1308444" cy="1223970"/>
          </a:xfrm>
        </p:grpSpPr>
        <p:sp>
          <p:nvSpPr>
            <p:cNvPr id="12" name="Rounded Rectangle 11"/>
            <p:cNvSpPr/>
            <p:nvPr/>
          </p:nvSpPr>
          <p:spPr>
            <a:xfrm>
              <a:off x="7346801" y="714356"/>
              <a:ext cx="1143008" cy="928694"/>
            </a:xfrm>
            <a:prstGeom prst="round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512237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rPr>
                <a:t>حلل الخطة</a:t>
              </a:r>
            </a:p>
          </p:txBody>
        </p:sp>
      </p:grp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500063" y="2143125"/>
            <a:ext cx="6858000" cy="3387725"/>
            <a:chOff x="1142976" y="3643314"/>
            <a:chExt cx="5572164" cy="1972378"/>
          </a:xfrm>
        </p:grpSpPr>
        <p:grpSp>
          <p:nvGrpSpPr>
            <p:cNvPr id="12293" name="Group 10"/>
            <p:cNvGrpSpPr>
              <a:grpSpLocks/>
            </p:cNvGrpSpPr>
            <p:nvPr/>
          </p:nvGrpSpPr>
          <p:grpSpPr bwMode="auto">
            <a:xfrm>
              <a:off x="1142976" y="3643314"/>
              <a:ext cx="5572164" cy="1972378"/>
              <a:chOff x="1142976" y="3643314"/>
              <a:chExt cx="5572164" cy="1972378"/>
            </a:xfrm>
          </p:grpSpPr>
          <p:pic>
            <p:nvPicPr>
              <p:cNvPr id="12295" name="Picture 19" descr="00015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5400000">
                <a:off x="2942869" y="1843421"/>
                <a:ext cx="1972378" cy="5572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Freeform 20"/>
              <p:cNvSpPr/>
              <p:nvPr/>
            </p:nvSpPr>
            <p:spPr>
              <a:xfrm>
                <a:off x="1270671" y="3729271"/>
                <a:ext cx="5390295" cy="1835587"/>
              </a:xfrm>
              <a:custGeom>
                <a:avLst/>
                <a:gdLst>
                  <a:gd name="connsiteX0" fmla="*/ 1144490 w 5390882"/>
                  <a:gd name="connsiteY0" fmla="*/ 127992 h 1835106"/>
                  <a:gd name="connsiteX1" fmla="*/ 1144490 w 5390882"/>
                  <a:gd name="connsiteY1" fmla="*/ 70842 h 1835106"/>
                  <a:gd name="connsiteX2" fmla="*/ 1130202 w 5390882"/>
                  <a:gd name="connsiteY2" fmla="*/ 27980 h 1835106"/>
                  <a:gd name="connsiteX3" fmla="*/ 1258790 w 5390882"/>
                  <a:gd name="connsiteY3" fmla="*/ 42267 h 1835106"/>
                  <a:gd name="connsiteX4" fmla="*/ 1330227 w 5390882"/>
                  <a:gd name="connsiteY4" fmla="*/ 56555 h 1835106"/>
                  <a:gd name="connsiteX5" fmla="*/ 1487390 w 5390882"/>
                  <a:gd name="connsiteY5" fmla="*/ 99417 h 1835106"/>
                  <a:gd name="connsiteX6" fmla="*/ 1701702 w 5390882"/>
                  <a:gd name="connsiteY6" fmla="*/ 113705 h 1835106"/>
                  <a:gd name="connsiteX7" fmla="*/ 1901727 w 5390882"/>
                  <a:gd name="connsiteY7" fmla="*/ 156567 h 1835106"/>
                  <a:gd name="connsiteX8" fmla="*/ 2130327 w 5390882"/>
                  <a:gd name="connsiteY8" fmla="*/ 170855 h 1835106"/>
                  <a:gd name="connsiteX9" fmla="*/ 2287490 w 5390882"/>
                  <a:gd name="connsiteY9" fmla="*/ 170855 h 1835106"/>
                  <a:gd name="connsiteX10" fmla="*/ 2273202 w 5390882"/>
                  <a:gd name="connsiteY10" fmla="*/ 127992 h 1835106"/>
                  <a:gd name="connsiteX11" fmla="*/ 2316065 w 5390882"/>
                  <a:gd name="connsiteY11" fmla="*/ 113705 h 1835106"/>
                  <a:gd name="connsiteX12" fmla="*/ 2358927 w 5390882"/>
                  <a:gd name="connsiteY12" fmla="*/ 142280 h 1835106"/>
                  <a:gd name="connsiteX13" fmla="*/ 2487515 w 5390882"/>
                  <a:gd name="connsiteY13" fmla="*/ 170855 h 1835106"/>
                  <a:gd name="connsiteX14" fmla="*/ 2501802 w 5390882"/>
                  <a:gd name="connsiteY14" fmla="*/ 242292 h 1835106"/>
                  <a:gd name="connsiteX15" fmla="*/ 2544665 w 5390882"/>
                  <a:gd name="connsiteY15" fmla="*/ 256580 h 1835106"/>
                  <a:gd name="connsiteX16" fmla="*/ 2787552 w 5390882"/>
                  <a:gd name="connsiteY16" fmla="*/ 242292 h 1835106"/>
                  <a:gd name="connsiteX17" fmla="*/ 3059015 w 5390882"/>
                  <a:gd name="connsiteY17" fmla="*/ 213717 h 1835106"/>
                  <a:gd name="connsiteX18" fmla="*/ 3130452 w 5390882"/>
                  <a:gd name="connsiteY18" fmla="*/ 199430 h 1835106"/>
                  <a:gd name="connsiteX19" fmla="*/ 3173315 w 5390882"/>
                  <a:gd name="connsiteY19" fmla="*/ 170855 h 1835106"/>
                  <a:gd name="connsiteX20" fmla="*/ 3216177 w 5390882"/>
                  <a:gd name="connsiteY20" fmla="*/ 156567 h 1835106"/>
                  <a:gd name="connsiteX21" fmla="*/ 3630515 w 5390882"/>
                  <a:gd name="connsiteY21" fmla="*/ 170855 h 1835106"/>
                  <a:gd name="connsiteX22" fmla="*/ 3744815 w 5390882"/>
                  <a:gd name="connsiteY22" fmla="*/ 170855 h 1835106"/>
                  <a:gd name="connsiteX23" fmla="*/ 3759102 w 5390882"/>
                  <a:gd name="connsiteY23" fmla="*/ 213717 h 1835106"/>
                  <a:gd name="connsiteX24" fmla="*/ 4059140 w 5390882"/>
                  <a:gd name="connsiteY24" fmla="*/ 199430 h 1835106"/>
                  <a:gd name="connsiteX25" fmla="*/ 4159152 w 5390882"/>
                  <a:gd name="connsiteY25" fmla="*/ 185142 h 1835106"/>
                  <a:gd name="connsiteX26" fmla="*/ 4202015 w 5390882"/>
                  <a:gd name="connsiteY26" fmla="*/ 156567 h 1835106"/>
                  <a:gd name="connsiteX27" fmla="*/ 4359177 w 5390882"/>
                  <a:gd name="connsiteY27" fmla="*/ 127992 h 1835106"/>
                  <a:gd name="connsiteX28" fmla="*/ 4473477 w 5390882"/>
                  <a:gd name="connsiteY28" fmla="*/ 142280 h 1835106"/>
                  <a:gd name="connsiteX29" fmla="*/ 4516340 w 5390882"/>
                  <a:gd name="connsiteY29" fmla="*/ 170855 h 1835106"/>
                  <a:gd name="connsiteX30" fmla="*/ 4816377 w 5390882"/>
                  <a:gd name="connsiteY30" fmla="*/ 156567 h 1835106"/>
                  <a:gd name="connsiteX31" fmla="*/ 4844952 w 5390882"/>
                  <a:gd name="connsiteY31" fmla="*/ 113705 h 1835106"/>
                  <a:gd name="connsiteX32" fmla="*/ 4859240 w 5390882"/>
                  <a:gd name="connsiteY32" fmla="*/ 70842 h 1835106"/>
                  <a:gd name="connsiteX33" fmla="*/ 5273577 w 5390882"/>
                  <a:gd name="connsiteY33" fmla="*/ 85130 h 1835106"/>
                  <a:gd name="connsiteX34" fmla="*/ 5259290 w 5390882"/>
                  <a:gd name="connsiteY34" fmla="*/ 170855 h 1835106"/>
                  <a:gd name="connsiteX35" fmla="*/ 5245002 w 5390882"/>
                  <a:gd name="connsiteY35" fmla="*/ 213717 h 1835106"/>
                  <a:gd name="connsiteX36" fmla="*/ 5202140 w 5390882"/>
                  <a:gd name="connsiteY36" fmla="*/ 228005 h 1835106"/>
                  <a:gd name="connsiteX37" fmla="*/ 5159277 w 5390882"/>
                  <a:gd name="connsiteY37" fmla="*/ 256580 h 1835106"/>
                  <a:gd name="connsiteX38" fmla="*/ 5073552 w 5390882"/>
                  <a:gd name="connsiteY38" fmla="*/ 285155 h 1835106"/>
                  <a:gd name="connsiteX39" fmla="*/ 5059265 w 5390882"/>
                  <a:gd name="connsiteY39" fmla="*/ 413742 h 1835106"/>
                  <a:gd name="connsiteX40" fmla="*/ 5159277 w 5390882"/>
                  <a:gd name="connsiteY40" fmla="*/ 399455 h 1835106"/>
                  <a:gd name="connsiteX41" fmla="*/ 5287865 w 5390882"/>
                  <a:gd name="connsiteY41" fmla="*/ 399455 h 1835106"/>
                  <a:gd name="connsiteX42" fmla="*/ 5202140 w 5390882"/>
                  <a:gd name="connsiteY42" fmla="*/ 428030 h 1835106"/>
                  <a:gd name="connsiteX43" fmla="*/ 5245002 w 5390882"/>
                  <a:gd name="connsiteY43" fmla="*/ 442317 h 1835106"/>
                  <a:gd name="connsiteX44" fmla="*/ 5259290 w 5390882"/>
                  <a:gd name="connsiteY44" fmla="*/ 599480 h 1835106"/>
                  <a:gd name="connsiteX45" fmla="*/ 5273577 w 5390882"/>
                  <a:gd name="connsiteY45" fmla="*/ 642342 h 1835106"/>
                  <a:gd name="connsiteX46" fmla="*/ 5202140 w 5390882"/>
                  <a:gd name="connsiteY46" fmla="*/ 656630 h 1835106"/>
                  <a:gd name="connsiteX47" fmla="*/ 5159277 w 5390882"/>
                  <a:gd name="connsiteY47" fmla="*/ 685205 h 1835106"/>
                  <a:gd name="connsiteX48" fmla="*/ 5144990 w 5390882"/>
                  <a:gd name="connsiteY48" fmla="*/ 642342 h 1835106"/>
                  <a:gd name="connsiteX49" fmla="*/ 5073552 w 5390882"/>
                  <a:gd name="connsiteY49" fmla="*/ 699492 h 1835106"/>
                  <a:gd name="connsiteX50" fmla="*/ 5087840 w 5390882"/>
                  <a:gd name="connsiteY50" fmla="*/ 742355 h 1835106"/>
                  <a:gd name="connsiteX51" fmla="*/ 5159277 w 5390882"/>
                  <a:gd name="connsiteY51" fmla="*/ 813792 h 1835106"/>
                  <a:gd name="connsiteX52" fmla="*/ 5273577 w 5390882"/>
                  <a:gd name="connsiteY52" fmla="*/ 828080 h 1835106"/>
                  <a:gd name="connsiteX53" fmla="*/ 5302152 w 5390882"/>
                  <a:gd name="connsiteY53" fmla="*/ 928092 h 1835106"/>
                  <a:gd name="connsiteX54" fmla="*/ 5330727 w 5390882"/>
                  <a:gd name="connsiteY54" fmla="*/ 970955 h 1835106"/>
                  <a:gd name="connsiteX55" fmla="*/ 5345015 w 5390882"/>
                  <a:gd name="connsiteY55" fmla="*/ 1013817 h 1835106"/>
                  <a:gd name="connsiteX56" fmla="*/ 5387877 w 5390882"/>
                  <a:gd name="connsiteY56" fmla="*/ 1028105 h 1835106"/>
                  <a:gd name="connsiteX57" fmla="*/ 5302152 w 5390882"/>
                  <a:gd name="connsiteY57" fmla="*/ 1042392 h 1835106"/>
                  <a:gd name="connsiteX58" fmla="*/ 5173565 w 5390882"/>
                  <a:gd name="connsiteY58" fmla="*/ 1056680 h 1835106"/>
                  <a:gd name="connsiteX59" fmla="*/ 5059265 w 5390882"/>
                  <a:gd name="connsiteY59" fmla="*/ 1056680 h 1835106"/>
                  <a:gd name="connsiteX60" fmla="*/ 4959252 w 5390882"/>
                  <a:gd name="connsiteY60" fmla="*/ 1070967 h 1835106"/>
                  <a:gd name="connsiteX61" fmla="*/ 4973540 w 5390882"/>
                  <a:gd name="connsiteY61" fmla="*/ 1113830 h 1835106"/>
                  <a:gd name="connsiteX62" fmla="*/ 5016402 w 5390882"/>
                  <a:gd name="connsiteY62" fmla="*/ 1085255 h 1835106"/>
                  <a:gd name="connsiteX63" fmla="*/ 5030690 w 5390882"/>
                  <a:gd name="connsiteY63" fmla="*/ 1142405 h 1835106"/>
                  <a:gd name="connsiteX64" fmla="*/ 5073552 w 5390882"/>
                  <a:gd name="connsiteY64" fmla="*/ 1156692 h 1835106"/>
                  <a:gd name="connsiteX65" fmla="*/ 5116415 w 5390882"/>
                  <a:gd name="connsiteY65" fmla="*/ 1185267 h 1835106"/>
                  <a:gd name="connsiteX66" fmla="*/ 5144990 w 5390882"/>
                  <a:gd name="connsiteY66" fmla="*/ 1228130 h 1835106"/>
                  <a:gd name="connsiteX67" fmla="*/ 5116415 w 5390882"/>
                  <a:gd name="connsiteY67" fmla="*/ 1270992 h 1835106"/>
                  <a:gd name="connsiteX68" fmla="*/ 5102127 w 5390882"/>
                  <a:gd name="connsiteY68" fmla="*/ 1313855 h 1835106"/>
                  <a:gd name="connsiteX69" fmla="*/ 5059265 w 5390882"/>
                  <a:gd name="connsiteY69" fmla="*/ 1328142 h 1835106"/>
                  <a:gd name="connsiteX70" fmla="*/ 5002115 w 5390882"/>
                  <a:gd name="connsiteY70" fmla="*/ 1399580 h 1835106"/>
                  <a:gd name="connsiteX71" fmla="*/ 4916390 w 5390882"/>
                  <a:gd name="connsiteY71" fmla="*/ 1428155 h 1835106"/>
                  <a:gd name="connsiteX72" fmla="*/ 4887815 w 5390882"/>
                  <a:gd name="connsiteY72" fmla="*/ 1471017 h 1835106"/>
                  <a:gd name="connsiteX73" fmla="*/ 4873527 w 5390882"/>
                  <a:gd name="connsiteY73" fmla="*/ 1585317 h 1835106"/>
                  <a:gd name="connsiteX74" fmla="*/ 4787802 w 5390882"/>
                  <a:gd name="connsiteY74" fmla="*/ 1628180 h 1835106"/>
                  <a:gd name="connsiteX75" fmla="*/ 4730652 w 5390882"/>
                  <a:gd name="connsiteY75" fmla="*/ 1713905 h 1835106"/>
                  <a:gd name="connsiteX76" fmla="*/ 4644927 w 5390882"/>
                  <a:gd name="connsiteY76" fmla="*/ 1771055 h 1835106"/>
                  <a:gd name="connsiteX77" fmla="*/ 4573490 w 5390882"/>
                  <a:gd name="connsiteY77" fmla="*/ 1828205 h 1835106"/>
                  <a:gd name="connsiteX78" fmla="*/ 4530627 w 5390882"/>
                  <a:gd name="connsiteY78" fmla="*/ 1799630 h 1835106"/>
                  <a:gd name="connsiteX79" fmla="*/ 4544915 w 5390882"/>
                  <a:gd name="connsiteY79" fmla="*/ 1756767 h 1835106"/>
                  <a:gd name="connsiteX80" fmla="*/ 4516340 w 5390882"/>
                  <a:gd name="connsiteY80" fmla="*/ 1713905 h 1835106"/>
                  <a:gd name="connsiteX81" fmla="*/ 4216302 w 5390882"/>
                  <a:gd name="connsiteY81" fmla="*/ 1671042 h 1835106"/>
                  <a:gd name="connsiteX82" fmla="*/ 4159152 w 5390882"/>
                  <a:gd name="connsiteY82" fmla="*/ 1656755 h 1835106"/>
                  <a:gd name="connsiteX83" fmla="*/ 4116290 w 5390882"/>
                  <a:gd name="connsiteY83" fmla="*/ 1642467 h 1835106"/>
                  <a:gd name="connsiteX84" fmla="*/ 3759102 w 5390882"/>
                  <a:gd name="connsiteY84" fmla="*/ 1656755 h 1835106"/>
                  <a:gd name="connsiteX85" fmla="*/ 3673377 w 5390882"/>
                  <a:gd name="connsiteY85" fmla="*/ 1671042 h 1835106"/>
                  <a:gd name="connsiteX86" fmla="*/ 3644802 w 5390882"/>
                  <a:gd name="connsiteY86" fmla="*/ 1713905 h 1835106"/>
                  <a:gd name="connsiteX87" fmla="*/ 3601940 w 5390882"/>
                  <a:gd name="connsiteY87" fmla="*/ 1742480 h 1835106"/>
                  <a:gd name="connsiteX88" fmla="*/ 3544790 w 5390882"/>
                  <a:gd name="connsiteY88" fmla="*/ 1728192 h 1835106"/>
                  <a:gd name="connsiteX89" fmla="*/ 3459065 w 5390882"/>
                  <a:gd name="connsiteY89" fmla="*/ 1699617 h 1835106"/>
                  <a:gd name="connsiteX90" fmla="*/ 3159027 w 5390882"/>
                  <a:gd name="connsiteY90" fmla="*/ 1713905 h 1835106"/>
                  <a:gd name="connsiteX91" fmla="*/ 3116165 w 5390882"/>
                  <a:gd name="connsiteY91" fmla="*/ 1742480 h 1835106"/>
                  <a:gd name="connsiteX92" fmla="*/ 3073302 w 5390882"/>
                  <a:gd name="connsiteY92" fmla="*/ 1713905 h 1835106"/>
                  <a:gd name="connsiteX93" fmla="*/ 2987577 w 5390882"/>
                  <a:gd name="connsiteY93" fmla="*/ 1685330 h 1835106"/>
                  <a:gd name="connsiteX94" fmla="*/ 2787552 w 5390882"/>
                  <a:gd name="connsiteY94" fmla="*/ 1656755 h 1835106"/>
                  <a:gd name="connsiteX95" fmla="*/ 2658965 w 5390882"/>
                  <a:gd name="connsiteY95" fmla="*/ 1599605 h 1835106"/>
                  <a:gd name="connsiteX96" fmla="*/ 2616102 w 5390882"/>
                  <a:gd name="connsiteY96" fmla="*/ 1585317 h 1835106"/>
                  <a:gd name="connsiteX97" fmla="*/ 2573240 w 5390882"/>
                  <a:gd name="connsiteY97" fmla="*/ 1556742 h 1835106"/>
                  <a:gd name="connsiteX98" fmla="*/ 2416077 w 5390882"/>
                  <a:gd name="connsiteY98" fmla="*/ 1542455 h 1835106"/>
                  <a:gd name="connsiteX99" fmla="*/ 2330352 w 5390882"/>
                  <a:gd name="connsiteY99" fmla="*/ 1571030 h 1835106"/>
                  <a:gd name="connsiteX100" fmla="*/ 2287490 w 5390882"/>
                  <a:gd name="connsiteY100" fmla="*/ 1585317 h 1835106"/>
                  <a:gd name="connsiteX101" fmla="*/ 2187477 w 5390882"/>
                  <a:gd name="connsiteY101" fmla="*/ 1599605 h 1835106"/>
                  <a:gd name="connsiteX102" fmla="*/ 2144615 w 5390882"/>
                  <a:gd name="connsiteY102" fmla="*/ 1613892 h 1835106"/>
                  <a:gd name="connsiteX103" fmla="*/ 1787427 w 5390882"/>
                  <a:gd name="connsiteY103" fmla="*/ 1685330 h 1835106"/>
                  <a:gd name="connsiteX104" fmla="*/ 1630265 w 5390882"/>
                  <a:gd name="connsiteY104" fmla="*/ 1713905 h 1835106"/>
                  <a:gd name="connsiteX105" fmla="*/ 1458815 w 5390882"/>
                  <a:gd name="connsiteY105" fmla="*/ 1685330 h 1835106"/>
                  <a:gd name="connsiteX106" fmla="*/ 1330227 w 5390882"/>
                  <a:gd name="connsiteY106" fmla="*/ 1628180 h 1835106"/>
                  <a:gd name="connsiteX107" fmla="*/ 1287365 w 5390882"/>
                  <a:gd name="connsiteY107" fmla="*/ 1613892 h 1835106"/>
                  <a:gd name="connsiteX108" fmla="*/ 1244502 w 5390882"/>
                  <a:gd name="connsiteY108" fmla="*/ 1585317 h 1835106"/>
                  <a:gd name="connsiteX109" fmla="*/ 1015902 w 5390882"/>
                  <a:gd name="connsiteY109" fmla="*/ 1571030 h 1835106"/>
                  <a:gd name="connsiteX110" fmla="*/ 815877 w 5390882"/>
                  <a:gd name="connsiteY110" fmla="*/ 1571030 h 1835106"/>
                  <a:gd name="connsiteX111" fmla="*/ 787302 w 5390882"/>
                  <a:gd name="connsiteY111" fmla="*/ 1613892 h 1835106"/>
                  <a:gd name="connsiteX112" fmla="*/ 673002 w 5390882"/>
                  <a:gd name="connsiteY112" fmla="*/ 1585317 h 1835106"/>
                  <a:gd name="connsiteX113" fmla="*/ 630140 w 5390882"/>
                  <a:gd name="connsiteY113" fmla="*/ 1542455 h 1835106"/>
                  <a:gd name="connsiteX114" fmla="*/ 487265 w 5390882"/>
                  <a:gd name="connsiteY114" fmla="*/ 1528167 h 1835106"/>
                  <a:gd name="connsiteX115" fmla="*/ 444402 w 5390882"/>
                  <a:gd name="connsiteY115" fmla="*/ 1499592 h 1835106"/>
                  <a:gd name="connsiteX116" fmla="*/ 301527 w 5390882"/>
                  <a:gd name="connsiteY116" fmla="*/ 1471017 h 1835106"/>
                  <a:gd name="connsiteX117" fmla="*/ 230090 w 5390882"/>
                  <a:gd name="connsiteY117" fmla="*/ 1399580 h 1835106"/>
                  <a:gd name="connsiteX118" fmla="*/ 144365 w 5390882"/>
                  <a:gd name="connsiteY118" fmla="*/ 1313855 h 1835106"/>
                  <a:gd name="connsiteX119" fmla="*/ 187227 w 5390882"/>
                  <a:gd name="connsiteY119" fmla="*/ 1299567 h 1835106"/>
                  <a:gd name="connsiteX120" fmla="*/ 301527 w 5390882"/>
                  <a:gd name="connsiteY120" fmla="*/ 1285280 h 1835106"/>
                  <a:gd name="connsiteX121" fmla="*/ 344390 w 5390882"/>
                  <a:gd name="connsiteY121" fmla="*/ 1256705 h 1835106"/>
                  <a:gd name="connsiteX122" fmla="*/ 387252 w 5390882"/>
                  <a:gd name="connsiteY122" fmla="*/ 1170980 h 1835106"/>
                  <a:gd name="connsiteX123" fmla="*/ 315815 w 5390882"/>
                  <a:gd name="connsiteY123" fmla="*/ 1113830 h 1835106"/>
                  <a:gd name="connsiteX124" fmla="*/ 72927 w 5390882"/>
                  <a:gd name="connsiteY124" fmla="*/ 1099542 h 1835106"/>
                  <a:gd name="connsiteX125" fmla="*/ 58640 w 5390882"/>
                  <a:gd name="connsiteY125" fmla="*/ 970955 h 1835106"/>
                  <a:gd name="connsiteX126" fmla="*/ 44352 w 5390882"/>
                  <a:gd name="connsiteY126" fmla="*/ 928092 h 1835106"/>
                  <a:gd name="connsiteX127" fmla="*/ 87215 w 5390882"/>
                  <a:gd name="connsiteY127" fmla="*/ 899517 h 1835106"/>
                  <a:gd name="connsiteX128" fmla="*/ 258665 w 5390882"/>
                  <a:gd name="connsiteY128" fmla="*/ 885230 h 1835106"/>
                  <a:gd name="connsiteX129" fmla="*/ 272952 w 5390882"/>
                  <a:gd name="connsiteY129" fmla="*/ 842367 h 1835106"/>
                  <a:gd name="connsiteX130" fmla="*/ 230090 w 5390882"/>
                  <a:gd name="connsiteY130" fmla="*/ 742355 h 1835106"/>
                  <a:gd name="connsiteX131" fmla="*/ 187227 w 5390882"/>
                  <a:gd name="connsiteY131" fmla="*/ 728067 h 1835106"/>
                  <a:gd name="connsiteX132" fmla="*/ 144365 w 5390882"/>
                  <a:gd name="connsiteY132" fmla="*/ 685205 h 1835106"/>
                  <a:gd name="connsiteX133" fmla="*/ 15777 w 5390882"/>
                  <a:gd name="connsiteY133" fmla="*/ 628055 h 1835106"/>
                  <a:gd name="connsiteX134" fmla="*/ 30065 w 5390882"/>
                  <a:gd name="connsiteY134" fmla="*/ 585192 h 1835106"/>
                  <a:gd name="connsiteX135" fmla="*/ 72927 w 5390882"/>
                  <a:gd name="connsiteY135" fmla="*/ 570905 h 1835106"/>
                  <a:gd name="connsiteX136" fmla="*/ 201515 w 5390882"/>
                  <a:gd name="connsiteY136" fmla="*/ 542330 h 1835106"/>
                  <a:gd name="connsiteX137" fmla="*/ 230090 w 5390882"/>
                  <a:gd name="connsiteY137" fmla="*/ 499467 h 1835106"/>
                  <a:gd name="connsiteX138" fmla="*/ 244377 w 5390882"/>
                  <a:gd name="connsiteY138" fmla="*/ 456605 h 1835106"/>
                  <a:gd name="connsiteX139" fmla="*/ 287240 w 5390882"/>
                  <a:gd name="connsiteY139" fmla="*/ 442317 h 1835106"/>
                  <a:gd name="connsiteX140" fmla="*/ 358677 w 5390882"/>
                  <a:gd name="connsiteY140" fmla="*/ 313730 h 1835106"/>
                  <a:gd name="connsiteX141" fmla="*/ 315815 w 5390882"/>
                  <a:gd name="connsiteY141" fmla="*/ 299442 h 1835106"/>
                  <a:gd name="connsiteX142" fmla="*/ 230090 w 5390882"/>
                  <a:gd name="connsiteY142" fmla="*/ 342305 h 1835106"/>
                  <a:gd name="connsiteX143" fmla="*/ 187227 w 5390882"/>
                  <a:gd name="connsiteY143" fmla="*/ 356592 h 1835106"/>
                  <a:gd name="connsiteX144" fmla="*/ 158652 w 5390882"/>
                  <a:gd name="connsiteY144" fmla="*/ 313730 h 1835106"/>
                  <a:gd name="connsiteX145" fmla="*/ 172940 w 5390882"/>
                  <a:gd name="connsiteY145" fmla="*/ 170855 h 1835106"/>
                  <a:gd name="connsiteX146" fmla="*/ 187227 w 5390882"/>
                  <a:gd name="connsiteY146" fmla="*/ 127992 h 1835106"/>
                  <a:gd name="connsiteX147" fmla="*/ 201515 w 5390882"/>
                  <a:gd name="connsiteY147" fmla="*/ 56555 h 183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5390882" h="1835106">
                    <a:moveTo>
                      <a:pt x="1144490" y="127992"/>
                    </a:moveTo>
                    <a:cubicBezTo>
                      <a:pt x="1054252" y="67834"/>
                      <a:pt x="1120427" y="131000"/>
                      <a:pt x="1144490" y="70842"/>
                    </a:cubicBezTo>
                    <a:cubicBezTo>
                      <a:pt x="1150083" y="56859"/>
                      <a:pt x="1134965" y="42267"/>
                      <a:pt x="1130202" y="27980"/>
                    </a:cubicBezTo>
                    <a:cubicBezTo>
                      <a:pt x="1214141" y="0"/>
                      <a:pt x="1133776" y="17263"/>
                      <a:pt x="1258790" y="42267"/>
                    </a:cubicBezTo>
                    <a:cubicBezTo>
                      <a:pt x="1282602" y="47030"/>
                      <a:pt x="1306799" y="50165"/>
                      <a:pt x="1330227" y="56555"/>
                    </a:cubicBezTo>
                    <a:cubicBezTo>
                      <a:pt x="1404648" y="76852"/>
                      <a:pt x="1414103" y="92088"/>
                      <a:pt x="1487390" y="99417"/>
                    </a:cubicBezTo>
                    <a:cubicBezTo>
                      <a:pt x="1558631" y="106541"/>
                      <a:pt x="1630265" y="108942"/>
                      <a:pt x="1701702" y="113705"/>
                    </a:cubicBezTo>
                    <a:cubicBezTo>
                      <a:pt x="1786718" y="170382"/>
                      <a:pt x="1732414" y="144025"/>
                      <a:pt x="1901727" y="156567"/>
                    </a:cubicBezTo>
                    <a:cubicBezTo>
                      <a:pt x="1977867" y="162207"/>
                      <a:pt x="2054127" y="166092"/>
                      <a:pt x="2130327" y="170855"/>
                    </a:cubicBezTo>
                    <a:cubicBezTo>
                      <a:pt x="2180346" y="183359"/>
                      <a:pt x="2236298" y="204983"/>
                      <a:pt x="2287490" y="170855"/>
                    </a:cubicBezTo>
                    <a:cubicBezTo>
                      <a:pt x="2300021" y="162501"/>
                      <a:pt x="2277965" y="142280"/>
                      <a:pt x="2273202" y="127992"/>
                    </a:cubicBezTo>
                    <a:cubicBezTo>
                      <a:pt x="2287490" y="123230"/>
                      <a:pt x="2301209" y="111229"/>
                      <a:pt x="2316065" y="113705"/>
                    </a:cubicBezTo>
                    <a:cubicBezTo>
                      <a:pt x="2333003" y="116528"/>
                      <a:pt x="2343568" y="134601"/>
                      <a:pt x="2358927" y="142280"/>
                    </a:cubicBezTo>
                    <a:cubicBezTo>
                      <a:pt x="2394097" y="159865"/>
                      <a:pt x="2454597" y="165368"/>
                      <a:pt x="2487515" y="170855"/>
                    </a:cubicBezTo>
                    <a:cubicBezTo>
                      <a:pt x="2492277" y="194667"/>
                      <a:pt x="2488332" y="222087"/>
                      <a:pt x="2501802" y="242292"/>
                    </a:cubicBezTo>
                    <a:cubicBezTo>
                      <a:pt x="2510156" y="254823"/>
                      <a:pt x="2529604" y="256580"/>
                      <a:pt x="2544665" y="256580"/>
                    </a:cubicBezTo>
                    <a:cubicBezTo>
                      <a:pt x="2625767" y="256580"/>
                      <a:pt x="2706656" y="248070"/>
                      <a:pt x="2787552" y="242292"/>
                    </a:cubicBezTo>
                    <a:cubicBezTo>
                      <a:pt x="2856952" y="237335"/>
                      <a:pt x="2984489" y="225183"/>
                      <a:pt x="3059015" y="213717"/>
                    </a:cubicBezTo>
                    <a:cubicBezTo>
                      <a:pt x="3083017" y="210024"/>
                      <a:pt x="3106640" y="204192"/>
                      <a:pt x="3130452" y="199430"/>
                    </a:cubicBezTo>
                    <a:cubicBezTo>
                      <a:pt x="3144740" y="189905"/>
                      <a:pt x="3157956" y="178534"/>
                      <a:pt x="3173315" y="170855"/>
                    </a:cubicBezTo>
                    <a:cubicBezTo>
                      <a:pt x="3186785" y="164120"/>
                      <a:pt x="3201117" y="156567"/>
                      <a:pt x="3216177" y="156567"/>
                    </a:cubicBezTo>
                    <a:cubicBezTo>
                      <a:pt x="3354372" y="156567"/>
                      <a:pt x="3492402" y="166092"/>
                      <a:pt x="3630515" y="170855"/>
                    </a:cubicBezTo>
                    <a:cubicBezTo>
                      <a:pt x="3666801" y="161783"/>
                      <a:pt x="3708529" y="141826"/>
                      <a:pt x="3744815" y="170855"/>
                    </a:cubicBezTo>
                    <a:cubicBezTo>
                      <a:pt x="3756575" y="180263"/>
                      <a:pt x="3754340" y="199430"/>
                      <a:pt x="3759102" y="213717"/>
                    </a:cubicBezTo>
                    <a:cubicBezTo>
                      <a:pt x="3859115" y="208955"/>
                      <a:pt x="3959268" y="206564"/>
                      <a:pt x="4059140" y="199430"/>
                    </a:cubicBezTo>
                    <a:cubicBezTo>
                      <a:pt x="4092730" y="197031"/>
                      <a:pt x="4126896" y="194819"/>
                      <a:pt x="4159152" y="185142"/>
                    </a:cubicBezTo>
                    <a:cubicBezTo>
                      <a:pt x="4175599" y="180208"/>
                      <a:pt x="4186656" y="164246"/>
                      <a:pt x="4202015" y="156567"/>
                    </a:cubicBezTo>
                    <a:cubicBezTo>
                      <a:pt x="4246063" y="134543"/>
                      <a:pt x="4319781" y="132917"/>
                      <a:pt x="4359177" y="127992"/>
                    </a:cubicBezTo>
                    <a:cubicBezTo>
                      <a:pt x="4397277" y="132755"/>
                      <a:pt x="4436433" y="132177"/>
                      <a:pt x="4473477" y="142280"/>
                    </a:cubicBezTo>
                    <a:cubicBezTo>
                      <a:pt x="4490044" y="146798"/>
                      <a:pt x="4499183" y="170140"/>
                      <a:pt x="4516340" y="170855"/>
                    </a:cubicBezTo>
                    <a:lnTo>
                      <a:pt x="4816377" y="156567"/>
                    </a:lnTo>
                    <a:cubicBezTo>
                      <a:pt x="4825902" y="142280"/>
                      <a:pt x="4837273" y="129063"/>
                      <a:pt x="4844952" y="113705"/>
                    </a:cubicBezTo>
                    <a:cubicBezTo>
                      <a:pt x="4851687" y="100234"/>
                      <a:pt x="4844213" y="71844"/>
                      <a:pt x="4859240" y="70842"/>
                    </a:cubicBezTo>
                    <a:cubicBezTo>
                      <a:pt x="4997128" y="61649"/>
                      <a:pt x="5135465" y="80367"/>
                      <a:pt x="5273577" y="85130"/>
                    </a:cubicBezTo>
                    <a:cubicBezTo>
                      <a:pt x="5268815" y="113705"/>
                      <a:pt x="5265574" y="142576"/>
                      <a:pt x="5259290" y="170855"/>
                    </a:cubicBezTo>
                    <a:cubicBezTo>
                      <a:pt x="5256023" y="185557"/>
                      <a:pt x="5255651" y="203068"/>
                      <a:pt x="5245002" y="213717"/>
                    </a:cubicBezTo>
                    <a:cubicBezTo>
                      <a:pt x="5234353" y="224366"/>
                      <a:pt x="5215610" y="221270"/>
                      <a:pt x="5202140" y="228005"/>
                    </a:cubicBezTo>
                    <a:cubicBezTo>
                      <a:pt x="5186781" y="235684"/>
                      <a:pt x="5174969" y="249606"/>
                      <a:pt x="5159277" y="256580"/>
                    </a:cubicBezTo>
                    <a:cubicBezTo>
                      <a:pt x="5131752" y="268813"/>
                      <a:pt x="5073552" y="285155"/>
                      <a:pt x="5073552" y="285155"/>
                    </a:cubicBezTo>
                    <a:cubicBezTo>
                      <a:pt x="5054561" y="313641"/>
                      <a:pt x="4998875" y="375998"/>
                      <a:pt x="5059265" y="413742"/>
                    </a:cubicBezTo>
                    <a:cubicBezTo>
                      <a:pt x="5087822" y="431590"/>
                      <a:pt x="5125940" y="404217"/>
                      <a:pt x="5159277" y="399455"/>
                    </a:cubicBezTo>
                    <a:cubicBezTo>
                      <a:pt x="5177332" y="393436"/>
                      <a:pt x="5287865" y="349163"/>
                      <a:pt x="5287865" y="399455"/>
                    </a:cubicBezTo>
                    <a:cubicBezTo>
                      <a:pt x="5287865" y="429576"/>
                      <a:pt x="5202140" y="428030"/>
                      <a:pt x="5202140" y="428030"/>
                    </a:cubicBezTo>
                    <a:cubicBezTo>
                      <a:pt x="5216427" y="432792"/>
                      <a:pt x="5240240" y="428030"/>
                      <a:pt x="5245002" y="442317"/>
                    </a:cubicBezTo>
                    <a:cubicBezTo>
                      <a:pt x="5261637" y="492221"/>
                      <a:pt x="5251851" y="547405"/>
                      <a:pt x="5259290" y="599480"/>
                    </a:cubicBezTo>
                    <a:cubicBezTo>
                      <a:pt x="5261420" y="614389"/>
                      <a:pt x="5268815" y="628055"/>
                      <a:pt x="5273577" y="642342"/>
                    </a:cubicBezTo>
                    <a:cubicBezTo>
                      <a:pt x="5210077" y="737593"/>
                      <a:pt x="5284689" y="656630"/>
                      <a:pt x="5202140" y="656630"/>
                    </a:cubicBezTo>
                    <a:cubicBezTo>
                      <a:pt x="5184968" y="656630"/>
                      <a:pt x="5173565" y="675680"/>
                      <a:pt x="5159277" y="685205"/>
                    </a:cubicBezTo>
                    <a:cubicBezTo>
                      <a:pt x="5154515" y="670917"/>
                      <a:pt x="5158460" y="649077"/>
                      <a:pt x="5144990" y="642342"/>
                    </a:cubicBezTo>
                    <a:cubicBezTo>
                      <a:pt x="5110484" y="625089"/>
                      <a:pt x="5082379" y="686251"/>
                      <a:pt x="5073552" y="699492"/>
                    </a:cubicBezTo>
                    <a:cubicBezTo>
                      <a:pt x="5078315" y="713780"/>
                      <a:pt x="5081105" y="728884"/>
                      <a:pt x="5087840" y="742355"/>
                    </a:cubicBezTo>
                    <a:cubicBezTo>
                      <a:pt x="5101877" y="770428"/>
                      <a:pt x="5126191" y="804768"/>
                      <a:pt x="5159277" y="813792"/>
                    </a:cubicBezTo>
                    <a:cubicBezTo>
                      <a:pt x="5196321" y="823895"/>
                      <a:pt x="5235477" y="823317"/>
                      <a:pt x="5273577" y="828080"/>
                    </a:cubicBezTo>
                    <a:cubicBezTo>
                      <a:pt x="5278154" y="846386"/>
                      <a:pt x="5291905" y="907598"/>
                      <a:pt x="5302152" y="928092"/>
                    </a:cubicBezTo>
                    <a:cubicBezTo>
                      <a:pt x="5309831" y="943451"/>
                      <a:pt x="5323048" y="955596"/>
                      <a:pt x="5330727" y="970955"/>
                    </a:cubicBezTo>
                    <a:cubicBezTo>
                      <a:pt x="5337462" y="984425"/>
                      <a:pt x="5334366" y="1003168"/>
                      <a:pt x="5345015" y="1013817"/>
                    </a:cubicBezTo>
                    <a:cubicBezTo>
                      <a:pt x="5355664" y="1024466"/>
                      <a:pt x="5373590" y="1023342"/>
                      <a:pt x="5387877" y="1028105"/>
                    </a:cubicBezTo>
                    <a:cubicBezTo>
                      <a:pt x="5298762" y="1087516"/>
                      <a:pt x="5390882" y="1042392"/>
                      <a:pt x="5302152" y="1042392"/>
                    </a:cubicBezTo>
                    <a:cubicBezTo>
                      <a:pt x="5259026" y="1042392"/>
                      <a:pt x="5216427" y="1051917"/>
                      <a:pt x="5173565" y="1056680"/>
                    </a:cubicBezTo>
                    <a:cubicBezTo>
                      <a:pt x="5075586" y="1089338"/>
                      <a:pt x="5197194" y="1056680"/>
                      <a:pt x="5059265" y="1056680"/>
                    </a:cubicBezTo>
                    <a:cubicBezTo>
                      <a:pt x="5025589" y="1056680"/>
                      <a:pt x="4992590" y="1066205"/>
                      <a:pt x="4959252" y="1070967"/>
                    </a:cubicBezTo>
                    <a:cubicBezTo>
                      <a:pt x="4964015" y="1085255"/>
                      <a:pt x="4958929" y="1110177"/>
                      <a:pt x="4973540" y="1113830"/>
                    </a:cubicBezTo>
                    <a:cubicBezTo>
                      <a:pt x="4990199" y="1117995"/>
                      <a:pt x="5001044" y="1077576"/>
                      <a:pt x="5016402" y="1085255"/>
                    </a:cubicBezTo>
                    <a:cubicBezTo>
                      <a:pt x="5033965" y="1094037"/>
                      <a:pt x="5018423" y="1127072"/>
                      <a:pt x="5030690" y="1142405"/>
                    </a:cubicBezTo>
                    <a:cubicBezTo>
                      <a:pt x="5040098" y="1154165"/>
                      <a:pt x="5059265" y="1151930"/>
                      <a:pt x="5073552" y="1156692"/>
                    </a:cubicBezTo>
                    <a:cubicBezTo>
                      <a:pt x="5087840" y="1166217"/>
                      <a:pt x="5100337" y="1179238"/>
                      <a:pt x="5116415" y="1185267"/>
                    </a:cubicBezTo>
                    <a:cubicBezTo>
                      <a:pt x="5189860" y="1212809"/>
                      <a:pt x="5218544" y="1179094"/>
                      <a:pt x="5144990" y="1228130"/>
                    </a:cubicBezTo>
                    <a:cubicBezTo>
                      <a:pt x="5135465" y="1242417"/>
                      <a:pt x="5124094" y="1255634"/>
                      <a:pt x="5116415" y="1270992"/>
                    </a:cubicBezTo>
                    <a:cubicBezTo>
                      <a:pt x="5109680" y="1284463"/>
                      <a:pt x="5112776" y="1303206"/>
                      <a:pt x="5102127" y="1313855"/>
                    </a:cubicBezTo>
                    <a:cubicBezTo>
                      <a:pt x="5091478" y="1324504"/>
                      <a:pt x="5073552" y="1323380"/>
                      <a:pt x="5059265" y="1328142"/>
                    </a:cubicBezTo>
                    <a:cubicBezTo>
                      <a:pt x="5043772" y="1374621"/>
                      <a:pt x="5052691" y="1377102"/>
                      <a:pt x="5002115" y="1399580"/>
                    </a:cubicBezTo>
                    <a:cubicBezTo>
                      <a:pt x="4974590" y="1411813"/>
                      <a:pt x="4916390" y="1428155"/>
                      <a:pt x="4916390" y="1428155"/>
                    </a:cubicBezTo>
                    <a:cubicBezTo>
                      <a:pt x="4906865" y="1442442"/>
                      <a:pt x="4892333" y="1454451"/>
                      <a:pt x="4887815" y="1471017"/>
                    </a:cubicBezTo>
                    <a:cubicBezTo>
                      <a:pt x="4877712" y="1508061"/>
                      <a:pt x="4887787" y="1549667"/>
                      <a:pt x="4873527" y="1585317"/>
                    </a:cubicBezTo>
                    <a:cubicBezTo>
                      <a:pt x="4865005" y="1606622"/>
                      <a:pt x="4805846" y="1622165"/>
                      <a:pt x="4787802" y="1628180"/>
                    </a:cubicBezTo>
                    <a:cubicBezTo>
                      <a:pt x="4768752" y="1656755"/>
                      <a:pt x="4759227" y="1694855"/>
                      <a:pt x="4730652" y="1713905"/>
                    </a:cubicBezTo>
                    <a:lnTo>
                      <a:pt x="4644927" y="1771055"/>
                    </a:lnTo>
                    <a:cubicBezTo>
                      <a:pt x="4628232" y="1796098"/>
                      <a:pt x="4614896" y="1835106"/>
                      <a:pt x="4573490" y="1828205"/>
                    </a:cubicBezTo>
                    <a:cubicBezTo>
                      <a:pt x="4556552" y="1825382"/>
                      <a:pt x="4544915" y="1809155"/>
                      <a:pt x="4530627" y="1799630"/>
                    </a:cubicBezTo>
                    <a:cubicBezTo>
                      <a:pt x="4535390" y="1785342"/>
                      <a:pt x="4547391" y="1771623"/>
                      <a:pt x="4544915" y="1756767"/>
                    </a:cubicBezTo>
                    <a:cubicBezTo>
                      <a:pt x="4542092" y="1739829"/>
                      <a:pt x="4528482" y="1726047"/>
                      <a:pt x="4516340" y="1713905"/>
                    </a:cubicBezTo>
                    <a:cubicBezTo>
                      <a:pt x="4442381" y="1639947"/>
                      <a:pt x="4288917" y="1675076"/>
                      <a:pt x="4216302" y="1671042"/>
                    </a:cubicBezTo>
                    <a:cubicBezTo>
                      <a:pt x="4197252" y="1666280"/>
                      <a:pt x="4178033" y="1662150"/>
                      <a:pt x="4159152" y="1656755"/>
                    </a:cubicBezTo>
                    <a:cubicBezTo>
                      <a:pt x="4144671" y="1652618"/>
                      <a:pt x="4131350" y="1642467"/>
                      <a:pt x="4116290" y="1642467"/>
                    </a:cubicBezTo>
                    <a:cubicBezTo>
                      <a:pt x="3997132" y="1642467"/>
                      <a:pt x="3878165" y="1651992"/>
                      <a:pt x="3759102" y="1656755"/>
                    </a:cubicBezTo>
                    <a:cubicBezTo>
                      <a:pt x="3730527" y="1661517"/>
                      <a:pt x="3699288" y="1658087"/>
                      <a:pt x="3673377" y="1671042"/>
                    </a:cubicBezTo>
                    <a:cubicBezTo>
                      <a:pt x="3658018" y="1678721"/>
                      <a:pt x="3656944" y="1701763"/>
                      <a:pt x="3644802" y="1713905"/>
                    </a:cubicBezTo>
                    <a:cubicBezTo>
                      <a:pt x="3632660" y="1726047"/>
                      <a:pt x="3616227" y="1732955"/>
                      <a:pt x="3601940" y="1742480"/>
                    </a:cubicBezTo>
                    <a:cubicBezTo>
                      <a:pt x="3582890" y="1737717"/>
                      <a:pt x="3563598" y="1733835"/>
                      <a:pt x="3544790" y="1728192"/>
                    </a:cubicBezTo>
                    <a:cubicBezTo>
                      <a:pt x="3515940" y="1719537"/>
                      <a:pt x="3459065" y="1699617"/>
                      <a:pt x="3459065" y="1699617"/>
                    </a:cubicBezTo>
                    <a:cubicBezTo>
                      <a:pt x="3359052" y="1704380"/>
                      <a:pt x="3258380" y="1701486"/>
                      <a:pt x="3159027" y="1713905"/>
                    </a:cubicBezTo>
                    <a:cubicBezTo>
                      <a:pt x="3141988" y="1716035"/>
                      <a:pt x="3133336" y="1742480"/>
                      <a:pt x="3116165" y="1742480"/>
                    </a:cubicBezTo>
                    <a:cubicBezTo>
                      <a:pt x="3098993" y="1742480"/>
                      <a:pt x="3088994" y="1720879"/>
                      <a:pt x="3073302" y="1713905"/>
                    </a:cubicBezTo>
                    <a:cubicBezTo>
                      <a:pt x="3045777" y="1701672"/>
                      <a:pt x="3017465" y="1689066"/>
                      <a:pt x="2987577" y="1685330"/>
                    </a:cubicBezTo>
                    <a:cubicBezTo>
                      <a:pt x="2844532" y="1667449"/>
                      <a:pt x="2911151" y="1677354"/>
                      <a:pt x="2787552" y="1656755"/>
                    </a:cubicBezTo>
                    <a:cubicBezTo>
                      <a:pt x="2566392" y="1583035"/>
                      <a:pt x="2794811" y="1667529"/>
                      <a:pt x="2658965" y="1599605"/>
                    </a:cubicBezTo>
                    <a:cubicBezTo>
                      <a:pt x="2645494" y="1592870"/>
                      <a:pt x="2629573" y="1592052"/>
                      <a:pt x="2616102" y="1585317"/>
                    </a:cubicBezTo>
                    <a:cubicBezTo>
                      <a:pt x="2600744" y="1577638"/>
                      <a:pt x="2590030" y="1560340"/>
                      <a:pt x="2573240" y="1556742"/>
                    </a:cubicBezTo>
                    <a:cubicBezTo>
                      <a:pt x="2521804" y="1545720"/>
                      <a:pt x="2468465" y="1547217"/>
                      <a:pt x="2416077" y="1542455"/>
                    </a:cubicBezTo>
                    <a:lnTo>
                      <a:pt x="2330352" y="1571030"/>
                    </a:lnTo>
                    <a:cubicBezTo>
                      <a:pt x="2316065" y="1575792"/>
                      <a:pt x="2302399" y="1583187"/>
                      <a:pt x="2287490" y="1585317"/>
                    </a:cubicBezTo>
                    <a:lnTo>
                      <a:pt x="2187477" y="1599605"/>
                    </a:lnTo>
                    <a:cubicBezTo>
                      <a:pt x="2173190" y="1604367"/>
                      <a:pt x="2157780" y="1606578"/>
                      <a:pt x="2144615" y="1613892"/>
                    </a:cubicBezTo>
                    <a:cubicBezTo>
                      <a:pt x="1947899" y="1723179"/>
                      <a:pt x="2187107" y="1664294"/>
                      <a:pt x="1787427" y="1685330"/>
                    </a:cubicBezTo>
                    <a:cubicBezTo>
                      <a:pt x="1718952" y="1753805"/>
                      <a:pt x="1761693" y="1733619"/>
                      <a:pt x="1630265" y="1713905"/>
                    </a:cubicBezTo>
                    <a:cubicBezTo>
                      <a:pt x="1572968" y="1705311"/>
                      <a:pt x="1458815" y="1685330"/>
                      <a:pt x="1458815" y="1685330"/>
                    </a:cubicBezTo>
                    <a:cubicBezTo>
                      <a:pt x="1237666" y="1611614"/>
                      <a:pt x="1466069" y="1696102"/>
                      <a:pt x="1330227" y="1628180"/>
                    </a:cubicBezTo>
                    <a:cubicBezTo>
                      <a:pt x="1316757" y="1621445"/>
                      <a:pt x="1300835" y="1620627"/>
                      <a:pt x="1287365" y="1613892"/>
                    </a:cubicBezTo>
                    <a:cubicBezTo>
                      <a:pt x="1272006" y="1606213"/>
                      <a:pt x="1261463" y="1587995"/>
                      <a:pt x="1244502" y="1585317"/>
                    </a:cubicBezTo>
                    <a:cubicBezTo>
                      <a:pt x="1169088" y="1573410"/>
                      <a:pt x="1092102" y="1575792"/>
                      <a:pt x="1015902" y="1571030"/>
                    </a:cubicBezTo>
                    <a:cubicBezTo>
                      <a:pt x="939804" y="1545663"/>
                      <a:pt x="929819" y="1535971"/>
                      <a:pt x="815877" y="1571030"/>
                    </a:cubicBezTo>
                    <a:cubicBezTo>
                      <a:pt x="799465" y="1576080"/>
                      <a:pt x="796827" y="1599605"/>
                      <a:pt x="787302" y="1613892"/>
                    </a:cubicBezTo>
                    <a:cubicBezTo>
                      <a:pt x="776994" y="1611830"/>
                      <a:pt x="691832" y="1597871"/>
                      <a:pt x="673002" y="1585317"/>
                    </a:cubicBezTo>
                    <a:cubicBezTo>
                      <a:pt x="656190" y="1574109"/>
                      <a:pt x="649452" y="1548397"/>
                      <a:pt x="630140" y="1542455"/>
                    </a:cubicBezTo>
                    <a:cubicBezTo>
                      <a:pt x="584394" y="1528379"/>
                      <a:pt x="534890" y="1532930"/>
                      <a:pt x="487265" y="1528167"/>
                    </a:cubicBezTo>
                    <a:cubicBezTo>
                      <a:pt x="472977" y="1518642"/>
                      <a:pt x="459761" y="1507271"/>
                      <a:pt x="444402" y="1499592"/>
                    </a:cubicBezTo>
                    <a:cubicBezTo>
                      <a:pt x="404505" y="1479644"/>
                      <a:pt x="338380" y="1476282"/>
                      <a:pt x="301527" y="1471017"/>
                    </a:cubicBezTo>
                    <a:cubicBezTo>
                      <a:pt x="242645" y="1382695"/>
                      <a:pt x="308021" y="1468852"/>
                      <a:pt x="230090" y="1399580"/>
                    </a:cubicBezTo>
                    <a:cubicBezTo>
                      <a:pt x="199886" y="1372732"/>
                      <a:pt x="144365" y="1313855"/>
                      <a:pt x="144365" y="1313855"/>
                    </a:cubicBezTo>
                    <a:cubicBezTo>
                      <a:pt x="158652" y="1309092"/>
                      <a:pt x="172410" y="1302261"/>
                      <a:pt x="187227" y="1299567"/>
                    </a:cubicBezTo>
                    <a:cubicBezTo>
                      <a:pt x="225004" y="1292698"/>
                      <a:pt x="264483" y="1295383"/>
                      <a:pt x="301527" y="1285280"/>
                    </a:cubicBezTo>
                    <a:cubicBezTo>
                      <a:pt x="318094" y="1280762"/>
                      <a:pt x="330102" y="1266230"/>
                      <a:pt x="344390" y="1256705"/>
                    </a:cubicBezTo>
                    <a:cubicBezTo>
                      <a:pt x="354341" y="1241778"/>
                      <a:pt x="391196" y="1194641"/>
                      <a:pt x="387252" y="1170980"/>
                    </a:cubicBezTo>
                    <a:cubicBezTo>
                      <a:pt x="381156" y="1134406"/>
                      <a:pt x="347926" y="1117041"/>
                      <a:pt x="315815" y="1113830"/>
                    </a:cubicBezTo>
                    <a:cubicBezTo>
                      <a:pt x="235115" y="1105760"/>
                      <a:pt x="153890" y="1104305"/>
                      <a:pt x="72927" y="1099542"/>
                    </a:cubicBezTo>
                    <a:cubicBezTo>
                      <a:pt x="68165" y="1056680"/>
                      <a:pt x="65730" y="1013494"/>
                      <a:pt x="58640" y="970955"/>
                    </a:cubicBezTo>
                    <a:cubicBezTo>
                      <a:pt x="56164" y="956099"/>
                      <a:pt x="38759" y="942075"/>
                      <a:pt x="44352" y="928092"/>
                    </a:cubicBezTo>
                    <a:cubicBezTo>
                      <a:pt x="50729" y="912149"/>
                      <a:pt x="70377" y="902885"/>
                      <a:pt x="87215" y="899517"/>
                    </a:cubicBezTo>
                    <a:cubicBezTo>
                      <a:pt x="143449" y="888270"/>
                      <a:pt x="201515" y="889992"/>
                      <a:pt x="258665" y="885230"/>
                    </a:cubicBezTo>
                    <a:cubicBezTo>
                      <a:pt x="263427" y="870942"/>
                      <a:pt x="272952" y="857427"/>
                      <a:pt x="272952" y="842367"/>
                    </a:cubicBezTo>
                    <a:cubicBezTo>
                      <a:pt x="272952" y="814912"/>
                      <a:pt x="253422" y="761020"/>
                      <a:pt x="230090" y="742355"/>
                    </a:cubicBezTo>
                    <a:cubicBezTo>
                      <a:pt x="218330" y="732947"/>
                      <a:pt x="201515" y="732830"/>
                      <a:pt x="187227" y="728067"/>
                    </a:cubicBezTo>
                    <a:cubicBezTo>
                      <a:pt x="172940" y="713780"/>
                      <a:pt x="163125" y="692709"/>
                      <a:pt x="144365" y="685205"/>
                    </a:cubicBezTo>
                    <a:cubicBezTo>
                      <a:pt x="0" y="627459"/>
                      <a:pt x="76980" y="719858"/>
                      <a:pt x="15777" y="628055"/>
                    </a:cubicBezTo>
                    <a:cubicBezTo>
                      <a:pt x="20540" y="613767"/>
                      <a:pt x="19416" y="595841"/>
                      <a:pt x="30065" y="585192"/>
                    </a:cubicBezTo>
                    <a:cubicBezTo>
                      <a:pt x="40714" y="574543"/>
                      <a:pt x="58225" y="574172"/>
                      <a:pt x="72927" y="570905"/>
                    </a:cubicBezTo>
                    <a:cubicBezTo>
                      <a:pt x="223801" y="537377"/>
                      <a:pt x="105023" y="574493"/>
                      <a:pt x="201515" y="542330"/>
                    </a:cubicBezTo>
                    <a:cubicBezTo>
                      <a:pt x="211040" y="528042"/>
                      <a:pt x="222411" y="514826"/>
                      <a:pt x="230090" y="499467"/>
                    </a:cubicBezTo>
                    <a:cubicBezTo>
                      <a:pt x="236825" y="485997"/>
                      <a:pt x="233728" y="467254"/>
                      <a:pt x="244377" y="456605"/>
                    </a:cubicBezTo>
                    <a:cubicBezTo>
                      <a:pt x="255026" y="445956"/>
                      <a:pt x="272952" y="447080"/>
                      <a:pt x="287240" y="442317"/>
                    </a:cubicBezTo>
                    <a:cubicBezTo>
                      <a:pt x="352744" y="344061"/>
                      <a:pt x="333530" y="389173"/>
                      <a:pt x="358677" y="313730"/>
                    </a:cubicBezTo>
                    <a:cubicBezTo>
                      <a:pt x="344390" y="308967"/>
                      <a:pt x="330875" y="299442"/>
                      <a:pt x="315815" y="299442"/>
                    </a:cubicBezTo>
                    <a:cubicBezTo>
                      <a:pt x="279902" y="299442"/>
                      <a:pt x="258985" y="327857"/>
                      <a:pt x="230090" y="342305"/>
                    </a:cubicBezTo>
                    <a:cubicBezTo>
                      <a:pt x="216619" y="349040"/>
                      <a:pt x="201515" y="351830"/>
                      <a:pt x="187227" y="356592"/>
                    </a:cubicBezTo>
                    <a:cubicBezTo>
                      <a:pt x="33917" y="325931"/>
                      <a:pt x="141571" y="364972"/>
                      <a:pt x="158652" y="313730"/>
                    </a:cubicBezTo>
                    <a:cubicBezTo>
                      <a:pt x="173787" y="268324"/>
                      <a:pt x="165662" y="218161"/>
                      <a:pt x="172940" y="170855"/>
                    </a:cubicBezTo>
                    <a:cubicBezTo>
                      <a:pt x="175230" y="155970"/>
                      <a:pt x="183574" y="142603"/>
                      <a:pt x="187227" y="127992"/>
                    </a:cubicBezTo>
                    <a:cubicBezTo>
                      <a:pt x="193117" y="104433"/>
                      <a:pt x="201515" y="56555"/>
                      <a:pt x="201515" y="56555"/>
                    </a:cubicBezTo>
                  </a:path>
                </a:pathLst>
              </a:custGeom>
              <a:gradFill flip="none" rotWithShape="1">
                <a:gsLst>
                  <a:gs pos="0">
                    <a:srgbClr val="CC00CC">
                      <a:shade val="30000"/>
                      <a:satMod val="115000"/>
                    </a:srgbClr>
                  </a:gs>
                  <a:gs pos="50000">
                    <a:srgbClr val="CC00CC">
                      <a:shade val="67500"/>
                      <a:satMod val="115000"/>
                    </a:srgbClr>
                  </a:gs>
                  <a:gs pos="100000">
                    <a:srgbClr val="CC00CC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600">
                  <a:cs typeface="+mj-cs"/>
                </a:endParaRPr>
              </a:p>
            </p:txBody>
          </p:sp>
        </p:grpSp>
        <p:sp>
          <p:nvSpPr>
            <p:cNvPr id="11270" name="TextBox 2"/>
            <p:cNvSpPr txBox="1">
              <a:spLocks noChangeArrowheads="1"/>
            </p:cNvSpPr>
            <p:nvPr/>
          </p:nvSpPr>
          <p:spPr bwMode="auto">
            <a:xfrm>
              <a:off x="1742757" y="3948321"/>
              <a:ext cx="4442253" cy="1504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5400" b="1" dirty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اشرح متى تستعمل خطة </a:t>
              </a:r>
              <a:r>
                <a:rPr lang="ar-EG" sz="5400" b="1" dirty="0" smtClean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"التخمين والتحقق" </a:t>
              </a:r>
              <a:r>
                <a:rPr lang="ar-EG" sz="5400" b="1" dirty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لحل المسألة.</a:t>
              </a:r>
            </a:p>
          </p:txBody>
        </p:sp>
      </p:grpSp>
    </p:spTree>
  </p:cSld>
  <p:clrMapOvr>
    <a:masterClrMapping/>
  </p:clrMapOvr>
  <p:transition>
    <p:pull dir="ru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لل الخط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شرح متى تستعمل خط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7929563" y="2857500"/>
            <a:ext cx="714375" cy="1395413"/>
            <a:chOff x="7929586" y="3071810"/>
            <a:chExt cx="714380" cy="1394861"/>
          </a:xfrm>
        </p:grpSpPr>
        <p:grpSp>
          <p:nvGrpSpPr>
            <p:cNvPr id="13334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8" name="Curved Down Arrow 7"/>
              <p:cNvSpPr/>
              <p:nvPr/>
            </p:nvSpPr>
            <p:spPr>
              <a:xfrm rot="6111631">
                <a:off x="7899634" y="2538057"/>
                <a:ext cx="1052097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8072462" y="2143058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/>
              </a:p>
            </p:txBody>
          </p:sp>
        </p:grpSp>
        <p:grpSp>
          <p:nvGrpSpPr>
            <p:cNvPr id="13335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6" name="Curved Down Arrow 5"/>
              <p:cNvSpPr/>
              <p:nvPr/>
            </p:nvSpPr>
            <p:spPr>
              <a:xfrm rot="6111631">
                <a:off x="7899634" y="2538115"/>
                <a:ext cx="1052097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8072462" y="2143116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/>
                  <a:t>1</a:t>
                </a:r>
              </a:p>
            </p:txBody>
          </p:sp>
        </p:grpSp>
      </p:grpSp>
      <p:grpSp>
        <p:nvGrpSpPr>
          <p:cNvPr id="13315" name="Group 10"/>
          <p:cNvGrpSpPr>
            <a:grpSpLocks/>
          </p:cNvGrpSpPr>
          <p:nvPr/>
        </p:nvGrpSpPr>
        <p:grpSpPr bwMode="auto">
          <a:xfrm>
            <a:off x="4643438" y="285750"/>
            <a:ext cx="3729037" cy="1223963"/>
            <a:chOff x="7346801" y="571480"/>
            <a:chExt cx="1308444" cy="1223970"/>
          </a:xfrm>
        </p:grpSpPr>
        <p:sp>
          <p:nvSpPr>
            <p:cNvPr id="12" name="Rounded Rectangle 11"/>
            <p:cNvSpPr/>
            <p:nvPr/>
          </p:nvSpPr>
          <p:spPr>
            <a:xfrm>
              <a:off x="7346801" y="714356"/>
              <a:ext cx="1143008" cy="928694"/>
            </a:xfrm>
            <a:prstGeom prst="round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512237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حلل الخطة</a:t>
              </a:r>
            </a:p>
          </p:txBody>
        </p:sp>
      </p:grp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500063" y="2143125"/>
            <a:ext cx="6858000" cy="3387725"/>
            <a:chOff x="1142976" y="3643314"/>
            <a:chExt cx="5572164" cy="1972378"/>
          </a:xfrm>
        </p:grpSpPr>
        <p:grpSp>
          <p:nvGrpSpPr>
            <p:cNvPr id="13317" name="Group 10"/>
            <p:cNvGrpSpPr>
              <a:grpSpLocks/>
            </p:cNvGrpSpPr>
            <p:nvPr/>
          </p:nvGrpSpPr>
          <p:grpSpPr bwMode="auto">
            <a:xfrm>
              <a:off x="1142976" y="3643314"/>
              <a:ext cx="5572164" cy="1972378"/>
              <a:chOff x="1142976" y="3643314"/>
              <a:chExt cx="5572164" cy="1972378"/>
            </a:xfrm>
          </p:grpSpPr>
          <p:pic>
            <p:nvPicPr>
              <p:cNvPr id="13319" name="Picture 19" descr="00015.WMF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5400000">
                <a:off x="2942869" y="1843421"/>
                <a:ext cx="1972378" cy="5572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Freeform 20"/>
              <p:cNvSpPr/>
              <p:nvPr/>
            </p:nvSpPr>
            <p:spPr>
              <a:xfrm>
                <a:off x="1270671" y="3729271"/>
                <a:ext cx="5390295" cy="1835587"/>
              </a:xfrm>
              <a:custGeom>
                <a:avLst/>
                <a:gdLst>
                  <a:gd name="connsiteX0" fmla="*/ 1144490 w 5390882"/>
                  <a:gd name="connsiteY0" fmla="*/ 127992 h 1835106"/>
                  <a:gd name="connsiteX1" fmla="*/ 1144490 w 5390882"/>
                  <a:gd name="connsiteY1" fmla="*/ 70842 h 1835106"/>
                  <a:gd name="connsiteX2" fmla="*/ 1130202 w 5390882"/>
                  <a:gd name="connsiteY2" fmla="*/ 27980 h 1835106"/>
                  <a:gd name="connsiteX3" fmla="*/ 1258790 w 5390882"/>
                  <a:gd name="connsiteY3" fmla="*/ 42267 h 1835106"/>
                  <a:gd name="connsiteX4" fmla="*/ 1330227 w 5390882"/>
                  <a:gd name="connsiteY4" fmla="*/ 56555 h 1835106"/>
                  <a:gd name="connsiteX5" fmla="*/ 1487390 w 5390882"/>
                  <a:gd name="connsiteY5" fmla="*/ 99417 h 1835106"/>
                  <a:gd name="connsiteX6" fmla="*/ 1701702 w 5390882"/>
                  <a:gd name="connsiteY6" fmla="*/ 113705 h 1835106"/>
                  <a:gd name="connsiteX7" fmla="*/ 1901727 w 5390882"/>
                  <a:gd name="connsiteY7" fmla="*/ 156567 h 1835106"/>
                  <a:gd name="connsiteX8" fmla="*/ 2130327 w 5390882"/>
                  <a:gd name="connsiteY8" fmla="*/ 170855 h 1835106"/>
                  <a:gd name="connsiteX9" fmla="*/ 2287490 w 5390882"/>
                  <a:gd name="connsiteY9" fmla="*/ 170855 h 1835106"/>
                  <a:gd name="connsiteX10" fmla="*/ 2273202 w 5390882"/>
                  <a:gd name="connsiteY10" fmla="*/ 127992 h 1835106"/>
                  <a:gd name="connsiteX11" fmla="*/ 2316065 w 5390882"/>
                  <a:gd name="connsiteY11" fmla="*/ 113705 h 1835106"/>
                  <a:gd name="connsiteX12" fmla="*/ 2358927 w 5390882"/>
                  <a:gd name="connsiteY12" fmla="*/ 142280 h 1835106"/>
                  <a:gd name="connsiteX13" fmla="*/ 2487515 w 5390882"/>
                  <a:gd name="connsiteY13" fmla="*/ 170855 h 1835106"/>
                  <a:gd name="connsiteX14" fmla="*/ 2501802 w 5390882"/>
                  <a:gd name="connsiteY14" fmla="*/ 242292 h 1835106"/>
                  <a:gd name="connsiteX15" fmla="*/ 2544665 w 5390882"/>
                  <a:gd name="connsiteY15" fmla="*/ 256580 h 1835106"/>
                  <a:gd name="connsiteX16" fmla="*/ 2787552 w 5390882"/>
                  <a:gd name="connsiteY16" fmla="*/ 242292 h 1835106"/>
                  <a:gd name="connsiteX17" fmla="*/ 3059015 w 5390882"/>
                  <a:gd name="connsiteY17" fmla="*/ 213717 h 1835106"/>
                  <a:gd name="connsiteX18" fmla="*/ 3130452 w 5390882"/>
                  <a:gd name="connsiteY18" fmla="*/ 199430 h 1835106"/>
                  <a:gd name="connsiteX19" fmla="*/ 3173315 w 5390882"/>
                  <a:gd name="connsiteY19" fmla="*/ 170855 h 1835106"/>
                  <a:gd name="connsiteX20" fmla="*/ 3216177 w 5390882"/>
                  <a:gd name="connsiteY20" fmla="*/ 156567 h 1835106"/>
                  <a:gd name="connsiteX21" fmla="*/ 3630515 w 5390882"/>
                  <a:gd name="connsiteY21" fmla="*/ 170855 h 1835106"/>
                  <a:gd name="connsiteX22" fmla="*/ 3744815 w 5390882"/>
                  <a:gd name="connsiteY22" fmla="*/ 170855 h 1835106"/>
                  <a:gd name="connsiteX23" fmla="*/ 3759102 w 5390882"/>
                  <a:gd name="connsiteY23" fmla="*/ 213717 h 1835106"/>
                  <a:gd name="connsiteX24" fmla="*/ 4059140 w 5390882"/>
                  <a:gd name="connsiteY24" fmla="*/ 199430 h 1835106"/>
                  <a:gd name="connsiteX25" fmla="*/ 4159152 w 5390882"/>
                  <a:gd name="connsiteY25" fmla="*/ 185142 h 1835106"/>
                  <a:gd name="connsiteX26" fmla="*/ 4202015 w 5390882"/>
                  <a:gd name="connsiteY26" fmla="*/ 156567 h 1835106"/>
                  <a:gd name="connsiteX27" fmla="*/ 4359177 w 5390882"/>
                  <a:gd name="connsiteY27" fmla="*/ 127992 h 1835106"/>
                  <a:gd name="connsiteX28" fmla="*/ 4473477 w 5390882"/>
                  <a:gd name="connsiteY28" fmla="*/ 142280 h 1835106"/>
                  <a:gd name="connsiteX29" fmla="*/ 4516340 w 5390882"/>
                  <a:gd name="connsiteY29" fmla="*/ 170855 h 1835106"/>
                  <a:gd name="connsiteX30" fmla="*/ 4816377 w 5390882"/>
                  <a:gd name="connsiteY30" fmla="*/ 156567 h 1835106"/>
                  <a:gd name="connsiteX31" fmla="*/ 4844952 w 5390882"/>
                  <a:gd name="connsiteY31" fmla="*/ 113705 h 1835106"/>
                  <a:gd name="connsiteX32" fmla="*/ 4859240 w 5390882"/>
                  <a:gd name="connsiteY32" fmla="*/ 70842 h 1835106"/>
                  <a:gd name="connsiteX33" fmla="*/ 5273577 w 5390882"/>
                  <a:gd name="connsiteY33" fmla="*/ 85130 h 1835106"/>
                  <a:gd name="connsiteX34" fmla="*/ 5259290 w 5390882"/>
                  <a:gd name="connsiteY34" fmla="*/ 170855 h 1835106"/>
                  <a:gd name="connsiteX35" fmla="*/ 5245002 w 5390882"/>
                  <a:gd name="connsiteY35" fmla="*/ 213717 h 1835106"/>
                  <a:gd name="connsiteX36" fmla="*/ 5202140 w 5390882"/>
                  <a:gd name="connsiteY36" fmla="*/ 228005 h 1835106"/>
                  <a:gd name="connsiteX37" fmla="*/ 5159277 w 5390882"/>
                  <a:gd name="connsiteY37" fmla="*/ 256580 h 1835106"/>
                  <a:gd name="connsiteX38" fmla="*/ 5073552 w 5390882"/>
                  <a:gd name="connsiteY38" fmla="*/ 285155 h 1835106"/>
                  <a:gd name="connsiteX39" fmla="*/ 5059265 w 5390882"/>
                  <a:gd name="connsiteY39" fmla="*/ 413742 h 1835106"/>
                  <a:gd name="connsiteX40" fmla="*/ 5159277 w 5390882"/>
                  <a:gd name="connsiteY40" fmla="*/ 399455 h 1835106"/>
                  <a:gd name="connsiteX41" fmla="*/ 5287865 w 5390882"/>
                  <a:gd name="connsiteY41" fmla="*/ 399455 h 1835106"/>
                  <a:gd name="connsiteX42" fmla="*/ 5202140 w 5390882"/>
                  <a:gd name="connsiteY42" fmla="*/ 428030 h 1835106"/>
                  <a:gd name="connsiteX43" fmla="*/ 5245002 w 5390882"/>
                  <a:gd name="connsiteY43" fmla="*/ 442317 h 1835106"/>
                  <a:gd name="connsiteX44" fmla="*/ 5259290 w 5390882"/>
                  <a:gd name="connsiteY44" fmla="*/ 599480 h 1835106"/>
                  <a:gd name="connsiteX45" fmla="*/ 5273577 w 5390882"/>
                  <a:gd name="connsiteY45" fmla="*/ 642342 h 1835106"/>
                  <a:gd name="connsiteX46" fmla="*/ 5202140 w 5390882"/>
                  <a:gd name="connsiteY46" fmla="*/ 656630 h 1835106"/>
                  <a:gd name="connsiteX47" fmla="*/ 5159277 w 5390882"/>
                  <a:gd name="connsiteY47" fmla="*/ 685205 h 1835106"/>
                  <a:gd name="connsiteX48" fmla="*/ 5144990 w 5390882"/>
                  <a:gd name="connsiteY48" fmla="*/ 642342 h 1835106"/>
                  <a:gd name="connsiteX49" fmla="*/ 5073552 w 5390882"/>
                  <a:gd name="connsiteY49" fmla="*/ 699492 h 1835106"/>
                  <a:gd name="connsiteX50" fmla="*/ 5087840 w 5390882"/>
                  <a:gd name="connsiteY50" fmla="*/ 742355 h 1835106"/>
                  <a:gd name="connsiteX51" fmla="*/ 5159277 w 5390882"/>
                  <a:gd name="connsiteY51" fmla="*/ 813792 h 1835106"/>
                  <a:gd name="connsiteX52" fmla="*/ 5273577 w 5390882"/>
                  <a:gd name="connsiteY52" fmla="*/ 828080 h 1835106"/>
                  <a:gd name="connsiteX53" fmla="*/ 5302152 w 5390882"/>
                  <a:gd name="connsiteY53" fmla="*/ 928092 h 1835106"/>
                  <a:gd name="connsiteX54" fmla="*/ 5330727 w 5390882"/>
                  <a:gd name="connsiteY54" fmla="*/ 970955 h 1835106"/>
                  <a:gd name="connsiteX55" fmla="*/ 5345015 w 5390882"/>
                  <a:gd name="connsiteY55" fmla="*/ 1013817 h 1835106"/>
                  <a:gd name="connsiteX56" fmla="*/ 5387877 w 5390882"/>
                  <a:gd name="connsiteY56" fmla="*/ 1028105 h 1835106"/>
                  <a:gd name="connsiteX57" fmla="*/ 5302152 w 5390882"/>
                  <a:gd name="connsiteY57" fmla="*/ 1042392 h 1835106"/>
                  <a:gd name="connsiteX58" fmla="*/ 5173565 w 5390882"/>
                  <a:gd name="connsiteY58" fmla="*/ 1056680 h 1835106"/>
                  <a:gd name="connsiteX59" fmla="*/ 5059265 w 5390882"/>
                  <a:gd name="connsiteY59" fmla="*/ 1056680 h 1835106"/>
                  <a:gd name="connsiteX60" fmla="*/ 4959252 w 5390882"/>
                  <a:gd name="connsiteY60" fmla="*/ 1070967 h 1835106"/>
                  <a:gd name="connsiteX61" fmla="*/ 4973540 w 5390882"/>
                  <a:gd name="connsiteY61" fmla="*/ 1113830 h 1835106"/>
                  <a:gd name="connsiteX62" fmla="*/ 5016402 w 5390882"/>
                  <a:gd name="connsiteY62" fmla="*/ 1085255 h 1835106"/>
                  <a:gd name="connsiteX63" fmla="*/ 5030690 w 5390882"/>
                  <a:gd name="connsiteY63" fmla="*/ 1142405 h 1835106"/>
                  <a:gd name="connsiteX64" fmla="*/ 5073552 w 5390882"/>
                  <a:gd name="connsiteY64" fmla="*/ 1156692 h 1835106"/>
                  <a:gd name="connsiteX65" fmla="*/ 5116415 w 5390882"/>
                  <a:gd name="connsiteY65" fmla="*/ 1185267 h 1835106"/>
                  <a:gd name="connsiteX66" fmla="*/ 5144990 w 5390882"/>
                  <a:gd name="connsiteY66" fmla="*/ 1228130 h 1835106"/>
                  <a:gd name="connsiteX67" fmla="*/ 5116415 w 5390882"/>
                  <a:gd name="connsiteY67" fmla="*/ 1270992 h 1835106"/>
                  <a:gd name="connsiteX68" fmla="*/ 5102127 w 5390882"/>
                  <a:gd name="connsiteY68" fmla="*/ 1313855 h 1835106"/>
                  <a:gd name="connsiteX69" fmla="*/ 5059265 w 5390882"/>
                  <a:gd name="connsiteY69" fmla="*/ 1328142 h 1835106"/>
                  <a:gd name="connsiteX70" fmla="*/ 5002115 w 5390882"/>
                  <a:gd name="connsiteY70" fmla="*/ 1399580 h 1835106"/>
                  <a:gd name="connsiteX71" fmla="*/ 4916390 w 5390882"/>
                  <a:gd name="connsiteY71" fmla="*/ 1428155 h 1835106"/>
                  <a:gd name="connsiteX72" fmla="*/ 4887815 w 5390882"/>
                  <a:gd name="connsiteY72" fmla="*/ 1471017 h 1835106"/>
                  <a:gd name="connsiteX73" fmla="*/ 4873527 w 5390882"/>
                  <a:gd name="connsiteY73" fmla="*/ 1585317 h 1835106"/>
                  <a:gd name="connsiteX74" fmla="*/ 4787802 w 5390882"/>
                  <a:gd name="connsiteY74" fmla="*/ 1628180 h 1835106"/>
                  <a:gd name="connsiteX75" fmla="*/ 4730652 w 5390882"/>
                  <a:gd name="connsiteY75" fmla="*/ 1713905 h 1835106"/>
                  <a:gd name="connsiteX76" fmla="*/ 4644927 w 5390882"/>
                  <a:gd name="connsiteY76" fmla="*/ 1771055 h 1835106"/>
                  <a:gd name="connsiteX77" fmla="*/ 4573490 w 5390882"/>
                  <a:gd name="connsiteY77" fmla="*/ 1828205 h 1835106"/>
                  <a:gd name="connsiteX78" fmla="*/ 4530627 w 5390882"/>
                  <a:gd name="connsiteY78" fmla="*/ 1799630 h 1835106"/>
                  <a:gd name="connsiteX79" fmla="*/ 4544915 w 5390882"/>
                  <a:gd name="connsiteY79" fmla="*/ 1756767 h 1835106"/>
                  <a:gd name="connsiteX80" fmla="*/ 4516340 w 5390882"/>
                  <a:gd name="connsiteY80" fmla="*/ 1713905 h 1835106"/>
                  <a:gd name="connsiteX81" fmla="*/ 4216302 w 5390882"/>
                  <a:gd name="connsiteY81" fmla="*/ 1671042 h 1835106"/>
                  <a:gd name="connsiteX82" fmla="*/ 4159152 w 5390882"/>
                  <a:gd name="connsiteY82" fmla="*/ 1656755 h 1835106"/>
                  <a:gd name="connsiteX83" fmla="*/ 4116290 w 5390882"/>
                  <a:gd name="connsiteY83" fmla="*/ 1642467 h 1835106"/>
                  <a:gd name="connsiteX84" fmla="*/ 3759102 w 5390882"/>
                  <a:gd name="connsiteY84" fmla="*/ 1656755 h 1835106"/>
                  <a:gd name="connsiteX85" fmla="*/ 3673377 w 5390882"/>
                  <a:gd name="connsiteY85" fmla="*/ 1671042 h 1835106"/>
                  <a:gd name="connsiteX86" fmla="*/ 3644802 w 5390882"/>
                  <a:gd name="connsiteY86" fmla="*/ 1713905 h 1835106"/>
                  <a:gd name="connsiteX87" fmla="*/ 3601940 w 5390882"/>
                  <a:gd name="connsiteY87" fmla="*/ 1742480 h 1835106"/>
                  <a:gd name="connsiteX88" fmla="*/ 3544790 w 5390882"/>
                  <a:gd name="connsiteY88" fmla="*/ 1728192 h 1835106"/>
                  <a:gd name="connsiteX89" fmla="*/ 3459065 w 5390882"/>
                  <a:gd name="connsiteY89" fmla="*/ 1699617 h 1835106"/>
                  <a:gd name="connsiteX90" fmla="*/ 3159027 w 5390882"/>
                  <a:gd name="connsiteY90" fmla="*/ 1713905 h 1835106"/>
                  <a:gd name="connsiteX91" fmla="*/ 3116165 w 5390882"/>
                  <a:gd name="connsiteY91" fmla="*/ 1742480 h 1835106"/>
                  <a:gd name="connsiteX92" fmla="*/ 3073302 w 5390882"/>
                  <a:gd name="connsiteY92" fmla="*/ 1713905 h 1835106"/>
                  <a:gd name="connsiteX93" fmla="*/ 2987577 w 5390882"/>
                  <a:gd name="connsiteY93" fmla="*/ 1685330 h 1835106"/>
                  <a:gd name="connsiteX94" fmla="*/ 2787552 w 5390882"/>
                  <a:gd name="connsiteY94" fmla="*/ 1656755 h 1835106"/>
                  <a:gd name="connsiteX95" fmla="*/ 2658965 w 5390882"/>
                  <a:gd name="connsiteY95" fmla="*/ 1599605 h 1835106"/>
                  <a:gd name="connsiteX96" fmla="*/ 2616102 w 5390882"/>
                  <a:gd name="connsiteY96" fmla="*/ 1585317 h 1835106"/>
                  <a:gd name="connsiteX97" fmla="*/ 2573240 w 5390882"/>
                  <a:gd name="connsiteY97" fmla="*/ 1556742 h 1835106"/>
                  <a:gd name="connsiteX98" fmla="*/ 2416077 w 5390882"/>
                  <a:gd name="connsiteY98" fmla="*/ 1542455 h 1835106"/>
                  <a:gd name="connsiteX99" fmla="*/ 2330352 w 5390882"/>
                  <a:gd name="connsiteY99" fmla="*/ 1571030 h 1835106"/>
                  <a:gd name="connsiteX100" fmla="*/ 2287490 w 5390882"/>
                  <a:gd name="connsiteY100" fmla="*/ 1585317 h 1835106"/>
                  <a:gd name="connsiteX101" fmla="*/ 2187477 w 5390882"/>
                  <a:gd name="connsiteY101" fmla="*/ 1599605 h 1835106"/>
                  <a:gd name="connsiteX102" fmla="*/ 2144615 w 5390882"/>
                  <a:gd name="connsiteY102" fmla="*/ 1613892 h 1835106"/>
                  <a:gd name="connsiteX103" fmla="*/ 1787427 w 5390882"/>
                  <a:gd name="connsiteY103" fmla="*/ 1685330 h 1835106"/>
                  <a:gd name="connsiteX104" fmla="*/ 1630265 w 5390882"/>
                  <a:gd name="connsiteY104" fmla="*/ 1713905 h 1835106"/>
                  <a:gd name="connsiteX105" fmla="*/ 1458815 w 5390882"/>
                  <a:gd name="connsiteY105" fmla="*/ 1685330 h 1835106"/>
                  <a:gd name="connsiteX106" fmla="*/ 1330227 w 5390882"/>
                  <a:gd name="connsiteY106" fmla="*/ 1628180 h 1835106"/>
                  <a:gd name="connsiteX107" fmla="*/ 1287365 w 5390882"/>
                  <a:gd name="connsiteY107" fmla="*/ 1613892 h 1835106"/>
                  <a:gd name="connsiteX108" fmla="*/ 1244502 w 5390882"/>
                  <a:gd name="connsiteY108" fmla="*/ 1585317 h 1835106"/>
                  <a:gd name="connsiteX109" fmla="*/ 1015902 w 5390882"/>
                  <a:gd name="connsiteY109" fmla="*/ 1571030 h 1835106"/>
                  <a:gd name="connsiteX110" fmla="*/ 815877 w 5390882"/>
                  <a:gd name="connsiteY110" fmla="*/ 1571030 h 1835106"/>
                  <a:gd name="connsiteX111" fmla="*/ 787302 w 5390882"/>
                  <a:gd name="connsiteY111" fmla="*/ 1613892 h 1835106"/>
                  <a:gd name="connsiteX112" fmla="*/ 673002 w 5390882"/>
                  <a:gd name="connsiteY112" fmla="*/ 1585317 h 1835106"/>
                  <a:gd name="connsiteX113" fmla="*/ 630140 w 5390882"/>
                  <a:gd name="connsiteY113" fmla="*/ 1542455 h 1835106"/>
                  <a:gd name="connsiteX114" fmla="*/ 487265 w 5390882"/>
                  <a:gd name="connsiteY114" fmla="*/ 1528167 h 1835106"/>
                  <a:gd name="connsiteX115" fmla="*/ 444402 w 5390882"/>
                  <a:gd name="connsiteY115" fmla="*/ 1499592 h 1835106"/>
                  <a:gd name="connsiteX116" fmla="*/ 301527 w 5390882"/>
                  <a:gd name="connsiteY116" fmla="*/ 1471017 h 1835106"/>
                  <a:gd name="connsiteX117" fmla="*/ 230090 w 5390882"/>
                  <a:gd name="connsiteY117" fmla="*/ 1399580 h 1835106"/>
                  <a:gd name="connsiteX118" fmla="*/ 144365 w 5390882"/>
                  <a:gd name="connsiteY118" fmla="*/ 1313855 h 1835106"/>
                  <a:gd name="connsiteX119" fmla="*/ 187227 w 5390882"/>
                  <a:gd name="connsiteY119" fmla="*/ 1299567 h 1835106"/>
                  <a:gd name="connsiteX120" fmla="*/ 301527 w 5390882"/>
                  <a:gd name="connsiteY120" fmla="*/ 1285280 h 1835106"/>
                  <a:gd name="connsiteX121" fmla="*/ 344390 w 5390882"/>
                  <a:gd name="connsiteY121" fmla="*/ 1256705 h 1835106"/>
                  <a:gd name="connsiteX122" fmla="*/ 387252 w 5390882"/>
                  <a:gd name="connsiteY122" fmla="*/ 1170980 h 1835106"/>
                  <a:gd name="connsiteX123" fmla="*/ 315815 w 5390882"/>
                  <a:gd name="connsiteY123" fmla="*/ 1113830 h 1835106"/>
                  <a:gd name="connsiteX124" fmla="*/ 72927 w 5390882"/>
                  <a:gd name="connsiteY124" fmla="*/ 1099542 h 1835106"/>
                  <a:gd name="connsiteX125" fmla="*/ 58640 w 5390882"/>
                  <a:gd name="connsiteY125" fmla="*/ 970955 h 1835106"/>
                  <a:gd name="connsiteX126" fmla="*/ 44352 w 5390882"/>
                  <a:gd name="connsiteY126" fmla="*/ 928092 h 1835106"/>
                  <a:gd name="connsiteX127" fmla="*/ 87215 w 5390882"/>
                  <a:gd name="connsiteY127" fmla="*/ 899517 h 1835106"/>
                  <a:gd name="connsiteX128" fmla="*/ 258665 w 5390882"/>
                  <a:gd name="connsiteY128" fmla="*/ 885230 h 1835106"/>
                  <a:gd name="connsiteX129" fmla="*/ 272952 w 5390882"/>
                  <a:gd name="connsiteY129" fmla="*/ 842367 h 1835106"/>
                  <a:gd name="connsiteX130" fmla="*/ 230090 w 5390882"/>
                  <a:gd name="connsiteY130" fmla="*/ 742355 h 1835106"/>
                  <a:gd name="connsiteX131" fmla="*/ 187227 w 5390882"/>
                  <a:gd name="connsiteY131" fmla="*/ 728067 h 1835106"/>
                  <a:gd name="connsiteX132" fmla="*/ 144365 w 5390882"/>
                  <a:gd name="connsiteY132" fmla="*/ 685205 h 1835106"/>
                  <a:gd name="connsiteX133" fmla="*/ 15777 w 5390882"/>
                  <a:gd name="connsiteY133" fmla="*/ 628055 h 1835106"/>
                  <a:gd name="connsiteX134" fmla="*/ 30065 w 5390882"/>
                  <a:gd name="connsiteY134" fmla="*/ 585192 h 1835106"/>
                  <a:gd name="connsiteX135" fmla="*/ 72927 w 5390882"/>
                  <a:gd name="connsiteY135" fmla="*/ 570905 h 1835106"/>
                  <a:gd name="connsiteX136" fmla="*/ 201515 w 5390882"/>
                  <a:gd name="connsiteY136" fmla="*/ 542330 h 1835106"/>
                  <a:gd name="connsiteX137" fmla="*/ 230090 w 5390882"/>
                  <a:gd name="connsiteY137" fmla="*/ 499467 h 1835106"/>
                  <a:gd name="connsiteX138" fmla="*/ 244377 w 5390882"/>
                  <a:gd name="connsiteY138" fmla="*/ 456605 h 1835106"/>
                  <a:gd name="connsiteX139" fmla="*/ 287240 w 5390882"/>
                  <a:gd name="connsiteY139" fmla="*/ 442317 h 1835106"/>
                  <a:gd name="connsiteX140" fmla="*/ 358677 w 5390882"/>
                  <a:gd name="connsiteY140" fmla="*/ 313730 h 1835106"/>
                  <a:gd name="connsiteX141" fmla="*/ 315815 w 5390882"/>
                  <a:gd name="connsiteY141" fmla="*/ 299442 h 1835106"/>
                  <a:gd name="connsiteX142" fmla="*/ 230090 w 5390882"/>
                  <a:gd name="connsiteY142" fmla="*/ 342305 h 1835106"/>
                  <a:gd name="connsiteX143" fmla="*/ 187227 w 5390882"/>
                  <a:gd name="connsiteY143" fmla="*/ 356592 h 1835106"/>
                  <a:gd name="connsiteX144" fmla="*/ 158652 w 5390882"/>
                  <a:gd name="connsiteY144" fmla="*/ 313730 h 1835106"/>
                  <a:gd name="connsiteX145" fmla="*/ 172940 w 5390882"/>
                  <a:gd name="connsiteY145" fmla="*/ 170855 h 1835106"/>
                  <a:gd name="connsiteX146" fmla="*/ 187227 w 5390882"/>
                  <a:gd name="connsiteY146" fmla="*/ 127992 h 1835106"/>
                  <a:gd name="connsiteX147" fmla="*/ 201515 w 5390882"/>
                  <a:gd name="connsiteY147" fmla="*/ 56555 h 183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5390882" h="1835106">
                    <a:moveTo>
                      <a:pt x="1144490" y="127992"/>
                    </a:moveTo>
                    <a:cubicBezTo>
                      <a:pt x="1054252" y="67834"/>
                      <a:pt x="1120427" y="131000"/>
                      <a:pt x="1144490" y="70842"/>
                    </a:cubicBezTo>
                    <a:cubicBezTo>
                      <a:pt x="1150083" y="56859"/>
                      <a:pt x="1134965" y="42267"/>
                      <a:pt x="1130202" y="27980"/>
                    </a:cubicBezTo>
                    <a:cubicBezTo>
                      <a:pt x="1214141" y="0"/>
                      <a:pt x="1133776" y="17263"/>
                      <a:pt x="1258790" y="42267"/>
                    </a:cubicBezTo>
                    <a:cubicBezTo>
                      <a:pt x="1282602" y="47030"/>
                      <a:pt x="1306799" y="50165"/>
                      <a:pt x="1330227" y="56555"/>
                    </a:cubicBezTo>
                    <a:cubicBezTo>
                      <a:pt x="1404648" y="76852"/>
                      <a:pt x="1414103" y="92088"/>
                      <a:pt x="1487390" y="99417"/>
                    </a:cubicBezTo>
                    <a:cubicBezTo>
                      <a:pt x="1558631" y="106541"/>
                      <a:pt x="1630265" y="108942"/>
                      <a:pt x="1701702" y="113705"/>
                    </a:cubicBezTo>
                    <a:cubicBezTo>
                      <a:pt x="1786718" y="170382"/>
                      <a:pt x="1732414" y="144025"/>
                      <a:pt x="1901727" y="156567"/>
                    </a:cubicBezTo>
                    <a:cubicBezTo>
                      <a:pt x="1977867" y="162207"/>
                      <a:pt x="2054127" y="166092"/>
                      <a:pt x="2130327" y="170855"/>
                    </a:cubicBezTo>
                    <a:cubicBezTo>
                      <a:pt x="2180346" y="183359"/>
                      <a:pt x="2236298" y="204983"/>
                      <a:pt x="2287490" y="170855"/>
                    </a:cubicBezTo>
                    <a:cubicBezTo>
                      <a:pt x="2300021" y="162501"/>
                      <a:pt x="2277965" y="142280"/>
                      <a:pt x="2273202" y="127992"/>
                    </a:cubicBezTo>
                    <a:cubicBezTo>
                      <a:pt x="2287490" y="123230"/>
                      <a:pt x="2301209" y="111229"/>
                      <a:pt x="2316065" y="113705"/>
                    </a:cubicBezTo>
                    <a:cubicBezTo>
                      <a:pt x="2333003" y="116528"/>
                      <a:pt x="2343568" y="134601"/>
                      <a:pt x="2358927" y="142280"/>
                    </a:cubicBezTo>
                    <a:cubicBezTo>
                      <a:pt x="2394097" y="159865"/>
                      <a:pt x="2454597" y="165368"/>
                      <a:pt x="2487515" y="170855"/>
                    </a:cubicBezTo>
                    <a:cubicBezTo>
                      <a:pt x="2492277" y="194667"/>
                      <a:pt x="2488332" y="222087"/>
                      <a:pt x="2501802" y="242292"/>
                    </a:cubicBezTo>
                    <a:cubicBezTo>
                      <a:pt x="2510156" y="254823"/>
                      <a:pt x="2529604" y="256580"/>
                      <a:pt x="2544665" y="256580"/>
                    </a:cubicBezTo>
                    <a:cubicBezTo>
                      <a:pt x="2625767" y="256580"/>
                      <a:pt x="2706656" y="248070"/>
                      <a:pt x="2787552" y="242292"/>
                    </a:cubicBezTo>
                    <a:cubicBezTo>
                      <a:pt x="2856952" y="237335"/>
                      <a:pt x="2984489" y="225183"/>
                      <a:pt x="3059015" y="213717"/>
                    </a:cubicBezTo>
                    <a:cubicBezTo>
                      <a:pt x="3083017" y="210024"/>
                      <a:pt x="3106640" y="204192"/>
                      <a:pt x="3130452" y="199430"/>
                    </a:cubicBezTo>
                    <a:cubicBezTo>
                      <a:pt x="3144740" y="189905"/>
                      <a:pt x="3157956" y="178534"/>
                      <a:pt x="3173315" y="170855"/>
                    </a:cubicBezTo>
                    <a:cubicBezTo>
                      <a:pt x="3186785" y="164120"/>
                      <a:pt x="3201117" y="156567"/>
                      <a:pt x="3216177" y="156567"/>
                    </a:cubicBezTo>
                    <a:cubicBezTo>
                      <a:pt x="3354372" y="156567"/>
                      <a:pt x="3492402" y="166092"/>
                      <a:pt x="3630515" y="170855"/>
                    </a:cubicBezTo>
                    <a:cubicBezTo>
                      <a:pt x="3666801" y="161783"/>
                      <a:pt x="3708529" y="141826"/>
                      <a:pt x="3744815" y="170855"/>
                    </a:cubicBezTo>
                    <a:cubicBezTo>
                      <a:pt x="3756575" y="180263"/>
                      <a:pt x="3754340" y="199430"/>
                      <a:pt x="3759102" y="213717"/>
                    </a:cubicBezTo>
                    <a:cubicBezTo>
                      <a:pt x="3859115" y="208955"/>
                      <a:pt x="3959268" y="206564"/>
                      <a:pt x="4059140" y="199430"/>
                    </a:cubicBezTo>
                    <a:cubicBezTo>
                      <a:pt x="4092730" y="197031"/>
                      <a:pt x="4126896" y="194819"/>
                      <a:pt x="4159152" y="185142"/>
                    </a:cubicBezTo>
                    <a:cubicBezTo>
                      <a:pt x="4175599" y="180208"/>
                      <a:pt x="4186656" y="164246"/>
                      <a:pt x="4202015" y="156567"/>
                    </a:cubicBezTo>
                    <a:cubicBezTo>
                      <a:pt x="4246063" y="134543"/>
                      <a:pt x="4319781" y="132917"/>
                      <a:pt x="4359177" y="127992"/>
                    </a:cubicBezTo>
                    <a:cubicBezTo>
                      <a:pt x="4397277" y="132755"/>
                      <a:pt x="4436433" y="132177"/>
                      <a:pt x="4473477" y="142280"/>
                    </a:cubicBezTo>
                    <a:cubicBezTo>
                      <a:pt x="4490044" y="146798"/>
                      <a:pt x="4499183" y="170140"/>
                      <a:pt x="4516340" y="170855"/>
                    </a:cubicBezTo>
                    <a:lnTo>
                      <a:pt x="4816377" y="156567"/>
                    </a:lnTo>
                    <a:cubicBezTo>
                      <a:pt x="4825902" y="142280"/>
                      <a:pt x="4837273" y="129063"/>
                      <a:pt x="4844952" y="113705"/>
                    </a:cubicBezTo>
                    <a:cubicBezTo>
                      <a:pt x="4851687" y="100234"/>
                      <a:pt x="4844213" y="71844"/>
                      <a:pt x="4859240" y="70842"/>
                    </a:cubicBezTo>
                    <a:cubicBezTo>
                      <a:pt x="4997128" y="61649"/>
                      <a:pt x="5135465" y="80367"/>
                      <a:pt x="5273577" y="85130"/>
                    </a:cubicBezTo>
                    <a:cubicBezTo>
                      <a:pt x="5268815" y="113705"/>
                      <a:pt x="5265574" y="142576"/>
                      <a:pt x="5259290" y="170855"/>
                    </a:cubicBezTo>
                    <a:cubicBezTo>
                      <a:pt x="5256023" y="185557"/>
                      <a:pt x="5255651" y="203068"/>
                      <a:pt x="5245002" y="213717"/>
                    </a:cubicBezTo>
                    <a:cubicBezTo>
                      <a:pt x="5234353" y="224366"/>
                      <a:pt x="5215610" y="221270"/>
                      <a:pt x="5202140" y="228005"/>
                    </a:cubicBezTo>
                    <a:cubicBezTo>
                      <a:pt x="5186781" y="235684"/>
                      <a:pt x="5174969" y="249606"/>
                      <a:pt x="5159277" y="256580"/>
                    </a:cubicBezTo>
                    <a:cubicBezTo>
                      <a:pt x="5131752" y="268813"/>
                      <a:pt x="5073552" y="285155"/>
                      <a:pt x="5073552" y="285155"/>
                    </a:cubicBezTo>
                    <a:cubicBezTo>
                      <a:pt x="5054561" y="313641"/>
                      <a:pt x="4998875" y="375998"/>
                      <a:pt x="5059265" y="413742"/>
                    </a:cubicBezTo>
                    <a:cubicBezTo>
                      <a:pt x="5087822" y="431590"/>
                      <a:pt x="5125940" y="404217"/>
                      <a:pt x="5159277" y="399455"/>
                    </a:cubicBezTo>
                    <a:cubicBezTo>
                      <a:pt x="5177332" y="393436"/>
                      <a:pt x="5287865" y="349163"/>
                      <a:pt x="5287865" y="399455"/>
                    </a:cubicBezTo>
                    <a:cubicBezTo>
                      <a:pt x="5287865" y="429576"/>
                      <a:pt x="5202140" y="428030"/>
                      <a:pt x="5202140" y="428030"/>
                    </a:cubicBezTo>
                    <a:cubicBezTo>
                      <a:pt x="5216427" y="432792"/>
                      <a:pt x="5240240" y="428030"/>
                      <a:pt x="5245002" y="442317"/>
                    </a:cubicBezTo>
                    <a:cubicBezTo>
                      <a:pt x="5261637" y="492221"/>
                      <a:pt x="5251851" y="547405"/>
                      <a:pt x="5259290" y="599480"/>
                    </a:cubicBezTo>
                    <a:cubicBezTo>
                      <a:pt x="5261420" y="614389"/>
                      <a:pt x="5268815" y="628055"/>
                      <a:pt x="5273577" y="642342"/>
                    </a:cubicBezTo>
                    <a:cubicBezTo>
                      <a:pt x="5210077" y="737593"/>
                      <a:pt x="5284689" y="656630"/>
                      <a:pt x="5202140" y="656630"/>
                    </a:cubicBezTo>
                    <a:cubicBezTo>
                      <a:pt x="5184968" y="656630"/>
                      <a:pt x="5173565" y="675680"/>
                      <a:pt x="5159277" y="685205"/>
                    </a:cubicBezTo>
                    <a:cubicBezTo>
                      <a:pt x="5154515" y="670917"/>
                      <a:pt x="5158460" y="649077"/>
                      <a:pt x="5144990" y="642342"/>
                    </a:cubicBezTo>
                    <a:cubicBezTo>
                      <a:pt x="5110484" y="625089"/>
                      <a:pt x="5082379" y="686251"/>
                      <a:pt x="5073552" y="699492"/>
                    </a:cubicBezTo>
                    <a:cubicBezTo>
                      <a:pt x="5078315" y="713780"/>
                      <a:pt x="5081105" y="728884"/>
                      <a:pt x="5087840" y="742355"/>
                    </a:cubicBezTo>
                    <a:cubicBezTo>
                      <a:pt x="5101877" y="770428"/>
                      <a:pt x="5126191" y="804768"/>
                      <a:pt x="5159277" y="813792"/>
                    </a:cubicBezTo>
                    <a:cubicBezTo>
                      <a:pt x="5196321" y="823895"/>
                      <a:pt x="5235477" y="823317"/>
                      <a:pt x="5273577" y="828080"/>
                    </a:cubicBezTo>
                    <a:cubicBezTo>
                      <a:pt x="5278154" y="846386"/>
                      <a:pt x="5291905" y="907598"/>
                      <a:pt x="5302152" y="928092"/>
                    </a:cubicBezTo>
                    <a:cubicBezTo>
                      <a:pt x="5309831" y="943451"/>
                      <a:pt x="5323048" y="955596"/>
                      <a:pt x="5330727" y="970955"/>
                    </a:cubicBezTo>
                    <a:cubicBezTo>
                      <a:pt x="5337462" y="984425"/>
                      <a:pt x="5334366" y="1003168"/>
                      <a:pt x="5345015" y="1013817"/>
                    </a:cubicBezTo>
                    <a:cubicBezTo>
                      <a:pt x="5355664" y="1024466"/>
                      <a:pt x="5373590" y="1023342"/>
                      <a:pt x="5387877" y="1028105"/>
                    </a:cubicBezTo>
                    <a:cubicBezTo>
                      <a:pt x="5298762" y="1087516"/>
                      <a:pt x="5390882" y="1042392"/>
                      <a:pt x="5302152" y="1042392"/>
                    </a:cubicBezTo>
                    <a:cubicBezTo>
                      <a:pt x="5259026" y="1042392"/>
                      <a:pt x="5216427" y="1051917"/>
                      <a:pt x="5173565" y="1056680"/>
                    </a:cubicBezTo>
                    <a:cubicBezTo>
                      <a:pt x="5075586" y="1089338"/>
                      <a:pt x="5197194" y="1056680"/>
                      <a:pt x="5059265" y="1056680"/>
                    </a:cubicBezTo>
                    <a:cubicBezTo>
                      <a:pt x="5025589" y="1056680"/>
                      <a:pt x="4992590" y="1066205"/>
                      <a:pt x="4959252" y="1070967"/>
                    </a:cubicBezTo>
                    <a:cubicBezTo>
                      <a:pt x="4964015" y="1085255"/>
                      <a:pt x="4958929" y="1110177"/>
                      <a:pt x="4973540" y="1113830"/>
                    </a:cubicBezTo>
                    <a:cubicBezTo>
                      <a:pt x="4990199" y="1117995"/>
                      <a:pt x="5001044" y="1077576"/>
                      <a:pt x="5016402" y="1085255"/>
                    </a:cubicBezTo>
                    <a:cubicBezTo>
                      <a:pt x="5033965" y="1094037"/>
                      <a:pt x="5018423" y="1127072"/>
                      <a:pt x="5030690" y="1142405"/>
                    </a:cubicBezTo>
                    <a:cubicBezTo>
                      <a:pt x="5040098" y="1154165"/>
                      <a:pt x="5059265" y="1151930"/>
                      <a:pt x="5073552" y="1156692"/>
                    </a:cubicBezTo>
                    <a:cubicBezTo>
                      <a:pt x="5087840" y="1166217"/>
                      <a:pt x="5100337" y="1179238"/>
                      <a:pt x="5116415" y="1185267"/>
                    </a:cubicBezTo>
                    <a:cubicBezTo>
                      <a:pt x="5189860" y="1212809"/>
                      <a:pt x="5218544" y="1179094"/>
                      <a:pt x="5144990" y="1228130"/>
                    </a:cubicBezTo>
                    <a:cubicBezTo>
                      <a:pt x="5135465" y="1242417"/>
                      <a:pt x="5124094" y="1255634"/>
                      <a:pt x="5116415" y="1270992"/>
                    </a:cubicBezTo>
                    <a:cubicBezTo>
                      <a:pt x="5109680" y="1284463"/>
                      <a:pt x="5112776" y="1303206"/>
                      <a:pt x="5102127" y="1313855"/>
                    </a:cubicBezTo>
                    <a:cubicBezTo>
                      <a:pt x="5091478" y="1324504"/>
                      <a:pt x="5073552" y="1323380"/>
                      <a:pt x="5059265" y="1328142"/>
                    </a:cubicBezTo>
                    <a:cubicBezTo>
                      <a:pt x="5043772" y="1374621"/>
                      <a:pt x="5052691" y="1377102"/>
                      <a:pt x="5002115" y="1399580"/>
                    </a:cubicBezTo>
                    <a:cubicBezTo>
                      <a:pt x="4974590" y="1411813"/>
                      <a:pt x="4916390" y="1428155"/>
                      <a:pt x="4916390" y="1428155"/>
                    </a:cubicBezTo>
                    <a:cubicBezTo>
                      <a:pt x="4906865" y="1442442"/>
                      <a:pt x="4892333" y="1454451"/>
                      <a:pt x="4887815" y="1471017"/>
                    </a:cubicBezTo>
                    <a:cubicBezTo>
                      <a:pt x="4877712" y="1508061"/>
                      <a:pt x="4887787" y="1549667"/>
                      <a:pt x="4873527" y="1585317"/>
                    </a:cubicBezTo>
                    <a:cubicBezTo>
                      <a:pt x="4865005" y="1606622"/>
                      <a:pt x="4805846" y="1622165"/>
                      <a:pt x="4787802" y="1628180"/>
                    </a:cubicBezTo>
                    <a:cubicBezTo>
                      <a:pt x="4768752" y="1656755"/>
                      <a:pt x="4759227" y="1694855"/>
                      <a:pt x="4730652" y="1713905"/>
                    </a:cubicBezTo>
                    <a:lnTo>
                      <a:pt x="4644927" y="1771055"/>
                    </a:lnTo>
                    <a:cubicBezTo>
                      <a:pt x="4628232" y="1796098"/>
                      <a:pt x="4614896" y="1835106"/>
                      <a:pt x="4573490" y="1828205"/>
                    </a:cubicBezTo>
                    <a:cubicBezTo>
                      <a:pt x="4556552" y="1825382"/>
                      <a:pt x="4544915" y="1809155"/>
                      <a:pt x="4530627" y="1799630"/>
                    </a:cubicBezTo>
                    <a:cubicBezTo>
                      <a:pt x="4535390" y="1785342"/>
                      <a:pt x="4547391" y="1771623"/>
                      <a:pt x="4544915" y="1756767"/>
                    </a:cubicBezTo>
                    <a:cubicBezTo>
                      <a:pt x="4542092" y="1739829"/>
                      <a:pt x="4528482" y="1726047"/>
                      <a:pt x="4516340" y="1713905"/>
                    </a:cubicBezTo>
                    <a:cubicBezTo>
                      <a:pt x="4442381" y="1639947"/>
                      <a:pt x="4288917" y="1675076"/>
                      <a:pt x="4216302" y="1671042"/>
                    </a:cubicBezTo>
                    <a:cubicBezTo>
                      <a:pt x="4197252" y="1666280"/>
                      <a:pt x="4178033" y="1662150"/>
                      <a:pt x="4159152" y="1656755"/>
                    </a:cubicBezTo>
                    <a:cubicBezTo>
                      <a:pt x="4144671" y="1652618"/>
                      <a:pt x="4131350" y="1642467"/>
                      <a:pt x="4116290" y="1642467"/>
                    </a:cubicBezTo>
                    <a:cubicBezTo>
                      <a:pt x="3997132" y="1642467"/>
                      <a:pt x="3878165" y="1651992"/>
                      <a:pt x="3759102" y="1656755"/>
                    </a:cubicBezTo>
                    <a:cubicBezTo>
                      <a:pt x="3730527" y="1661517"/>
                      <a:pt x="3699288" y="1658087"/>
                      <a:pt x="3673377" y="1671042"/>
                    </a:cubicBezTo>
                    <a:cubicBezTo>
                      <a:pt x="3658018" y="1678721"/>
                      <a:pt x="3656944" y="1701763"/>
                      <a:pt x="3644802" y="1713905"/>
                    </a:cubicBezTo>
                    <a:cubicBezTo>
                      <a:pt x="3632660" y="1726047"/>
                      <a:pt x="3616227" y="1732955"/>
                      <a:pt x="3601940" y="1742480"/>
                    </a:cubicBezTo>
                    <a:cubicBezTo>
                      <a:pt x="3582890" y="1737717"/>
                      <a:pt x="3563598" y="1733835"/>
                      <a:pt x="3544790" y="1728192"/>
                    </a:cubicBezTo>
                    <a:cubicBezTo>
                      <a:pt x="3515940" y="1719537"/>
                      <a:pt x="3459065" y="1699617"/>
                      <a:pt x="3459065" y="1699617"/>
                    </a:cubicBezTo>
                    <a:cubicBezTo>
                      <a:pt x="3359052" y="1704380"/>
                      <a:pt x="3258380" y="1701486"/>
                      <a:pt x="3159027" y="1713905"/>
                    </a:cubicBezTo>
                    <a:cubicBezTo>
                      <a:pt x="3141988" y="1716035"/>
                      <a:pt x="3133336" y="1742480"/>
                      <a:pt x="3116165" y="1742480"/>
                    </a:cubicBezTo>
                    <a:cubicBezTo>
                      <a:pt x="3098993" y="1742480"/>
                      <a:pt x="3088994" y="1720879"/>
                      <a:pt x="3073302" y="1713905"/>
                    </a:cubicBezTo>
                    <a:cubicBezTo>
                      <a:pt x="3045777" y="1701672"/>
                      <a:pt x="3017465" y="1689066"/>
                      <a:pt x="2987577" y="1685330"/>
                    </a:cubicBezTo>
                    <a:cubicBezTo>
                      <a:pt x="2844532" y="1667449"/>
                      <a:pt x="2911151" y="1677354"/>
                      <a:pt x="2787552" y="1656755"/>
                    </a:cubicBezTo>
                    <a:cubicBezTo>
                      <a:pt x="2566392" y="1583035"/>
                      <a:pt x="2794811" y="1667529"/>
                      <a:pt x="2658965" y="1599605"/>
                    </a:cubicBezTo>
                    <a:cubicBezTo>
                      <a:pt x="2645494" y="1592870"/>
                      <a:pt x="2629573" y="1592052"/>
                      <a:pt x="2616102" y="1585317"/>
                    </a:cubicBezTo>
                    <a:cubicBezTo>
                      <a:pt x="2600744" y="1577638"/>
                      <a:pt x="2590030" y="1560340"/>
                      <a:pt x="2573240" y="1556742"/>
                    </a:cubicBezTo>
                    <a:cubicBezTo>
                      <a:pt x="2521804" y="1545720"/>
                      <a:pt x="2468465" y="1547217"/>
                      <a:pt x="2416077" y="1542455"/>
                    </a:cubicBezTo>
                    <a:lnTo>
                      <a:pt x="2330352" y="1571030"/>
                    </a:lnTo>
                    <a:cubicBezTo>
                      <a:pt x="2316065" y="1575792"/>
                      <a:pt x="2302399" y="1583187"/>
                      <a:pt x="2287490" y="1585317"/>
                    </a:cubicBezTo>
                    <a:lnTo>
                      <a:pt x="2187477" y="1599605"/>
                    </a:lnTo>
                    <a:cubicBezTo>
                      <a:pt x="2173190" y="1604367"/>
                      <a:pt x="2157780" y="1606578"/>
                      <a:pt x="2144615" y="1613892"/>
                    </a:cubicBezTo>
                    <a:cubicBezTo>
                      <a:pt x="1947899" y="1723179"/>
                      <a:pt x="2187107" y="1664294"/>
                      <a:pt x="1787427" y="1685330"/>
                    </a:cubicBezTo>
                    <a:cubicBezTo>
                      <a:pt x="1718952" y="1753805"/>
                      <a:pt x="1761693" y="1733619"/>
                      <a:pt x="1630265" y="1713905"/>
                    </a:cubicBezTo>
                    <a:cubicBezTo>
                      <a:pt x="1572968" y="1705311"/>
                      <a:pt x="1458815" y="1685330"/>
                      <a:pt x="1458815" y="1685330"/>
                    </a:cubicBezTo>
                    <a:cubicBezTo>
                      <a:pt x="1237666" y="1611614"/>
                      <a:pt x="1466069" y="1696102"/>
                      <a:pt x="1330227" y="1628180"/>
                    </a:cubicBezTo>
                    <a:cubicBezTo>
                      <a:pt x="1316757" y="1621445"/>
                      <a:pt x="1300835" y="1620627"/>
                      <a:pt x="1287365" y="1613892"/>
                    </a:cubicBezTo>
                    <a:cubicBezTo>
                      <a:pt x="1272006" y="1606213"/>
                      <a:pt x="1261463" y="1587995"/>
                      <a:pt x="1244502" y="1585317"/>
                    </a:cubicBezTo>
                    <a:cubicBezTo>
                      <a:pt x="1169088" y="1573410"/>
                      <a:pt x="1092102" y="1575792"/>
                      <a:pt x="1015902" y="1571030"/>
                    </a:cubicBezTo>
                    <a:cubicBezTo>
                      <a:pt x="939804" y="1545663"/>
                      <a:pt x="929819" y="1535971"/>
                      <a:pt x="815877" y="1571030"/>
                    </a:cubicBezTo>
                    <a:cubicBezTo>
                      <a:pt x="799465" y="1576080"/>
                      <a:pt x="796827" y="1599605"/>
                      <a:pt x="787302" y="1613892"/>
                    </a:cubicBezTo>
                    <a:cubicBezTo>
                      <a:pt x="776994" y="1611830"/>
                      <a:pt x="691832" y="1597871"/>
                      <a:pt x="673002" y="1585317"/>
                    </a:cubicBezTo>
                    <a:cubicBezTo>
                      <a:pt x="656190" y="1574109"/>
                      <a:pt x="649452" y="1548397"/>
                      <a:pt x="630140" y="1542455"/>
                    </a:cubicBezTo>
                    <a:cubicBezTo>
                      <a:pt x="584394" y="1528379"/>
                      <a:pt x="534890" y="1532930"/>
                      <a:pt x="487265" y="1528167"/>
                    </a:cubicBezTo>
                    <a:cubicBezTo>
                      <a:pt x="472977" y="1518642"/>
                      <a:pt x="459761" y="1507271"/>
                      <a:pt x="444402" y="1499592"/>
                    </a:cubicBezTo>
                    <a:cubicBezTo>
                      <a:pt x="404505" y="1479644"/>
                      <a:pt x="338380" y="1476282"/>
                      <a:pt x="301527" y="1471017"/>
                    </a:cubicBezTo>
                    <a:cubicBezTo>
                      <a:pt x="242645" y="1382695"/>
                      <a:pt x="308021" y="1468852"/>
                      <a:pt x="230090" y="1399580"/>
                    </a:cubicBezTo>
                    <a:cubicBezTo>
                      <a:pt x="199886" y="1372732"/>
                      <a:pt x="144365" y="1313855"/>
                      <a:pt x="144365" y="1313855"/>
                    </a:cubicBezTo>
                    <a:cubicBezTo>
                      <a:pt x="158652" y="1309092"/>
                      <a:pt x="172410" y="1302261"/>
                      <a:pt x="187227" y="1299567"/>
                    </a:cubicBezTo>
                    <a:cubicBezTo>
                      <a:pt x="225004" y="1292698"/>
                      <a:pt x="264483" y="1295383"/>
                      <a:pt x="301527" y="1285280"/>
                    </a:cubicBezTo>
                    <a:cubicBezTo>
                      <a:pt x="318094" y="1280762"/>
                      <a:pt x="330102" y="1266230"/>
                      <a:pt x="344390" y="1256705"/>
                    </a:cubicBezTo>
                    <a:cubicBezTo>
                      <a:pt x="354341" y="1241778"/>
                      <a:pt x="391196" y="1194641"/>
                      <a:pt x="387252" y="1170980"/>
                    </a:cubicBezTo>
                    <a:cubicBezTo>
                      <a:pt x="381156" y="1134406"/>
                      <a:pt x="347926" y="1117041"/>
                      <a:pt x="315815" y="1113830"/>
                    </a:cubicBezTo>
                    <a:cubicBezTo>
                      <a:pt x="235115" y="1105760"/>
                      <a:pt x="153890" y="1104305"/>
                      <a:pt x="72927" y="1099542"/>
                    </a:cubicBezTo>
                    <a:cubicBezTo>
                      <a:pt x="68165" y="1056680"/>
                      <a:pt x="65730" y="1013494"/>
                      <a:pt x="58640" y="970955"/>
                    </a:cubicBezTo>
                    <a:cubicBezTo>
                      <a:pt x="56164" y="956099"/>
                      <a:pt x="38759" y="942075"/>
                      <a:pt x="44352" y="928092"/>
                    </a:cubicBezTo>
                    <a:cubicBezTo>
                      <a:pt x="50729" y="912149"/>
                      <a:pt x="70377" y="902885"/>
                      <a:pt x="87215" y="899517"/>
                    </a:cubicBezTo>
                    <a:cubicBezTo>
                      <a:pt x="143449" y="888270"/>
                      <a:pt x="201515" y="889992"/>
                      <a:pt x="258665" y="885230"/>
                    </a:cubicBezTo>
                    <a:cubicBezTo>
                      <a:pt x="263427" y="870942"/>
                      <a:pt x="272952" y="857427"/>
                      <a:pt x="272952" y="842367"/>
                    </a:cubicBezTo>
                    <a:cubicBezTo>
                      <a:pt x="272952" y="814912"/>
                      <a:pt x="253422" y="761020"/>
                      <a:pt x="230090" y="742355"/>
                    </a:cubicBezTo>
                    <a:cubicBezTo>
                      <a:pt x="218330" y="732947"/>
                      <a:pt x="201515" y="732830"/>
                      <a:pt x="187227" y="728067"/>
                    </a:cubicBezTo>
                    <a:cubicBezTo>
                      <a:pt x="172940" y="713780"/>
                      <a:pt x="163125" y="692709"/>
                      <a:pt x="144365" y="685205"/>
                    </a:cubicBezTo>
                    <a:cubicBezTo>
                      <a:pt x="0" y="627459"/>
                      <a:pt x="76980" y="719858"/>
                      <a:pt x="15777" y="628055"/>
                    </a:cubicBezTo>
                    <a:cubicBezTo>
                      <a:pt x="20540" y="613767"/>
                      <a:pt x="19416" y="595841"/>
                      <a:pt x="30065" y="585192"/>
                    </a:cubicBezTo>
                    <a:cubicBezTo>
                      <a:pt x="40714" y="574543"/>
                      <a:pt x="58225" y="574172"/>
                      <a:pt x="72927" y="570905"/>
                    </a:cubicBezTo>
                    <a:cubicBezTo>
                      <a:pt x="223801" y="537377"/>
                      <a:pt x="105023" y="574493"/>
                      <a:pt x="201515" y="542330"/>
                    </a:cubicBezTo>
                    <a:cubicBezTo>
                      <a:pt x="211040" y="528042"/>
                      <a:pt x="222411" y="514826"/>
                      <a:pt x="230090" y="499467"/>
                    </a:cubicBezTo>
                    <a:cubicBezTo>
                      <a:pt x="236825" y="485997"/>
                      <a:pt x="233728" y="467254"/>
                      <a:pt x="244377" y="456605"/>
                    </a:cubicBezTo>
                    <a:cubicBezTo>
                      <a:pt x="255026" y="445956"/>
                      <a:pt x="272952" y="447080"/>
                      <a:pt x="287240" y="442317"/>
                    </a:cubicBezTo>
                    <a:cubicBezTo>
                      <a:pt x="352744" y="344061"/>
                      <a:pt x="333530" y="389173"/>
                      <a:pt x="358677" y="313730"/>
                    </a:cubicBezTo>
                    <a:cubicBezTo>
                      <a:pt x="344390" y="308967"/>
                      <a:pt x="330875" y="299442"/>
                      <a:pt x="315815" y="299442"/>
                    </a:cubicBezTo>
                    <a:cubicBezTo>
                      <a:pt x="279902" y="299442"/>
                      <a:pt x="258985" y="327857"/>
                      <a:pt x="230090" y="342305"/>
                    </a:cubicBezTo>
                    <a:cubicBezTo>
                      <a:pt x="216619" y="349040"/>
                      <a:pt x="201515" y="351830"/>
                      <a:pt x="187227" y="356592"/>
                    </a:cubicBezTo>
                    <a:cubicBezTo>
                      <a:pt x="33917" y="325931"/>
                      <a:pt x="141571" y="364972"/>
                      <a:pt x="158652" y="313730"/>
                    </a:cubicBezTo>
                    <a:cubicBezTo>
                      <a:pt x="173787" y="268324"/>
                      <a:pt x="165662" y="218161"/>
                      <a:pt x="172940" y="170855"/>
                    </a:cubicBezTo>
                    <a:cubicBezTo>
                      <a:pt x="175230" y="155970"/>
                      <a:pt x="183574" y="142603"/>
                      <a:pt x="187227" y="127992"/>
                    </a:cubicBezTo>
                    <a:cubicBezTo>
                      <a:pt x="193117" y="104433"/>
                      <a:pt x="201515" y="56555"/>
                      <a:pt x="201515" y="56555"/>
                    </a:cubicBezTo>
                  </a:path>
                </a:pathLst>
              </a:custGeom>
              <a:gradFill flip="none" rotWithShape="1">
                <a:gsLst>
                  <a:gs pos="0">
                    <a:srgbClr val="CC00CC">
                      <a:shade val="30000"/>
                      <a:satMod val="115000"/>
                    </a:srgbClr>
                  </a:gs>
                  <a:gs pos="50000">
                    <a:srgbClr val="CC00CC">
                      <a:shade val="67500"/>
                      <a:satMod val="115000"/>
                    </a:srgbClr>
                  </a:gs>
                  <a:gs pos="100000">
                    <a:srgbClr val="CC00CC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600"/>
              </a:p>
            </p:txBody>
          </p:sp>
        </p:grpSp>
        <p:sp>
          <p:nvSpPr>
            <p:cNvPr id="13318" name="TextBox 2"/>
            <p:cNvSpPr txBox="1">
              <a:spLocks noChangeArrowheads="1"/>
            </p:cNvSpPr>
            <p:nvPr/>
          </p:nvSpPr>
          <p:spPr bwMode="auto">
            <a:xfrm>
              <a:off x="1723410" y="4059183"/>
              <a:ext cx="4621146" cy="1021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SA" sz="5400" b="1" dirty="0">
                  <a:latin typeface="Calibri" pitchFamily="34" charset="0"/>
                </a:rPr>
                <a:t>عندما تحاول أن </a:t>
              </a:r>
              <a:r>
                <a:rPr lang="ar-SA" sz="5400" b="1" dirty="0" smtClean="0">
                  <a:latin typeface="Calibri" pitchFamily="34" charset="0"/>
                </a:rPr>
                <a:t>تجدَ حلًا </a:t>
              </a:r>
              <a:r>
                <a:rPr lang="ar-SA" sz="5400" b="1" dirty="0">
                  <a:latin typeface="Calibri" pitchFamily="34" charset="0"/>
                </a:rPr>
                <a:t>لمعادلة.</a:t>
              </a:r>
              <a:endParaRPr lang="en-US" sz="5400" dirty="0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pull dir="ru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ندما تحاول أن تجدَ حلًا لمعاد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715250" y="1785938"/>
            <a:ext cx="714375" cy="1395412"/>
            <a:chOff x="7929586" y="3071810"/>
            <a:chExt cx="714380" cy="1394861"/>
          </a:xfrm>
        </p:grpSpPr>
        <p:grpSp>
          <p:nvGrpSpPr>
            <p:cNvPr id="14361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7" name="Curved Down Arrow 6"/>
              <p:cNvSpPr/>
              <p:nvPr/>
            </p:nvSpPr>
            <p:spPr>
              <a:xfrm rot="6111631">
                <a:off x="7899635" y="2538057"/>
                <a:ext cx="1052096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>
                  <a:cs typeface="+mj-cs"/>
                </a:endParaRPr>
              </a:p>
            </p:txBody>
          </p:sp>
        </p:grpSp>
        <p:grpSp>
          <p:nvGrpSpPr>
            <p:cNvPr id="14362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5" name="Curved Down Arrow 4"/>
              <p:cNvSpPr/>
              <p:nvPr/>
            </p:nvSpPr>
            <p:spPr>
              <a:xfrm rot="6111631">
                <a:off x="7899635" y="2538114"/>
                <a:ext cx="1052096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8072462" y="2143116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cs typeface="+mj-cs"/>
                  </a:rPr>
                  <a:t>2</a:t>
                </a:r>
              </a:p>
            </p:txBody>
          </p:sp>
        </p:grpSp>
      </p:grpSp>
      <p:grpSp>
        <p:nvGrpSpPr>
          <p:cNvPr id="14339" name="Group 9"/>
          <p:cNvGrpSpPr>
            <a:grpSpLocks/>
          </p:cNvGrpSpPr>
          <p:nvPr/>
        </p:nvGrpSpPr>
        <p:grpSpPr bwMode="auto">
          <a:xfrm>
            <a:off x="4643438" y="285750"/>
            <a:ext cx="3729037" cy="1223963"/>
            <a:chOff x="7346801" y="571480"/>
            <a:chExt cx="1308444" cy="1223970"/>
          </a:xfrm>
        </p:grpSpPr>
        <p:sp>
          <p:nvSpPr>
            <p:cNvPr id="11" name="Rounded Rectangle 10"/>
            <p:cNvSpPr/>
            <p:nvPr/>
          </p:nvSpPr>
          <p:spPr>
            <a:xfrm>
              <a:off x="7346801" y="714356"/>
              <a:ext cx="1143008" cy="928694"/>
            </a:xfrm>
            <a:prstGeom prst="round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512237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rPr>
                <a:t>حلل الخطة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334634" y="1714488"/>
            <a:ext cx="1380506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solidFill>
                  <a:srgbClr val="FF0000"/>
                </a:solidFill>
                <a:latin typeface="+mn-lt"/>
                <a:cs typeface="+mj-cs"/>
              </a:rPr>
              <a:t>اكتب</a:t>
            </a:r>
            <a:endParaRPr lang="ar-EG" sz="6000" dirty="0">
              <a:solidFill>
                <a:srgbClr val="FF0000"/>
              </a:solidFill>
              <a:latin typeface="+mn-lt"/>
              <a:cs typeface="+mj-cs"/>
            </a:endParaRPr>
          </a:p>
        </p:txBody>
      </p: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500063" y="2852738"/>
            <a:ext cx="7429500" cy="4005262"/>
            <a:chOff x="1142976" y="3643314"/>
            <a:chExt cx="5572164" cy="1972378"/>
          </a:xfrm>
        </p:grpSpPr>
        <p:grpSp>
          <p:nvGrpSpPr>
            <p:cNvPr id="14344" name="Group 10"/>
            <p:cNvGrpSpPr>
              <a:grpSpLocks/>
            </p:cNvGrpSpPr>
            <p:nvPr/>
          </p:nvGrpSpPr>
          <p:grpSpPr bwMode="auto">
            <a:xfrm>
              <a:off x="1142976" y="3643314"/>
              <a:ext cx="5572164" cy="1972378"/>
              <a:chOff x="1142976" y="3643314"/>
              <a:chExt cx="5572164" cy="1972378"/>
            </a:xfrm>
          </p:grpSpPr>
          <p:pic>
            <p:nvPicPr>
              <p:cNvPr id="14346" name="Picture 19" descr="00015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2942869" y="1843421"/>
                <a:ext cx="1972378" cy="5572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Freeform 20"/>
              <p:cNvSpPr/>
              <p:nvPr/>
            </p:nvSpPr>
            <p:spPr>
              <a:xfrm>
                <a:off x="1270373" y="3729308"/>
                <a:ext cx="5391188" cy="1835570"/>
              </a:xfrm>
              <a:custGeom>
                <a:avLst/>
                <a:gdLst>
                  <a:gd name="connsiteX0" fmla="*/ 1144490 w 5390882"/>
                  <a:gd name="connsiteY0" fmla="*/ 127992 h 1835106"/>
                  <a:gd name="connsiteX1" fmla="*/ 1144490 w 5390882"/>
                  <a:gd name="connsiteY1" fmla="*/ 70842 h 1835106"/>
                  <a:gd name="connsiteX2" fmla="*/ 1130202 w 5390882"/>
                  <a:gd name="connsiteY2" fmla="*/ 27980 h 1835106"/>
                  <a:gd name="connsiteX3" fmla="*/ 1258790 w 5390882"/>
                  <a:gd name="connsiteY3" fmla="*/ 42267 h 1835106"/>
                  <a:gd name="connsiteX4" fmla="*/ 1330227 w 5390882"/>
                  <a:gd name="connsiteY4" fmla="*/ 56555 h 1835106"/>
                  <a:gd name="connsiteX5" fmla="*/ 1487390 w 5390882"/>
                  <a:gd name="connsiteY5" fmla="*/ 99417 h 1835106"/>
                  <a:gd name="connsiteX6" fmla="*/ 1701702 w 5390882"/>
                  <a:gd name="connsiteY6" fmla="*/ 113705 h 1835106"/>
                  <a:gd name="connsiteX7" fmla="*/ 1901727 w 5390882"/>
                  <a:gd name="connsiteY7" fmla="*/ 156567 h 1835106"/>
                  <a:gd name="connsiteX8" fmla="*/ 2130327 w 5390882"/>
                  <a:gd name="connsiteY8" fmla="*/ 170855 h 1835106"/>
                  <a:gd name="connsiteX9" fmla="*/ 2287490 w 5390882"/>
                  <a:gd name="connsiteY9" fmla="*/ 170855 h 1835106"/>
                  <a:gd name="connsiteX10" fmla="*/ 2273202 w 5390882"/>
                  <a:gd name="connsiteY10" fmla="*/ 127992 h 1835106"/>
                  <a:gd name="connsiteX11" fmla="*/ 2316065 w 5390882"/>
                  <a:gd name="connsiteY11" fmla="*/ 113705 h 1835106"/>
                  <a:gd name="connsiteX12" fmla="*/ 2358927 w 5390882"/>
                  <a:gd name="connsiteY12" fmla="*/ 142280 h 1835106"/>
                  <a:gd name="connsiteX13" fmla="*/ 2487515 w 5390882"/>
                  <a:gd name="connsiteY13" fmla="*/ 170855 h 1835106"/>
                  <a:gd name="connsiteX14" fmla="*/ 2501802 w 5390882"/>
                  <a:gd name="connsiteY14" fmla="*/ 242292 h 1835106"/>
                  <a:gd name="connsiteX15" fmla="*/ 2544665 w 5390882"/>
                  <a:gd name="connsiteY15" fmla="*/ 256580 h 1835106"/>
                  <a:gd name="connsiteX16" fmla="*/ 2787552 w 5390882"/>
                  <a:gd name="connsiteY16" fmla="*/ 242292 h 1835106"/>
                  <a:gd name="connsiteX17" fmla="*/ 3059015 w 5390882"/>
                  <a:gd name="connsiteY17" fmla="*/ 213717 h 1835106"/>
                  <a:gd name="connsiteX18" fmla="*/ 3130452 w 5390882"/>
                  <a:gd name="connsiteY18" fmla="*/ 199430 h 1835106"/>
                  <a:gd name="connsiteX19" fmla="*/ 3173315 w 5390882"/>
                  <a:gd name="connsiteY19" fmla="*/ 170855 h 1835106"/>
                  <a:gd name="connsiteX20" fmla="*/ 3216177 w 5390882"/>
                  <a:gd name="connsiteY20" fmla="*/ 156567 h 1835106"/>
                  <a:gd name="connsiteX21" fmla="*/ 3630515 w 5390882"/>
                  <a:gd name="connsiteY21" fmla="*/ 170855 h 1835106"/>
                  <a:gd name="connsiteX22" fmla="*/ 3744815 w 5390882"/>
                  <a:gd name="connsiteY22" fmla="*/ 170855 h 1835106"/>
                  <a:gd name="connsiteX23" fmla="*/ 3759102 w 5390882"/>
                  <a:gd name="connsiteY23" fmla="*/ 213717 h 1835106"/>
                  <a:gd name="connsiteX24" fmla="*/ 4059140 w 5390882"/>
                  <a:gd name="connsiteY24" fmla="*/ 199430 h 1835106"/>
                  <a:gd name="connsiteX25" fmla="*/ 4159152 w 5390882"/>
                  <a:gd name="connsiteY25" fmla="*/ 185142 h 1835106"/>
                  <a:gd name="connsiteX26" fmla="*/ 4202015 w 5390882"/>
                  <a:gd name="connsiteY26" fmla="*/ 156567 h 1835106"/>
                  <a:gd name="connsiteX27" fmla="*/ 4359177 w 5390882"/>
                  <a:gd name="connsiteY27" fmla="*/ 127992 h 1835106"/>
                  <a:gd name="connsiteX28" fmla="*/ 4473477 w 5390882"/>
                  <a:gd name="connsiteY28" fmla="*/ 142280 h 1835106"/>
                  <a:gd name="connsiteX29" fmla="*/ 4516340 w 5390882"/>
                  <a:gd name="connsiteY29" fmla="*/ 170855 h 1835106"/>
                  <a:gd name="connsiteX30" fmla="*/ 4816377 w 5390882"/>
                  <a:gd name="connsiteY30" fmla="*/ 156567 h 1835106"/>
                  <a:gd name="connsiteX31" fmla="*/ 4844952 w 5390882"/>
                  <a:gd name="connsiteY31" fmla="*/ 113705 h 1835106"/>
                  <a:gd name="connsiteX32" fmla="*/ 4859240 w 5390882"/>
                  <a:gd name="connsiteY32" fmla="*/ 70842 h 1835106"/>
                  <a:gd name="connsiteX33" fmla="*/ 5273577 w 5390882"/>
                  <a:gd name="connsiteY33" fmla="*/ 85130 h 1835106"/>
                  <a:gd name="connsiteX34" fmla="*/ 5259290 w 5390882"/>
                  <a:gd name="connsiteY34" fmla="*/ 170855 h 1835106"/>
                  <a:gd name="connsiteX35" fmla="*/ 5245002 w 5390882"/>
                  <a:gd name="connsiteY35" fmla="*/ 213717 h 1835106"/>
                  <a:gd name="connsiteX36" fmla="*/ 5202140 w 5390882"/>
                  <a:gd name="connsiteY36" fmla="*/ 228005 h 1835106"/>
                  <a:gd name="connsiteX37" fmla="*/ 5159277 w 5390882"/>
                  <a:gd name="connsiteY37" fmla="*/ 256580 h 1835106"/>
                  <a:gd name="connsiteX38" fmla="*/ 5073552 w 5390882"/>
                  <a:gd name="connsiteY38" fmla="*/ 285155 h 1835106"/>
                  <a:gd name="connsiteX39" fmla="*/ 5059265 w 5390882"/>
                  <a:gd name="connsiteY39" fmla="*/ 413742 h 1835106"/>
                  <a:gd name="connsiteX40" fmla="*/ 5159277 w 5390882"/>
                  <a:gd name="connsiteY40" fmla="*/ 399455 h 1835106"/>
                  <a:gd name="connsiteX41" fmla="*/ 5287865 w 5390882"/>
                  <a:gd name="connsiteY41" fmla="*/ 399455 h 1835106"/>
                  <a:gd name="connsiteX42" fmla="*/ 5202140 w 5390882"/>
                  <a:gd name="connsiteY42" fmla="*/ 428030 h 1835106"/>
                  <a:gd name="connsiteX43" fmla="*/ 5245002 w 5390882"/>
                  <a:gd name="connsiteY43" fmla="*/ 442317 h 1835106"/>
                  <a:gd name="connsiteX44" fmla="*/ 5259290 w 5390882"/>
                  <a:gd name="connsiteY44" fmla="*/ 599480 h 1835106"/>
                  <a:gd name="connsiteX45" fmla="*/ 5273577 w 5390882"/>
                  <a:gd name="connsiteY45" fmla="*/ 642342 h 1835106"/>
                  <a:gd name="connsiteX46" fmla="*/ 5202140 w 5390882"/>
                  <a:gd name="connsiteY46" fmla="*/ 656630 h 1835106"/>
                  <a:gd name="connsiteX47" fmla="*/ 5159277 w 5390882"/>
                  <a:gd name="connsiteY47" fmla="*/ 685205 h 1835106"/>
                  <a:gd name="connsiteX48" fmla="*/ 5144990 w 5390882"/>
                  <a:gd name="connsiteY48" fmla="*/ 642342 h 1835106"/>
                  <a:gd name="connsiteX49" fmla="*/ 5073552 w 5390882"/>
                  <a:gd name="connsiteY49" fmla="*/ 699492 h 1835106"/>
                  <a:gd name="connsiteX50" fmla="*/ 5087840 w 5390882"/>
                  <a:gd name="connsiteY50" fmla="*/ 742355 h 1835106"/>
                  <a:gd name="connsiteX51" fmla="*/ 5159277 w 5390882"/>
                  <a:gd name="connsiteY51" fmla="*/ 813792 h 1835106"/>
                  <a:gd name="connsiteX52" fmla="*/ 5273577 w 5390882"/>
                  <a:gd name="connsiteY52" fmla="*/ 828080 h 1835106"/>
                  <a:gd name="connsiteX53" fmla="*/ 5302152 w 5390882"/>
                  <a:gd name="connsiteY53" fmla="*/ 928092 h 1835106"/>
                  <a:gd name="connsiteX54" fmla="*/ 5330727 w 5390882"/>
                  <a:gd name="connsiteY54" fmla="*/ 970955 h 1835106"/>
                  <a:gd name="connsiteX55" fmla="*/ 5345015 w 5390882"/>
                  <a:gd name="connsiteY55" fmla="*/ 1013817 h 1835106"/>
                  <a:gd name="connsiteX56" fmla="*/ 5387877 w 5390882"/>
                  <a:gd name="connsiteY56" fmla="*/ 1028105 h 1835106"/>
                  <a:gd name="connsiteX57" fmla="*/ 5302152 w 5390882"/>
                  <a:gd name="connsiteY57" fmla="*/ 1042392 h 1835106"/>
                  <a:gd name="connsiteX58" fmla="*/ 5173565 w 5390882"/>
                  <a:gd name="connsiteY58" fmla="*/ 1056680 h 1835106"/>
                  <a:gd name="connsiteX59" fmla="*/ 5059265 w 5390882"/>
                  <a:gd name="connsiteY59" fmla="*/ 1056680 h 1835106"/>
                  <a:gd name="connsiteX60" fmla="*/ 4959252 w 5390882"/>
                  <a:gd name="connsiteY60" fmla="*/ 1070967 h 1835106"/>
                  <a:gd name="connsiteX61" fmla="*/ 4973540 w 5390882"/>
                  <a:gd name="connsiteY61" fmla="*/ 1113830 h 1835106"/>
                  <a:gd name="connsiteX62" fmla="*/ 5016402 w 5390882"/>
                  <a:gd name="connsiteY62" fmla="*/ 1085255 h 1835106"/>
                  <a:gd name="connsiteX63" fmla="*/ 5030690 w 5390882"/>
                  <a:gd name="connsiteY63" fmla="*/ 1142405 h 1835106"/>
                  <a:gd name="connsiteX64" fmla="*/ 5073552 w 5390882"/>
                  <a:gd name="connsiteY64" fmla="*/ 1156692 h 1835106"/>
                  <a:gd name="connsiteX65" fmla="*/ 5116415 w 5390882"/>
                  <a:gd name="connsiteY65" fmla="*/ 1185267 h 1835106"/>
                  <a:gd name="connsiteX66" fmla="*/ 5144990 w 5390882"/>
                  <a:gd name="connsiteY66" fmla="*/ 1228130 h 1835106"/>
                  <a:gd name="connsiteX67" fmla="*/ 5116415 w 5390882"/>
                  <a:gd name="connsiteY67" fmla="*/ 1270992 h 1835106"/>
                  <a:gd name="connsiteX68" fmla="*/ 5102127 w 5390882"/>
                  <a:gd name="connsiteY68" fmla="*/ 1313855 h 1835106"/>
                  <a:gd name="connsiteX69" fmla="*/ 5059265 w 5390882"/>
                  <a:gd name="connsiteY69" fmla="*/ 1328142 h 1835106"/>
                  <a:gd name="connsiteX70" fmla="*/ 5002115 w 5390882"/>
                  <a:gd name="connsiteY70" fmla="*/ 1399580 h 1835106"/>
                  <a:gd name="connsiteX71" fmla="*/ 4916390 w 5390882"/>
                  <a:gd name="connsiteY71" fmla="*/ 1428155 h 1835106"/>
                  <a:gd name="connsiteX72" fmla="*/ 4887815 w 5390882"/>
                  <a:gd name="connsiteY72" fmla="*/ 1471017 h 1835106"/>
                  <a:gd name="connsiteX73" fmla="*/ 4873527 w 5390882"/>
                  <a:gd name="connsiteY73" fmla="*/ 1585317 h 1835106"/>
                  <a:gd name="connsiteX74" fmla="*/ 4787802 w 5390882"/>
                  <a:gd name="connsiteY74" fmla="*/ 1628180 h 1835106"/>
                  <a:gd name="connsiteX75" fmla="*/ 4730652 w 5390882"/>
                  <a:gd name="connsiteY75" fmla="*/ 1713905 h 1835106"/>
                  <a:gd name="connsiteX76" fmla="*/ 4644927 w 5390882"/>
                  <a:gd name="connsiteY76" fmla="*/ 1771055 h 1835106"/>
                  <a:gd name="connsiteX77" fmla="*/ 4573490 w 5390882"/>
                  <a:gd name="connsiteY77" fmla="*/ 1828205 h 1835106"/>
                  <a:gd name="connsiteX78" fmla="*/ 4530627 w 5390882"/>
                  <a:gd name="connsiteY78" fmla="*/ 1799630 h 1835106"/>
                  <a:gd name="connsiteX79" fmla="*/ 4544915 w 5390882"/>
                  <a:gd name="connsiteY79" fmla="*/ 1756767 h 1835106"/>
                  <a:gd name="connsiteX80" fmla="*/ 4516340 w 5390882"/>
                  <a:gd name="connsiteY80" fmla="*/ 1713905 h 1835106"/>
                  <a:gd name="connsiteX81" fmla="*/ 4216302 w 5390882"/>
                  <a:gd name="connsiteY81" fmla="*/ 1671042 h 1835106"/>
                  <a:gd name="connsiteX82" fmla="*/ 4159152 w 5390882"/>
                  <a:gd name="connsiteY82" fmla="*/ 1656755 h 1835106"/>
                  <a:gd name="connsiteX83" fmla="*/ 4116290 w 5390882"/>
                  <a:gd name="connsiteY83" fmla="*/ 1642467 h 1835106"/>
                  <a:gd name="connsiteX84" fmla="*/ 3759102 w 5390882"/>
                  <a:gd name="connsiteY84" fmla="*/ 1656755 h 1835106"/>
                  <a:gd name="connsiteX85" fmla="*/ 3673377 w 5390882"/>
                  <a:gd name="connsiteY85" fmla="*/ 1671042 h 1835106"/>
                  <a:gd name="connsiteX86" fmla="*/ 3644802 w 5390882"/>
                  <a:gd name="connsiteY86" fmla="*/ 1713905 h 1835106"/>
                  <a:gd name="connsiteX87" fmla="*/ 3601940 w 5390882"/>
                  <a:gd name="connsiteY87" fmla="*/ 1742480 h 1835106"/>
                  <a:gd name="connsiteX88" fmla="*/ 3544790 w 5390882"/>
                  <a:gd name="connsiteY88" fmla="*/ 1728192 h 1835106"/>
                  <a:gd name="connsiteX89" fmla="*/ 3459065 w 5390882"/>
                  <a:gd name="connsiteY89" fmla="*/ 1699617 h 1835106"/>
                  <a:gd name="connsiteX90" fmla="*/ 3159027 w 5390882"/>
                  <a:gd name="connsiteY90" fmla="*/ 1713905 h 1835106"/>
                  <a:gd name="connsiteX91" fmla="*/ 3116165 w 5390882"/>
                  <a:gd name="connsiteY91" fmla="*/ 1742480 h 1835106"/>
                  <a:gd name="connsiteX92" fmla="*/ 3073302 w 5390882"/>
                  <a:gd name="connsiteY92" fmla="*/ 1713905 h 1835106"/>
                  <a:gd name="connsiteX93" fmla="*/ 2987577 w 5390882"/>
                  <a:gd name="connsiteY93" fmla="*/ 1685330 h 1835106"/>
                  <a:gd name="connsiteX94" fmla="*/ 2787552 w 5390882"/>
                  <a:gd name="connsiteY94" fmla="*/ 1656755 h 1835106"/>
                  <a:gd name="connsiteX95" fmla="*/ 2658965 w 5390882"/>
                  <a:gd name="connsiteY95" fmla="*/ 1599605 h 1835106"/>
                  <a:gd name="connsiteX96" fmla="*/ 2616102 w 5390882"/>
                  <a:gd name="connsiteY96" fmla="*/ 1585317 h 1835106"/>
                  <a:gd name="connsiteX97" fmla="*/ 2573240 w 5390882"/>
                  <a:gd name="connsiteY97" fmla="*/ 1556742 h 1835106"/>
                  <a:gd name="connsiteX98" fmla="*/ 2416077 w 5390882"/>
                  <a:gd name="connsiteY98" fmla="*/ 1542455 h 1835106"/>
                  <a:gd name="connsiteX99" fmla="*/ 2330352 w 5390882"/>
                  <a:gd name="connsiteY99" fmla="*/ 1571030 h 1835106"/>
                  <a:gd name="connsiteX100" fmla="*/ 2287490 w 5390882"/>
                  <a:gd name="connsiteY100" fmla="*/ 1585317 h 1835106"/>
                  <a:gd name="connsiteX101" fmla="*/ 2187477 w 5390882"/>
                  <a:gd name="connsiteY101" fmla="*/ 1599605 h 1835106"/>
                  <a:gd name="connsiteX102" fmla="*/ 2144615 w 5390882"/>
                  <a:gd name="connsiteY102" fmla="*/ 1613892 h 1835106"/>
                  <a:gd name="connsiteX103" fmla="*/ 1787427 w 5390882"/>
                  <a:gd name="connsiteY103" fmla="*/ 1685330 h 1835106"/>
                  <a:gd name="connsiteX104" fmla="*/ 1630265 w 5390882"/>
                  <a:gd name="connsiteY104" fmla="*/ 1713905 h 1835106"/>
                  <a:gd name="connsiteX105" fmla="*/ 1458815 w 5390882"/>
                  <a:gd name="connsiteY105" fmla="*/ 1685330 h 1835106"/>
                  <a:gd name="connsiteX106" fmla="*/ 1330227 w 5390882"/>
                  <a:gd name="connsiteY106" fmla="*/ 1628180 h 1835106"/>
                  <a:gd name="connsiteX107" fmla="*/ 1287365 w 5390882"/>
                  <a:gd name="connsiteY107" fmla="*/ 1613892 h 1835106"/>
                  <a:gd name="connsiteX108" fmla="*/ 1244502 w 5390882"/>
                  <a:gd name="connsiteY108" fmla="*/ 1585317 h 1835106"/>
                  <a:gd name="connsiteX109" fmla="*/ 1015902 w 5390882"/>
                  <a:gd name="connsiteY109" fmla="*/ 1571030 h 1835106"/>
                  <a:gd name="connsiteX110" fmla="*/ 815877 w 5390882"/>
                  <a:gd name="connsiteY110" fmla="*/ 1571030 h 1835106"/>
                  <a:gd name="connsiteX111" fmla="*/ 787302 w 5390882"/>
                  <a:gd name="connsiteY111" fmla="*/ 1613892 h 1835106"/>
                  <a:gd name="connsiteX112" fmla="*/ 673002 w 5390882"/>
                  <a:gd name="connsiteY112" fmla="*/ 1585317 h 1835106"/>
                  <a:gd name="connsiteX113" fmla="*/ 630140 w 5390882"/>
                  <a:gd name="connsiteY113" fmla="*/ 1542455 h 1835106"/>
                  <a:gd name="connsiteX114" fmla="*/ 487265 w 5390882"/>
                  <a:gd name="connsiteY114" fmla="*/ 1528167 h 1835106"/>
                  <a:gd name="connsiteX115" fmla="*/ 444402 w 5390882"/>
                  <a:gd name="connsiteY115" fmla="*/ 1499592 h 1835106"/>
                  <a:gd name="connsiteX116" fmla="*/ 301527 w 5390882"/>
                  <a:gd name="connsiteY116" fmla="*/ 1471017 h 1835106"/>
                  <a:gd name="connsiteX117" fmla="*/ 230090 w 5390882"/>
                  <a:gd name="connsiteY117" fmla="*/ 1399580 h 1835106"/>
                  <a:gd name="connsiteX118" fmla="*/ 144365 w 5390882"/>
                  <a:gd name="connsiteY118" fmla="*/ 1313855 h 1835106"/>
                  <a:gd name="connsiteX119" fmla="*/ 187227 w 5390882"/>
                  <a:gd name="connsiteY119" fmla="*/ 1299567 h 1835106"/>
                  <a:gd name="connsiteX120" fmla="*/ 301527 w 5390882"/>
                  <a:gd name="connsiteY120" fmla="*/ 1285280 h 1835106"/>
                  <a:gd name="connsiteX121" fmla="*/ 344390 w 5390882"/>
                  <a:gd name="connsiteY121" fmla="*/ 1256705 h 1835106"/>
                  <a:gd name="connsiteX122" fmla="*/ 387252 w 5390882"/>
                  <a:gd name="connsiteY122" fmla="*/ 1170980 h 1835106"/>
                  <a:gd name="connsiteX123" fmla="*/ 315815 w 5390882"/>
                  <a:gd name="connsiteY123" fmla="*/ 1113830 h 1835106"/>
                  <a:gd name="connsiteX124" fmla="*/ 72927 w 5390882"/>
                  <a:gd name="connsiteY124" fmla="*/ 1099542 h 1835106"/>
                  <a:gd name="connsiteX125" fmla="*/ 58640 w 5390882"/>
                  <a:gd name="connsiteY125" fmla="*/ 970955 h 1835106"/>
                  <a:gd name="connsiteX126" fmla="*/ 44352 w 5390882"/>
                  <a:gd name="connsiteY126" fmla="*/ 928092 h 1835106"/>
                  <a:gd name="connsiteX127" fmla="*/ 87215 w 5390882"/>
                  <a:gd name="connsiteY127" fmla="*/ 899517 h 1835106"/>
                  <a:gd name="connsiteX128" fmla="*/ 258665 w 5390882"/>
                  <a:gd name="connsiteY128" fmla="*/ 885230 h 1835106"/>
                  <a:gd name="connsiteX129" fmla="*/ 272952 w 5390882"/>
                  <a:gd name="connsiteY129" fmla="*/ 842367 h 1835106"/>
                  <a:gd name="connsiteX130" fmla="*/ 230090 w 5390882"/>
                  <a:gd name="connsiteY130" fmla="*/ 742355 h 1835106"/>
                  <a:gd name="connsiteX131" fmla="*/ 187227 w 5390882"/>
                  <a:gd name="connsiteY131" fmla="*/ 728067 h 1835106"/>
                  <a:gd name="connsiteX132" fmla="*/ 144365 w 5390882"/>
                  <a:gd name="connsiteY132" fmla="*/ 685205 h 1835106"/>
                  <a:gd name="connsiteX133" fmla="*/ 15777 w 5390882"/>
                  <a:gd name="connsiteY133" fmla="*/ 628055 h 1835106"/>
                  <a:gd name="connsiteX134" fmla="*/ 30065 w 5390882"/>
                  <a:gd name="connsiteY134" fmla="*/ 585192 h 1835106"/>
                  <a:gd name="connsiteX135" fmla="*/ 72927 w 5390882"/>
                  <a:gd name="connsiteY135" fmla="*/ 570905 h 1835106"/>
                  <a:gd name="connsiteX136" fmla="*/ 201515 w 5390882"/>
                  <a:gd name="connsiteY136" fmla="*/ 542330 h 1835106"/>
                  <a:gd name="connsiteX137" fmla="*/ 230090 w 5390882"/>
                  <a:gd name="connsiteY137" fmla="*/ 499467 h 1835106"/>
                  <a:gd name="connsiteX138" fmla="*/ 244377 w 5390882"/>
                  <a:gd name="connsiteY138" fmla="*/ 456605 h 1835106"/>
                  <a:gd name="connsiteX139" fmla="*/ 287240 w 5390882"/>
                  <a:gd name="connsiteY139" fmla="*/ 442317 h 1835106"/>
                  <a:gd name="connsiteX140" fmla="*/ 358677 w 5390882"/>
                  <a:gd name="connsiteY140" fmla="*/ 313730 h 1835106"/>
                  <a:gd name="connsiteX141" fmla="*/ 315815 w 5390882"/>
                  <a:gd name="connsiteY141" fmla="*/ 299442 h 1835106"/>
                  <a:gd name="connsiteX142" fmla="*/ 230090 w 5390882"/>
                  <a:gd name="connsiteY142" fmla="*/ 342305 h 1835106"/>
                  <a:gd name="connsiteX143" fmla="*/ 187227 w 5390882"/>
                  <a:gd name="connsiteY143" fmla="*/ 356592 h 1835106"/>
                  <a:gd name="connsiteX144" fmla="*/ 158652 w 5390882"/>
                  <a:gd name="connsiteY144" fmla="*/ 313730 h 1835106"/>
                  <a:gd name="connsiteX145" fmla="*/ 172940 w 5390882"/>
                  <a:gd name="connsiteY145" fmla="*/ 170855 h 1835106"/>
                  <a:gd name="connsiteX146" fmla="*/ 187227 w 5390882"/>
                  <a:gd name="connsiteY146" fmla="*/ 127992 h 1835106"/>
                  <a:gd name="connsiteX147" fmla="*/ 201515 w 5390882"/>
                  <a:gd name="connsiteY147" fmla="*/ 56555 h 183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5390882" h="1835106">
                    <a:moveTo>
                      <a:pt x="1144490" y="127992"/>
                    </a:moveTo>
                    <a:cubicBezTo>
                      <a:pt x="1054252" y="67834"/>
                      <a:pt x="1120427" y="131000"/>
                      <a:pt x="1144490" y="70842"/>
                    </a:cubicBezTo>
                    <a:cubicBezTo>
                      <a:pt x="1150083" y="56859"/>
                      <a:pt x="1134965" y="42267"/>
                      <a:pt x="1130202" y="27980"/>
                    </a:cubicBezTo>
                    <a:cubicBezTo>
                      <a:pt x="1214141" y="0"/>
                      <a:pt x="1133776" y="17263"/>
                      <a:pt x="1258790" y="42267"/>
                    </a:cubicBezTo>
                    <a:cubicBezTo>
                      <a:pt x="1282602" y="47030"/>
                      <a:pt x="1306799" y="50165"/>
                      <a:pt x="1330227" y="56555"/>
                    </a:cubicBezTo>
                    <a:cubicBezTo>
                      <a:pt x="1404648" y="76852"/>
                      <a:pt x="1414103" y="92088"/>
                      <a:pt x="1487390" y="99417"/>
                    </a:cubicBezTo>
                    <a:cubicBezTo>
                      <a:pt x="1558631" y="106541"/>
                      <a:pt x="1630265" y="108942"/>
                      <a:pt x="1701702" y="113705"/>
                    </a:cubicBezTo>
                    <a:cubicBezTo>
                      <a:pt x="1786718" y="170382"/>
                      <a:pt x="1732414" y="144025"/>
                      <a:pt x="1901727" y="156567"/>
                    </a:cubicBezTo>
                    <a:cubicBezTo>
                      <a:pt x="1977867" y="162207"/>
                      <a:pt x="2054127" y="166092"/>
                      <a:pt x="2130327" y="170855"/>
                    </a:cubicBezTo>
                    <a:cubicBezTo>
                      <a:pt x="2180346" y="183359"/>
                      <a:pt x="2236298" y="204983"/>
                      <a:pt x="2287490" y="170855"/>
                    </a:cubicBezTo>
                    <a:cubicBezTo>
                      <a:pt x="2300021" y="162501"/>
                      <a:pt x="2277965" y="142280"/>
                      <a:pt x="2273202" y="127992"/>
                    </a:cubicBezTo>
                    <a:cubicBezTo>
                      <a:pt x="2287490" y="123230"/>
                      <a:pt x="2301209" y="111229"/>
                      <a:pt x="2316065" y="113705"/>
                    </a:cubicBezTo>
                    <a:cubicBezTo>
                      <a:pt x="2333003" y="116528"/>
                      <a:pt x="2343568" y="134601"/>
                      <a:pt x="2358927" y="142280"/>
                    </a:cubicBezTo>
                    <a:cubicBezTo>
                      <a:pt x="2394097" y="159865"/>
                      <a:pt x="2454597" y="165368"/>
                      <a:pt x="2487515" y="170855"/>
                    </a:cubicBezTo>
                    <a:cubicBezTo>
                      <a:pt x="2492277" y="194667"/>
                      <a:pt x="2488332" y="222087"/>
                      <a:pt x="2501802" y="242292"/>
                    </a:cubicBezTo>
                    <a:cubicBezTo>
                      <a:pt x="2510156" y="254823"/>
                      <a:pt x="2529604" y="256580"/>
                      <a:pt x="2544665" y="256580"/>
                    </a:cubicBezTo>
                    <a:cubicBezTo>
                      <a:pt x="2625767" y="256580"/>
                      <a:pt x="2706656" y="248070"/>
                      <a:pt x="2787552" y="242292"/>
                    </a:cubicBezTo>
                    <a:cubicBezTo>
                      <a:pt x="2856952" y="237335"/>
                      <a:pt x="2984489" y="225183"/>
                      <a:pt x="3059015" y="213717"/>
                    </a:cubicBezTo>
                    <a:cubicBezTo>
                      <a:pt x="3083017" y="210024"/>
                      <a:pt x="3106640" y="204192"/>
                      <a:pt x="3130452" y="199430"/>
                    </a:cubicBezTo>
                    <a:cubicBezTo>
                      <a:pt x="3144740" y="189905"/>
                      <a:pt x="3157956" y="178534"/>
                      <a:pt x="3173315" y="170855"/>
                    </a:cubicBezTo>
                    <a:cubicBezTo>
                      <a:pt x="3186785" y="164120"/>
                      <a:pt x="3201117" y="156567"/>
                      <a:pt x="3216177" y="156567"/>
                    </a:cubicBezTo>
                    <a:cubicBezTo>
                      <a:pt x="3354372" y="156567"/>
                      <a:pt x="3492402" y="166092"/>
                      <a:pt x="3630515" y="170855"/>
                    </a:cubicBezTo>
                    <a:cubicBezTo>
                      <a:pt x="3666801" y="161783"/>
                      <a:pt x="3708529" y="141826"/>
                      <a:pt x="3744815" y="170855"/>
                    </a:cubicBezTo>
                    <a:cubicBezTo>
                      <a:pt x="3756575" y="180263"/>
                      <a:pt x="3754340" y="199430"/>
                      <a:pt x="3759102" y="213717"/>
                    </a:cubicBezTo>
                    <a:cubicBezTo>
                      <a:pt x="3859115" y="208955"/>
                      <a:pt x="3959268" y="206564"/>
                      <a:pt x="4059140" y="199430"/>
                    </a:cubicBezTo>
                    <a:cubicBezTo>
                      <a:pt x="4092730" y="197031"/>
                      <a:pt x="4126896" y="194819"/>
                      <a:pt x="4159152" y="185142"/>
                    </a:cubicBezTo>
                    <a:cubicBezTo>
                      <a:pt x="4175599" y="180208"/>
                      <a:pt x="4186656" y="164246"/>
                      <a:pt x="4202015" y="156567"/>
                    </a:cubicBezTo>
                    <a:cubicBezTo>
                      <a:pt x="4246063" y="134543"/>
                      <a:pt x="4319781" y="132917"/>
                      <a:pt x="4359177" y="127992"/>
                    </a:cubicBezTo>
                    <a:cubicBezTo>
                      <a:pt x="4397277" y="132755"/>
                      <a:pt x="4436433" y="132177"/>
                      <a:pt x="4473477" y="142280"/>
                    </a:cubicBezTo>
                    <a:cubicBezTo>
                      <a:pt x="4490044" y="146798"/>
                      <a:pt x="4499183" y="170140"/>
                      <a:pt x="4516340" y="170855"/>
                    </a:cubicBezTo>
                    <a:lnTo>
                      <a:pt x="4816377" y="156567"/>
                    </a:lnTo>
                    <a:cubicBezTo>
                      <a:pt x="4825902" y="142280"/>
                      <a:pt x="4837273" y="129063"/>
                      <a:pt x="4844952" y="113705"/>
                    </a:cubicBezTo>
                    <a:cubicBezTo>
                      <a:pt x="4851687" y="100234"/>
                      <a:pt x="4844213" y="71844"/>
                      <a:pt x="4859240" y="70842"/>
                    </a:cubicBezTo>
                    <a:cubicBezTo>
                      <a:pt x="4997128" y="61649"/>
                      <a:pt x="5135465" y="80367"/>
                      <a:pt x="5273577" y="85130"/>
                    </a:cubicBezTo>
                    <a:cubicBezTo>
                      <a:pt x="5268815" y="113705"/>
                      <a:pt x="5265574" y="142576"/>
                      <a:pt x="5259290" y="170855"/>
                    </a:cubicBezTo>
                    <a:cubicBezTo>
                      <a:pt x="5256023" y="185557"/>
                      <a:pt x="5255651" y="203068"/>
                      <a:pt x="5245002" y="213717"/>
                    </a:cubicBezTo>
                    <a:cubicBezTo>
                      <a:pt x="5234353" y="224366"/>
                      <a:pt x="5215610" y="221270"/>
                      <a:pt x="5202140" y="228005"/>
                    </a:cubicBezTo>
                    <a:cubicBezTo>
                      <a:pt x="5186781" y="235684"/>
                      <a:pt x="5174969" y="249606"/>
                      <a:pt x="5159277" y="256580"/>
                    </a:cubicBezTo>
                    <a:cubicBezTo>
                      <a:pt x="5131752" y="268813"/>
                      <a:pt x="5073552" y="285155"/>
                      <a:pt x="5073552" y="285155"/>
                    </a:cubicBezTo>
                    <a:cubicBezTo>
                      <a:pt x="5054561" y="313641"/>
                      <a:pt x="4998875" y="375998"/>
                      <a:pt x="5059265" y="413742"/>
                    </a:cubicBezTo>
                    <a:cubicBezTo>
                      <a:pt x="5087822" y="431590"/>
                      <a:pt x="5125940" y="404217"/>
                      <a:pt x="5159277" y="399455"/>
                    </a:cubicBezTo>
                    <a:cubicBezTo>
                      <a:pt x="5177332" y="393436"/>
                      <a:pt x="5287865" y="349163"/>
                      <a:pt x="5287865" y="399455"/>
                    </a:cubicBezTo>
                    <a:cubicBezTo>
                      <a:pt x="5287865" y="429576"/>
                      <a:pt x="5202140" y="428030"/>
                      <a:pt x="5202140" y="428030"/>
                    </a:cubicBezTo>
                    <a:cubicBezTo>
                      <a:pt x="5216427" y="432792"/>
                      <a:pt x="5240240" y="428030"/>
                      <a:pt x="5245002" y="442317"/>
                    </a:cubicBezTo>
                    <a:cubicBezTo>
                      <a:pt x="5261637" y="492221"/>
                      <a:pt x="5251851" y="547405"/>
                      <a:pt x="5259290" y="599480"/>
                    </a:cubicBezTo>
                    <a:cubicBezTo>
                      <a:pt x="5261420" y="614389"/>
                      <a:pt x="5268815" y="628055"/>
                      <a:pt x="5273577" y="642342"/>
                    </a:cubicBezTo>
                    <a:cubicBezTo>
                      <a:pt x="5210077" y="737593"/>
                      <a:pt x="5284689" y="656630"/>
                      <a:pt x="5202140" y="656630"/>
                    </a:cubicBezTo>
                    <a:cubicBezTo>
                      <a:pt x="5184968" y="656630"/>
                      <a:pt x="5173565" y="675680"/>
                      <a:pt x="5159277" y="685205"/>
                    </a:cubicBezTo>
                    <a:cubicBezTo>
                      <a:pt x="5154515" y="670917"/>
                      <a:pt x="5158460" y="649077"/>
                      <a:pt x="5144990" y="642342"/>
                    </a:cubicBezTo>
                    <a:cubicBezTo>
                      <a:pt x="5110484" y="625089"/>
                      <a:pt x="5082379" y="686251"/>
                      <a:pt x="5073552" y="699492"/>
                    </a:cubicBezTo>
                    <a:cubicBezTo>
                      <a:pt x="5078315" y="713780"/>
                      <a:pt x="5081105" y="728884"/>
                      <a:pt x="5087840" y="742355"/>
                    </a:cubicBezTo>
                    <a:cubicBezTo>
                      <a:pt x="5101877" y="770428"/>
                      <a:pt x="5126191" y="804768"/>
                      <a:pt x="5159277" y="813792"/>
                    </a:cubicBezTo>
                    <a:cubicBezTo>
                      <a:pt x="5196321" y="823895"/>
                      <a:pt x="5235477" y="823317"/>
                      <a:pt x="5273577" y="828080"/>
                    </a:cubicBezTo>
                    <a:cubicBezTo>
                      <a:pt x="5278154" y="846386"/>
                      <a:pt x="5291905" y="907598"/>
                      <a:pt x="5302152" y="928092"/>
                    </a:cubicBezTo>
                    <a:cubicBezTo>
                      <a:pt x="5309831" y="943451"/>
                      <a:pt x="5323048" y="955596"/>
                      <a:pt x="5330727" y="970955"/>
                    </a:cubicBezTo>
                    <a:cubicBezTo>
                      <a:pt x="5337462" y="984425"/>
                      <a:pt x="5334366" y="1003168"/>
                      <a:pt x="5345015" y="1013817"/>
                    </a:cubicBezTo>
                    <a:cubicBezTo>
                      <a:pt x="5355664" y="1024466"/>
                      <a:pt x="5373590" y="1023342"/>
                      <a:pt x="5387877" y="1028105"/>
                    </a:cubicBezTo>
                    <a:cubicBezTo>
                      <a:pt x="5298762" y="1087516"/>
                      <a:pt x="5390882" y="1042392"/>
                      <a:pt x="5302152" y="1042392"/>
                    </a:cubicBezTo>
                    <a:cubicBezTo>
                      <a:pt x="5259026" y="1042392"/>
                      <a:pt x="5216427" y="1051917"/>
                      <a:pt x="5173565" y="1056680"/>
                    </a:cubicBezTo>
                    <a:cubicBezTo>
                      <a:pt x="5075586" y="1089338"/>
                      <a:pt x="5197194" y="1056680"/>
                      <a:pt x="5059265" y="1056680"/>
                    </a:cubicBezTo>
                    <a:cubicBezTo>
                      <a:pt x="5025589" y="1056680"/>
                      <a:pt x="4992590" y="1066205"/>
                      <a:pt x="4959252" y="1070967"/>
                    </a:cubicBezTo>
                    <a:cubicBezTo>
                      <a:pt x="4964015" y="1085255"/>
                      <a:pt x="4958929" y="1110177"/>
                      <a:pt x="4973540" y="1113830"/>
                    </a:cubicBezTo>
                    <a:cubicBezTo>
                      <a:pt x="4990199" y="1117995"/>
                      <a:pt x="5001044" y="1077576"/>
                      <a:pt x="5016402" y="1085255"/>
                    </a:cubicBezTo>
                    <a:cubicBezTo>
                      <a:pt x="5033965" y="1094037"/>
                      <a:pt x="5018423" y="1127072"/>
                      <a:pt x="5030690" y="1142405"/>
                    </a:cubicBezTo>
                    <a:cubicBezTo>
                      <a:pt x="5040098" y="1154165"/>
                      <a:pt x="5059265" y="1151930"/>
                      <a:pt x="5073552" y="1156692"/>
                    </a:cubicBezTo>
                    <a:cubicBezTo>
                      <a:pt x="5087840" y="1166217"/>
                      <a:pt x="5100337" y="1179238"/>
                      <a:pt x="5116415" y="1185267"/>
                    </a:cubicBezTo>
                    <a:cubicBezTo>
                      <a:pt x="5189860" y="1212809"/>
                      <a:pt x="5218544" y="1179094"/>
                      <a:pt x="5144990" y="1228130"/>
                    </a:cubicBezTo>
                    <a:cubicBezTo>
                      <a:pt x="5135465" y="1242417"/>
                      <a:pt x="5124094" y="1255634"/>
                      <a:pt x="5116415" y="1270992"/>
                    </a:cubicBezTo>
                    <a:cubicBezTo>
                      <a:pt x="5109680" y="1284463"/>
                      <a:pt x="5112776" y="1303206"/>
                      <a:pt x="5102127" y="1313855"/>
                    </a:cubicBezTo>
                    <a:cubicBezTo>
                      <a:pt x="5091478" y="1324504"/>
                      <a:pt x="5073552" y="1323380"/>
                      <a:pt x="5059265" y="1328142"/>
                    </a:cubicBezTo>
                    <a:cubicBezTo>
                      <a:pt x="5043772" y="1374621"/>
                      <a:pt x="5052691" y="1377102"/>
                      <a:pt x="5002115" y="1399580"/>
                    </a:cubicBezTo>
                    <a:cubicBezTo>
                      <a:pt x="4974590" y="1411813"/>
                      <a:pt x="4916390" y="1428155"/>
                      <a:pt x="4916390" y="1428155"/>
                    </a:cubicBezTo>
                    <a:cubicBezTo>
                      <a:pt x="4906865" y="1442442"/>
                      <a:pt x="4892333" y="1454451"/>
                      <a:pt x="4887815" y="1471017"/>
                    </a:cubicBezTo>
                    <a:cubicBezTo>
                      <a:pt x="4877712" y="1508061"/>
                      <a:pt x="4887787" y="1549667"/>
                      <a:pt x="4873527" y="1585317"/>
                    </a:cubicBezTo>
                    <a:cubicBezTo>
                      <a:pt x="4865005" y="1606622"/>
                      <a:pt x="4805846" y="1622165"/>
                      <a:pt x="4787802" y="1628180"/>
                    </a:cubicBezTo>
                    <a:cubicBezTo>
                      <a:pt x="4768752" y="1656755"/>
                      <a:pt x="4759227" y="1694855"/>
                      <a:pt x="4730652" y="1713905"/>
                    </a:cubicBezTo>
                    <a:lnTo>
                      <a:pt x="4644927" y="1771055"/>
                    </a:lnTo>
                    <a:cubicBezTo>
                      <a:pt x="4628232" y="1796098"/>
                      <a:pt x="4614896" y="1835106"/>
                      <a:pt x="4573490" y="1828205"/>
                    </a:cubicBezTo>
                    <a:cubicBezTo>
                      <a:pt x="4556552" y="1825382"/>
                      <a:pt x="4544915" y="1809155"/>
                      <a:pt x="4530627" y="1799630"/>
                    </a:cubicBezTo>
                    <a:cubicBezTo>
                      <a:pt x="4535390" y="1785342"/>
                      <a:pt x="4547391" y="1771623"/>
                      <a:pt x="4544915" y="1756767"/>
                    </a:cubicBezTo>
                    <a:cubicBezTo>
                      <a:pt x="4542092" y="1739829"/>
                      <a:pt x="4528482" y="1726047"/>
                      <a:pt x="4516340" y="1713905"/>
                    </a:cubicBezTo>
                    <a:cubicBezTo>
                      <a:pt x="4442381" y="1639947"/>
                      <a:pt x="4288917" y="1675076"/>
                      <a:pt x="4216302" y="1671042"/>
                    </a:cubicBezTo>
                    <a:cubicBezTo>
                      <a:pt x="4197252" y="1666280"/>
                      <a:pt x="4178033" y="1662150"/>
                      <a:pt x="4159152" y="1656755"/>
                    </a:cubicBezTo>
                    <a:cubicBezTo>
                      <a:pt x="4144671" y="1652618"/>
                      <a:pt x="4131350" y="1642467"/>
                      <a:pt x="4116290" y="1642467"/>
                    </a:cubicBezTo>
                    <a:cubicBezTo>
                      <a:pt x="3997132" y="1642467"/>
                      <a:pt x="3878165" y="1651992"/>
                      <a:pt x="3759102" y="1656755"/>
                    </a:cubicBezTo>
                    <a:cubicBezTo>
                      <a:pt x="3730527" y="1661517"/>
                      <a:pt x="3699288" y="1658087"/>
                      <a:pt x="3673377" y="1671042"/>
                    </a:cubicBezTo>
                    <a:cubicBezTo>
                      <a:pt x="3658018" y="1678721"/>
                      <a:pt x="3656944" y="1701763"/>
                      <a:pt x="3644802" y="1713905"/>
                    </a:cubicBezTo>
                    <a:cubicBezTo>
                      <a:pt x="3632660" y="1726047"/>
                      <a:pt x="3616227" y="1732955"/>
                      <a:pt x="3601940" y="1742480"/>
                    </a:cubicBezTo>
                    <a:cubicBezTo>
                      <a:pt x="3582890" y="1737717"/>
                      <a:pt x="3563598" y="1733835"/>
                      <a:pt x="3544790" y="1728192"/>
                    </a:cubicBezTo>
                    <a:cubicBezTo>
                      <a:pt x="3515940" y="1719537"/>
                      <a:pt x="3459065" y="1699617"/>
                      <a:pt x="3459065" y="1699617"/>
                    </a:cubicBezTo>
                    <a:cubicBezTo>
                      <a:pt x="3359052" y="1704380"/>
                      <a:pt x="3258380" y="1701486"/>
                      <a:pt x="3159027" y="1713905"/>
                    </a:cubicBezTo>
                    <a:cubicBezTo>
                      <a:pt x="3141988" y="1716035"/>
                      <a:pt x="3133336" y="1742480"/>
                      <a:pt x="3116165" y="1742480"/>
                    </a:cubicBezTo>
                    <a:cubicBezTo>
                      <a:pt x="3098993" y="1742480"/>
                      <a:pt x="3088994" y="1720879"/>
                      <a:pt x="3073302" y="1713905"/>
                    </a:cubicBezTo>
                    <a:cubicBezTo>
                      <a:pt x="3045777" y="1701672"/>
                      <a:pt x="3017465" y="1689066"/>
                      <a:pt x="2987577" y="1685330"/>
                    </a:cubicBezTo>
                    <a:cubicBezTo>
                      <a:pt x="2844532" y="1667449"/>
                      <a:pt x="2911151" y="1677354"/>
                      <a:pt x="2787552" y="1656755"/>
                    </a:cubicBezTo>
                    <a:cubicBezTo>
                      <a:pt x="2566392" y="1583035"/>
                      <a:pt x="2794811" y="1667529"/>
                      <a:pt x="2658965" y="1599605"/>
                    </a:cubicBezTo>
                    <a:cubicBezTo>
                      <a:pt x="2645494" y="1592870"/>
                      <a:pt x="2629573" y="1592052"/>
                      <a:pt x="2616102" y="1585317"/>
                    </a:cubicBezTo>
                    <a:cubicBezTo>
                      <a:pt x="2600744" y="1577638"/>
                      <a:pt x="2590030" y="1560340"/>
                      <a:pt x="2573240" y="1556742"/>
                    </a:cubicBezTo>
                    <a:cubicBezTo>
                      <a:pt x="2521804" y="1545720"/>
                      <a:pt x="2468465" y="1547217"/>
                      <a:pt x="2416077" y="1542455"/>
                    </a:cubicBezTo>
                    <a:lnTo>
                      <a:pt x="2330352" y="1571030"/>
                    </a:lnTo>
                    <a:cubicBezTo>
                      <a:pt x="2316065" y="1575792"/>
                      <a:pt x="2302399" y="1583187"/>
                      <a:pt x="2287490" y="1585317"/>
                    </a:cubicBezTo>
                    <a:lnTo>
                      <a:pt x="2187477" y="1599605"/>
                    </a:lnTo>
                    <a:cubicBezTo>
                      <a:pt x="2173190" y="1604367"/>
                      <a:pt x="2157780" y="1606578"/>
                      <a:pt x="2144615" y="1613892"/>
                    </a:cubicBezTo>
                    <a:cubicBezTo>
                      <a:pt x="1947899" y="1723179"/>
                      <a:pt x="2187107" y="1664294"/>
                      <a:pt x="1787427" y="1685330"/>
                    </a:cubicBezTo>
                    <a:cubicBezTo>
                      <a:pt x="1718952" y="1753805"/>
                      <a:pt x="1761693" y="1733619"/>
                      <a:pt x="1630265" y="1713905"/>
                    </a:cubicBezTo>
                    <a:cubicBezTo>
                      <a:pt x="1572968" y="1705311"/>
                      <a:pt x="1458815" y="1685330"/>
                      <a:pt x="1458815" y="1685330"/>
                    </a:cubicBezTo>
                    <a:cubicBezTo>
                      <a:pt x="1237666" y="1611614"/>
                      <a:pt x="1466069" y="1696102"/>
                      <a:pt x="1330227" y="1628180"/>
                    </a:cubicBezTo>
                    <a:cubicBezTo>
                      <a:pt x="1316757" y="1621445"/>
                      <a:pt x="1300835" y="1620627"/>
                      <a:pt x="1287365" y="1613892"/>
                    </a:cubicBezTo>
                    <a:cubicBezTo>
                      <a:pt x="1272006" y="1606213"/>
                      <a:pt x="1261463" y="1587995"/>
                      <a:pt x="1244502" y="1585317"/>
                    </a:cubicBezTo>
                    <a:cubicBezTo>
                      <a:pt x="1169088" y="1573410"/>
                      <a:pt x="1092102" y="1575792"/>
                      <a:pt x="1015902" y="1571030"/>
                    </a:cubicBezTo>
                    <a:cubicBezTo>
                      <a:pt x="939804" y="1545663"/>
                      <a:pt x="929819" y="1535971"/>
                      <a:pt x="815877" y="1571030"/>
                    </a:cubicBezTo>
                    <a:cubicBezTo>
                      <a:pt x="799465" y="1576080"/>
                      <a:pt x="796827" y="1599605"/>
                      <a:pt x="787302" y="1613892"/>
                    </a:cubicBezTo>
                    <a:cubicBezTo>
                      <a:pt x="776994" y="1611830"/>
                      <a:pt x="691832" y="1597871"/>
                      <a:pt x="673002" y="1585317"/>
                    </a:cubicBezTo>
                    <a:cubicBezTo>
                      <a:pt x="656190" y="1574109"/>
                      <a:pt x="649452" y="1548397"/>
                      <a:pt x="630140" y="1542455"/>
                    </a:cubicBezTo>
                    <a:cubicBezTo>
                      <a:pt x="584394" y="1528379"/>
                      <a:pt x="534890" y="1532930"/>
                      <a:pt x="487265" y="1528167"/>
                    </a:cubicBezTo>
                    <a:cubicBezTo>
                      <a:pt x="472977" y="1518642"/>
                      <a:pt x="459761" y="1507271"/>
                      <a:pt x="444402" y="1499592"/>
                    </a:cubicBezTo>
                    <a:cubicBezTo>
                      <a:pt x="404505" y="1479644"/>
                      <a:pt x="338380" y="1476282"/>
                      <a:pt x="301527" y="1471017"/>
                    </a:cubicBezTo>
                    <a:cubicBezTo>
                      <a:pt x="242645" y="1382695"/>
                      <a:pt x="308021" y="1468852"/>
                      <a:pt x="230090" y="1399580"/>
                    </a:cubicBezTo>
                    <a:cubicBezTo>
                      <a:pt x="199886" y="1372732"/>
                      <a:pt x="144365" y="1313855"/>
                      <a:pt x="144365" y="1313855"/>
                    </a:cubicBezTo>
                    <a:cubicBezTo>
                      <a:pt x="158652" y="1309092"/>
                      <a:pt x="172410" y="1302261"/>
                      <a:pt x="187227" y="1299567"/>
                    </a:cubicBezTo>
                    <a:cubicBezTo>
                      <a:pt x="225004" y="1292698"/>
                      <a:pt x="264483" y="1295383"/>
                      <a:pt x="301527" y="1285280"/>
                    </a:cubicBezTo>
                    <a:cubicBezTo>
                      <a:pt x="318094" y="1280762"/>
                      <a:pt x="330102" y="1266230"/>
                      <a:pt x="344390" y="1256705"/>
                    </a:cubicBezTo>
                    <a:cubicBezTo>
                      <a:pt x="354341" y="1241778"/>
                      <a:pt x="391196" y="1194641"/>
                      <a:pt x="387252" y="1170980"/>
                    </a:cubicBezTo>
                    <a:cubicBezTo>
                      <a:pt x="381156" y="1134406"/>
                      <a:pt x="347926" y="1117041"/>
                      <a:pt x="315815" y="1113830"/>
                    </a:cubicBezTo>
                    <a:cubicBezTo>
                      <a:pt x="235115" y="1105760"/>
                      <a:pt x="153890" y="1104305"/>
                      <a:pt x="72927" y="1099542"/>
                    </a:cubicBezTo>
                    <a:cubicBezTo>
                      <a:pt x="68165" y="1056680"/>
                      <a:pt x="65730" y="1013494"/>
                      <a:pt x="58640" y="970955"/>
                    </a:cubicBezTo>
                    <a:cubicBezTo>
                      <a:pt x="56164" y="956099"/>
                      <a:pt x="38759" y="942075"/>
                      <a:pt x="44352" y="928092"/>
                    </a:cubicBezTo>
                    <a:cubicBezTo>
                      <a:pt x="50729" y="912149"/>
                      <a:pt x="70377" y="902885"/>
                      <a:pt x="87215" y="899517"/>
                    </a:cubicBezTo>
                    <a:cubicBezTo>
                      <a:pt x="143449" y="888270"/>
                      <a:pt x="201515" y="889992"/>
                      <a:pt x="258665" y="885230"/>
                    </a:cubicBezTo>
                    <a:cubicBezTo>
                      <a:pt x="263427" y="870942"/>
                      <a:pt x="272952" y="857427"/>
                      <a:pt x="272952" y="842367"/>
                    </a:cubicBezTo>
                    <a:cubicBezTo>
                      <a:pt x="272952" y="814912"/>
                      <a:pt x="253422" y="761020"/>
                      <a:pt x="230090" y="742355"/>
                    </a:cubicBezTo>
                    <a:cubicBezTo>
                      <a:pt x="218330" y="732947"/>
                      <a:pt x="201515" y="732830"/>
                      <a:pt x="187227" y="728067"/>
                    </a:cubicBezTo>
                    <a:cubicBezTo>
                      <a:pt x="172940" y="713780"/>
                      <a:pt x="163125" y="692709"/>
                      <a:pt x="144365" y="685205"/>
                    </a:cubicBezTo>
                    <a:cubicBezTo>
                      <a:pt x="0" y="627459"/>
                      <a:pt x="76980" y="719858"/>
                      <a:pt x="15777" y="628055"/>
                    </a:cubicBezTo>
                    <a:cubicBezTo>
                      <a:pt x="20540" y="613767"/>
                      <a:pt x="19416" y="595841"/>
                      <a:pt x="30065" y="585192"/>
                    </a:cubicBezTo>
                    <a:cubicBezTo>
                      <a:pt x="40714" y="574543"/>
                      <a:pt x="58225" y="574172"/>
                      <a:pt x="72927" y="570905"/>
                    </a:cubicBezTo>
                    <a:cubicBezTo>
                      <a:pt x="223801" y="537377"/>
                      <a:pt x="105023" y="574493"/>
                      <a:pt x="201515" y="542330"/>
                    </a:cubicBezTo>
                    <a:cubicBezTo>
                      <a:pt x="211040" y="528042"/>
                      <a:pt x="222411" y="514826"/>
                      <a:pt x="230090" y="499467"/>
                    </a:cubicBezTo>
                    <a:cubicBezTo>
                      <a:pt x="236825" y="485997"/>
                      <a:pt x="233728" y="467254"/>
                      <a:pt x="244377" y="456605"/>
                    </a:cubicBezTo>
                    <a:cubicBezTo>
                      <a:pt x="255026" y="445956"/>
                      <a:pt x="272952" y="447080"/>
                      <a:pt x="287240" y="442317"/>
                    </a:cubicBezTo>
                    <a:cubicBezTo>
                      <a:pt x="352744" y="344061"/>
                      <a:pt x="333530" y="389173"/>
                      <a:pt x="358677" y="313730"/>
                    </a:cubicBezTo>
                    <a:cubicBezTo>
                      <a:pt x="344390" y="308967"/>
                      <a:pt x="330875" y="299442"/>
                      <a:pt x="315815" y="299442"/>
                    </a:cubicBezTo>
                    <a:cubicBezTo>
                      <a:pt x="279902" y="299442"/>
                      <a:pt x="258985" y="327857"/>
                      <a:pt x="230090" y="342305"/>
                    </a:cubicBezTo>
                    <a:cubicBezTo>
                      <a:pt x="216619" y="349040"/>
                      <a:pt x="201515" y="351830"/>
                      <a:pt x="187227" y="356592"/>
                    </a:cubicBezTo>
                    <a:cubicBezTo>
                      <a:pt x="33917" y="325931"/>
                      <a:pt x="141571" y="364972"/>
                      <a:pt x="158652" y="313730"/>
                    </a:cubicBezTo>
                    <a:cubicBezTo>
                      <a:pt x="173787" y="268324"/>
                      <a:pt x="165662" y="218161"/>
                      <a:pt x="172940" y="170855"/>
                    </a:cubicBezTo>
                    <a:cubicBezTo>
                      <a:pt x="175230" y="155970"/>
                      <a:pt x="183574" y="142603"/>
                      <a:pt x="187227" y="127992"/>
                    </a:cubicBezTo>
                    <a:cubicBezTo>
                      <a:pt x="193117" y="104433"/>
                      <a:pt x="201515" y="56555"/>
                      <a:pt x="201515" y="56555"/>
                    </a:cubicBezTo>
                  </a:path>
                </a:pathLst>
              </a:custGeom>
              <a:gradFill flip="none" rotWithShape="1">
                <a:gsLst>
                  <a:gs pos="0">
                    <a:srgbClr val="CC00CC">
                      <a:shade val="30000"/>
                      <a:satMod val="115000"/>
                    </a:srgbClr>
                  </a:gs>
                  <a:gs pos="50000">
                    <a:srgbClr val="CC00CC">
                      <a:shade val="67500"/>
                      <a:satMod val="115000"/>
                    </a:srgbClr>
                  </a:gs>
                  <a:gs pos="100000">
                    <a:srgbClr val="CC00CC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cs typeface="+mj-cs"/>
                </a:endParaRPr>
              </a:p>
            </p:txBody>
          </p:sp>
        </p:grpSp>
        <p:sp>
          <p:nvSpPr>
            <p:cNvPr id="13321" name="TextBox 2"/>
            <p:cNvSpPr txBox="1">
              <a:spLocks noChangeArrowheads="1"/>
            </p:cNvSpPr>
            <p:nvPr/>
          </p:nvSpPr>
          <p:spPr bwMode="auto">
            <a:xfrm>
              <a:off x="1503738" y="3927092"/>
              <a:ext cx="4799443" cy="1500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4800" b="1" dirty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مسألة يمكن حلها باستعمال خطة التخمين والتحقق, ثم اكتب الخطوات التي تنفذها لحل المسألة.</a:t>
              </a:r>
            </a:p>
          </p:txBody>
        </p:sp>
      </p:grpSp>
    </p:spTree>
  </p:cSld>
  <p:clrMapOvr>
    <a:masterClrMapping/>
  </p:clrMapOvr>
  <p:transition>
    <p:cover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مسألة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مسألة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ودائرية 1"/>
          <p:cNvSpPr/>
          <p:nvPr/>
        </p:nvSpPr>
        <p:spPr>
          <a:xfrm>
            <a:off x="571500" y="500063"/>
            <a:ext cx="8072438" cy="600075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154095" y="1371600"/>
            <a:ext cx="8002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أفهم</a:t>
            </a:r>
            <a:endParaRPr lang="ar-EG" sz="4000" dirty="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14375" y="2505075"/>
            <a:ext cx="77962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مجموع 4 أوراق نقد سعودية يساوي 62 ريالاً.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14375" y="3871913"/>
            <a:ext cx="77962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600" b="1" dirty="0" smtClean="0">
                <a:solidFill>
                  <a:srgbClr val="FF0000"/>
                </a:solidFill>
              </a:rPr>
              <a:t>المطلوب مني: </a:t>
            </a:r>
          </a:p>
          <a:p>
            <a:r>
              <a:rPr lang="ar-EG" sz="3600" b="1" dirty="0" smtClean="0">
                <a:solidFill>
                  <a:srgbClr val="0000FF"/>
                </a:solidFill>
              </a:rPr>
              <a:t>معرفة هذه الأوراق؟</a:t>
            </a:r>
            <a:endParaRPr lang="en-US" sz="3600" dirty="0"/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جموع 4 أوراق نقد سعودية يساوي 62 ريالاً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طلوب مني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عرفة هذه الأوراق؟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ودائرية 1"/>
          <p:cNvSpPr/>
          <p:nvPr/>
        </p:nvSpPr>
        <p:spPr>
          <a:xfrm>
            <a:off x="571500" y="500063"/>
            <a:ext cx="8072438" cy="2471737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66800" y="785813"/>
            <a:ext cx="6934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أخطط</a:t>
            </a:r>
            <a:endParaRPr lang="ar-EG" sz="36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أستخدم خطة التخمين والتحقق.</a:t>
            </a:r>
            <a:endParaRPr lang="en-US" sz="3600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طط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خدم خطة التخمين والتحقق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1"/>
          <p:cNvSpPr/>
          <p:nvPr/>
        </p:nvSpPr>
        <p:spPr>
          <a:xfrm>
            <a:off x="6215063" y="285750"/>
            <a:ext cx="2643187" cy="1143000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756542" y="357188"/>
            <a:ext cx="11015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أحل</a:t>
            </a:r>
            <a:endParaRPr lang="ar-EG" sz="6600" dirty="0">
              <a:solidFill>
                <a:srgbClr val="FFFF00"/>
              </a:solidFill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642938" y="1857375"/>
          <a:ext cx="7929562" cy="3506393"/>
        </p:xfrm>
        <a:graphic>
          <a:graphicData uri="http://schemas.openxmlformats.org/drawingml/2006/table">
            <a:tbl>
              <a:tblPr rtl="1"/>
              <a:tblGrid>
                <a:gridCol w="1321594"/>
                <a:gridCol w="1321594"/>
                <a:gridCol w="1407236"/>
                <a:gridCol w="1566042"/>
                <a:gridCol w="1156548"/>
                <a:gridCol w="1156548"/>
              </a:tblGrid>
              <a:tr h="629444">
                <a:tc gridSpan="4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8499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 gridSpan="2" v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98226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30968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4786313" y="1857375"/>
            <a:ext cx="23574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3200" b="1" dirty="0" smtClean="0">
                <a:solidFill>
                  <a:srgbClr val="0000FF"/>
                </a:solidFill>
              </a:rPr>
              <a:t>الأوراق النقدية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914400" y="2133600"/>
            <a:ext cx="164306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المجموع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286625" y="2428875"/>
            <a:ext cx="1214438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 ريال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867400" y="2500313"/>
            <a:ext cx="127635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 ريالات</a:t>
            </a: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4267200" y="2500313"/>
            <a:ext cx="1500188" cy="49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20ريال</a:t>
            </a:r>
            <a:r>
              <a:rPr lang="ar-SA" sz="2400" b="1" dirty="0" err="1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ًا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3048000" y="2500313"/>
            <a:ext cx="1214437" cy="49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50 ريال</a:t>
            </a:r>
            <a:r>
              <a:rPr lang="ar-SA" sz="2400" b="1" dirty="0" err="1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ًا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7643813" y="3143250"/>
            <a:ext cx="78581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6143625" y="3143250"/>
            <a:ext cx="8572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4500563" y="3143250"/>
            <a:ext cx="107156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3200400" y="3143250"/>
            <a:ext cx="928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ar-EG" sz="3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428625" y="3071813"/>
            <a:ext cx="1143000" cy="55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 smtClean="0">
                <a:solidFill>
                  <a:srgbClr val="0000FF"/>
                </a:solidFill>
              </a:rPr>
              <a:t>أكبر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7572375" y="4383088"/>
            <a:ext cx="78581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6143625" y="4383088"/>
            <a:ext cx="78581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4786313" y="4429125"/>
            <a:ext cx="78581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3343275" y="4429125"/>
            <a:ext cx="78581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533400" y="4371975"/>
            <a:ext cx="1143000" cy="55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 smtClean="0">
                <a:solidFill>
                  <a:srgbClr val="0000FF"/>
                </a:solidFill>
              </a:rPr>
              <a:t>يساوي 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" name="مربع نص 30"/>
          <p:cNvSpPr txBox="1">
            <a:spLocks noChangeArrowheads="1"/>
          </p:cNvSpPr>
          <p:nvPr/>
        </p:nvSpPr>
        <p:spPr bwMode="auto">
          <a:xfrm>
            <a:off x="1828800" y="3224213"/>
            <a:ext cx="1143000" cy="55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81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2" name="مربع نص 31"/>
          <p:cNvSpPr txBox="1">
            <a:spLocks noChangeArrowheads="1"/>
          </p:cNvSpPr>
          <p:nvPr/>
        </p:nvSpPr>
        <p:spPr bwMode="auto">
          <a:xfrm>
            <a:off x="1685925" y="4524375"/>
            <a:ext cx="1143000" cy="55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 smtClean="0">
                <a:solidFill>
                  <a:srgbClr val="0000FF"/>
                </a:solidFill>
              </a:rPr>
              <a:t>62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p_res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لأوراق النقدية 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جموع 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833 - percussion finale 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 ش16 اول وا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833 - percussion finale 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 ش16 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833 - percussion finale 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 ش16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833 - percussion finale 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 ش16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5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81 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أكبر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5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5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10 ش16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833 - percussion finale 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4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 ش16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5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62 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يساوي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4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ودائرية 1"/>
          <p:cNvSpPr/>
          <p:nvPr/>
        </p:nvSpPr>
        <p:spPr>
          <a:xfrm>
            <a:off x="571500" y="500063"/>
            <a:ext cx="8072438" cy="600075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14400" y="1600200"/>
            <a:ext cx="74676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أتحقق:</a:t>
            </a:r>
            <a:endParaRPr lang="ar-EG" sz="4000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ar-EG" sz="4000" b="1" dirty="0" smtClean="0">
                <a:solidFill>
                  <a:srgbClr val="FF0000"/>
                </a:solidFill>
              </a:rPr>
              <a:t>ورقتان من فئة 1ريال= 2 ريال</a:t>
            </a:r>
          </a:p>
          <a:p>
            <a:pPr>
              <a:defRPr/>
            </a:pPr>
            <a:r>
              <a:rPr lang="ar-EG" sz="4000" b="1" dirty="0" smtClean="0">
                <a:solidFill>
                  <a:srgbClr val="FF0000"/>
                </a:solidFill>
              </a:rPr>
              <a:t>وورقة من فئة 10 ريالات= 10 ريالات</a:t>
            </a:r>
          </a:p>
          <a:p>
            <a:pPr>
              <a:defRPr/>
            </a:pPr>
            <a:r>
              <a:rPr lang="ar-EG" sz="4000" b="1" dirty="0" smtClean="0">
                <a:solidFill>
                  <a:srgbClr val="FF0000"/>
                </a:solidFill>
              </a:rPr>
              <a:t>وورقة من فئة 50 ريال</a:t>
            </a:r>
            <a:r>
              <a:rPr lang="ar-SA" sz="4000" b="1" dirty="0" err="1" smtClean="0">
                <a:solidFill>
                  <a:srgbClr val="FF0000"/>
                </a:solidFill>
              </a:rPr>
              <a:t>ًا</a:t>
            </a:r>
            <a:r>
              <a:rPr lang="ar-EG" sz="4000" b="1" dirty="0" smtClean="0">
                <a:solidFill>
                  <a:srgbClr val="FF0000"/>
                </a:solidFill>
              </a:rPr>
              <a:t>= 50 ريال</a:t>
            </a:r>
            <a:r>
              <a:rPr lang="ar-SA" sz="4000" b="1" dirty="0" err="1" smtClean="0">
                <a:solidFill>
                  <a:srgbClr val="FF0000"/>
                </a:solidFill>
              </a:rPr>
              <a:t>ًا</a:t>
            </a:r>
            <a:endParaRPr lang="ar-EG" sz="40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ar-EG" sz="4000" b="1" dirty="0" smtClean="0">
                <a:solidFill>
                  <a:srgbClr val="FF0000"/>
                </a:solidFill>
              </a:rPr>
              <a:t>وبما أن 2 + 10 + 50 =  62 ريالًا</a:t>
            </a:r>
          </a:p>
          <a:p>
            <a:pPr>
              <a:defRPr/>
            </a:pPr>
            <a:r>
              <a:rPr lang="ar-EG" sz="4000" b="1" dirty="0" smtClean="0">
                <a:solidFill>
                  <a:srgbClr val="FF0000"/>
                </a:solidFill>
              </a:rPr>
              <a:t> فإن التخمين صحيح.</a:t>
            </a:r>
            <a:endParaRPr lang="en-US" sz="4000" dirty="0" smtClean="0">
              <a:solidFill>
                <a:srgbClr val="FF0000"/>
              </a:solidFill>
            </a:endParaRPr>
          </a:p>
          <a:p>
            <a:endParaRPr lang="ar-EG" sz="40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ش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رقتان من فئة 1ريال= 2 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رقة من فئة 10 ريالات= 10 ريا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ورقة واحدة من فئة 50 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وبما أن 2 + 10 + 50 =  62 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فإن التخمين صحيح ش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331640" y="1628800"/>
            <a:ext cx="6605926" cy="2796912"/>
          </a:xfrm>
          <a:custGeom>
            <a:avLst/>
            <a:gdLst>
              <a:gd name="connsiteX0" fmla="*/ 3443288 w 3565191"/>
              <a:gd name="connsiteY0" fmla="*/ 580255 h 1366068"/>
              <a:gd name="connsiteX1" fmla="*/ 3457575 w 3565191"/>
              <a:gd name="connsiteY1" fmla="*/ 537393 h 1366068"/>
              <a:gd name="connsiteX2" fmla="*/ 3414713 w 3565191"/>
              <a:gd name="connsiteY2" fmla="*/ 337368 h 1366068"/>
              <a:gd name="connsiteX3" fmla="*/ 3371850 w 3565191"/>
              <a:gd name="connsiteY3" fmla="*/ 308793 h 1366068"/>
              <a:gd name="connsiteX4" fmla="*/ 3300413 w 3565191"/>
              <a:gd name="connsiteY4" fmla="*/ 208780 h 1366068"/>
              <a:gd name="connsiteX5" fmla="*/ 3257550 w 3565191"/>
              <a:gd name="connsiteY5" fmla="*/ 194493 h 1366068"/>
              <a:gd name="connsiteX6" fmla="*/ 3228975 w 3565191"/>
              <a:gd name="connsiteY6" fmla="*/ 151630 h 1366068"/>
              <a:gd name="connsiteX7" fmla="*/ 3143250 w 3565191"/>
              <a:gd name="connsiteY7" fmla="*/ 80193 h 1366068"/>
              <a:gd name="connsiteX8" fmla="*/ 3014663 w 3565191"/>
              <a:gd name="connsiteY8" fmla="*/ 51618 h 1366068"/>
              <a:gd name="connsiteX9" fmla="*/ 2914650 w 3565191"/>
              <a:gd name="connsiteY9" fmla="*/ 37330 h 1366068"/>
              <a:gd name="connsiteX10" fmla="*/ 2643188 w 3565191"/>
              <a:gd name="connsiteY10" fmla="*/ 37330 h 1366068"/>
              <a:gd name="connsiteX11" fmla="*/ 2600325 w 3565191"/>
              <a:gd name="connsiteY11" fmla="*/ 80193 h 1366068"/>
              <a:gd name="connsiteX12" fmla="*/ 2557463 w 3565191"/>
              <a:gd name="connsiteY12" fmla="*/ 108768 h 1366068"/>
              <a:gd name="connsiteX13" fmla="*/ 2528888 w 3565191"/>
              <a:gd name="connsiteY13" fmla="*/ 194493 h 1366068"/>
              <a:gd name="connsiteX14" fmla="*/ 2514600 w 3565191"/>
              <a:gd name="connsiteY14" fmla="*/ 237355 h 1366068"/>
              <a:gd name="connsiteX15" fmla="*/ 2471738 w 3565191"/>
              <a:gd name="connsiteY15" fmla="*/ 208780 h 1366068"/>
              <a:gd name="connsiteX16" fmla="*/ 2343150 w 3565191"/>
              <a:gd name="connsiteY16" fmla="*/ 94480 h 1366068"/>
              <a:gd name="connsiteX17" fmla="*/ 2286000 w 3565191"/>
              <a:gd name="connsiteY17" fmla="*/ 80193 h 1366068"/>
              <a:gd name="connsiteX18" fmla="*/ 2043113 w 3565191"/>
              <a:gd name="connsiteY18" fmla="*/ 94480 h 1366068"/>
              <a:gd name="connsiteX19" fmla="*/ 1800225 w 3565191"/>
              <a:gd name="connsiteY19" fmla="*/ 137343 h 1366068"/>
              <a:gd name="connsiteX20" fmla="*/ 1614488 w 3565191"/>
              <a:gd name="connsiteY20" fmla="*/ 180205 h 1366068"/>
              <a:gd name="connsiteX21" fmla="*/ 1514475 w 3565191"/>
              <a:gd name="connsiteY21" fmla="*/ 251643 h 1366068"/>
              <a:gd name="connsiteX22" fmla="*/ 1485900 w 3565191"/>
              <a:gd name="connsiteY22" fmla="*/ 294505 h 1366068"/>
              <a:gd name="connsiteX23" fmla="*/ 1443038 w 3565191"/>
              <a:gd name="connsiteY23" fmla="*/ 308793 h 1366068"/>
              <a:gd name="connsiteX24" fmla="*/ 1285875 w 3565191"/>
              <a:gd name="connsiteY24" fmla="*/ 223068 h 1366068"/>
              <a:gd name="connsiteX25" fmla="*/ 1114425 w 3565191"/>
              <a:gd name="connsiteY25" fmla="*/ 180205 h 1366068"/>
              <a:gd name="connsiteX26" fmla="*/ 1042988 w 3565191"/>
              <a:gd name="connsiteY26" fmla="*/ 151630 h 1366068"/>
              <a:gd name="connsiteX27" fmla="*/ 900113 w 3565191"/>
              <a:gd name="connsiteY27" fmla="*/ 165918 h 1366068"/>
              <a:gd name="connsiteX28" fmla="*/ 714375 w 3565191"/>
              <a:gd name="connsiteY28" fmla="*/ 208780 h 1366068"/>
              <a:gd name="connsiteX29" fmla="*/ 557213 w 3565191"/>
              <a:gd name="connsiteY29" fmla="*/ 280218 h 1366068"/>
              <a:gd name="connsiteX30" fmla="*/ 414338 w 3565191"/>
              <a:gd name="connsiteY30" fmla="*/ 337368 h 1366068"/>
              <a:gd name="connsiteX31" fmla="*/ 328613 w 3565191"/>
              <a:gd name="connsiteY31" fmla="*/ 394518 h 1366068"/>
              <a:gd name="connsiteX32" fmla="*/ 285750 w 3565191"/>
              <a:gd name="connsiteY32" fmla="*/ 423093 h 1366068"/>
              <a:gd name="connsiteX33" fmla="*/ 228600 w 3565191"/>
              <a:gd name="connsiteY33" fmla="*/ 537393 h 1366068"/>
              <a:gd name="connsiteX34" fmla="*/ 200025 w 3565191"/>
              <a:gd name="connsiteY34" fmla="*/ 651693 h 1366068"/>
              <a:gd name="connsiteX35" fmla="*/ 128588 w 3565191"/>
              <a:gd name="connsiteY35" fmla="*/ 694555 h 1366068"/>
              <a:gd name="connsiteX36" fmla="*/ 14288 w 3565191"/>
              <a:gd name="connsiteY36" fmla="*/ 823143 h 1366068"/>
              <a:gd name="connsiteX37" fmla="*/ 0 w 3565191"/>
              <a:gd name="connsiteY37" fmla="*/ 866005 h 1366068"/>
              <a:gd name="connsiteX38" fmla="*/ 28575 w 3565191"/>
              <a:gd name="connsiteY38" fmla="*/ 1037455 h 1366068"/>
              <a:gd name="connsiteX39" fmla="*/ 114300 w 3565191"/>
              <a:gd name="connsiteY39" fmla="*/ 1108893 h 1366068"/>
              <a:gd name="connsiteX40" fmla="*/ 228600 w 3565191"/>
              <a:gd name="connsiteY40" fmla="*/ 1151755 h 1366068"/>
              <a:gd name="connsiteX41" fmla="*/ 300038 w 3565191"/>
              <a:gd name="connsiteY41" fmla="*/ 1180330 h 1366068"/>
              <a:gd name="connsiteX42" fmla="*/ 471488 w 3565191"/>
              <a:gd name="connsiteY42" fmla="*/ 1166043 h 1366068"/>
              <a:gd name="connsiteX43" fmla="*/ 514350 w 3565191"/>
              <a:gd name="connsiteY43" fmla="*/ 1137468 h 1366068"/>
              <a:gd name="connsiteX44" fmla="*/ 557213 w 3565191"/>
              <a:gd name="connsiteY44" fmla="*/ 1123180 h 1366068"/>
              <a:gd name="connsiteX45" fmla="*/ 614363 w 3565191"/>
              <a:gd name="connsiteY45" fmla="*/ 1094605 h 1366068"/>
              <a:gd name="connsiteX46" fmla="*/ 600075 w 3565191"/>
              <a:gd name="connsiteY46" fmla="*/ 1137468 h 1366068"/>
              <a:gd name="connsiteX47" fmla="*/ 657225 w 3565191"/>
              <a:gd name="connsiteY47" fmla="*/ 1223193 h 1366068"/>
              <a:gd name="connsiteX48" fmla="*/ 700088 w 3565191"/>
              <a:gd name="connsiteY48" fmla="*/ 1251768 h 1366068"/>
              <a:gd name="connsiteX49" fmla="*/ 857250 w 3565191"/>
              <a:gd name="connsiteY49" fmla="*/ 1323205 h 1366068"/>
              <a:gd name="connsiteX50" fmla="*/ 1471613 w 3565191"/>
              <a:gd name="connsiteY50" fmla="*/ 1294630 h 1366068"/>
              <a:gd name="connsiteX51" fmla="*/ 1514475 w 3565191"/>
              <a:gd name="connsiteY51" fmla="*/ 1280343 h 1366068"/>
              <a:gd name="connsiteX52" fmla="*/ 1671638 w 3565191"/>
              <a:gd name="connsiteY52" fmla="*/ 1251768 h 1366068"/>
              <a:gd name="connsiteX53" fmla="*/ 1757363 w 3565191"/>
              <a:gd name="connsiteY53" fmla="*/ 1208905 h 1366068"/>
              <a:gd name="connsiteX54" fmla="*/ 1857375 w 3565191"/>
              <a:gd name="connsiteY54" fmla="*/ 1166043 h 1366068"/>
              <a:gd name="connsiteX55" fmla="*/ 1914525 w 3565191"/>
              <a:gd name="connsiteY55" fmla="*/ 1294630 h 1366068"/>
              <a:gd name="connsiteX56" fmla="*/ 2057400 w 3565191"/>
              <a:gd name="connsiteY56" fmla="*/ 1366068 h 1366068"/>
              <a:gd name="connsiteX57" fmla="*/ 2414588 w 3565191"/>
              <a:gd name="connsiteY57" fmla="*/ 1323205 h 1366068"/>
              <a:gd name="connsiteX58" fmla="*/ 2471738 w 3565191"/>
              <a:gd name="connsiteY58" fmla="*/ 1294630 h 1366068"/>
              <a:gd name="connsiteX59" fmla="*/ 2543175 w 3565191"/>
              <a:gd name="connsiteY59" fmla="*/ 1266055 h 1366068"/>
              <a:gd name="connsiteX60" fmla="*/ 2600325 w 3565191"/>
              <a:gd name="connsiteY60" fmla="*/ 1251768 h 1366068"/>
              <a:gd name="connsiteX61" fmla="*/ 2743200 w 3565191"/>
              <a:gd name="connsiteY61" fmla="*/ 1194618 h 1366068"/>
              <a:gd name="connsiteX62" fmla="*/ 2886075 w 3565191"/>
              <a:gd name="connsiteY62" fmla="*/ 1080318 h 1366068"/>
              <a:gd name="connsiteX63" fmla="*/ 2928938 w 3565191"/>
              <a:gd name="connsiteY63" fmla="*/ 1180330 h 1366068"/>
              <a:gd name="connsiteX64" fmla="*/ 2957513 w 3565191"/>
              <a:gd name="connsiteY64" fmla="*/ 1223193 h 1366068"/>
              <a:gd name="connsiteX65" fmla="*/ 3028950 w 3565191"/>
              <a:gd name="connsiteY65" fmla="*/ 1266055 h 1366068"/>
              <a:gd name="connsiteX66" fmla="*/ 3100388 w 3565191"/>
              <a:gd name="connsiteY66" fmla="*/ 1280343 h 1366068"/>
              <a:gd name="connsiteX67" fmla="*/ 3200400 w 3565191"/>
              <a:gd name="connsiteY67" fmla="*/ 1266055 h 1366068"/>
              <a:gd name="connsiteX68" fmla="*/ 3286125 w 3565191"/>
              <a:gd name="connsiteY68" fmla="*/ 1208905 h 1366068"/>
              <a:gd name="connsiteX69" fmla="*/ 3357563 w 3565191"/>
              <a:gd name="connsiteY69" fmla="*/ 1180330 h 1366068"/>
              <a:gd name="connsiteX70" fmla="*/ 3457575 w 3565191"/>
              <a:gd name="connsiteY70" fmla="*/ 1094605 h 1366068"/>
              <a:gd name="connsiteX71" fmla="*/ 3543300 w 3565191"/>
              <a:gd name="connsiteY71" fmla="*/ 994593 h 1366068"/>
              <a:gd name="connsiteX72" fmla="*/ 3543300 w 3565191"/>
              <a:gd name="connsiteY72" fmla="*/ 823143 h 1366068"/>
              <a:gd name="connsiteX73" fmla="*/ 3529013 w 3565191"/>
              <a:gd name="connsiteY73" fmla="*/ 765993 h 1366068"/>
              <a:gd name="connsiteX74" fmla="*/ 3471863 w 3565191"/>
              <a:gd name="connsiteY74" fmla="*/ 680268 h 1366068"/>
              <a:gd name="connsiteX75" fmla="*/ 3443288 w 3565191"/>
              <a:gd name="connsiteY75" fmla="*/ 637405 h 1366068"/>
              <a:gd name="connsiteX76" fmla="*/ 3471863 w 3565191"/>
              <a:gd name="connsiteY76" fmla="*/ 594543 h 1366068"/>
              <a:gd name="connsiteX77" fmla="*/ 3443288 w 3565191"/>
              <a:gd name="connsiteY77" fmla="*/ 580255 h 136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565191" h="1366068">
                <a:moveTo>
                  <a:pt x="3443288" y="580255"/>
                </a:moveTo>
                <a:cubicBezTo>
                  <a:pt x="3440907" y="570730"/>
                  <a:pt x="3457575" y="552453"/>
                  <a:pt x="3457575" y="537393"/>
                </a:cubicBezTo>
                <a:cubicBezTo>
                  <a:pt x="3457575" y="467434"/>
                  <a:pt x="3467296" y="389951"/>
                  <a:pt x="3414713" y="337368"/>
                </a:cubicBezTo>
                <a:cubicBezTo>
                  <a:pt x="3402571" y="325226"/>
                  <a:pt x="3386138" y="318318"/>
                  <a:pt x="3371850" y="308793"/>
                </a:cubicBezTo>
                <a:cubicBezTo>
                  <a:pt x="3358820" y="289248"/>
                  <a:pt x="3313704" y="219856"/>
                  <a:pt x="3300413" y="208780"/>
                </a:cubicBezTo>
                <a:cubicBezTo>
                  <a:pt x="3288843" y="199139"/>
                  <a:pt x="3271838" y="199255"/>
                  <a:pt x="3257550" y="194493"/>
                </a:cubicBezTo>
                <a:cubicBezTo>
                  <a:pt x="3248025" y="180205"/>
                  <a:pt x="3239968" y="164822"/>
                  <a:pt x="3228975" y="151630"/>
                </a:cubicBezTo>
                <a:cubicBezTo>
                  <a:pt x="3206404" y="124545"/>
                  <a:pt x="3175361" y="96249"/>
                  <a:pt x="3143250" y="80193"/>
                </a:cubicBezTo>
                <a:cubicBezTo>
                  <a:pt x="3108708" y="62922"/>
                  <a:pt x="3046375" y="56497"/>
                  <a:pt x="3014663" y="51618"/>
                </a:cubicBezTo>
                <a:cubicBezTo>
                  <a:pt x="2981378" y="46497"/>
                  <a:pt x="2947988" y="42093"/>
                  <a:pt x="2914650" y="37330"/>
                </a:cubicBezTo>
                <a:cubicBezTo>
                  <a:pt x="2812438" y="3260"/>
                  <a:pt x="2820506" y="0"/>
                  <a:pt x="2643188" y="37330"/>
                </a:cubicBezTo>
                <a:cubicBezTo>
                  <a:pt x="2623416" y="41493"/>
                  <a:pt x="2615847" y="67258"/>
                  <a:pt x="2600325" y="80193"/>
                </a:cubicBezTo>
                <a:cubicBezTo>
                  <a:pt x="2587134" y="91186"/>
                  <a:pt x="2571750" y="99243"/>
                  <a:pt x="2557463" y="108768"/>
                </a:cubicBezTo>
                <a:lnTo>
                  <a:pt x="2528888" y="194493"/>
                </a:lnTo>
                <a:lnTo>
                  <a:pt x="2514600" y="237355"/>
                </a:lnTo>
                <a:cubicBezTo>
                  <a:pt x="2500313" y="227830"/>
                  <a:pt x="2484572" y="220188"/>
                  <a:pt x="2471738" y="208780"/>
                </a:cubicBezTo>
                <a:cubicBezTo>
                  <a:pt x="2443352" y="183548"/>
                  <a:pt x="2390113" y="114607"/>
                  <a:pt x="2343150" y="94480"/>
                </a:cubicBezTo>
                <a:cubicBezTo>
                  <a:pt x="2325101" y="86745"/>
                  <a:pt x="2305050" y="84955"/>
                  <a:pt x="2286000" y="80193"/>
                </a:cubicBezTo>
                <a:cubicBezTo>
                  <a:pt x="2205038" y="84955"/>
                  <a:pt x="2123785" y="86135"/>
                  <a:pt x="2043113" y="94480"/>
                </a:cubicBezTo>
                <a:cubicBezTo>
                  <a:pt x="1934324" y="105734"/>
                  <a:pt x="1892172" y="120625"/>
                  <a:pt x="1800225" y="137343"/>
                </a:cubicBezTo>
                <a:cubicBezTo>
                  <a:pt x="1716090" y="152640"/>
                  <a:pt x="1699520" y="149284"/>
                  <a:pt x="1614488" y="180205"/>
                </a:cubicBezTo>
                <a:cubicBezTo>
                  <a:pt x="1566130" y="197790"/>
                  <a:pt x="1546912" y="212719"/>
                  <a:pt x="1514475" y="251643"/>
                </a:cubicBezTo>
                <a:cubicBezTo>
                  <a:pt x="1503482" y="264834"/>
                  <a:pt x="1499308" y="283778"/>
                  <a:pt x="1485900" y="294505"/>
                </a:cubicBezTo>
                <a:cubicBezTo>
                  <a:pt x="1474140" y="303913"/>
                  <a:pt x="1457325" y="304030"/>
                  <a:pt x="1443038" y="308793"/>
                </a:cubicBezTo>
                <a:cubicBezTo>
                  <a:pt x="1375932" y="264056"/>
                  <a:pt x="1387751" y="269376"/>
                  <a:pt x="1285875" y="223068"/>
                </a:cubicBezTo>
                <a:cubicBezTo>
                  <a:pt x="1243547" y="203828"/>
                  <a:pt x="1134712" y="186001"/>
                  <a:pt x="1114425" y="180205"/>
                </a:cubicBezTo>
                <a:cubicBezTo>
                  <a:pt x="1089765" y="173159"/>
                  <a:pt x="1066800" y="161155"/>
                  <a:pt x="1042988" y="151630"/>
                </a:cubicBezTo>
                <a:cubicBezTo>
                  <a:pt x="995363" y="156393"/>
                  <a:pt x="947556" y="159592"/>
                  <a:pt x="900113" y="165918"/>
                </a:cubicBezTo>
                <a:cubicBezTo>
                  <a:pt x="852985" y="172202"/>
                  <a:pt x="750642" y="199713"/>
                  <a:pt x="714375" y="208780"/>
                </a:cubicBezTo>
                <a:cubicBezTo>
                  <a:pt x="630904" y="250516"/>
                  <a:pt x="638089" y="249890"/>
                  <a:pt x="557213" y="280218"/>
                </a:cubicBezTo>
                <a:cubicBezTo>
                  <a:pt x="492020" y="304665"/>
                  <a:pt x="499104" y="291725"/>
                  <a:pt x="414338" y="337368"/>
                </a:cubicBezTo>
                <a:cubicBezTo>
                  <a:pt x="384100" y="353650"/>
                  <a:pt x="357188" y="375468"/>
                  <a:pt x="328613" y="394518"/>
                </a:cubicBezTo>
                <a:lnTo>
                  <a:pt x="285750" y="423093"/>
                </a:lnTo>
                <a:cubicBezTo>
                  <a:pt x="249320" y="483810"/>
                  <a:pt x="243979" y="481003"/>
                  <a:pt x="228600" y="537393"/>
                </a:cubicBezTo>
                <a:cubicBezTo>
                  <a:pt x="218267" y="575282"/>
                  <a:pt x="233701" y="631487"/>
                  <a:pt x="200025" y="651693"/>
                </a:cubicBezTo>
                <a:cubicBezTo>
                  <a:pt x="176213" y="665980"/>
                  <a:pt x="150081" y="676970"/>
                  <a:pt x="128588" y="694555"/>
                </a:cubicBezTo>
                <a:cubicBezTo>
                  <a:pt x="96544" y="720773"/>
                  <a:pt x="37309" y="777101"/>
                  <a:pt x="14288" y="823143"/>
                </a:cubicBezTo>
                <a:cubicBezTo>
                  <a:pt x="7553" y="836613"/>
                  <a:pt x="4763" y="851718"/>
                  <a:pt x="0" y="866005"/>
                </a:cubicBezTo>
                <a:cubicBezTo>
                  <a:pt x="9525" y="923155"/>
                  <a:pt x="13646" y="981473"/>
                  <a:pt x="28575" y="1037455"/>
                </a:cubicBezTo>
                <a:cubicBezTo>
                  <a:pt x="40490" y="1082137"/>
                  <a:pt x="77109" y="1092364"/>
                  <a:pt x="114300" y="1108893"/>
                </a:cubicBezTo>
                <a:cubicBezTo>
                  <a:pt x="213712" y="1153076"/>
                  <a:pt x="153191" y="1123477"/>
                  <a:pt x="228600" y="1151755"/>
                </a:cubicBezTo>
                <a:cubicBezTo>
                  <a:pt x="252614" y="1160760"/>
                  <a:pt x="276225" y="1170805"/>
                  <a:pt x="300038" y="1180330"/>
                </a:cubicBezTo>
                <a:cubicBezTo>
                  <a:pt x="357188" y="1175568"/>
                  <a:pt x="415254" y="1177290"/>
                  <a:pt x="471488" y="1166043"/>
                </a:cubicBezTo>
                <a:cubicBezTo>
                  <a:pt x="488326" y="1162675"/>
                  <a:pt x="498992" y="1145147"/>
                  <a:pt x="514350" y="1137468"/>
                </a:cubicBezTo>
                <a:cubicBezTo>
                  <a:pt x="527821" y="1130733"/>
                  <a:pt x="543370" y="1129113"/>
                  <a:pt x="557213" y="1123180"/>
                </a:cubicBezTo>
                <a:cubicBezTo>
                  <a:pt x="576789" y="1114790"/>
                  <a:pt x="595313" y="1104130"/>
                  <a:pt x="614363" y="1094605"/>
                </a:cubicBezTo>
                <a:cubicBezTo>
                  <a:pt x="609600" y="1108893"/>
                  <a:pt x="600075" y="1122407"/>
                  <a:pt x="600075" y="1137468"/>
                </a:cubicBezTo>
                <a:cubicBezTo>
                  <a:pt x="600075" y="1175619"/>
                  <a:pt x="631456" y="1201719"/>
                  <a:pt x="657225" y="1223193"/>
                </a:cubicBezTo>
                <a:cubicBezTo>
                  <a:pt x="670417" y="1234186"/>
                  <a:pt x="685013" y="1243545"/>
                  <a:pt x="700088" y="1251768"/>
                </a:cubicBezTo>
                <a:cubicBezTo>
                  <a:pt x="800481" y="1306527"/>
                  <a:pt x="783656" y="1298674"/>
                  <a:pt x="857250" y="1323205"/>
                </a:cubicBezTo>
                <a:lnTo>
                  <a:pt x="1471613" y="1294630"/>
                </a:lnTo>
                <a:cubicBezTo>
                  <a:pt x="1486641" y="1293650"/>
                  <a:pt x="1499707" y="1283297"/>
                  <a:pt x="1514475" y="1280343"/>
                </a:cubicBezTo>
                <a:cubicBezTo>
                  <a:pt x="1770457" y="1229147"/>
                  <a:pt x="1502208" y="1294124"/>
                  <a:pt x="1671638" y="1251768"/>
                </a:cubicBezTo>
                <a:cubicBezTo>
                  <a:pt x="1700213" y="1237480"/>
                  <a:pt x="1727700" y="1220770"/>
                  <a:pt x="1757363" y="1208905"/>
                </a:cubicBezTo>
                <a:cubicBezTo>
                  <a:pt x="1872690" y="1162774"/>
                  <a:pt x="1761868" y="1229715"/>
                  <a:pt x="1857375" y="1166043"/>
                </a:cubicBezTo>
                <a:cubicBezTo>
                  <a:pt x="1863012" y="1182954"/>
                  <a:pt x="1885414" y="1275223"/>
                  <a:pt x="1914525" y="1294630"/>
                </a:cubicBezTo>
                <a:cubicBezTo>
                  <a:pt x="1958829" y="1324166"/>
                  <a:pt x="2057400" y="1366068"/>
                  <a:pt x="2057400" y="1366068"/>
                </a:cubicBezTo>
                <a:cubicBezTo>
                  <a:pt x="2197259" y="1356744"/>
                  <a:pt x="2284887" y="1360262"/>
                  <a:pt x="2414588" y="1323205"/>
                </a:cubicBezTo>
                <a:cubicBezTo>
                  <a:pt x="2435067" y="1317354"/>
                  <a:pt x="2452275" y="1303280"/>
                  <a:pt x="2471738" y="1294630"/>
                </a:cubicBezTo>
                <a:cubicBezTo>
                  <a:pt x="2495174" y="1284214"/>
                  <a:pt x="2518844" y="1274165"/>
                  <a:pt x="2543175" y="1266055"/>
                </a:cubicBezTo>
                <a:cubicBezTo>
                  <a:pt x="2561804" y="1259846"/>
                  <a:pt x="2581444" y="1257162"/>
                  <a:pt x="2600325" y="1251768"/>
                </a:cubicBezTo>
                <a:cubicBezTo>
                  <a:pt x="2642480" y="1239724"/>
                  <a:pt x="2713915" y="1210387"/>
                  <a:pt x="2743200" y="1194618"/>
                </a:cubicBezTo>
                <a:cubicBezTo>
                  <a:pt x="2821302" y="1152563"/>
                  <a:pt x="2828206" y="1138187"/>
                  <a:pt x="2886075" y="1080318"/>
                </a:cubicBezTo>
                <a:cubicBezTo>
                  <a:pt x="2902104" y="1128404"/>
                  <a:pt x="2900690" y="1130897"/>
                  <a:pt x="2928938" y="1180330"/>
                </a:cubicBezTo>
                <a:cubicBezTo>
                  <a:pt x="2937457" y="1195239"/>
                  <a:pt x="2944475" y="1212018"/>
                  <a:pt x="2957513" y="1223193"/>
                </a:cubicBezTo>
                <a:cubicBezTo>
                  <a:pt x="2978597" y="1241265"/>
                  <a:pt x="3003166" y="1255742"/>
                  <a:pt x="3028950" y="1266055"/>
                </a:cubicBezTo>
                <a:cubicBezTo>
                  <a:pt x="3051497" y="1275074"/>
                  <a:pt x="3076575" y="1275580"/>
                  <a:pt x="3100388" y="1280343"/>
                </a:cubicBezTo>
                <a:cubicBezTo>
                  <a:pt x="3133725" y="1275580"/>
                  <a:pt x="3168969" y="1278144"/>
                  <a:pt x="3200400" y="1266055"/>
                </a:cubicBezTo>
                <a:cubicBezTo>
                  <a:pt x="3232454" y="1253727"/>
                  <a:pt x="3254238" y="1221660"/>
                  <a:pt x="3286125" y="1208905"/>
                </a:cubicBezTo>
                <a:lnTo>
                  <a:pt x="3357563" y="1180330"/>
                </a:lnTo>
                <a:cubicBezTo>
                  <a:pt x="3463912" y="1073981"/>
                  <a:pt x="3329283" y="1204569"/>
                  <a:pt x="3457575" y="1094605"/>
                </a:cubicBezTo>
                <a:cubicBezTo>
                  <a:pt x="3499369" y="1058782"/>
                  <a:pt x="3509418" y="1039769"/>
                  <a:pt x="3543300" y="994593"/>
                </a:cubicBezTo>
                <a:cubicBezTo>
                  <a:pt x="3565191" y="907034"/>
                  <a:pt x="3563368" y="943551"/>
                  <a:pt x="3543300" y="823143"/>
                </a:cubicBezTo>
                <a:cubicBezTo>
                  <a:pt x="3540072" y="803774"/>
                  <a:pt x="3537795" y="783556"/>
                  <a:pt x="3529013" y="765993"/>
                </a:cubicBezTo>
                <a:cubicBezTo>
                  <a:pt x="3513654" y="735276"/>
                  <a:pt x="3490913" y="708843"/>
                  <a:pt x="3471863" y="680268"/>
                </a:cubicBezTo>
                <a:lnTo>
                  <a:pt x="3443288" y="637405"/>
                </a:lnTo>
                <a:cubicBezTo>
                  <a:pt x="3452813" y="623118"/>
                  <a:pt x="3475231" y="611381"/>
                  <a:pt x="3471863" y="594543"/>
                </a:cubicBezTo>
                <a:cubicBezTo>
                  <a:pt x="3468495" y="577705"/>
                  <a:pt x="3445669" y="589780"/>
                  <a:pt x="3443288" y="580255"/>
                </a:cubicBezTo>
                <a:close/>
              </a:path>
            </a:pathLst>
          </a:custGeom>
          <a:gradFill>
            <a:gsLst>
              <a:gs pos="0">
                <a:srgbClr val="00FF00"/>
              </a:gs>
              <a:gs pos="35000">
                <a:schemeClr val="bg1"/>
              </a:gs>
              <a:gs pos="100000">
                <a:srgbClr val="00FFFF"/>
              </a:gs>
            </a:gsLst>
          </a:gradFill>
          <a:ln w="38100">
            <a:solidFill>
              <a:srgbClr val="00FFFF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cs typeface="Times New Roman" pitchFamily="18" charset="0"/>
              </a:rPr>
              <a:t>مسائل متنوعة</a:t>
            </a:r>
          </a:p>
        </p:txBody>
      </p:sp>
    </p:spTree>
  </p:cSld>
  <p:clrMapOvr>
    <a:masterClrMapping/>
  </p:clrMapOvr>
  <p:transition>
    <p:dissolve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سائل متنوعة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87413" y="1714500"/>
            <a:ext cx="7429500" cy="3071813"/>
            <a:chOff x="1285852" y="1714488"/>
            <a:chExt cx="6929486" cy="3071834"/>
          </a:xfrm>
        </p:grpSpPr>
        <p:pic>
          <p:nvPicPr>
            <p:cNvPr id="4" name="Picture 3" descr="BCKLC227.WMF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lum bright="-16000" contrast="69000"/>
            </a:blip>
            <a:stretch>
              <a:fillRect/>
            </a:stretch>
          </p:blipFill>
          <p:spPr>
            <a:xfrm rot="5400000">
              <a:off x="3214678" y="-214338"/>
              <a:ext cx="3071834" cy="6929486"/>
            </a:xfrm>
            <a:prstGeom prst="rect">
              <a:avLst/>
            </a:prstGeom>
            <a:effectLst>
              <a:innerShdw blurRad="711200">
                <a:prstClr val="black"/>
              </a:inn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1752238" y="2174740"/>
              <a:ext cx="5863433" cy="156967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استعمل خطة التخمين والتحقق لحل المسائل 3 – 6: </a:t>
              </a:r>
            </a:p>
          </p:txBody>
        </p:sp>
      </p:grpSp>
    </p:spTree>
  </p:cSld>
  <p:clrMapOvr>
    <a:masterClrMapping/>
  </p:clrMapOvr>
  <p:transition>
    <p:pull dir="ld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ستعمل خطة التخمين والتحقق  ش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00063" y="3357563"/>
            <a:ext cx="7215187" cy="2957512"/>
            <a:chOff x="792297" y="3214262"/>
            <a:chExt cx="7215238" cy="2957974"/>
          </a:xfrm>
        </p:grpSpPr>
        <p:sp>
          <p:nvSpPr>
            <p:cNvPr id="8" name="Flowchart: Connector 7"/>
            <p:cNvSpPr/>
            <p:nvPr/>
          </p:nvSpPr>
          <p:spPr>
            <a:xfrm rot="21153070">
              <a:off x="792297" y="3214262"/>
              <a:ext cx="7215238" cy="2957974"/>
            </a:xfrm>
            <a:prstGeom prst="flowChartConnector">
              <a:avLst/>
            </a:prstGeom>
            <a:solidFill>
              <a:srgbClr val="990099"/>
            </a:solidFill>
            <a:ln w="762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600">
                <a:ln>
                  <a:solidFill>
                    <a:srgbClr val="FF0000"/>
                  </a:solidFill>
                </a:ln>
                <a:solidFill>
                  <a:srgbClr val="CC00CC"/>
                </a:solidFill>
                <a:cs typeface="+mj-cs"/>
              </a:endParaRPr>
            </a:p>
          </p:txBody>
        </p:sp>
        <p:sp>
          <p:nvSpPr>
            <p:cNvPr id="9" name="Flowchart: Alternate Process 8"/>
            <p:cNvSpPr/>
            <p:nvPr/>
          </p:nvSpPr>
          <p:spPr>
            <a:xfrm>
              <a:off x="1571765" y="3285710"/>
              <a:ext cx="5643603" cy="2500704"/>
            </a:xfrm>
            <a:prstGeom prst="flowChartAlternateProcess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600">
                <a:ln>
                  <a:solidFill>
                    <a:srgbClr val="FF0000"/>
                  </a:solidFill>
                </a:ln>
                <a:solidFill>
                  <a:srgbClr val="CC00CC"/>
                </a:solidFill>
                <a:cs typeface="+mj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20991" y="3963654"/>
              <a:ext cx="5357850" cy="120032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ln>
                    <a:solidFill>
                      <a:srgbClr val="FF0000"/>
                    </a:solidFill>
                  </a:ln>
                  <a:solidFill>
                    <a:srgbClr val="CC00CC"/>
                  </a:solidFill>
                  <a:latin typeface="+mn-lt"/>
                  <a:cs typeface="+mj-cs"/>
                </a:rPr>
                <a:t>خطة حل المسألة</a:t>
              </a:r>
              <a:endParaRPr lang="ar-EG" sz="7200" dirty="0">
                <a:ln>
                  <a:solidFill>
                    <a:srgbClr val="FF0000"/>
                  </a:solidFill>
                </a:ln>
                <a:solidFill>
                  <a:srgbClr val="CC00CC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357563" y="214313"/>
            <a:ext cx="5072062" cy="1928812"/>
            <a:chOff x="3357554" y="357166"/>
            <a:chExt cx="5072098" cy="1928826"/>
          </a:xfrm>
        </p:grpSpPr>
        <p:sp>
          <p:nvSpPr>
            <p:cNvPr id="5" name="Cloud 4"/>
            <p:cNvSpPr/>
            <p:nvPr/>
          </p:nvSpPr>
          <p:spPr>
            <a:xfrm>
              <a:off x="4143372" y="500042"/>
              <a:ext cx="4286280" cy="1785950"/>
            </a:xfrm>
            <a:prstGeom prst="cloud">
              <a:avLst/>
            </a:prstGeom>
            <a:solidFill>
              <a:srgbClr val="000099"/>
            </a:solidFill>
            <a:ln>
              <a:solidFill>
                <a:schemeClr val="tx1"/>
              </a:solidFill>
            </a:ln>
            <a:effectLst>
              <a:innerShdw blurRad="749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rPr>
                <a:t>1 – 7 </a:t>
              </a:r>
            </a:p>
          </p:txBody>
        </p:sp>
        <p:pic>
          <p:nvPicPr>
            <p:cNvPr id="3077" name="Picture 5" descr="af_048.g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 flipH="1">
              <a:off x="3357554" y="357166"/>
              <a:ext cx="2857520" cy="1766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pull dir="lu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الساب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ة حل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143750" y="1071563"/>
            <a:ext cx="1628775" cy="2524125"/>
            <a:chOff x="4357687" y="1837749"/>
            <a:chExt cx="4575045" cy="4343853"/>
          </a:xfrm>
        </p:grpSpPr>
        <p:grpSp>
          <p:nvGrpSpPr>
            <p:cNvPr id="18438" name="Group 3"/>
            <p:cNvGrpSpPr>
              <a:grpSpLocks/>
            </p:cNvGrpSpPr>
            <p:nvPr/>
          </p:nvGrpSpPr>
          <p:grpSpPr bwMode="auto">
            <a:xfrm>
              <a:off x="4357687" y="1837749"/>
              <a:ext cx="4575045" cy="4343853"/>
              <a:chOff x="2285984" y="-383747"/>
              <a:chExt cx="5738235" cy="2537407"/>
            </a:xfrm>
          </p:grpSpPr>
          <p:sp>
            <p:nvSpPr>
              <p:cNvPr id="5" name="Lightning Bolt 4"/>
              <p:cNvSpPr/>
              <p:nvPr/>
            </p:nvSpPr>
            <p:spPr>
              <a:xfrm rot="7675323" flipH="1" flipV="1">
                <a:off x="5548088" y="-322471"/>
                <a:ext cx="1658092" cy="3294170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6" name="Lightning Bolt 5"/>
              <p:cNvSpPr/>
              <p:nvPr/>
            </p:nvSpPr>
            <p:spPr>
              <a:xfrm rot="7985834">
                <a:off x="3326999" y="-988522"/>
                <a:ext cx="1749055" cy="2958604"/>
              </a:xfrm>
              <a:prstGeom prst="lightningBol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7" name="Flowchart: Punched Tape 6"/>
              <p:cNvSpPr/>
              <p:nvPr/>
            </p:nvSpPr>
            <p:spPr>
              <a:xfrm>
                <a:off x="2285984" y="356729"/>
                <a:ext cx="5285218" cy="1214444"/>
              </a:xfrm>
              <a:prstGeom prst="flowChartPunchedTap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5294311" y="3191359"/>
              <a:ext cx="2108724" cy="24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ar-EG" sz="88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CC0099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Times New Roman" pitchFamily="18" charset="0"/>
                  <a:cs typeface="+mj-cs"/>
                </a:rPr>
                <a:t>3</a:t>
              </a:r>
              <a:endParaRPr lang="ar-EG" sz="115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85750" y="428625"/>
            <a:ext cx="6643688" cy="6215063"/>
            <a:chOff x="1214414" y="2285992"/>
            <a:chExt cx="7215238" cy="5929354"/>
          </a:xfrm>
        </p:grpSpPr>
        <p:pic>
          <p:nvPicPr>
            <p:cNvPr id="10" name="Picture 9" descr="00008.WMF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47000" contrast="70000"/>
            </a:blip>
            <a:stretch>
              <a:fillRect/>
            </a:stretch>
          </p:blipFill>
          <p:spPr>
            <a:xfrm>
              <a:off x="1214414" y="2285992"/>
              <a:ext cx="7215238" cy="5929354"/>
            </a:xfrm>
            <a:prstGeom prst="rect">
              <a:avLst/>
            </a:prstGeom>
            <a:effectLst>
              <a:innerShdw blurRad="546100">
                <a:prstClr val="black"/>
              </a:innerShdw>
            </a:effectLst>
          </p:spPr>
        </p:pic>
        <p:sp>
          <p:nvSpPr>
            <p:cNvPr id="17414" name="TextBox 10"/>
            <p:cNvSpPr txBox="1">
              <a:spLocks noChangeArrowheads="1"/>
            </p:cNvSpPr>
            <p:nvPr/>
          </p:nvSpPr>
          <p:spPr bwMode="auto">
            <a:xfrm>
              <a:off x="1912663" y="3217423"/>
              <a:ext cx="5730812" cy="4198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4000" b="1" dirty="0">
                  <a:solidFill>
                    <a:srgbClr val="00FF00"/>
                  </a:solidFill>
                  <a:latin typeface="Calibri" pitchFamily="34" charset="0"/>
                  <a:cs typeface="+mj-cs"/>
                </a:rPr>
                <a:t>كتب: </a:t>
              </a:r>
              <a:r>
                <a:rPr lang="ar-EG" sz="4000" b="1" dirty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تبيع مكتبة </a:t>
              </a:r>
              <a:r>
                <a:rPr lang="ar-EG" sz="4000" b="1" dirty="0" smtClean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كتب</a:t>
              </a:r>
              <a:r>
                <a:rPr lang="ar-SA" sz="4000" b="1" dirty="0" smtClean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ً</a:t>
              </a:r>
              <a:r>
                <a:rPr lang="ar-EG" sz="4000" b="1" dirty="0" smtClean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ا </a:t>
              </a:r>
              <a:r>
                <a:rPr lang="ar-EG" sz="4000" b="1" dirty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مستعملة في رزم من 5 كتب, </a:t>
              </a:r>
              <a:r>
                <a:rPr lang="ar-EG" sz="4000" b="1" dirty="0" smtClean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وكتبًا </a:t>
              </a:r>
              <a:r>
                <a:rPr lang="ar-EG" sz="4000" b="1" dirty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جديدة في رزم من 3 كتب. إذا اشترى مشعل 16 </a:t>
              </a:r>
              <a:r>
                <a:rPr lang="ar-EG" sz="4000" b="1" dirty="0" smtClean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كتاب</a:t>
              </a:r>
              <a:r>
                <a:rPr lang="ar-SA" sz="4000" b="1" dirty="0" smtClean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ً</a:t>
              </a:r>
              <a:r>
                <a:rPr lang="ar-EG" sz="4000" b="1" dirty="0" smtClean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ا, </a:t>
              </a:r>
              <a:r>
                <a:rPr lang="ar-EG" sz="4000" b="1" dirty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فما عدد الرزم التي اشتراها من الكتب المستعملة والكتب الجديدة؟</a:t>
              </a:r>
            </a:p>
          </p:txBody>
        </p:sp>
      </p:grpSp>
    </p:spTree>
  </p:cSld>
  <p:clrMapOvr>
    <a:masterClrMapping/>
  </p:clrMapOvr>
  <p:transition>
    <p:push dir="u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28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تب  تبيع مكتبة كتباً مستعملة في رزم من 5 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14375" y="642938"/>
            <a:ext cx="7572375" cy="57864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286000" y="1030069"/>
            <a:ext cx="571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</a:rPr>
              <a:t>أ</a:t>
            </a:r>
            <a:r>
              <a:rPr lang="ar-EG" sz="3600" b="1" dirty="0" smtClean="0">
                <a:solidFill>
                  <a:srgbClr val="FF0000"/>
                </a:solidFill>
              </a:rPr>
              <a:t>فهم ما </a:t>
            </a:r>
            <a:r>
              <a:rPr lang="ar-EG" sz="3600" b="1" dirty="0">
                <a:solidFill>
                  <a:srgbClr val="FF0000"/>
                </a:solidFill>
              </a:rPr>
              <a:t>معطيات المسألة؟</a:t>
            </a: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1066800" y="2249269"/>
            <a:ext cx="701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600" dirty="0">
                <a:solidFill>
                  <a:srgbClr val="0000FF"/>
                </a:solidFill>
              </a:rPr>
              <a:t> </a:t>
            </a:r>
            <a:r>
              <a:rPr lang="ar-EG" sz="3600" b="1" dirty="0" smtClean="0">
                <a:solidFill>
                  <a:srgbClr val="0000FF"/>
                </a:solidFill>
              </a:rPr>
              <a:t>تبيع </a:t>
            </a:r>
            <a:r>
              <a:rPr lang="ar-EG" sz="3600" b="1" dirty="0">
                <a:solidFill>
                  <a:srgbClr val="0000FF"/>
                </a:solidFill>
              </a:rPr>
              <a:t>مكتبة </a:t>
            </a:r>
            <a:r>
              <a:rPr lang="ar-EG" sz="3600" b="1" dirty="0" smtClean="0">
                <a:solidFill>
                  <a:srgbClr val="0000FF"/>
                </a:solidFill>
              </a:rPr>
              <a:t>كتب</a:t>
            </a:r>
            <a:r>
              <a:rPr lang="ar-SA" sz="3600" b="1" dirty="0" smtClean="0">
                <a:solidFill>
                  <a:srgbClr val="0000FF"/>
                </a:solidFill>
              </a:rPr>
              <a:t>ً</a:t>
            </a:r>
            <a:r>
              <a:rPr lang="ar-EG" sz="3600" b="1" dirty="0" smtClean="0">
                <a:solidFill>
                  <a:srgbClr val="0000FF"/>
                </a:solidFill>
              </a:rPr>
              <a:t>ا </a:t>
            </a:r>
            <a:r>
              <a:rPr lang="ar-EG" sz="3600" b="1" dirty="0">
                <a:solidFill>
                  <a:srgbClr val="0000FF"/>
                </a:solidFill>
              </a:rPr>
              <a:t>مستعملة في رزم من 5 </a:t>
            </a:r>
            <a:r>
              <a:rPr lang="ar-EG" sz="3600" b="1" dirty="0" smtClean="0">
                <a:solidFill>
                  <a:srgbClr val="0000FF"/>
                </a:solidFill>
              </a:rPr>
              <a:t>كتب.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066800" y="3087469"/>
            <a:ext cx="701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600" dirty="0">
                <a:solidFill>
                  <a:srgbClr val="0000FF"/>
                </a:solidFill>
              </a:rPr>
              <a:t> </a:t>
            </a:r>
            <a:r>
              <a:rPr lang="ar-EG" sz="3600" b="1" dirty="0" smtClean="0">
                <a:solidFill>
                  <a:srgbClr val="0000FF"/>
                </a:solidFill>
              </a:rPr>
              <a:t>وكتب</a:t>
            </a:r>
            <a:r>
              <a:rPr lang="ar-SA" sz="3600" b="1" dirty="0" smtClean="0">
                <a:solidFill>
                  <a:srgbClr val="0000FF"/>
                </a:solidFill>
              </a:rPr>
              <a:t>ً</a:t>
            </a:r>
            <a:r>
              <a:rPr lang="ar-EG" sz="3600" b="1" dirty="0" smtClean="0">
                <a:solidFill>
                  <a:srgbClr val="0000FF"/>
                </a:solidFill>
              </a:rPr>
              <a:t>ا </a:t>
            </a:r>
            <a:r>
              <a:rPr lang="ar-EG" sz="3600" b="1" dirty="0">
                <a:solidFill>
                  <a:srgbClr val="0000FF"/>
                </a:solidFill>
              </a:rPr>
              <a:t>جديدة في رزم من 3 </a:t>
            </a:r>
            <a:r>
              <a:rPr lang="ar-EG" sz="3600" b="1" dirty="0" smtClean="0">
                <a:solidFill>
                  <a:srgbClr val="0000FF"/>
                </a:solidFill>
              </a:rPr>
              <a:t>كتب.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066800" y="4154269"/>
            <a:ext cx="701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600" dirty="0">
                <a:solidFill>
                  <a:srgbClr val="0000FF"/>
                </a:solidFill>
              </a:rPr>
              <a:t> </a:t>
            </a:r>
            <a:r>
              <a:rPr lang="ar-EG" sz="3600" b="1" dirty="0" smtClean="0">
                <a:solidFill>
                  <a:srgbClr val="0000FF"/>
                </a:solidFill>
              </a:rPr>
              <a:t>اشترى </a:t>
            </a:r>
            <a:r>
              <a:rPr lang="ar-EG" sz="3600" b="1" dirty="0">
                <a:solidFill>
                  <a:srgbClr val="0000FF"/>
                </a:solidFill>
              </a:rPr>
              <a:t>مشعل 16 </a:t>
            </a:r>
            <a:r>
              <a:rPr lang="ar-EG" sz="3600" b="1" dirty="0" smtClean="0">
                <a:solidFill>
                  <a:srgbClr val="0000FF"/>
                </a:solidFill>
              </a:rPr>
              <a:t>كتاب</a:t>
            </a:r>
            <a:r>
              <a:rPr lang="ar-SA" sz="3600" b="1" dirty="0" smtClean="0">
                <a:solidFill>
                  <a:srgbClr val="0000FF"/>
                </a:solidFill>
              </a:rPr>
              <a:t>ً</a:t>
            </a:r>
            <a:r>
              <a:rPr lang="ar-EG" sz="3600" b="1" dirty="0" smtClean="0">
                <a:solidFill>
                  <a:srgbClr val="0000FF"/>
                </a:solidFill>
              </a:rPr>
              <a:t>ا.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 معطيات المسألة؟ ش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بيع مكتبة كتباً مستعملة في رزم من 5 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كتباً جديدة في رزم من 3 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شترى مشعل 16 كتا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14375" y="642938"/>
            <a:ext cx="7572375" cy="57864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286000" y="728663"/>
            <a:ext cx="571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FF0000"/>
                </a:solidFill>
              </a:rPr>
              <a:t>ما المطلوب؟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714375" y="1214438"/>
            <a:ext cx="75009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dirty="0">
                <a:solidFill>
                  <a:srgbClr val="FF0000"/>
                </a:solidFill>
              </a:rPr>
              <a:t> </a:t>
            </a:r>
          </a:p>
          <a:p>
            <a:r>
              <a:rPr lang="ar-EG" sz="3600" b="1" dirty="0">
                <a:solidFill>
                  <a:srgbClr val="0000FF"/>
                </a:solidFill>
              </a:rPr>
              <a:t>ما عدد الرزم التي اشتراها من الكتب المستعملة والكتب الجديدة؟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438400" y="3363913"/>
            <a:ext cx="571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</a:rPr>
              <a:t>أخطط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009900" y="3960813"/>
            <a:ext cx="5143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dirty="0">
                <a:solidFill>
                  <a:srgbClr val="FF0000"/>
                </a:solidFill>
              </a:rPr>
              <a:t> </a:t>
            </a:r>
          </a:p>
          <a:p>
            <a:r>
              <a:rPr lang="ar-EG" sz="3600" b="1" dirty="0">
                <a:solidFill>
                  <a:srgbClr val="0000FF"/>
                </a:solidFill>
              </a:rPr>
              <a:t>أ</a:t>
            </a:r>
            <a:r>
              <a:rPr lang="ar-EG" sz="3600" b="1" dirty="0" smtClean="0">
                <a:solidFill>
                  <a:srgbClr val="0000FF"/>
                </a:solidFill>
              </a:rPr>
              <a:t>ستعمل </a:t>
            </a:r>
            <a:r>
              <a:rPr lang="ar-EG" sz="3600" b="1" dirty="0">
                <a:solidFill>
                  <a:srgbClr val="0000FF"/>
                </a:solidFill>
              </a:rPr>
              <a:t>خطة التخمين </a:t>
            </a:r>
            <a:r>
              <a:rPr lang="ar-EG" sz="3600" b="1" dirty="0" smtClean="0">
                <a:solidFill>
                  <a:srgbClr val="0000FF"/>
                </a:solidFill>
              </a:rPr>
              <a:t>والتحقق.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المطلوب؟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عدد الرزم التي اشتراها من الكتب المستعملة والكتب الجديدة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خطط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ستعمل خطة التخمين والتحقق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572250" y="142875"/>
            <a:ext cx="2214563" cy="13573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428875" y="357188"/>
            <a:ext cx="571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 smtClean="0">
                <a:solidFill>
                  <a:srgbClr val="0000FF"/>
                </a:solidFill>
              </a:rPr>
              <a:t>أحل</a:t>
            </a:r>
            <a:endParaRPr lang="en-US" sz="5400" dirty="0">
              <a:solidFill>
                <a:srgbClr val="0000FF"/>
              </a:solidFill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214313" y="1785938"/>
          <a:ext cx="8572500" cy="464343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02075"/>
                <a:gridCol w="1648115"/>
                <a:gridCol w="3279185"/>
                <a:gridCol w="2143125"/>
              </a:tblGrid>
              <a:tr h="928687">
                <a:tc gridSpan="2">
                  <a:txBody>
                    <a:bodyPr/>
                    <a:lstStyle/>
                    <a:p>
                      <a:pPr rtl="1"/>
                      <a:endParaRPr lang="ar-EG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rtl="1"/>
                      <a:endParaRPr lang="ar-EG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</a:tr>
              <a:tr h="928687"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928687"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928687"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928687"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5643563" y="1857375"/>
            <a:ext cx="26431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>
                <a:solidFill>
                  <a:srgbClr val="FFFF00"/>
                </a:solidFill>
              </a:rPr>
              <a:t>عدد الرزم</a:t>
            </a:r>
            <a:endParaRPr lang="ar-EG" sz="4400" dirty="0">
              <a:solidFill>
                <a:srgbClr val="FFFF00"/>
              </a:solidFill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642938" y="2087563"/>
            <a:ext cx="378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6000" b="1" dirty="0">
                <a:solidFill>
                  <a:srgbClr val="FFFF00"/>
                </a:solidFill>
              </a:rPr>
              <a:t>عدد الكتب</a:t>
            </a:r>
            <a:endParaRPr lang="ar-EG" sz="6000" dirty="0">
              <a:solidFill>
                <a:srgbClr val="FFFF00"/>
              </a:solidFill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358063" y="2786063"/>
            <a:ext cx="15001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>
                <a:solidFill>
                  <a:srgbClr val="FF0000"/>
                </a:solidFill>
              </a:rPr>
              <a:t>الجديدة</a:t>
            </a:r>
            <a:endParaRPr lang="ar-EG" sz="4400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5143500" y="2854325"/>
            <a:ext cx="2143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</a:rPr>
              <a:t>المستعملة</a:t>
            </a:r>
            <a:endParaRPr lang="ar-EG" sz="3600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7786688" y="3714750"/>
            <a:ext cx="7143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/>
              <a:t>4</a:t>
            </a:r>
            <a:endParaRPr lang="ar-EG" sz="4400"/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6357938" y="3714750"/>
            <a:ext cx="7143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/>
              <a:t>3</a:t>
            </a:r>
            <a:endParaRPr lang="ar-EG" sz="4400"/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1857375" y="3762375"/>
            <a:ext cx="3643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 dirty="0"/>
              <a:t>4×3 +3×5 =  27 </a:t>
            </a:r>
            <a:r>
              <a:rPr lang="ar-EG" sz="2800" b="1" dirty="0" smtClean="0"/>
              <a:t>كتاب</a:t>
            </a:r>
            <a:r>
              <a:rPr lang="ar-SA" sz="2800" b="1" dirty="0" smtClean="0"/>
              <a:t>ً</a:t>
            </a:r>
            <a:r>
              <a:rPr lang="ar-EG" sz="2800" b="1" dirty="0" smtClean="0"/>
              <a:t>ا</a:t>
            </a:r>
            <a:endParaRPr lang="ar-EG" sz="2800" dirty="0"/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357188" y="3714750"/>
            <a:ext cx="12144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/>
              <a:t>أكبر</a:t>
            </a:r>
            <a:endParaRPr lang="ar-EG" sz="4400" dirty="0"/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7715250" y="4659313"/>
            <a:ext cx="714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/>
              <a:t>3</a:t>
            </a:r>
            <a:endParaRPr lang="ar-EG" sz="4400"/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6357938" y="4659313"/>
            <a:ext cx="714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/>
              <a:t>2</a:t>
            </a:r>
            <a:endParaRPr lang="ar-EG" sz="4400"/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1857375" y="4691063"/>
            <a:ext cx="3643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 dirty="0"/>
              <a:t>3×3 +2×5 =  19 </a:t>
            </a:r>
            <a:r>
              <a:rPr lang="ar-EG" sz="2800" b="1" dirty="0" smtClean="0"/>
              <a:t>كتاب</a:t>
            </a:r>
            <a:r>
              <a:rPr lang="ar-SA" sz="2800" b="1" dirty="0" smtClean="0"/>
              <a:t>ً</a:t>
            </a:r>
            <a:r>
              <a:rPr lang="ar-EG" sz="2800" b="1" dirty="0" smtClean="0"/>
              <a:t>ا</a:t>
            </a:r>
            <a:endParaRPr lang="ar-EG" sz="2800" dirty="0"/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-428625" y="4711700"/>
            <a:ext cx="2500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/>
              <a:t>أكبر بقليل</a:t>
            </a:r>
            <a:endParaRPr lang="ar-EG" sz="3600" dirty="0"/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7786688" y="5659438"/>
            <a:ext cx="714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/>
              <a:t>2</a:t>
            </a:r>
            <a:endParaRPr lang="ar-EG" sz="4400"/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6286500" y="5659438"/>
            <a:ext cx="714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/>
              <a:t>2</a:t>
            </a:r>
            <a:endParaRPr lang="ar-EG" sz="4400"/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1928813" y="5715000"/>
            <a:ext cx="3643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 dirty="0"/>
              <a:t>2×3 +2×5 =  16 </a:t>
            </a:r>
            <a:r>
              <a:rPr lang="ar-EG" sz="2800" b="1" dirty="0" smtClean="0"/>
              <a:t>كتاب</a:t>
            </a:r>
            <a:r>
              <a:rPr lang="ar-SA" sz="2800" b="1" dirty="0" smtClean="0"/>
              <a:t>ً</a:t>
            </a:r>
            <a:r>
              <a:rPr lang="ar-EG" sz="2800" b="1" dirty="0" smtClean="0"/>
              <a:t>ا</a:t>
            </a:r>
            <a:endParaRPr lang="ar-EG" sz="2800" dirty="0"/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-428625" y="5643563"/>
            <a:ext cx="25003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/>
              <a:t>يساوي</a:t>
            </a:r>
            <a:endParaRPr lang="ar-EG" sz="3600" dirty="0"/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ش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رز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جدي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ستعم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 ش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 ش23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عدد ال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×3 +3×5 =  27 كتا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أكبر ش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3 ش23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 ش23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3×3 +2×5 =  19 كتا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أكبر بقليل ش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2 ش23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2 ش23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2×3 +2×5 =  16 كتا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يساوي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572250" y="142875"/>
            <a:ext cx="2214563" cy="13573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22531" name="مربع نص 2"/>
          <p:cNvSpPr txBox="1">
            <a:spLocks noChangeArrowheads="1"/>
          </p:cNvSpPr>
          <p:nvPr/>
        </p:nvSpPr>
        <p:spPr bwMode="auto">
          <a:xfrm>
            <a:off x="2428875" y="357188"/>
            <a:ext cx="571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 smtClean="0">
                <a:solidFill>
                  <a:srgbClr val="0000FF"/>
                </a:solidFill>
              </a:rPr>
              <a:t>أحل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09713" y="3244850"/>
            <a:ext cx="5510212" cy="280076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solidFill>
                  <a:schemeClr val="bg1"/>
                </a:solidFill>
              </a:rPr>
              <a:t>إذن</a:t>
            </a:r>
            <a:r>
              <a:rPr lang="ar-SA" sz="4400" b="1" dirty="0" smtClean="0">
                <a:solidFill>
                  <a:schemeClr val="bg1"/>
                </a:solidFill>
              </a:rPr>
              <a:t>،</a:t>
            </a:r>
            <a:r>
              <a:rPr lang="ar-EG" sz="4400" b="1" dirty="0" smtClean="0">
                <a:solidFill>
                  <a:schemeClr val="bg1"/>
                </a:solidFill>
              </a:rPr>
              <a:t> عدد الرزم التي اشتراها مشعل = رزمتين </a:t>
            </a:r>
            <a:r>
              <a:rPr lang="ar-EG" sz="4400" b="1" dirty="0">
                <a:solidFill>
                  <a:schemeClr val="bg1"/>
                </a:solidFill>
              </a:rPr>
              <a:t>من الكتب المستعملة ورزمتين من الكتب الجديدة.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ن عدد الكتب التي اشتراها مشعل = رزمتين من الكتب المستعملة ورزمتين من الكتب الجدي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572250" y="142875"/>
            <a:ext cx="2214563" cy="13573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643188" y="357188"/>
            <a:ext cx="571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 smtClean="0">
                <a:solidFill>
                  <a:srgbClr val="0000FF"/>
                </a:solidFill>
              </a:rPr>
              <a:t>أتحقق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714375" y="2636838"/>
            <a:ext cx="7500938" cy="37856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/>
              <a:t>عدد الرزم الجديدة 2 في 3 كتب تساوي 6 كتب، </a:t>
            </a:r>
            <a:endParaRPr lang="ar-EG" sz="4000" b="1" dirty="0" smtClean="0"/>
          </a:p>
          <a:p>
            <a:pPr algn="ctr">
              <a:defRPr/>
            </a:pPr>
            <a:r>
              <a:rPr lang="ar-EG" sz="4000" b="1" dirty="0" smtClean="0"/>
              <a:t>وعدد </a:t>
            </a:r>
            <a:r>
              <a:rPr lang="ar-EG" sz="4000" b="1" dirty="0"/>
              <a:t>الرزم المستعملة 2 في </a:t>
            </a:r>
            <a:r>
              <a:rPr lang="ar-EG" sz="4000" b="1" dirty="0" smtClean="0"/>
              <a:t>5 </a:t>
            </a:r>
            <a:r>
              <a:rPr lang="ar-SA" sz="4000" b="1" dirty="0" smtClean="0"/>
              <a:t>كتب </a:t>
            </a:r>
            <a:r>
              <a:rPr lang="ar-EG" sz="4000" b="1" dirty="0" smtClean="0"/>
              <a:t>تساوي </a:t>
            </a:r>
            <a:r>
              <a:rPr lang="ar-EG" sz="4000" b="1" dirty="0"/>
              <a:t>10 كتب، </a:t>
            </a:r>
            <a:endParaRPr lang="ar-EG" sz="4000" b="1" dirty="0" smtClean="0"/>
          </a:p>
          <a:p>
            <a:pPr algn="ctr">
              <a:defRPr/>
            </a:pPr>
            <a:r>
              <a:rPr lang="ar-EG" sz="4000" b="1" dirty="0" smtClean="0"/>
              <a:t>وبما </a:t>
            </a:r>
            <a:r>
              <a:rPr lang="ar-EG" sz="4000" b="1" dirty="0"/>
              <a:t>أن 6 + 10 = 16، </a:t>
            </a:r>
            <a:endParaRPr lang="ar-EG" sz="4000" b="1" dirty="0" smtClean="0"/>
          </a:p>
          <a:p>
            <a:pPr algn="ctr">
              <a:defRPr/>
            </a:pPr>
            <a:r>
              <a:rPr lang="ar-EG" sz="4000" b="1" dirty="0" smtClean="0"/>
              <a:t>فإن </a:t>
            </a:r>
            <a:r>
              <a:rPr lang="ar-EG" sz="4000" b="1" dirty="0"/>
              <a:t>التخمين صحيح.</a:t>
            </a:r>
            <a:endParaRPr lang="en-US" sz="4000" dirty="0"/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ش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رزم الجديدة 2 في 3 كتب تساوي 6 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عدد الرزم المستعملة 2 في 5 تساوي 10 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وبما أن 6 + 10 =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فإن التخمين صح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14313" y="214313"/>
            <a:ext cx="7143750" cy="6429375"/>
            <a:chOff x="500027" y="357166"/>
            <a:chExt cx="8215385" cy="6215106"/>
          </a:xfrm>
        </p:grpSpPr>
        <p:grpSp>
          <p:nvGrpSpPr>
            <p:cNvPr id="24585" name="Group 46"/>
            <p:cNvGrpSpPr>
              <a:grpSpLocks/>
            </p:cNvGrpSpPr>
            <p:nvPr/>
          </p:nvGrpSpPr>
          <p:grpSpPr bwMode="auto">
            <a:xfrm>
              <a:off x="500027" y="357166"/>
              <a:ext cx="8215385" cy="6215106"/>
              <a:chOff x="500027" y="357166"/>
              <a:chExt cx="8215385" cy="6215106"/>
            </a:xfrm>
          </p:grpSpPr>
          <p:pic>
            <p:nvPicPr>
              <p:cNvPr id="24587" name="Picture 12" descr="4fe4d6be42519b2e5e498ef8a21718eb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66802" y="500042"/>
                <a:ext cx="3790950" cy="962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4588" name="Group 44"/>
              <p:cNvGrpSpPr>
                <a:grpSpLocks/>
              </p:cNvGrpSpPr>
              <p:nvPr/>
            </p:nvGrpSpPr>
            <p:grpSpPr bwMode="auto">
              <a:xfrm>
                <a:off x="500027" y="357166"/>
                <a:ext cx="8215385" cy="6215106"/>
                <a:chOff x="500027" y="357166"/>
                <a:chExt cx="8215385" cy="6215106"/>
              </a:xfrm>
            </p:grpSpPr>
            <p:grpSp>
              <p:nvGrpSpPr>
                <p:cNvPr id="5" name="Group 37"/>
                <p:cNvGrpSpPr/>
                <p:nvPr/>
              </p:nvGrpSpPr>
              <p:grpSpPr>
                <a:xfrm rot="16200000">
                  <a:off x="-1893146" y="3107531"/>
                  <a:ext cx="5572163" cy="785817"/>
                  <a:chOff x="1000100" y="357166"/>
                  <a:chExt cx="7072362" cy="500066"/>
                </a:xfrm>
                <a:solidFill>
                  <a:srgbClr val="0000FF"/>
                </a:solidFill>
              </p:grpSpPr>
              <p:grpSp>
                <p:nvGrpSpPr>
                  <p:cNvPr id="6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41" name="Heart 40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  <p:sp>
                  <p:nvSpPr>
                    <p:cNvPr id="42" name="Heart 41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</p:grpSp>
              <p:grpSp>
                <p:nvGrpSpPr>
                  <p:cNvPr id="7" name="Group 18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9" name="Heart 38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  <p:sp>
                  <p:nvSpPr>
                    <p:cNvPr id="40" name="Heart 39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</p:grpSp>
            </p:grpSp>
            <p:grpSp>
              <p:nvGrpSpPr>
                <p:cNvPr id="8" name="Group 30"/>
                <p:cNvGrpSpPr/>
                <p:nvPr/>
              </p:nvGrpSpPr>
              <p:grpSpPr>
                <a:xfrm rot="5400000">
                  <a:off x="5572140" y="3214685"/>
                  <a:ext cx="5572163" cy="714380"/>
                  <a:chOff x="1000100" y="357166"/>
                  <a:chExt cx="7072362" cy="500066"/>
                </a:xfrm>
                <a:solidFill>
                  <a:srgbClr val="00FF00"/>
                </a:solidFill>
              </p:grpSpPr>
              <p:grpSp>
                <p:nvGrpSpPr>
                  <p:cNvPr id="9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5" name="Heart 34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  <p:sp>
                  <p:nvSpPr>
                    <p:cNvPr id="36" name="Heart 35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</p:grpSp>
              <p:grpSp>
                <p:nvGrpSpPr>
                  <p:cNvPr id="10" name="Group 18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3" name="Heart 32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  <p:sp>
                  <p:nvSpPr>
                    <p:cNvPr id="34" name="Heart 33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</p:grpSp>
            </p:grpSp>
            <p:grpSp>
              <p:nvGrpSpPr>
                <p:cNvPr id="11" name="Group 23"/>
                <p:cNvGrpSpPr/>
                <p:nvPr/>
              </p:nvGrpSpPr>
              <p:grpSpPr>
                <a:xfrm rot="10800000">
                  <a:off x="1152500" y="5857892"/>
                  <a:ext cx="7072362" cy="714380"/>
                  <a:chOff x="1000100" y="357166"/>
                  <a:chExt cx="7072362" cy="500066"/>
                </a:xfrm>
                <a:solidFill>
                  <a:srgbClr val="CC00FF"/>
                </a:solidFill>
              </p:grpSpPr>
              <p:grpSp>
                <p:nvGrpSpPr>
                  <p:cNvPr id="12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29" name="Heart 28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  <p:sp>
                  <p:nvSpPr>
                    <p:cNvPr id="30" name="Heart 29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</p:grpSp>
              <p:grpSp>
                <p:nvGrpSpPr>
                  <p:cNvPr id="13" name="Group 23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27" name="Heart 26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  <p:sp>
                  <p:nvSpPr>
                    <p:cNvPr id="28" name="Heart 27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</p:grpSp>
            </p:grpSp>
            <p:grpSp>
              <p:nvGrpSpPr>
                <p:cNvPr id="24592" name="Group 22"/>
                <p:cNvGrpSpPr>
                  <a:grpSpLocks/>
                </p:cNvGrpSpPr>
                <p:nvPr/>
              </p:nvGrpSpPr>
              <p:grpSpPr bwMode="auto">
                <a:xfrm>
                  <a:off x="1000100" y="357166"/>
                  <a:ext cx="7072362" cy="642942"/>
                  <a:chOff x="1000100" y="357166"/>
                  <a:chExt cx="7072362" cy="500066"/>
                </a:xfrm>
              </p:grpSpPr>
              <p:grpSp>
                <p:nvGrpSpPr>
                  <p:cNvPr id="24594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</p:grpSpPr>
                <p:sp>
                  <p:nvSpPr>
                    <p:cNvPr id="23" name="Heart 22"/>
                    <p:cNvSpPr/>
                    <p:nvPr/>
                  </p:nvSpPr>
                  <p:spPr>
                    <a:xfrm>
                      <a:off x="3857773" y="357166"/>
                      <a:ext cx="2000903" cy="500107"/>
                    </a:xfrm>
                    <a:prstGeom prst="heart">
                      <a:avLst/>
                    </a:prstGeom>
                    <a:solidFill>
                      <a:srgbClr val="CC00FF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  <p:sp>
                  <p:nvSpPr>
                    <p:cNvPr id="24" name="Heart 23"/>
                    <p:cNvSpPr/>
                    <p:nvPr/>
                  </p:nvSpPr>
                  <p:spPr>
                    <a:xfrm>
                      <a:off x="5858676" y="357166"/>
                      <a:ext cx="1999077" cy="500107"/>
                    </a:xfrm>
                    <a:prstGeom prst="heart">
                      <a:avLst/>
                    </a:prstGeom>
                    <a:solidFill>
                      <a:srgbClr val="CC00FF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</p:grpSp>
              <p:grpSp>
                <p:nvGrpSpPr>
                  <p:cNvPr id="24595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</p:grpSpPr>
                <p:sp>
                  <p:nvSpPr>
                    <p:cNvPr id="21" name="Heart 20"/>
                    <p:cNvSpPr/>
                    <p:nvPr/>
                  </p:nvSpPr>
                  <p:spPr>
                    <a:xfrm>
                      <a:off x="3858492" y="357166"/>
                      <a:ext cx="2000903" cy="500107"/>
                    </a:xfrm>
                    <a:prstGeom prst="heart">
                      <a:avLst/>
                    </a:prstGeom>
                    <a:solidFill>
                      <a:srgbClr val="CC00FF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  <p:sp>
                  <p:nvSpPr>
                    <p:cNvPr id="22" name="Heart 21"/>
                    <p:cNvSpPr/>
                    <p:nvPr/>
                  </p:nvSpPr>
                  <p:spPr>
                    <a:xfrm>
                      <a:off x="5859395" y="357166"/>
                      <a:ext cx="1999078" cy="500107"/>
                    </a:xfrm>
                    <a:prstGeom prst="heart">
                      <a:avLst/>
                    </a:prstGeom>
                    <a:solidFill>
                      <a:srgbClr val="CC00FF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 sz="1600"/>
                    </a:p>
                  </p:txBody>
                </p:sp>
              </p:grpSp>
            </p:grpSp>
            <p:sp>
              <p:nvSpPr>
                <p:cNvPr id="18" name="Rounded Rectangle 17"/>
                <p:cNvSpPr/>
                <p:nvPr/>
              </p:nvSpPr>
              <p:spPr>
                <a:xfrm>
                  <a:off x="713626" y="499883"/>
                  <a:ext cx="7788185" cy="585754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100000">
                      <a:srgbClr val="00FFFF"/>
                    </a:gs>
                  </a:gsLst>
                  <a:lin ang="13500000" scaled="1"/>
                  <a:tileRect/>
                </a:gradFill>
                <a:ln w="571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600"/>
                </a:p>
              </p:txBody>
            </p:sp>
          </p:grpSp>
        </p:grpSp>
        <p:sp>
          <p:nvSpPr>
            <p:cNvPr id="24586" name="TextBox 10"/>
            <p:cNvSpPr txBox="1">
              <a:spLocks noChangeArrowheads="1"/>
            </p:cNvSpPr>
            <p:nvPr/>
          </p:nvSpPr>
          <p:spPr bwMode="auto">
            <a:xfrm>
              <a:off x="1239411" y="1228829"/>
              <a:ext cx="6900917" cy="425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اختبارات: 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حصل صالح على 18 درجة في اختبار العلوم. فإذا كان الاختبار يتكون من 6 مسائل, لكل منها درجتان, ومسألتين لكل منهما 4 درجات, فما عدد المسائل التي حلها صالح بصورة صحيحة من كل نوع؟</a:t>
              </a:r>
            </a:p>
          </p:txBody>
        </p:sp>
      </p:grpSp>
      <p:grpSp>
        <p:nvGrpSpPr>
          <p:cNvPr id="17" name="Group 43"/>
          <p:cNvGrpSpPr>
            <a:grpSpLocks/>
          </p:cNvGrpSpPr>
          <p:nvPr/>
        </p:nvGrpSpPr>
        <p:grpSpPr bwMode="auto">
          <a:xfrm>
            <a:off x="7143750" y="1071563"/>
            <a:ext cx="1628775" cy="2524125"/>
            <a:chOff x="4357687" y="1837749"/>
            <a:chExt cx="4575045" cy="4343853"/>
          </a:xfrm>
        </p:grpSpPr>
        <p:grpSp>
          <p:nvGrpSpPr>
            <p:cNvPr id="24580" name="Group 3"/>
            <p:cNvGrpSpPr>
              <a:grpSpLocks/>
            </p:cNvGrpSpPr>
            <p:nvPr/>
          </p:nvGrpSpPr>
          <p:grpSpPr bwMode="auto">
            <a:xfrm>
              <a:off x="4357687" y="1837749"/>
              <a:ext cx="4575045" cy="4343853"/>
              <a:chOff x="2285984" y="-383747"/>
              <a:chExt cx="5738235" cy="2537407"/>
            </a:xfrm>
          </p:grpSpPr>
          <p:sp>
            <p:nvSpPr>
              <p:cNvPr id="47" name="Lightning Bolt 46"/>
              <p:cNvSpPr/>
              <p:nvPr/>
            </p:nvSpPr>
            <p:spPr>
              <a:xfrm rot="7675323" flipH="1" flipV="1">
                <a:off x="5548088" y="-322471"/>
                <a:ext cx="1658092" cy="3294170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48" name="Lightning Bolt 47"/>
              <p:cNvSpPr/>
              <p:nvPr/>
            </p:nvSpPr>
            <p:spPr>
              <a:xfrm rot="7985834">
                <a:off x="3326999" y="-988522"/>
                <a:ext cx="1749055" cy="2958604"/>
              </a:xfrm>
              <a:prstGeom prst="lightningBol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49" name="Flowchart: Punched Tape 48"/>
              <p:cNvSpPr/>
              <p:nvPr/>
            </p:nvSpPr>
            <p:spPr>
              <a:xfrm>
                <a:off x="2285984" y="356729"/>
                <a:ext cx="5285218" cy="1214444"/>
              </a:xfrm>
              <a:prstGeom prst="flowChartPunchedTap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46" name="Rectangle 2"/>
            <p:cNvSpPr>
              <a:spLocks noChangeArrowheads="1"/>
            </p:cNvSpPr>
            <p:nvPr/>
          </p:nvSpPr>
          <p:spPr bwMode="auto">
            <a:xfrm>
              <a:off x="5294311" y="3191359"/>
              <a:ext cx="2108724" cy="24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ar-EG" sz="88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CC0099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4</a:t>
              </a:r>
              <a:endParaRPr lang="ar-EG" sz="115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push dir="r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28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بارات  حصل صالح 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14375" y="642938"/>
            <a:ext cx="7572375" cy="57864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286000" y="728663"/>
            <a:ext cx="571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/>
              <a:t>أ</a:t>
            </a:r>
            <a:r>
              <a:rPr lang="ar-EG" sz="3600" b="1" dirty="0" smtClean="0"/>
              <a:t>فهم ما </a:t>
            </a:r>
            <a:r>
              <a:rPr lang="ar-EG" sz="3600" b="1" dirty="0"/>
              <a:t>معطيات المسألة؟</a:t>
            </a: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485775" y="2249269"/>
            <a:ext cx="7591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600" dirty="0">
                <a:solidFill>
                  <a:srgbClr val="0000FF"/>
                </a:solidFill>
              </a:rPr>
              <a:t> </a:t>
            </a:r>
            <a:r>
              <a:rPr lang="ar-EG" sz="3600" b="1" dirty="0" smtClean="0">
                <a:solidFill>
                  <a:srgbClr val="0000FF"/>
                </a:solidFill>
              </a:rPr>
              <a:t>حصل صالح على </a:t>
            </a:r>
            <a:r>
              <a:rPr lang="ar-EG" sz="3600" b="1" dirty="0">
                <a:solidFill>
                  <a:srgbClr val="0000FF"/>
                </a:solidFill>
              </a:rPr>
              <a:t>18 درجة في اختبار العلوم.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790575" y="3239869"/>
            <a:ext cx="7286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200" dirty="0" smtClean="0">
                <a:solidFill>
                  <a:srgbClr val="0000FF"/>
                </a:solidFill>
              </a:rPr>
              <a:t> </a:t>
            </a:r>
            <a:r>
              <a:rPr lang="ar-EG" sz="3600" b="1" dirty="0" smtClean="0">
                <a:solidFill>
                  <a:srgbClr val="0000FF"/>
                </a:solidFill>
              </a:rPr>
              <a:t>ومسألتين لكل منها 4 درجات.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785813" y="4168914"/>
            <a:ext cx="7286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SA" sz="3600" b="1" dirty="0" smtClean="0">
                <a:solidFill>
                  <a:srgbClr val="0000FF"/>
                </a:solidFill>
              </a:rPr>
              <a:t>الاختبار يتكون من 6 مسائل، لكل منها درجتان.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 معطيات المسألة؟ ش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صل صالح على 18 درجة في اختبار العل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مسألتين لكل منها 4 درج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مسألتين لكل منها 4 درجات.ش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14375" y="642938"/>
            <a:ext cx="7572375" cy="57864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286000" y="728663"/>
            <a:ext cx="571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FF0000"/>
                </a:solidFill>
              </a:rPr>
              <a:t>ما المطلوب مني؟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762000" y="1695271"/>
            <a:ext cx="7429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600" dirty="0">
                <a:solidFill>
                  <a:srgbClr val="FF0000"/>
                </a:solidFill>
              </a:rPr>
              <a:t> </a:t>
            </a:r>
            <a:r>
              <a:rPr lang="ar-EG" sz="3600" b="1" dirty="0" smtClean="0">
                <a:solidFill>
                  <a:srgbClr val="0000FF"/>
                </a:solidFill>
              </a:rPr>
              <a:t>ما </a:t>
            </a:r>
            <a:r>
              <a:rPr lang="ar-EG" sz="3600" b="1" dirty="0">
                <a:solidFill>
                  <a:srgbClr val="0000FF"/>
                </a:solidFill>
              </a:rPr>
              <a:t>عدد المسائل التي حلها صالح بصورة صحيحة من كل نوع؟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438400" y="3649663"/>
            <a:ext cx="571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</a:rPr>
              <a:t>أخطط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800100" y="4640759"/>
            <a:ext cx="74295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dirty="0">
                <a:solidFill>
                  <a:srgbClr val="FF0000"/>
                </a:solidFill>
              </a:rPr>
              <a:t> </a:t>
            </a:r>
            <a:r>
              <a:rPr lang="ar-EG" sz="4000" b="1" dirty="0" smtClean="0">
                <a:solidFill>
                  <a:srgbClr val="0000FF"/>
                </a:solidFill>
              </a:rPr>
              <a:t>أستعمل </a:t>
            </a:r>
            <a:r>
              <a:rPr lang="ar-EG" sz="4000" b="1" dirty="0">
                <a:solidFill>
                  <a:srgbClr val="0000FF"/>
                </a:solidFill>
              </a:rPr>
              <a:t>خطة التخمين </a:t>
            </a:r>
            <a:r>
              <a:rPr lang="ar-EG" sz="4000" b="1" dirty="0" smtClean="0">
                <a:solidFill>
                  <a:srgbClr val="0000FF"/>
                </a:solidFill>
              </a:rPr>
              <a:t>والتحقق.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المطلوب مني؟ ش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عدد المسائل التي حلها صالح بصو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خطط ش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ستعمل خطة التخمين والتحقق ش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500813" y="142875"/>
            <a:ext cx="2214562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643188" y="214313"/>
            <a:ext cx="5715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6000" b="1" dirty="0" smtClean="0">
                <a:solidFill>
                  <a:srgbClr val="0000FF"/>
                </a:solidFill>
              </a:rPr>
              <a:t>أحل</a:t>
            </a:r>
            <a:endParaRPr lang="en-US" sz="6000" dirty="0">
              <a:solidFill>
                <a:srgbClr val="0000FF"/>
              </a:solidFill>
            </a:endParaRPr>
          </a:p>
        </p:txBody>
      </p:sp>
      <p:graphicFrame>
        <p:nvGraphicFramePr>
          <p:cNvPr id="28" name="جدول 27"/>
          <p:cNvGraphicFramePr>
            <a:graphicFrameLocks noGrp="1"/>
          </p:cNvGraphicFramePr>
          <p:nvPr/>
        </p:nvGraphicFramePr>
        <p:xfrm>
          <a:off x="320675" y="1785938"/>
          <a:ext cx="8537575" cy="460628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28747"/>
                <a:gridCol w="657263"/>
                <a:gridCol w="571534"/>
                <a:gridCol w="442938"/>
                <a:gridCol w="614400"/>
                <a:gridCol w="542957"/>
                <a:gridCol w="485803"/>
                <a:gridCol w="816280"/>
                <a:gridCol w="2543786"/>
                <a:gridCol w="1233867"/>
              </a:tblGrid>
              <a:tr h="785812">
                <a:tc gridSpan="8"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85812">
                <a:tc gridSpan="6">
                  <a:txBody>
                    <a:bodyPr/>
                    <a:lstStyle/>
                    <a:p>
                      <a:pPr rtl="1"/>
                      <a:endParaRPr lang="ar-EG" sz="1800" dirty="0" smtClean="0"/>
                    </a:p>
                    <a:p>
                      <a:pPr rtl="1"/>
                      <a:endParaRPr lang="ar-EG" sz="1800" dirty="0" smtClean="0"/>
                    </a:p>
                    <a:p>
                      <a:pPr rtl="1"/>
                      <a:endParaRPr lang="ar-EG" sz="1800" dirty="0" smtClean="0"/>
                    </a:p>
                    <a:p>
                      <a:pPr rtl="1"/>
                      <a:endParaRPr lang="ar-EG" sz="1800" dirty="0" smtClean="0"/>
                    </a:p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85812"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812"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812">
                <a:tc>
                  <a:txBody>
                    <a:bodyPr/>
                    <a:lstStyle/>
                    <a:p>
                      <a:pPr rtl="1"/>
                      <a:endParaRPr lang="ar-EG" sz="180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sz="1800" dirty="0"/>
                    </a:p>
                  </a:txBody>
                  <a:tcPr marL="91446" marR="91446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5286375" y="1719263"/>
            <a:ext cx="23574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dirty="0" smtClean="0">
                <a:solidFill>
                  <a:srgbClr val="FF0000"/>
                </a:solidFill>
              </a:rPr>
              <a:t>مسائل</a:t>
            </a:r>
            <a:endParaRPr lang="ar-EG" sz="5400" dirty="0">
              <a:solidFill>
                <a:srgbClr val="FF0000"/>
              </a:solidFill>
            </a:endParaRPr>
          </a:p>
        </p:txBody>
      </p:sp>
      <p:sp>
        <p:nvSpPr>
          <p:cNvPr id="27" name="مربع نص 26"/>
          <p:cNvSpPr txBox="1">
            <a:spLocks noChangeArrowheads="1"/>
          </p:cNvSpPr>
          <p:nvPr/>
        </p:nvSpPr>
        <p:spPr bwMode="auto">
          <a:xfrm>
            <a:off x="1071563" y="1719263"/>
            <a:ext cx="235743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dirty="0" smtClean="0">
                <a:solidFill>
                  <a:srgbClr val="FF0000"/>
                </a:solidFill>
              </a:rPr>
              <a:t>مجموع الدرجات</a:t>
            </a:r>
            <a:endParaRPr lang="ar-EG" sz="5400" dirty="0">
              <a:solidFill>
                <a:srgbClr val="FF0000"/>
              </a:solidFill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6553200" y="2685871"/>
            <a:ext cx="144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 smtClean="0"/>
              <a:t>لها درجتان</a:t>
            </a:r>
            <a:endParaRPr lang="ar-EG" sz="3600" dirty="0"/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4191000" y="2762250"/>
            <a:ext cx="12382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 smtClean="0"/>
              <a:t>لها 4 </a:t>
            </a:r>
            <a:r>
              <a:rPr lang="ar-EG" sz="3600" b="1" dirty="0"/>
              <a:t>درجات</a:t>
            </a:r>
            <a:endParaRPr lang="ar-EG" sz="3600" dirty="0"/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8166100" y="4073525"/>
            <a:ext cx="549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/>
              <a:t>1</a:t>
            </a:r>
            <a:endParaRPr lang="ar-EG" sz="7200"/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7523163" y="4073525"/>
            <a:ext cx="549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/>
              <a:t>2</a:t>
            </a:r>
            <a:endParaRPr lang="ar-EG" sz="7200"/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7023100" y="4073525"/>
            <a:ext cx="549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/>
              <a:t>3</a:t>
            </a:r>
            <a:endParaRPr lang="ar-EG" sz="7200"/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6451600" y="3997325"/>
            <a:ext cx="549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/>
              <a:t>4</a:t>
            </a:r>
            <a:endParaRPr lang="ar-EG" sz="7200"/>
          </a:p>
        </p:txBody>
      </p:sp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5951538" y="3997325"/>
            <a:ext cx="549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/>
              <a:t>5</a:t>
            </a:r>
            <a:endParaRPr lang="ar-EG" sz="7200"/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5308600" y="4073525"/>
            <a:ext cx="549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/>
              <a:t>6</a:t>
            </a:r>
            <a:endParaRPr lang="ar-EG" sz="7200"/>
          </a:p>
        </p:txBody>
      </p:sp>
      <p:sp>
        <p:nvSpPr>
          <p:cNvPr id="25" name="مربع نص 24"/>
          <p:cNvSpPr txBox="1">
            <a:spLocks noChangeArrowheads="1"/>
          </p:cNvSpPr>
          <p:nvPr/>
        </p:nvSpPr>
        <p:spPr bwMode="auto">
          <a:xfrm>
            <a:off x="4786313" y="4073525"/>
            <a:ext cx="549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/>
              <a:t>1</a:t>
            </a:r>
            <a:endParaRPr lang="ar-EG" sz="7200"/>
          </a:p>
        </p:txBody>
      </p:sp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4071938" y="4073525"/>
            <a:ext cx="549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 dirty="0"/>
              <a:t>2</a:t>
            </a:r>
            <a:endParaRPr lang="ar-EG" sz="7200" dirty="0"/>
          </a:p>
        </p:txBody>
      </p:sp>
      <p:sp>
        <p:nvSpPr>
          <p:cNvPr id="30" name="مستطيل 29"/>
          <p:cNvSpPr>
            <a:spLocks noChangeArrowheads="1"/>
          </p:cNvSpPr>
          <p:nvPr/>
        </p:nvSpPr>
        <p:spPr bwMode="auto">
          <a:xfrm>
            <a:off x="8189270" y="4926013"/>
            <a:ext cx="526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Y</a:t>
            </a:r>
            <a:endParaRPr lang="ar-EG" sz="4000">
              <a:solidFill>
                <a:srgbClr val="FF0000"/>
              </a:solidFill>
            </a:endParaRPr>
          </a:p>
        </p:txBody>
      </p:sp>
      <p:sp>
        <p:nvSpPr>
          <p:cNvPr id="31" name="مستطيل 30"/>
          <p:cNvSpPr>
            <a:spLocks noChangeArrowheads="1"/>
          </p:cNvSpPr>
          <p:nvPr/>
        </p:nvSpPr>
        <p:spPr bwMode="auto">
          <a:xfrm>
            <a:off x="7611420" y="4926013"/>
            <a:ext cx="526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Y</a:t>
            </a:r>
            <a:endParaRPr lang="ar-EG" sz="4000">
              <a:solidFill>
                <a:srgbClr val="FF0000"/>
              </a:solidFill>
            </a:endParaRPr>
          </a:p>
        </p:txBody>
      </p:sp>
      <p:sp>
        <p:nvSpPr>
          <p:cNvPr id="32" name="مستطيل 31"/>
          <p:cNvSpPr>
            <a:spLocks noChangeArrowheads="1"/>
          </p:cNvSpPr>
          <p:nvPr/>
        </p:nvSpPr>
        <p:spPr bwMode="auto">
          <a:xfrm>
            <a:off x="6968483" y="4926013"/>
            <a:ext cx="526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Y</a:t>
            </a:r>
            <a:endParaRPr lang="ar-EG" sz="4000">
              <a:solidFill>
                <a:srgbClr val="FF0000"/>
              </a:solidFill>
            </a:endParaRPr>
          </a:p>
        </p:txBody>
      </p:sp>
      <p:sp>
        <p:nvSpPr>
          <p:cNvPr id="33" name="مستطيل 32"/>
          <p:cNvSpPr>
            <a:spLocks noChangeArrowheads="1"/>
          </p:cNvSpPr>
          <p:nvPr/>
        </p:nvSpPr>
        <p:spPr bwMode="auto">
          <a:xfrm>
            <a:off x="6474770" y="4926013"/>
            <a:ext cx="526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Y</a:t>
            </a:r>
            <a:endParaRPr lang="ar-EG" sz="4000">
              <a:solidFill>
                <a:srgbClr val="FF0000"/>
              </a:solidFill>
            </a:endParaRPr>
          </a:p>
        </p:txBody>
      </p:sp>
      <p:sp>
        <p:nvSpPr>
          <p:cNvPr id="34" name="مستطيل 33"/>
          <p:cNvSpPr>
            <a:spLocks noChangeArrowheads="1"/>
          </p:cNvSpPr>
          <p:nvPr/>
        </p:nvSpPr>
        <p:spPr bwMode="auto">
          <a:xfrm>
            <a:off x="4831708" y="4926013"/>
            <a:ext cx="526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Y</a:t>
            </a:r>
            <a:endParaRPr lang="ar-EG" sz="4000">
              <a:solidFill>
                <a:srgbClr val="FF0000"/>
              </a:solidFill>
            </a:endParaRPr>
          </a:p>
        </p:txBody>
      </p:sp>
      <p:sp>
        <p:nvSpPr>
          <p:cNvPr id="35" name="مستطيل 34"/>
          <p:cNvSpPr>
            <a:spLocks noChangeArrowheads="1"/>
          </p:cNvSpPr>
          <p:nvPr/>
        </p:nvSpPr>
        <p:spPr bwMode="auto">
          <a:xfrm>
            <a:off x="3933825" y="4854575"/>
            <a:ext cx="8540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Y</a:t>
            </a:r>
            <a:endParaRPr lang="ar-EG" sz="4000" dirty="0">
              <a:solidFill>
                <a:srgbClr val="FF0000"/>
              </a:solidFill>
            </a:endParaRPr>
          </a:p>
        </p:txBody>
      </p:sp>
      <p:sp>
        <p:nvSpPr>
          <p:cNvPr id="36" name="مستطيل 35"/>
          <p:cNvSpPr>
            <a:spLocks noChangeArrowheads="1"/>
          </p:cNvSpPr>
          <p:nvPr/>
        </p:nvSpPr>
        <p:spPr bwMode="auto">
          <a:xfrm>
            <a:off x="8254358" y="5656263"/>
            <a:ext cx="526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Y</a:t>
            </a:r>
            <a:endParaRPr lang="ar-EG" sz="4000">
              <a:solidFill>
                <a:srgbClr val="FF0000"/>
              </a:solidFill>
            </a:endParaRPr>
          </a:p>
        </p:txBody>
      </p:sp>
      <p:sp>
        <p:nvSpPr>
          <p:cNvPr id="37" name="مستطيل 36"/>
          <p:cNvSpPr>
            <a:spLocks noChangeArrowheads="1"/>
          </p:cNvSpPr>
          <p:nvPr/>
        </p:nvSpPr>
        <p:spPr bwMode="auto">
          <a:xfrm>
            <a:off x="7546333" y="5711825"/>
            <a:ext cx="526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Y</a:t>
            </a:r>
            <a:endParaRPr lang="ar-EG" sz="4000">
              <a:solidFill>
                <a:srgbClr val="FF0000"/>
              </a:solidFill>
            </a:endParaRPr>
          </a:p>
        </p:txBody>
      </p:sp>
      <p:sp>
        <p:nvSpPr>
          <p:cNvPr id="38" name="مستطيل 37"/>
          <p:cNvSpPr>
            <a:spLocks noChangeArrowheads="1"/>
          </p:cNvSpPr>
          <p:nvPr/>
        </p:nvSpPr>
        <p:spPr bwMode="auto">
          <a:xfrm>
            <a:off x="6974833" y="5711825"/>
            <a:ext cx="526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Y</a:t>
            </a:r>
            <a:endParaRPr lang="ar-EG" sz="4000">
              <a:solidFill>
                <a:srgbClr val="FF0000"/>
              </a:solidFill>
            </a:endParaRPr>
          </a:p>
        </p:txBody>
      </p:sp>
      <p:sp>
        <p:nvSpPr>
          <p:cNvPr id="39" name="مستطيل 38"/>
          <p:cNvSpPr>
            <a:spLocks noChangeArrowheads="1"/>
          </p:cNvSpPr>
          <p:nvPr/>
        </p:nvSpPr>
        <p:spPr bwMode="auto">
          <a:xfrm>
            <a:off x="6474770" y="5783263"/>
            <a:ext cx="526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Y</a:t>
            </a:r>
            <a:endParaRPr lang="ar-EG" sz="4000">
              <a:solidFill>
                <a:srgbClr val="FF0000"/>
              </a:solidFill>
            </a:endParaRPr>
          </a:p>
        </p:txBody>
      </p:sp>
      <p:sp>
        <p:nvSpPr>
          <p:cNvPr id="40" name="مستطيل 39"/>
          <p:cNvSpPr>
            <a:spLocks noChangeArrowheads="1"/>
          </p:cNvSpPr>
          <p:nvPr/>
        </p:nvSpPr>
        <p:spPr bwMode="auto">
          <a:xfrm>
            <a:off x="5896920" y="5711825"/>
            <a:ext cx="526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Y</a:t>
            </a:r>
            <a:endParaRPr lang="ar-EG" sz="4000">
              <a:solidFill>
                <a:srgbClr val="FF0000"/>
              </a:solidFill>
            </a:endParaRPr>
          </a:p>
        </p:txBody>
      </p:sp>
      <p:sp>
        <p:nvSpPr>
          <p:cNvPr id="41" name="مستطيل 40"/>
          <p:cNvSpPr>
            <a:spLocks noChangeArrowheads="1"/>
          </p:cNvSpPr>
          <p:nvPr/>
        </p:nvSpPr>
        <p:spPr bwMode="auto">
          <a:xfrm>
            <a:off x="4831708" y="5711825"/>
            <a:ext cx="526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Y</a:t>
            </a:r>
            <a:endParaRPr lang="ar-EG" sz="4000">
              <a:solidFill>
                <a:srgbClr val="FF0000"/>
              </a:solidFill>
            </a:endParaRPr>
          </a:p>
        </p:txBody>
      </p:sp>
      <p:sp>
        <p:nvSpPr>
          <p:cNvPr id="42" name="مستطيل 41"/>
          <p:cNvSpPr>
            <a:spLocks noChangeArrowheads="1"/>
          </p:cNvSpPr>
          <p:nvPr/>
        </p:nvSpPr>
        <p:spPr bwMode="auto">
          <a:xfrm>
            <a:off x="4174483" y="5675313"/>
            <a:ext cx="526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Y</a:t>
            </a:r>
            <a:endParaRPr lang="ar-EG" sz="4000">
              <a:solidFill>
                <a:srgbClr val="FF0000"/>
              </a:solidFill>
            </a:endParaRPr>
          </a:p>
        </p:txBody>
      </p:sp>
      <p:sp>
        <p:nvSpPr>
          <p:cNvPr id="43" name="مربع نص 42"/>
          <p:cNvSpPr txBox="1">
            <a:spLocks noChangeArrowheads="1"/>
          </p:cNvSpPr>
          <p:nvPr/>
        </p:nvSpPr>
        <p:spPr bwMode="auto">
          <a:xfrm>
            <a:off x="428625" y="5045075"/>
            <a:ext cx="3643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 dirty="0"/>
              <a:t>4×2 + 2×4 = 16</a:t>
            </a:r>
            <a:endParaRPr lang="en-US" sz="2800" dirty="0"/>
          </a:p>
        </p:txBody>
      </p:sp>
      <p:sp>
        <p:nvSpPr>
          <p:cNvPr id="45" name="مربع نص 44"/>
          <p:cNvSpPr txBox="1">
            <a:spLocks noChangeArrowheads="1"/>
          </p:cNvSpPr>
          <p:nvPr/>
        </p:nvSpPr>
        <p:spPr bwMode="auto">
          <a:xfrm>
            <a:off x="71438" y="5078413"/>
            <a:ext cx="1500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 dirty="0">
                <a:solidFill>
                  <a:srgbClr val="FF0000"/>
                </a:solidFill>
              </a:rPr>
              <a:t>أقل بقليل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6" name="مربع نص 45"/>
          <p:cNvSpPr txBox="1">
            <a:spLocks noChangeArrowheads="1"/>
          </p:cNvSpPr>
          <p:nvPr/>
        </p:nvSpPr>
        <p:spPr bwMode="auto">
          <a:xfrm>
            <a:off x="428625" y="5783263"/>
            <a:ext cx="3643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 dirty="0"/>
              <a:t>5×2 +2×4 = 18</a:t>
            </a:r>
            <a:endParaRPr lang="en-US" sz="2800" dirty="0"/>
          </a:p>
        </p:txBody>
      </p:sp>
      <p:sp>
        <p:nvSpPr>
          <p:cNvPr id="47" name="مربع نص 46"/>
          <p:cNvSpPr txBox="1">
            <a:spLocks noChangeArrowheads="1"/>
          </p:cNvSpPr>
          <p:nvPr/>
        </p:nvSpPr>
        <p:spPr bwMode="auto">
          <a:xfrm>
            <a:off x="0" y="5783263"/>
            <a:ext cx="1357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 dirty="0">
                <a:solidFill>
                  <a:srgbClr val="FF0000"/>
                </a:solidFill>
              </a:rPr>
              <a:t>يساوي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ها درجت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لها 4 درج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جموع الدرج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92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92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192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192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92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92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192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192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92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92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192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192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92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92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9" dur="192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1" dur="192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92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192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8" dur="192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92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92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192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7" dur="192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9" dur="192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92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192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6" dur="192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8" dur="192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92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192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5" dur="192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7" dur="192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yy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yy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yy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yy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 y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 y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92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192" decel="100000"/>
                                        <p:tgtEl>
                                          <p:spTgt spid="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2" dur="192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4" dur="192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×2 + 2×4 =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92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192" decel="100000"/>
                                        <p:tgtEl>
                                          <p:spTgt spid="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3" dur="192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5" dur="192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أقل بقليل ش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yyy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yyy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yyy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yyy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yyy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y 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y 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92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192" decel="100000"/>
                                        <p:tgtEl>
                                          <p:spTgt spid="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7" dur="192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9" dur="192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5×2 +2×4 =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92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192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8" dur="192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0" dur="192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يساوي ش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27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" y="2428875"/>
            <a:ext cx="7929563" cy="4071938"/>
            <a:chOff x="1000100" y="1428736"/>
            <a:chExt cx="7072362" cy="4071966"/>
          </a:xfrm>
        </p:grpSpPr>
        <p:sp>
          <p:nvSpPr>
            <p:cNvPr id="8" name="Rounded Rectangle 7"/>
            <p:cNvSpPr/>
            <p:nvPr/>
          </p:nvSpPr>
          <p:spPr>
            <a:xfrm>
              <a:off x="1000100" y="1428736"/>
              <a:ext cx="7072362" cy="407196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0066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grpSp>
          <p:nvGrpSpPr>
            <p:cNvPr id="4103" name="Group 2"/>
            <p:cNvGrpSpPr>
              <a:grpSpLocks/>
            </p:cNvGrpSpPr>
            <p:nvPr/>
          </p:nvGrpSpPr>
          <p:grpSpPr bwMode="auto">
            <a:xfrm>
              <a:off x="1428728" y="1440401"/>
              <a:ext cx="6286546" cy="3703113"/>
              <a:chOff x="3000363" y="132287"/>
              <a:chExt cx="3643339" cy="2075584"/>
            </a:xfrm>
          </p:grpSpPr>
          <p:grpSp>
            <p:nvGrpSpPr>
              <p:cNvPr id="4104" name="Group 11"/>
              <p:cNvGrpSpPr>
                <a:grpSpLocks/>
              </p:cNvGrpSpPr>
              <p:nvPr/>
            </p:nvGrpSpPr>
            <p:grpSpPr bwMode="auto">
              <a:xfrm>
                <a:off x="3000364" y="714356"/>
                <a:ext cx="3643338" cy="1493515"/>
                <a:chOff x="3000364" y="714356"/>
                <a:chExt cx="3643338" cy="1493515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3000364" y="714356"/>
                  <a:ext cx="3643338" cy="14935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CC3300">
                        <a:shade val="30000"/>
                        <a:satMod val="115000"/>
                      </a:srgbClr>
                    </a:gs>
                    <a:gs pos="50000">
                      <a:srgbClr val="CC3300">
                        <a:shade val="67500"/>
                        <a:satMod val="115000"/>
                      </a:srgbClr>
                    </a:gs>
                    <a:gs pos="100000">
                      <a:srgbClr val="CC3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38100">
                  <a:solidFill>
                    <a:srgbClr val="007000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b="1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cs typeface="+mj-cs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3047359" y="966605"/>
                  <a:ext cx="3507943" cy="1086440"/>
                </a:xfrm>
                <a:prstGeom prst="rect">
                  <a:avLst/>
                </a:prstGeom>
                <a:noFill/>
              </p:spPr>
              <p:txBody>
                <a:bodyPr rtlCol="1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ar-EG" sz="6000" b="1" dirty="0">
                      <a:latin typeface="+mn-lt"/>
                      <a:cs typeface="+mj-cs"/>
                    </a:rPr>
                    <a:t>أحل المسائل باستعمال خطة «التخمين والتحقق»</a:t>
                  </a:r>
                </a:p>
              </p:txBody>
            </p:sp>
          </p:grpSp>
          <p:pic>
            <p:nvPicPr>
              <p:cNvPr id="4105" name="Picture 4" descr="0d8609897d84d5f775639bc9dafb7419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00363" y="132287"/>
                <a:ext cx="3643339" cy="91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" name="Group 3"/>
          <p:cNvGrpSpPr/>
          <p:nvPr/>
        </p:nvGrpSpPr>
        <p:grpSpPr>
          <a:xfrm>
            <a:off x="3857620" y="500042"/>
            <a:ext cx="4786346" cy="1143008"/>
            <a:chOff x="1142976" y="642918"/>
            <a:chExt cx="6500858" cy="1143008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5" name="Flowchart: Stored Data 4"/>
            <p:cNvSpPr/>
            <p:nvPr/>
          </p:nvSpPr>
          <p:spPr>
            <a:xfrm>
              <a:off x="1142976" y="642918"/>
              <a:ext cx="6500858" cy="1143008"/>
            </a:xfrm>
            <a:prstGeom prst="flowChartOnlineStorage">
              <a:avLst/>
            </a:prstGeom>
            <a:gradFill flip="none" rotWithShape="1">
              <a:gsLst>
                <a:gs pos="2000">
                  <a:srgbClr val="6600CC"/>
                </a:gs>
                <a:gs pos="50000">
                  <a:schemeClr val="bg1"/>
                </a:gs>
                <a:gs pos="91000">
                  <a:srgbClr val="0070C0"/>
                </a:gs>
              </a:gsLst>
              <a:lin ang="13500000" scaled="1"/>
              <a:tileRect/>
            </a:gradFill>
            <a:ln>
              <a:solidFill>
                <a:srgbClr val="008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>
                  <a:solidFill>
                    <a:srgbClr val="FF0000"/>
                  </a:solidFill>
                </a:ln>
                <a:cs typeface="+mj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28728" y="857232"/>
              <a:ext cx="5357850" cy="92333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atin typeface="+mn-lt"/>
                  <a:cs typeface="+mj-cs"/>
                </a:rPr>
                <a:t>فكرة الدرس</a:t>
              </a:r>
              <a:r>
                <a:rPr lang="en-US" sz="5400" b="1" dirty="0">
                  <a:latin typeface="+mn-lt"/>
                  <a:cs typeface="+mj-cs"/>
                </a:rPr>
                <a:t>:</a:t>
              </a:r>
              <a:endParaRPr lang="ar-EG" sz="5400" b="1" dirty="0">
                <a:latin typeface="+mn-lt"/>
                <a:cs typeface="+mj-cs"/>
              </a:endParaRPr>
            </a:p>
          </p:txBody>
        </p:sp>
      </p:grpSp>
    </p:spTree>
  </p:cSld>
  <p:clrMapOvr>
    <a:masterClrMapping/>
  </p:clrMapOvr>
  <p:transition>
    <p:split orient="vert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كر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حل المسائل باستعم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785813" y="704671"/>
            <a:ext cx="7500937" cy="175432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3600" b="1" dirty="0" smtClean="0">
                <a:solidFill>
                  <a:srgbClr val="0000FF"/>
                </a:solidFill>
              </a:rPr>
              <a:t>إذن</a:t>
            </a:r>
            <a:r>
              <a:rPr lang="ar-SA" sz="3600" b="1" dirty="0" smtClean="0">
                <a:solidFill>
                  <a:srgbClr val="0000FF"/>
                </a:solidFill>
              </a:rPr>
              <a:t>،</a:t>
            </a:r>
            <a:r>
              <a:rPr lang="ar-EG" sz="3600" b="1" dirty="0" smtClean="0">
                <a:solidFill>
                  <a:srgbClr val="0000FF"/>
                </a:solidFill>
              </a:rPr>
              <a:t> ما قام صالح بحله هو 5 </a:t>
            </a:r>
            <a:r>
              <a:rPr lang="ar-EG" sz="3600" b="1" dirty="0">
                <a:solidFill>
                  <a:srgbClr val="0000FF"/>
                </a:solidFill>
              </a:rPr>
              <a:t>مسائل من النوع الأول (لكل منها درجتان</a:t>
            </a:r>
            <a:r>
              <a:rPr lang="ar-EG" sz="3600" b="1" dirty="0" smtClean="0">
                <a:solidFill>
                  <a:srgbClr val="0000FF"/>
                </a:solidFill>
              </a:rPr>
              <a:t>)</a:t>
            </a:r>
            <a:r>
              <a:rPr lang="ar-SA" sz="3600" b="1" dirty="0" smtClean="0">
                <a:solidFill>
                  <a:srgbClr val="0000FF"/>
                </a:solidFill>
              </a:rPr>
              <a:t>،</a:t>
            </a:r>
            <a:r>
              <a:rPr lang="ar-EG" sz="3600" b="1" dirty="0" smtClean="0">
                <a:solidFill>
                  <a:srgbClr val="0000FF"/>
                </a:solidFill>
              </a:rPr>
              <a:t> </a:t>
            </a:r>
            <a:r>
              <a:rPr lang="ar-EG" sz="3600" b="1" dirty="0">
                <a:solidFill>
                  <a:srgbClr val="0000FF"/>
                </a:solidFill>
              </a:rPr>
              <a:t>ومسألتين من النوع الثاني (لكل منها 4 درجات)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6572250" y="2428875"/>
            <a:ext cx="2214563" cy="13573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6324600" y="2647950"/>
            <a:ext cx="20335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5400" b="1" dirty="0" smtClean="0">
                <a:solidFill>
                  <a:srgbClr val="FF0000"/>
                </a:solidFill>
              </a:rPr>
              <a:t>أتحقق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938213" y="4389438"/>
            <a:ext cx="7500937" cy="12003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3600" b="1" dirty="0" smtClean="0">
                <a:solidFill>
                  <a:srgbClr val="0000FF"/>
                </a:solidFill>
              </a:rPr>
              <a:t>5 مسائل من درجت</a:t>
            </a:r>
            <a:r>
              <a:rPr lang="ar-SA" sz="3600" b="1" dirty="0" smtClean="0">
                <a:solidFill>
                  <a:srgbClr val="0000FF"/>
                </a:solidFill>
              </a:rPr>
              <a:t>ي</a:t>
            </a:r>
            <a:r>
              <a:rPr lang="ar-EG" sz="3600" b="1" dirty="0" smtClean="0">
                <a:solidFill>
                  <a:srgbClr val="0000FF"/>
                </a:solidFill>
              </a:rPr>
              <a:t>ن</a:t>
            </a:r>
            <a:r>
              <a:rPr lang="ar-EG" sz="3600" b="1" dirty="0">
                <a:solidFill>
                  <a:srgbClr val="0000FF"/>
                </a:solidFill>
              </a:rPr>
              <a:t>، </a:t>
            </a:r>
            <a:r>
              <a:rPr lang="ar-EG" sz="3600" b="1" dirty="0" smtClean="0">
                <a:solidFill>
                  <a:srgbClr val="0000FF"/>
                </a:solidFill>
              </a:rPr>
              <a:t>مسألتان من </a:t>
            </a:r>
            <a:r>
              <a:rPr lang="ar-EG" sz="3600" b="1" dirty="0">
                <a:solidFill>
                  <a:srgbClr val="0000FF"/>
                </a:solidFill>
              </a:rPr>
              <a:t>4 درجات تساوي 18 درجة؛ إذن التخمين صحيح</a:t>
            </a:r>
            <a:r>
              <a:rPr lang="ar-EG" sz="3600" b="1" dirty="0" smtClean="0">
                <a:solidFill>
                  <a:srgbClr val="0000FF"/>
                </a:solidFill>
              </a:rPr>
              <a:t>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ن ما قام صالح بحله هو 5 مسائل من الن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تحقق ش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مسائل من درجتين، مسألتان من 4 درج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5750" y="571500"/>
            <a:ext cx="6858000" cy="5786438"/>
            <a:chOff x="714348" y="571480"/>
            <a:chExt cx="7858180" cy="5786478"/>
          </a:xfrm>
        </p:grpSpPr>
        <p:grpSp>
          <p:nvGrpSpPr>
            <p:cNvPr id="29706" name="Group 4"/>
            <p:cNvGrpSpPr>
              <a:grpSpLocks/>
            </p:cNvGrpSpPr>
            <p:nvPr/>
          </p:nvGrpSpPr>
          <p:grpSpPr bwMode="auto">
            <a:xfrm>
              <a:off x="714348" y="571480"/>
              <a:ext cx="7858180" cy="5786478"/>
              <a:chOff x="714348" y="785794"/>
              <a:chExt cx="7858180" cy="4643470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857224" y="928670"/>
                <a:ext cx="7500990" cy="4357718"/>
              </a:xfrm>
              <a:prstGeom prst="roundRect">
                <a:avLst/>
              </a:prstGeom>
              <a:gradFill>
                <a:gsLst>
                  <a:gs pos="0">
                    <a:srgbClr val="9900FF"/>
                  </a:gs>
                  <a:gs pos="50000">
                    <a:schemeClr val="bg1"/>
                  </a:gs>
                  <a:gs pos="100000">
                    <a:srgbClr val="FF0066"/>
                  </a:gs>
                </a:gsLst>
                <a:lin ang="5400000" scaled="0"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29711" name="Picture 2" descr="00148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14348" y="785794"/>
                <a:ext cx="7858180" cy="4643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9467" name="TextBox 10"/>
            <p:cNvSpPr txBox="1">
              <a:spLocks noChangeArrowheads="1"/>
            </p:cNvSpPr>
            <p:nvPr/>
          </p:nvSpPr>
          <p:spPr bwMode="auto">
            <a:xfrm>
              <a:off x="1285521" y="1571612"/>
              <a:ext cx="6286544" cy="3046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800" b="1" dirty="0">
                  <a:solidFill>
                    <a:srgbClr val="0000FF"/>
                  </a:solidFill>
                  <a:latin typeface="Calibri" pitchFamily="34" charset="0"/>
                  <a:cs typeface="+mj-cs"/>
                </a:rPr>
                <a:t>أعداد: </a:t>
              </a:r>
              <a:r>
                <a:rPr lang="ar-EG" sz="4800" b="1" dirty="0">
                  <a:latin typeface="Calibri" pitchFamily="34" charset="0"/>
                  <a:cs typeface="+mj-cs"/>
                </a:rPr>
                <a:t>يفكر أحمد في أربعة أعداد من 1 إلى 9 مجموعها </a:t>
              </a:r>
              <a:r>
                <a:rPr lang="ar-EG" sz="4800" b="1" dirty="0" err="1">
                  <a:latin typeface="Calibri" pitchFamily="34" charset="0"/>
                  <a:cs typeface="+mj-cs"/>
                </a:rPr>
                <a:t>18.</a:t>
              </a:r>
              <a:r>
                <a:rPr lang="ar-EG" sz="4800" b="1" dirty="0">
                  <a:latin typeface="Calibri" pitchFamily="34" charset="0"/>
                  <a:cs typeface="+mj-cs"/>
                </a:rPr>
                <a:t> أوجد هذه الأعداد.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7143750" y="1071563"/>
            <a:ext cx="1628775" cy="2524125"/>
            <a:chOff x="4357687" y="1837749"/>
            <a:chExt cx="4575045" cy="4343853"/>
          </a:xfrm>
        </p:grpSpPr>
        <p:grpSp>
          <p:nvGrpSpPr>
            <p:cNvPr id="29701" name="Group 3"/>
            <p:cNvGrpSpPr>
              <a:grpSpLocks/>
            </p:cNvGrpSpPr>
            <p:nvPr/>
          </p:nvGrpSpPr>
          <p:grpSpPr bwMode="auto">
            <a:xfrm>
              <a:off x="4357687" y="1837749"/>
              <a:ext cx="4575045" cy="4343853"/>
              <a:chOff x="2285984" y="-383747"/>
              <a:chExt cx="5738235" cy="2537407"/>
            </a:xfrm>
          </p:grpSpPr>
          <p:sp>
            <p:nvSpPr>
              <p:cNvPr id="18" name="Lightning Bolt 17"/>
              <p:cNvSpPr/>
              <p:nvPr/>
            </p:nvSpPr>
            <p:spPr>
              <a:xfrm rot="7675323" flipH="1" flipV="1">
                <a:off x="5548088" y="-322471"/>
                <a:ext cx="1658092" cy="3294170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9" name="Lightning Bolt 18"/>
              <p:cNvSpPr/>
              <p:nvPr/>
            </p:nvSpPr>
            <p:spPr>
              <a:xfrm rot="7985834">
                <a:off x="3326999" y="-988522"/>
                <a:ext cx="1749055" cy="2958604"/>
              </a:xfrm>
              <a:prstGeom prst="lightningBol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20" name="Flowchart: Punched Tape 19"/>
              <p:cNvSpPr/>
              <p:nvPr/>
            </p:nvSpPr>
            <p:spPr>
              <a:xfrm>
                <a:off x="2285984" y="356729"/>
                <a:ext cx="5285218" cy="1214444"/>
              </a:xfrm>
              <a:prstGeom prst="flowChartPunchedTap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17" name="Rectangle 2"/>
            <p:cNvSpPr>
              <a:spLocks noChangeArrowheads="1"/>
            </p:cNvSpPr>
            <p:nvPr/>
          </p:nvSpPr>
          <p:spPr bwMode="auto">
            <a:xfrm>
              <a:off x="5294311" y="3191359"/>
              <a:ext cx="2108724" cy="24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ar-EG" sz="88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CC0099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Times New Roman" pitchFamily="18" charset="0"/>
                  <a:cs typeface="+mj-cs"/>
                </a:rPr>
                <a:t>5</a:t>
              </a:r>
              <a:endParaRPr lang="ar-EG" sz="115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</p:grpSp>
    </p:spTree>
  </p:cSld>
  <p:clrMapOvr>
    <a:masterClrMapping/>
  </p:clrMapOvr>
  <p:transition>
    <p:checker dir="vert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28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عداد  يفكر أحمد في أرب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14375" y="642938"/>
            <a:ext cx="7572375" cy="57864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286000" y="728663"/>
            <a:ext cx="571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</a:rPr>
              <a:t>أ</a:t>
            </a:r>
            <a:r>
              <a:rPr lang="ar-EG" sz="3600" b="1" dirty="0" smtClean="0">
                <a:solidFill>
                  <a:srgbClr val="FF0000"/>
                </a:solidFill>
              </a:rPr>
              <a:t>فهم ما </a:t>
            </a:r>
            <a:r>
              <a:rPr lang="ar-EG" sz="3600" b="1" dirty="0">
                <a:solidFill>
                  <a:srgbClr val="FF0000"/>
                </a:solidFill>
              </a:rPr>
              <a:t>معطيات المسألة؟</a:t>
            </a: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762000" y="2325469"/>
            <a:ext cx="7286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600" dirty="0">
                <a:solidFill>
                  <a:srgbClr val="0000FF"/>
                </a:solidFill>
              </a:rPr>
              <a:t> </a:t>
            </a:r>
            <a:r>
              <a:rPr lang="ar-EG" sz="3600" b="1" dirty="0" smtClean="0">
                <a:solidFill>
                  <a:srgbClr val="0000FF"/>
                </a:solidFill>
              </a:rPr>
              <a:t>أربعة </a:t>
            </a:r>
            <a:r>
              <a:rPr lang="ar-EG" sz="3600" b="1" dirty="0">
                <a:solidFill>
                  <a:srgbClr val="0000FF"/>
                </a:solidFill>
              </a:rPr>
              <a:t>أعداد من 1 إلى 9 مجموعها 18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500313" y="3363913"/>
            <a:ext cx="571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FF0000"/>
                </a:solidFill>
              </a:rPr>
              <a:t>ما المطلوب مني؟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4114800" y="4274403"/>
            <a:ext cx="4000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800" b="1" dirty="0" smtClean="0">
                <a:solidFill>
                  <a:srgbClr val="0000FF"/>
                </a:solidFill>
              </a:rPr>
              <a:t>إيجاد </a:t>
            </a:r>
            <a:r>
              <a:rPr lang="ar-EG" sz="4800" b="1" dirty="0">
                <a:solidFill>
                  <a:srgbClr val="0000FF"/>
                </a:solidFill>
              </a:rPr>
              <a:t>هذه الأعداد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 معطيات المسألة؟ ش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ربعة أعداد من 1 إلى 9 مجموعها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مطلوب مني؟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يجاد هذه الأعد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14375" y="642938"/>
            <a:ext cx="7572375" cy="37147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438400" y="928688"/>
            <a:ext cx="571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 smtClean="0">
                <a:solidFill>
                  <a:srgbClr val="FF0000"/>
                </a:solidFill>
              </a:rPr>
              <a:t>أخطط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800100" y="2507159"/>
            <a:ext cx="74295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dirty="0">
                <a:solidFill>
                  <a:srgbClr val="FF0000"/>
                </a:solidFill>
              </a:rPr>
              <a:t> </a:t>
            </a:r>
            <a:r>
              <a:rPr lang="ar-EG" sz="4400" b="1" dirty="0" smtClean="0">
                <a:solidFill>
                  <a:srgbClr val="0000FF"/>
                </a:solidFill>
              </a:rPr>
              <a:t>أستعمل </a:t>
            </a:r>
            <a:r>
              <a:rPr lang="ar-EG" sz="4400" b="1" dirty="0">
                <a:solidFill>
                  <a:srgbClr val="0000FF"/>
                </a:solidFill>
              </a:rPr>
              <a:t>خطة التخمين والتحقق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طط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عمل خطة التخمين والتحقق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786563" y="642938"/>
            <a:ext cx="1500187" cy="14287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438400" y="928688"/>
            <a:ext cx="571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 smtClean="0">
                <a:solidFill>
                  <a:srgbClr val="0000FF"/>
                </a:solidFill>
              </a:rPr>
              <a:t>أحل</a:t>
            </a:r>
            <a:endParaRPr lang="en-US" sz="5400" dirty="0">
              <a:solidFill>
                <a:srgbClr val="0000FF"/>
              </a:solidFill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857247" y="3008313"/>
          <a:ext cx="7858128" cy="3421062"/>
        </p:xfrm>
        <a:graphic>
          <a:graphicData uri="http://schemas.openxmlformats.org/drawingml/2006/table">
            <a:tbl>
              <a:tblPr rtl="1"/>
              <a:tblGrid>
                <a:gridCol w="1309688"/>
                <a:gridCol w="1309688"/>
                <a:gridCol w="1309688"/>
                <a:gridCol w="1309688"/>
                <a:gridCol w="1309688"/>
                <a:gridCol w="1309688"/>
              </a:tblGrid>
              <a:tr h="1140354">
                <a:tc gridSpan="4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114035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4035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714750" y="3000375"/>
            <a:ext cx="3357563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54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الأعداد</a:t>
            </a:r>
            <a:endParaRPr lang="en-US" sz="4000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000125" y="3143250"/>
            <a:ext cx="20716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المجموع</a:t>
            </a:r>
            <a:endParaRPr lang="en-US" sz="2400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215188" y="4357688"/>
            <a:ext cx="107156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0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5857875" y="4357688"/>
            <a:ext cx="10715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0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4714875" y="4429125"/>
            <a:ext cx="10715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0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endParaRPr lang="en-US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3286125" y="4357688"/>
            <a:ext cx="10715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0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2000250" y="4357688"/>
            <a:ext cx="10715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0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19</a:t>
            </a:r>
            <a:endParaRPr lang="en-US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928688" y="4143375"/>
            <a:ext cx="1071562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أكبر بقليل</a:t>
            </a:r>
            <a:endParaRPr lang="en-US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7286625" y="5500688"/>
            <a:ext cx="10715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0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6072188" y="5500688"/>
            <a:ext cx="107156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0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4786313" y="5500688"/>
            <a:ext cx="107156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0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endParaRPr lang="en-US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3429000" y="5500688"/>
            <a:ext cx="10715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0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2071688" y="5500688"/>
            <a:ext cx="107156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0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18</a:t>
            </a:r>
            <a:endParaRPr lang="en-US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928688" y="5516563"/>
            <a:ext cx="1071562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يساوي</a:t>
            </a:r>
            <a:endParaRPr lang="en-US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أعداد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9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مجموع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أكبر بقليل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4 ش34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6 ش34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7 ش34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18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5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يساوي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019801" y="642938"/>
            <a:ext cx="2266950" cy="14287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6324600" y="928688"/>
            <a:ext cx="1676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5400" b="1" dirty="0" smtClean="0">
                <a:solidFill>
                  <a:srgbClr val="0000FF"/>
                </a:solidFill>
              </a:rPr>
              <a:t>أتحقق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38809" y="3505200"/>
            <a:ext cx="7938392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EG" sz="4400" b="1" dirty="0" smtClean="0"/>
              <a:t>بما أن 1+4+6+7=18</a:t>
            </a:r>
            <a:r>
              <a:rPr lang="ar-SA" sz="4400" b="1" dirty="0" smtClean="0"/>
              <a:t>،</a:t>
            </a:r>
            <a:r>
              <a:rPr lang="ar-EG" sz="4400" b="1" dirty="0" smtClean="0"/>
              <a:t> وهم أربعة أعداد</a:t>
            </a:r>
          </a:p>
          <a:p>
            <a:pPr algn="ctr">
              <a:defRPr/>
            </a:pPr>
            <a:r>
              <a:rPr lang="ar-EG" sz="4400" b="1" dirty="0" smtClean="0"/>
              <a:t>إذن</a:t>
            </a:r>
            <a:r>
              <a:rPr lang="ar-SA" sz="4400" b="1" dirty="0" smtClean="0"/>
              <a:t>،</a:t>
            </a:r>
            <a:r>
              <a:rPr lang="ar-EG" sz="4400" b="1" dirty="0" smtClean="0"/>
              <a:t> الإجابة صحيحة.</a:t>
            </a:r>
            <a:endParaRPr lang="ar-EG" sz="4400" dirty="0"/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ش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ما أن 1+4+6+7=18، وهم أرب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25" name="Group 7"/>
          <p:cNvGrpSpPr>
            <a:grpSpLocks/>
          </p:cNvGrpSpPr>
          <p:nvPr/>
        </p:nvGrpSpPr>
        <p:grpSpPr bwMode="auto">
          <a:xfrm>
            <a:off x="525548" y="214313"/>
            <a:ext cx="6727740" cy="6286500"/>
            <a:chOff x="-5438857" y="-2824164"/>
            <a:chExt cx="13582754" cy="7253298"/>
          </a:xfrm>
        </p:grpSpPr>
        <p:sp>
          <p:nvSpPr>
            <p:cNvPr id="12" name="Flowchart: Terminator 11"/>
            <p:cNvSpPr/>
            <p:nvPr/>
          </p:nvSpPr>
          <p:spPr>
            <a:xfrm rot="5400000">
              <a:off x="-2274129" y="-5988892"/>
              <a:ext cx="7253298" cy="13582754"/>
            </a:xfrm>
            <a:prstGeom prst="flowChartTerminator">
              <a:avLst/>
            </a:prstGeom>
            <a:gradFill>
              <a:gsLst>
                <a:gs pos="0">
                  <a:srgbClr val="00FF00"/>
                </a:gs>
                <a:gs pos="50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3500000" scaled="1"/>
            </a:gradFill>
            <a:ln w="57150">
              <a:solidFill>
                <a:srgbClr val="9900CC"/>
              </a:solidFill>
            </a:ln>
            <a:effectLst>
              <a:innerShdw blurRad="2032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800">
                <a:cs typeface="+mj-cs"/>
              </a:endParaRPr>
            </a:p>
          </p:txBody>
        </p:sp>
        <p:sp>
          <p:nvSpPr>
            <p:cNvPr id="20495" name="TextBox 2"/>
            <p:cNvSpPr txBox="1">
              <a:spLocks noChangeArrowheads="1"/>
            </p:cNvSpPr>
            <p:nvPr/>
          </p:nvSpPr>
          <p:spPr bwMode="auto">
            <a:xfrm>
              <a:off x="-4737128" y="-1783792"/>
              <a:ext cx="11938745" cy="5077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Low">
                <a:defRPr/>
              </a:pPr>
              <a:r>
                <a:rPr lang="ar-EG" sz="4000" b="1" dirty="0">
                  <a:solidFill>
                    <a:srgbClr val="0000FF"/>
                  </a:solidFill>
                  <a:latin typeface="Calibri" pitchFamily="34" charset="0"/>
                  <a:cs typeface="+mj-cs"/>
                </a:rPr>
                <a:t>نقود: </a:t>
              </a:r>
              <a:r>
                <a:rPr lang="ar-EG" sz="4000" b="1" dirty="0">
                  <a:latin typeface="Calibri" pitchFamily="34" charset="0"/>
                  <a:cs typeface="+mj-cs"/>
                </a:rPr>
                <a:t>يوجد في محفظة سلمان 220 ريالاً في صورة أوراق نقدية عددها 20 من الفئات التالية:</a:t>
              </a:r>
            </a:p>
            <a:p>
              <a:pPr algn="justLow">
                <a:defRPr/>
              </a:pPr>
              <a:r>
                <a:rPr lang="ar-EG" sz="4000" b="1" dirty="0">
                  <a:latin typeface="Calibri" pitchFamily="34" charset="0"/>
                  <a:cs typeface="+mj-cs"/>
                </a:rPr>
                <a:t>1 ريال, 5 ريالات, 10 ريالات, 20 ريالاً. فما عدد الأوراق النقدية الموجودة في محفظة سلمان من كل فئة من تلك الفئات؟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7143750" y="1071563"/>
            <a:ext cx="1628775" cy="2524125"/>
            <a:chOff x="4357687" y="1837749"/>
            <a:chExt cx="4575045" cy="4343853"/>
          </a:xfrm>
        </p:grpSpPr>
        <p:grpSp>
          <p:nvGrpSpPr>
            <p:cNvPr id="34820" name="Group 3"/>
            <p:cNvGrpSpPr>
              <a:grpSpLocks/>
            </p:cNvGrpSpPr>
            <p:nvPr/>
          </p:nvGrpSpPr>
          <p:grpSpPr bwMode="auto">
            <a:xfrm>
              <a:off x="4357687" y="1837749"/>
              <a:ext cx="4575045" cy="4343853"/>
              <a:chOff x="2285984" y="-383747"/>
              <a:chExt cx="5738235" cy="2537407"/>
            </a:xfrm>
          </p:grpSpPr>
          <p:sp>
            <p:nvSpPr>
              <p:cNvPr id="18" name="Lightning Bolt 17"/>
              <p:cNvSpPr/>
              <p:nvPr/>
            </p:nvSpPr>
            <p:spPr>
              <a:xfrm rot="7675323" flipH="1" flipV="1">
                <a:off x="5548088" y="-322471"/>
                <a:ext cx="1658092" cy="3294170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9" name="Lightning Bolt 18"/>
              <p:cNvSpPr/>
              <p:nvPr/>
            </p:nvSpPr>
            <p:spPr>
              <a:xfrm rot="7985834">
                <a:off x="3326999" y="-988522"/>
                <a:ext cx="1749055" cy="2958604"/>
              </a:xfrm>
              <a:prstGeom prst="lightningBol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20" name="Flowchart: Punched Tape 19"/>
              <p:cNvSpPr/>
              <p:nvPr/>
            </p:nvSpPr>
            <p:spPr>
              <a:xfrm>
                <a:off x="2285984" y="356729"/>
                <a:ext cx="5285218" cy="1214444"/>
              </a:xfrm>
              <a:prstGeom prst="flowChartPunchedTap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17" name="Rectangle 2"/>
            <p:cNvSpPr>
              <a:spLocks noChangeArrowheads="1"/>
            </p:cNvSpPr>
            <p:nvPr/>
          </p:nvSpPr>
          <p:spPr bwMode="auto">
            <a:xfrm>
              <a:off x="5294311" y="3191359"/>
              <a:ext cx="2108724" cy="248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ar-EG" sz="88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CC0099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Times New Roman" pitchFamily="18" charset="0"/>
                  <a:cs typeface="+mj-cs"/>
                </a:rPr>
                <a:t>6</a:t>
              </a:r>
              <a:endParaRPr lang="ar-EG" sz="115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</p:grpSp>
    </p:spTree>
  </p:cSld>
  <p:clrMapOvr>
    <a:masterClrMapping/>
  </p:clrMapOvr>
  <p:transition>
    <p:cover dir="ld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28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قود  يوجد في محفظة سلم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ذو زاوية واحدة مخدوشة 2"/>
          <p:cNvSpPr/>
          <p:nvPr/>
        </p:nvSpPr>
        <p:spPr>
          <a:xfrm>
            <a:off x="428625" y="785813"/>
            <a:ext cx="8215313" cy="5715000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476590" y="1033463"/>
            <a:ext cx="42386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</a:t>
            </a:r>
            <a:r>
              <a:rPr lang="ar-EG" sz="40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فهم ما </a:t>
            </a:r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4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143000" y="2133600"/>
            <a:ext cx="72151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ar-EG" sz="32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يوجد في محفظة سلمان 220 ريالاً على صورة أوراق نقدية عددها 20 من الفئات التالية: 1 ريال، 5 ريالات، 10 ريالات، 20 ريالاً.</a:t>
            </a:r>
            <a:endParaRPr lang="ar-EG" sz="3600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538788" y="3935413"/>
            <a:ext cx="30337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FFFF00"/>
                </a:solidFill>
              </a:rPr>
              <a:t>ما المطلوب مني؟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295400" y="4643438"/>
            <a:ext cx="7215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200" b="1" dirty="0" smtClean="0">
                <a:solidFill>
                  <a:schemeClr val="bg1"/>
                </a:solidFill>
              </a:rPr>
              <a:t>تحديد عدد </a:t>
            </a:r>
            <a:r>
              <a:rPr lang="ar-EG" sz="3200" b="1" dirty="0">
                <a:solidFill>
                  <a:schemeClr val="bg1"/>
                </a:solidFill>
              </a:rPr>
              <a:t>الأوراق النقدية الموجودة في محفظة سلمان من كل فئة من تلك الفئات؟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 معطيات المسألة؟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وجد في محفظة سلمان 220 ريالاً على صو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مطلوب مني؟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حديد عدد الأوراق النقدية الموجودة في محفظة سلمان من كل فئة من تلك الفئات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/>
      <p:bldP spid="56324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1"/>
          <p:cNvSpPr/>
          <p:nvPr/>
        </p:nvSpPr>
        <p:spPr>
          <a:xfrm>
            <a:off x="571500" y="642938"/>
            <a:ext cx="8215313" cy="2857500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430925" y="785813"/>
            <a:ext cx="12843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أخطط</a:t>
            </a:r>
            <a:endParaRPr lang="ar-EG" sz="54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1714500"/>
            <a:ext cx="72151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400" b="1" dirty="0">
                <a:solidFill>
                  <a:schemeClr val="bg1"/>
                </a:solidFill>
              </a:rPr>
              <a:t>أ</a:t>
            </a:r>
            <a:r>
              <a:rPr lang="ar-EG" sz="4400" b="1" dirty="0" smtClean="0">
                <a:solidFill>
                  <a:schemeClr val="bg1"/>
                </a:solidFill>
              </a:rPr>
              <a:t>ستعمل </a:t>
            </a:r>
            <a:r>
              <a:rPr lang="ar-EG" sz="4400" b="1" dirty="0">
                <a:solidFill>
                  <a:schemeClr val="bg1"/>
                </a:solidFill>
              </a:rPr>
              <a:t>خطة التخمين والتحقق</a:t>
            </a:r>
            <a:endParaRPr lang="ar-EG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طط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عمل خطة التخمين والتحقق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1"/>
          <p:cNvSpPr/>
          <p:nvPr/>
        </p:nvSpPr>
        <p:spPr>
          <a:xfrm>
            <a:off x="6215063" y="285750"/>
            <a:ext cx="2643187" cy="1143000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756542" y="357188"/>
            <a:ext cx="11015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أحل</a:t>
            </a:r>
            <a:endParaRPr lang="ar-EG" sz="6600" dirty="0">
              <a:solidFill>
                <a:srgbClr val="FFFF00"/>
              </a:solidFill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642938" y="1857375"/>
          <a:ext cx="7929562" cy="4786313"/>
        </p:xfrm>
        <a:graphic>
          <a:graphicData uri="http://schemas.openxmlformats.org/drawingml/2006/table">
            <a:tbl>
              <a:tblPr rtl="1"/>
              <a:tblGrid>
                <a:gridCol w="1321594"/>
                <a:gridCol w="1321594"/>
                <a:gridCol w="1321594"/>
                <a:gridCol w="796172"/>
                <a:gridCol w="2209475"/>
                <a:gridCol w="959133"/>
              </a:tblGrid>
              <a:tr h="629444">
                <a:tc gridSpan="4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8499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 gridSpan="2" v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98226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30968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279920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4786313" y="1857375"/>
            <a:ext cx="23574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 ورقة</a:t>
            </a:r>
            <a:endParaRPr 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2000250" y="1928813"/>
            <a:ext cx="164306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المجموع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286625" y="2428875"/>
            <a:ext cx="1214438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 ريال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6096000" y="2500313"/>
            <a:ext cx="1047750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5ريالات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4429125" y="2500313"/>
            <a:ext cx="1500188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 </a:t>
            </a:r>
            <a:r>
              <a:rPr lang="ar-EG" sz="24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ريالات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3500438" y="2500313"/>
            <a:ext cx="1214437" cy="49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20ريال</a:t>
            </a:r>
            <a:r>
              <a:rPr lang="ar-SA" sz="2400" b="1" dirty="0" err="1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ًا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7643813" y="3143250"/>
            <a:ext cx="78581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</a:t>
            </a:r>
            <a:endParaRPr lang="en-US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6143625" y="3143250"/>
            <a:ext cx="8572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endParaRPr lang="en-US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4500563" y="3143250"/>
            <a:ext cx="107156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3571875" y="3143250"/>
            <a:ext cx="928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ar-EG" sz="36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1428750" y="3143250"/>
            <a:ext cx="2357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0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10×1+6×5 +3×10+1×20 =90</a:t>
            </a:r>
            <a:endParaRPr lang="en-US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ar-EG" dirty="0">
              <a:cs typeface="Calibri" pitchFamily="34" charset="0"/>
            </a:endParaRP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428625" y="3071813"/>
            <a:ext cx="1143000" cy="105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</a:t>
            </a:r>
            <a:r>
              <a:rPr lang="ar-EG" sz="28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قل </a:t>
            </a:r>
            <a:r>
              <a:rPr lang="ar-EG" sz="28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بكثير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7572375" y="4383088"/>
            <a:ext cx="78581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6143625" y="4383088"/>
            <a:ext cx="78581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4786313" y="4429125"/>
            <a:ext cx="78581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3714750" y="4429125"/>
            <a:ext cx="78581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1524000" y="4071938"/>
            <a:ext cx="219075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7×1 +3×5 +5×10 +</a:t>
            </a:r>
            <a:r>
              <a:rPr lang="ar-EG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5×</a:t>
            </a:r>
            <a:r>
              <a:rPr lang="ar-SA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r>
              <a:rPr lang="ar-EG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ar-EG" sz="24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= 172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285750" y="4371975"/>
            <a:ext cx="11430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</a:t>
            </a:r>
            <a:r>
              <a:rPr lang="ar-EG" sz="28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قل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" name="مربع نص 24"/>
          <p:cNvSpPr txBox="1">
            <a:spLocks noChangeArrowheads="1"/>
          </p:cNvSpPr>
          <p:nvPr/>
        </p:nvSpPr>
        <p:spPr bwMode="auto">
          <a:xfrm>
            <a:off x="7500938" y="5597525"/>
            <a:ext cx="78581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6143625" y="5526088"/>
            <a:ext cx="78581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" name="مربع نص 26"/>
          <p:cNvSpPr txBox="1">
            <a:spLocks noChangeArrowheads="1"/>
          </p:cNvSpPr>
          <p:nvPr/>
        </p:nvSpPr>
        <p:spPr bwMode="auto">
          <a:xfrm>
            <a:off x="4857750" y="5500688"/>
            <a:ext cx="78581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" name="مربع نص 27"/>
          <p:cNvSpPr txBox="1">
            <a:spLocks noChangeArrowheads="1"/>
          </p:cNvSpPr>
          <p:nvPr/>
        </p:nvSpPr>
        <p:spPr bwMode="auto">
          <a:xfrm>
            <a:off x="3714750" y="5500688"/>
            <a:ext cx="78581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</a:t>
            </a:r>
            <a:endParaRPr lang="en-US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9" name="مربع نص 28"/>
          <p:cNvSpPr txBox="1">
            <a:spLocks noChangeArrowheads="1"/>
          </p:cNvSpPr>
          <p:nvPr/>
        </p:nvSpPr>
        <p:spPr bwMode="auto">
          <a:xfrm>
            <a:off x="1571625" y="5348288"/>
            <a:ext cx="2214563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5×1 +3×5 + 4×10 + 8×20 = 220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" name="مربع نص 29"/>
          <p:cNvSpPr txBox="1">
            <a:spLocks noChangeArrowheads="1"/>
          </p:cNvSpPr>
          <p:nvPr/>
        </p:nvSpPr>
        <p:spPr bwMode="auto">
          <a:xfrm>
            <a:off x="428625" y="5659438"/>
            <a:ext cx="11430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يساوي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p_res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0 ور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 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ريا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 ريا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0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مجموع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0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6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وثلاث أوراق من فئة العشرة ريا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10×1+6×5 +3×10+1×20 =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اقل بكثير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5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7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5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3 ش39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5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5 ش39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5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7×1 +3×5 +5×10 +5×2 0 = 1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اقل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5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45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3 ش39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5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4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45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8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4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5×1 +3×5 + 4×10 + 8×20 = 2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5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يساوي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71500" y="2000250"/>
            <a:ext cx="8143875" cy="4572000"/>
            <a:chOff x="428596" y="1928802"/>
            <a:chExt cx="8143932" cy="4572032"/>
          </a:xfrm>
        </p:grpSpPr>
        <p:sp>
          <p:nvSpPr>
            <p:cNvPr id="13" name="Plaque 12"/>
            <p:cNvSpPr/>
            <p:nvPr/>
          </p:nvSpPr>
          <p:spPr>
            <a:xfrm>
              <a:off x="428596" y="1928802"/>
              <a:ext cx="8072495" cy="4572032"/>
            </a:xfrm>
            <a:prstGeom prst="plaque">
              <a:avLst/>
            </a:prstGeom>
            <a:solidFill>
              <a:srgbClr val="C00000"/>
            </a:solidFill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000">
                <a:cs typeface="+mj-cs"/>
              </a:endParaRPr>
            </a:p>
          </p:txBody>
        </p:sp>
        <p:grpSp>
          <p:nvGrpSpPr>
            <p:cNvPr id="5135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15" name="Left-Right Arrow 14"/>
              <p:cNvSpPr/>
              <p:nvPr/>
            </p:nvSpPr>
            <p:spPr>
              <a:xfrm>
                <a:off x="642910" y="1643050"/>
                <a:ext cx="8143932" cy="857256"/>
              </a:xfrm>
              <a:prstGeom prst="leftRightArrow">
                <a:avLst/>
              </a:prstGeom>
              <a:solidFill>
                <a:srgbClr val="0066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000">
                  <a:cs typeface="+mj-cs"/>
                </a:endParaRPr>
              </a:p>
            </p:txBody>
          </p:sp>
          <p:sp>
            <p:nvSpPr>
              <p:cNvPr id="16" name="Round Same Side Corner Rectangle 15"/>
              <p:cNvSpPr/>
              <p:nvPr/>
            </p:nvSpPr>
            <p:spPr>
              <a:xfrm>
                <a:off x="1000101" y="1714487"/>
                <a:ext cx="7358113" cy="4286280"/>
              </a:xfrm>
              <a:prstGeom prst="round2SameRect">
                <a:avLst/>
              </a:prstGeom>
              <a:gradFill>
                <a:gsLst>
                  <a:gs pos="0">
                    <a:srgbClr val="00FF00"/>
                  </a:gs>
                  <a:gs pos="50000">
                    <a:schemeClr val="bg1"/>
                  </a:gs>
                  <a:gs pos="100000">
                    <a:srgbClr val="CC3300"/>
                  </a:gs>
                </a:gsLst>
                <a:lin ang="13500000" scaled="0"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000">
                  <a:cs typeface="+mj-cs"/>
                </a:endParaRPr>
              </a:p>
            </p:txBody>
          </p:sp>
        </p:grp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71813" y="2500313"/>
            <a:ext cx="4929187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عبد الرحمن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: </a:t>
            </a:r>
            <a:r>
              <a:rPr lang="ar-EG" sz="4000" b="1" dirty="0">
                <a:latin typeface="Calibri" pitchFamily="34" charset="0"/>
                <a:cs typeface="+mj-cs"/>
              </a:rPr>
              <a:t>حصلت على مبلغ 100 ريال من أقربائي يوم العيد, وكان مجموع ما معي 8 أوراق نقدية من فئتي 10 ريالات و 20 ريالاً.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 bwMode="auto">
          <a:xfrm>
            <a:off x="1187624" y="3347068"/>
            <a:ext cx="1732608" cy="20345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/>
            <a:ext uri="{91240B29-F687-4F45-9708-019B960494DF}"/>
          </a:extLst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85938" y="71438"/>
            <a:ext cx="4714875" cy="1643062"/>
            <a:chOff x="5556602" y="1285860"/>
            <a:chExt cx="2101210" cy="1143009"/>
          </a:xfrm>
        </p:grpSpPr>
        <p:grpSp>
          <p:nvGrpSpPr>
            <p:cNvPr id="5126" name="Group 9"/>
            <p:cNvGrpSpPr>
              <a:grpSpLocks/>
            </p:cNvGrpSpPr>
            <p:nvPr/>
          </p:nvGrpSpPr>
          <p:grpSpPr bwMode="auto">
            <a:xfrm>
              <a:off x="5556602" y="1285860"/>
              <a:ext cx="1814681" cy="1143009"/>
              <a:chOff x="5556602" y="1285860"/>
              <a:chExt cx="1814681" cy="1143009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6286012" y="1285860"/>
                <a:ext cx="1085271" cy="1143009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FFFF"/>
                  </a:gs>
                  <a:gs pos="49000">
                    <a:schemeClr val="bg1"/>
                  </a:gs>
                  <a:gs pos="100000">
                    <a:srgbClr val="00B0F0"/>
                  </a:gs>
                </a:gsLst>
                <a:lin ang="16200000" scaled="1"/>
                <a:tileRect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000">
                  <a:cs typeface="+mj-cs"/>
                </a:endParaRPr>
              </a:p>
            </p:txBody>
          </p:sp>
          <p:sp>
            <p:nvSpPr>
              <p:cNvPr id="4109" name="TextBox 10"/>
              <p:cNvSpPr txBox="1">
                <a:spLocks noChangeArrowheads="1"/>
              </p:cNvSpPr>
              <p:nvPr/>
            </p:nvSpPr>
            <p:spPr bwMode="auto">
              <a:xfrm>
                <a:off x="5556602" y="1428322"/>
                <a:ext cx="1321569" cy="4925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ar-EG" sz="4000" b="1">
                  <a:latin typeface="Calibri" pitchFamily="34" charset="0"/>
                  <a:cs typeface="+mj-cs"/>
                </a:endParaRPr>
              </a:p>
            </p:txBody>
          </p:sp>
        </p:grpSp>
        <p:grpSp>
          <p:nvGrpSpPr>
            <p:cNvPr id="5127" name="Group 11"/>
            <p:cNvGrpSpPr>
              <a:grpSpLocks/>
            </p:cNvGrpSpPr>
            <p:nvPr/>
          </p:nvGrpSpPr>
          <p:grpSpPr bwMode="auto">
            <a:xfrm>
              <a:off x="6384352" y="1357298"/>
              <a:ext cx="1273460" cy="1000132"/>
              <a:chOff x="6384352" y="1428736"/>
              <a:chExt cx="1273460" cy="100013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384352" y="1428736"/>
                <a:ext cx="1273460" cy="100013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0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479861" y="1655474"/>
                <a:ext cx="1114278" cy="492446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000" b="1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+mn-lt"/>
                    <a:cs typeface="+mj-cs"/>
                  </a:rPr>
                  <a:t>أخمن وأتحقق</a:t>
                </a:r>
              </a:p>
            </p:txBody>
          </p:sp>
        </p:grpSp>
      </p:grpSp>
    </p:spTree>
  </p:cSld>
  <p:clrMapOvr>
    <a:masterClrMapping/>
  </p:clrMapOvr>
  <p:transition>
    <p:checker dir="vert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من وأ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339 -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بد الرحمن  حصلت على مبلغ 100 ريال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1"/>
          <p:cNvSpPr/>
          <p:nvPr/>
        </p:nvSpPr>
        <p:spPr>
          <a:xfrm>
            <a:off x="571500" y="642938"/>
            <a:ext cx="8215313" cy="5715000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8284" y="914400"/>
            <a:ext cx="7603715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4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أتحقق</a:t>
            </a:r>
          </a:p>
          <a:p>
            <a:r>
              <a:rPr lang="ar-EG" sz="44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 أوراق من فئة 1 ريال = 5</a:t>
            </a:r>
            <a:endParaRPr lang="ar-EG" sz="4800" dirty="0" smtClean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  <a:p>
            <a:r>
              <a:rPr lang="ar-EG" sz="4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أوراق من فئة 5 ريالات =15 </a:t>
            </a:r>
          </a:p>
          <a:p>
            <a:r>
              <a:rPr lang="ar-EG" sz="4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أوراق من فئة 5 ريالات = 40</a:t>
            </a:r>
          </a:p>
          <a:p>
            <a:r>
              <a:rPr lang="ar-EG" sz="4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أوراق من فئة 20 </a:t>
            </a:r>
            <a:r>
              <a:rPr lang="ar-SA" sz="4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ريالًا </a:t>
            </a:r>
            <a:r>
              <a:rPr lang="ar-EG" sz="4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=160 </a:t>
            </a:r>
          </a:p>
          <a:p>
            <a:r>
              <a:rPr lang="ar-EG" sz="4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وبما أن 5+ 15+ 40 +160 =220</a:t>
            </a:r>
          </a:p>
          <a:p>
            <a:endParaRPr lang="ar-EG" sz="4800" b="1" dirty="0" smtClean="0">
              <a:solidFill>
                <a:srgbClr val="FFFF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ar-EG" sz="48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19200" y="5181600"/>
            <a:ext cx="72151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 smtClean="0">
                <a:solidFill>
                  <a:schemeClr val="bg1"/>
                </a:solidFill>
              </a:rPr>
              <a:t>إذن</a:t>
            </a:r>
            <a:r>
              <a:rPr lang="ar-SA" sz="4800" b="1" dirty="0" smtClean="0">
                <a:solidFill>
                  <a:schemeClr val="bg1"/>
                </a:solidFill>
              </a:rPr>
              <a:t>،</a:t>
            </a:r>
            <a:r>
              <a:rPr lang="ar-EG" sz="4800" b="1" dirty="0" smtClean="0">
                <a:solidFill>
                  <a:schemeClr val="bg1"/>
                </a:solidFill>
              </a:rPr>
              <a:t> الإجابة صحيحة.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ش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أوراق من فئة 1 ريال =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أوراق من فئة 5 ريالات =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 أوراق من فئة 5 ريالات = 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 أوراق من فئة 20 ريالات =1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وبما أن 5+ 15+ 40 +160 =2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إذن الإجابة صحيحة ش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06438" y="396875"/>
            <a:ext cx="7786687" cy="2590800"/>
            <a:chOff x="571472" y="142852"/>
            <a:chExt cx="8182557" cy="5887377"/>
          </a:xfrm>
        </p:grpSpPr>
        <p:sp>
          <p:nvSpPr>
            <p:cNvPr id="8" name="Flowchart: Document 7"/>
            <p:cNvSpPr/>
            <p:nvPr/>
          </p:nvSpPr>
          <p:spPr>
            <a:xfrm>
              <a:off x="571472" y="142852"/>
              <a:ext cx="7858925" cy="5357081"/>
            </a:xfrm>
            <a:prstGeom prst="flowChartDocument">
              <a:avLst/>
            </a:prstGeom>
            <a:solidFill>
              <a:srgbClr val="00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/>
            </a:p>
          </p:txBody>
        </p:sp>
        <p:sp>
          <p:nvSpPr>
            <p:cNvPr id="9" name="Flowchart: Document 8"/>
            <p:cNvSpPr/>
            <p:nvPr/>
          </p:nvSpPr>
          <p:spPr>
            <a:xfrm>
              <a:off x="895104" y="568532"/>
              <a:ext cx="7858925" cy="5461697"/>
            </a:xfrm>
            <a:prstGeom prst="flowChartDocument">
              <a:avLst/>
            </a:prstGeom>
            <a:solidFill>
              <a:srgbClr val="CC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/>
            </a:p>
          </p:txBody>
        </p:sp>
        <p:grpSp>
          <p:nvGrpSpPr>
            <p:cNvPr id="39943" name="Group 14"/>
            <p:cNvGrpSpPr>
              <a:grpSpLocks/>
            </p:cNvGrpSpPr>
            <p:nvPr/>
          </p:nvGrpSpPr>
          <p:grpSpPr bwMode="auto">
            <a:xfrm>
              <a:off x="743449" y="357165"/>
              <a:ext cx="7971955" cy="5673064"/>
              <a:chOff x="857224" y="714355"/>
              <a:chExt cx="7971955" cy="5673064"/>
            </a:xfrm>
          </p:grpSpPr>
          <p:grpSp>
            <p:nvGrpSpPr>
              <p:cNvPr id="39944" name="Group 12"/>
              <p:cNvGrpSpPr>
                <a:grpSpLocks/>
              </p:cNvGrpSpPr>
              <p:nvPr/>
            </p:nvGrpSpPr>
            <p:grpSpPr bwMode="auto">
              <a:xfrm>
                <a:off x="3428992" y="3857628"/>
                <a:ext cx="5400187" cy="2529791"/>
                <a:chOff x="3086352" y="3914336"/>
                <a:chExt cx="5400187" cy="2529791"/>
              </a:xfrm>
            </p:grpSpPr>
            <p:sp>
              <p:nvSpPr>
                <p:cNvPr id="15" name="Moon 14"/>
                <p:cNvSpPr/>
                <p:nvPr/>
              </p:nvSpPr>
              <p:spPr>
                <a:xfrm rot="4551367">
                  <a:off x="5680997" y="3638329"/>
                  <a:ext cx="2283522" cy="3328075"/>
                </a:xfrm>
                <a:prstGeom prst="moon">
                  <a:avLst/>
                </a:prstGeom>
                <a:solidFill>
                  <a:srgbClr val="66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/>
                </a:p>
              </p:txBody>
            </p:sp>
            <p:sp>
              <p:nvSpPr>
                <p:cNvPr id="16" name="Moon 15"/>
                <p:cNvSpPr/>
                <p:nvPr/>
              </p:nvSpPr>
              <p:spPr>
                <a:xfrm rot="4551367">
                  <a:off x="5395733" y="3566181"/>
                  <a:ext cx="2283522" cy="3328074"/>
                </a:xfrm>
                <a:prstGeom prst="moon">
                  <a:avLst/>
                </a:prstGeom>
                <a:solidFill>
                  <a:srgbClr val="FF33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/>
                </a:p>
              </p:txBody>
            </p:sp>
            <p:sp>
              <p:nvSpPr>
                <p:cNvPr id="17" name="Moon 16"/>
                <p:cNvSpPr/>
                <p:nvPr/>
              </p:nvSpPr>
              <p:spPr>
                <a:xfrm rot="4551367">
                  <a:off x="5109636" y="3567014"/>
                  <a:ext cx="2283522" cy="3326406"/>
                </a:xfrm>
                <a:prstGeom prst="moon">
                  <a:avLst/>
                </a:prstGeom>
                <a:solidFill>
                  <a:srgbClr val="CC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/>
                </a:p>
              </p:txBody>
            </p:sp>
            <p:sp>
              <p:nvSpPr>
                <p:cNvPr id="18" name="Moon 17"/>
                <p:cNvSpPr/>
                <p:nvPr/>
              </p:nvSpPr>
              <p:spPr>
                <a:xfrm rot="4551367">
                  <a:off x="4821734" y="3495834"/>
                  <a:ext cx="2287131" cy="3328075"/>
                </a:xfrm>
                <a:prstGeom prst="moon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/>
                </a:p>
              </p:txBody>
            </p:sp>
            <p:sp>
              <p:nvSpPr>
                <p:cNvPr id="19" name="Moon 18"/>
                <p:cNvSpPr/>
                <p:nvPr/>
              </p:nvSpPr>
              <p:spPr>
                <a:xfrm rot="4551367">
                  <a:off x="4538274" y="3421882"/>
                  <a:ext cx="2283522" cy="3328074"/>
                </a:xfrm>
                <a:prstGeom prst="moon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/>
                </a:p>
              </p:txBody>
            </p:sp>
            <p:sp>
              <p:nvSpPr>
                <p:cNvPr id="20" name="Moon 19"/>
                <p:cNvSpPr/>
                <p:nvPr/>
              </p:nvSpPr>
              <p:spPr>
                <a:xfrm rot="4551367">
                  <a:off x="4253011" y="3421881"/>
                  <a:ext cx="2283522" cy="3328075"/>
                </a:xfrm>
                <a:prstGeom prst="moon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/>
                </a:p>
              </p:txBody>
            </p:sp>
            <p:sp>
              <p:nvSpPr>
                <p:cNvPr id="21" name="Moon 5"/>
                <p:cNvSpPr/>
                <p:nvPr/>
              </p:nvSpPr>
              <p:spPr>
                <a:xfrm rot="4551367">
                  <a:off x="3966914" y="3422715"/>
                  <a:ext cx="2283522" cy="3326406"/>
                </a:xfrm>
                <a:prstGeom prst="moon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/>
                </a:p>
              </p:txBody>
            </p:sp>
            <p:sp>
              <p:nvSpPr>
                <p:cNvPr id="22" name="Moon 4"/>
                <p:cNvSpPr/>
                <p:nvPr/>
              </p:nvSpPr>
              <p:spPr>
                <a:xfrm rot="4551367">
                  <a:off x="3609083" y="3393021"/>
                  <a:ext cx="2283522" cy="3328075"/>
                </a:xfrm>
                <a:prstGeom prst="moon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/>
                </a:p>
              </p:txBody>
            </p:sp>
          </p:grpSp>
          <p:grpSp>
            <p:nvGrpSpPr>
              <p:cNvPr id="39945" name="Group 13"/>
              <p:cNvGrpSpPr>
                <a:grpSpLocks/>
              </p:cNvGrpSpPr>
              <p:nvPr/>
            </p:nvGrpSpPr>
            <p:grpSpPr bwMode="auto">
              <a:xfrm>
                <a:off x="857224" y="714355"/>
                <a:ext cx="7860466" cy="5458749"/>
                <a:chOff x="857224" y="714355"/>
                <a:chExt cx="7860466" cy="5458749"/>
              </a:xfrm>
            </p:grpSpPr>
            <p:sp>
              <p:nvSpPr>
                <p:cNvPr id="13" name="Flowchart: Document 12"/>
                <p:cNvSpPr/>
                <p:nvPr/>
              </p:nvSpPr>
              <p:spPr>
                <a:xfrm>
                  <a:off x="857224" y="714355"/>
                  <a:ext cx="7858180" cy="5458749"/>
                </a:xfrm>
                <a:prstGeom prst="flowChartDocument">
                  <a:avLst/>
                </a:prstGeom>
                <a:ln w="57150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/>
                </a:p>
              </p:txBody>
            </p:sp>
            <p:sp>
              <p:nvSpPr>
                <p:cNvPr id="39949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71064" y="1157330"/>
                  <a:ext cx="7246626" cy="28746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ar-EG" sz="4800" b="1" dirty="0">
                      <a:latin typeface="Times New Roman" pitchFamily="18" charset="0"/>
                      <a:cs typeface="Times New Roman" pitchFamily="18" charset="0"/>
                    </a:rPr>
                    <a:t>استعمل أي خطة من الخطط الآتية لحل المسائل من 7 – 13:</a:t>
                  </a:r>
                </a:p>
              </p:txBody>
            </p:sp>
          </p:grpSp>
        </p:grpSp>
      </p:grpSp>
      <p:grpSp>
        <p:nvGrpSpPr>
          <p:cNvPr id="6" name="Group 22"/>
          <p:cNvGrpSpPr/>
          <p:nvPr/>
        </p:nvGrpSpPr>
        <p:grpSpPr>
          <a:xfrm>
            <a:off x="1800334" y="3645024"/>
            <a:ext cx="5796002" cy="3168352"/>
            <a:chOff x="2857488" y="1500174"/>
            <a:chExt cx="5796002" cy="414340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Rounded Rectangle 23"/>
            <p:cNvSpPr/>
            <p:nvPr/>
          </p:nvSpPr>
          <p:spPr>
            <a:xfrm>
              <a:off x="3009888" y="1785926"/>
              <a:ext cx="5643602" cy="3857652"/>
            </a:xfrm>
            <a:prstGeom prst="roundRect">
              <a:avLst/>
            </a:prstGeom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857488" y="1500174"/>
              <a:ext cx="5643602" cy="3857652"/>
            </a:xfrm>
            <a:prstGeom prst="roundRect">
              <a:avLst/>
            </a:prstGeom>
            <a:gradFill flip="none" rotWithShape="1">
              <a:gsLst>
                <a:gs pos="0">
                  <a:srgbClr val="FF3300">
                    <a:tint val="66000"/>
                    <a:satMod val="160000"/>
                  </a:srgbClr>
                </a:gs>
                <a:gs pos="50000">
                  <a:schemeClr val="bg1"/>
                </a:gs>
                <a:gs pos="100000">
                  <a:srgbClr val="FF33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68538" y="3887788"/>
            <a:ext cx="4632325" cy="249396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ar-EG" sz="6000" b="1" dirty="0">
                <a:solidFill>
                  <a:srgbClr val="FF0000"/>
                </a:solidFill>
              </a:rPr>
              <a:t>خطط حل المسألة</a:t>
            </a:r>
          </a:p>
          <a:p>
            <a:pPr marL="571500" indent="-571500">
              <a:buFont typeface="Arial" pitchFamily="34" charset="0"/>
              <a:buChar char="•"/>
              <a:defRPr/>
            </a:pPr>
            <a:r>
              <a:rPr lang="ar-EG" sz="4800" b="1" dirty="0"/>
              <a:t>التخمين والتحقق</a:t>
            </a:r>
          </a:p>
          <a:p>
            <a:pPr marL="571500" indent="-571500">
              <a:buFont typeface="Arial" pitchFamily="34" charset="0"/>
              <a:buChar char="•"/>
              <a:defRPr/>
            </a:pPr>
            <a:r>
              <a:rPr lang="ar-EG" sz="4800" b="1" dirty="0"/>
              <a:t>البحث عن نمط</a:t>
            </a:r>
          </a:p>
        </p:txBody>
      </p:sp>
    </p:spTree>
  </p:cSld>
  <p:clrMapOvr>
    <a:masterClrMapping/>
  </p:clrMapOvr>
  <p:transition>
    <p:cover dir="ru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ستعمل أي خطة من الخطط الآت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22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خطط حل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خمين وال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بحث عن نم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85750" y="214313"/>
            <a:ext cx="7429500" cy="6357937"/>
            <a:chOff x="-71469" y="357167"/>
            <a:chExt cx="9144063" cy="6357958"/>
          </a:xfrm>
        </p:grpSpPr>
        <p:grpSp>
          <p:nvGrpSpPr>
            <p:cNvPr id="40966" name="Group 3"/>
            <p:cNvGrpSpPr>
              <a:grpSpLocks/>
            </p:cNvGrpSpPr>
            <p:nvPr/>
          </p:nvGrpSpPr>
          <p:grpSpPr bwMode="auto">
            <a:xfrm>
              <a:off x="-71469" y="357167"/>
              <a:ext cx="9144063" cy="6357958"/>
              <a:chOff x="2666512" y="392104"/>
              <a:chExt cx="2739226" cy="3248554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2666512" y="428604"/>
                <a:ext cx="2739226" cy="3140506"/>
              </a:xfrm>
              <a:custGeom>
                <a:avLst/>
                <a:gdLst>
                  <a:gd name="connsiteX0" fmla="*/ 145213 w 2540001"/>
                  <a:gd name="connsiteY0" fmla="*/ 61383 h 3084803"/>
                  <a:gd name="connsiteX1" fmla="*/ 440181 w 2540001"/>
                  <a:gd name="connsiteY1" fmla="*/ 76132 h 3084803"/>
                  <a:gd name="connsiteX2" fmla="*/ 528672 w 2540001"/>
                  <a:gd name="connsiteY2" fmla="*/ 105628 h 3084803"/>
                  <a:gd name="connsiteX3" fmla="*/ 572917 w 2540001"/>
                  <a:gd name="connsiteY3" fmla="*/ 120377 h 3084803"/>
                  <a:gd name="connsiteX4" fmla="*/ 617162 w 2540001"/>
                  <a:gd name="connsiteY4" fmla="*/ 46635 h 3084803"/>
                  <a:gd name="connsiteX5" fmla="*/ 661407 w 2540001"/>
                  <a:gd name="connsiteY5" fmla="*/ 17138 h 3084803"/>
                  <a:gd name="connsiteX6" fmla="*/ 764646 w 2540001"/>
                  <a:gd name="connsiteY6" fmla="*/ 31887 h 3084803"/>
                  <a:gd name="connsiteX7" fmla="*/ 853136 w 2540001"/>
                  <a:gd name="connsiteY7" fmla="*/ 90880 h 3084803"/>
                  <a:gd name="connsiteX8" fmla="*/ 912130 w 2540001"/>
                  <a:gd name="connsiteY8" fmla="*/ 76132 h 3084803"/>
                  <a:gd name="connsiteX9" fmla="*/ 823639 w 2540001"/>
                  <a:gd name="connsiteY9" fmla="*/ 31887 h 3084803"/>
                  <a:gd name="connsiteX10" fmla="*/ 985872 w 2540001"/>
                  <a:gd name="connsiteY10" fmla="*/ 31887 h 3084803"/>
                  <a:gd name="connsiteX11" fmla="*/ 1030117 w 2540001"/>
                  <a:gd name="connsiteY11" fmla="*/ 61383 h 3084803"/>
                  <a:gd name="connsiteX12" fmla="*/ 1074362 w 2540001"/>
                  <a:gd name="connsiteY12" fmla="*/ 76132 h 3084803"/>
                  <a:gd name="connsiteX13" fmla="*/ 1177601 w 2540001"/>
                  <a:gd name="connsiteY13" fmla="*/ 61383 h 3084803"/>
                  <a:gd name="connsiteX14" fmla="*/ 1221846 w 2540001"/>
                  <a:gd name="connsiteY14" fmla="*/ 31887 h 3084803"/>
                  <a:gd name="connsiteX15" fmla="*/ 1251343 w 2540001"/>
                  <a:gd name="connsiteY15" fmla="*/ 76132 h 3084803"/>
                  <a:gd name="connsiteX16" fmla="*/ 1295588 w 2540001"/>
                  <a:gd name="connsiteY16" fmla="*/ 90880 h 3084803"/>
                  <a:gd name="connsiteX17" fmla="*/ 1398826 w 2540001"/>
                  <a:gd name="connsiteY17" fmla="*/ 76132 h 3084803"/>
                  <a:gd name="connsiteX18" fmla="*/ 1428323 w 2540001"/>
                  <a:gd name="connsiteY18" fmla="*/ 31887 h 3084803"/>
                  <a:gd name="connsiteX19" fmla="*/ 1472568 w 2540001"/>
                  <a:gd name="connsiteY19" fmla="*/ 2390 h 3084803"/>
                  <a:gd name="connsiteX20" fmla="*/ 1487317 w 2540001"/>
                  <a:gd name="connsiteY20" fmla="*/ 46635 h 3084803"/>
                  <a:gd name="connsiteX21" fmla="*/ 1502065 w 2540001"/>
                  <a:gd name="connsiteY21" fmla="*/ 120377 h 3084803"/>
                  <a:gd name="connsiteX22" fmla="*/ 1723291 w 2540001"/>
                  <a:gd name="connsiteY22" fmla="*/ 105628 h 3084803"/>
                  <a:gd name="connsiteX23" fmla="*/ 2003510 w 2540001"/>
                  <a:gd name="connsiteY23" fmla="*/ 90880 h 3084803"/>
                  <a:gd name="connsiteX24" fmla="*/ 2033007 w 2540001"/>
                  <a:gd name="connsiteY24" fmla="*/ 46635 h 3084803"/>
                  <a:gd name="connsiteX25" fmla="*/ 2077252 w 2540001"/>
                  <a:gd name="connsiteY25" fmla="*/ 31887 h 3084803"/>
                  <a:gd name="connsiteX26" fmla="*/ 2313226 w 2540001"/>
                  <a:gd name="connsiteY26" fmla="*/ 46635 h 3084803"/>
                  <a:gd name="connsiteX27" fmla="*/ 2357472 w 2540001"/>
                  <a:gd name="connsiteY27" fmla="*/ 76132 h 3084803"/>
                  <a:gd name="connsiteX28" fmla="*/ 2416465 w 2540001"/>
                  <a:gd name="connsiteY28" fmla="*/ 90880 h 3084803"/>
                  <a:gd name="connsiteX29" fmla="*/ 2431213 w 2540001"/>
                  <a:gd name="connsiteY29" fmla="*/ 149874 h 3084803"/>
                  <a:gd name="connsiteX30" fmla="*/ 2504955 w 2540001"/>
                  <a:gd name="connsiteY30" fmla="*/ 238364 h 3084803"/>
                  <a:gd name="connsiteX31" fmla="*/ 2519704 w 2540001"/>
                  <a:gd name="connsiteY31" fmla="*/ 312106 h 3084803"/>
                  <a:gd name="connsiteX32" fmla="*/ 2490207 w 2540001"/>
                  <a:gd name="connsiteY32" fmla="*/ 444841 h 3084803"/>
                  <a:gd name="connsiteX33" fmla="*/ 2475459 w 2540001"/>
                  <a:gd name="connsiteY33" fmla="*/ 636570 h 3084803"/>
                  <a:gd name="connsiteX34" fmla="*/ 2431213 w 2540001"/>
                  <a:gd name="connsiteY34" fmla="*/ 651319 h 3084803"/>
                  <a:gd name="connsiteX35" fmla="*/ 2416465 w 2540001"/>
                  <a:gd name="connsiteY35" fmla="*/ 725061 h 3084803"/>
                  <a:gd name="connsiteX36" fmla="*/ 2386968 w 2540001"/>
                  <a:gd name="connsiteY36" fmla="*/ 769306 h 3084803"/>
                  <a:gd name="connsiteX37" fmla="*/ 2401717 w 2540001"/>
                  <a:gd name="connsiteY37" fmla="*/ 813551 h 3084803"/>
                  <a:gd name="connsiteX38" fmla="*/ 2504955 w 2540001"/>
                  <a:gd name="connsiteY38" fmla="*/ 828299 h 3084803"/>
                  <a:gd name="connsiteX39" fmla="*/ 2519704 w 2540001"/>
                  <a:gd name="connsiteY39" fmla="*/ 1123267 h 3084803"/>
                  <a:gd name="connsiteX40" fmla="*/ 2534452 w 2540001"/>
                  <a:gd name="connsiteY40" fmla="*/ 1167512 h 3084803"/>
                  <a:gd name="connsiteX41" fmla="*/ 2504955 w 2540001"/>
                  <a:gd name="connsiteY41" fmla="*/ 1477228 h 3084803"/>
                  <a:gd name="connsiteX42" fmla="*/ 2490207 w 2540001"/>
                  <a:gd name="connsiteY42" fmla="*/ 1521474 h 3084803"/>
                  <a:gd name="connsiteX43" fmla="*/ 2460710 w 2540001"/>
                  <a:gd name="connsiteY43" fmla="*/ 1683706 h 3084803"/>
                  <a:gd name="connsiteX44" fmla="*/ 2431213 w 2540001"/>
                  <a:gd name="connsiteY44" fmla="*/ 1727951 h 3084803"/>
                  <a:gd name="connsiteX45" fmla="*/ 2445962 w 2540001"/>
                  <a:gd name="connsiteY45" fmla="*/ 1831190 h 3084803"/>
                  <a:gd name="connsiteX46" fmla="*/ 2519704 w 2540001"/>
                  <a:gd name="connsiteY46" fmla="*/ 1816441 h 3084803"/>
                  <a:gd name="connsiteX47" fmla="*/ 2504955 w 2540001"/>
                  <a:gd name="connsiteY47" fmla="*/ 1860687 h 3084803"/>
                  <a:gd name="connsiteX48" fmla="*/ 2460710 w 2540001"/>
                  <a:gd name="connsiteY48" fmla="*/ 1949177 h 3084803"/>
                  <a:gd name="connsiteX49" fmla="*/ 2475459 w 2540001"/>
                  <a:gd name="connsiteY49" fmla="*/ 2037667 h 3084803"/>
                  <a:gd name="connsiteX50" fmla="*/ 2519704 w 2540001"/>
                  <a:gd name="connsiteY50" fmla="*/ 2022919 h 3084803"/>
                  <a:gd name="connsiteX51" fmla="*/ 2490207 w 2540001"/>
                  <a:gd name="connsiteY51" fmla="*/ 2155654 h 3084803"/>
                  <a:gd name="connsiteX52" fmla="*/ 2475459 w 2540001"/>
                  <a:gd name="connsiteY52" fmla="*/ 2509616 h 3084803"/>
                  <a:gd name="connsiteX53" fmla="*/ 2431213 w 2540001"/>
                  <a:gd name="connsiteY53" fmla="*/ 2701345 h 3084803"/>
                  <a:gd name="connsiteX54" fmla="*/ 2445962 w 2540001"/>
                  <a:gd name="connsiteY54" fmla="*/ 2760338 h 3084803"/>
                  <a:gd name="connsiteX55" fmla="*/ 2475459 w 2540001"/>
                  <a:gd name="connsiteY55" fmla="*/ 2804583 h 3084803"/>
                  <a:gd name="connsiteX56" fmla="*/ 2431213 w 2540001"/>
                  <a:gd name="connsiteY56" fmla="*/ 2952067 h 3084803"/>
                  <a:gd name="connsiteX57" fmla="*/ 2460710 w 2540001"/>
                  <a:gd name="connsiteY57" fmla="*/ 2996312 h 3084803"/>
                  <a:gd name="connsiteX58" fmla="*/ 2431213 w 2540001"/>
                  <a:gd name="connsiteY58" fmla="*/ 3084803 h 3084803"/>
                  <a:gd name="connsiteX59" fmla="*/ 2327975 w 2540001"/>
                  <a:gd name="connsiteY59" fmla="*/ 3055306 h 3084803"/>
                  <a:gd name="connsiteX60" fmla="*/ 2283730 w 2540001"/>
                  <a:gd name="connsiteY60" fmla="*/ 3025809 h 3084803"/>
                  <a:gd name="connsiteX61" fmla="*/ 1988762 w 2540001"/>
                  <a:gd name="connsiteY61" fmla="*/ 3040558 h 3084803"/>
                  <a:gd name="connsiteX62" fmla="*/ 1929768 w 2540001"/>
                  <a:gd name="connsiteY62" fmla="*/ 3025809 h 3084803"/>
                  <a:gd name="connsiteX63" fmla="*/ 1752788 w 2540001"/>
                  <a:gd name="connsiteY63" fmla="*/ 3040558 h 3084803"/>
                  <a:gd name="connsiteX64" fmla="*/ 1664297 w 2540001"/>
                  <a:gd name="connsiteY64" fmla="*/ 3040558 h 3084803"/>
                  <a:gd name="connsiteX65" fmla="*/ 1443072 w 2540001"/>
                  <a:gd name="connsiteY65" fmla="*/ 3025809 h 3084803"/>
                  <a:gd name="connsiteX66" fmla="*/ 1398826 w 2540001"/>
                  <a:gd name="connsiteY66" fmla="*/ 3011061 h 3084803"/>
                  <a:gd name="connsiteX67" fmla="*/ 1354581 w 2540001"/>
                  <a:gd name="connsiteY67" fmla="*/ 2981564 h 3084803"/>
                  <a:gd name="connsiteX68" fmla="*/ 1251343 w 2540001"/>
                  <a:gd name="connsiteY68" fmla="*/ 2996312 h 3084803"/>
                  <a:gd name="connsiteX69" fmla="*/ 1236594 w 2540001"/>
                  <a:gd name="connsiteY69" fmla="*/ 3040558 h 3084803"/>
                  <a:gd name="connsiteX70" fmla="*/ 1148104 w 2540001"/>
                  <a:gd name="connsiteY70" fmla="*/ 3084803 h 3084803"/>
                  <a:gd name="connsiteX71" fmla="*/ 941626 w 2540001"/>
                  <a:gd name="connsiteY71" fmla="*/ 3055306 h 3084803"/>
                  <a:gd name="connsiteX72" fmla="*/ 322194 w 2540001"/>
                  <a:gd name="connsiteY72" fmla="*/ 3040558 h 3084803"/>
                  <a:gd name="connsiteX73" fmla="*/ 277949 w 2540001"/>
                  <a:gd name="connsiteY73" fmla="*/ 3025809 h 3084803"/>
                  <a:gd name="connsiteX74" fmla="*/ 204207 w 2540001"/>
                  <a:gd name="connsiteY74" fmla="*/ 2937319 h 3084803"/>
                  <a:gd name="connsiteX75" fmla="*/ 159962 w 2540001"/>
                  <a:gd name="connsiteY75" fmla="*/ 2907822 h 3084803"/>
                  <a:gd name="connsiteX76" fmla="*/ 130465 w 2540001"/>
                  <a:gd name="connsiteY76" fmla="*/ 2863577 h 3084803"/>
                  <a:gd name="connsiteX77" fmla="*/ 86220 w 2540001"/>
                  <a:gd name="connsiteY77" fmla="*/ 2819332 h 3084803"/>
                  <a:gd name="connsiteX78" fmla="*/ 56723 w 2540001"/>
                  <a:gd name="connsiteY78" fmla="*/ 2730841 h 3084803"/>
                  <a:gd name="connsiteX79" fmla="*/ 41975 w 2540001"/>
                  <a:gd name="connsiteY79" fmla="*/ 2686596 h 3084803"/>
                  <a:gd name="connsiteX80" fmla="*/ 27226 w 2540001"/>
                  <a:gd name="connsiteY80" fmla="*/ 2450622 h 3084803"/>
                  <a:gd name="connsiteX81" fmla="*/ 27226 w 2540001"/>
                  <a:gd name="connsiteY81" fmla="*/ 2140906 h 3084803"/>
                  <a:gd name="connsiteX82" fmla="*/ 56723 w 2540001"/>
                  <a:gd name="connsiteY82" fmla="*/ 2052416 h 3084803"/>
                  <a:gd name="connsiteX83" fmla="*/ 100968 w 2540001"/>
                  <a:gd name="connsiteY83" fmla="*/ 2022919 h 3084803"/>
                  <a:gd name="connsiteX84" fmla="*/ 115717 w 2540001"/>
                  <a:gd name="connsiteY84" fmla="*/ 1934428 h 3084803"/>
                  <a:gd name="connsiteX85" fmla="*/ 159962 w 2540001"/>
                  <a:gd name="connsiteY85" fmla="*/ 1698454 h 3084803"/>
                  <a:gd name="connsiteX86" fmla="*/ 189459 w 2540001"/>
                  <a:gd name="connsiteY86" fmla="*/ 1609964 h 3084803"/>
                  <a:gd name="connsiteX87" fmla="*/ 248452 w 2540001"/>
                  <a:gd name="connsiteY87" fmla="*/ 1521474 h 3084803"/>
                  <a:gd name="connsiteX88" fmla="*/ 218955 w 2540001"/>
                  <a:gd name="connsiteY88" fmla="*/ 1432983 h 3084803"/>
                  <a:gd name="connsiteX89" fmla="*/ 204207 w 2540001"/>
                  <a:gd name="connsiteY89" fmla="*/ 1388738 h 3084803"/>
                  <a:gd name="connsiteX90" fmla="*/ 159962 w 2540001"/>
                  <a:gd name="connsiteY90" fmla="*/ 1359241 h 3084803"/>
                  <a:gd name="connsiteX91" fmla="*/ 189459 w 2540001"/>
                  <a:gd name="connsiteY91" fmla="*/ 1256003 h 3084803"/>
                  <a:gd name="connsiteX92" fmla="*/ 204207 w 2540001"/>
                  <a:gd name="connsiteY92" fmla="*/ 1197009 h 3084803"/>
                  <a:gd name="connsiteX93" fmla="*/ 159962 w 2540001"/>
                  <a:gd name="connsiteY93" fmla="*/ 1108519 h 3084803"/>
                  <a:gd name="connsiteX94" fmla="*/ 115717 w 2540001"/>
                  <a:gd name="connsiteY94" fmla="*/ 1123267 h 3084803"/>
                  <a:gd name="connsiteX95" fmla="*/ 115717 w 2540001"/>
                  <a:gd name="connsiteY95" fmla="*/ 946287 h 3084803"/>
                  <a:gd name="connsiteX96" fmla="*/ 204207 w 2540001"/>
                  <a:gd name="connsiteY96" fmla="*/ 784054 h 3084803"/>
                  <a:gd name="connsiteX97" fmla="*/ 204207 w 2540001"/>
                  <a:gd name="connsiteY97" fmla="*/ 680816 h 3084803"/>
                  <a:gd name="connsiteX98" fmla="*/ 159962 w 2540001"/>
                  <a:gd name="connsiteY98" fmla="*/ 651319 h 3084803"/>
                  <a:gd name="connsiteX99" fmla="*/ 145213 w 2540001"/>
                  <a:gd name="connsiteY99" fmla="*/ 607074 h 3084803"/>
                  <a:gd name="connsiteX100" fmla="*/ 233704 w 2540001"/>
                  <a:gd name="connsiteY100" fmla="*/ 548080 h 3084803"/>
                  <a:gd name="connsiteX101" fmla="*/ 218955 w 2540001"/>
                  <a:gd name="connsiteY101" fmla="*/ 489087 h 3084803"/>
                  <a:gd name="connsiteX102" fmla="*/ 189459 w 2540001"/>
                  <a:gd name="connsiteY102" fmla="*/ 400596 h 3084803"/>
                  <a:gd name="connsiteX103" fmla="*/ 174710 w 2540001"/>
                  <a:gd name="connsiteY103" fmla="*/ 223616 h 3084803"/>
                  <a:gd name="connsiteX104" fmla="*/ 145213 w 2540001"/>
                  <a:gd name="connsiteY104" fmla="*/ 61383 h 308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2540001" h="3084803">
                    <a:moveTo>
                      <a:pt x="145213" y="61383"/>
                    </a:moveTo>
                    <a:cubicBezTo>
                      <a:pt x="189458" y="36802"/>
                      <a:pt x="342384" y="64848"/>
                      <a:pt x="440181" y="76132"/>
                    </a:cubicBezTo>
                    <a:cubicBezTo>
                      <a:pt x="471069" y="79696"/>
                      <a:pt x="499175" y="95796"/>
                      <a:pt x="528672" y="105628"/>
                    </a:cubicBezTo>
                    <a:lnTo>
                      <a:pt x="572917" y="120377"/>
                    </a:lnTo>
                    <a:cubicBezTo>
                      <a:pt x="701629" y="88197"/>
                      <a:pt x="586771" y="137807"/>
                      <a:pt x="617162" y="46635"/>
                    </a:cubicBezTo>
                    <a:cubicBezTo>
                      <a:pt x="622767" y="29819"/>
                      <a:pt x="646659" y="26970"/>
                      <a:pt x="661407" y="17138"/>
                    </a:cubicBezTo>
                    <a:cubicBezTo>
                      <a:pt x="695820" y="22054"/>
                      <a:pt x="732201" y="19408"/>
                      <a:pt x="764646" y="31887"/>
                    </a:cubicBezTo>
                    <a:cubicBezTo>
                      <a:pt x="797734" y="44613"/>
                      <a:pt x="853136" y="90880"/>
                      <a:pt x="853136" y="90880"/>
                    </a:cubicBezTo>
                    <a:cubicBezTo>
                      <a:pt x="872801" y="85964"/>
                      <a:pt x="905720" y="95362"/>
                      <a:pt x="912130" y="76132"/>
                    </a:cubicBezTo>
                    <a:cubicBezTo>
                      <a:pt x="917848" y="58978"/>
                      <a:pt x="829535" y="33852"/>
                      <a:pt x="823639" y="31887"/>
                    </a:cubicBezTo>
                    <a:cubicBezTo>
                      <a:pt x="892731" y="8855"/>
                      <a:pt x="884975" y="4370"/>
                      <a:pt x="985872" y="31887"/>
                    </a:cubicBezTo>
                    <a:cubicBezTo>
                      <a:pt x="1002973" y="36551"/>
                      <a:pt x="1014263" y="53456"/>
                      <a:pt x="1030117" y="61383"/>
                    </a:cubicBezTo>
                    <a:cubicBezTo>
                      <a:pt x="1044022" y="68335"/>
                      <a:pt x="1059614" y="71216"/>
                      <a:pt x="1074362" y="76132"/>
                    </a:cubicBezTo>
                    <a:cubicBezTo>
                      <a:pt x="1108775" y="71216"/>
                      <a:pt x="1144305" y="71372"/>
                      <a:pt x="1177601" y="61383"/>
                    </a:cubicBezTo>
                    <a:cubicBezTo>
                      <a:pt x="1194579" y="56290"/>
                      <a:pt x="1204465" y="28411"/>
                      <a:pt x="1221846" y="31887"/>
                    </a:cubicBezTo>
                    <a:cubicBezTo>
                      <a:pt x="1239227" y="35363"/>
                      <a:pt x="1237502" y="65059"/>
                      <a:pt x="1251343" y="76132"/>
                    </a:cubicBezTo>
                    <a:cubicBezTo>
                      <a:pt x="1263482" y="85843"/>
                      <a:pt x="1280840" y="85964"/>
                      <a:pt x="1295588" y="90880"/>
                    </a:cubicBezTo>
                    <a:cubicBezTo>
                      <a:pt x="1330001" y="85964"/>
                      <a:pt x="1367060" y="90250"/>
                      <a:pt x="1398826" y="76132"/>
                    </a:cubicBezTo>
                    <a:cubicBezTo>
                      <a:pt x="1415024" y="68933"/>
                      <a:pt x="1415789" y="44421"/>
                      <a:pt x="1428323" y="31887"/>
                    </a:cubicBezTo>
                    <a:cubicBezTo>
                      <a:pt x="1440857" y="19353"/>
                      <a:pt x="1457820" y="12222"/>
                      <a:pt x="1472568" y="2390"/>
                    </a:cubicBezTo>
                    <a:cubicBezTo>
                      <a:pt x="1477484" y="17138"/>
                      <a:pt x="1483546" y="31553"/>
                      <a:pt x="1487317" y="46635"/>
                    </a:cubicBezTo>
                    <a:cubicBezTo>
                      <a:pt x="1493397" y="70954"/>
                      <a:pt x="1477746" y="114297"/>
                      <a:pt x="1502065" y="120377"/>
                    </a:cubicBezTo>
                    <a:cubicBezTo>
                      <a:pt x="1573764" y="138302"/>
                      <a:pt x="1649513" y="109968"/>
                      <a:pt x="1723291" y="105628"/>
                    </a:cubicBezTo>
                    <a:lnTo>
                      <a:pt x="2003510" y="90880"/>
                    </a:lnTo>
                    <a:cubicBezTo>
                      <a:pt x="2013342" y="76132"/>
                      <a:pt x="2019166" y="57708"/>
                      <a:pt x="2033007" y="46635"/>
                    </a:cubicBezTo>
                    <a:cubicBezTo>
                      <a:pt x="2045146" y="36924"/>
                      <a:pt x="2061706" y="31887"/>
                      <a:pt x="2077252" y="31887"/>
                    </a:cubicBezTo>
                    <a:cubicBezTo>
                      <a:pt x="2156063" y="31887"/>
                      <a:pt x="2234568" y="41719"/>
                      <a:pt x="2313226" y="46635"/>
                    </a:cubicBezTo>
                    <a:cubicBezTo>
                      <a:pt x="2327975" y="56467"/>
                      <a:pt x="2341180" y="69150"/>
                      <a:pt x="2357472" y="76132"/>
                    </a:cubicBezTo>
                    <a:cubicBezTo>
                      <a:pt x="2376103" y="84117"/>
                      <a:pt x="2402132" y="76547"/>
                      <a:pt x="2416465" y="90880"/>
                    </a:cubicBezTo>
                    <a:cubicBezTo>
                      <a:pt x="2430798" y="105213"/>
                      <a:pt x="2423228" y="131243"/>
                      <a:pt x="2431213" y="149874"/>
                    </a:cubicBezTo>
                    <a:cubicBezTo>
                      <a:pt x="2446612" y="185806"/>
                      <a:pt x="2478379" y="211788"/>
                      <a:pt x="2504955" y="238364"/>
                    </a:cubicBezTo>
                    <a:cubicBezTo>
                      <a:pt x="2509871" y="262945"/>
                      <a:pt x="2519704" y="287039"/>
                      <a:pt x="2519704" y="312106"/>
                    </a:cubicBezTo>
                    <a:cubicBezTo>
                      <a:pt x="2519704" y="364015"/>
                      <a:pt x="2505415" y="399217"/>
                      <a:pt x="2490207" y="444841"/>
                    </a:cubicBezTo>
                    <a:cubicBezTo>
                      <a:pt x="2485291" y="508751"/>
                      <a:pt x="2493068" y="574938"/>
                      <a:pt x="2475459" y="636570"/>
                    </a:cubicBezTo>
                    <a:cubicBezTo>
                      <a:pt x="2471188" y="651518"/>
                      <a:pt x="2439837" y="638384"/>
                      <a:pt x="2431213" y="651319"/>
                    </a:cubicBezTo>
                    <a:cubicBezTo>
                      <a:pt x="2417308" y="672176"/>
                      <a:pt x="2425267" y="701590"/>
                      <a:pt x="2416465" y="725061"/>
                    </a:cubicBezTo>
                    <a:cubicBezTo>
                      <a:pt x="2410241" y="741658"/>
                      <a:pt x="2396800" y="754558"/>
                      <a:pt x="2386968" y="769306"/>
                    </a:cubicBezTo>
                    <a:cubicBezTo>
                      <a:pt x="2391884" y="784054"/>
                      <a:pt x="2387812" y="806599"/>
                      <a:pt x="2401717" y="813551"/>
                    </a:cubicBezTo>
                    <a:cubicBezTo>
                      <a:pt x="2432809" y="829097"/>
                      <a:pt x="2492580" y="795814"/>
                      <a:pt x="2504955" y="828299"/>
                    </a:cubicBezTo>
                    <a:cubicBezTo>
                      <a:pt x="2540001" y="920295"/>
                      <a:pt x="2511176" y="1025192"/>
                      <a:pt x="2519704" y="1123267"/>
                    </a:cubicBezTo>
                    <a:cubicBezTo>
                      <a:pt x="2521051" y="1138755"/>
                      <a:pt x="2529536" y="1152764"/>
                      <a:pt x="2534452" y="1167512"/>
                    </a:cubicBezTo>
                    <a:cubicBezTo>
                      <a:pt x="2528036" y="1257344"/>
                      <a:pt x="2524018" y="1381915"/>
                      <a:pt x="2504955" y="1477228"/>
                    </a:cubicBezTo>
                    <a:cubicBezTo>
                      <a:pt x="2501906" y="1492472"/>
                      <a:pt x="2495123" y="1506725"/>
                      <a:pt x="2490207" y="1521474"/>
                    </a:cubicBezTo>
                    <a:cubicBezTo>
                      <a:pt x="2485122" y="1562152"/>
                      <a:pt x="2483447" y="1638234"/>
                      <a:pt x="2460710" y="1683706"/>
                    </a:cubicBezTo>
                    <a:cubicBezTo>
                      <a:pt x="2452783" y="1699560"/>
                      <a:pt x="2441045" y="1713203"/>
                      <a:pt x="2431213" y="1727951"/>
                    </a:cubicBezTo>
                    <a:cubicBezTo>
                      <a:pt x="2396801" y="1831189"/>
                      <a:pt x="2372221" y="1806608"/>
                      <a:pt x="2445962" y="1831190"/>
                    </a:cubicBezTo>
                    <a:cubicBezTo>
                      <a:pt x="2470543" y="1826274"/>
                      <a:pt x="2497283" y="1805230"/>
                      <a:pt x="2519704" y="1816441"/>
                    </a:cubicBezTo>
                    <a:cubicBezTo>
                      <a:pt x="2533609" y="1823394"/>
                      <a:pt x="2511908" y="1846782"/>
                      <a:pt x="2504955" y="1860687"/>
                    </a:cubicBezTo>
                    <a:cubicBezTo>
                      <a:pt x="2447773" y="1975051"/>
                      <a:pt x="2497783" y="1837962"/>
                      <a:pt x="2460710" y="1949177"/>
                    </a:cubicBezTo>
                    <a:cubicBezTo>
                      <a:pt x="2465626" y="1978674"/>
                      <a:pt x="2456778" y="2014316"/>
                      <a:pt x="2475459" y="2037667"/>
                    </a:cubicBezTo>
                    <a:cubicBezTo>
                      <a:pt x="2485171" y="2049806"/>
                      <a:pt x="2513930" y="2008485"/>
                      <a:pt x="2519704" y="2022919"/>
                    </a:cubicBezTo>
                    <a:cubicBezTo>
                      <a:pt x="2529142" y="2046514"/>
                      <a:pt x="2500508" y="2124749"/>
                      <a:pt x="2490207" y="2155654"/>
                    </a:cubicBezTo>
                    <a:cubicBezTo>
                      <a:pt x="2485291" y="2273641"/>
                      <a:pt x="2485838" y="2391983"/>
                      <a:pt x="2475459" y="2509616"/>
                    </a:cubicBezTo>
                    <a:cubicBezTo>
                      <a:pt x="2467648" y="2598140"/>
                      <a:pt x="2454146" y="2632547"/>
                      <a:pt x="2431213" y="2701345"/>
                    </a:cubicBezTo>
                    <a:cubicBezTo>
                      <a:pt x="2436129" y="2721009"/>
                      <a:pt x="2437977" y="2741707"/>
                      <a:pt x="2445962" y="2760338"/>
                    </a:cubicBezTo>
                    <a:cubicBezTo>
                      <a:pt x="2452945" y="2776630"/>
                      <a:pt x="2473695" y="2786946"/>
                      <a:pt x="2475459" y="2804583"/>
                    </a:cubicBezTo>
                    <a:cubicBezTo>
                      <a:pt x="2483711" y="2887108"/>
                      <a:pt x="2466986" y="2898408"/>
                      <a:pt x="2431213" y="2952067"/>
                    </a:cubicBezTo>
                    <a:cubicBezTo>
                      <a:pt x="2441045" y="2966815"/>
                      <a:pt x="2460710" y="2978587"/>
                      <a:pt x="2460710" y="2996312"/>
                    </a:cubicBezTo>
                    <a:cubicBezTo>
                      <a:pt x="2460710" y="3027405"/>
                      <a:pt x="2431213" y="3084803"/>
                      <a:pt x="2431213" y="3084803"/>
                    </a:cubicBezTo>
                    <a:cubicBezTo>
                      <a:pt x="2412317" y="3080079"/>
                      <a:pt x="2349129" y="3065883"/>
                      <a:pt x="2327975" y="3055306"/>
                    </a:cubicBezTo>
                    <a:cubicBezTo>
                      <a:pt x="2312121" y="3047379"/>
                      <a:pt x="2298478" y="3035641"/>
                      <a:pt x="2283730" y="3025809"/>
                    </a:cubicBezTo>
                    <a:cubicBezTo>
                      <a:pt x="2185407" y="3030725"/>
                      <a:pt x="2087208" y="3040558"/>
                      <a:pt x="1988762" y="3040558"/>
                    </a:cubicBezTo>
                    <a:cubicBezTo>
                      <a:pt x="1968492" y="3040558"/>
                      <a:pt x="1950038" y="3025809"/>
                      <a:pt x="1929768" y="3025809"/>
                    </a:cubicBezTo>
                    <a:cubicBezTo>
                      <a:pt x="1870570" y="3025809"/>
                      <a:pt x="1811781" y="3035642"/>
                      <a:pt x="1752788" y="3040558"/>
                    </a:cubicBezTo>
                    <a:cubicBezTo>
                      <a:pt x="1664299" y="3070054"/>
                      <a:pt x="1752787" y="3050390"/>
                      <a:pt x="1664297" y="3040558"/>
                    </a:cubicBezTo>
                    <a:cubicBezTo>
                      <a:pt x="1590844" y="3032396"/>
                      <a:pt x="1516814" y="3030725"/>
                      <a:pt x="1443072" y="3025809"/>
                    </a:cubicBezTo>
                    <a:cubicBezTo>
                      <a:pt x="1428323" y="3020893"/>
                      <a:pt x="1412731" y="3018013"/>
                      <a:pt x="1398826" y="3011061"/>
                    </a:cubicBezTo>
                    <a:cubicBezTo>
                      <a:pt x="1382972" y="3003134"/>
                      <a:pt x="1372218" y="2983328"/>
                      <a:pt x="1354581" y="2981564"/>
                    </a:cubicBezTo>
                    <a:cubicBezTo>
                      <a:pt x="1319992" y="2978105"/>
                      <a:pt x="1285756" y="2991396"/>
                      <a:pt x="1251343" y="2996312"/>
                    </a:cubicBezTo>
                    <a:cubicBezTo>
                      <a:pt x="1246427" y="3011061"/>
                      <a:pt x="1246306" y="3028418"/>
                      <a:pt x="1236594" y="3040558"/>
                    </a:cubicBezTo>
                    <a:cubicBezTo>
                      <a:pt x="1215803" y="3066547"/>
                      <a:pt x="1177249" y="3075088"/>
                      <a:pt x="1148104" y="3084803"/>
                    </a:cubicBezTo>
                    <a:cubicBezTo>
                      <a:pt x="1082532" y="2986446"/>
                      <a:pt x="1147085" y="3055306"/>
                      <a:pt x="941626" y="3055306"/>
                    </a:cubicBezTo>
                    <a:cubicBezTo>
                      <a:pt x="735090" y="3055306"/>
                      <a:pt x="528671" y="3045474"/>
                      <a:pt x="322194" y="3040558"/>
                    </a:cubicBezTo>
                    <a:cubicBezTo>
                      <a:pt x="307446" y="3035642"/>
                      <a:pt x="290884" y="3034433"/>
                      <a:pt x="277949" y="3025809"/>
                    </a:cubicBezTo>
                    <a:cubicBezTo>
                      <a:pt x="205466" y="2977486"/>
                      <a:pt x="258620" y="2991732"/>
                      <a:pt x="204207" y="2937319"/>
                    </a:cubicBezTo>
                    <a:cubicBezTo>
                      <a:pt x="191673" y="2924785"/>
                      <a:pt x="174710" y="2917654"/>
                      <a:pt x="159962" y="2907822"/>
                    </a:cubicBezTo>
                    <a:cubicBezTo>
                      <a:pt x="150130" y="2893074"/>
                      <a:pt x="141813" y="2877194"/>
                      <a:pt x="130465" y="2863577"/>
                    </a:cubicBezTo>
                    <a:cubicBezTo>
                      <a:pt x="117112" y="2847554"/>
                      <a:pt x="96349" y="2837565"/>
                      <a:pt x="86220" y="2819332"/>
                    </a:cubicBezTo>
                    <a:cubicBezTo>
                      <a:pt x="71120" y="2792152"/>
                      <a:pt x="66555" y="2760338"/>
                      <a:pt x="56723" y="2730841"/>
                    </a:cubicBezTo>
                    <a:lnTo>
                      <a:pt x="41975" y="2686596"/>
                    </a:lnTo>
                    <a:cubicBezTo>
                      <a:pt x="37059" y="2607938"/>
                      <a:pt x="32841" y="2529233"/>
                      <a:pt x="27226" y="2450622"/>
                    </a:cubicBezTo>
                    <a:cubicBezTo>
                      <a:pt x="16681" y="2303000"/>
                      <a:pt x="0" y="2277037"/>
                      <a:pt x="27226" y="2140906"/>
                    </a:cubicBezTo>
                    <a:cubicBezTo>
                      <a:pt x="33324" y="2110418"/>
                      <a:pt x="30853" y="2069663"/>
                      <a:pt x="56723" y="2052416"/>
                    </a:cubicBezTo>
                    <a:lnTo>
                      <a:pt x="100968" y="2022919"/>
                    </a:lnTo>
                    <a:cubicBezTo>
                      <a:pt x="105884" y="1993422"/>
                      <a:pt x="112586" y="1964168"/>
                      <a:pt x="115717" y="1934428"/>
                    </a:cubicBezTo>
                    <a:cubicBezTo>
                      <a:pt x="138872" y="1714454"/>
                      <a:pt x="92960" y="1798955"/>
                      <a:pt x="159962" y="1698454"/>
                    </a:cubicBezTo>
                    <a:cubicBezTo>
                      <a:pt x="169794" y="1668957"/>
                      <a:pt x="172212" y="1635834"/>
                      <a:pt x="189459" y="1609964"/>
                    </a:cubicBezTo>
                    <a:lnTo>
                      <a:pt x="248452" y="1521474"/>
                    </a:lnTo>
                    <a:lnTo>
                      <a:pt x="218955" y="1432983"/>
                    </a:lnTo>
                    <a:cubicBezTo>
                      <a:pt x="214039" y="1418235"/>
                      <a:pt x="217142" y="1397361"/>
                      <a:pt x="204207" y="1388738"/>
                    </a:cubicBezTo>
                    <a:lnTo>
                      <a:pt x="159962" y="1359241"/>
                    </a:lnTo>
                    <a:cubicBezTo>
                      <a:pt x="206070" y="1174806"/>
                      <a:pt x="147139" y="1404121"/>
                      <a:pt x="189459" y="1256003"/>
                    </a:cubicBezTo>
                    <a:cubicBezTo>
                      <a:pt x="195028" y="1236513"/>
                      <a:pt x="199291" y="1216674"/>
                      <a:pt x="204207" y="1197009"/>
                    </a:cubicBezTo>
                    <a:cubicBezTo>
                      <a:pt x="197998" y="1178382"/>
                      <a:pt x="181955" y="1117316"/>
                      <a:pt x="159962" y="1108519"/>
                    </a:cubicBezTo>
                    <a:cubicBezTo>
                      <a:pt x="145528" y="1102745"/>
                      <a:pt x="130465" y="1118351"/>
                      <a:pt x="115717" y="1123267"/>
                    </a:cubicBezTo>
                    <a:cubicBezTo>
                      <a:pt x="88532" y="1041717"/>
                      <a:pt x="94547" y="1080362"/>
                      <a:pt x="115717" y="946287"/>
                    </a:cubicBezTo>
                    <a:cubicBezTo>
                      <a:pt x="141853" y="780761"/>
                      <a:pt x="99541" y="810221"/>
                      <a:pt x="204207" y="784054"/>
                    </a:cubicBezTo>
                    <a:cubicBezTo>
                      <a:pt x="217474" y="744252"/>
                      <a:pt x="233013" y="724026"/>
                      <a:pt x="204207" y="680816"/>
                    </a:cubicBezTo>
                    <a:cubicBezTo>
                      <a:pt x="194375" y="666068"/>
                      <a:pt x="174710" y="661151"/>
                      <a:pt x="159962" y="651319"/>
                    </a:cubicBezTo>
                    <a:cubicBezTo>
                      <a:pt x="155046" y="636571"/>
                      <a:pt x="136177" y="619724"/>
                      <a:pt x="145213" y="607074"/>
                    </a:cubicBezTo>
                    <a:cubicBezTo>
                      <a:pt x="165818" y="578226"/>
                      <a:pt x="233704" y="548080"/>
                      <a:pt x="233704" y="548080"/>
                    </a:cubicBezTo>
                    <a:cubicBezTo>
                      <a:pt x="228788" y="528416"/>
                      <a:pt x="224779" y="508502"/>
                      <a:pt x="218955" y="489087"/>
                    </a:cubicBezTo>
                    <a:cubicBezTo>
                      <a:pt x="210021" y="459306"/>
                      <a:pt x="189459" y="400596"/>
                      <a:pt x="189459" y="400596"/>
                    </a:cubicBezTo>
                    <a:cubicBezTo>
                      <a:pt x="184543" y="341603"/>
                      <a:pt x="184442" y="282008"/>
                      <a:pt x="174710" y="223616"/>
                    </a:cubicBezTo>
                    <a:cubicBezTo>
                      <a:pt x="137440" y="0"/>
                      <a:pt x="100968" y="85964"/>
                      <a:pt x="145213" y="61383"/>
                    </a:cubicBezTo>
                    <a:close/>
                  </a:path>
                </a:pathLst>
              </a:custGeom>
              <a:gradFill>
                <a:gsLst>
                  <a:gs pos="0">
                    <a:srgbClr val="CC00FF"/>
                  </a:gs>
                  <a:gs pos="50000">
                    <a:srgbClr val="FFFF00"/>
                  </a:gs>
                  <a:gs pos="100000">
                    <a:srgbClr val="CC0099"/>
                  </a:gs>
                </a:gsLst>
                <a:lin ang="2700000" scaled="1"/>
              </a:gradFill>
              <a:ln>
                <a:solidFill>
                  <a:srgbClr val="FF0000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>
                  <a:cs typeface="+mj-cs"/>
                </a:endParaRPr>
              </a:p>
            </p:txBody>
          </p:sp>
          <p:pic>
            <p:nvPicPr>
              <p:cNvPr id="40971" name="Picture 10" descr="EEEEEEE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69350" y="392104"/>
                <a:ext cx="2572187" cy="324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560" name="TextBox 8"/>
            <p:cNvSpPr txBox="1">
              <a:spLocks noChangeArrowheads="1"/>
            </p:cNvSpPr>
            <p:nvPr/>
          </p:nvSpPr>
          <p:spPr bwMode="auto">
            <a:xfrm>
              <a:off x="1143832" y="1585896"/>
              <a:ext cx="7000680" cy="37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4800" b="1" dirty="0">
                  <a:solidFill>
                    <a:srgbClr val="0000FF"/>
                  </a:solidFill>
                  <a:latin typeface="Calibri" pitchFamily="34" charset="0"/>
                  <a:cs typeface="+mj-cs"/>
                </a:rPr>
                <a:t>علوم: </a:t>
              </a:r>
              <a:r>
                <a:rPr lang="ar-EG" sz="4800" b="1" dirty="0">
                  <a:latin typeface="Calibri" pitchFamily="34" charset="0"/>
                  <a:cs typeface="+mj-cs"/>
                </a:rPr>
                <a:t>إذا كان المريخ يدور حول الشمس بسرعة 24 </a:t>
              </a:r>
              <a:r>
                <a:rPr lang="ar-EG" sz="4800" b="1" dirty="0" smtClean="0">
                  <a:latin typeface="Calibri" pitchFamily="34" charset="0"/>
                  <a:cs typeface="+mj-cs"/>
                </a:rPr>
                <a:t>كيلومتر</a:t>
              </a:r>
              <a:r>
                <a:rPr lang="ar-SA" sz="4800" b="1" dirty="0" smtClean="0">
                  <a:latin typeface="Calibri" pitchFamily="34" charset="0"/>
                  <a:cs typeface="+mj-cs"/>
                </a:rPr>
                <a:t>ً</a:t>
              </a:r>
              <a:r>
                <a:rPr lang="ar-EG" sz="4800" b="1" dirty="0" smtClean="0">
                  <a:latin typeface="Calibri" pitchFamily="34" charset="0"/>
                  <a:cs typeface="+mj-cs"/>
                </a:rPr>
                <a:t>ا </a:t>
              </a:r>
              <a:r>
                <a:rPr lang="ar-EG" sz="4800" b="1" dirty="0">
                  <a:latin typeface="Calibri" pitchFamily="34" charset="0"/>
                  <a:cs typeface="+mj-cs"/>
                </a:rPr>
                <a:t>في الثانية, فما المسافة التي يقطعها في يومٍ واحدٍ؟</a:t>
              </a:r>
            </a:p>
          </p:txBody>
        </p:sp>
      </p:grpSp>
      <p:grpSp>
        <p:nvGrpSpPr>
          <p:cNvPr id="6" name="Group 1"/>
          <p:cNvGrpSpPr>
            <a:grpSpLocks/>
          </p:cNvGrpSpPr>
          <p:nvPr/>
        </p:nvGrpSpPr>
        <p:grpSpPr bwMode="auto">
          <a:xfrm rot="-5400000">
            <a:off x="7904957" y="1310481"/>
            <a:ext cx="1049338" cy="1000125"/>
            <a:chOff x="1751007" y="285728"/>
            <a:chExt cx="7630402" cy="1000132"/>
          </a:xfrm>
        </p:grpSpPr>
        <p:sp>
          <p:nvSpPr>
            <p:cNvPr id="3" name="Flowchart: Stored Data 2"/>
            <p:cNvSpPr/>
            <p:nvPr/>
          </p:nvSpPr>
          <p:spPr>
            <a:xfrm>
              <a:off x="2051140" y="285727"/>
              <a:ext cx="7272543" cy="1000132"/>
            </a:xfrm>
            <a:prstGeom prst="flowChartOnlineStorag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400" b="1">
                <a:cs typeface="+mj-cs"/>
              </a:endParaRPr>
            </a:p>
          </p:txBody>
        </p:sp>
        <p:sp>
          <p:nvSpPr>
            <p:cNvPr id="4" name="Flowchart: Stored Data 3"/>
            <p:cNvSpPr/>
            <p:nvPr/>
          </p:nvSpPr>
          <p:spPr>
            <a:xfrm rot="5400000">
              <a:off x="4885354" y="-2769628"/>
              <a:ext cx="842151" cy="7110845"/>
            </a:xfrm>
            <a:prstGeom prst="flowChartOnlineStorage">
              <a:avLst/>
            </a:prstGeom>
            <a:solidFill>
              <a:srgbClr val="D6009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cs typeface="+mj-cs"/>
                </a:rPr>
                <a:t>7</a:t>
              </a:r>
            </a:p>
          </p:txBody>
        </p:sp>
      </p:grpSp>
    </p:spTree>
  </p:cSld>
  <p:clrMapOvr>
    <a:masterClrMapping/>
  </p:clrMapOvr>
  <p:transition>
    <p:dissolve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لوم  إذا كان المريخ يدور حول الشمس بسرعة 24 كيلومتراً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1"/>
          <p:cNvSpPr/>
          <p:nvPr/>
        </p:nvSpPr>
        <p:spPr>
          <a:xfrm>
            <a:off x="428625" y="785813"/>
            <a:ext cx="8215313" cy="5715000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69428" y="1033463"/>
            <a:ext cx="46458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4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</a:t>
            </a:r>
            <a:r>
              <a:rPr lang="ar-EG" sz="44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فهم ما </a:t>
            </a:r>
            <a:r>
              <a:rPr lang="ar-EG" sz="44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8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2357438"/>
            <a:ext cx="7215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200" b="1" dirty="0">
                <a:solidFill>
                  <a:schemeClr val="bg1"/>
                </a:solidFill>
              </a:rPr>
              <a:t>يدور المريخ حول الشمس بسرعة 24 </a:t>
            </a:r>
            <a:r>
              <a:rPr lang="ar-EG" sz="3200" b="1" dirty="0" smtClean="0">
                <a:solidFill>
                  <a:schemeClr val="bg1"/>
                </a:solidFill>
              </a:rPr>
              <a:t>كيلومتر</a:t>
            </a:r>
            <a:r>
              <a:rPr lang="ar-SA" sz="3200" b="1" dirty="0" smtClean="0">
                <a:solidFill>
                  <a:schemeClr val="bg1"/>
                </a:solidFill>
              </a:rPr>
              <a:t>ً</a:t>
            </a:r>
            <a:r>
              <a:rPr lang="ar-EG" sz="3200" b="1" dirty="0" smtClean="0">
                <a:solidFill>
                  <a:schemeClr val="bg1"/>
                </a:solidFill>
              </a:rPr>
              <a:t>ا </a:t>
            </a:r>
            <a:r>
              <a:rPr lang="ar-EG" sz="3200" b="1" dirty="0">
                <a:solidFill>
                  <a:schemeClr val="bg1"/>
                </a:solidFill>
              </a:rPr>
              <a:t>في الثانية.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429250" y="3500438"/>
            <a:ext cx="3033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FFFF00"/>
                </a:solidFill>
              </a:rPr>
              <a:t>ما المطلوب مني؟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95400" y="4500563"/>
            <a:ext cx="72151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 smtClean="0">
                <a:solidFill>
                  <a:schemeClr val="bg1"/>
                </a:solidFill>
              </a:rPr>
              <a:t>حساب المسافة </a:t>
            </a:r>
            <a:r>
              <a:rPr lang="ar-EG" sz="4800" b="1" dirty="0">
                <a:solidFill>
                  <a:schemeClr val="bg1"/>
                </a:solidFill>
              </a:rPr>
              <a:t>التي يقطعها في يوم واحد.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 معطيات المسألة؟ ش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دور المريخ حول الشمس بسرعة 24 كيلومتراً في ال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مطلوب مني؟ ش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حساب المسافة التي يقطعها في يوم وا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1"/>
          <p:cNvSpPr/>
          <p:nvPr/>
        </p:nvSpPr>
        <p:spPr>
          <a:xfrm>
            <a:off x="428625" y="785813"/>
            <a:ext cx="8215313" cy="5715000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523901" y="1033463"/>
            <a:ext cx="119135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4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أخطط</a:t>
            </a:r>
            <a:endParaRPr lang="ar-EG" sz="48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2357438"/>
            <a:ext cx="7215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200" b="1" dirty="0" smtClean="0">
                <a:solidFill>
                  <a:schemeClr val="bg1"/>
                </a:solidFill>
              </a:rPr>
              <a:t>أستخدم خطة البحث عن نمط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طط ش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خدم خطة البحث عن نم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1"/>
          <p:cNvSpPr/>
          <p:nvPr/>
        </p:nvSpPr>
        <p:spPr>
          <a:xfrm>
            <a:off x="428625" y="714375"/>
            <a:ext cx="8215313" cy="5786438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705038" y="1033463"/>
            <a:ext cx="10102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54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أحل</a:t>
            </a:r>
            <a:endParaRPr lang="ar-EG" sz="60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214313" y="2506663"/>
            <a:ext cx="87153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000" b="1" dirty="0" smtClean="0">
                <a:solidFill>
                  <a:schemeClr val="bg1"/>
                </a:solidFill>
              </a:rPr>
              <a:t>الكوكب يقطع 24 كيلومتر</a:t>
            </a:r>
            <a:r>
              <a:rPr lang="ar-SA" sz="4000" b="1" dirty="0" smtClean="0">
                <a:solidFill>
                  <a:schemeClr val="bg1"/>
                </a:solidFill>
              </a:rPr>
              <a:t>ً</a:t>
            </a:r>
            <a:r>
              <a:rPr lang="ar-EG" sz="4000" b="1" dirty="0" smtClean="0">
                <a:solidFill>
                  <a:schemeClr val="bg1"/>
                </a:solidFill>
              </a:rPr>
              <a:t>ا في الثانية </a:t>
            </a:r>
          </a:p>
          <a:p>
            <a:r>
              <a:rPr lang="ar-EG" sz="4000" b="1" dirty="0" smtClean="0">
                <a:solidFill>
                  <a:schemeClr val="bg1"/>
                </a:solidFill>
              </a:rPr>
              <a:t>إذن</a:t>
            </a:r>
            <a:r>
              <a:rPr lang="ar-SA" sz="4000" b="1" dirty="0" smtClean="0">
                <a:solidFill>
                  <a:schemeClr val="bg1"/>
                </a:solidFill>
              </a:rPr>
              <a:t>،</a:t>
            </a:r>
            <a:r>
              <a:rPr lang="ar-EG" sz="4000" b="1" dirty="0" smtClean="0">
                <a:solidFill>
                  <a:schemeClr val="bg1"/>
                </a:solidFill>
              </a:rPr>
              <a:t> عدد الكيلومترات التي يقطعها في الدقيقة الواحدة  </a:t>
            </a:r>
          </a:p>
          <a:p>
            <a:r>
              <a:rPr lang="ar-EG" sz="4000" b="1" dirty="0" smtClean="0">
                <a:solidFill>
                  <a:schemeClr val="bg1"/>
                </a:solidFill>
              </a:rPr>
              <a:t>= 24×60 </a:t>
            </a:r>
            <a:r>
              <a:rPr lang="ar-EG" sz="4000" b="1" dirty="0">
                <a:solidFill>
                  <a:schemeClr val="bg1"/>
                </a:solidFill>
              </a:rPr>
              <a:t>= </a:t>
            </a:r>
            <a:r>
              <a:rPr lang="ar-EG" sz="4000" b="1" dirty="0" smtClean="0">
                <a:solidFill>
                  <a:schemeClr val="bg1"/>
                </a:solidFill>
              </a:rPr>
              <a:t>1440 كيلومترًا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ش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كوكب يقطع 24 كيلومترا في ال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ن عدد الكيلومترات التي يقطعها في الدقيقة الواح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24×60 = 1440كيلومتر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1"/>
          <p:cNvSpPr/>
          <p:nvPr/>
        </p:nvSpPr>
        <p:spPr>
          <a:xfrm>
            <a:off x="428625" y="714375"/>
            <a:ext cx="8215313" cy="5786438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705038" y="1033463"/>
            <a:ext cx="10102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54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أحل</a:t>
            </a:r>
            <a:endParaRPr lang="ar-EG" sz="60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214313" y="2506663"/>
            <a:ext cx="871537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000" b="1" dirty="0" smtClean="0">
                <a:solidFill>
                  <a:schemeClr val="bg1"/>
                </a:solidFill>
              </a:rPr>
              <a:t>إذن</a:t>
            </a:r>
            <a:r>
              <a:rPr lang="ar-SA" sz="4000" b="1" dirty="0" smtClean="0">
                <a:solidFill>
                  <a:schemeClr val="bg1"/>
                </a:solidFill>
              </a:rPr>
              <a:t>،</a:t>
            </a:r>
            <a:r>
              <a:rPr lang="ar-EG" sz="4000" b="1" dirty="0" smtClean="0">
                <a:solidFill>
                  <a:schemeClr val="bg1"/>
                </a:solidFill>
              </a:rPr>
              <a:t> عدد الكيلومترات التي يقطعها في الساعة الواحدة </a:t>
            </a:r>
          </a:p>
          <a:p>
            <a:r>
              <a:rPr lang="ar-EG" sz="4000" b="1" dirty="0" smtClean="0">
                <a:solidFill>
                  <a:schemeClr val="bg1"/>
                </a:solidFill>
              </a:rPr>
              <a:t>= 1440 ×60 </a:t>
            </a:r>
            <a:r>
              <a:rPr lang="ar-EG" sz="4000" b="1" dirty="0">
                <a:solidFill>
                  <a:schemeClr val="bg1"/>
                </a:solidFill>
              </a:rPr>
              <a:t>= </a:t>
            </a:r>
            <a:r>
              <a:rPr lang="ar-EG" sz="4000" b="1" dirty="0" smtClean="0">
                <a:solidFill>
                  <a:schemeClr val="bg1"/>
                </a:solidFill>
              </a:rPr>
              <a:t>86400 كيلومتر</a:t>
            </a:r>
            <a:r>
              <a:rPr lang="ar-SA" sz="4000" b="1" dirty="0" smtClean="0">
                <a:solidFill>
                  <a:schemeClr val="bg1"/>
                </a:solidFill>
              </a:rPr>
              <a:t>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ن عدد الكيلومترات التي يقطعها في الساعة الواح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1440 ×60 = 86400كيلومتر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1"/>
          <p:cNvSpPr/>
          <p:nvPr/>
        </p:nvSpPr>
        <p:spPr>
          <a:xfrm>
            <a:off x="428625" y="714375"/>
            <a:ext cx="8215313" cy="5786438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705038" y="1033463"/>
            <a:ext cx="10102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54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أحل</a:t>
            </a:r>
            <a:endParaRPr lang="ar-EG" sz="60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5800" y="2506663"/>
            <a:ext cx="781526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000" b="1" dirty="0" smtClean="0">
                <a:solidFill>
                  <a:schemeClr val="bg1"/>
                </a:solidFill>
              </a:rPr>
              <a:t>إذن</a:t>
            </a:r>
            <a:r>
              <a:rPr lang="ar-SA" sz="4000" b="1" dirty="0" smtClean="0">
                <a:solidFill>
                  <a:schemeClr val="bg1"/>
                </a:solidFill>
              </a:rPr>
              <a:t>،</a:t>
            </a:r>
            <a:r>
              <a:rPr lang="ar-EG" sz="4000" b="1" dirty="0" smtClean="0">
                <a:solidFill>
                  <a:schemeClr val="bg1"/>
                </a:solidFill>
              </a:rPr>
              <a:t> عدد الكيلومترات التي يقطعها في اليوم الواحد </a:t>
            </a:r>
          </a:p>
          <a:p>
            <a:r>
              <a:rPr lang="ar-EG" sz="4000" b="1" dirty="0" smtClean="0">
                <a:solidFill>
                  <a:schemeClr val="bg1"/>
                </a:solidFill>
              </a:rPr>
              <a:t>= 86400 × 24 </a:t>
            </a:r>
            <a:r>
              <a:rPr lang="ar-EG" sz="4000" b="1" dirty="0">
                <a:solidFill>
                  <a:schemeClr val="bg1"/>
                </a:solidFill>
              </a:rPr>
              <a:t>= </a:t>
            </a:r>
            <a:r>
              <a:rPr lang="ar-EG" sz="4000" b="1" dirty="0" smtClean="0">
                <a:solidFill>
                  <a:schemeClr val="bg1"/>
                </a:solidFill>
              </a:rPr>
              <a:t> 2</a:t>
            </a:r>
            <a:r>
              <a:rPr lang="ar-SA" sz="4000" b="1" dirty="0" smtClean="0">
                <a:solidFill>
                  <a:schemeClr val="bg1"/>
                </a:solidFill>
              </a:rPr>
              <a:t>0</a:t>
            </a:r>
            <a:r>
              <a:rPr lang="ar-EG" sz="4000" b="1" dirty="0" smtClean="0">
                <a:solidFill>
                  <a:schemeClr val="bg1"/>
                </a:solidFill>
              </a:rPr>
              <a:t>73600 كيلومتر</a:t>
            </a:r>
            <a:r>
              <a:rPr lang="ar-SA" sz="4000" b="1" dirty="0" smtClean="0">
                <a:solidFill>
                  <a:schemeClr val="bg1"/>
                </a:solidFill>
              </a:rPr>
              <a:t>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ن عدد الكيلومترات التي يقطعها في اليوم الوا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86400 × 24 =  273600كيلومتر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1"/>
          <p:cNvSpPr/>
          <p:nvPr/>
        </p:nvSpPr>
        <p:spPr>
          <a:xfrm>
            <a:off x="428625" y="714375"/>
            <a:ext cx="8215313" cy="5786438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096000" y="914400"/>
            <a:ext cx="15343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54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أتحقق</a:t>
            </a:r>
            <a:endParaRPr lang="ar-EG" sz="60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09600" y="2057400"/>
            <a:ext cx="78247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3600" b="1" dirty="0" smtClean="0">
                <a:solidFill>
                  <a:srgbClr val="00FF00"/>
                </a:solidFill>
              </a:rPr>
              <a:t>بما أن عدد الثواني في اليوم الواحد = 60 ثانية × 60 دقيقة × 24 ساعة = </a:t>
            </a:r>
            <a:r>
              <a:rPr lang="ar-EG" sz="3600" b="1" dirty="0" smtClean="0">
                <a:solidFill>
                  <a:schemeClr val="bg1"/>
                </a:solidFill>
              </a:rPr>
              <a:t>86400 </a:t>
            </a:r>
            <a:r>
              <a:rPr lang="ar-EG" sz="3600" b="1" dirty="0" smtClean="0">
                <a:solidFill>
                  <a:srgbClr val="00FF00"/>
                </a:solidFill>
              </a:rPr>
              <a:t>ثانية.</a:t>
            </a:r>
          </a:p>
          <a:p>
            <a:r>
              <a:rPr lang="ar-EG" sz="3600" b="1" dirty="0" smtClean="0">
                <a:solidFill>
                  <a:srgbClr val="00FF00"/>
                </a:solidFill>
              </a:rPr>
              <a:t>إذن</a:t>
            </a:r>
            <a:r>
              <a:rPr lang="ar-SA" sz="3600" b="1" dirty="0" smtClean="0">
                <a:solidFill>
                  <a:srgbClr val="00FF00"/>
                </a:solidFill>
              </a:rPr>
              <a:t>،</a:t>
            </a:r>
            <a:r>
              <a:rPr lang="ar-EG" sz="3600" b="1" dirty="0" smtClean="0">
                <a:solidFill>
                  <a:srgbClr val="00FF00"/>
                </a:solidFill>
              </a:rPr>
              <a:t> المسافة التي يقطعها في الثانية الواحدة </a:t>
            </a:r>
          </a:p>
          <a:p>
            <a:r>
              <a:rPr lang="ar-EG" sz="3600" b="1" dirty="0" smtClean="0">
                <a:solidFill>
                  <a:srgbClr val="00FF00"/>
                </a:solidFill>
              </a:rPr>
              <a:t>= المسافة التي يقطعها في اليوم كله </a:t>
            </a:r>
            <a:r>
              <a:rPr lang="ar-EG" sz="3600" b="1" dirty="0" smtClean="0">
                <a:solidFill>
                  <a:srgbClr val="00FF00"/>
                </a:solidFill>
                <a:latin typeface="Calibri" pitchFamily="34" charset="0"/>
              </a:rPr>
              <a:t>÷</a:t>
            </a:r>
            <a:r>
              <a:rPr lang="ar-EG" sz="3600" b="1" dirty="0" smtClean="0">
                <a:solidFill>
                  <a:srgbClr val="00FF00"/>
                </a:solidFill>
              </a:rPr>
              <a:t> عدد الثواني في اليوم الواحد</a:t>
            </a:r>
          </a:p>
          <a:p>
            <a:r>
              <a:rPr lang="ar-EG" sz="3600" b="1" dirty="0" smtClean="0">
                <a:solidFill>
                  <a:srgbClr val="00FF00"/>
                </a:solidFill>
              </a:rPr>
              <a:t>= </a:t>
            </a:r>
            <a:r>
              <a:rPr lang="ar-EG" sz="3600" b="1" dirty="0" smtClean="0">
                <a:solidFill>
                  <a:schemeClr val="bg1"/>
                </a:solidFill>
              </a:rPr>
              <a:t>2</a:t>
            </a:r>
            <a:r>
              <a:rPr lang="ar-SA" sz="3600" b="1" dirty="0" smtClean="0">
                <a:solidFill>
                  <a:schemeClr val="bg1"/>
                </a:solidFill>
              </a:rPr>
              <a:t>0</a:t>
            </a:r>
            <a:r>
              <a:rPr lang="ar-EG" sz="3600" b="1" dirty="0" smtClean="0">
                <a:solidFill>
                  <a:schemeClr val="bg1"/>
                </a:solidFill>
              </a:rPr>
              <a:t>73600 </a:t>
            </a:r>
            <a:r>
              <a:rPr lang="ar-EG" sz="3600" b="1" dirty="0" smtClean="0">
                <a:solidFill>
                  <a:srgbClr val="00FF00"/>
                </a:solidFill>
                <a:latin typeface="Calibri" pitchFamily="34" charset="0"/>
              </a:rPr>
              <a:t>÷</a:t>
            </a:r>
            <a:r>
              <a:rPr lang="ar-EG" sz="3600" b="1" dirty="0" smtClean="0">
                <a:solidFill>
                  <a:schemeClr val="bg1"/>
                </a:solidFill>
              </a:rPr>
              <a:t> 86400 = 24 كيلومتر</a:t>
            </a:r>
            <a:r>
              <a:rPr lang="ar-SA" sz="3600" b="1" dirty="0" err="1" smtClean="0">
                <a:solidFill>
                  <a:schemeClr val="bg1"/>
                </a:solidFill>
              </a:rPr>
              <a:t>ًا</a:t>
            </a:r>
            <a:endParaRPr lang="ar-EG" sz="3600" b="1" dirty="0" smtClean="0"/>
          </a:p>
          <a:p>
            <a:r>
              <a:rPr lang="ar-EG" sz="3600" b="1" dirty="0" smtClean="0">
                <a:solidFill>
                  <a:srgbClr val="00FF00"/>
                </a:solidFill>
              </a:rPr>
              <a:t>إذن</a:t>
            </a:r>
            <a:r>
              <a:rPr lang="ar-SA" sz="3600" b="1" dirty="0" smtClean="0">
                <a:solidFill>
                  <a:srgbClr val="00FF00"/>
                </a:solidFill>
              </a:rPr>
              <a:t>،</a:t>
            </a:r>
            <a:r>
              <a:rPr lang="ar-EG" sz="3600" b="1" dirty="0" smtClean="0"/>
              <a:t> </a:t>
            </a:r>
            <a:r>
              <a:rPr lang="ar-EG" sz="3600" b="1" dirty="0" smtClean="0">
                <a:solidFill>
                  <a:schemeClr val="bg1"/>
                </a:solidFill>
              </a:rPr>
              <a:t>الإجابة صحيحة</a:t>
            </a:r>
            <a:r>
              <a:rPr lang="ar-SA" sz="3600" b="1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ش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ما أن عدد الثواني في اليوم الواحد = 60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ن المسافة التي يقطعها في الثانية الواح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ن المسافة التي يقطعها في الثانية الواح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2073600 ÷ 86400 = 24 كيلومتر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ن الإجابة صحيحة ش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85750" y="500063"/>
            <a:ext cx="7143750" cy="6143625"/>
            <a:chOff x="71406" y="1643050"/>
            <a:chExt cx="8858312" cy="4143404"/>
          </a:xfrm>
        </p:grpSpPr>
        <p:grpSp>
          <p:nvGrpSpPr>
            <p:cNvPr id="44038" name="Group 14"/>
            <p:cNvGrpSpPr>
              <a:grpSpLocks/>
            </p:cNvGrpSpPr>
            <p:nvPr/>
          </p:nvGrpSpPr>
          <p:grpSpPr bwMode="auto">
            <a:xfrm>
              <a:off x="71406" y="1643050"/>
              <a:ext cx="8858312" cy="4143404"/>
              <a:chOff x="71406" y="1643050"/>
              <a:chExt cx="8858312" cy="4143404"/>
            </a:xfrm>
          </p:grpSpPr>
          <p:grpSp>
            <p:nvGrpSpPr>
              <p:cNvPr id="44041" name="Group 13"/>
              <p:cNvGrpSpPr>
                <a:grpSpLocks/>
              </p:cNvGrpSpPr>
              <p:nvPr/>
            </p:nvGrpSpPr>
            <p:grpSpPr bwMode="auto">
              <a:xfrm>
                <a:off x="71406" y="1643050"/>
                <a:ext cx="8858312" cy="4143404"/>
                <a:chOff x="71406" y="1643050"/>
                <a:chExt cx="8858312" cy="4143404"/>
              </a:xfrm>
            </p:grpSpPr>
            <p:grpSp>
              <p:nvGrpSpPr>
                <p:cNvPr id="44043" name="Group 11"/>
                <p:cNvGrpSpPr>
                  <a:grpSpLocks/>
                </p:cNvGrpSpPr>
                <p:nvPr/>
              </p:nvGrpSpPr>
              <p:grpSpPr bwMode="auto">
                <a:xfrm>
                  <a:off x="71406" y="1643050"/>
                  <a:ext cx="8858312" cy="4143404"/>
                  <a:chOff x="-362494" y="2000240"/>
                  <a:chExt cx="9511796" cy="3429024"/>
                </a:xfrm>
              </p:grpSpPr>
              <p:sp>
                <p:nvSpPr>
                  <p:cNvPr id="15" name="Rounded Rectangle 14"/>
                  <p:cNvSpPr/>
                  <p:nvPr/>
                </p:nvSpPr>
                <p:spPr>
                  <a:xfrm>
                    <a:off x="-71470" y="2000240"/>
                    <a:ext cx="8929718" cy="3357586"/>
                  </a:xfrm>
                  <a:prstGeom prst="roundRect">
                    <a:avLst/>
                  </a:prstGeom>
                  <a:solidFill>
                    <a:srgbClr val="CC3300"/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ar-EG" sz="2000">
                      <a:cs typeface="+mj-cs"/>
                    </a:endParaRPr>
                  </a:p>
                </p:txBody>
              </p:sp>
              <p:pic>
                <p:nvPicPr>
                  <p:cNvPr id="44050" name="Picture 7" descr="00145.WMF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-362494" y="2000240"/>
                    <a:ext cx="9511796" cy="342902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4" name="Rounded Rectangle 13"/>
                <p:cNvSpPr/>
                <p:nvPr/>
              </p:nvSpPr>
              <p:spPr>
                <a:xfrm>
                  <a:off x="1142976" y="1928802"/>
                  <a:ext cx="7000924" cy="335758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50000">
                      <a:schemeClr val="bg1"/>
                    </a:gs>
                    <a:gs pos="100000">
                      <a:srgbClr val="FFFF00"/>
                    </a:gs>
                  </a:gsLst>
                  <a:lin ang="18900000" scaled="1"/>
                  <a:tileRect/>
                </a:gradFill>
                <a:ln>
                  <a:solidFill>
                    <a:srgbClr val="0080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000">
                    <a:cs typeface="+mj-cs"/>
                  </a:endParaRPr>
                </a:p>
              </p:txBody>
            </p:sp>
          </p:grpSp>
          <p:sp>
            <p:nvSpPr>
              <p:cNvPr id="24587" name="TextBox 2"/>
              <p:cNvSpPr txBox="1">
                <a:spLocks noChangeArrowheads="1"/>
              </p:cNvSpPr>
              <p:nvPr/>
            </p:nvSpPr>
            <p:spPr bwMode="auto">
              <a:xfrm>
                <a:off x="1429681" y="2948168"/>
                <a:ext cx="6285465" cy="10588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ar-EG" sz="4800" b="1" dirty="0">
                    <a:solidFill>
                      <a:srgbClr val="0000FF"/>
                    </a:solidFill>
                    <a:latin typeface="Calibri" pitchFamily="34" charset="0"/>
                    <a:cs typeface="+mj-cs"/>
                  </a:rPr>
                  <a:t>أعداد: </a:t>
                </a:r>
                <a:r>
                  <a:rPr lang="ar-EG" sz="4800" b="1" dirty="0">
                    <a:latin typeface="Calibri" pitchFamily="34" charset="0"/>
                    <a:cs typeface="+mj-cs"/>
                  </a:rPr>
                  <a:t>أوجد عددين أوليين مجموعهما 30.</a:t>
                </a:r>
              </a:p>
            </p:txBody>
          </p:sp>
        </p:grpSp>
        <p:pic>
          <p:nvPicPr>
            <p:cNvPr id="9" name="Picture 8" descr="00522.WM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lum bright="-25000" contrast="69000"/>
            </a:blip>
            <a:stretch>
              <a:fillRect/>
            </a:stretch>
          </p:blipFill>
          <p:spPr>
            <a:xfrm>
              <a:off x="5643570" y="2928934"/>
              <a:ext cx="2571736" cy="2447983"/>
            </a:xfrm>
            <a:prstGeom prst="rect">
              <a:avLst/>
            </a:prstGeom>
          </p:spPr>
        </p:pic>
        <p:pic>
          <p:nvPicPr>
            <p:cNvPr id="10" name="Picture 9" descr="00522.WM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lum bright="-25000" contrast="69000"/>
            </a:blip>
            <a:stretch>
              <a:fillRect/>
            </a:stretch>
          </p:blipFill>
          <p:spPr>
            <a:xfrm rot="10800000">
              <a:off x="1071539" y="1857364"/>
              <a:ext cx="2571736" cy="2447983"/>
            </a:xfrm>
            <a:prstGeom prst="rect">
              <a:avLst/>
            </a:prstGeom>
          </p:spPr>
        </p:pic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5400000">
            <a:off x="7904957" y="1310481"/>
            <a:ext cx="1049338" cy="1000125"/>
            <a:chOff x="1751007" y="285728"/>
            <a:chExt cx="7630402" cy="1000132"/>
          </a:xfrm>
        </p:grpSpPr>
        <p:sp>
          <p:nvSpPr>
            <p:cNvPr id="18" name="Flowchart: Stored Data 17"/>
            <p:cNvSpPr/>
            <p:nvPr/>
          </p:nvSpPr>
          <p:spPr>
            <a:xfrm>
              <a:off x="2051140" y="285727"/>
              <a:ext cx="7272543" cy="1000132"/>
            </a:xfrm>
            <a:prstGeom prst="flowChartOnlineStorag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600" b="1">
                <a:cs typeface="+mj-cs"/>
              </a:endParaRPr>
            </a:p>
          </p:txBody>
        </p:sp>
        <p:sp>
          <p:nvSpPr>
            <p:cNvPr id="19" name="Flowchart: Stored Data 18"/>
            <p:cNvSpPr/>
            <p:nvPr/>
          </p:nvSpPr>
          <p:spPr>
            <a:xfrm rot="5400000">
              <a:off x="4885354" y="-2769628"/>
              <a:ext cx="842151" cy="7110845"/>
            </a:xfrm>
            <a:prstGeom prst="flowChartOnlineStorage">
              <a:avLst/>
            </a:prstGeom>
            <a:solidFill>
              <a:srgbClr val="D6009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cs typeface="+mj-cs"/>
                </a:rPr>
                <a:t>8</a:t>
              </a:r>
            </a:p>
          </p:txBody>
        </p:sp>
      </p:grpSp>
    </p:spTree>
  </p:cSld>
  <p:clrMapOvr>
    <a:masterClrMapping/>
  </p:clrMapOvr>
  <p:transition>
    <p:wheel spokes="2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عداد  أوجد عددين أوليين مجموعهما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063" y="1628775"/>
            <a:ext cx="8215312" cy="3805238"/>
            <a:chOff x="357158" y="2928934"/>
            <a:chExt cx="8215370" cy="3000396"/>
          </a:xfrm>
        </p:grpSpPr>
        <p:grpSp>
          <p:nvGrpSpPr>
            <p:cNvPr id="6147" name="Group 13"/>
            <p:cNvGrpSpPr>
              <a:grpSpLocks/>
            </p:cNvGrpSpPr>
            <p:nvPr/>
          </p:nvGrpSpPr>
          <p:grpSpPr bwMode="auto">
            <a:xfrm>
              <a:off x="357158" y="2928934"/>
              <a:ext cx="8215370" cy="3000396"/>
              <a:chOff x="857224" y="285728"/>
              <a:chExt cx="1821448" cy="3000372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1000124" y="357076"/>
                <a:ext cx="1571549" cy="2786328"/>
              </a:xfrm>
              <a:prstGeom prst="roundRect">
                <a:avLst/>
              </a:prstGeom>
              <a:gradFill>
                <a:gsLst>
                  <a:gs pos="0">
                    <a:srgbClr val="CC00CC"/>
                  </a:gs>
                  <a:gs pos="50000">
                    <a:schemeClr val="bg1"/>
                  </a:gs>
                  <a:gs pos="100000">
                    <a:srgbClr val="9900CC"/>
                  </a:gs>
                </a:gsLst>
                <a:lin ang="27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>
                  <a:cs typeface="+mj-cs"/>
                </a:endParaRPr>
              </a:p>
            </p:txBody>
          </p:sp>
          <p:pic>
            <p:nvPicPr>
              <p:cNvPr id="6150" name="Picture 6" descr="0380.WMF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57224" y="285728"/>
                <a:ext cx="1821448" cy="3000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124" name="TextBox 4"/>
            <p:cNvSpPr txBox="1">
              <a:spLocks noChangeArrowheads="1"/>
            </p:cNvSpPr>
            <p:nvPr/>
          </p:nvSpPr>
          <p:spPr bwMode="auto">
            <a:xfrm>
              <a:off x="1189014" y="3331991"/>
              <a:ext cx="6502446" cy="2209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solidFill>
                    <a:srgbClr val="0000FF"/>
                  </a:solidFill>
                  <a:latin typeface="Calibri" pitchFamily="34" charset="0"/>
                  <a:cs typeface="+mj-cs"/>
                </a:rPr>
                <a:t>مهمتك: </a:t>
              </a:r>
              <a:r>
                <a:rPr lang="ar-EG" sz="4400" b="1" dirty="0">
                  <a:latin typeface="Calibri" pitchFamily="34" charset="0"/>
                  <a:cs typeface="+mj-cs"/>
                </a:rPr>
                <a:t>استعمل </a:t>
              </a:r>
              <a:r>
                <a:rPr lang="ar-EG" sz="4400" b="1" dirty="0">
                  <a:solidFill>
                    <a:srgbClr val="FF0000"/>
                  </a:solidFill>
                  <a:latin typeface="Calibri" pitchFamily="34" charset="0"/>
                  <a:cs typeface="+mj-cs"/>
                </a:rPr>
                <a:t>التخمين والتحقق </a:t>
              </a:r>
              <a:r>
                <a:rPr lang="ar-EG" sz="4400" b="1" dirty="0">
                  <a:latin typeface="Calibri" pitchFamily="34" charset="0"/>
                  <a:cs typeface="+mj-cs"/>
                </a:rPr>
                <a:t>لمعرفة عدد الأوراق النقدية التي حصل عليها 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عبد الرحمن </a:t>
              </a:r>
              <a:r>
                <a:rPr lang="ar-EG" sz="4400" b="1" dirty="0">
                  <a:latin typeface="Calibri" pitchFamily="34" charset="0"/>
                  <a:cs typeface="+mj-cs"/>
                </a:rPr>
                <a:t>من كل من الفئتين.</a:t>
              </a:r>
            </a:p>
          </p:txBody>
        </p:sp>
      </p:grpSp>
    </p:spTree>
  </p:cSld>
  <p:clrMapOvr>
    <a:masterClrMapping/>
  </p:clrMapOvr>
  <p:transition>
    <p:plus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همتك استعمل التخمين والتحقق لمعرفة عدد الأور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1"/>
          <p:cNvSpPr/>
          <p:nvPr/>
        </p:nvSpPr>
        <p:spPr>
          <a:xfrm>
            <a:off x="1857375" y="785813"/>
            <a:ext cx="6858000" cy="5429250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476590" y="1033463"/>
            <a:ext cx="42386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</a:t>
            </a:r>
            <a:r>
              <a:rPr lang="ar-EG" sz="40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فهم ما </a:t>
            </a:r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4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2357438"/>
            <a:ext cx="7215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200" b="1" dirty="0">
                <a:solidFill>
                  <a:schemeClr val="bg1"/>
                </a:solidFill>
              </a:rPr>
              <a:t>عددين </a:t>
            </a:r>
            <a:r>
              <a:rPr lang="ar-EG" sz="3200" b="1" dirty="0" smtClean="0">
                <a:solidFill>
                  <a:schemeClr val="bg1"/>
                </a:solidFill>
              </a:rPr>
              <a:t>أوليان </a:t>
            </a:r>
            <a:r>
              <a:rPr lang="ar-EG" sz="3200" b="1" dirty="0">
                <a:solidFill>
                  <a:schemeClr val="bg1"/>
                </a:solidFill>
              </a:rPr>
              <a:t>مجموعهما </a:t>
            </a:r>
            <a:r>
              <a:rPr lang="ar-EG" sz="3200" b="1" dirty="0" smtClean="0">
                <a:solidFill>
                  <a:schemeClr val="bg1"/>
                </a:solidFill>
              </a:rPr>
              <a:t>30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429250" y="3078163"/>
            <a:ext cx="3033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FFFF00"/>
                </a:solidFill>
              </a:rPr>
              <a:t>ما المطلوب مني؟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43438" y="3929063"/>
            <a:ext cx="35004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>
                <a:solidFill>
                  <a:schemeClr val="bg1"/>
                </a:solidFill>
              </a:rPr>
              <a:t>إيجاد </a:t>
            </a:r>
            <a:r>
              <a:rPr lang="ar-EG" sz="4800" b="1" dirty="0" smtClean="0">
                <a:solidFill>
                  <a:schemeClr val="bg1"/>
                </a:solidFill>
              </a:rPr>
              <a:t>العددين</a:t>
            </a:r>
            <a:r>
              <a:rPr lang="ar-SA" sz="4800" b="1" dirty="0" smtClean="0">
                <a:solidFill>
                  <a:schemeClr val="bg1"/>
                </a:solidFill>
              </a:rPr>
              <a:t>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 معطيات المسألة؟ ش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ين أوليان مجموعهما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مطلوب مني؟ ش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يجادُ العدد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1"/>
          <p:cNvSpPr/>
          <p:nvPr/>
        </p:nvSpPr>
        <p:spPr>
          <a:xfrm>
            <a:off x="428625" y="714375"/>
            <a:ext cx="8215313" cy="4786313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293066" y="928688"/>
            <a:ext cx="14221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54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أخطط</a:t>
            </a:r>
            <a:endParaRPr lang="ar-EG" sz="60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214313" y="2506663"/>
            <a:ext cx="8715376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>
                <a:solidFill>
                  <a:schemeClr val="bg1"/>
                </a:solidFill>
              </a:rPr>
              <a:t>أ</a:t>
            </a:r>
            <a:r>
              <a:rPr lang="ar-EG" sz="4800" b="1" dirty="0" smtClean="0">
                <a:solidFill>
                  <a:schemeClr val="bg1"/>
                </a:solidFill>
              </a:rPr>
              <a:t>ستعمل </a:t>
            </a:r>
            <a:r>
              <a:rPr lang="ar-EG" sz="4800" b="1" dirty="0">
                <a:solidFill>
                  <a:schemeClr val="bg1"/>
                </a:solidFill>
              </a:rPr>
              <a:t>خطة التخمين </a:t>
            </a:r>
            <a:r>
              <a:rPr lang="ar-EG" sz="4800" b="1" dirty="0" smtClean="0">
                <a:solidFill>
                  <a:schemeClr val="bg1"/>
                </a:solidFill>
              </a:rPr>
              <a:t>والتحقق</a:t>
            </a:r>
            <a:r>
              <a:rPr lang="ar-SA" sz="4800" b="1" dirty="0" smtClean="0">
                <a:solidFill>
                  <a:schemeClr val="bg1"/>
                </a:solidFill>
              </a:rPr>
              <a:t>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طط ش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عمل خطة التخمين والتحقق ش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1"/>
          <p:cNvSpPr/>
          <p:nvPr/>
        </p:nvSpPr>
        <p:spPr>
          <a:xfrm>
            <a:off x="6500813" y="714375"/>
            <a:ext cx="2143125" cy="1071563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062226" y="785813"/>
            <a:ext cx="10102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54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أحل</a:t>
            </a:r>
            <a:endParaRPr lang="ar-EG" sz="60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1447800" y="2428875"/>
          <a:ext cx="6096000" cy="3143251"/>
        </p:xfrm>
        <a:graphic>
          <a:graphicData uri="http://schemas.openxmlformats.org/drawingml/2006/table">
            <a:tbl>
              <a:tblPr rtl="1"/>
              <a:tblGrid>
                <a:gridCol w="1524000"/>
                <a:gridCol w="1524000"/>
                <a:gridCol w="1524000"/>
                <a:gridCol w="1524000"/>
              </a:tblGrid>
              <a:tr h="104774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9850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850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850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6162675" y="2643188"/>
            <a:ext cx="12144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العدد الأول</a:t>
            </a:r>
            <a:endParaRPr lang="en-US" sz="1400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4090987" y="2643188"/>
            <a:ext cx="17859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العدد الثاني</a:t>
            </a:r>
            <a:endParaRPr lang="en-US" sz="1400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2162175" y="2571750"/>
            <a:ext cx="20002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مجموعهما</a:t>
            </a:r>
            <a:endParaRPr lang="en-US" sz="2000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6376987" y="3500438"/>
            <a:ext cx="8572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17</a:t>
            </a:r>
            <a:endParaRPr lang="en-US" sz="20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4733925" y="3500438"/>
            <a:ext cx="8572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20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3376612" y="3500438"/>
            <a:ext cx="85725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22</a:t>
            </a:r>
            <a:endParaRPr lang="en-US" sz="20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1376362" y="3571875"/>
            <a:ext cx="14287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أقل بكثير</a:t>
            </a:r>
            <a:endParaRPr lang="en-US" sz="16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6376987" y="4143375"/>
            <a:ext cx="8572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17</a:t>
            </a:r>
            <a:endParaRPr lang="en-US" sz="20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4805362" y="4168775"/>
            <a:ext cx="8572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11</a:t>
            </a:r>
            <a:endParaRPr lang="en-US" sz="20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1447800" y="4214813"/>
            <a:ext cx="1428750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أقل بقليل</a:t>
            </a:r>
            <a:endParaRPr lang="en-US" sz="16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6376987" y="4857750"/>
            <a:ext cx="8572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17</a:t>
            </a:r>
            <a:endParaRPr lang="en-US" sz="20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4876800" y="4883150"/>
            <a:ext cx="8572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13</a:t>
            </a:r>
            <a:endParaRPr lang="en-US" sz="20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3233737" y="4883150"/>
            <a:ext cx="8572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30</a:t>
            </a:r>
            <a:endParaRPr lang="en-US" sz="20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3305175" y="4143375"/>
            <a:ext cx="8572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28</a:t>
            </a:r>
            <a:endParaRPr lang="en-US" sz="20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1519237" y="4872038"/>
            <a:ext cx="1428750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يساوي</a:t>
            </a:r>
            <a:endParaRPr lang="en-US" sz="16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371600" y="5638800"/>
            <a:ext cx="6324600" cy="8302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EG" sz="4800" b="1" dirty="0" smtClean="0">
                <a:solidFill>
                  <a:srgbClr val="FF0000"/>
                </a:solidFill>
              </a:rPr>
              <a:t>إذن</a:t>
            </a:r>
            <a:r>
              <a:rPr lang="ar-SA" sz="4800" b="1" dirty="0" smtClean="0">
                <a:solidFill>
                  <a:srgbClr val="FF0000"/>
                </a:solidFill>
              </a:rPr>
              <a:t>،</a:t>
            </a:r>
            <a:r>
              <a:rPr lang="ar-EG" sz="4800" b="1" dirty="0" smtClean="0">
                <a:solidFill>
                  <a:srgbClr val="FF0000"/>
                </a:solidFill>
              </a:rPr>
              <a:t> العددان </a:t>
            </a:r>
            <a:r>
              <a:rPr lang="ar-EG" sz="4800" b="1" dirty="0">
                <a:solidFill>
                  <a:srgbClr val="FF0000"/>
                </a:solidFill>
              </a:rPr>
              <a:t>هما </a:t>
            </a:r>
            <a:r>
              <a:rPr lang="ar-EG" sz="4800" b="1" dirty="0" smtClean="0">
                <a:solidFill>
                  <a:srgbClr val="FF0000"/>
                </a:solidFill>
              </a:rPr>
              <a:t>17 </a:t>
            </a:r>
            <a:r>
              <a:rPr lang="ar-EG" sz="4800" b="1" dirty="0">
                <a:solidFill>
                  <a:srgbClr val="FF0000"/>
                </a:solidFill>
              </a:rPr>
              <a:t>و13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عدد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عدد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جموعه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2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أقل بكثير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7 ش52   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1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8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أقل بقليل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7  ش52    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13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30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يساوي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إذن العددان هما 17 و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1"/>
          <p:cNvSpPr/>
          <p:nvPr/>
        </p:nvSpPr>
        <p:spPr>
          <a:xfrm>
            <a:off x="428625" y="714375"/>
            <a:ext cx="8215313" cy="4786313"/>
          </a:xfrm>
          <a:prstGeom prst="snip1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609481" y="914400"/>
            <a:ext cx="15343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54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أتحقق</a:t>
            </a:r>
            <a:endParaRPr lang="ar-EG" sz="60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890712"/>
            <a:ext cx="8267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800" b="1" dirty="0" smtClean="0">
                <a:solidFill>
                  <a:schemeClr val="bg1"/>
                </a:solidFill>
              </a:rPr>
              <a:t>بما أن 17+ 13 = 30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90800" y="3970338"/>
            <a:ext cx="556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800" b="1" dirty="0" smtClean="0">
                <a:solidFill>
                  <a:schemeClr val="bg1"/>
                </a:solidFill>
              </a:rPr>
              <a:t>إذن</a:t>
            </a:r>
            <a:r>
              <a:rPr lang="ar-SA" sz="4800" b="1" dirty="0" smtClean="0">
                <a:solidFill>
                  <a:schemeClr val="bg1"/>
                </a:solidFill>
              </a:rPr>
              <a:t>،</a:t>
            </a:r>
            <a:r>
              <a:rPr lang="ar-EG" sz="4800" b="1" dirty="0" smtClean="0">
                <a:solidFill>
                  <a:schemeClr val="bg1"/>
                </a:solidFill>
              </a:rPr>
              <a:t> الإجابة صحيحة.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ش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ما أن 17+ 13 =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ن الإجابة صحيحة ش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78" name="Group 15"/>
          <p:cNvGrpSpPr>
            <a:grpSpLocks/>
          </p:cNvGrpSpPr>
          <p:nvPr/>
        </p:nvGrpSpPr>
        <p:grpSpPr bwMode="auto">
          <a:xfrm>
            <a:off x="642939" y="954122"/>
            <a:ext cx="7500936" cy="4903753"/>
            <a:chOff x="751819" y="3143248"/>
            <a:chExt cx="6572295" cy="5179583"/>
          </a:xfrm>
        </p:grpSpPr>
        <p:sp>
          <p:nvSpPr>
            <p:cNvPr id="39" name="Round Single Corner Rectangle 38"/>
            <p:cNvSpPr/>
            <p:nvPr/>
          </p:nvSpPr>
          <p:spPr>
            <a:xfrm>
              <a:off x="751819" y="3143248"/>
              <a:ext cx="6572295" cy="5179583"/>
            </a:xfrm>
            <a:prstGeom prst="round1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9183" name="TextBox 39"/>
            <p:cNvSpPr txBox="1">
              <a:spLocks noChangeArrowheads="1"/>
            </p:cNvSpPr>
            <p:nvPr/>
          </p:nvSpPr>
          <p:spPr bwMode="auto">
            <a:xfrm>
              <a:off x="1064785" y="3465537"/>
              <a:ext cx="5580378" cy="1657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أنماط: </a:t>
              </a:r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ارسم الشكل التالي في النمط أدناه.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286500" y="3357563"/>
            <a:ext cx="1428750" cy="1430337"/>
            <a:chOff x="6143636" y="3071810"/>
            <a:chExt cx="1428760" cy="1429554"/>
          </a:xfrm>
        </p:grpSpPr>
        <p:grpSp>
          <p:nvGrpSpPr>
            <p:cNvPr id="5" name="Group 10"/>
            <p:cNvGrpSpPr/>
            <p:nvPr/>
          </p:nvGrpSpPr>
          <p:grpSpPr>
            <a:xfrm>
              <a:off x="6143636" y="3071810"/>
              <a:ext cx="1428760" cy="1429554"/>
              <a:chOff x="6143636" y="3071810"/>
              <a:chExt cx="1428760" cy="1429554"/>
            </a:xfr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grpSpPr>
          <p:sp>
            <p:nvSpPr>
              <p:cNvPr id="6" name="Oval 5"/>
              <p:cNvSpPr/>
              <p:nvPr/>
            </p:nvSpPr>
            <p:spPr>
              <a:xfrm>
                <a:off x="6143636" y="3071810"/>
                <a:ext cx="1428760" cy="142876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cxnSp>
            <p:nvCxnSpPr>
              <p:cNvPr id="8" name="Straight Connector 7"/>
              <p:cNvCxnSpPr>
                <a:stCxn id="6" idx="0"/>
                <a:endCxn id="6" idx="4"/>
              </p:cNvCxnSpPr>
              <p:nvPr/>
            </p:nvCxnSpPr>
            <p:spPr>
              <a:xfrm rot="16200000" flipH="1">
                <a:off x="6143636" y="3786190"/>
                <a:ext cx="1428760" cy="1588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6" idx="6"/>
                <a:endCxn id="6" idx="2"/>
              </p:cNvCxnSpPr>
              <p:nvPr/>
            </p:nvCxnSpPr>
            <p:spPr>
              <a:xfrm flipH="1">
                <a:off x="6143636" y="3786190"/>
                <a:ext cx="1428760" cy="1588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Isosceles Triangle 11"/>
            <p:cNvSpPr/>
            <p:nvPr/>
          </p:nvSpPr>
          <p:spPr>
            <a:xfrm>
              <a:off x="7000892" y="3357404"/>
              <a:ext cx="357191" cy="285594"/>
            </a:xfrm>
            <a:prstGeom prst="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429388" y="3928591"/>
              <a:ext cx="214315" cy="214195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4500563" y="3357563"/>
            <a:ext cx="1428750" cy="1430337"/>
            <a:chOff x="6143636" y="3071810"/>
            <a:chExt cx="1428760" cy="1429554"/>
          </a:xfrm>
        </p:grpSpPr>
        <p:grpSp>
          <p:nvGrpSpPr>
            <p:cNvPr id="9" name="Group 10"/>
            <p:cNvGrpSpPr/>
            <p:nvPr/>
          </p:nvGrpSpPr>
          <p:grpSpPr>
            <a:xfrm>
              <a:off x="6143636" y="3071810"/>
              <a:ext cx="1428760" cy="1429554"/>
              <a:chOff x="6143636" y="3071810"/>
              <a:chExt cx="1428760" cy="1429554"/>
            </a:xfr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grpSpPr>
          <p:sp>
            <p:nvSpPr>
              <p:cNvPr id="19" name="Oval 18"/>
              <p:cNvSpPr/>
              <p:nvPr/>
            </p:nvSpPr>
            <p:spPr>
              <a:xfrm>
                <a:off x="6143636" y="3071810"/>
                <a:ext cx="1428760" cy="142876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cxnSp>
            <p:nvCxnSpPr>
              <p:cNvPr id="20" name="Straight Connector 19"/>
              <p:cNvCxnSpPr>
                <a:stCxn id="19" idx="0"/>
                <a:endCxn id="19" idx="4"/>
              </p:cNvCxnSpPr>
              <p:nvPr/>
            </p:nvCxnSpPr>
            <p:spPr>
              <a:xfrm rot="16200000" flipH="1">
                <a:off x="6143636" y="3786190"/>
                <a:ext cx="1428760" cy="1588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stCxn id="19" idx="6"/>
                <a:endCxn id="19" idx="2"/>
              </p:cNvCxnSpPr>
              <p:nvPr/>
            </p:nvCxnSpPr>
            <p:spPr>
              <a:xfrm flipH="1">
                <a:off x="6143636" y="3786190"/>
                <a:ext cx="1428760" cy="1588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Isosceles Triangle 16"/>
            <p:cNvSpPr/>
            <p:nvPr/>
          </p:nvSpPr>
          <p:spPr>
            <a:xfrm>
              <a:off x="6357949" y="3357404"/>
              <a:ext cx="357191" cy="285594"/>
            </a:xfrm>
            <a:prstGeom prst="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72329" y="3928591"/>
              <a:ext cx="214315" cy="214195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 rot="-5400000">
            <a:off x="7904957" y="1310481"/>
            <a:ext cx="1049338" cy="1000125"/>
            <a:chOff x="1751007" y="285728"/>
            <a:chExt cx="7630402" cy="1000132"/>
          </a:xfrm>
        </p:grpSpPr>
        <p:sp>
          <p:nvSpPr>
            <p:cNvPr id="42" name="Flowchart: Stored Data 41"/>
            <p:cNvSpPr/>
            <p:nvPr/>
          </p:nvSpPr>
          <p:spPr>
            <a:xfrm>
              <a:off x="2051140" y="285727"/>
              <a:ext cx="7272543" cy="1000132"/>
            </a:xfrm>
            <a:prstGeom prst="flowChartOnlineStorag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600" b="1"/>
            </a:p>
          </p:txBody>
        </p:sp>
        <p:sp>
          <p:nvSpPr>
            <p:cNvPr id="43" name="Flowchart: Stored Data 42"/>
            <p:cNvSpPr/>
            <p:nvPr/>
          </p:nvSpPr>
          <p:spPr>
            <a:xfrm rot="5400000">
              <a:off x="4885354" y="-2769628"/>
              <a:ext cx="842151" cy="7110845"/>
            </a:xfrm>
            <a:prstGeom prst="flowChartOnlineStorage">
              <a:avLst/>
            </a:prstGeom>
            <a:solidFill>
              <a:srgbClr val="D6009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/>
                <a:t>9</a:t>
              </a: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2571750" y="3357563"/>
            <a:ext cx="1428750" cy="1430337"/>
            <a:chOff x="6143636" y="3071810"/>
            <a:chExt cx="1428760" cy="1429554"/>
          </a:xfrm>
        </p:grpSpPr>
        <p:grpSp>
          <p:nvGrpSpPr>
            <p:cNvPr id="15" name="Group 10"/>
            <p:cNvGrpSpPr/>
            <p:nvPr/>
          </p:nvGrpSpPr>
          <p:grpSpPr>
            <a:xfrm>
              <a:off x="6143636" y="3071810"/>
              <a:ext cx="1428760" cy="1429554"/>
              <a:chOff x="6143636" y="3071810"/>
              <a:chExt cx="1428760" cy="1429554"/>
            </a:xfr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grpSpPr>
          <p:sp>
            <p:nvSpPr>
              <p:cNvPr id="45" name="Oval 44"/>
              <p:cNvSpPr/>
              <p:nvPr/>
            </p:nvSpPr>
            <p:spPr>
              <a:xfrm>
                <a:off x="6143636" y="3071810"/>
                <a:ext cx="1428760" cy="142876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cxnSp>
            <p:nvCxnSpPr>
              <p:cNvPr id="46" name="Straight Connector 45"/>
              <p:cNvCxnSpPr>
                <a:stCxn id="45" idx="0"/>
                <a:endCxn id="45" idx="4"/>
              </p:cNvCxnSpPr>
              <p:nvPr/>
            </p:nvCxnSpPr>
            <p:spPr>
              <a:xfrm rot="16200000" flipH="1">
                <a:off x="6143636" y="3786190"/>
                <a:ext cx="1428760" cy="1588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5" idx="6"/>
                <a:endCxn id="45" idx="2"/>
              </p:cNvCxnSpPr>
              <p:nvPr/>
            </p:nvCxnSpPr>
            <p:spPr>
              <a:xfrm flipH="1">
                <a:off x="6143636" y="3786190"/>
                <a:ext cx="1428760" cy="1588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Isosceles Triangle 40"/>
            <p:cNvSpPr/>
            <p:nvPr/>
          </p:nvSpPr>
          <p:spPr>
            <a:xfrm>
              <a:off x="7000892" y="3357404"/>
              <a:ext cx="357191" cy="285594"/>
            </a:xfrm>
            <a:prstGeom prst="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429388" y="3928591"/>
              <a:ext cx="214315" cy="214195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857250" y="3286125"/>
            <a:ext cx="1428750" cy="1430338"/>
            <a:chOff x="6143636" y="3071810"/>
            <a:chExt cx="1428760" cy="1429554"/>
          </a:xfrm>
        </p:grpSpPr>
        <p:grpSp>
          <p:nvGrpSpPr>
            <p:cNvPr id="22" name="Group 10"/>
            <p:cNvGrpSpPr/>
            <p:nvPr/>
          </p:nvGrpSpPr>
          <p:grpSpPr>
            <a:xfrm>
              <a:off x="6143636" y="3071810"/>
              <a:ext cx="1428760" cy="1429554"/>
              <a:chOff x="6143636" y="3071810"/>
              <a:chExt cx="1428760" cy="1429554"/>
            </a:xfr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grpSpPr>
          <p:sp>
            <p:nvSpPr>
              <p:cNvPr id="52" name="Oval 51"/>
              <p:cNvSpPr/>
              <p:nvPr/>
            </p:nvSpPr>
            <p:spPr>
              <a:xfrm>
                <a:off x="6143636" y="3071810"/>
                <a:ext cx="1428760" cy="142876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cxnSp>
            <p:nvCxnSpPr>
              <p:cNvPr id="53" name="Straight Connector 52"/>
              <p:cNvCxnSpPr>
                <a:stCxn id="52" idx="0"/>
                <a:endCxn id="52" idx="4"/>
              </p:cNvCxnSpPr>
              <p:nvPr/>
            </p:nvCxnSpPr>
            <p:spPr>
              <a:xfrm rot="16200000" flipH="1">
                <a:off x="6143636" y="3786190"/>
                <a:ext cx="1428760" cy="1588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stCxn id="52" idx="6"/>
                <a:endCxn id="52" idx="2"/>
              </p:cNvCxnSpPr>
              <p:nvPr/>
            </p:nvCxnSpPr>
            <p:spPr>
              <a:xfrm flipH="1">
                <a:off x="6143636" y="3786190"/>
                <a:ext cx="1428760" cy="1588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Isosceles Triangle 49"/>
            <p:cNvSpPr/>
            <p:nvPr/>
          </p:nvSpPr>
          <p:spPr>
            <a:xfrm>
              <a:off x="6357951" y="3357403"/>
              <a:ext cx="357189" cy="285593"/>
            </a:xfrm>
            <a:prstGeom prst="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072331" y="3928590"/>
              <a:ext cx="214313" cy="214196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49160" name="TextBox 39"/>
          <p:cNvSpPr txBox="1">
            <a:spLocks noChangeArrowheads="1"/>
          </p:cNvSpPr>
          <p:nvPr/>
        </p:nvSpPr>
        <p:spPr bwMode="auto">
          <a:xfrm>
            <a:off x="6553200" y="4868863"/>
            <a:ext cx="8826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(1)</a:t>
            </a:r>
            <a:endParaRPr lang="ar-EG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1" name="TextBox 39"/>
          <p:cNvSpPr txBox="1">
            <a:spLocks noChangeArrowheads="1"/>
          </p:cNvSpPr>
          <p:nvPr/>
        </p:nvSpPr>
        <p:spPr bwMode="auto">
          <a:xfrm>
            <a:off x="4724400" y="4800600"/>
            <a:ext cx="8826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endParaRPr lang="ar-EG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2" name="TextBox 39"/>
          <p:cNvSpPr txBox="1">
            <a:spLocks noChangeArrowheads="1"/>
          </p:cNvSpPr>
          <p:nvPr/>
        </p:nvSpPr>
        <p:spPr bwMode="auto">
          <a:xfrm>
            <a:off x="2819400" y="4792663"/>
            <a:ext cx="8826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(3)</a:t>
            </a:r>
            <a:endParaRPr lang="ar-EG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3" name="TextBox 39"/>
          <p:cNvSpPr txBox="1">
            <a:spLocks noChangeArrowheads="1"/>
          </p:cNvSpPr>
          <p:nvPr/>
        </p:nvSpPr>
        <p:spPr bwMode="auto">
          <a:xfrm>
            <a:off x="990600" y="4724400"/>
            <a:ext cx="8826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(4)</a:t>
            </a:r>
            <a:endParaRPr lang="ar-EG" sz="4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lu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نماط ارسم الشكل التا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ش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ش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 ش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 ش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 ش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 ش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 ش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 ش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/>
      <p:bldP spid="49161" grpId="0"/>
      <p:bldP spid="49162" grpId="0"/>
      <p:bldP spid="4916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00063"/>
            <a:ext cx="8215313" cy="6000750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905215" y="1349514"/>
            <a:ext cx="42386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</a:t>
            </a:r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فهم ما 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400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4055010" y="2500313"/>
            <a:ext cx="45079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أشكال هندسية لها نمط </a:t>
            </a:r>
            <a:r>
              <a:rPr lang="ar-EG" sz="3600" b="1" dirty="0" smtClean="0">
                <a:solidFill>
                  <a:schemeClr val="bg1"/>
                </a:solidFill>
              </a:rPr>
              <a:t>معين.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610225" y="3714750"/>
            <a:ext cx="3033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</a:rPr>
              <a:t>ما المطلوب مني؟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941474" y="5211763"/>
            <a:ext cx="44294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أ</a:t>
            </a:r>
            <a:r>
              <a:rPr lang="ar-EG" sz="3600" b="1" dirty="0" smtClean="0">
                <a:solidFill>
                  <a:schemeClr val="bg1"/>
                </a:solidFill>
              </a:rPr>
              <a:t>رسم </a:t>
            </a:r>
            <a:r>
              <a:rPr lang="ar-EG" sz="3600" b="1" dirty="0">
                <a:solidFill>
                  <a:schemeClr val="bg1"/>
                </a:solidFill>
              </a:rPr>
              <a:t>الشكل </a:t>
            </a:r>
            <a:r>
              <a:rPr lang="ar-EG" sz="3600" b="1" dirty="0" smtClean="0">
                <a:solidFill>
                  <a:schemeClr val="bg1"/>
                </a:solidFill>
              </a:rPr>
              <a:t>التالي في النمط.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 معطيات المسألة؟ ش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شكال هندسية لها نمط مع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مطلوب مني؟ ش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رسم الشكل التالي في النم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337" grpId="0"/>
      <p:bldP spid="5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00063"/>
            <a:ext cx="8215313" cy="6000750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040688" y="1033463"/>
            <a:ext cx="11031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أخطط</a:t>
            </a:r>
            <a:endParaRPr lang="ar-EG" sz="4000" b="1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91509" y="1928813"/>
            <a:ext cx="46714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ar-EG" sz="3600" b="1" dirty="0" smtClean="0">
                <a:solidFill>
                  <a:schemeClr val="bg1"/>
                </a:solidFill>
              </a:rPr>
              <a:t>أستعمل خطة البحث </a:t>
            </a:r>
            <a:r>
              <a:rPr lang="ar-EG" sz="3600" b="1" dirty="0">
                <a:solidFill>
                  <a:schemeClr val="bg1"/>
                </a:solidFill>
              </a:rPr>
              <a:t>عن </a:t>
            </a:r>
            <a:r>
              <a:rPr lang="ar-EG" sz="3600" b="1" dirty="0" smtClean="0">
                <a:solidFill>
                  <a:schemeClr val="bg1"/>
                </a:solidFill>
              </a:rPr>
              <a:t>نمط.</a:t>
            </a:r>
            <a:endParaRPr lang="ar-EG" sz="40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500865" y="3143250"/>
            <a:ext cx="7954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أحل</a:t>
            </a:r>
            <a:endParaRPr lang="ar-EG" sz="4000" b="1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7586" name="صورة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4313" y="5467350"/>
            <a:ext cx="3349625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صورة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0250" y="5481637"/>
            <a:ext cx="33496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38179" y="4138612"/>
            <a:ext cx="77724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Tx/>
              <a:buChar char="•"/>
            </a:pPr>
            <a:r>
              <a:rPr lang="ar-EG" sz="3600" b="1" dirty="0" smtClean="0">
                <a:solidFill>
                  <a:schemeClr val="bg1"/>
                </a:solidFill>
              </a:rPr>
              <a:t>بملاحظة النمط يتضح أن الشكل التالي في النمط كالآتي:</a:t>
            </a:r>
            <a:endParaRPr lang="ar-EG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طط ش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عمل البحث عن نم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حل ش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بملاحظة النمط يتضح أن الشكل التا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00063"/>
            <a:ext cx="8215313" cy="3462337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387561" y="1447800"/>
            <a:ext cx="1184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أتحقق</a:t>
            </a:r>
            <a:endParaRPr lang="ar-EG" sz="4000" b="1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509263" y="2009775"/>
            <a:ext cx="6101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ar-EG" sz="3600" b="1" dirty="0" smtClean="0">
                <a:solidFill>
                  <a:schemeClr val="bg1"/>
                </a:solidFill>
              </a:rPr>
              <a:t>بمراجعة النمط أجد أن الإجابة صحيحة.</a:t>
            </a:r>
            <a:endParaRPr lang="ar-EG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ش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مراجعة النمط أجد أن 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 Single Corner Rectangle 16"/>
          <p:cNvSpPr/>
          <p:nvPr/>
        </p:nvSpPr>
        <p:spPr bwMode="auto">
          <a:xfrm rot="10800000">
            <a:off x="285719" y="548307"/>
            <a:ext cx="8501094" cy="6095381"/>
          </a:xfrm>
          <a:prstGeom prst="round1Rect">
            <a:avLst>
              <a:gd name="adj" fmla="val 43151"/>
            </a:avLst>
          </a:prstGeom>
          <a:gradFill flip="none" rotWithShape="1">
            <a:gsLst>
              <a:gs pos="0">
                <a:srgbClr val="008000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 w="28575">
            <a:solidFill>
              <a:srgbClr val="00FF00"/>
            </a:solidFill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cs typeface="+mj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77938" y="981075"/>
            <a:ext cx="581501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ترتيب العمليات: </a:t>
            </a:r>
            <a:r>
              <a:rPr lang="ar-EG" sz="4800" b="1" dirty="0">
                <a:latin typeface="Calibri" pitchFamily="34" charset="0"/>
                <a:cs typeface="+mj-cs"/>
              </a:rPr>
              <a:t>استعمل الإشارات المناسبة مما </a:t>
            </a:r>
            <a:r>
              <a:rPr lang="ar-EG" sz="4800" b="1" dirty="0" err="1">
                <a:latin typeface="Calibri" pitchFamily="34" charset="0"/>
                <a:cs typeface="+mj-cs"/>
              </a:rPr>
              <a:t>يلي: +, -, ×, </a:t>
            </a:r>
            <a:r>
              <a:rPr lang="ar-EG" sz="4800" b="1" dirty="0">
                <a:latin typeface="Calibri" pitchFamily="34" charset="0"/>
                <a:cs typeface="+mj-cs"/>
              </a:rPr>
              <a:t>÷, والتي تجعل الجملة الرياضية الآتية صحيحة، على أن تستعمل الإشارة مرة واحدة فقط.</a:t>
            </a:r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 rot="-5400000">
            <a:off x="7654925" y="1060450"/>
            <a:ext cx="1049338" cy="1500188"/>
            <a:chOff x="1751007" y="285728"/>
            <a:chExt cx="7630402" cy="1000132"/>
          </a:xfrm>
        </p:grpSpPr>
        <p:sp>
          <p:nvSpPr>
            <p:cNvPr id="20" name="Flowchart: Stored Data 19"/>
            <p:cNvSpPr/>
            <p:nvPr/>
          </p:nvSpPr>
          <p:spPr>
            <a:xfrm>
              <a:off x="2051140" y="285728"/>
              <a:ext cx="7272543" cy="1000132"/>
            </a:xfrm>
            <a:prstGeom prst="flowChartOnlineStorag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 b="1">
                <a:cs typeface="+mj-cs"/>
              </a:endParaRPr>
            </a:p>
          </p:txBody>
        </p:sp>
        <p:sp>
          <p:nvSpPr>
            <p:cNvPr id="21" name="Flowchart: Stored Data 20"/>
            <p:cNvSpPr/>
            <p:nvPr/>
          </p:nvSpPr>
          <p:spPr>
            <a:xfrm rot="5400000">
              <a:off x="4828067" y="-2769672"/>
              <a:ext cx="841380" cy="7110931"/>
            </a:xfrm>
            <a:prstGeom prst="flowChartOnlineStorage">
              <a:avLst/>
            </a:prstGeom>
            <a:solidFill>
              <a:srgbClr val="D6009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cs typeface="+mj-cs"/>
                </a:rPr>
                <a:t>10</a:t>
              </a:r>
            </a:p>
          </p:txBody>
        </p:sp>
      </p:grp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827838" y="5589588"/>
            <a:ext cx="6969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6421388" y="5661248"/>
            <a:ext cx="526876" cy="57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746750" y="5589588"/>
            <a:ext cx="6969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41268" y="5661248"/>
            <a:ext cx="526876" cy="57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60913" y="5589588"/>
            <a:ext cx="698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55976" y="5661248"/>
            <a:ext cx="526876" cy="57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339975" y="5589588"/>
            <a:ext cx="2254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2060"/>
                </a:solidFill>
              </a:rPr>
              <a:t>1 = 18</a:t>
            </a:r>
          </a:p>
        </p:txBody>
      </p:sp>
    </p:spTree>
  </p:cSld>
  <p:clrMapOvr>
    <a:masterClrMapping/>
  </p:clrMapOvr>
  <p:transition>
    <p:plus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رتيب العمليات  استعم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4 6 1 =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4 6 1 =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4 6 1 =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4 6 1 =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4 6 1 =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4 6 1 =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4 6 1 =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13" grpId="0"/>
      <p:bldP spid="15" grpId="0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00063"/>
            <a:ext cx="8215313" cy="6000750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905215" y="1349514"/>
            <a:ext cx="42386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</a:t>
            </a:r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فهم ما 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400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610225" y="4419600"/>
            <a:ext cx="3033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</a:rPr>
              <a:t>ما المطلوب مني؟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5800" y="2286000"/>
            <a:ext cx="780638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600" b="1" dirty="0" smtClean="0">
                <a:solidFill>
                  <a:schemeClr val="bg1"/>
                </a:solidFill>
              </a:rPr>
              <a:t>يمكن استخدام الإشارات +، </a:t>
            </a:r>
            <a:r>
              <a:rPr lang="ar-EG" sz="3600" b="1" dirty="0">
                <a:solidFill>
                  <a:schemeClr val="bg1"/>
                </a:solidFill>
              </a:rPr>
              <a:t>-، </a:t>
            </a:r>
            <a:r>
              <a:rPr lang="ar-EG" sz="3600" b="1" dirty="0" smtClean="0">
                <a:solidFill>
                  <a:schemeClr val="bg1"/>
                </a:solidFill>
              </a:rPr>
              <a:t>×، ÷؛ لجعل الجملة الرياضية 3..4..6..1= 18 صحيحة على أن تستعمل الإشارة مرة واحدة.</a:t>
            </a:r>
            <a:endParaRPr lang="en-US" sz="3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62001" y="5276850"/>
            <a:ext cx="78867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وضع الإشارة </a:t>
            </a:r>
            <a:r>
              <a:rPr lang="ar-EG" sz="3600" b="1" dirty="0" smtClean="0">
                <a:solidFill>
                  <a:schemeClr val="bg1"/>
                </a:solidFill>
              </a:rPr>
              <a:t>المناسبة في </a:t>
            </a:r>
            <a:r>
              <a:rPr lang="ar-EG" sz="3600" b="1" dirty="0">
                <a:solidFill>
                  <a:schemeClr val="bg1"/>
                </a:solidFill>
              </a:rPr>
              <a:t>المكان الصحيح </a:t>
            </a:r>
            <a:r>
              <a:rPr lang="ar-EG" sz="3600" b="1" dirty="0" smtClean="0">
                <a:solidFill>
                  <a:schemeClr val="bg1"/>
                </a:solidFill>
              </a:rPr>
              <a:t>لجعل الجملة صحيحة.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 معطيات المسألة؟ ش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مكن استخدام ال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مطلوب مني؟ ش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ضع الإشارة المناسبة في المك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5750" y="2071688"/>
            <a:ext cx="8215313" cy="4429125"/>
            <a:chOff x="571472" y="928669"/>
            <a:chExt cx="8215370" cy="4587168"/>
          </a:xfrm>
        </p:grpSpPr>
        <p:grpSp>
          <p:nvGrpSpPr>
            <p:cNvPr id="7174" name="Group 13"/>
            <p:cNvGrpSpPr>
              <a:grpSpLocks/>
            </p:cNvGrpSpPr>
            <p:nvPr/>
          </p:nvGrpSpPr>
          <p:grpSpPr bwMode="auto">
            <a:xfrm>
              <a:off x="571472" y="928669"/>
              <a:ext cx="8215370" cy="4587168"/>
              <a:chOff x="357158" y="2143116"/>
              <a:chExt cx="8215370" cy="3892145"/>
            </a:xfrm>
          </p:grpSpPr>
          <p:grpSp>
            <p:nvGrpSpPr>
              <p:cNvPr id="6" name="Group 9"/>
              <p:cNvGrpSpPr/>
              <p:nvPr/>
            </p:nvGrpSpPr>
            <p:grpSpPr>
              <a:xfrm rot="10800000">
                <a:off x="571472" y="4606500"/>
                <a:ext cx="7786744" cy="1428761"/>
                <a:chOff x="714346" y="2251500"/>
                <a:chExt cx="7786744" cy="1428761"/>
              </a:xfrm>
              <a:solidFill>
                <a:srgbClr val="CC3300"/>
              </a:solidFill>
            </p:grpSpPr>
            <p:sp>
              <p:nvSpPr>
                <p:cNvPr id="18" name="Rounded Rectangular Callout 17"/>
                <p:cNvSpPr/>
                <p:nvPr/>
              </p:nvSpPr>
              <p:spPr>
                <a:xfrm rot="10800000">
                  <a:off x="714346" y="2251501"/>
                  <a:ext cx="1928828" cy="1428760"/>
                </a:xfrm>
                <a:prstGeom prst="wedgeRoundRectCallout">
                  <a:avLst>
                    <a:gd name="adj1" fmla="val -4537"/>
                    <a:gd name="adj2" fmla="val 15500"/>
                    <a:gd name="adj3" fmla="val 16667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19" name="Rounded Rectangular Callout 18"/>
                <p:cNvSpPr/>
                <p:nvPr/>
              </p:nvSpPr>
              <p:spPr>
                <a:xfrm rot="10800000">
                  <a:off x="2143108" y="2251501"/>
                  <a:ext cx="3857652" cy="1428760"/>
                </a:xfrm>
                <a:prstGeom prst="wedgeRoundRectCallout">
                  <a:avLst>
                    <a:gd name="adj1" fmla="val -4537"/>
                    <a:gd name="adj2" fmla="val 15500"/>
                    <a:gd name="adj3" fmla="val 16667"/>
                  </a:avLst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20" name="Rounded Rectangular Callout 19"/>
                <p:cNvSpPr/>
                <p:nvPr/>
              </p:nvSpPr>
              <p:spPr>
                <a:xfrm rot="10800000">
                  <a:off x="4643438" y="2251500"/>
                  <a:ext cx="3857652" cy="1428760"/>
                </a:xfrm>
                <a:prstGeom prst="wedgeRoundRectCallout">
                  <a:avLst>
                    <a:gd name="adj1" fmla="val -4537"/>
                    <a:gd name="adj2" fmla="val 15500"/>
                    <a:gd name="adj3" fmla="val 16667"/>
                  </a:avLst>
                </a:prstGeom>
                <a:solidFill>
                  <a:srgbClr val="008000"/>
                </a:solidFill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  <p:grpSp>
            <p:nvGrpSpPr>
              <p:cNvPr id="7177" name="Group 8"/>
              <p:cNvGrpSpPr>
                <a:grpSpLocks/>
              </p:cNvGrpSpPr>
              <p:nvPr/>
            </p:nvGrpSpPr>
            <p:grpSpPr bwMode="auto">
              <a:xfrm>
                <a:off x="714346" y="2143116"/>
                <a:ext cx="7786744" cy="1428761"/>
                <a:chOff x="714346" y="2143116"/>
                <a:chExt cx="7786744" cy="1428761"/>
              </a:xfrm>
            </p:grpSpPr>
            <p:sp>
              <p:nvSpPr>
                <p:cNvPr id="15" name="Rounded Rectangular Callout 14"/>
                <p:cNvSpPr/>
                <p:nvPr/>
              </p:nvSpPr>
              <p:spPr>
                <a:xfrm rot="10800000">
                  <a:off x="714348" y="2143116"/>
                  <a:ext cx="1928825" cy="1428515"/>
                </a:xfrm>
                <a:prstGeom prst="wedgeRoundRectCallout">
                  <a:avLst>
                    <a:gd name="adj1" fmla="val -4537"/>
                    <a:gd name="adj2" fmla="val 15500"/>
                    <a:gd name="adj3" fmla="val 16667"/>
                  </a:avLst>
                </a:prstGeom>
                <a:solidFill>
                  <a:srgbClr val="CC00CC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16" name="Rounded Rectangular Callout 15"/>
                <p:cNvSpPr/>
                <p:nvPr/>
              </p:nvSpPr>
              <p:spPr>
                <a:xfrm rot="10800000">
                  <a:off x="2143108" y="2143116"/>
                  <a:ext cx="3857652" cy="1428515"/>
                </a:xfrm>
                <a:prstGeom prst="wedgeRoundRectCallout">
                  <a:avLst>
                    <a:gd name="adj1" fmla="val -4537"/>
                    <a:gd name="adj2" fmla="val 15500"/>
                    <a:gd name="adj3" fmla="val 16667"/>
                  </a:avLst>
                </a:prstGeom>
                <a:solidFill>
                  <a:srgbClr val="0000FF"/>
                </a:solidFill>
                <a:ln>
                  <a:solidFill>
                    <a:srgbClr val="00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17" name="Rounded Rectangular Callout 5"/>
                <p:cNvSpPr/>
                <p:nvPr/>
              </p:nvSpPr>
              <p:spPr>
                <a:xfrm rot="10800000">
                  <a:off x="4643437" y="2143116"/>
                  <a:ext cx="3857652" cy="1428515"/>
                </a:xfrm>
                <a:prstGeom prst="wedgeRoundRectCallout">
                  <a:avLst>
                    <a:gd name="adj1" fmla="val -4537"/>
                    <a:gd name="adj2" fmla="val 15500"/>
                    <a:gd name="adj3" fmla="val 16667"/>
                  </a:avLst>
                </a:prstGeom>
                <a:solidFill>
                  <a:srgbClr val="00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  <p:sp>
            <p:nvSpPr>
              <p:cNvPr id="14" name="Rounded Rectangle 4"/>
              <p:cNvSpPr/>
              <p:nvPr/>
            </p:nvSpPr>
            <p:spPr>
              <a:xfrm>
                <a:off x="357158" y="2357951"/>
                <a:ext cx="8215370" cy="3285305"/>
              </a:xfrm>
              <a:prstGeom prst="roundRect">
                <a:avLst/>
              </a:prstGeom>
              <a:solidFill>
                <a:srgbClr val="FFFF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7175" name="TextBox 10"/>
            <p:cNvSpPr txBox="1">
              <a:spLocks noChangeArrowheads="1"/>
            </p:cNvSpPr>
            <p:nvPr/>
          </p:nvSpPr>
          <p:spPr bwMode="auto">
            <a:xfrm>
              <a:off x="785786" y="1224607"/>
              <a:ext cx="7786742" cy="3920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تعلم أن </a:t>
              </a:r>
              <a:r>
                <a:rPr lang="ar-EG" sz="4800" b="1" dirty="0" smtClean="0">
                  <a:latin typeface="Times New Roman" pitchFamily="18" charset="0"/>
                  <a:cs typeface="Times New Roman" pitchFamily="18" charset="0"/>
                </a:rPr>
                <a:t>عبد الرحمن </a:t>
              </a:r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حصل على 100 ريال في صورة أوراق نقدية من الفئتين (10 ريالات </a:t>
              </a:r>
              <a:r>
                <a:rPr lang="ar-EG" sz="4800" b="1" dirty="0" smtClean="0">
                  <a:latin typeface="Times New Roman" pitchFamily="18" charset="0"/>
                  <a:cs typeface="Times New Roman" pitchFamily="18" charset="0"/>
                </a:rPr>
                <a:t>و20 </a:t>
              </a:r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ريالاً), وعددها 8. ويريد أن يجد عدد أوراق كل من الفئتين.</a:t>
              </a:r>
            </a:p>
          </p:txBody>
        </p:sp>
      </p:grp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6357938" y="357188"/>
            <a:ext cx="2428875" cy="1643062"/>
            <a:chOff x="6215074" y="3357562"/>
            <a:chExt cx="2428892" cy="1643050"/>
          </a:xfrm>
        </p:grpSpPr>
        <p:sp>
          <p:nvSpPr>
            <p:cNvPr id="3" name="Left-Up Arrow 2"/>
            <p:cNvSpPr/>
            <p:nvPr/>
          </p:nvSpPr>
          <p:spPr>
            <a:xfrm>
              <a:off x="6786578" y="3500436"/>
              <a:ext cx="1357321" cy="1500176"/>
            </a:xfrm>
            <a:prstGeom prst="leftUpArrow">
              <a:avLst/>
            </a:prstGeom>
            <a:solidFill>
              <a:srgbClr val="00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/>
            </a:p>
          </p:txBody>
        </p:sp>
        <p:sp>
          <p:nvSpPr>
            <p:cNvPr id="4" name="Flowchart: Stored Data 3"/>
            <p:cNvSpPr/>
            <p:nvPr/>
          </p:nvSpPr>
          <p:spPr>
            <a:xfrm>
              <a:off x="6215074" y="3357562"/>
              <a:ext cx="2428892" cy="785818"/>
            </a:xfrm>
            <a:prstGeom prst="flowChartOnlineStorag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افهم</a:t>
              </a:r>
            </a:p>
          </p:txBody>
        </p:sp>
      </p:grpSp>
    </p:spTree>
  </p:cSld>
  <p:clrMapOvr>
    <a:masterClrMapping/>
  </p:clrMapOvr>
  <p:transition>
    <p:cover dir="ru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فه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علم أن عبد الرحمن حصل على 100 ريال في صو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00063"/>
            <a:ext cx="8215313" cy="3214687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359613" y="785813"/>
            <a:ext cx="12843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800" b="1" dirty="0" smtClean="0">
                <a:solidFill>
                  <a:srgbClr val="0000FF"/>
                </a:solidFill>
              </a:rPr>
              <a:t>أخطط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786063" y="1714500"/>
            <a:ext cx="58626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أ</a:t>
            </a:r>
            <a:r>
              <a:rPr lang="ar-EG" sz="3600" b="1" dirty="0" smtClean="0">
                <a:solidFill>
                  <a:schemeClr val="bg1"/>
                </a:solidFill>
              </a:rPr>
              <a:t>ستعمل </a:t>
            </a:r>
            <a:r>
              <a:rPr lang="ar-EG" sz="3600" b="1" dirty="0">
                <a:solidFill>
                  <a:schemeClr val="bg1"/>
                </a:solidFill>
              </a:rPr>
              <a:t>خطة التخمين </a:t>
            </a:r>
            <a:r>
              <a:rPr lang="ar-EG" sz="3600" b="1" dirty="0" smtClean="0">
                <a:solidFill>
                  <a:schemeClr val="bg1"/>
                </a:solidFill>
              </a:rPr>
              <a:t>والتحقق.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734637" y="2643188"/>
            <a:ext cx="9172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800" b="1" dirty="0" smtClean="0">
                <a:solidFill>
                  <a:srgbClr val="0000FF"/>
                </a:solidFill>
              </a:rPr>
              <a:t>أحل</a:t>
            </a:r>
            <a:endParaRPr lang="en-US" sz="4800" dirty="0">
              <a:solidFill>
                <a:srgbClr val="0000FF"/>
              </a:solidFill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1992312" y="4071938"/>
          <a:ext cx="6151563" cy="2640012"/>
        </p:xfrm>
        <a:graphic>
          <a:graphicData uri="http://schemas.openxmlformats.org/drawingml/2006/table">
            <a:tbl>
              <a:tblPr rtl="1"/>
              <a:tblGrid>
                <a:gridCol w="2050521"/>
                <a:gridCol w="2050521"/>
                <a:gridCol w="2050521"/>
              </a:tblGrid>
              <a:tr h="79099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78032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068689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6000750" y="4286250"/>
            <a:ext cx="2000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الجملة الرياضية</a:t>
            </a:r>
            <a:endParaRPr lang="en-US" sz="16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4071938" y="4191000"/>
            <a:ext cx="1000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الناتج</a:t>
            </a:r>
            <a:endParaRPr lang="en-US" sz="20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6000750" y="5045075"/>
            <a:ext cx="19288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3+4×6÷1 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4191000" y="4926012"/>
            <a:ext cx="13573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27</a:t>
            </a:r>
            <a:endParaRPr 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1600200" y="5005388"/>
            <a:ext cx="2143125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أكبر بكثير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5867400" y="5986801"/>
            <a:ext cx="2071687" cy="49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3×4+6 </a:t>
            </a:r>
            <a:r>
              <a:rPr lang="ar-EG" sz="24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÷1 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4476750" y="5854700"/>
            <a:ext cx="107156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18 </a:t>
            </a:r>
            <a:endParaRPr lang="en-US" sz="20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2286000" y="5786438"/>
            <a:ext cx="150018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يساوي</a:t>
            </a:r>
            <a:endParaRPr 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خطط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ستعمل خطة التخمين والتحقق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حل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جملة الرياضية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+4×6÷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ناتج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7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أكبر بكثير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3×4 +6 ÷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8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يساوي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00063"/>
            <a:ext cx="8215313" cy="6000750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260227" y="785813"/>
            <a:ext cx="13837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800" b="1" dirty="0" smtClean="0">
                <a:solidFill>
                  <a:srgbClr val="0000FF"/>
                </a:solidFill>
              </a:rPr>
              <a:t>أتحقق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47800" y="2782888"/>
            <a:ext cx="7086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400" b="1" dirty="0" smtClean="0">
                <a:solidFill>
                  <a:schemeClr val="bg1"/>
                </a:solidFill>
              </a:rPr>
              <a:t>بما أن 3 </a:t>
            </a:r>
            <a:r>
              <a:rPr lang="ar-EG" sz="44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×</a:t>
            </a:r>
            <a:r>
              <a:rPr lang="ar-EG" sz="4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4 + 6 = 12 + 6 = 18  </a:t>
            </a:r>
          </a:p>
          <a:p>
            <a:r>
              <a:rPr lang="ar-EG" sz="4400" b="1" dirty="0" smtClean="0">
                <a:solidFill>
                  <a:schemeClr val="bg1"/>
                </a:solidFill>
              </a:rPr>
              <a:t>إذن</a:t>
            </a:r>
            <a:r>
              <a:rPr lang="ar-SA" sz="4400" b="1" dirty="0" smtClean="0">
                <a:solidFill>
                  <a:schemeClr val="bg1"/>
                </a:solidFill>
              </a:rPr>
              <a:t>،</a:t>
            </a:r>
            <a:r>
              <a:rPr lang="ar-EG" sz="4400" b="1" dirty="0" smtClean="0">
                <a:solidFill>
                  <a:schemeClr val="bg1"/>
                </a:solidFill>
              </a:rPr>
              <a:t> الإجابة صحيحة.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ش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ما أن 3˟ 4 + 6 = 16 + 6 =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ن الإجابة صحيحة ش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57188" y="642938"/>
            <a:ext cx="7000875" cy="5715000"/>
            <a:chOff x="357158" y="1357298"/>
            <a:chExt cx="8358246" cy="5072074"/>
          </a:xfrm>
        </p:grpSpPr>
        <p:grpSp>
          <p:nvGrpSpPr>
            <p:cNvPr id="56326" name="Group 12"/>
            <p:cNvGrpSpPr>
              <a:grpSpLocks/>
            </p:cNvGrpSpPr>
            <p:nvPr/>
          </p:nvGrpSpPr>
          <p:grpSpPr bwMode="auto">
            <a:xfrm>
              <a:off x="357158" y="1357298"/>
              <a:ext cx="8358246" cy="5072074"/>
              <a:chOff x="357158" y="571480"/>
              <a:chExt cx="8358246" cy="5857892"/>
            </a:xfrm>
          </p:grpSpPr>
          <p:grpSp>
            <p:nvGrpSpPr>
              <p:cNvPr id="56328" name="Group 25"/>
              <p:cNvGrpSpPr>
                <a:grpSpLocks/>
              </p:cNvGrpSpPr>
              <p:nvPr/>
            </p:nvGrpSpPr>
            <p:grpSpPr bwMode="auto">
              <a:xfrm>
                <a:off x="357158" y="571480"/>
                <a:ext cx="8358246" cy="5857892"/>
                <a:chOff x="214282" y="1428736"/>
                <a:chExt cx="8853542" cy="5224498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214282" y="1428736"/>
                  <a:ext cx="8558423" cy="4929894"/>
                </a:xfrm>
                <a:prstGeom prst="roundRect">
                  <a:avLst/>
                </a:prstGeom>
                <a:solidFill>
                  <a:srgbClr val="0000FF"/>
                </a:solidFill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800" b="1">
                    <a:cs typeface="+mj-cs"/>
                  </a:endParaRPr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509399" y="1723339"/>
                  <a:ext cx="8558425" cy="4929895"/>
                </a:xfrm>
                <a:prstGeom prst="roundRect">
                  <a:avLst/>
                </a:prstGeom>
                <a:solidFill>
                  <a:srgbClr val="FF0000"/>
                </a:solidFill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800" b="1">
                    <a:cs typeface="+mj-cs"/>
                  </a:endParaRPr>
                </a:p>
              </p:txBody>
            </p:sp>
            <p:sp>
              <p:nvSpPr>
                <p:cNvPr id="14" name="Rounded Rectangle 13"/>
                <p:cNvSpPr/>
                <p:nvPr/>
              </p:nvSpPr>
              <p:spPr>
                <a:xfrm>
                  <a:off x="356821" y="1570958"/>
                  <a:ext cx="8558425" cy="4929894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00FFFF"/>
                    </a:gs>
                    <a:gs pos="50000">
                      <a:schemeClr val="bg1"/>
                    </a:gs>
                    <a:gs pos="100000">
                      <a:srgbClr val="0070C0"/>
                    </a:gs>
                  </a:gsLst>
                  <a:lin ang="13500000" scaled="1"/>
                  <a:tileRect/>
                </a:gra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800" b="1">
                    <a:cs typeface="+mj-cs"/>
                  </a:endParaRPr>
                </a:p>
              </p:txBody>
            </p:sp>
          </p:grpSp>
          <p:pic>
            <p:nvPicPr>
              <p:cNvPr id="56329" name="Picture 9" descr="0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57620" y="733409"/>
                <a:ext cx="4448175" cy="409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30" name="Picture 10" descr="1ee84e6285851ce1412419860130ef36.gi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643174" y="5929330"/>
                <a:ext cx="3810000" cy="47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7655" name="TextBox 7"/>
            <p:cNvSpPr txBox="1">
              <a:spLocks noChangeArrowheads="1"/>
            </p:cNvSpPr>
            <p:nvPr/>
          </p:nvSpPr>
          <p:spPr bwMode="auto">
            <a:xfrm>
              <a:off x="954175" y="2481608"/>
              <a:ext cx="7164211" cy="2295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5400" b="1" dirty="0">
                  <a:solidFill>
                    <a:srgbClr val="0000FF"/>
                  </a:solidFill>
                  <a:latin typeface="Calibri" pitchFamily="34" charset="0"/>
                  <a:cs typeface="+mj-cs"/>
                </a:rPr>
                <a:t>مواعيد الرحلات: </a:t>
              </a:r>
              <a:r>
                <a:rPr lang="ar-EG" sz="5400" b="1" dirty="0">
                  <a:latin typeface="Calibri" pitchFamily="34" charset="0"/>
                  <a:cs typeface="+mj-cs"/>
                </a:rPr>
                <a:t>الجدول الآتي يبين مواعيد رحلات بعض الحافلات.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-5400000">
            <a:off x="7654925" y="1774825"/>
            <a:ext cx="1049338" cy="1500188"/>
            <a:chOff x="1751007" y="285728"/>
            <a:chExt cx="7630402" cy="1000132"/>
          </a:xfrm>
        </p:grpSpPr>
        <p:sp>
          <p:nvSpPr>
            <p:cNvPr id="16" name="Flowchart: Stored Data 15"/>
            <p:cNvSpPr/>
            <p:nvPr/>
          </p:nvSpPr>
          <p:spPr>
            <a:xfrm>
              <a:off x="2051140" y="285728"/>
              <a:ext cx="7272543" cy="1000132"/>
            </a:xfrm>
            <a:prstGeom prst="flowChartOnlineStorag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 b="1">
                <a:cs typeface="+mj-cs"/>
              </a:endParaRPr>
            </a:p>
          </p:txBody>
        </p:sp>
        <p:sp>
          <p:nvSpPr>
            <p:cNvPr id="17" name="Flowchart: Stored Data 16"/>
            <p:cNvSpPr/>
            <p:nvPr/>
          </p:nvSpPr>
          <p:spPr>
            <a:xfrm rot="5400000">
              <a:off x="4828067" y="-2769672"/>
              <a:ext cx="841380" cy="7110931"/>
            </a:xfrm>
            <a:prstGeom prst="flowChartOnlineStorage">
              <a:avLst/>
            </a:prstGeom>
            <a:solidFill>
              <a:srgbClr val="D6009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cs typeface="+mj-cs"/>
                </a:rPr>
                <a:t>11</a:t>
              </a:r>
            </a:p>
          </p:txBody>
        </p:sp>
      </p:grpSp>
    </p:spTree>
  </p:cSld>
  <p:clrMapOvr>
    <a:masterClrMapping/>
  </p:clrMapOvr>
  <p:transition>
    <p:comb dir="vert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واعيد الرحلات الجد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92324" y="461963"/>
          <a:ext cx="8040489" cy="606307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80163"/>
                <a:gridCol w="2680163"/>
                <a:gridCol w="2680163"/>
              </a:tblGrid>
              <a:tr h="1512168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137726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37726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37726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37726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84168" y="797803"/>
            <a:ext cx="2232248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الحافلة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9872" y="433696"/>
            <a:ext cx="2232248" cy="156966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وقت الوصول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3568" y="491188"/>
            <a:ext cx="2232248" cy="156966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وقت المغادرة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516688" y="2060575"/>
            <a:ext cx="1295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/>
              <a:t>1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419475" y="2060575"/>
            <a:ext cx="20891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/>
              <a:t>8:42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55650" y="2060575"/>
            <a:ext cx="20875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/>
              <a:t>8:52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516688" y="3278188"/>
            <a:ext cx="12954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/>
              <a:t>2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419475" y="3278188"/>
            <a:ext cx="208915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/>
              <a:t>9:12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55650" y="3278188"/>
            <a:ext cx="2087563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/>
              <a:t>9:22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516688" y="4357688"/>
            <a:ext cx="1295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/>
              <a:t>3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419475" y="4357688"/>
            <a:ext cx="20891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/>
              <a:t>9:42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55650" y="4357688"/>
            <a:ext cx="20875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/>
              <a:t>9:52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516688" y="5510213"/>
            <a:ext cx="12954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/>
              <a:t>4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348038" y="5510213"/>
            <a:ext cx="223202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/>
              <a:t>10:12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1188" y="5510213"/>
            <a:ext cx="230505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/>
              <a:t>10:22</a:t>
            </a:r>
          </a:p>
        </p:txBody>
      </p:sp>
    </p:spTree>
  </p:cSld>
  <p:clrMapOvr>
    <a:masterClrMapping/>
  </p:clrMapOvr>
  <p:transition>
    <p:newsflash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حاف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ش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قت الوص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  42 ش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وقت المغاد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8      52 ش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 ش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   12 ش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9     22 ش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3 ش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9       42 ش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9  52 ش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4 ش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10      12 ش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10    22 ش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57188" y="642938"/>
            <a:ext cx="7000875" cy="5715000"/>
            <a:chOff x="357158" y="1357298"/>
            <a:chExt cx="8358246" cy="5072074"/>
          </a:xfrm>
        </p:grpSpPr>
        <p:grpSp>
          <p:nvGrpSpPr>
            <p:cNvPr id="58374" name="Group 12"/>
            <p:cNvGrpSpPr>
              <a:grpSpLocks/>
            </p:cNvGrpSpPr>
            <p:nvPr/>
          </p:nvGrpSpPr>
          <p:grpSpPr bwMode="auto">
            <a:xfrm>
              <a:off x="357158" y="1357298"/>
              <a:ext cx="8358246" cy="5072074"/>
              <a:chOff x="357158" y="571480"/>
              <a:chExt cx="8358246" cy="5857892"/>
            </a:xfrm>
          </p:grpSpPr>
          <p:grpSp>
            <p:nvGrpSpPr>
              <p:cNvPr id="58376" name="Group 25"/>
              <p:cNvGrpSpPr>
                <a:grpSpLocks/>
              </p:cNvGrpSpPr>
              <p:nvPr/>
            </p:nvGrpSpPr>
            <p:grpSpPr bwMode="auto">
              <a:xfrm>
                <a:off x="357158" y="571480"/>
                <a:ext cx="8358246" cy="5857892"/>
                <a:chOff x="214282" y="1428736"/>
                <a:chExt cx="8853542" cy="5224498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214282" y="1428736"/>
                  <a:ext cx="8558423" cy="4929894"/>
                </a:xfrm>
                <a:prstGeom prst="roundRect">
                  <a:avLst/>
                </a:prstGeom>
                <a:solidFill>
                  <a:srgbClr val="0000FF"/>
                </a:solidFill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800" b="1">
                    <a:cs typeface="+mj-cs"/>
                  </a:endParaRPr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509399" y="1723339"/>
                  <a:ext cx="8558425" cy="4929895"/>
                </a:xfrm>
                <a:prstGeom prst="roundRect">
                  <a:avLst/>
                </a:prstGeom>
                <a:solidFill>
                  <a:srgbClr val="FF0000"/>
                </a:solidFill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800" b="1">
                    <a:cs typeface="+mj-cs"/>
                  </a:endParaRPr>
                </a:p>
              </p:txBody>
            </p:sp>
            <p:sp>
              <p:nvSpPr>
                <p:cNvPr id="14" name="Rounded Rectangle 13"/>
                <p:cNvSpPr/>
                <p:nvPr/>
              </p:nvSpPr>
              <p:spPr>
                <a:xfrm>
                  <a:off x="356821" y="1570958"/>
                  <a:ext cx="8558425" cy="4929894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00FFFF"/>
                    </a:gs>
                    <a:gs pos="50000">
                      <a:schemeClr val="bg1"/>
                    </a:gs>
                    <a:gs pos="100000">
                      <a:srgbClr val="0070C0"/>
                    </a:gs>
                  </a:gsLst>
                  <a:lin ang="13500000" scaled="1"/>
                  <a:tileRect/>
                </a:gra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800" b="1">
                    <a:cs typeface="+mj-cs"/>
                  </a:endParaRPr>
                </a:p>
              </p:txBody>
            </p:sp>
          </p:grpSp>
          <p:pic>
            <p:nvPicPr>
              <p:cNvPr id="58377" name="Picture 9" descr="0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57620" y="733409"/>
                <a:ext cx="4448175" cy="409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378" name="Picture 10" descr="1ee84e6285851ce1412419860130ef36.gi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643174" y="5929330"/>
                <a:ext cx="3810000" cy="47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7655" name="TextBox 7"/>
            <p:cNvSpPr txBox="1">
              <a:spLocks noChangeArrowheads="1"/>
            </p:cNvSpPr>
            <p:nvPr/>
          </p:nvSpPr>
          <p:spPr bwMode="auto">
            <a:xfrm>
              <a:off x="834772" y="2549235"/>
              <a:ext cx="7164211" cy="2295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5400" b="1" dirty="0">
                  <a:latin typeface="Calibri" pitchFamily="34" charset="0"/>
                  <a:cs typeface="+mj-cs"/>
                </a:rPr>
                <a:t>إذا استمر هذا النمط, فما موعدا وصول الحافلة السادسة ومغادرتها؟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-5400000">
            <a:off x="7654925" y="1774825"/>
            <a:ext cx="1049338" cy="1500188"/>
            <a:chOff x="1751007" y="285728"/>
            <a:chExt cx="7630402" cy="1000132"/>
          </a:xfrm>
        </p:grpSpPr>
        <p:sp>
          <p:nvSpPr>
            <p:cNvPr id="16" name="Flowchart: Stored Data 15"/>
            <p:cNvSpPr/>
            <p:nvPr/>
          </p:nvSpPr>
          <p:spPr>
            <a:xfrm>
              <a:off x="2051140" y="285728"/>
              <a:ext cx="7272543" cy="1000132"/>
            </a:xfrm>
            <a:prstGeom prst="flowChartOnlineStorag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 b="1">
                <a:cs typeface="+mj-cs"/>
              </a:endParaRPr>
            </a:p>
          </p:txBody>
        </p:sp>
        <p:sp>
          <p:nvSpPr>
            <p:cNvPr id="17" name="Flowchart: Stored Data 16"/>
            <p:cNvSpPr/>
            <p:nvPr/>
          </p:nvSpPr>
          <p:spPr>
            <a:xfrm rot="5400000">
              <a:off x="4828067" y="-2769672"/>
              <a:ext cx="841380" cy="7110931"/>
            </a:xfrm>
            <a:prstGeom prst="flowChartOnlineStorage">
              <a:avLst/>
            </a:prstGeom>
            <a:solidFill>
              <a:srgbClr val="D6009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cs typeface="+mj-cs"/>
                </a:rPr>
                <a:t>11</a:t>
              </a:r>
            </a:p>
          </p:txBody>
        </p:sp>
      </p:grpSp>
    </p:spTree>
  </p:cSld>
  <p:clrMapOvr>
    <a:masterClrMapping/>
  </p:clrMapOvr>
  <p:transition>
    <p:comb dir="vert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ا استمر هذا النم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00063"/>
            <a:ext cx="8215313" cy="6000750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265576" y="1892439"/>
            <a:ext cx="42386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</a:t>
            </a:r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فهم ما 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400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978366" y="2828925"/>
            <a:ext cx="55258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جدول أوقات رحلات بعض </a:t>
            </a:r>
            <a:r>
              <a:rPr lang="ar-EG" sz="3600" b="1" dirty="0" smtClean="0">
                <a:solidFill>
                  <a:schemeClr val="bg1"/>
                </a:solidFill>
              </a:rPr>
              <a:t>الحافلات</a:t>
            </a:r>
            <a:r>
              <a:rPr lang="ar-SA" sz="3600" b="1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470524" y="3692525"/>
            <a:ext cx="3033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</a:rPr>
              <a:t>ما المطلوب مني؟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86697" y="4611688"/>
            <a:ext cx="79175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 smtClean="0">
                <a:solidFill>
                  <a:schemeClr val="bg1"/>
                </a:solidFill>
              </a:rPr>
              <a:t>تحديد وقت </a:t>
            </a:r>
            <a:r>
              <a:rPr lang="ar-EG" sz="3600" b="1" dirty="0">
                <a:solidFill>
                  <a:schemeClr val="bg1"/>
                </a:solidFill>
              </a:rPr>
              <a:t>وصول الحافلة السادسة </a:t>
            </a:r>
            <a:r>
              <a:rPr lang="ar-EG" sz="3600" b="1" dirty="0" smtClean="0">
                <a:solidFill>
                  <a:schemeClr val="bg1"/>
                </a:solidFill>
              </a:rPr>
              <a:t>ووقت مغادرتها</a:t>
            </a:r>
            <a:r>
              <a:rPr lang="ar-EG" sz="3600" b="1" dirty="0">
                <a:solidFill>
                  <a:schemeClr val="bg1"/>
                </a:solidFill>
              </a:rPr>
              <a:t>؟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 معطيات المسألة؟ ش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دول أوقات رحلات بعض الحاف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مطلوب مني؟ ش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حديد وقت وصول الحافلة السادسة ووقت مغادرتها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71500"/>
            <a:ext cx="8215313" cy="3214688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572250" y="714375"/>
            <a:ext cx="1785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أخطط</a:t>
            </a:r>
            <a:endParaRPr lang="ar-EG" sz="5400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72664" y="1955800"/>
            <a:ext cx="62584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800" b="1" dirty="0" smtClean="0">
                <a:solidFill>
                  <a:schemeClr val="bg1"/>
                </a:solidFill>
              </a:rPr>
              <a:t>أستخدم طريقة البحث </a:t>
            </a:r>
            <a:r>
              <a:rPr lang="ar-EG" sz="4800" b="1" dirty="0">
                <a:solidFill>
                  <a:schemeClr val="bg1"/>
                </a:solidFill>
              </a:rPr>
              <a:t>عن </a:t>
            </a:r>
            <a:r>
              <a:rPr lang="ar-EG" sz="4800" b="1" dirty="0" smtClean="0">
                <a:solidFill>
                  <a:schemeClr val="bg1"/>
                </a:solidFill>
              </a:rPr>
              <a:t>نمط.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طط ش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خدم طريقة البحث عن نم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1524001" y="142874"/>
            <a:ext cx="7405688" cy="5267325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38400" y="1522274"/>
            <a:ext cx="59912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5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أحل </a:t>
            </a:r>
          </a:p>
          <a:p>
            <a:r>
              <a:rPr lang="ar-EG" sz="54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من الجدول يتضح الآتي:</a:t>
            </a: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 ش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ن الجدول يتضح الآتي ش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6715125" y="142875"/>
            <a:ext cx="2214563" cy="1785938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643688" y="642938"/>
            <a:ext cx="1785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72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أحل</a:t>
            </a:r>
            <a:endParaRPr lang="ar-EG" sz="8000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414338" y="446088"/>
          <a:ext cx="6096000" cy="2650633"/>
        </p:xfrm>
        <a:graphic>
          <a:graphicData uri="http://schemas.openxmlformats.org/drawingml/2006/table">
            <a:tbl>
              <a:tblPr rtl="1"/>
              <a:tblGrid>
                <a:gridCol w="2032000"/>
                <a:gridCol w="2032000"/>
                <a:gridCol w="2032000"/>
              </a:tblGrid>
              <a:tr h="64304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0189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</a:tr>
              <a:tr h="50189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</a:tr>
              <a:tr h="50189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</a:tr>
              <a:tr h="50189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4652963" y="457200"/>
            <a:ext cx="164306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الحافلة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2295525" y="457200"/>
            <a:ext cx="2071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وقت الوصول</a:t>
            </a:r>
            <a:endParaRPr lang="en-US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52400" y="457200"/>
            <a:ext cx="21431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وقت المغادرة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4867275" y="957263"/>
            <a:ext cx="1214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/>
              <a:t>1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3081338" y="1028700"/>
            <a:ext cx="121443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8:42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342900" y="1028700"/>
            <a:ext cx="1643063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8:52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4867275" y="1535113"/>
            <a:ext cx="1214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/>
              <a:t>2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3081338" y="1528763"/>
            <a:ext cx="1214437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9:12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774700" y="1528763"/>
            <a:ext cx="12144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9:22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4867275" y="2028825"/>
            <a:ext cx="1214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/>
              <a:t>3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2938463" y="2043113"/>
            <a:ext cx="1214437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9:42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846138" y="2100263"/>
            <a:ext cx="1214437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9:52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4795838" y="2535238"/>
            <a:ext cx="1214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/>
              <a:t>4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3009900" y="2543175"/>
            <a:ext cx="1214438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10:12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917575" y="2528888"/>
            <a:ext cx="12144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10:22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81000" y="3581400"/>
            <a:ext cx="8382000" cy="28007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ar-EG" sz="4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الوقت الذي </a:t>
            </a:r>
            <a:r>
              <a:rPr lang="ar-EG" sz="44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تمكثه</a:t>
            </a:r>
            <a:r>
              <a:rPr lang="ar-EG" sz="4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الحافلة بين وصولها ومغادرتها = 10 دقائق</a:t>
            </a:r>
          </a:p>
          <a:p>
            <a:pPr>
              <a:buFont typeface="Wingdings" pitchFamily="2" charset="2"/>
              <a:buChar char="§"/>
            </a:pPr>
            <a:r>
              <a:rPr lang="ar-EG" sz="4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الوقت بين مغادرة حافلة ووصول التالية لها = 20 </a:t>
            </a:r>
            <a:r>
              <a:rPr lang="ar-SA" sz="4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دقيقةً</a:t>
            </a:r>
            <a:endParaRPr lang="ar-EG" sz="44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وقت الذي تمكثه الحافلة ب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وقت بين مغادرة حافلة ووص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6715125" y="142875"/>
            <a:ext cx="2214563" cy="1785938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643688" y="642938"/>
            <a:ext cx="1785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72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أحل</a:t>
            </a:r>
            <a:endParaRPr lang="ar-EG" sz="8000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1752600" y="2590800"/>
          <a:ext cx="6096000" cy="3654427"/>
        </p:xfrm>
        <a:graphic>
          <a:graphicData uri="http://schemas.openxmlformats.org/drawingml/2006/table">
            <a:tbl>
              <a:tblPr rtl="1"/>
              <a:tblGrid>
                <a:gridCol w="2032000"/>
                <a:gridCol w="2032000"/>
                <a:gridCol w="2032000"/>
              </a:tblGrid>
              <a:tr h="64304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0189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</a:tr>
              <a:tr h="50189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</a:tr>
              <a:tr h="50189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</a:tr>
              <a:tr h="50189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</a:tr>
              <a:tr h="50189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</a:tr>
              <a:tr h="50189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5991225" y="2601912"/>
            <a:ext cx="164306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الحافلة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633787" y="2601912"/>
            <a:ext cx="2071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وقت الوصول</a:t>
            </a:r>
            <a:endParaRPr lang="en-US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490662" y="2601912"/>
            <a:ext cx="21431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وقت المغادرة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6205537" y="3101975"/>
            <a:ext cx="1214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/>
              <a:t>1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4419600" y="3173412"/>
            <a:ext cx="121443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8:42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1681162" y="3173412"/>
            <a:ext cx="1643063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8:52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6205537" y="3679825"/>
            <a:ext cx="1214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/>
              <a:t>2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4419600" y="3673475"/>
            <a:ext cx="1214437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9:12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2112962" y="3673475"/>
            <a:ext cx="12144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9:22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6205537" y="4173537"/>
            <a:ext cx="1214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/>
              <a:t>3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4276725" y="4187825"/>
            <a:ext cx="1214437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9:42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2184400" y="4244975"/>
            <a:ext cx="1214437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9:52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6134100" y="4679950"/>
            <a:ext cx="1214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/>
              <a:t>4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4348162" y="4687887"/>
            <a:ext cx="1214438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10:12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2255837" y="4673600"/>
            <a:ext cx="12144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10:22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6134100" y="5108575"/>
            <a:ext cx="1214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dirty="0"/>
              <a:t>5</a:t>
            </a:r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4419600" y="5189537"/>
            <a:ext cx="1214437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10:42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2255837" y="5245100"/>
            <a:ext cx="12144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10:52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6134100" y="5608637"/>
            <a:ext cx="1214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/>
              <a:t>6</a:t>
            </a:r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4419600" y="5689600"/>
            <a:ext cx="1214437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11:12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" name="مربع نص 24"/>
          <p:cNvSpPr txBox="1">
            <a:spLocks noChangeArrowheads="1"/>
          </p:cNvSpPr>
          <p:nvPr/>
        </p:nvSpPr>
        <p:spPr bwMode="auto">
          <a:xfrm>
            <a:off x="2255837" y="5816600"/>
            <a:ext cx="12144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11:22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457200" y="990600"/>
            <a:ext cx="5991225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ar-EG" sz="4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وبالتالي فإن النمط يكون كالآتي:</a:t>
            </a: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بالتالي فإن النمط يكون كالآ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ش6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      42 ش6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    52 ش6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 ش6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1     12 ش6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1   22 ش6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14313" y="2000250"/>
            <a:ext cx="8715375" cy="7167563"/>
            <a:chOff x="214282" y="3429000"/>
            <a:chExt cx="8715404" cy="609600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F3300">
                  <a:tint val="45000"/>
                  <a:satMod val="400000"/>
                </a:srgbClr>
              </a:duotone>
              <a:lum bright="-19000" contrast="53000"/>
              <a:extLst/>
            </a:blip>
            <a:srcRect/>
            <a:stretch>
              <a:fillRect/>
            </a:stretch>
          </p:blipFill>
          <p:spPr bwMode="auto">
            <a:xfrm>
              <a:off x="214282" y="3429000"/>
              <a:ext cx="8715404" cy="6096000"/>
            </a:xfrm>
            <a:prstGeom prst="rect">
              <a:avLst/>
            </a:prstGeom>
            <a:effectLst>
              <a:innerShdw blurRad="914400">
                <a:prstClr val="black"/>
              </a:innerShdw>
            </a:effectLst>
            <a:extLst/>
          </p:spPr>
        </p:pic>
        <p:sp>
          <p:nvSpPr>
            <p:cNvPr id="7175" name="TextBox 19"/>
            <p:cNvSpPr txBox="1">
              <a:spLocks noChangeArrowheads="1"/>
            </p:cNvSpPr>
            <p:nvPr/>
          </p:nvSpPr>
          <p:spPr bwMode="auto">
            <a:xfrm>
              <a:off x="1571598" y="3931262"/>
              <a:ext cx="6124595" cy="2199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EG" sz="5400" b="1" dirty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خمن ثم تحقق وعدل التخمين حتى تتوصل إلى الإجابة الصحيحة.</a:t>
              </a:r>
            </a:p>
          </p:txBody>
        </p:sp>
      </p:grp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6357938" y="357188"/>
            <a:ext cx="2428875" cy="1643062"/>
            <a:chOff x="6215074" y="3357562"/>
            <a:chExt cx="2428892" cy="1643050"/>
          </a:xfrm>
        </p:grpSpPr>
        <p:sp>
          <p:nvSpPr>
            <p:cNvPr id="3" name="Left-Up Arrow 2"/>
            <p:cNvSpPr/>
            <p:nvPr/>
          </p:nvSpPr>
          <p:spPr>
            <a:xfrm>
              <a:off x="6786578" y="3500436"/>
              <a:ext cx="1357321" cy="1500176"/>
            </a:xfrm>
            <a:prstGeom prst="leftUpArrow">
              <a:avLst/>
            </a:prstGeom>
            <a:solidFill>
              <a:srgbClr val="00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cs typeface="+mj-cs"/>
              </a:endParaRPr>
            </a:p>
          </p:txBody>
        </p:sp>
        <p:sp>
          <p:nvSpPr>
            <p:cNvPr id="4" name="Flowchart: Stored Data 3"/>
            <p:cNvSpPr/>
            <p:nvPr/>
          </p:nvSpPr>
          <p:spPr>
            <a:xfrm>
              <a:off x="6215074" y="3357562"/>
              <a:ext cx="2428892" cy="785818"/>
            </a:xfrm>
            <a:prstGeom prst="flowChartOnlineStorag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rPr>
                <a:t>خطط</a:t>
              </a:r>
            </a:p>
          </p:txBody>
        </p:sp>
      </p:grpSp>
    </p:spTree>
  </p:cSld>
  <p:clrMapOvr>
    <a:masterClrMapping/>
  </p:clrMapOvr>
  <p:transition>
    <p:circle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ط ش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من ثم تحقق وعدل التخمين حتى تتوصل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71500"/>
            <a:ext cx="8572500" cy="5829300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572250" y="714375"/>
            <a:ext cx="1785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أتحقق</a:t>
            </a:r>
            <a:endParaRPr lang="ar-EG" sz="5400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1864816"/>
            <a:ext cx="8382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000" b="1" dirty="0" smtClean="0">
                <a:solidFill>
                  <a:schemeClr val="bg1"/>
                </a:solidFill>
              </a:rPr>
              <a:t>بما أن </a:t>
            </a:r>
            <a:r>
              <a:rPr lang="ar-EG" sz="4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11:12 دقيقة  - 10:52 دقيقة = 20 دقيقة</a:t>
            </a:r>
            <a:r>
              <a:rPr lang="ar-EG" sz="4000" b="1" dirty="0" smtClean="0">
                <a:solidFill>
                  <a:schemeClr val="bg1"/>
                </a:solidFill>
              </a:rPr>
              <a:t> (الوقت بين مغادرة حافلة ووصول التالية لها)، </a:t>
            </a:r>
          </a:p>
          <a:p>
            <a:r>
              <a:rPr lang="ar-EG" sz="4000" b="1" dirty="0" smtClean="0">
                <a:solidFill>
                  <a:schemeClr val="bg1"/>
                </a:solidFill>
              </a:rPr>
              <a:t>وأن </a:t>
            </a:r>
            <a:r>
              <a:rPr lang="ar-EG" sz="4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11:22 دقيقة - 11:12 </a:t>
            </a:r>
            <a:r>
              <a:rPr lang="ar-EG" sz="4000" b="1" dirty="0" smtClean="0">
                <a:solidFill>
                  <a:schemeClr val="bg1"/>
                </a:solidFill>
              </a:rPr>
              <a:t>دقيقة = 10 دقائق (الوقت الذي </a:t>
            </a:r>
            <a:r>
              <a:rPr lang="ar-EG" sz="4000" b="1" dirty="0" err="1" smtClean="0">
                <a:solidFill>
                  <a:schemeClr val="bg1"/>
                </a:solidFill>
              </a:rPr>
              <a:t>تمكثه</a:t>
            </a:r>
            <a:r>
              <a:rPr lang="ar-EG" sz="4000" b="1" dirty="0" smtClean="0">
                <a:solidFill>
                  <a:schemeClr val="bg1"/>
                </a:solidFill>
              </a:rPr>
              <a:t> الحافلة بين وصولها ومغادرتها)</a:t>
            </a:r>
            <a:endParaRPr lang="ar-EG" sz="4000" b="1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ar-EG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إذن</a:t>
            </a:r>
            <a:r>
              <a:rPr lang="ar-SA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،</a:t>
            </a:r>
            <a:r>
              <a:rPr lang="ar-EG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الإجابة صحيحة.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ش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ما أن 11 12 دقيقة   ش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أن 11 22 دقيقة ش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 الإجابة صحيحة ش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14313" y="1285875"/>
            <a:ext cx="7072312" cy="4405313"/>
            <a:chOff x="285719" y="1357298"/>
            <a:chExt cx="7072363" cy="4405322"/>
          </a:xfrm>
        </p:grpSpPr>
        <p:grpSp>
          <p:nvGrpSpPr>
            <p:cNvPr id="63494" name="Group 5"/>
            <p:cNvGrpSpPr>
              <a:grpSpLocks/>
            </p:cNvGrpSpPr>
            <p:nvPr/>
          </p:nvGrpSpPr>
          <p:grpSpPr bwMode="auto">
            <a:xfrm>
              <a:off x="285719" y="1357298"/>
              <a:ext cx="7072363" cy="4405322"/>
              <a:chOff x="617788" y="1952636"/>
              <a:chExt cx="7383236" cy="4405322"/>
            </a:xfrm>
          </p:grpSpPr>
          <p:sp>
            <p:nvSpPr>
              <p:cNvPr id="7" name="Hexagon 6"/>
              <p:cNvSpPr/>
              <p:nvPr/>
            </p:nvSpPr>
            <p:spPr>
              <a:xfrm>
                <a:off x="617788" y="2285992"/>
                <a:ext cx="6148127" cy="4071966"/>
              </a:xfrm>
              <a:prstGeom prst="hexagon">
                <a:avLst/>
              </a:prstGeom>
              <a:gradFill>
                <a:gsLst>
                  <a:gs pos="0">
                    <a:srgbClr val="00FF00"/>
                  </a:gs>
                  <a:gs pos="100000">
                    <a:srgbClr val="FFFF00"/>
                  </a:gs>
                </a:gsLst>
              </a:gradFill>
              <a:ln w="57150">
                <a:solidFill>
                  <a:schemeClr val="tx1"/>
                </a:solidFill>
              </a:ln>
            </p:spPr>
            <p:style>
              <a:lnRef idx="0">
                <a:schemeClr val="dk1"/>
              </a:lnRef>
              <a:fillRef idx="100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63499" name="Group 21"/>
              <p:cNvGrpSpPr>
                <a:grpSpLocks/>
              </p:cNvGrpSpPr>
              <p:nvPr/>
            </p:nvGrpSpPr>
            <p:grpSpPr bwMode="auto">
              <a:xfrm>
                <a:off x="928662" y="1952636"/>
                <a:ext cx="7072362" cy="4262445"/>
                <a:chOff x="928662" y="1952637"/>
                <a:chExt cx="7072362" cy="3729022"/>
              </a:xfrm>
            </p:grpSpPr>
            <p:sp>
              <p:nvSpPr>
                <p:cNvPr id="9" name="Rounded Rectangle 8"/>
                <p:cNvSpPr/>
                <p:nvPr/>
              </p:nvSpPr>
              <p:spPr>
                <a:xfrm>
                  <a:off x="1000622" y="2142908"/>
                  <a:ext cx="6857874" cy="3358204"/>
                </a:xfrm>
                <a:prstGeom prst="roundRect">
                  <a:avLst/>
                </a:prstGeom>
                <a:gradFill>
                  <a:gsLst>
                    <a:gs pos="14000">
                      <a:schemeClr val="bg1"/>
                    </a:gs>
                    <a:gs pos="50000">
                      <a:schemeClr val="bg1"/>
                    </a:gs>
                    <a:gs pos="100000">
                      <a:srgbClr val="CC3300"/>
                    </a:gs>
                  </a:gsLst>
                  <a:lin ang="2700000" scaled="1"/>
                </a:gradFill>
                <a:ln w="5715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grpSp>
              <p:nvGrpSpPr>
                <p:cNvPr id="63501" name="Group 20"/>
                <p:cNvGrpSpPr>
                  <a:grpSpLocks/>
                </p:cNvGrpSpPr>
                <p:nvPr/>
              </p:nvGrpSpPr>
              <p:grpSpPr bwMode="auto">
                <a:xfrm>
                  <a:off x="928662" y="1952637"/>
                  <a:ext cx="7072362" cy="3729022"/>
                  <a:chOff x="928662" y="1952637"/>
                  <a:chExt cx="7072362" cy="3729022"/>
                </a:xfrm>
              </p:grpSpPr>
              <p:pic>
                <p:nvPicPr>
                  <p:cNvPr id="11" name="Picture 10" descr="00126.WMF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prstClr val="black"/>
                      <a:srgbClr val="FF0000">
                        <a:tint val="45000"/>
                        <a:satMod val="400000"/>
                      </a:srgbClr>
                    </a:duotone>
                    <a:lum bright="-14000" contrast="16000"/>
                  </a:blip>
                  <a:stretch>
                    <a:fillRect/>
                  </a:stretch>
                </p:blipFill>
                <p:spPr>
                  <a:xfrm>
                    <a:off x="4800624" y="1952637"/>
                    <a:ext cx="3200400" cy="3190875"/>
                  </a:xfrm>
                  <a:prstGeom prst="rect">
                    <a:avLst/>
                  </a:prstGeom>
                </p:spPr>
              </p:pic>
              <p:pic>
                <p:nvPicPr>
                  <p:cNvPr id="63503" name="Picture 11" descr="00472.WMF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928662" y="2928934"/>
                    <a:ext cx="2771775" cy="27527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3504" name="Picture 12" descr="00992.WMF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lum bright="-10000" contrast="24000"/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5785610" y="3572712"/>
                    <a:ext cx="1702930" cy="24156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  <p:sp>
          <p:nvSpPr>
            <p:cNvPr id="63495" name="TextBox 4"/>
            <p:cNvSpPr txBox="1">
              <a:spLocks noChangeArrowheads="1"/>
            </p:cNvSpPr>
            <p:nvPr/>
          </p:nvSpPr>
          <p:spPr bwMode="auto">
            <a:xfrm>
              <a:off x="1138212" y="2281225"/>
              <a:ext cx="5500726" cy="2308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تحليل جداول: </a:t>
              </a:r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الجدول الآتي يبين أسماء بعض جبال نجد وارتفاعاتها. </a:t>
              </a: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 rot="-5400000">
            <a:off x="7654925" y="1989138"/>
            <a:ext cx="1049337" cy="1500188"/>
            <a:chOff x="1751007" y="285728"/>
            <a:chExt cx="7630402" cy="1000132"/>
          </a:xfrm>
        </p:grpSpPr>
        <p:sp>
          <p:nvSpPr>
            <p:cNvPr id="16" name="Flowchart: Stored Data 15"/>
            <p:cNvSpPr/>
            <p:nvPr/>
          </p:nvSpPr>
          <p:spPr>
            <a:xfrm>
              <a:off x="2051144" y="285728"/>
              <a:ext cx="7272550" cy="1000132"/>
            </a:xfrm>
            <a:prstGeom prst="flowChartOnlineStorag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 b="1"/>
            </a:p>
          </p:txBody>
        </p:sp>
        <p:sp>
          <p:nvSpPr>
            <p:cNvPr id="17" name="Flowchart: Stored Data 16"/>
            <p:cNvSpPr/>
            <p:nvPr/>
          </p:nvSpPr>
          <p:spPr>
            <a:xfrm rot="5400000">
              <a:off x="4828067" y="-2769675"/>
              <a:ext cx="841380" cy="7110938"/>
            </a:xfrm>
            <a:prstGeom prst="flowChartOnlineStorage">
              <a:avLst/>
            </a:prstGeom>
            <a:solidFill>
              <a:srgbClr val="D6009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/>
                <a:t>12</a:t>
              </a:r>
            </a:p>
          </p:txBody>
        </p:sp>
      </p:grpSp>
    </p:spTree>
  </p:cSld>
  <p:clrMapOvr>
    <a:masterClrMapping/>
  </p:clrMapOvr>
  <p:transition>
    <p:split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ليل جداول  الجدول الآ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91994" y="1023938"/>
          <a:ext cx="6080406" cy="492534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0203"/>
                <a:gridCol w="3040203"/>
              </a:tblGrid>
              <a:tr h="1512168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1137726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37726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37726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8510" y="1359465"/>
            <a:ext cx="1987786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الجبل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9437" y="1359465"/>
            <a:ext cx="2532117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الارتفاع (م)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32363" y="2622550"/>
            <a:ext cx="25923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/>
              <a:t>حضن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39925" y="2622550"/>
            <a:ext cx="23685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/>
              <a:t>1647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932363" y="3838575"/>
            <a:ext cx="25923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/>
              <a:t>أجا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39925" y="3838575"/>
            <a:ext cx="23685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/>
              <a:t>1620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32363" y="4919663"/>
            <a:ext cx="25923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/>
              <a:t>سلمى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39925" y="4919663"/>
            <a:ext cx="23685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/>
              <a:t>1200</a:t>
            </a:r>
          </a:p>
        </p:txBody>
      </p:sp>
    </p:spTree>
  </p:cSld>
  <p:clrMapOvr>
    <a:masterClrMapping/>
  </p:clrMapOvr>
  <p:transition>
    <p:diamond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ض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ارتفاع ش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647 ش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ج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620 ش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سلم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200 ش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7" grpId="0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14313" y="1285875"/>
            <a:ext cx="7072312" cy="4405313"/>
            <a:chOff x="285719" y="1357298"/>
            <a:chExt cx="7072363" cy="4405322"/>
          </a:xfrm>
        </p:grpSpPr>
        <p:grpSp>
          <p:nvGrpSpPr>
            <p:cNvPr id="65542" name="Group 5"/>
            <p:cNvGrpSpPr>
              <a:grpSpLocks/>
            </p:cNvGrpSpPr>
            <p:nvPr/>
          </p:nvGrpSpPr>
          <p:grpSpPr bwMode="auto">
            <a:xfrm>
              <a:off x="285719" y="1357298"/>
              <a:ext cx="7072363" cy="4405322"/>
              <a:chOff x="617788" y="1952636"/>
              <a:chExt cx="7383236" cy="4405322"/>
            </a:xfrm>
          </p:grpSpPr>
          <p:sp>
            <p:nvSpPr>
              <p:cNvPr id="7" name="Hexagon 6"/>
              <p:cNvSpPr/>
              <p:nvPr/>
            </p:nvSpPr>
            <p:spPr>
              <a:xfrm>
                <a:off x="617788" y="2285992"/>
                <a:ext cx="6148127" cy="4071966"/>
              </a:xfrm>
              <a:prstGeom prst="hexagon">
                <a:avLst/>
              </a:prstGeom>
              <a:gradFill>
                <a:gsLst>
                  <a:gs pos="0">
                    <a:srgbClr val="00FF00"/>
                  </a:gs>
                  <a:gs pos="100000">
                    <a:srgbClr val="FFFF00"/>
                  </a:gs>
                </a:gsLst>
              </a:gradFill>
              <a:ln w="57150">
                <a:solidFill>
                  <a:schemeClr val="tx1"/>
                </a:solidFill>
              </a:ln>
            </p:spPr>
            <p:style>
              <a:lnRef idx="0">
                <a:schemeClr val="dk1"/>
              </a:lnRef>
              <a:fillRef idx="100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65547" name="Group 21"/>
              <p:cNvGrpSpPr>
                <a:grpSpLocks/>
              </p:cNvGrpSpPr>
              <p:nvPr/>
            </p:nvGrpSpPr>
            <p:grpSpPr bwMode="auto">
              <a:xfrm>
                <a:off x="928662" y="1952636"/>
                <a:ext cx="7072362" cy="4262445"/>
                <a:chOff x="928662" y="1952637"/>
                <a:chExt cx="7072362" cy="3729022"/>
              </a:xfrm>
            </p:grpSpPr>
            <p:sp>
              <p:nvSpPr>
                <p:cNvPr id="9" name="Rounded Rectangle 8"/>
                <p:cNvSpPr/>
                <p:nvPr/>
              </p:nvSpPr>
              <p:spPr>
                <a:xfrm>
                  <a:off x="1000622" y="2142908"/>
                  <a:ext cx="6857874" cy="3358204"/>
                </a:xfrm>
                <a:prstGeom prst="roundRect">
                  <a:avLst/>
                </a:prstGeom>
                <a:gradFill>
                  <a:gsLst>
                    <a:gs pos="14000">
                      <a:schemeClr val="bg1"/>
                    </a:gs>
                    <a:gs pos="50000">
                      <a:schemeClr val="bg1"/>
                    </a:gs>
                    <a:gs pos="100000">
                      <a:srgbClr val="CC3300"/>
                    </a:gs>
                  </a:gsLst>
                  <a:lin ang="2700000" scaled="1"/>
                </a:gradFill>
                <a:ln w="5715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grpSp>
              <p:nvGrpSpPr>
                <p:cNvPr id="65549" name="Group 20"/>
                <p:cNvGrpSpPr>
                  <a:grpSpLocks/>
                </p:cNvGrpSpPr>
                <p:nvPr/>
              </p:nvGrpSpPr>
              <p:grpSpPr bwMode="auto">
                <a:xfrm>
                  <a:off x="928662" y="1952637"/>
                  <a:ext cx="7072362" cy="3729022"/>
                  <a:chOff x="928662" y="1952637"/>
                  <a:chExt cx="7072362" cy="3729022"/>
                </a:xfrm>
              </p:grpSpPr>
              <p:pic>
                <p:nvPicPr>
                  <p:cNvPr id="11" name="Picture 10" descr="00126.WMF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prstClr val="black"/>
                      <a:srgbClr val="FF0000">
                        <a:tint val="45000"/>
                        <a:satMod val="400000"/>
                      </a:srgbClr>
                    </a:duotone>
                    <a:lum bright="-14000" contrast="16000"/>
                  </a:blip>
                  <a:stretch>
                    <a:fillRect/>
                  </a:stretch>
                </p:blipFill>
                <p:spPr>
                  <a:xfrm>
                    <a:off x="4800624" y="1952637"/>
                    <a:ext cx="3200400" cy="3190875"/>
                  </a:xfrm>
                  <a:prstGeom prst="rect">
                    <a:avLst/>
                  </a:prstGeom>
                </p:spPr>
              </p:pic>
              <p:pic>
                <p:nvPicPr>
                  <p:cNvPr id="65551" name="Picture 11" descr="00472.WMF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928662" y="2928934"/>
                    <a:ext cx="2771775" cy="27527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5552" name="Picture 12" descr="00992.WMF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lum bright="-10000" contrast="24000"/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5785610" y="3572712"/>
                    <a:ext cx="1702930" cy="24156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  <p:sp>
          <p:nvSpPr>
            <p:cNvPr id="65543" name="TextBox 4"/>
            <p:cNvSpPr txBox="1">
              <a:spLocks noChangeArrowheads="1"/>
            </p:cNvSpPr>
            <p:nvPr/>
          </p:nvSpPr>
          <p:spPr bwMode="auto">
            <a:xfrm>
              <a:off x="1276327" y="2433625"/>
              <a:ext cx="5500726" cy="1569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كم يزيد ارتفاع جبل حضن على جبل سلمى؟</a:t>
              </a: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 rot="-5400000">
            <a:off x="7654925" y="1989138"/>
            <a:ext cx="1049337" cy="1500188"/>
            <a:chOff x="1751007" y="285728"/>
            <a:chExt cx="7630402" cy="1000132"/>
          </a:xfrm>
        </p:grpSpPr>
        <p:sp>
          <p:nvSpPr>
            <p:cNvPr id="16" name="Flowchart: Stored Data 15"/>
            <p:cNvSpPr/>
            <p:nvPr/>
          </p:nvSpPr>
          <p:spPr>
            <a:xfrm>
              <a:off x="2051144" y="285728"/>
              <a:ext cx="7272550" cy="1000132"/>
            </a:xfrm>
            <a:prstGeom prst="flowChartOnlineStorag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 b="1"/>
            </a:p>
          </p:txBody>
        </p:sp>
        <p:sp>
          <p:nvSpPr>
            <p:cNvPr id="17" name="Flowchart: Stored Data 16"/>
            <p:cNvSpPr/>
            <p:nvPr/>
          </p:nvSpPr>
          <p:spPr>
            <a:xfrm rot="5400000">
              <a:off x="4828067" y="-2769675"/>
              <a:ext cx="841380" cy="7110938"/>
            </a:xfrm>
            <a:prstGeom prst="flowChartOnlineStorage">
              <a:avLst/>
            </a:prstGeom>
            <a:solidFill>
              <a:srgbClr val="D6009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/>
                <a:t>12</a:t>
              </a:r>
            </a:p>
          </p:txBody>
        </p:sp>
      </p:grpSp>
    </p:spTree>
  </p:cSld>
  <p:clrMapOvr>
    <a:masterClrMapping/>
  </p:clrMapOvr>
  <p:transition>
    <p:split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م يزيد ارتفاع جبل حضن على جبل سلمى؟ ش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00063"/>
            <a:ext cx="8215313" cy="6000750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905215" y="1962150"/>
            <a:ext cx="42386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</a:t>
            </a:r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فهم ما 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400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73350" y="3282950"/>
            <a:ext cx="58896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400" b="1" dirty="0">
                <a:solidFill>
                  <a:schemeClr val="bg1"/>
                </a:solidFill>
              </a:rPr>
              <a:t>جدول ارتفاعات بعض جبال نجد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610225" y="4221162"/>
            <a:ext cx="3033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</a:rPr>
              <a:t>ما المطلوب مني؟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130268" y="5068887"/>
            <a:ext cx="75216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كم يزيد ارتفاع جبل حضن عن </a:t>
            </a:r>
            <a:r>
              <a:rPr lang="ar-EG" sz="3600" b="1" dirty="0" smtClean="0">
                <a:solidFill>
                  <a:schemeClr val="bg1"/>
                </a:solidFill>
              </a:rPr>
              <a:t>ارتفاع جبل </a:t>
            </a:r>
            <a:r>
              <a:rPr lang="ar-EG" sz="3600" b="1" dirty="0">
                <a:solidFill>
                  <a:schemeClr val="bg1"/>
                </a:solidFill>
              </a:rPr>
              <a:t>سلمى؟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 معطيات المسألة؟ ش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دول ارتفاعات بعض جبال نج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مطلوب مني؟ ش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م يزيد ارتفاع جبل حضن عن ارتفاع جبل سلمى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71500"/>
            <a:ext cx="8215313" cy="3214688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357938" y="1033463"/>
            <a:ext cx="17859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أخطط</a:t>
            </a:r>
            <a:endParaRPr lang="ar-EG" sz="5400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10855" y="1857375"/>
            <a:ext cx="48045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أ</a:t>
            </a:r>
            <a:r>
              <a:rPr lang="ar-EG" sz="3600" b="1" dirty="0" smtClean="0">
                <a:solidFill>
                  <a:schemeClr val="bg1"/>
                </a:solidFill>
              </a:rPr>
              <a:t>ستعمل </a:t>
            </a:r>
            <a:r>
              <a:rPr lang="ar-EG" sz="3600" b="1" dirty="0">
                <a:solidFill>
                  <a:schemeClr val="bg1"/>
                </a:solidFill>
              </a:rPr>
              <a:t>خطة التخمين </a:t>
            </a:r>
            <a:r>
              <a:rPr lang="ar-EG" sz="3600" b="1" dirty="0" smtClean="0">
                <a:solidFill>
                  <a:schemeClr val="bg1"/>
                </a:solidFill>
              </a:rPr>
              <a:t>والتحقق.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طط ش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عمل خطة التخمين والتحق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7239000" y="-38100"/>
            <a:ext cx="1547813" cy="1257300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781800" y="381000"/>
            <a:ext cx="17859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 smtClean="0">
                <a:solidFill>
                  <a:srgbClr val="00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أحل</a:t>
            </a:r>
            <a:endParaRPr lang="ar-EG" sz="5400" dirty="0">
              <a:solidFill>
                <a:srgbClr val="00FF00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647700" y="1524000"/>
          <a:ext cx="8115300" cy="5265609"/>
        </p:xfrm>
        <a:graphic>
          <a:graphicData uri="http://schemas.openxmlformats.org/drawingml/2006/table">
            <a:tbl>
              <a:tblPr rtl="1"/>
              <a:tblGrid>
                <a:gridCol w="2705100"/>
                <a:gridCol w="2705100"/>
                <a:gridCol w="2705100"/>
              </a:tblGrid>
              <a:tr h="1904999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1066800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14690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14690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6324600" y="1752599"/>
            <a:ext cx="2181225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تخمين الفرق بين الارتفاعين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1524000" y="2133599"/>
            <a:ext cx="3662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التحقق من الفرق</a:t>
            </a:r>
            <a:endParaRPr lang="ar-EG" sz="32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6705600" y="3581399"/>
            <a:ext cx="14287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420</a:t>
            </a:r>
            <a:endParaRPr lang="en-US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3233738" y="3597274"/>
            <a:ext cx="2786062" cy="49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1200+420= 1620 </a:t>
            </a:r>
            <a:endParaRPr lang="en-US" sz="14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914400" y="3657599"/>
            <a:ext cx="2286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أقل بكثير</a:t>
            </a:r>
            <a:endParaRPr lang="en-US" sz="16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6858000" y="4772024"/>
            <a:ext cx="1571625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440</a:t>
            </a:r>
            <a:endParaRPr lang="en-US" sz="16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3786188" y="4843461"/>
            <a:ext cx="2357437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0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1200+440 = 1640</a:t>
            </a:r>
            <a:endParaRPr lang="en-US" sz="12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1905000" y="4800599"/>
            <a:ext cx="12858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4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أقل بقليل</a:t>
            </a:r>
            <a:endParaRPr lang="en-US" sz="14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6643688" y="5919786"/>
            <a:ext cx="178593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447</a:t>
            </a:r>
            <a:endParaRPr lang="en-US" sz="16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3886200" y="5991224"/>
            <a:ext cx="2257425" cy="38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EG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1200+447 </a:t>
            </a:r>
            <a:r>
              <a:rPr lang="ar-EG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=  1647</a:t>
            </a:r>
            <a:endParaRPr lang="en-US" sz="11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1295400" y="5943599"/>
            <a:ext cx="17145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يساوي</a:t>
            </a:r>
            <a:endParaRPr lang="en-US" sz="16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ش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خمين الفرق بين الارتفاع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تحقق من الفر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200+420=16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أقل بكثيرش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200+440 = 16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أقل بقليل ش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4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200+447  =16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يساوي ش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71499"/>
            <a:ext cx="8215313" cy="4946431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429375" y="1000125"/>
            <a:ext cx="1785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أتحقق</a:t>
            </a:r>
            <a:endParaRPr lang="ar-EG" sz="5400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90600" y="2139950"/>
            <a:ext cx="768669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EG" sz="4000" b="1" dirty="0" smtClean="0">
                <a:solidFill>
                  <a:schemeClr val="bg1"/>
                </a:solidFill>
              </a:rPr>
              <a:t>الفرق بين ارتفاع الجبلين</a:t>
            </a:r>
            <a:r>
              <a:rPr lang="ar-SA" sz="4000" b="1" dirty="0" smtClean="0">
                <a:solidFill>
                  <a:schemeClr val="bg1"/>
                </a:solidFill>
              </a:rPr>
              <a:t/>
            </a:r>
            <a:br>
              <a:rPr lang="ar-SA" sz="4000" b="1" dirty="0" smtClean="0">
                <a:solidFill>
                  <a:schemeClr val="bg1"/>
                </a:solidFill>
              </a:rPr>
            </a:br>
            <a:r>
              <a:rPr lang="ar-EG" sz="4000" b="1" dirty="0" smtClean="0">
                <a:solidFill>
                  <a:schemeClr val="bg1"/>
                </a:solidFill>
              </a:rPr>
              <a:t>= 1647 – 1200 = 447م</a:t>
            </a:r>
          </a:p>
          <a:p>
            <a:pPr algn="ctr"/>
            <a:r>
              <a:rPr lang="ar-EG" sz="4000" b="1" dirty="0" smtClean="0">
                <a:solidFill>
                  <a:schemeClr val="bg1"/>
                </a:solidFill>
              </a:rPr>
              <a:t>إذن</a:t>
            </a:r>
            <a:r>
              <a:rPr lang="ar-SA" sz="4000" b="1" dirty="0" smtClean="0">
                <a:solidFill>
                  <a:schemeClr val="bg1"/>
                </a:solidFill>
              </a:rPr>
              <a:t>،</a:t>
            </a:r>
            <a:r>
              <a:rPr lang="ar-EG" sz="4000" b="1" dirty="0" smtClean="0">
                <a:solidFill>
                  <a:schemeClr val="bg1"/>
                </a:solidFill>
              </a:rPr>
              <a:t> الإجابة صحيحة.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ش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رق بين ارتفاع الجبل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ن الإجابة صحيحة ش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ingle Corner Rectangle 14"/>
          <p:cNvSpPr/>
          <p:nvPr/>
        </p:nvSpPr>
        <p:spPr bwMode="auto">
          <a:xfrm rot="10800000">
            <a:off x="363552" y="405977"/>
            <a:ext cx="6565886" cy="6094836"/>
          </a:xfrm>
          <a:prstGeom prst="round1Rect">
            <a:avLst>
              <a:gd name="adj" fmla="val 43151"/>
            </a:avLst>
          </a:prstGeom>
          <a:gradFill>
            <a:gsLst>
              <a:gs pos="0">
                <a:srgbClr val="CC0066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</a:gradFill>
          <a:ln w="28575">
            <a:solidFill>
              <a:srgbClr val="FF0066"/>
            </a:solidFill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58875" y="620713"/>
            <a:ext cx="5500688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نقود: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يوفر محمد لشراء جهاز حاسوب ثمنه 2250 ريالاً. فإذا كان لديه الآن 1900 ريال, ويوفر 70 ريالاً في الشهر, فبعد كم شهر من الآن يكون لديه المال الكافي لشراء الجهاز؟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 rot="-5400000">
            <a:off x="7654925" y="1989138"/>
            <a:ext cx="1049337" cy="1500188"/>
            <a:chOff x="1751007" y="285728"/>
            <a:chExt cx="7630402" cy="1000132"/>
          </a:xfrm>
        </p:grpSpPr>
        <p:sp>
          <p:nvSpPr>
            <p:cNvPr id="18" name="Flowchart: Stored Data 17"/>
            <p:cNvSpPr/>
            <p:nvPr/>
          </p:nvSpPr>
          <p:spPr>
            <a:xfrm>
              <a:off x="2051144" y="285728"/>
              <a:ext cx="7272550" cy="1000132"/>
            </a:xfrm>
            <a:prstGeom prst="flowChartOnlineStorag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 b="1"/>
            </a:p>
          </p:txBody>
        </p:sp>
        <p:sp>
          <p:nvSpPr>
            <p:cNvPr id="19" name="Flowchart: Stored Data 18"/>
            <p:cNvSpPr/>
            <p:nvPr/>
          </p:nvSpPr>
          <p:spPr>
            <a:xfrm rot="5400000">
              <a:off x="4828067" y="-2769675"/>
              <a:ext cx="841380" cy="7110938"/>
            </a:xfrm>
            <a:prstGeom prst="flowChartOnlineStorage">
              <a:avLst/>
            </a:prstGeom>
            <a:solidFill>
              <a:srgbClr val="D6009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/>
                <a:t>13</a:t>
              </a:r>
            </a:p>
          </p:txBody>
        </p:sp>
      </p:grpSp>
    </p:spTree>
  </p:cSld>
  <p:clrMapOvr>
    <a:masterClrMapping/>
  </p:clrMapOvr>
  <p:transition>
    <p:checker dir="vert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قود يوفر محمد لشراء جهاز حاسو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00063"/>
            <a:ext cx="8215313" cy="6000750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191000" y="1197114"/>
            <a:ext cx="42386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</a:t>
            </a:r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فهم ما 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400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54463" y="2354263"/>
            <a:ext cx="65085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4400" b="1" dirty="0">
                <a:solidFill>
                  <a:schemeClr val="bg1"/>
                </a:solidFill>
              </a:rPr>
              <a:t>ثمن جهاز الحاسوب 2250 </a:t>
            </a:r>
            <a:r>
              <a:rPr lang="ar-EG" sz="4400" b="1" dirty="0" smtClean="0">
                <a:solidFill>
                  <a:schemeClr val="bg1"/>
                </a:solidFill>
              </a:rPr>
              <a:t>ريالاً.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701" y="3444875"/>
            <a:ext cx="548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4400" b="1" dirty="0" smtClean="0">
                <a:solidFill>
                  <a:schemeClr val="bg1"/>
                </a:solidFill>
              </a:rPr>
              <a:t>لدى </a:t>
            </a:r>
            <a:r>
              <a:rPr lang="ar-EG" sz="4400" b="1" dirty="0">
                <a:solidFill>
                  <a:schemeClr val="bg1"/>
                </a:solidFill>
              </a:rPr>
              <a:t>محمد الآن 1900 </a:t>
            </a:r>
            <a:r>
              <a:rPr lang="ar-EG" sz="4400" b="1" dirty="0" smtClean="0">
                <a:solidFill>
                  <a:schemeClr val="bg1"/>
                </a:solidFill>
              </a:rPr>
              <a:t>ريال.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389834" y="4587875"/>
            <a:ext cx="613821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4400" b="1" dirty="0" smtClean="0">
                <a:solidFill>
                  <a:schemeClr val="bg1"/>
                </a:solidFill>
              </a:rPr>
              <a:t>يوفر محمد </a:t>
            </a:r>
            <a:r>
              <a:rPr lang="ar-EG" sz="4400" b="1" dirty="0">
                <a:solidFill>
                  <a:schemeClr val="bg1"/>
                </a:solidFill>
              </a:rPr>
              <a:t>70 ريالاً في </a:t>
            </a:r>
            <a:r>
              <a:rPr lang="ar-EG" sz="4400" b="1" dirty="0" smtClean="0">
                <a:solidFill>
                  <a:schemeClr val="bg1"/>
                </a:solidFill>
              </a:rPr>
              <a:t>الشهر.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 معطيات المسألة؟ ش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ثمن جهاز الحاسوب 2250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دى محمد الآن 1900 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وفر محمد 70 ريالاً في الشه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357938" y="357188"/>
            <a:ext cx="2428875" cy="1643062"/>
            <a:chOff x="6215074" y="3357562"/>
            <a:chExt cx="2428892" cy="1643050"/>
          </a:xfrm>
        </p:grpSpPr>
        <p:sp>
          <p:nvSpPr>
            <p:cNvPr id="3" name="Left-Up Arrow 2"/>
            <p:cNvSpPr/>
            <p:nvPr/>
          </p:nvSpPr>
          <p:spPr>
            <a:xfrm>
              <a:off x="6786578" y="3500436"/>
              <a:ext cx="1357321" cy="1500176"/>
            </a:xfrm>
            <a:prstGeom prst="leftUpArrow">
              <a:avLst/>
            </a:prstGeom>
            <a:solidFill>
              <a:srgbClr val="00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/>
            </a:p>
          </p:txBody>
        </p:sp>
        <p:sp>
          <p:nvSpPr>
            <p:cNvPr id="4" name="Flowchart: Stored Data 3"/>
            <p:cNvSpPr/>
            <p:nvPr/>
          </p:nvSpPr>
          <p:spPr>
            <a:xfrm>
              <a:off x="6215074" y="3357562"/>
              <a:ext cx="2428892" cy="785818"/>
            </a:xfrm>
            <a:prstGeom prst="flowChartOnlineStorag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حل</a:t>
              </a:r>
            </a:p>
          </p:txBody>
        </p:sp>
      </p:grp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838200" y="2311400"/>
          <a:ext cx="8077200" cy="42418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209800"/>
                <a:gridCol w="2488720"/>
                <a:gridCol w="3378680"/>
              </a:tblGrid>
              <a:tr h="1060450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1060450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1060450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1060450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781800" y="2369403"/>
            <a:ext cx="20891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400" b="1" dirty="0" smtClean="0">
                <a:solidFill>
                  <a:schemeClr val="bg1"/>
                </a:solidFill>
              </a:rPr>
              <a:t>عدد الأوراق من فئة 10 ريالات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239000" y="3576935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400" b="1" dirty="0" smtClean="0"/>
              <a:t>4</a:t>
            </a:r>
            <a:endParaRPr lang="ar-EG" sz="24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67200" y="2362200"/>
            <a:ext cx="243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400" b="1" dirty="0" smtClean="0">
                <a:solidFill>
                  <a:schemeClr val="bg1"/>
                </a:solidFill>
              </a:rPr>
              <a:t>عدد الأوراق من فئة 20 ريالًا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2438400"/>
            <a:ext cx="2209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400" b="1" dirty="0" smtClean="0">
                <a:solidFill>
                  <a:srgbClr val="0000FF"/>
                </a:solidFill>
              </a:rPr>
              <a:t>المبلغ الكلي</a:t>
            </a:r>
            <a:endParaRPr lang="ar-EG" sz="2400" b="1" dirty="0">
              <a:solidFill>
                <a:srgbClr val="0000FF"/>
              </a:solidFill>
            </a:endParaRPr>
          </a:p>
        </p:txBody>
      </p: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4876800" y="3581400"/>
            <a:ext cx="12239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400" b="1" dirty="0" smtClean="0"/>
              <a:t>4</a:t>
            </a:r>
            <a:endParaRPr lang="ar-EG" sz="2400" b="1" dirty="0"/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762000" y="3352800"/>
            <a:ext cx="342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400" b="1" dirty="0" smtClean="0"/>
              <a:t>4</a:t>
            </a:r>
            <a:r>
              <a:rPr lang="ar-EG" sz="2400" b="1" dirty="0" smtClean="0">
                <a:latin typeface="Times New Roman"/>
                <a:cs typeface="Times New Roman"/>
              </a:rPr>
              <a:t>˟ 10 + </a:t>
            </a:r>
            <a:r>
              <a:rPr lang="ar-EG" sz="2400" b="1" dirty="0" smtClean="0"/>
              <a:t>4</a:t>
            </a:r>
            <a:r>
              <a:rPr lang="ar-EG" sz="2400" b="1" dirty="0" smtClean="0">
                <a:latin typeface="Times New Roman"/>
                <a:cs typeface="Times New Roman"/>
              </a:rPr>
              <a:t>˟  20 =</a:t>
            </a:r>
            <a:r>
              <a:rPr lang="ar-SA" sz="2400" b="1" dirty="0" smtClean="0">
                <a:latin typeface="Times New Roman"/>
                <a:cs typeface="Times New Roman"/>
              </a:rPr>
              <a:t> </a:t>
            </a:r>
            <a:r>
              <a:rPr lang="ar-EG" sz="2400" b="1" dirty="0" smtClean="0">
                <a:latin typeface="Times New Roman"/>
                <a:cs typeface="Times New Roman"/>
              </a:rPr>
              <a:t>120</a:t>
            </a:r>
            <a:r>
              <a:rPr lang="ar-SA" sz="2400" b="1" dirty="0" smtClean="0">
                <a:latin typeface="Times New Roman"/>
                <a:cs typeface="Times New Roman"/>
              </a:rPr>
              <a:t/>
            </a:r>
            <a:br>
              <a:rPr lang="ar-SA" sz="2400" b="1" dirty="0" smtClean="0">
                <a:latin typeface="Times New Roman"/>
                <a:cs typeface="Times New Roman"/>
              </a:rPr>
            </a:br>
            <a:r>
              <a:rPr lang="ar-EG" sz="2400" b="1" dirty="0" smtClean="0"/>
              <a:t>أكبر</a:t>
            </a:r>
            <a:r>
              <a:rPr lang="ar-SA" sz="2400" b="1" dirty="0" smtClean="0"/>
              <a:t> قليلًا من 100 ريال</a:t>
            </a:r>
            <a:endParaRPr lang="ar-EG" sz="2400" b="1" dirty="0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7162800" y="4639270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400" b="1" dirty="0" smtClean="0"/>
              <a:t>5</a:t>
            </a:r>
            <a:endParaRPr lang="ar-EG" sz="2400" b="1" dirty="0"/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4800600" y="4643735"/>
            <a:ext cx="12239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400" b="1" dirty="0" smtClean="0"/>
              <a:t>3</a:t>
            </a:r>
            <a:endParaRPr lang="ar-EG" sz="2400" b="1" dirty="0"/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914400" y="4639270"/>
            <a:ext cx="2971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400" b="1" dirty="0" smtClean="0"/>
              <a:t>5</a:t>
            </a:r>
            <a:r>
              <a:rPr lang="ar-EG" sz="2400" b="1" dirty="0" smtClean="0">
                <a:latin typeface="Times New Roman"/>
                <a:cs typeface="Times New Roman"/>
              </a:rPr>
              <a:t>˟ 10 + </a:t>
            </a:r>
            <a:r>
              <a:rPr lang="ar-EG" sz="2400" b="1" dirty="0" smtClean="0"/>
              <a:t>3</a:t>
            </a:r>
            <a:r>
              <a:rPr lang="ar-EG" sz="2400" b="1" dirty="0" smtClean="0">
                <a:latin typeface="Times New Roman"/>
                <a:cs typeface="Times New Roman"/>
              </a:rPr>
              <a:t>˟  20 = 110</a:t>
            </a:r>
            <a:r>
              <a:rPr lang="ar-SA" sz="2400" b="1" dirty="0" smtClean="0">
                <a:latin typeface="Times New Roman"/>
                <a:cs typeface="Times New Roman"/>
              </a:rPr>
              <a:t/>
            </a:r>
            <a:br>
              <a:rPr lang="ar-SA" sz="2400" b="1" dirty="0" smtClean="0">
                <a:latin typeface="Times New Roman"/>
                <a:cs typeface="Times New Roman"/>
              </a:rPr>
            </a:br>
            <a:r>
              <a:rPr lang="ar-EG" sz="2400" b="1" dirty="0" smtClean="0"/>
              <a:t>أكبر</a:t>
            </a:r>
            <a:r>
              <a:rPr lang="ar-SA" sz="2400" b="1" dirty="0" smtClean="0"/>
              <a:t> قليلًا من 100 ريال</a:t>
            </a:r>
            <a:endParaRPr lang="ar-EG" sz="2400" b="1" dirty="0"/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7162800" y="5858470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400" b="1" dirty="0" smtClean="0"/>
              <a:t>6</a:t>
            </a:r>
            <a:endParaRPr lang="ar-EG" sz="2400" b="1" dirty="0"/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4800600" y="5862935"/>
            <a:ext cx="12239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400" b="1" dirty="0" smtClean="0"/>
              <a:t>2</a:t>
            </a:r>
            <a:endParaRPr lang="ar-EG" sz="2400" b="1" dirty="0"/>
          </a:p>
        </p:txBody>
      </p: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914400" y="5638800"/>
            <a:ext cx="2971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400" b="1" dirty="0" smtClean="0"/>
              <a:t>6</a:t>
            </a:r>
            <a:r>
              <a:rPr lang="ar-EG" sz="2400" b="1" dirty="0" smtClean="0">
                <a:latin typeface="Times New Roman"/>
                <a:cs typeface="Times New Roman"/>
              </a:rPr>
              <a:t>˟ 10 + </a:t>
            </a:r>
            <a:r>
              <a:rPr lang="ar-EG" sz="2400" b="1" dirty="0" smtClean="0"/>
              <a:t>2</a:t>
            </a:r>
            <a:r>
              <a:rPr lang="ar-EG" sz="2400" b="1" dirty="0" smtClean="0">
                <a:latin typeface="Times New Roman"/>
                <a:cs typeface="Times New Roman"/>
              </a:rPr>
              <a:t>˟  20 = 100</a:t>
            </a:r>
            <a:r>
              <a:rPr lang="ar-SA" sz="2400" b="1" dirty="0" smtClean="0">
                <a:latin typeface="Times New Roman"/>
                <a:cs typeface="Times New Roman"/>
              </a:rPr>
              <a:t/>
            </a:r>
            <a:br>
              <a:rPr lang="ar-SA" sz="2400" b="1" dirty="0" smtClean="0">
                <a:latin typeface="Times New Roman"/>
                <a:cs typeface="Times New Roman"/>
              </a:rPr>
            </a:br>
            <a:r>
              <a:rPr lang="ar-EG" sz="2400" b="1" dirty="0" smtClean="0">
                <a:latin typeface="Times New Roman"/>
                <a:cs typeface="Times New Roman"/>
              </a:rPr>
              <a:t>√</a:t>
            </a:r>
            <a:endParaRPr lang="ar-EG" sz="2400" b="1" dirty="0" smtClean="0"/>
          </a:p>
        </p:txBody>
      </p:sp>
    </p:spTree>
  </p:cSld>
  <p:clrMapOvr>
    <a:masterClrMapping/>
  </p:clrMapOvr>
  <p:transition>
    <p:split orient="vert" dir="in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ل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الأوراق من فئة 10 ريا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 ش8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الأوراق من فئة 20 ريا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 ش8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مبلغ الك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˟ 10 + 4˟  20 = 120  أكبر قليلًا من 100 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˟ 10 + 3˟  20 = 1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6 ش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6˟ 10 + 2˟  20 =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7" grpId="0"/>
      <p:bldP spid="1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00063"/>
            <a:ext cx="8215313" cy="6000750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292063" y="1285875"/>
            <a:ext cx="33185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400" b="1" dirty="0">
                <a:solidFill>
                  <a:srgbClr val="0000FF"/>
                </a:solidFill>
              </a:rPr>
              <a:t>ما المطلوب مني؟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09588" y="2354263"/>
            <a:ext cx="820578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400" b="1" dirty="0">
                <a:solidFill>
                  <a:schemeClr val="bg1"/>
                </a:solidFill>
              </a:rPr>
              <a:t>بعد كم شهر من الآن يكون لديه المال الكافي لشراء الجهاز؟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402482" y="4045803"/>
            <a:ext cx="12843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800" b="1" dirty="0" smtClean="0">
                <a:solidFill>
                  <a:srgbClr val="0000FF"/>
                </a:solidFill>
              </a:rPr>
              <a:t>أخطط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4953000"/>
            <a:ext cx="82057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400" b="1" dirty="0" smtClean="0">
                <a:solidFill>
                  <a:schemeClr val="bg1"/>
                </a:solidFill>
              </a:rPr>
              <a:t>أستعمل خطة التخمين والتحقق.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المطلوب مني؟ ش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عد كم شهر من الآن يكون لديه المال الكا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خطط ش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ستعمل خطة التخمين والتحقق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428627" y="1052513"/>
          <a:ext cx="8334373" cy="5653087"/>
        </p:xfrm>
        <a:graphic>
          <a:graphicData uri="http://schemas.openxmlformats.org/drawingml/2006/table">
            <a:tbl>
              <a:tblPr rtl="1"/>
              <a:tblGrid>
                <a:gridCol w="2693558"/>
                <a:gridCol w="2693558"/>
                <a:gridCol w="2947257"/>
              </a:tblGrid>
              <a:tr h="1101119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142776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shade val="51000"/>
                            <a:satMod val="130000"/>
                          </a:schemeClr>
                        </a:gs>
                        <a:gs pos="80000">
                          <a:schemeClr val="accent6">
                            <a:shade val="93000"/>
                            <a:satMod val="130000"/>
                          </a:schemeClr>
                        </a:gs>
                        <a:gs pos="100000">
                          <a:schemeClr val="accent6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shade val="51000"/>
                            <a:satMod val="130000"/>
                          </a:schemeClr>
                        </a:gs>
                        <a:gs pos="80000">
                          <a:schemeClr val="accent6">
                            <a:shade val="93000"/>
                            <a:satMod val="130000"/>
                          </a:schemeClr>
                        </a:gs>
                        <a:gs pos="100000">
                          <a:schemeClr val="accent6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shade val="51000"/>
                            <a:satMod val="130000"/>
                          </a:schemeClr>
                        </a:gs>
                        <a:gs pos="80000">
                          <a:schemeClr val="accent6">
                            <a:shade val="93000"/>
                            <a:satMod val="130000"/>
                          </a:schemeClr>
                        </a:gs>
                        <a:gs pos="100000">
                          <a:schemeClr val="accent6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  <a:tr h="14647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shade val="51000"/>
                            <a:satMod val="130000"/>
                          </a:schemeClr>
                        </a:gs>
                        <a:gs pos="80000">
                          <a:schemeClr val="accent6">
                            <a:shade val="93000"/>
                            <a:satMod val="130000"/>
                          </a:schemeClr>
                        </a:gs>
                        <a:gs pos="100000">
                          <a:schemeClr val="accent6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shade val="51000"/>
                            <a:satMod val="130000"/>
                          </a:schemeClr>
                        </a:gs>
                        <a:gs pos="80000">
                          <a:schemeClr val="accent6">
                            <a:shade val="93000"/>
                            <a:satMod val="130000"/>
                          </a:schemeClr>
                        </a:gs>
                        <a:gs pos="100000">
                          <a:schemeClr val="accent6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shade val="51000"/>
                            <a:satMod val="130000"/>
                          </a:schemeClr>
                        </a:gs>
                        <a:gs pos="80000">
                          <a:schemeClr val="accent6">
                            <a:shade val="93000"/>
                            <a:satMod val="130000"/>
                          </a:schemeClr>
                        </a:gs>
                        <a:gs pos="100000">
                          <a:schemeClr val="accent6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  <a:tr h="165945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shade val="51000"/>
                            <a:satMod val="130000"/>
                          </a:schemeClr>
                        </a:gs>
                        <a:gs pos="80000">
                          <a:schemeClr val="accent6">
                            <a:shade val="93000"/>
                            <a:satMod val="130000"/>
                          </a:schemeClr>
                        </a:gs>
                        <a:gs pos="100000">
                          <a:schemeClr val="accent6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shade val="51000"/>
                            <a:satMod val="130000"/>
                          </a:schemeClr>
                        </a:gs>
                        <a:gs pos="80000">
                          <a:schemeClr val="accent6">
                            <a:shade val="93000"/>
                            <a:satMod val="130000"/>
                          </a:schemeClr>
                        </a:gs>
                        <a:gs pos="100000">
                          <a:schemeClr val="accent6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shade val="51000"/>
                            <a:satMod val="130000"/>
                          </a:schemeClr>
                        </a:gs>
                        <a:gs pos="80000">
                          <a:schemeClr val="accent6">
                            <a:shade val="93000"/>
                            <a:satMod val="130000"/>
                          </a:schemeClr>
                        </a:gs>
                        <a:gs pos="100000">
                          <a:schemeClr val="accent6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6286500" y="1195388"/>
            <a:ext cx="18573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ما لديه بعد</a:t>
            </a:r>
            <a:endParaRPr 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2286000" y="1052513"/>
            <a:ext cx="24288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0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المجموع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6096000" y="2286000"/>
            <a:ext cx="2590800" cy="10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ما لديه بعد 3 أشهر= 1900+70×3</a:t>
            </a:r>
            <a:endParaRPr lang="en-US" sz="2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810000" y="2124075"/>
            <a:ext cx="1619251" cy="87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4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2110</a:t>
            </a:r>
            <a:endParaRPr lang="en-US" sz="2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038225" y="2465387"/>
            <a:ext cx="1857375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أقل </a:t>
            </a:r>
            <a:r>
              <a:rPr lang="ar-EG" sz="48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بكثير</a:t>
            </a:r>
            <a:endParaRPr lang="en-US" sz="20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6096000" y="3886200"/>
            <a:ext cx="2628900" cy="105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ما لديه بعد 4 أشهر= 1900+70×4</a:t>
            </a:r>
            <a:endParaRPr lang="en-US" sz="2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3886200" y="3810000"/>
            <a:ext cx="1643062" cy="82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2180</a:t>
            </a:r>
            <a:endParaRPr lang="en-US" sz="16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914400" y="3810000"/>
            <a:ext cx="2009775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48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أقل بقليل</a:t>
            </a:r>
            <a:endParaRPr lang="en-US" sz="4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6019800" y="5334000"/>
            <a:ext cx="2643187" cy="105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ما لديه بعد 5 أشهر= 1900+70×5</a:t>
            </a:r>
            <a:endParaRPr lang="en-US" sz="2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3657600" y="5410200"/>
            <a:ext cx="20716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2250</a:t>
            </a:r>
            <a:endParaRPr lang="en-US" sz="2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914400" y="5334000"/>
            <a:ext cx="2000250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48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يساوي</a:t>
            </a:r>
            <a:endParaRPr lang="en-US" sz="4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324671" y="-76200"/>
            <a:ext cx="12859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7200" b="1" dirty="0" smtClean="0">
                <a:solidFill>
                  <a:srgbClr val="0000FF"/>
                </a:solidFill>
              </a:rPr>
              <a:t>أحل</a:t>
            </a:r>
            <a:endParaRPr lang="en-US" sz="7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لديه بعد ش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جم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ا لديه بعد 3 أشهر= 1900+70×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1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أقل بكثير ش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ا لديه بعد 4 أشهر= 1900+70×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1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أقل بقليل ش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ما لديه بعد 5 أشهر= 1900+70×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2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يساوي ش8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1" grpId="0"/>
      <p:bldP spid="12" grpId="0"/>
      <p:bldP spid="14" grpId="0"/>
      <p:bldP spid="15" grpId="0"/>
      <p:bldP spid="1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990600"/>
            <a:ext cx="8215313" cy="3886200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09588" y="2214563"/>
            <a:ext cx="820578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 smtClean="0">
                <a:solidFill>
                  <a:schemeClr val="bg1"/>
                </a:solidFill>
              </a:rPr>
              <a:t>إذن</a:t>
            </a:r>
            <a:r>
              <a:rPr lang="ar-SA" sz="4400" b="1" dirty="0" smtClean="0">
                <a:solidFill>
                  <a:schemeClr val="bg1"/>
                </a:solidFill>
              </a:rPr>
              <a:t>،</a:t>
            </a:r>
            <a:r>
              <a:rPr lang="ar-EG" sz="4400" b="1" dirty="0" smtClean="0">
                <a:solidFill>
                  <a:schemeClr val="bg1"/>
                </a:solidFill>
              </a:rPr>
              <a:t> بعد </a:t>
            </a:r>
            <a:r>
              <a:rPr lang="ar-EG" sz="4400" b="1" dirty="0">
                <a:solidFill>
                  <a:schemeClr val="bg1"/>
                </a:solidFill>
              </a:rPr>
              <a:t>5 أشهر يكون </a:t>
            </a:r>
            <a:r>
              <a:rPr lang="ar-EG" sz="4400" b="1" dirty="0" smtClean="0">
                <a:solidFill>
                  <a:schemeClr val="bg1"/>
                </a:solidFill>
              </a:rPr>
              <a:t>لدى محمد </a:t>
            </a:r>
            <a:r>
              <a:rPr lang="ar-EG" sz="4400" b="1" dirty="0">
                <a:solidFill>
                  <a:schemeClr val="bg1"/>
                </a:solidFill>
              </a:rPr>
              <a:t>المال الكافي لشراء </a:t>
            </a:r>
            <a:r>
              <a:rPr lang="ar-EG" sz="4400" b="1" dirty="0" smtClean="0">
                <a:solidFill>
                  <a:schemeClr val="bg1"/>
                </a:solidFill>
              </a:rPr>
              <a:t>الجهاز.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ن، بعد 5 أشهر يكون لدى محمد الم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إدخال يدوي 1"/>
          <p:cNvSpPr/>
          <p:nvPr/>
        </p:nvSpPr>
        <p:spPr>
          <a:xfrm>
            <a:off x="571500" y="571500"/>
            <a:ext cx="8215313" cy="5372100"/>
          </a:xfrm>
          <a:prstGeom prst="flowChartManualInp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690588" y="1219200"/>
            <a:ext cx="16834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6000" b="1" dirty="0" smtClean="0">
                <a:solidFill>
                  <a:srgbClr val="0000FF"/>
                </a:solidFill>
              </a:rPr>
              <a:t>أتحقق</a:t>
            </a:r>
            <a:endParaRPr lang="en-US" sz="6000" dirty="0">
              <a:solidFill>
                <a:srgbClr val="0000FF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2667000"/>
            <a:ext cx="76295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EG" sz="3600" b="1" dirty="0" smtClean="0">
                <a:solidFill>
                  <a:schemeClr val="bg1"/>
                </a:solidFill>
              </a:rPr>
              <a:t>ما يحتاج</a:t>
            </a:r>
            <a:r>
              <a:rPr lang="ar-SA" sz="3600" b="1" dirty="0" smtClean="0">
                <a:solidFill>
                  <a:schemeClr val="bg1"/>
                </a:solidFill>
              </a:rPr>
              <a:t>ه</a:t>
            </a:r>
            <a:r>
              <a:rPr lang="ar-EG" sz="3600" b="1" dirty="0" smtClean="0">
                <a:solidFill>
                  <a:schemeClr val="bg1"/>
                </a:solidFill>
              </a:rPr>
              <a:t> محمد لتوفيره لشراء الجهاز </a:t>
            </a:r>
            <a:r>
              <a:rPr lang="ar-SA" sz="3600" b="1" dirty="0" smtClean="0">
                <a:solidFill>
                  <a:schemeClr val="bg1"/>
                </a:solidFill>
              </a:rPr>
              <a:t/>
            </a:r>
            <a:br>
              <a:rPr lang="ar-SA" sz="3600" b="1" dirty="0" smtClean="0">
                <a:solidFill>
                  <a:schemeClr val="bg1"/>
                </a:solidFill>
              </a:rPr>
            </a:br>
            <a:r>
              <a:rPr lang="ar-EG" sz="3600" b="1" dirty="0" smtClean="0">
                <a:solidFill>
                  <a:schemeClr val="bg1"/>
                </a:solidFill>
              </a:rPr>
              <a:t>= 2250- 1900= 350 ريال</a:t>
            </a:r>
            <a:r>
              <a:rPr lang="ar-SA" sz="3600" b="1" dirty="0" err="1" smtClean="0">
                <a:solidFill>
                  <a:schemeClr val="bg1"/>
                </a:solidFill>
              </a:rPr>
              <a:t>ًا</a:t>
            </a:r>
            <a:endParaRPr lang="ar-EG" sz="3600" b="1" dirty="0" smtClean="0">
              <a:solidFill>
                <a:schemeClr val="bg1"/>
              </a:solidFill>
            </a:endParaRPr>
          </a:p>
          <a:p>
            <a:pPr algn="ctr"/>
            <a:r>
              <a:rPr lang="ar-EG" sz="3600" b="1" dirty="0" smtClean="0">
                <a:solidFill>
                  <a:schemeClr val="bg1"/>
                </a:solidFill>
              </a:rPr>
              <a:t>إذن</a:t>
            </a:r>
            <a:r>
              <a:rPr lang="ar-SA" sz="3600" b="1" dirty="0" smtClean="0">
                <a:solidFill>
                  <a:schemeClr val="bg1"/>
                </a:solidFill>
              </a:rPr>
              <a:t>،</a:t>
            </a:r>
            <a:r>
              <a:rPr lang="ar-EG" sz="3600" b="1" dirty="0" smtClean="0">
                <a:solidFill>
                  <a:schemeClr val="bg1"/>
                </a:solidFill>
              </a:rPr>
              <a:t> عدد الأشهر التي يحتاجها لتوفير باقي المبلغ هو 300</a:t>
            </a:r>
            <a:r>
              <a:rPr lang="ar-EG" sz="3600" b="1" dirty="0" smtClean="0">
                <a:solidFill>
                  <a:schemeClr val="bg1"/>
                </a:solidFill>
                <a:latin typeface="Calibri" pitchFamily="34" charset="0"/>
              </a:rPr>
              <a:t> ÷</a:t>
            </a:r>
            <a:r>
              <a:rPr lang="ar-EG" sz="3600" b="1" dirty="0" smtClean="0">
                <a:solidFill>
                  <a:schemeClr val="bg1"/>
                </a:solidFill>
              </a:rPr>
              <a:t> 70= 5 أشهر</a:t>
            </a:r>
          </a:p>
          <a:p>
            <a:pPr algn="ctr"/>
            <a:r>
              <a:rPr lang="ar-EG" sz="3600" b="1" dirty="0" smtClean="0">
                <a:solidFill>
                  <a:schemeClr val="bg1"/>
                </a:solidFill>
              </a:rPr>
              <a:t>إذن</a:t>
            </a:r>
            <a:r>
              <a:rPr lang="ar-SA" sz="3600" b="1" dirty="0" smtClean="0">
                <a:solidFill>
                  <a:schemeClr val="bg1"/>
                </a:solidFill>
              </a:rPr>
              <a:t>،</a:t>
            </a:r>
            <a:r>
              <a:rPr lang="ar-EG" sz="3600" b="1" dirty="0" smtClean="0">
                <a:solidFill>
                  <a:schemeClr val="bg1"/>
                </a:solidFill>
              </a:rPr>
              <a:t> الإجابة صحيحة.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ش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يحتاجه محمد لتوفيره لشراء الجه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ن عدد الأشهر التي يحتاجها لتوفير باق ش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 الإجابة صحيحة ش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/>
          <p:cNvGrpSpPr>
            <a:grpSpLocks/>
          </p:cNvGrpSpPr>
          <p:nvPr/>
        </p:nvGrpSpPr>
        <p:grpSpPr bwMode="auto">
          <a:xfrm>
            <a:off x="6357938" y="357188"/>
            <a:ext cx="2428875" cy="1643062"/>
            <a:chOff x="6215074" y="3357562"/>
            <a:chExt cx="2428892" cy="1643050"/>
          </a:xfrm>
        </p:grpSpPr>
        <p:sp>
          <p:nvSpPr>
            <p:cNvPr id="3" name="Left-Up Arrow 2"/>
            <p:cNvSpPr/>
            <p:nvPr/>
          </p:nvSpPr>
          <p:spPr>
            <a:xfrm>
              <a:off x="6786578" y="3500436"/>
              <a:ext cx="1357321" cy="1500176"/>
            </a:xfrm>
            <a:prstGeom prst="leftUpArrow">
              <a:avLst/>
            </a:prstGeom>
            <a:solidFill>
              <a:srgbClr val="00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/>
            </a:p>
          </p:txBody>
        </p:sp>
        <p:sp>
          <p:nvSpPr>
            <p:cNvPr id="4" name="Flowchart: Stored Data 3"/>
            <p:cNvSpPr/>
            <p:nvPr/>
          </p:nvSpPr>
          <p:spPr>
            <a:xfrm>
              <a:off x="6215074" y="3357562"/>
              <a:ext cx="2428892" cy="785818"/>
            </a:xfrm>
            <a:prstGeom prst="flowChartOnlineStorag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حل</a:t>
              </a: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60413" y="2714625"/>
            <a:ext cx="6954837" cy="3286125"/>
            <a:chOff x="2979743" y="285728"/>
            <a:chExt cx="5592785" cy="1940829"/>
          </a:xfrm>
        </p:grpSpPr>
        <p:grpSp>
          <p:nvGrpSpPr>
            <p:cNvPr id="10244" name="Group 10"/>
            <p:cNvGrpSpPr>
              <a:grpSpLocks/>
            </p:cNvGrpSpPr>
            <p:nvPr/>
          </p:nvGrpSpPr>
          <p:grpSpPr bwMode="auto">
            <a:xfrm>
              <a:off x="2979743" y="392178"/>
              <a:ext cx="5592785" cy="1834379"/>
              <a:chOff x="2979743" y="357166"/>
              <a:chExt cx="5592785" cy="1834379"/>
            </a:xfrm>
          </p:grpSpPr>
          <p:sp>
            <p:nvSpPr>
              <p:cNvPr id="9" name="Flowchart: Terminator 8"/>
              <p:cNvSpPr/>
              <p:nvPr/>
            </p:nvSpPr>
            <p:spPr>
              <a:xfrm>
                <a:off x="3000364" y="357166"/>
                <a:ext cx="5572164" cy="1834379"/>
              </a:xfrm>
              <a:prstGeom prst="flowChartTerminator">
                <a:avLst/>
              </a:prstGeom>
              <a:gradFill>
                <a:gsLst>
                  <a:gs pos="0">
                    <a:srgbClr val="00FF00"/>
                  </a:gs>
                  <a:gs pos="100000">
                    <a:srgbClr val="006600"/>
                  </a:gs>
                </a:gsLst>
              </a:gra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 b="1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10249" name="TextBox 9"/>
              <p:cNvSpPr txBox="1">
                <a:spLocks noChangeArrowheads="1"/>
              </p:cNvSpPr>
              <p:nvPr/>
            </p:nvSpPr>
            <p:spPr bwMode="auto">
              <a:xfrm>
                <a:off x="2979743" y="659451"/>
                <a:ext cx="5332368" cy="1363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ar-EG" sz="4800" b="1" dirty="0" smtClean="0">
                    <a:latin typeface="Times New Roman" pitchFamily="18" charset="0"/>
                    <a:cs typeface="Times New Roman" pitchFamily="18" charset="0"/>
                  </a:rPr>
                  <a:t>إذن </a:t>
                </a:r>
                <a:r>
                  <a:rPr lang="ar-EG" sz="4800" b="1" dirty="0">
                    <a:latin typeface="Times New Roman" pitchFamily="18" charset="0"/>
                    <a:cs typeface="Times New Roman" pitchFamily="18" charset="0"/>
                  </a:rPr>
                  <a:t>حصل </a:t>
                </a:r>
                <a:r>
                  <a:rPr lang="ar-EG" sz="4800" b="1" dirty="0" smtClean="0">
                    <a:latin typeface="Times New Roman" pitchFamily="18" charset="0"/>
                    <a:cs typeface="Times New Roman" pitchFamily="18" charset="0"/>
                  </a:rPr>
                  <a:t>عبد </a:t>
                </a:r>
                <a:r>
                  <a:rPr lang="ar-EG" sz="4800" b="1" dirty="0">
                    <a:latin typeface="Times New Roman" pitchFamily="18" charset="0"/>
                    <a:cs typeface="Times New Roman" pitchFamily="18" charset="0"/>
                  </a:rPr>
                  <a:t>الرحمن على </a:t>
                </a:r>
                <a:r>
                  <a:rPr lang="ar-EG" sz="4800" b="1" dirty="0" smtClean="0">
                    <a:latin typeface="Times New Roman" pitchFamily="18" charset="0"/>
                    <a:cs typeface="Times New Roman" pitchFamily="18" charset="0"/>
                  </a:rPr>
                  <a:t>6 أوراق من فئة 10 ريالات, </a:t>
                </a:r>
                <a:r>
                  <a:rPr lang="ar-EG" sz="4800" b="1" dirty="0">
                    <a:latin typeface="Times New Roman" pitchFamily="18" charset="0"/>
                    <a:cs typeface="Times New Roman" pitchFamily="18" charset="0"/>
                  </a:rPr>
                  <a:t>وورقتين من فئة 20 ريالاً.</a:t>
                </a:r>
              </a:p>
            </p:txBody>
          </p:sp>
        </p:grpSp>
        <p:pic>
          <p:nvPicPr>
            <p:cNvPr id="10245" name="Picture 7" descr="2c9f1693f920cbab042a8753db427809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86116" y="285728"/>
              <a:ext cx="5014924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heel spokes="8"/>
    <p:sndAc>
      <p:stSnd>
        <p:snd r:embed="rId2" name="0392 -  ترميم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ن حصل عبد الرحمن على 6 أوراق من فئة 10 ريا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3208</TotalTime>
  <Words>1904</Words>
  <Application>Microsoft Office PowerPoint</Application>
  <PresentationFormat>عرض على الشاشة (3:4)‏</PresentationFormat>
  <Paragraphs>454</Paragraphs>
  <Slides>83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83</vt:i4>
      </vt:variant>
    </vt:vector>
  </HeadingPairs>
  <TitlesOfParts>
    <vt:vector size="84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الشريحة 75</vt:lpstr>
      <vt:lpstr>الشريحة 76</vt:lpstr>
      <vt:lpstr>الشريحة 77</vt:lpstr>
      <vt:lpstr>الشريحة 78</vt:lpstr>
      <vt:lpstr>الشريحة 79</vt:lpstr>
      <vt:lpstr>الشريحة 80</vt:lpstr>
      <vt:lpstr>الشريحة 81</vt:lpstr>
      <vt:lpstr>الشريحة 82</vt:lpstr>
      <vt:lpstr>الشريحة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– الصف السادس الابتدائي – الفصل الدراسي الأول – الفصل الأول</dc:title>
  <dc:subject>1 - 7 خطة حل المسألة</dc:subject>
  <dc:creator>أ/ بندر الحازمي</dc:creator>
  <cp:keywords>حقيبة إنجاز المعلم والمعلمة</cp:keywords>
  <cp:lastModifiedBy>Work Server</cp:lastModifiedBy>
  <cp:revision>399</cp:revision>
  <dcterms:created xsi:type="dcterms:W3CDTF">2011-05-22T03:41:06Z</dcterms:created>
  <dcterms:modified xsi:type="dcterms:W3CDTF">2017-09-16T01:02:13Z</dcterms:modified>
</cp:coreProperties>
</file>