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custDataLst>
    <p:tags r:id="rId5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8" d="100"/>
          <a:sy n="58" d="100"/>
        </p:scale>
        <p:origin x="42" y="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1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الضــــــــــــــرب  ( 2 )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762000" y="762000"/>
            <a:ext cx="7467600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عندما أجمع كميات متساوية ، </a:t>
            </a:r>
            <a:r>
              <a:rPr lang="ar-SA" sz="2800" b="1" dirty="0" smtClean="0">
                <a:solidFill>
                  <a:srgbClr val="FF0000"/>
                </a:solidFill>
              </a:rPr>
              <a:t>يمكن أن أستعمل الضرب </a:t>
            </a:r>
            <a:r>
              <a:rPr lang="ar-SA" sz="2800" b="1" dirty="0" smtClean="0">
                <a:solidFill>
                  <a:prstClr val="black"/>
                </a:solidFill>
              </a:rPr>
              <a:t>؛ فهو </a:t>
            </a:r>
            <a:r>
              <a:rPr lang="ar-SA" sz="2800" b="1" dirty="0" err="1" smtClean="0">
                <a:solidFill>
                  <a:prstClr val="black"/>
                </a:solidFill>
              </a:rPr>
              <a:t>يفيدنا</a:t>
            </a:r>
            <a:r>
              <a:rPr lang="ar-SA" sz="2800" b="1" dirty="0" smtClean="0">
                <a:solidFill>
                  <a:prstClr val="black"/>
                </a:solidFill>
              </a:rPr>
              <a:t> حينما نشتري أشياء من البقالة ، أو نسجل أهدافا في لعبة ، أو نزرع حديقة . 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10" name="مخطط انسيابي: محطة طرفية 9"/>
          <p:cNvSpPr/>
          <p:nvPr/>
        </p:nvSpPr>
        <p:spPr>
          <a:xfrm>
            <a:off x="6934200" y="2335888"/>
            <a:ext cx="1295400" cy="457200"/>
          </a:xfrm>
          <a:prstGeom prst="flowChartTerminator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مثال </a:t>
            </a:r>
            <a:endParaRPr lang="ar-SA" sz="2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914400" y="2779693"/>
            <a:ext cx="7302321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زرع سعد في حديقة منزله 3 صفوف من شتلات الخضراوات . فإذا كان في كل صف 7 شتلات فإن النموذج الآتي يبين أن سعدا قد زرع 3 × 7 أو 21 شتلة .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5292" y="4343400"/>
            <a:ext cx="6248400" cy="18288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5031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0" grpId="0" animBg="1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2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الضــــــــــــــرب  ( 2 )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مربع نص 12"/>
          <p:cNvSpPr txBox="1"/>
          <p:nvPr/>
        </p:nvSpPr>
        <p:spPr>
          <a:xfrm>
            <a:off x="7848600" y="811298"/>
            <a:ext cx="1124856" cy="646986"/>
          </a:xfrm>
          <a:prstGeom prst="round2Diag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solidFill>
                  <a:srgbClr val="FF0000"/>
                </a:solidFill>
              </a:rPr>
              <a:t>التهيئة </a:t>
            </a:r>
            <a:endParaRPr lang="ar-EG" sz="3200" b="1" dirty="0">
              <a:solidFill>
                <a:srgbClr val="FF0000"/>
              </a:solidFill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1905000" y="848380"/>
            <a:ext cx="58674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أجد ناتج الضرب : 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11" name="شكل بيضاوي 10"/>
          <p:cNvSpPr/>
          <p:nvPr/>
        </p:nvSpPr>
        <p:spPr>
          <a:xfrm>
            <a:off x="8273955" y="1700338"/>
            <a:ext cx="41284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1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7106776" y="1676400"/>
            <a:ext cx="104662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4 × 6 </a:t>
            </a:r>
          </a:p>
        </p:txBody>
      </p:sp>
      <p:sp>
        <p:nvSpPr>
          <p:cNvPr id="13" name="مربع نص 12"/>
          <p:cNvSpPr txBox="1"/>
          <p:nvPr/>
        </p:nvSpPr>
        <p:spPr>
          <a:xfrm>
            <a:off x="6553200" y="1600200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24</a:t>
            </a:r>
            <a:endParaRPr lang="ar-SA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5885652"/>
              </p:ext>
            </p:extLst>
          </p:nvPr>
        </p:nvGraphicFramePr>
        <p:xfrm>
          <a:off x="6901506" y="2286000"/>
          <a:ext cx="1251894" cy="6858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86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6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6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6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6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6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71450">
                <a:tc>
                  <a:txBody>
                    <a:bodyPr/>
                    <a:lstStyle/>
                    <a:p>
                      <a:pPr rtl="1"/>
                      <a:endParaRPr lang="ar-SA" sz="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rtl="1"/>
                      <a:endParaRPr lang="ar-SA" sz="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" name="شكل بيضاوي 13"/>
          <p:cNvSpPr/>
          <p:nvPr/>
        </p:nvSpPr>
        <p:spPr>
          <a:xfrm>
            <a:off x="6019800" y="1700338"/>
            <a:ext cx="41284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2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4896976" y="1676400"/>
            <a:ext cx="104662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1 × 6 </a:t>
            </a:r>
          </a:p>
        </p:txBody>
      </p:sp>
      <p:sp>
        <p:nvSpPr>
          <p:cNvPr id="16" name="مربع نص 15"/>
          <p:cNvSpPr txBox="1"/>
          <p:nvPr/>
        </p:nvSpPr>
        <p:spPr>
          <a:xfrm>
            <a:off x="4343400" y="1676400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6</a:t>
            </a:r>
            <a:endParaRPr lang="ar-SA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3" name="جدول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4411061"/>
              </p:ext>
            </p:extLst>
          </p:nvPr>
        </p:nvGraphicFramePr>
        <p:xfrm>
          <a:off x="4419600" y="2261175"/>
          <a:ext cx="1676400" cy="370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7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60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27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9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9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8" name="شكل بيضاوي 17"/>
          <p:cNvSpPr/>
          <p:nvPr/>
        </p:nvSpPr>
        <p:spPr>
          <a:xfrm>
            <a:off x="3048000" y="1700338"/>
            <a:ext cx="41284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3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19" name="مربع نص 18"/>
          <p:cNvSpPr txBox="1"/>
          <p:nvPr/>
        </p:nvSpPr>
        <p:spPr>
          <a:xfrm>
            <a:off x="1925176" y="1676400"/>
            <a:ext cx="104662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5 × 3 </a:t>
            </a:r>
          </a:p>
        </p:txBody>
      </p:sp>
      <p:sp>
        <p:nvSpPr>
          <p:cNvPr id="20" name="مربع نص 19"/>
          <p:cNvSpPr txBox="1"/>
          <p:nvPr/>
        </p:nvSpPr>
        <p:spPr>
          <a:xfrm>
            <a:off x="1371600" y="1676400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15</a:t>
            </a:r>
            <a:endParaRPr lang="ar-SA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17" name="جدول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2176445"/>
              </p:ext>
            </p:extLst>
          </p:nvPr>
        </p:nvGraphicFramePr>
        <p:xfrm>
          <a:off x="1905000" y="2198915"/>
          <a:ext cx="914400" cy="123008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6017">
                <a:tc>
                  <a:txBody>
                    <a:bodyPr/>
                    <a:lstStyle/>
                    <a:p>
                      <a:pPr rtl="1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17">
                <a:tc>
                  <a:txBody>
                    <a:bodyPr/>
                    <a:lstStyle/>
                    <a:p>
                      <a:pPr rtl="1"/>
                      <a:endParaRPr lang="ar-SA" sz="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017">
                <a:tc>
                  <a:txBody>
                    <a:bodyPr/>
                    <a:lstStyle/>
                    <a:p>
                      <a:pPr rtl="1"/>
                      <a:endParaRPr lang="ar-SA" sz="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17">
                <a:tc>
                  <a:txBody>
                    <a:bodyPr/>
                    <a:lstStyle/>
                    <a:p>
                      <a:pPr rtl="1"/>
                      <a:endParaRPr lang="ar-SA" sz="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6017">
                <a:tc>
                  <a:txBody>
                    <a:bodyPr/>
                    <a:lstStyle/>
                    <a:p>
                      <a:pPr rtl="1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2" name="شكل بيضاوي 21"/>
          <p:cNvSpPr/>
          <p:nvPr/>
        </p:nvSpPr>
        <p:spPr>
          <a:xfrm>
            <a:off x="8273955" y="3224338"/>
            <a:ext cx="41284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4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23" name="مربع نص 22"/>
          <p:cNvSpPr txBox="1"/>
          <p:nvPr/>
        </p:nvSpPr>
        <p:spPr>
          <a:xfrm>
            <a:off x="7106776" y="3200400"/>
            <a:ext cx="104662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2 × 7 </a:t>
            </a:r>
          </a:p>
        </p:txBody>
      </p:sp>
      <p:sp>
        <p:nvSpPr>
          <p:cNvPr id="24" name="مربع نص 23"/>
          <p:cNvSpPr txBox="1"/>
          <p:nvPr/>
        </p:nvSpPr>
        <p:spPr>
          <a:xfrm>
            <a:off x="6553200" y="3124200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14</a:t>
            </a:r>
            <a:endParaRPr lang="ar-SA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21" name="جدول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7041145"/>
              </p:ext>
            </p:extLst>
          </p:nvPr>
        </p:nvGraphicFramePr>
        <p:xfrm>
          <a:off x="4495800" y="3124200"/>
          <a:ext cx="1770524" cy="7416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529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9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9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9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29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29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29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ar-SA" sz="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26" name="رابط مستقيم 25"/>
          <p:cNvCxnSpPr/>
          <p:nvPr/>
        </p:nvCxnSpPr>
        <p:spPr>
          <a:xfrm flipH="1">
            <a:off x="1000397" y="4114800"/>
            <a:ext cx="7229203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7" name="مربع نص 26"/>
          <p:cNvSpPr txBox="1"/>
          <p:nvPr/>
        </p:nvSpPr>
        <p:spPr>
          <a:xfrm>
            <a:off x="2057400" y="4201180"/>
            <a:ext cx="58674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أجد ناتج الضرب : 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28" name="شكل بيضاوي 27"/>
          <p:cNvSpPr/>
          <p:nvPr/>
        </p:nvSpPr>
        <p:spPr>
          <a:xfrm>
            <a:off x="8273955" y="4748338"/>
            <a:ext cx="41284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5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29" name="مربع نص 28"/>
          <p:cNvSpPr txBox="1"/>
          <p:nvPr/>
        </p:nvSpPr>
        <p:spPr>
          <a:xfrm>
            <a:off x="7106776" y="4724400"/>
            <a:ext cx="104662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5 × 4</a:t>
            </a:r>
          </a:p>
        </p:txBody>
      </p:sp>
      <p:sp>
        <p:nvSpPr>
          <p:cNvPr id="30" name="مربع نص 29"/>
          <p:cNvSpPr txBox="1"/>
          <p:nvPr/>
        </p:nvSpPr>
        <p:spPr>
          <a:xfrm>
            <a:off x="6553200" y="4648200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20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31" name="شكل بيضاوي 30"/>
          <p:cNvSpPr/>
          <p:nvPr/>
        </p:nvSpPr>
        <p:spPr>
          <a:xfrm>
            <a:off x="3352800" y="4748338"/>
            <a:ext cx="41284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6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32" name="مربع نص 31"/>
          <p:cNvSpPr txBox="1"/>
          <p:nvPr/>
        </p:nvSpPr>
        <p:spPr>
          <a:xfrm>
            <a:off x="2229976" y="4724400"/>
            <a:ext cx="104662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1 × 8</a:t>
            </a:r>
          </a:p>
        </p:txBody>
      </p:sp>
      <p:sp>
        <p:nvSpPr>
          <p:cNvPr id="33" name="مربع نص 32"/>
          <p:cNvSpPr txBox="1"/>
          <p:nvPr/>
        </p:nvSpPr>
        <p:spPr>
          <a:xfrm>
            <a:off x="1676400" y="4724400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8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34" name="شكل بيضاوي 33"/>
          <p:cNvSpPr/>
          <p:nvPr/>
        </p:nvSpPr>
        <p:spPr>
          <a:xfrm>
            <a:off x="8273955" y="5510338"/>
            <a:ext cx="41284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7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35" name="مربع نص 34"/>
          <p:cNvSpPr txBox="1"/>
          <p:nvPr/>
        </p:nvSpPr>
        <p:spPr>
          <a:xfrm>
            <a:off x="7106776" y="5486400"/>
            <a:ext cx="104662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4 × 7</a:t>
            </a:r>
          </a:p>
        </p:txBody>
      </p:sp>
      <p:sp>
        <p:nvSpPr>
          <p:cNvPr id="36" name="مربع نص 35"/>
          <p:cNvSpPr txBox="1"/>
          <p:nvPr/>
        </p:nvSpPr>
        <p:spPr>
          <a:xfrm>
            <a:off x="6553200" y="5410200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28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37" name="شكل بيضاوي 36"/>
          <p:cNvSpPr/>
          <p:nvPr/>
        </p:nvSpPr>
        <p:spPr>
          <a:xfrm>
            <a:off x="3352800" y="5510338"/>
            <a:ext cx="41284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8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38" name="مربع نص 37"/>
          <p:cNvSpPr txBox="1"/>
          <p:nvPr/>
        </p:nvSpPr>
        <p:spPr>
          <a:xfrm>
            <a:off x="2229976" y="5486400"/>
            <a:ext cx="104662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2 × 9 </a:t>
            </a:r>
          </a:p>
        </p:txBody>
      </p:sp>
      <p:sp>
        <p:nvSpPr>
          <p:cNvPr id="39" name="مربع نص 38"/>
          <p:cNvSpPr txBox="1"/>
          <p:nvPr/>
        </p:nvSpPr>
        <p:spPr>
          <a:xfrm>
            <a:off x="1676400" y="5486400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18</a:t>
            </a:r>
            <a:endParaRPr lang="ar-SA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462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/>
      <p:bldP spid="11" grpId="0" animBg="1"/>
      <p:bldP spid="12" grpId="0"/>
      <p:bldP spid="13" grpId="0"/>
      <p:bldP spid="14" grpId="0" animBg="1"/>
      <p:bldP spid="15" grpId="0"/>
      <p:bldP spid="16" grpId="0"/>
      <p:bldP spid="18" grpId="0" animBg="1"/>
      <p:bldP spid="19" grpId="0"/>
      <p:bldP spid="20" grpId="0"/>
      <p:bldP spid="22" grpId="0" animBg="1"/>
      <p:bldP spid="23" grpId="0"/>
      <p:bldP spid="24" grpId="0"/>
      <p:bldP spid="27" grpId="0"/>
      <p:bldP spid="28" grpId="0" animBg="1"/>
      <p:bldP spid="29" grpId="0"/>
      <p:bldP spid="30" grpId="0"/>
      <p:bldP spid="31" grpId="0" animBg="1"/>
      <p:bldP spid="32" grpId="0"/>
      <p:bldP spid="33" grpId="0"/>
      <p:bldP spid="34" grpId="0" animBg="1"/>
      <p:bldP spid="35" grpId="0"/>
      <p:bldP spid="36" grpId="0"/>
      <p:bldP spid="37" grpId="0" animBg="1"/>
      <p:bldP spid="38" grpId="0"/>
      <p:bldP spid="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الضــــــــــــــرب  ( 2 )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2286000" y="772180"/>
            <a:ext cx="58674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أحل المسألتين الآتيتين  : 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10" name="مستطيل مستدير الزوايا 9"/>
          <p:cNvSpPr/>
          <p:nvPr/>
        </p:nvSpPr>
        <p:spPr>
          <a:xfrm>
            <a:off x="8305800" y="1299030"/>
            <a:ext cx="555170" cy="3556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 smtClean="0">
                <a:solidFill>
                  <a:prstClr val="white"/>
                </a:solidFill>
              </a:rPr>
              <a:t>9</a:t>
            </a:r>
            <a:endParaRPr lang="ar-SA" sz="2800" dirty="0">
              <a:solidFill>
                <a:prstClr val="white"/>
              </a:solidFill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838200" y="1173540"/>
            <a:ext cx="739140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مع سعاد 50 ريالا . فإذا كان سعر علبة الحلوى الواحدة 5 ريالات ، فهل يكفي ما معها لشراء 8 علب ؟ ما السبب ؟ 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1295400" y="2057400"/>
            <a:ext cx="58674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نعم ؛ 50 ريالا أكبر من 40 ريالا . </a:t>
            </a:r>
            <a:endParaRPr lang="ar-SA" sz="2800" b="1" dirty="0">
              <a:solidFill>
                <a:srgbClr val="FF0000"/>
              </a:solidFill>
            </a:endParaRPr>
          </a:p>
        </p:txBody>
      </p:sp>
      <p:cxnSp>
        <p:nvCxnSpPr>
          <p:cNvPr id="13" name="رابط مستقيم 12"/>
          <p:cNvCxnSpPr/>
          <p:nvPr/>
        </p:nvCxnSpPr>
        <p:spPr>
          <a:xfrm flipH="1">
            <a:off x="1000397" y="2551093"/>
            <a:ext cx="7229203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4" name="مستطيل مستدير الزوايا 13"/>
          <p:cNvSpPr/>
          <p:nvPr/>
        </p:nvSpPr>
        <p:spPr>
          <a:xfrm>
            <a:off x="8319516" y="2590800"/>
            <a:ext cx="672084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 smtClean="0">
                <a:solidFill>
                  <a:prstClr val="white"/>
                </a:solidFill>
              </a:rPr>
              <a:t>10</a:t>
            </a:r>
            <a:endParaRPr lang="ar-SA" sz="2800" dirty="0">
              <a:solidFill>
                <a:prstClr val="white"/>
              </a:solidFill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1051554" y="2590800"/>
            <a:ext cx="719619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هناك 9 أشجار زينة على كل من جانبي طريق ، وبعد قطع بعضها بقي 7 أشجار على الجانبين . كم شجرة قطعت ؟ </a:t>
            </a:r>
          </a:p>
        </p:txBody>
      </p:sp>
      <p:sp>
        <p:nvSpPr>
          <p:cNvPr id="16" name="مربع نص 15"/>
          <p:cNvSpPr txBox="1"/>
          <p:nvPr/>
        </p:nvSpPr>
        <p:spPr>
          <a:xfrm>
            <a:off x="1524000" y="3505200"/>
            <a:ext cx="58674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9 + 9 = 18 ، 18 – 7 = 11 شجرة .</a:t>
            </a:r>
            <a:endParaRPr lang="ar-SA" sz="2800" b="1" dirty="0">
              <a:solidFill>
                <a:srgbClr val="FF0000"/>
              </a:solidFill>
            </a:endParaRPr>
          </a:p>
        </p:txBody>
      </p:sp>
      <p:cxnSp>
        <p:nvCxnSpPr>
          <p:cNvPr id="17" name="رابط مستقيم 16"/>
          <p:cNvCxnSpPr/>
          <p:nvPr/>
        </p:nvCxnSpPr>
        <p:spPr>
          <a:xfrm flipH="1">
            <a:off x="990600" y="4038600"/>
            <a:ext cx="7229203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pSp>
        <p:nvGrpSpPr>
          <p:cNvPr id="18" name="مجموعة 17"/>
          <p:cNvGrpSpPr/>
          <p:nvPr/>
        </p:nvGrpSpPr>
        <p:grpSpPr>
          <a:xfrm>
            <a:off x="2362200" y="4124980"/>
            <a:ext cx="5867400" cy="523220"/>
            <a:chOff x="2362200" y="3058180"/>
            <a:chExt cx="5867400" cy="523220"/>
          </a:xfrm>
        </p:grpSpPr>
        <p:sp>
          <p:nvSpPr>
            <p:cNvPr id="19" name="مربع نص 18"/>
            <p:cNvSpPr txBox="1"/>
            <p:nvPr/>
          </p:nvSpPr>
          <p:spPr>
            <a:xfrm>
              <a:off x="2362200" y="3058180"/>
              <a:ext cx="5867400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800" b="1" dirty="0" smtClean="0">
                  <a:solidFill>
                    <a:srgbClr val="FF0000"/>
                  </a:solidFill>
                </a:rPr>
                <a:t>أحدد النمط ، ثم أكتب العدد المناسب في        :</a:t>
              </a:r>
              <a:endParaRPr lang="ar-SA" sz="2800" b="1" dirty="0">
                <a:solidFill>
                  <a:srgbClr val="FF0000"/>
                </a:solidFill>
              </a:endParaRPr>
            </a:p>
          </p:txBody>
        </p:sp>
        <p:sp>
          <p:nvSpPr>
            <p:cNvPr id="20" name="مستطيل 19"/>
            <p:cNvSpPr/>
            <p:nvPr/>
          </p:nvSpPr>
          <p:spPr>
            <a:xfrm>
              <a:off x="3058172" y="3124200"/>
              <a:ext cx="523228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sp>
        <p:nvSpPr>
          <p:cNvPr id="21" name="مستطيل مستدير الزوايا 20"/>
          <p:cNvSpPr/>
          <p:nvPr/>
        </p:nvSpPr>
        <p:spPr>
          <a:xfrm>
            <a:off x="8301372" y="4728029"/>
            <a:ext cx="672084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 smtClean="0">
                <a:solidFill>
                  <a:prstClr val="white"/>
                </a:solidFill>
              </a:rPr>
              <a:t>11</a:t>
            </a:r>
            <a:endParaRPr lang="ar-SA" sz="2800" dirty="0">
              <a:solidFill>
                <a:prstClr val="white"/>
              </a:solidFill>
            </a:endParaRPr>
          </a:p>
        </p:txBody>
      </p:sp>
      <p:grpSp>
        <p:nvGrpSpPr>
          <p:cNvPr id="22" name="مجموعة 21"/>
          <p:cNvGrpSpPr/>
          <p:nvPr/>
        </p:nvGrpSpPr>
        <p:grpSpPr>
          <a:xfrm>
            <a:off x="4191000" y="4654752"/>
            <a:ext cx="4104965" cy="523219"/>
            <a:chOff x="4838700" y="3581400"/>
            <a:chExt cx="3357700" cy="583095"/>
          </a:xfrm>
        </p:grpSpPr>
        <p:sp>
          <p:nvSpPr>
            <p:cNvPr id="23" name="مربع نص 22"/>
            <p:cNvSpPr txBox="1"/>
            <p:nvPr/>
          </p:nvSpPr>
          <p:spPr>
            <a:xfrm>
              <a:off x="4838700" y="3581400"/>
              <a:ext cx="3357700" cy="58309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800" b="1" dirty="0" smtClean="0">
                  <a:solidFill>
                    <a:prstClr val="black"/>
                  </a:solidFill>
                </a:rPr>
                <a:t>15، 20، 25، 30،       ،</a:t>
              </a:r>
              <a:endParaRPr lang="ar-SA" sz="2800" b="1" dirty="0">
                <a:solidFill>
                  <a:prstClr val="black"/>
                </a:solidFill>
              </a:endParaRPr>
            </a:p>
          </p:txBody>
        </p:sp>
        <p:sp>
          <p:nvSpPr>
            <p:cNvPr id="24" name="مستطيل 23"/>
            <p:cNvSpPr/>
            <p:nvPr/>
          </p:nvSpPr>
          <p:spPr>
            <a:xfrm>
              <a:off x="5088014" y="3653708"/>
              <a:ext cx="396944" cy="45720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5" name="مستطيل 24"/>
            <p:cNvSpPr/>
            <p:nvPr/>
          </p:nvSpPr>
          <p:spPr>
            <a:xfrm>
              <a:off x="5747907" y="3653708"/>
              <a:ext cx="399692" cy="45720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sp>
        <p:nvSpPr>
          <p:cNvPr id="26" name="مربع نص 25"/>
          <p:cNvSpPr txBox="1"/>
          <p:nvPr/>
        </p:nvSpPr>
        <p:spPr>
          <a:xfrm>
            <a:off x="5123829" y="4673025"/>
            <a:ext cx="743571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35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27" name="مربع نص 26"/>
          <p:cNvSpPr txBox="1"/>
          <p:nvPr/>
        </p:nvSpPr>
        <p:spPr>
          <a:xfrm>
            <a:off x="4285629" y="4648200"/>
            <a:ext cx="743571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40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28" name="مستطيل مستدير الزوايا 27"/>
          <p:cNvSpPr/>
          <p:nvPr/>
        </p:nvSpPr>
        <p:spPr>
          <a:xfrm>
            <a:off x="8305800" y="5261429"/>
            <a:ext cx="672084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 smtClean="0">
                <a:solidFill>
                  <a:prstClr val="white"/>
                </a:solidFill>
              </a:rPr>
              <a:t>12</a:t>
            </a:r>
            <a:endParaRPr lang="ar-SA" sz="2800" dirty="0">
              <a:solidFill>
                <a:prstClr val="white"/>
              </a:solidFill>
            </a:endParaRPr>
          </a:p>
        </p:txBody>
      </p:sp>
      <p:grpSp>
        <p:nvGrpSpPr>
          <p:cNvPr id="29" name="مجموعة 28"/>
          <p:cNvGrpSpPr/>
          <p:nvPr/>
        </p:nvGrpSpPr>
        <p:grpSpPr>
          <a:xfrm>
            <a:off x="4191000" y="5188152"/>
            <a:ext cx="4104965" cy="523219"/>
            <a:chOff x="4838700" y="3581400"/>
            <a:chExt cx="3357700" cy="583095"/>
          </a:xfrm>
        </p:grpSpPr>
        <p:sp>
          <p:nvSpPr>
            <p:cNvPr id="30" name="مربع نص 29"/>
            <p:cNvSpPr txBox="1"/>
            <p:nvPr/>
          </p:nvSpPr>
          <p:spPr>
            <a:xfrm>
              <a:off x="4838700" y="3581400"/>
              <a:ext cx="3357700" cy="58309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800" b="1" dirty="0" smtClean="0">
                  <a:solidFill>
                    <a:prstClr val="black"/>
                  </a:solidFill>
                </a:rPr>
                <a:t>9، 12، 15، 18،         ،</a:t>
              </a:r>
              <a:endParaRPr lang="ar-SA" sz="2800" b="1" dirty="0">
                <a:solidFill>
                  <a:prstClr val="black"/>
                </a:solidFill>
              </a:endParaRPr>
            </a:p>
          </p:txBody>
        </p:sp>
        <p:sp>
          <p:nvSpPr>
            <p:cNvPr id="31" name="مستطيل 30"/>
            <p:cNvSpPr/>
            <p:nvPr/>
          </p:nvSpPr>
          <p:spPr>
            <a:xfrm>
              <a:off x="5088014" y="3653708"/>
              <a:ext cx="396944" cy="45720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2" name="مستطيل 31"/>
            <p:cNvSpPr/>
            <p:nvPr/>
          </p:nvSpPr>
          <p:spPr>
            <a:xfrm>
              <a:off x="5747907" y="3653708"/>
              <a:ext cx="399692" cy="45720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sp>
        <p:nvSpPr>
          <p:cNvPr id="33" name="مربع نص 32"/>
          <p:cNvSpPr txBox="1"/>
          <p:nvPr/>
        </p:nvSpPr>
        <p:spPr>
          <a:xfrm>
            <a:off x="5105400" y="5181600"/>
            <a:ext cx="743571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21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34" name="مربع نص 33"/>
          <p:cNvSpPr txBox="1"/>
          <p:nvPr/>
        </p:nvSpPr>
        <p:spPr>
          <a:xfrm>
            <a:off x="4285629" y="5181600"/>
            <a:ext cx="743571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24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35" name="مستطيل مستدير الزوايا 34"/>
          <p:cNvSpPr/>
          <p:nvPr/>
        </p:nvSpPr>
        <p:spPr>
          <a:xfrm>
            <a:off x="8305800" y="5798458"/>
            <a:ext cx="672084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 smtClean="0">
                <a:solidFill>
                  <a:prstClr val="white"/>
                </a:solidFill>
              </a:rPr>
              <a:t>13</a:t>
            </a:r>
            <a:endParaRPr lang="ar-SA" sz="2800" dirty="0">
              <a:solidFill>
                <a:prstClr val="white"/>
              </a:solidFill>
            </a:endParaRPr>
          </a:p>
        </p:txBody>
      </p:sp>
      <p:grpSp>
        <p:nvGrpSpPr>
          <p:cNvPr id="36" name="مجموعة 35"/>
          <p:cNvGrpSpPr/>
          <p:nvPr/>
        </p:nvGrpSpPr>
        <p:grpSpPr>
          <a:xfrm>
            <a:off x="4191000" y="5725181"/>
            <a:ext cx="4104965" cy="523219"/>
            <a:chOff x="4838700" y="3581400"/>
            <a:chExt cx="3357700" cy="583095"/>
          </a:xfrm>
        </p:grpSpPr>
        <p:sp>
          <p:nvSpPr>
            <p:cNvPr id="37" name="مربع نص 36"/>
            <p:cNvSpPr txBox="1"/>
            <p:nvPr/>
          </p:nvSpPr>
          <p:spPr>
            <a:xfrm>
              <a:off x="4838700" y="3581400"/>
              <a:ext cx="3357700" cy="58309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800" b="1" dirty="0" smtClean="0">
                  <a:solidFill>
                    <a:prstClr val="black"/>
                  </a:solidFill>
                </a:rPr>
                <a:t>11، 21، 31، 41،       ،</a:t>
              </a:r>
              <a:endParaRPr lang="ar-SA" sz="2800" b="1" dirty="0">
                <a:solidFill>
                  <a:prstClr val="black"/>
                </a:solidFill>
              </a:endParaRPr>
            </a:p>
          </p:txBody>
        </p:sp>
        <p:sp>
          <p:nvSpPr>
            <p:cNvPr id="38" name="مستطيل 37"/>
            <p:cNvSpPr/>
            <p:nvPr/>
          </p:nvSpPr>
          <p:spPr>
            <a:xfrm>
              <a:off x="5088014" y="3653708"/>
              <a:ext cx="396944" cy="45720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9" name="مستطيل 38"/>
            <p:cNvSpPr/>
            <p:nvPr/>
          </p:nvSpPr>
          <p:spPr>
            <a:xfrm>
              <a:off x="5747907" y="3653708"/>
              <a:ext cx="399692" cy="45720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sp>
        <p:nvSpPr>
          <p:cNvPr id="40" name="مربع نص 39"/>
          <p:cNvSpPr txBox="1"/>
          <p:nvPr/>
        </p:nvSpPr>
        <p:spPr>
          <a:xfrm>
            <a:off x="5105400" y="5715000"/>
            <a:ext cx="743571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51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41" name="مربع نص 40"/>
          <p:cNvSpPr txBox="1"/>
          <p:nvPr/>
        </p:nvSpPr>
        <p:spPr>
          <a:xfrm>
            <a:off x="4285629" y="5715000"/>
            <a:ext cx="743571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61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42" name="مستطيل مستدير الزوايا 34"/>
          <p:cNvSpPr/>
          <p:nvPr/>
        </p:nvSpPr>
        <p:spPr>
          <a:xfrm>
            <a:off x="8295965" y="6316358"/>
            <a:ext cx="672084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 smtClean="0">
                <a:solidFill>
                  <a:prstClr val="white"/>
                </a:solidFill>
              </a:rPr>
              <a:t>14</a:t>
            </a:r>
            <a:endParaRPr lang="ar-SA" sz="2800" dirty="0">
              <a:solidFill>
                <a:prstClr val="white"/>
              </a:solidFill>
            </a:endParaRPr>
          </a:p>
        </p:txBody>
      </p:sp>
      <p:grpSp>
        <p:nvGrpSpPr>
          <p:cNvPr id="43" name="مجموعة 35"/>
          <p:cNvGrpSpPr/>
          <p:nvPr/>
        </p:nvGrpSpPr>
        <p:grpSpPr>
          <a:xfrm>
            <a:off x="4181165" y="6243081"/>
            <a:ext cx="4104965" cy="523219"/>
            <a:chOff x="4838700" y="3581400"/>
            <a:chExt cx="3357700" cy="583095"/>
          </a:xfrm>
        </p:grpSpPr>
        <p:sp>
          <p:nvSpPr>
            <p:cNvPr id="44" name="مربع نص 36"/>
            <p:cNvSpPr txBox="1"/>
            <p:nvPr/>
          </p:nvSpPr>
          <p:spPr>
            <a:xfrm>
              <a:off x="4838700" y="3581400"/>
              <a:ext cx="3357700" cy="58309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800" b="1" dirty="0" smtClean="0">
                  <a:solidFill>
                    <a:prstClr val="black"/>
                  </a:solidFill>
                </a:rPr>
                <a:t>60، 50، 40، 30،       </a:t>
              </a:r>
              <a:r>
                <a:rPr lang="ar-SA" sz="2800" b="1" dirty="0" smtClean="0">
                  <a:solidFill>
                    <a:prstClr val="black"/>
                  </a:solidFill>
                </a:rPr>
                <a:t>،</a:t>
              </a:r>
              <a:endParaRPr lang="ar-SA" sz="2800" b="1" dirty="0">
                <a:solidFill>
                  <a:prstClr val="black"/>
                </a:solidFill>
              </a:endParaRPr>
            </a:p>
          </p:txBody>
        </p:sp>
        <p:sp>
          <p:nvSpPr>
            <p:cNvPr id="45" name="مستطيل 37"/>
            <p:cNvSpPr/>
            <p:nvPr/>
          </p:nvSpPr>
          <p:spPr>
            <a:xfrm>
              <a:off x="5088014" y="3653708"/>
              <a:ext cx="396944" cy="45720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46" name="مستطيل 38"/>
            <p:cNvSpPr/>
            <p:nvPr/>
          </p:nvSpPr>
          <p:spPr>
            <a:xfrm>
              <a:off x="5747907" y="3653708"/>
              <a:ext cx="399692" cy="45720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sp>
        <p:nvSpPr>
          <p:cNvPr id="47" name="مربع نص 39"/>
          <p:cNvSpPr txBox="1"/>
          <p:nvPr/>
        </p:nvSpPr>
        <p:spPr>
          <a:xfrm>
            <a:off x="5095565" y="6232900"/>
            <a:ext cx="743571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20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48" name="مربع نص 40"/>
          <p:cNvSpPr txBox="1"/>
          <p:nvPr/>
        </p:nvSpPr>
        <p:spPr>
          <a:xfrm>
            <a:off x="4275794" y="6232900"/>
            <a:ext cx="743571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smtClean="0">
                <a:solidFill>
                  <a:srgbClr val="FF0000"/>
                </a:solidFill>
              </a:rPr>
              <a:t>30</a:t>
            </a:r>
            <a:endParaRPr lang="ar-SA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431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0" grpId="0" animBg="1"/>
      <p:bldP spid="11" grpId="0"/>
      <p:bldP spid="12" grpId="0"/>
      <p:bldP spid="14" grpId="0" animBg="1"/>
      <p:bldP spid="15" grpId="0"/>
      <p:bldP spid="16" grpId="0"/>
      <p:bldP spid="21" grpId="0" animBg="1"/>
      <p:bldP spid="26" grpId="0"/>
      <p:bldP spid="27" grpId="0"/>
      <p:bldP spid="28" grpId="0" animBg="1"/>
      <p:bldP spid="33" grpId="0"/>
      <p:bldP spid="34" grpId="0"/>
      <p:bldP spid="35" grpId="0" animBg="1"/>
      <p:bldP spid="40" grpId="0"/>
      <p:bldP spid="41" grpId="0"/>
      <p:bldP spid="42" grpId="0" animBg="1"/>
      <p:bldP spid="47" grpId="0"/>
      <p:bldP spid="4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4"/>
  <p:tag name="ARTICULATE_PROJECT_OPEN" val="0"/>
</p:tagLst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265</Words>
  <Application>Microsoft Office PowerPoint</Application>
  <PresentationFormat>On-screen Show (4:3)</PresentationFormat>
  <Paragraphs>70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PT Bold Heading</vt:lpstr>
      <vt:lpstr>Times New Roman</vt:lpstr>
      <vt:lpstr>سمة Office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TAREK</dc:creator>
  <cp:lastModifiedBy>Mostafa Hassan</cp:lastModifiedBy>
  <cp:revision>12</cp:revision>
  <dcterms:created xsi:type="dcterms:W3CDTF">2015-10-06T14:56:54Z</dcterms:created>
  <dcterms:modified xsi:type="dcterms:W3CDTF">2019-04-20T10:51:35Z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C1B26715-A636-463C-9959-B98432038260</vt:lpwstr>
  </property>
  <property fmtid="{D5CDD505-2E9C-101B-9397-08002B2CF9AE}" pid="3" name="ArticulatePath">
    <vt:lpwstr>9الطرح الرأسي</vt:lpwstr>
  </property>
</Properties>
</file>