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22"/>
  </p:notesMasterIdLst>
  <p:sldIdLst>
    <p:sldId id="324" r:id="rId2"/>
    <p:sldId id="380" r:id="rId3"/>
    <p:sldId id="381" r:id="rId4"/>
    <p:sldId id="398" r:id="rId5"/>
    <p:sldId id="382" r:id="rId6"/>
    <p:sldId id="384" r:id="rId7"/>
    <p:sldId id="383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7" r:id="rId20"/>
    <p:sldId id="396" r:id="rId21"/>
  </p:sldIdLst>
  <p:sldSz cx="9144000" cy="6858000" type="screen4x3"/>
  <p:notesSz cx="6858000" cy="9144000"/>
  <p:custDataLst>
    <p:tags r:id="rId23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87" autoAdjust="0"/>
    <p:restoredTop sz="91103" autoAdjust="0"/>
  </p:normalViewPr>
  <p:slideViewPr>
    <p:cSldViewPr>
      <p:cViewPr varScale="1">
        <p:scale>
          <a:sx n="79" d="100"/>
          <a:sy n="79" d="100"/>
        </p:scale>
        <p:origin x="180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06/03/1441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183A-22FF-42DD-9A42-CBB800196719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06/03/41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9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11/3/2019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8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200400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899932" y="1484784"/>
            <a:ext cx="4942066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ما أجهزة الجسم التي تساعد الحيوانات على البقاء على قيد الحياة </a:t>
            </a:r>
            <a:r>
              <a:rPr lang="ar-SA" sz="2800" b="1" dirty="0" smtClean="0">
                <a:solidFill>
                  <a:prstClr val="black"/>
                </a:solidFill>
              </a:rPr>
              <a:t>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8" y="1296167"/>
            <a:ext cx="2823441" cy="442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ربع نص 1"/>
          <p:cNvSpPr txBox="1"/>
          <p:nvPr/>
        </p:nvSpPr>
        <p:spPr>
          <a:xfrm>
            <a:off x="3370855" y="2780928"/>
            <a:ext cx="5451120" cy="29476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>
                <a:solidFill>
                  <a:srgbClr val="FF0000"/>
                </a:solidFill>
                <a:effectLst/>
                <a:highlight>
                  <a:srgbClr val="00FFFF"/>
                </a:highlight>
                <a:ea typeface="Traditional Arabic"/>
              </a:rPr>
              <a:t>كيف يحصل الحيوان ،كحيوان الباندا في الصورة المقابلة على حاجته من الغذاء والطاقة؟ وكيف يستخدمها لكي يتمكن من العيش؟</a:t>
            </a:r>
            <a:endParaRPr lang="en-US" sz="1100">
              <a:effectLst/>
              <a:ea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build="p" animBg="1"/>
      <p:bldP spid="1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7"/>
          <p:cNvSpPr/>
          <p:nvPr/>
        </p:nvSpPr>
        <p:spPr>
          <a:xfrm>
            <a:off x="7308304" y="1169996"/>
            <a:ext cx="1552198" cy="919401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الدوران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21"/>
          <p:cNvSpPr/>
          <p:nvPr/>
        </p:nvSpPr>
        <p:spPr>
          <a:xfrm>
            <a:off x="-44894" y="1214197"/>
            <a:ext cx="7387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هو حركة المواد المهمة ومنها الاكسجين والجلوكوز والفضلات في الجسم وهى أجهزة دوران مفتوحة وأجهزة دوران مغلقة </a:t>
            </a:r>
            <a:r>
              <a:rPr lang="ar-SA" sz="2400" b="1" dirty="0" smtClean="0">
                <a:solidFill>
                  <a:prstClr val="black"/>
                </a:solidFill>
              </a:rPr>
              <a:t>.</a:t>
            </a:r>
            <a:endParaRPr lang="ar-EG" sz="2400" b="1" dirty="0">
              <a:solidFill>
                <a:prstClr val="black"/>
              </a:solidFill>
            </a:endParaRPr>
          </a:p>
        </p:txBody>
      </p:sp>
      <p:cxnSp>
        <p:nvCxnSpPr>
          <p:cNvPr id="7" name="رابط مستقيم 22"/>
          <p:cNvCxnSpPr/>
          <p:nvPr/>
        </p:nvCxnSpPr>
        <p:spPr>
          <a:xfrm rot="10800000">
            <a:off x="827584" y="2622003"/>
            <a:ext cx="671517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ستطيل 23"/>
          <p:cNvSpPr/>
          <p:nvPr/>
        </p:nvSpPr>
        <p:spPr>
          <a:xfrm>
            <a:off x="4788024" y="2887058"/>
            <a:ext cx="4016459" cy="71508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درجةُ حرارةِ الجسمِ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24"/>
          <p:cNvSpPr/>
          <p:nvPr/>
        </p:nvSpPr>
        <p:spPr>
          <a:xfrm>
            <a:off x="467544" y="3589366"/>
            <a:ext cx="6629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هناك بعض الأنشطة الحيوية لا تقوم إلا في درجة حرارة محددة فه</a:t>
            </a:r>
            <a:r>
              <a:rPr lang="ar-SA" sz="2800" b="1" dirty="0" smtClean="0">
                <a:solidFill>
                  <a:prstClr val="black"/>
                </a:solidFill>
              </a:rPr>
              <a:t>ن</a:t>
            </a:r>
            <a:r>
              <a:rPr lang="ar-EG" sz="2800" b="1" dirty="0" smtClean="0">
                <a:solidFill>
                  <a:prstClr val="black"/>
                </a:solidFill>
              </a:rPr>
              <a:t>اك بعض الحيوانات التي تكون درجة حرارتها متغيرة طبقاً للجو المحيط ويتغير معها النشاط المصاحب وهناك أجسام درجة حرارتها ثابتة حتى لو تغيرت درجة </a:t>
            </a:r>
          </a:p>
          <a:p>
            <a:r>
              <a:rPr lang="ar-EG" sz="2800" b="1" dirty="0" smtClean="0">
                <a:solidFill>
                  <a:prstClr val="black"/>
                </a:solidFill>
              </a:rPr>
              <a:t>حرارة المناخ المحيط بها  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14"/>
          <p:cNvSpPr/>
          <p:nvPr/>
        </p:nvSpPr>
        <p:spPr>
          <a:xfrm>
            <a:off x="2667000" y="71414"/>
            <a:ext cx="3733800" cy="71435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الدوران ؟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00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874959" y="0"/>
            <a:ext cx="3526112" cy="71435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الدوران والتنفس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693" y="828203"/>
            <a:ext cx="728664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دبوس زينة 8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592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2606789" y="14514"/>
            <a:ext cx="3214689" cy="71435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الدورةُ الدمويةُ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1938" y="1022607"/>
            <a:ext cx="8486526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7030A0"/>
                </a:solidFill>
              </a:rPr>
              <a:t>تبدأ عندما يضخ القلب الدم غير المؤكسج ( غير المحمل بالأكسجين ) إ</a:t>
            </a:r>
            <a:r>
              <a:rPr lang="ar-EG" sz="3200" b="1" dirty="0" smtClean="0">
                <a:solidFill>
                  <a:srgbClr val="7030A0"/>
                </a:solidFill>
              </a:rPr>
              <a:t>لى</a:t>
            </a:r>
            <a:r>
              <a:rPr lang="ar-SA" sz="3200" b="1" dirty="0" smtClean="0">
                <a:solidFill>
                  <a:srgbClr val="7030A0"/>
                </a:solidFill>
              </a:rPr>
              <a:t> الرئتين . وفي الرئة داخل الحويصلة الهوائية يتم تبادل الغازات ، حيث ينتقل الأكسجين من تجويف الحويصلات إلي الدم ، وفي الوقت نفسه ينتقل ثاني أك</a:t>
            </a:r>
            <a:r>
              <a:rPr lang="ar-EG" sz="3200" b="1" dirty="0" smtClean="0">
                <a:solidFill>
                  <a:srgbClr val="7030A0"/>
                </a:solidFill>
              </a:rPr>
              <a:t>سي</a:t>
            </a:r>
            <a:r>
              <a:rPr lang="ar-SA" sz="3200" b="1" dirty="0" smtClean="0">
                <a:solidFill>
                  <a:srgbClr val="7030A0"/>
                </a:solidFill>
              </a:rPr>
              <a:t>د الكربون – وهو من فضلات عملية التنفس – إلي تحويف الحويصلة الهوائية ، ثم إل</a:t>
            </a:r>
            <a:r>
              <a:rPr lang="ar-EG" sz="3200" b="1" dirty="0" smtClean="0">
                <a:solidFill>
                  <a:srgbClr val="7030A0"/>
                </a:solidFill>
              </a:rPr>
              <a:t>ى</a:t>
            </a:r>
            <a:r>
              <a:rPr lang="ar-SA" sz="3200" b="1" dirty="0" smtClean="0">
                <a:solidFill>
                  <a:srgbClr val="7030A0"/>
                </a:solidFill>
              </a:rPr>
              <a:t> خارج الجسم مع هواء الزفير .</a:t>
            </a:r>
          </a:p>
          <a:p>
            <a:r>
              <a:rPr lang="ar-SA" sz="3200" b="1" dirty="0" smtClean="0">
                <a:solidFill>
                  <a:srgbClr val="7030A0"/>
                </a:solidFill>
              </a:rPr>
              <a:t>ويعود الدم المؤكسج إل</a:t>
            </a:r>
            <a:r>
              <a:rPr lang="ar-EG" sz="3200" b="1" dirty="0" smtClean="0">
                <a:solidFill>
                  <a:srgbClr val="7030A0"/>
                </a:solidFill>
              </a:rPr>
              <a:t>ى</a:t>
            </a:r>
            <a:r>
              <a:rPr lang="ar-SA" sz="3200" b="1" dirty="0" smtClean="0">
                <a:solidFill>
                  <a:srgbClr val="7030A0"/>
                </a:solidFill>
              </a:rPr>
              <a:t> القلب ، حيث ي</a:t>
            </a:r>
            <a:r>
              <a:rPr lang="ar-EG" sz="3200" b="1" dirty="0" smtClean="0">
                <a:solidFill>
                  <a:srgbClr val="7030A0"/>
                </a:solidFill>
              </a:rPr>
              <a:t>ٌ</a:t>
            </a:r>
            <a:r>
              <a:rPr lang="ar-SA" sz="3200" b="1" dirty="0" smtClean="0">
                <a:solidFill>
                  <a:srgbClr val="7030A0"/>
                </a:solidFill>
              </a:rPr>
              <a:t>ضخ إل</a:t>
            </a:r>
            <a:r>
              <a:rPr lang="ar-EG" sz="3200" b="1" dirty="0" smtClean="0">
                <a:solidFill>
                  <a:srgbClr val="7030A0"/>
                </a:solidFill>
              </a:rPr>
              <a:t>ى</a:t>
            </a:r>
            <a:r>
              <a:rPr lang="ar-SA" sz="3200" b="1" dirty="0" smtClean="0">
                <a:solidFill>
                  <a:srgbClr val="7030A0"/>
                </a:solidFill>
              </a:rPr>
              <a:t> جميع أجزاء الجسم ، وعندما يصل إلي ال</a:t>
            </a:r>
            <a:r>
              <a:rPr lang="ar-EG" sz="3200" b="1" dirty="0" smtClean="0">
                <a:solidFill>
                  <a:srgbClr val="7030A0"/>
                </a:solidFill>
              </a:rPr>
              <a:t>أم</a:t>
            </a:r>
            <a:r>
              <a:rPr lang="ar-SA" sz="3200" b="1" dirty="0" smtClean="0">
                <a:solidFill>
                  <a:srgbClr val="7030A0"/>
                </a:solidFill>
              </a:rPr>
              <a:t>عاء</a:t>
            </a:r>
            <a:r>
              <a:rPr lang="ar-EG" sz="3200" b="1" dirty="0" smtClean="0">
                <a:solidFill>
                  <a:srgbClr val="7030A0"/>
                </a:solidFill>
              </a:rPr>
              <a:t> الدقيقة</a:t>
            </a:r>
            <a:r>
              <a:rPr lang="ar-SA" sz="3200" b="1" dirty="0" smtClean="0">
                <a:solidFill>
                  <a:srgbClr val="7030A0"/>
                </a:solidFill>
              </a:rPr>
              <a:t> يحمل بالمواد</a:t>
            </a:r>
            <a:r>
              <a:rPr lang="ar-EG" sz="3200" b="1" dirty="0" smtClean="0">
                <a:solidFill>
                  <a:srgbClr val="7030A0"/>
                </a:solidFill>
              </a:rPr>
              <a:t> الغذائية</a:t>
            </a:r>
            <a:r>
              <a:rPr lang="ar-SA" sz="3200" b="1" dirty="0" smtClean="0">
                <a:solidFill>
                  <a:srgbClr val="7030A0"/>
                </a:solidFill>
              </a:rPr>
              <a:t>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90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50750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مربع نص 17"/>
          <p:cNvSpPr txBox="1"/>
          <p:nvPr/>
        </p:nvSpPr>
        <p:spPr>
          <a:xfrm>
            <a:off x="3581400" y="685800"/>
            <a:ext cx="1890712" cy="57943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3" y="1295400"/>
            <a:ext cx="60146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الهضم تحليل الغذاء إل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مواد يمكن استخدامها . الإخراج عملية تخلص الجسم من الفضلات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2971800"/>
            <a:ext cx="61179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التنفس يساعد على إطلاق الطاقة من جزيئات الغذاء في وجود الأكسجين .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7" y="4724400"/>
            <a:ext cx="59481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7030A0"/>
                </a:solidFill>
              </a:rPr>
              <a:t>الدو</a:t>
            </a:r>
            <a:r>
              <a:rPr lang="ar-EG" sz="2800" b="1" dirty="0" smtClean="0">
                <a:solidFill>
                  <a:srgbClr val="7030A0"/>
                </a:solidFill>
              </a:rPr>
              <a:t>ر</a:t>
            </a:r>
            <a:r>
              <a:rPr lang="ar-SA" sz="2800" b="1" dirty="0" smtClean="0">
                <a:solidFill>
                  <a:srgbClr val="7030A0"/>
                </a:solidFill>
              </a:rPr>
              <a:t>ان حركة المواد المهمة  ( مواد غذائية أو فضلات ) خلال جسم الحيوان .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209800" cy="161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2" y="2526738"/>
            <a:ext cx="2027148" cy="151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6" y="4078512"/>
            <a:ext cx="2012634" cy="186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دبوس زينة 1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69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363878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400267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3" name="مربع نص 18"/>
          <p:cNvSpPr txBox="1">
            <a:spLocks noChangeArrowheads="1"/>
          </p:cNvSpPr>
          <p:nvPr/>
        </p:nvSpPr>
        <p:spPr bwMode="auto">
          <a:xfrm>
            <a:off x="4422676" y="2298700"/>
            <a:ext cx="44226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2800" b="1" dirty="0">
                <a:solidFill>
                  <a:srgbClr val="6600CC"/>
                </a:solidFill>
              </a:rPr>
              <a:t>أعمل مطوية كالمبينة في الشكل </a:t>
            </a:r>
            <a:r>
              <a:rPr lang="ar-EG" altLang="en-US" sz="2800" b="1" dirty="0" smtClean="0">
                <a:solidFill>
                  <a:srgbClr val="6600CC"/>
                </a:solidFill>
              </a:rPr>
              <a:t>،</a:t>
            </a:r>
            <a:r>
              <a:rPr lang="ar-SA" altLang="en-US" sz="2800" b="1" dirty="0" smtClean="0">
                <a:solidFill>
                  <a:srgbClr val="6600CC"/>
                </a:solidFill>
              </a:rPr>
              <a:t> ألخص فيها ما تعلمته عن الهضم والتنفس والدوران ، وأكمل العبارات وأضيف بعض التفاصيل الداعمة إل</a:t>
            </a:r>
            <a:r>
              <a:rPr lang="ar-EG" altLang="en-US" sz="2800" b="1" dirty="0" smtClean="0">
                <a:solidFill>
                  <a:srgbClr val="6600CC"/>
                </a:solidFill>
              </a:rPr>
              <a:t>ى</a:t>
            </a:r>
            <a:r>
              <a:rPr lang="ar-SA" altLang="en-US" sz="2800" b="1" dirty="0" smtClean="0">
                <a:solidFill>
                  <a:srgbClr val="6600CC"/>
                </a:solidFill>
              </a:rPr>
              <a:t> الوجه الداخلي .</a:t>
            </a:r>
            <a:endParaRPr lang="en-US" altLang="en-US" sz="2800" b="1" dirty="0">
              <a:solidFill>
                <a:srgbClr val="6600CC"/>
              </a:solidFill>
            </a:endParaRPr>
          </a:p>
        </p:txBody>
      </p:sp>
      <p:sp>
        <p:nvSpPr>
          <p:cNvPr id="14" name="موجة مزدوجة 16"/>
          <p:cNvSpPr/>
          <p:nvPr/>
        </p:nvSpPr>
        <p:spPr>
          <a:xfrm>
            <a:off x="6390185" y="83471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5" name="مربع نص 17"/>
          <p:cNvSpPr txBox="1">
            <a:spLocks noChangeArrowheads="1"/>
          </p:cNvSpPr>
          <p:nvPr/>
        </p:nvSpPr>
        <p:spPr bwMode="auto">
          <a:xfrm>
            <a:off x="3544046" y="1138113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7E4"/>
              </a:clrFrom>
              <a:clrTo>
                <a:srgbClr val="F9F7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42" y="1412776"/>
            <a:ext cx="2061006" cy="460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878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6" y="2300163"/>
            <a:ext cx="8805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حركة المواد خلال جسم الحيوان تسمي ..............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28" name="مستطيل 27"/>
          <p:cNvSpPr>
            <a:spLocks noChangeArrowheads="1"/>
          </p:cNvSpPr>
          <p:nvPr/>
        </p:nvSpPr>
        <p:spPr bwMode="auto">
          <a:xfrm>
            <a:off x="2771800" y="2270101"/>
            <a:ext cx="1330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  <a:cs typeface="Times New Roman" pitchFamily="18" charset="0"/>
              </a:rPr>
              <a:t> الدوران  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3278742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8" name="مربع نص 21"/>
          <p:cNvSpPr txBox="1"/>
          <p:nvPr/>
        </p:nvSpPr>
        <p:spPr>
          <a:xfrm>
            <a:off x="2642518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40" name="مربع نص 22"/>
          <p:cNvSpPr txBox="1"/>
          <p:nvPr/>
        </p:nvSpPr>
        <p:spPr>
          <a:xfrm>
            <a:off x="6554162" y="1340768"/>
            <a:ext cx="2362200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1- المفردات : 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008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4" grpId="0" animBg="1"/>
      <p:bldP spid="35" grpId="0" animBg="1"/>
      <p:bldP spid="3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7"/>
          <p:cNvSpPr/>
          <p:nvPr/>
        </p:nvSpPr>
        <p:spPr>
          <a:xfrm>
            <a:off x="2743200" y="2514601"/>
            <a:ext cx="3768447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يحتاج الحيوان إل</a:t>
            </a:r>
            <a:r>
              <a:rPr lang="ar-EG" sz="2800" b="1" dirty="0" smtClean="0">
                <a:solidFill>
                  <a:srgbClr val="FF0000"/>
                </a:solidFill>
              </a:rPr>
              <a:t>ى</a:t>
            </a:r>
            <a:r>
              <a:rPr lang="ar-SA" sz="2800" b="1" dirty="0" smtClean="0">
                <a:solidFill>
                  <a:srgbClr val="FF0000"/>
                </a:solidFill>
              </a:rPr>
              <a:t> الأكسجين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ستطيل 31"/>
          <p:cNvSpPr/>
          <p:nvPr/>
        </p:nvSpPr>
        <p:spPr>
          <a:xfrm>
            <a:off x="611560" y="3657600"/>
            <a:ext cx="8176596" cy="72267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 smtClean="0">
                <a:solidFill>
                  <a:sysClr val="windowText" lastClr="000000"/>
                </a:solidFill>
              </a:rPr>
              <a:t>يستخدم الحيوان  الرئات ليتنفس ، فينتقل الأكسجين إل</a:t>
            </a:r>
            <a:r>
              <a:rPr lang="ar-EG" sz="2800" b="1" dirty="0" smtClean="0">
                <a:solidFill>
                  <a:sysClr val="windowText" lastClr="000000"/>
                </a:solidFill>
              </a:rPr>
              <a:t>ى</a:t>
            </a:r>
            <a:r>
              <a:rPr lang="ar-SA" sz="2800" b="1" dirty="0" smtClean="0">
                <a:solidFill>
                  <a:sysClr val="windowText" lastClr="000000"/>
                </a:solidFill>
              </a:rPr>
              <a:t> جهاز الدوران 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مستطيل 32"/>
          <p:cNvSpPr/>
          <p:nvPr/>
        </p:nvSpPr>
        <p:spPr>
          <a:xfrm>
            <a:off x="1997746" y="5071068"/>
            <a:ext cx="5257800" cy="642938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 smtClean="0">
                <a:solidFill>
                  <a:srgbClr val="FF0000"/>
                </a:solidFill>
              </a:rPr>
              <a:t>تحصل خلايا جسم الحيوان على الأكسجين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42275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328259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9" name="مربع نص 21"/>
          <p:cNvSpPr txBox="1"/>
          <p:nvPr/>
        </p:nvSpPr>
        <p:spPr>
          <a:xfrm>
            <a:off x="2714526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20" name="مربع نص 22"/>
          <p:cNvSpPr txBox="1"/>
          <p:nvPr/>
        </p:nvSpPr>
        <p:spPr>
          <a:xfrm>
            <a:off x="6131927" y="1162493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2- مشكلة وحل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8" y="1828800"/>
            <a:ext cx="87296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كيف تحصل الفقاريات </a:t>
            </a:r>
            <a:r>
              <a:rPr lang="ar-SA" sz="3200" b="1" dirty="0" smtClean="0">
                <a:solidFill>
                  <a:srgbClr val="FF0000"/>
                </a:solidFill>
              </a:rPr>
              <a:t>عل</a:t>
            </a:r>
            <a:r>
              <a:rPr lang="ar-EG" sz="3200" b="1" dirty="0" smtClean="0">
                <a:solidFill>
                  <a:srgbClr val="FF0000"/>
                </a:solidFill>
              </a:rPr>
              <a:t>ى</a:t>
            </a:r>
            <a:r>
              <a:rPr lang="ar-SA" sz="3200" b="1" dirty="0" smtClean="0">
                <a:solidFill>
                  <a:srgbClr val="FF0000"/>
                </a:solidFill>
              </a:rPr>
              <a:t> ال</a:t>
            </a:r>
            <a:r>
              <a:rPr lang="ar-EG" sz="3200" b="1" dirty="0" smtClean="0">
                <a:solidFill>
                  <a:srgbClr val="FF0000"/>
                </a:solidFill>
              </a:rPr>
              <a:t>أ</a:t>
            </a:r>
            <a:r>
              <a:rPr lang="ar-SA" sz="3200" b="1" dirty="0" smtClean="0">
                <a:solidFill>
                  <a:srgbClr val="FF0000"/>
                </a:solidFill>
              </a:rPr>
              <a:t>كسجين </a:t>
            </a:r>
            <a:r>
              <a:rPr lang="ar-SA" sz="3200" b="1" dirty="0">
                <a:solidFill>
                  <a:srgbClr val="FF0000"/>
                </a:solidFill>
              </a:rPr>
              <a:t>وتوزعه </a:t>
            </a:r>
            <a:r>
              <a:rPr lang="ar-SA" sz="3200" b="1" dirty="0" smtClean="0">
                <a:solidFill>
                  <a:srgbClr val="FF0000"/>
                </a:solidFill>
              </a:rPr>
              <a:t>عل</a:t>
            </a:r>
            <a:r>
              <a:rPr lang="ar-EG" sz="3200" b="1" dirty="0" smtClean="0">
                <a:solidFill>
                  <a:srgbClr val="FF0000"/>
                </a:solidFill>
              </a:rPr>
              <a:t>ى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rgbClr val="FF0000"/>
                </a:solidFill>
              </a:rPr>
              <a:t>خلايا الجسم </a:t>
            </a:r>
            <a:r>
              <a:rPr lang="ar-SA" sz="3200" b="1" dirty="0" smtClean="0">
                <a:solidFill>
                  <a:srgbClr val="FF0000"/>
                </a:solidFill>
              </a:rPr>
              <a:t>؟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57681" y="3038169"/>
            <a:ext cx="583098" cy="60959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343400" y="4419601"/>
            <a:ext cx="583098" cy="60959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دبوس زينة 22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20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1" grpId="0"/>
      <p:bldP spid="2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35486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340418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6251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2930550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8" name="مربع نص 22"/>
          <p:cNvSpPr txBox="1"/>
          <p:nvPr/>
        </p:nvSpPr>
        <p:spPr>
          <a:xfrm>
            <a:off x="6146183" y="1173534"/>
            <a:ext cx="2707139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3- التفكير الناقد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792069"/>
            <a:ext cx="7086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ما ميزة أن يكون الحيوان ثابت درجة الحرارة  </a:t>
            </a:r>
            <a:r>
              <a:rPr lang="ar-SA" sz="3600" b="1" dirty="0" smtClean="0">
                <a:solidFill>
                  <a:srgbClr val="FF0000"/>
                </a:solidFill>
              </a:rPr>
              <a:t>؟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10" name="مستطيل 31"/>
          <p:cNvSpPr/>
          <p:nvPr/>
        </p:nvSpPr>
        <p:spPr>
          <a:xfrm>
            <a:off x="395536" y="3048000"/>
            <a:ext cx="8223724" cy="133227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 smtClean="0">
                <a:solidFill>
                  <a:sysClr val="windowText" lastClr="000000"/>
                </a:solidFill>
              </a:rPr>
              <a:t>تستطيع القيام بالأعمال الحيوية على الرغم من تغير درجة حرارة البيئة المحيطة بها ، فهي لا تعتمد على البيئة لتحافظ على درجة حرارة جسمها .</a:t>
            </a:r>
            <a:endParaRPr lang="ar-SA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03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-31304" y="1828800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4- المخلوقات </a:t>
            </a:r>
            <a:r>
              <a:rPr lang="ar-SA" sz="3200" b="1" dirty="0">
                <a:solidFill>
                  <a:srgbClr val="FF0000"/>
                </a:solidFill>
              </a:rPr>
              <a:t>الحية التي تستخدم الخياشيم والجلد في تنفسها  هي : 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SA" sz="3200" b="1" dirty="0" smtClean="0">
                <a:solidFill>
                  <a:prstClr val="black"/>
                </a:solidFill>
              </a:rPr>
              <a:t>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أ - الطيور 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                  ب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– البرمائيات 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ج – الثدييات </a:t>
            </a:r>
            <a:r>
              <a:rPr lang="ar-SA" sz="3200" b="1" dirty="0" smtClean="0">
                <a:solidFill>
                  <a:srgbClr val="660066"/>
                </a:solidFill>
                <a:cs typeface="Times New Roman" pitchFamily="18" charset="0"/>
              </a:rPr>
              <a:t>                 د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– الأسماك 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5496" y="3806025"/>
            <a:ext cx="8972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FF0000"/>
                </a:solidFill>
              </a:rPr>
              <a:t>5- جهاز </a:t>
            </a:r>
            <a:r>
              <a:rPr lang="ar-SA" sz="3200" b="1" dirty="0">
                <a:solidFill>
                  <a:srgbClr val="FF0000"/>
                </a:solidFill>
              </a:rPr>
              <a:t>الدوران الذي يدفع الدم مباشرة في </a:t>
            </a:r>
            <a:r>
              <a:rPr lang="ar-SA" sz="3200" b="1" dirty="0" smtClean="0">
                <a:solidFill>
                  <a:srgbClr val="FF0000"/>
                </a:solidFill>
              </a:rPr>
              <a:t>أنسجة </a:t>
            </a:r>
            <a:r>
              <a:rPr lang="ar-SA" sz="3200" b="1" dirty="0">
                <a:solidFill>
                  <a:srgbClr val="FF0000"/>
                </a:solidFill>
              </a:rPr>
              <a:t>الحيوان هو 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أ- جهاز الانتشار </a:t>
            </a:r>
            <a:r>
              <a:rPr lang="ar-SA" sz="3200" dirty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                  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ب- جهاز الدوران المغلق 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ج- الجهاز </a:t>
            </a:r>
            <a:r>
              <a:rPr lang="ar-SA" sz="3200" b="1" dirty="0" err="1">
                <a:solidFill>
                  <a:srgbClr val="660066"/>
                </a:solidFill>
                <a:cs typeface="Times New Roman" pitchFamily="18" charset="0"/>
              </a:rPr>
              <a:t>الدعامي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 </a:t>
            </a:r>
            <a:r>
              <a:rPr lang="ar-SA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ar-SA" sz="3200" b="1" dirty="0">
                <a:solidFill>
                  <a:srgbClr val="660066"/>
                </a:solidFill>
                <a:cs typeface="Times New Roman" pitchFamily="18" charset="0"/>
              </a:rPr>
              <a:t>د – جهاز الدوران المفتوح   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 Diagonal Corner Rectangle 36"/>
          <p:cNvSpPr/>
          <p:nvPr/>
        </p:nvSpPr>
        <p:spPr>
          <a:xfrm>
            <a:off x="313472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7020272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40" name="مربع نص 21"/>
          <p:cNvSpPr txBox="1"/>
          <p:nvPr/>
        </p:nvSpPr>
        <p:spPr>
          <a:xfrm>
            <a:off x="2533328" y="60960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41" name="Round Diagonal Corner Rectangle 40"/>
          <p:cNvSpPr/>
          <p:nvPr/>
        </p:nvSpPr>
        <p:spPr>
          <a:xfrm>
            <a:off x="5439559" y="1249740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19400" y="2286000"/>
            <a:ext cx="3124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863749" y="4765357"/>
            <a:ext cx="4248150" cy="61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329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7" grpId="0" animBg="1"/>
      <p:bldP spid="38" grpId="0" animBg="1"/>
      <p:bldP spid="39" grpId="0" animBg="1"/>
      <p:bldP spid="41" grpId="0" animBg="1"/>
      <p:bldP spid="2" grpId="0" animBg="1"/>
      <p:bldP spid="4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/>
        </p:nvSpPr>
        <p:spPr>
          <a:xfrm>
            <a:off x="3134726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الدرس الأول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7020272" y="11306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الوحدة الثانية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9" name="Round Diagonal Corner Rectangle 38"/>
          <p:cNvSpPr/>
          <p:nvPr/>
        </p:nvSpPr>
        <p:spPr>
          <a:xfrm>
            <a:off x="1184243" y="0"/>
            <a:ext cx="1803581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الفصل الرابع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صـ103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ربع نص 22"/>
          <p:cNvSpPr txBox="1"/>
          <p:nvPr/>
        </p:nvSpPr>
        <p:spPr>
          <a:xfrm>
            <a:off x="5580112" y="1173534"/>
            <a:ext cx="3273211" cy="64698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7030A0"/>
                </a:solidFill>
              </a:rPr>
              <a:t>6- السؤال الأساسي :</a:t>
            </a:r>
            <a:endParaRPr lang="ar-SA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41784" y="1847726"/>
            <a:ext cx="7086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تتم عمليات الهضم و الإخراج و التنفس و الدوران في كل من الإنسان و الحيوانات ؟ 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14" name="مستطيل 31"/>
          <p:cNvSpPr/>
          <p:nvPr/>
        </p:nvSpPr>
        <p:spPr>
          <a:xfrm>
            <a:off x="395536" y="3068960"/>
            <a:ext cx="8223724" cy="316835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ysClr val="windowText" lastClr="000000"/>
                </a:solidFill>
              </a:rPr>
              <a:t>في الأنسان يحدث الهضم في الفم و المعدة و الأمعاء الدقيقة . </a:t>
            </a:r>
          </a:p>
          <a:p>
            <a:pPr>
              <a:defRPr/>
            </a:pPr>
            <a:r>
              <a:rPr lang="ar-SA" sz="2800" b="1" dirty="0">
                <a:solidFill>
                  <a:sysClr val="windowText" lastClr="000000"/>
                </a:solidFill>
              </a:rPr>
              <a:t>و يتم التخلص من الفضلات خارج الجسم بعملية </a:t>
            </a:r>
            <a:r>
              <a:rPr lang="ar-SA" sz="2800" b="1" dirty="0" err="1">
                <a:solidFill>
                  <a:sysClr val="windowText" lastClr="000000"/>
                </a:solidFill>
              </a:rPr>
              <a:t>الأخراج</a:t>
            </a:r>
            <a:r>
              <a:rPr lang="ar-SA" sz="2800" b="1" dirty="0">
                <a:solidFill>
                  <a:sysClr val="windowText" lastClr="000000"/>
                </a:solidFill>
              </a:rPr>
              <a:t> . </a:t>
            </a:r>
          </a:p>
          <a:p>
            <a:pPr>
              <a:defRPr/>
            </a:pPr>
            <a:r>
              <a:rPr lang="ar-SA" sz="2800" b="1" dirty="0">
                <a:solidFill>
                  <a:sysClr val="windowText" lastClr="000000"/>
                </a:solidFill>
              </a:rPr>
              <a:t>يكون للحيوانات الأكثر تعقيدًا أجهزة أكثر تخصصُا ، وتتنوع التراكيب الهضمية لتتمكن من التعامل مع الأغذية. </a:t>
            </a:r>
          </a:p>
          <a:p>
            <a:pPr>
              <a:defRPr/>
            </a:pPr>
            <a:r>
              <a:rPr lang="ar-SA" sz="2800" b="1" dirty="0">
                <a:solidFill>
                  <a:sysClr val="windowText" lastClr="000000"/>
                </a:solidFill>
              </a:rPr>
              <a:t>التنفس : </a:t>
            </a:r>
          </a:p>
          <a:p>
            <a:pPr>
              <a:defRPr/>
            </a:pPr>
            <a:r>
              <a:rPr lang="ar-SA" sz="2800" b="1" dirty="0">
                <a:solidFill>
                  <a:sysClr val="windowText" lastClr="000000"/>
                </a:solidFill>
              </a:rPr>
              <a:t>في الإنسان يدخل الهواء عبر الفم و الأنف إلي البلعوم ،و يتم عملية الشهيق و الزفير . </a:t>
            </a:r>
          </a:p>
        </p:txBody>
      </p:sp>
    </p:spTree>
    <p:extLst>
      <p:ext uri="{BB962C8B-B14F-4D97-AF65-F5344CB8AC3E}">
        <p14:creationId xmlns:p14="http://schemas.microsoft.com/office/powerpoint/2010/main" val="3336766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2"/>
          <p:cNvSpPr/>
          <p:nvPr/>
        </p:nvSpPr>
        <p:spPr>
          <a:xfrm>
            <a:off x="3871358" y="0"/>
            <a:ext cx="2250264" cy="715089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الفصل الرابع </a:t>
            </a:r>
            <a:endParaRPr lang="ar-SA" sz="3600" dirty="0">
              <a:solidFill>
                <a:prstClr val="black"/>
              </a:solidFill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990600" y="762000"/>
            <a:ext cx="7924800" cy="108198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عمليات الحياة في الإنسان والحيوانات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4">
            <a:hlinkClick r:id="" action="ppaction://noaction"/>
          </p:cNvPr>
          <p:cNvSpPr/>
          <p:nvPr/>
        </p:nvSpPr>
        <p:spPr>
          <a:xfrm>
            <a:off x="5261429" y="5943600"/>
            <a:ext cx="3196771" cy="762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الأول </a:t>
            </a:r>
            <a:endParaRPr lang="ar-S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5">
            <a:hlinkClick r:id="" action="ppaction://noaction"/>
          </p:cNvPr>
          <p:cNvSpPr/>
          <p:nvPr/>
        </p:nvSpPr>
        <p:spPr>
          <a:xfrm>
            <a:off x="1415144" y="5943600"/>
            <a:ext cx="3156857" cy="762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الدرس الثاني </a:t>
            </a:r>
            <a:endParaRPr lang="ar-S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8" name="مجموعة 6"/>
          <p:cNvGrpSpPr/>
          <p:nvPr/>
        </p:nvGrpSpPr>
        <p:grpSpPr>
          <a:xfrm>
            <a:off x="1143001" y="4780774"/>
            <a:ext cx="7010399" cy="1086622"/>
            <a:chOff x="3845390" y="5033028"/>
            <a:chExt cx="3840810" cy="712091"/>
          </a:xfrm>
        </p:grpSpPr>
        <p:sp>
          <p:nvSpPr>
            <p:cNvPr id="9" name="مستطيل مستدير الزوايا 7"/>
            <p:cNvSpPr/>
            <p:nvPr/>
          </p:nvSpPr>
          <p:spPr>
            <a:xfrm>
              <a:off x="3845390" y="5109387"/>
              <a:ext cx="2832698" cy="62386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800" b="1" dirty="0" smtClean="0">
                  <a:solidFill>
                    <a:prstClr val="black"/>
                  </a:solidFill>
                </a:rPr>
                <a:t>ما أجهزة الجسم التي تساعد الحيوانات على البقاء على قيد الحياة ؟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شكل بيضاوي 8"/>
            <p:cNvSpPr/>
            <p:nvPr/>
          </p:nvSpPr>
          <p:spPr>
            <a:xfrm>
              <a:off x="6678088" y="5033028"/>
              <a:ext cx="1008112" cy="71209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1" name="مربع نص 9"/>
          <p:cNvSpPr txBox="1"/>
          <p:nvPr/>
        </p:nvSpPr>
        <p:spPr>
          <a:xfrm>
            <a:off x="6553200" y="4960203"/>
            <a:ext cx="11069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الفكرة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العامة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95630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دبوس زينة 15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92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26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ربع نص 21"/>
          <p:cNvSpPr txBox="1"/>
          <p:nvPr/>
        </p:nvSpPr>
        <p:spPr>
          <a:xfrm>
            <a:off x="2209800" y="-2738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chemeClr val="tx1"/>
                </a:solidFill>
              </a:rPr>
              <a:t>الواجب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5" name="مخطط انسيابي: معالجة 14"/>
          <p:cNvSpPr/>
          <p:nvPr/>
        </p:nvSpPr>
        <p:spPr>
          <a:xfrm>
            <a:off x="899592" y="836712"/>
            <a:ext cx="7889255" cy="630555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SA" sz="2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س: اختر 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ال</a:t>
            </a:r>
            <a:r>
              <a:rPr lang="ar-EG" sz="2400" dirty="0">
                <a:solidFill>
                  <a:srgbClr val="000000"/>
                </a:solidFill>
                <a:latin typeface="Arial"/>
                <a:ea typeface="Times New Roman"/>
                <a:cs typeface="PT Bold Heading"/>
              </a:rPr>
              <a:t>إ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جابة 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الصحيحة من 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بين</a:t>
            </a:r>
            <a:r>
              <a:rPr lang="ar-EG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 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ا</a:t>
            </a:r>
            <a:r>
              <a:rPr lang="ar-EG" sz="2400" dirty="0" smtClean="0">
                <a:solidFill>
                  <a:srgbClr val="000000"/>
                </a:solidFill>
                <a:latin typeface="Arial"/>
                <a:ea typeface="Times New Roman"/>
                <a:cs typeface="PT Bold Heading"/>
              </a:rPr>
              <a:t>لإ</a:t>
            </a:r>
            <a:r>
              <a:rPr lang="ar-SA" sz="2400" kern="12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جابات 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PT Bold Heading"/>
              </a:rPr>
              <a:t>المعطاة فيما يأتي؟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772816"/>
            <a:ext cx="80150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 المخلوقات الحية التي تستخدم الخياشيم والجلد في تنفسها  هي :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ar-SA" sz="2400" b="1" dirty="0">
                <a:solidFill>
                  <a:srgbClr val="C00000"/>
                </a:solidFill>
              </a:rPr>
              <a:t>أ - الطيور                    ب – البرمائيات 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 – الثدييات                  د – الأسماك 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/>
              <a:t>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/>
              <a:t>2 - جهاز الدوران الذي يدفع الدم مباشرة في تجاويف خاصة في أنسجة الحيوان هو 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أ- جهاز الانتشار </a:t>
            </a:r>
            <a:r>
              <a:rPr lang="ar-SA" sz="2400" dirty="0">
                <a:solidFill>
                  <a:srgbClr val="C00000"/>
                </a:solidFill>
              </a:rPr>
              <a:t>                    </a:t>
            </a:r>
            <a:r>
              <a:rPr lang="ar-SA" sz="2400" b="1" dirty="0">
                <a:solidFill>
                  <a:srgbClr val="C00000"/>
                </a:solidFill>
              </a:rPr>
              <a:t>ب- جهاز الدوران المغلق  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ج- الجهاز </a:t>
            </a:r>
            <a:r>
              <a:rPr lang="ar-SA" sz="2400" b="1" dirty="0" err="1">
                <a:solidFill>
                  <a:srgbClr val="C00000"/>
                </a:solidFill>
              </a:rPr>
              <a:t>الدعامي</a:t>
            </a:r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ar-SA" sz="2400" dirty="0">
                <a:solidFill>
                  <a:srgbClr val="C00000"/>
                </a:solidFill>
              </a:rPr>
              <a:t>               </a:t>
            </a:r>
            <a:r>
              <a:rPr lang="ar-SA" sz="2400" b="1" dirty="0">
                <a:solidFill>
                  <a:srgbClr val="C00000"/>
                </a:solidFill>
              </a:rPr>
              <a:t>د – جهاز الدوران المفتوح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0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25"/>
          <p:cNvSpPr/>
          <p:nvPr/>
        </p:nvSpPr>
        <p:spPr>
          <a:xfrm>
            <a:off x="6477000" y="47644"/>
            <a:ext cx="2621936" cy="71435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الفصــــل الرابع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47644"/>
            <a:ext cx="2894822" cy="661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prstClr val="white"/>
                </a:solidFill>
              </a:rPr>
              <a:t>المفردات </a:t>
            </a:r>
            <a:endParaRPr lang="ar-SA" sz="4000" b="1" dirty="0">
              <a:solidFill>
                <a:prstClr val="white"/>
              </a:solidFill>
            </a:endParaRPr>
          </a:p>
        </p:txBody>
      </p:sp>
      <p:sp>
        <p:nvSpPr>
          <p:cNvPr id="11" name="مربع نص 15"/>
          <p:cNvSpPr txBox="1"/>
          <p:nvPr/>
        </p:nvSpPr>
        <p:spPr>
          <a:xfrm>
            <a:off x="7020272" y="961469"/>
            <a:ext cx="1828800" cy="71508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</a:rPr>
              <a:t>الهضم </a:t>
            </a:r>
            <a:endParaRPr lang="ar-SA" sz="36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945546"/>
            <a:ext cx="38555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عملية تفكيك الغذاء وتجزئته إل</a:t>
            </a:r>
            <a:r>
              <a:rPr lang="ar-EG" sz="2400" b="1" dirty="0" smtClean="0">
                <a:solidFill>
                  <a:prstClr val="black"/>
                </a:solidFill>
              </a:rPr>
              <a:t>ى</a:t>
            </a:r>
            <a:r>
              <a:rPr lang="ar-SA" sz="2400" b="1" dirty="0" smtClean="0">
                <a:solidFill>
                  <a:prstClr val="black"/>
                </a:solidFill>
              </a:rPr>
              <a:t> قطع وأجزاء صغيرة تستعملها الخلية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5"/>
          <p:cNvSpPr txBox="1"/>
          <p:nvPr/>
        </p:nvSpPr>
        <p:spPr>
          <a:xfrm>
            <a:off x="7035049" y="2799480"/>
            <a:ext cx="1828800" cy="71508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</a:rPr>
              <a:t>التنفس </a:t>
            </a:r>
            <a:endParaRPr lang="ar-SA" sz="36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609" y="2588900"/>
            <a:ext cx="40448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عملية إطلاق الطاقة المختز</a:t>
            </a:r>
            <a:r>
              <a:rPr lang="ar-EG" sz="2400" b="1" dirty="0" smtClean="0">
                <a:solidFill>
                  <a:prstClr val="black"/>
                </a:solidFill>
              </a:rPr>
              <a:t>ن</a:t>
            </a:r>
            <a:r>
              <a:rPr lang="ar-SA" sz="2400" b="1" dirty="0" smtClean="0">
                <a:solidFill>
                  <a:prstClr val="black"/>
                </a:solidFill>
              </a:rPr>
              <a:t>ة في جزيئات الغذاء ، وتحدث في الخلية في وجود الأكسجين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6" y="726096"/>
            <a:ext cx="2097324" cy="15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" y="2308987"/>
            <a:ext cx="2258177" cy="169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5"/>
          <p:cNvSpPr txBox="1"/>
          <p:nvPr/>
        </p:nvSpPr>
        <p:spPr>
          <a:xfrm>
            <a:off x="6993760" y="4653136"/>
            <a:ext cx="1828800" cy="71508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</a:rPr>
              <a:t>الدوران</a:t>
            </a:r>
            <a:endParaRPr lang="ar-SA" sz="3600" b="1" dirty="0">
              <a:solidFill>
                <a:prstClr val="white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275856" y="4604935"/>
            <a:ext cx="36642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حركة مواد مهمة مثل الأكسجين و الجلوكوز و الفضلات داخل الجسم وخلاله.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3" y="4149080"/>
            <a:ext cx="2505502" cy="18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863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/>
      <p:bldP spid="13" grpId="0" animBg="1"/>
      <p:bldP spid="14" grpId="0"/>
      <p:bldP spid="20" grpId="0" animBg="1"/>
      <p:bldP spid="19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25"/>
          <p:cNvSpPr/>
          <p:nvPr/>
        </p:nvSpPr>
        <p:spPr>
          <a:xfrm>
            <a:off x="6477000" y="47644"/>
            <a:ext cx="2621936" cy="71435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الفصــــل الرابع</a:t>
            </a:r>
            <a:endParaRPr lang="ar-SA" sz="32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95600" y="47644"/>
            <a:ext cx="2894822" cy="6619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prstClr val="white"/>
                </a:solidFill>
              </a:rPr>
              <a:t>المفردات </a:t>
            </a:r>
            <a:endParaRPr lang="ar-SA" sz="4000" b="1" dirty="0">
              <a:solidFill>
                <a:prstClr val="white"/>
              </a:solidFill>
            </a:endParaRPr>
          </a:p>
        </p:txBody>
      </p:sp>
      <p:sp>
        <p:nvSpPr>
          <p:cNvPr id="15" name="مربع نص 15"/>
          <p:cNvSpPr txBox="1"/>
          <p:nvPr/>
        </p:nvSpPr>
        <p:spPr>
          <a:xfrm>
            <a:off x="6772944" y="1010461"/>
            <a:ext cx="2263552" cy="646986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الجهاز الهيكلي 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1057282"/>
            <a:ext cx="37131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جهاز يتكون من مجموعة العظام والأوتار والأربطة التي تحمي الجسم وتعطيه شكله الخارجي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2852936"/>
            <a:ext cx="37419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الجهاز الذي يشتمل في الفقاريات على الدماغ والحبل الشوكي و الأعصاب و أعضاء الحس.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8" name="مربع نص 15"/>
          <p:cNvSpPr txBox="1"/>
          <p:nvPr/>
        </p:nvSpPr>
        <p:spPr>
          <a:xfrm>
            <a:off x="7230852" y="2996952"/>
            <a:ext cx="1828800" cy="1055608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الجهاز العصبي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93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0" y="871430"/>
            <a:ext cx="2263066" cy="17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1" y="2642063"/>
            <a:ext cx="2044003" cy="15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263066" cy="17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6"/>
          <p:cNvSpPr txBox="1"/>
          <p:nvPr/>
        </p:nvSpPr>
        <p:spPr>
          <a:xfrm>
            <a:off x="3252700" y="4653136"/>
            <a:ext cx="37419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مادة كيميائية تفرزها الغدد الصماء في الدم ، وتعمل على تغيير أنشطة الجسم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2" name="مربع نص 15"/>
          <p:cNvSpPr txBox="1"/>
          <p:nvPr/>
        </p:nvSpPr>
        <p:spPr>
          <a:xfrm>
            <a:off x="7207696" y="4797152"/>
            <a:ext cx="1828800" cy="715089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prstClr val="white"/>
                </a:solidFill>
              </a:rPr>
              <a:t>الهرمون </a:t>
            </a:r>
            <a:endParaRPr lang="ar-SA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81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/>
      <p:bldP spid="17" grpId="0"/>
      <p:bldP spid="18" grpId="0" animBg="1"/>
      <p:bldP spid="20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3"/>
          <p:cNvSpPr/>
          <p:nvPr/>
        </p:nvSpPr>
        <p:spPr>
          <a:xfrm>
            <a:off x="1212274" y="795579"/>
            <a:ext cx="7408882" cy="904929"/>
          </a:xfrm>
          <a:prstGeom prst="flowChartTerminator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الهضم والإخراج والتنفس والدوران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97677" y="-27384"/>
            <a:ext cx="2093560" cy="715089"/>
          </a:xfrm>
          <a:prstGeom prst="round2Diag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الدرس الأول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916832"/>
            <a:ext cx="4915400" cy="2962513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تحتاج أجهزة الحاسوب و السيارات و الأجهزة الأخرى التي نستعملها في حياتنا إلي الطاقة لتعمل. ما أوجه الشبه بين الحيوانات و هذه الآلات؟ </a:t>
            </a:r>
          </a:p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كيف يحصل الحيوان ، كحيوان الباندا في الصورة أعلاه على حاجته من الماء والطاقة ؟ وكيف يستخدمها لكي يتمكن من العيش ؟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" y="1799024"/>
            <a:ext cx="3810744" cy="307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صـ94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871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1389788" y="40636"/>
            <a:ext cx="6278556" cy="71435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الهضم ؟ وما الإخراج ؟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754610" y="901693"/>
            <a:ext cx="1065785" cy="57888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الهضم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619672" y="836712"/>
            <a:ext cx="60340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عملية يتم فيها ابتلاع الطعام وتفكيكه الى أجزاء صغيرة يمكن للجسم أن يستفيد منها </a:t>
            </a:r>
            <a:r>
              <a:rPr lang="ar-SA" sz="2400" b="1" dirty="0" smtClean="0">
                <a:solidFill>
                  <a:prstClr val="black"/>
                </a:solidFill>
              </a:rPr>
              <a:t>.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627782" y="1947857"/>
            <a:ext cx="1206948" cy="57888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الإخراج</a:t>
            </a:r>
            <a:r>
              <a:rPr lang="ar-EG" sz="2400" b="1" dirty="0" smtClean="0">
                <a:solidFill>
                  <a:prstClr val="white"/>
                </a:solidFill>
              </a:rPr>
              <a:t>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691680" y="1844824"/>
            <a:ext cx="59182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عملية يتم فيها اخراج الفضلات  الغير نافعة من جسم </a:t>
            </a:r>
          </a:p>
          <a:p>
            <a:r>
              <a:rPr lang="ar-EG" sz="2400" b="1" dirty="0" smtClean="0">
                <a:solidFill>
                  <a:prstClr val="black"/>
                </a:solidFill>
              </a:rPr>
              <a:t>الإنسان التي قد تؤدى الى تسمم الخلايا والأنسجة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7376224" y="3197803"/>
            <a:ext cx="1447800" cy="510778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prstClr val="white"/>
                </a:solidFill>
              </a:rPr>
              <a:t>ال</a:t>
            </a:r>
            <a:r>
              <a:rPr lang="ar-SA" sz="2400" b="1" dirty="0" smtClean="0">
                <a:solidFill>
                  <a:prstClr val="white"/>
                </a:solidFill>
              </a:rPr>
              <a:t>لا</a:t>
            </a:r>
            <a:r>
              <a:rPr lang="ar-EG" sz="2400" b="1" dirty="0" smtClean="0">
                <a:solidFill>
                  <a:prstClr val="white"/>
                </a:solidFill>
              </a:rPr>
              <a:t>فقاريات</a:t>
            </a:r>
            <a:endParaRPr lang="ar-EG" sz="2400" b="1" dirty="0">
              <a:solidFill>
                <a:prstClr val="white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10800000" flipV="1">
            <a:off x="596549" y="2838874"/>
            <a:ext cx="7072362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-36512" y="2948751"/>
            <a:ext cx="7339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تستخدم اللافقاريات طرائق عدة في عملية الهضم والتخلص من الفضلات </a:t>
            </a:r>
          </a:p>
          <a:p>
            <a:r>
              <a:rPr lang="ar-EG" sz="2400" b="1" dirty="0" smtClean="0">
                <a:solidFill>
                  <a:prstClr val="black"/>
                </a:solidFill>
              </a:rPr>
              <a:t>تستخدم الاسفنجيات طرائق عدة لاستخلاص الغذاء من المواد العالقة بالماء وتصفيه مما فيه عند مروره خلال الثقوب في أجسامها </a:t>
            </a:r>
            <a:r>
              <a:rPr lang="ar-SA" sz="2400" b="1" dirty="0" smtClean="0">
                <a:solidFill>
                  <a:prstClr val="black"/>
                </a:solidFill>
              </a:rPr>
              <a:t>.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406920" y="4649264"/>
            <a:ext cx="1427810" cy="57888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prstClr val="white"/>
                </a:solidFill>
              </a:rPr>
              <a:t>الفقارياتُ</a:t>
            </a:r>
            <a:endParaRPr lang="ar-EG" sz="2800" b="1" dirty="0">
              <a:solidFill>
                <a:prstClr val="white"/>
              </a:solidFill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 rot="10800000" flipV="1">
            <a:off x="595982" y="4340067"/>
            <a:ext cx="7072362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63103" y="4653136"/>
            <a:ext cx="7317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الحيوانات الاكثر تعقيدا تحتاج الى أن يكون جهازها الهضمي أكثر تعقيدا حتى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EG" sz="2400" b="1" dirty="0" smtClean="0">
                <a:solidFill>
                  <a:prstClr val="black"/>
                </a:solidFill>
              </a:rPr>
              <a:t>تتمكن من هضم أنواع الطعام المختلفة 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EG" sz="2400" b="1" dirty="0" smtClean="0">
                <a:solidFill>
                  <a:prstClr val="black"/>
                </a:solidFill>
              </a:rPr>
              <a:t>مثل الفرق بين الجهاز الهضمي للأرنب والجهاز الهضمي للحيوانات</a:t>
            </a:r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EG" sz="2400" b="1" dirty="0" smtClean="0">
                <a:solidFill>
                  <a:prstClr val="black"/>
                </a:solidFill>
              </a:rPr>
              <a:t>الاخرى </a:t>
            </a:r>
            <a:r>
              <a:rPr lang="ar-SA" sz="2400" b="1" dirty="0" smtClean="0">
                <a:solidFill>
                  <a:prstClr val="black"/>
                </a:solidFill>
              </a:rPr>
              <a:t>.</a:t>
            </a:r>
            <a:r>
              <a:rPr lang="ar-EG" sz="2400" b="1" dirty="0" smtClean="0">
                <a:solidFill>
                  <a:prstClr val="black"/>
                </a:solidFill>
              </a:rPr>
              <a:t> </a:t>
            </a:r>
            <a:endParaRPr lang="ar-EG" sz="2400" b="1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2209800" cy="161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دبوس زينة 1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729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 animBg="1"/>
      <p:bldP spid="21" grpId="0"/>
      <p:bldP spid="22" grpId="0" animBg="1"/>
      <p:bldP spid="28" grpId="0"/>
      <p:bldP spid="29" grpId="0" animBg="1"/>
      <p:bldP spid="31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620688"/>
            <a:ext cx="5948424" cy="522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دبوس زينة 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صـ97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25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1685924" y="71414"/>
            <a:ext cx="4714876" cy="71435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 التنفس ؟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452320" y="950833"/>
            <a:ext cx="1361003" cy="919401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التنفس</a:t>
            </a:r>
            <a:r>
              <a:rPr lang="ar-EG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3528" y="914400"/>
            <a:ext cx="7103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rgbClr val="7030A0"/>
                </a:solidFill>
              </a:rPr>
              <a:t>هو عملية اطلاق الطاقة المختزنة في جزيئات الجلوكوز وتحدث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EG" sz="2800" b="1" dirty="0" smtClean="0">
                <a:solidFill>
                  <a:srgbClr val="7030A0"/>
                </a:solidFill>
              </a:rPr>
              <a:t>هذ</a:t>
            </a:r>
            <a:r>
              <a:rPr lang="ar-SA" sz="2800" b="1" dirty="0" smtClean="0">
                <a:solidFill>
                  <a:srgbClr val="7030A0"/>
                </a:solidFill>
              </a:rPr>
              <a:t>ه</a:t>
            </a:r>
            <a:r>
              <a:rPr lang="ar-EG" sz="2800" b="1" dirty="0" smtClean="0">
                <a:solidFill>
                  <a:srgbClr val="7030A0"/>
                </a:solidFill>
              </a:rPr>
              <a:t> العملية في الخلايا في وجود الاكسجين وهو خاص بجميع المخلوقات الحية  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ar-EG" sz="28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17" y="2695560"/>
            <a:ext cx="880586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يستخدم مصطلح التنفس الميكانيكي للدلالة على عمليتي الشهيق والزفير فالشهيق يزود الجسم بالأكسجين الضروري لإطلاق الطاقة من الغذاء .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والزفير يساعد الجسم على التخلص من الفضلات ، ومنها ثاني أكسيد الكربون والماء الناتجان عن عمية التنفس الخلوي.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الرئتان عضوان من أعضاء الجهاز التنفسي ، وظيفتهما تزويد الجسم بالأكسجين الذي يوزع إل</a:t>
            </a:r>
            <a:r>
              <a:rPr lang="ar-EG" sz="2800" b="1" dirty="0" smtClean="0">
                <a:solidFill>
                  <a:srgbClr val="002060"/>
                </a:solidFill>
              </a:rPr>
              <a:t>ى</a:t>
            </a:r>
            <a:r>
              <a:rPr lang="ar-SA" sz="2800" b="1" dirty="0" smtClean="0">
                <a:solidFill>
                  <a:srgbClr val="002060"/>
                </a:solidFill>
              </a:rPr>
              <a:t> الخلايا .</a:t>
            </a:r>
          </a:p>
        </p:txBody>
      </p:sp>
      <p:sp>
        <p:nvSpPr>
          <p:cNvPr id="10" name="دبوس زينة 9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صـ98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52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9381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94" y="692696"/>
            <a:ext cx="6025434" cy="532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دبوس زينة 7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888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1022</Words>
  <Application>Microsoft Office PowerPoint</Application>
  <PresentationFormat>عرض على الشاشة (3:4)‏</PresentationFormat>
  <Paragraphs>142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Calibri</vt:lpstr>
      <vt:lpstr>PT Bold Heading</vt:lpstr>
      <vt:lpstr>Simplified Arabic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355</cp:revision>
  <dcterms:created xsi:type="dcterms:W3CDTF">2011-03-17T07:07:04Z</dcterms:created>
  <dcterms:modified xsi:type="dcterms:W3CDTF">2019-11-03T08:46:56Z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