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05" r:id="rId2"/>
    <p:sldId id="452" r:id="rId3"/>
    <p:sldId id="504" r:id="rId4"/>
    <p:sldId id="502" r:id="rId5"/>
    <p:sldId id="482" r:id="rId6"/>
    <p:sldId id="493" r:id="rId7"/>
    <p:sldId id="506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D3B5E9"/>
    <a:srgbClr val="009999"/>
    <a:srgbClr val="00FFCC"/>
    <a:srgbClr val="008DF6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2088" y="84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image" Target="../media/image7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4" Type="http://schemas.openxmlformats.org/officeDocument/2006/relationships/image" Target="../media/image8.sv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microsoft.com/office/2007/relationships/hdphoto" Target="../media/hdphoto4.wdp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645318"/>
            <a:chOff x="3433196" y="1933130"/>
            <a:chExt cx="5355771" cy="364531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التبادل التجاري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5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" y="3443101"/>
            <a:ext cx="1003437" cy="78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90084" y="401551"/>
            <a:ext cx="988846" cy="2365989"/>
            <a:chOff x="1127125" y="386369"/>
            <a:chExt cx="9888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sz="20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23528" y="3863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التبادل </a:t>
              </a:r>
              <a:r>
                <a:rPr lang="ar-SY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التجاري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42" b="100000" l="0" r="97762">
                        <a14:foregroundMark x1="62869" y1="82505" x2="26755" y2="79190"/>
                        <a14:foregroundMark x1="27874" y1="50460" x2="28484" y2="88950"/>
                        <a14:foregroundMark x1="66633" y1="96501" x2="41709" y2="94475"/>
                        <a14:foregroundMark x1="32452" y1="82873" x2="27365" y2="91713"/>
                        <a14:foregroundMark x1="38657" y1="18600" x2="28281" y2="22099"/>
                        <a14:foregroundMark x1="68464" y1="96501" x2="67141" y2="96501"/>
                        <a14:foregroundMark x1="58087" y1="96869" x2="55646" y2="96501"/>
                        <a14:backgroundMark x1="40590" y1="94107" x2="40590" y2="94107"/>
                        <a14:backgroundMark x1="43947" y1="94107" x2="43947" y2="94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3618" y="2453905"/>
            <a:ext cx="6403931" cy="353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194300" y="240004"/>
            <a:ext cx="29842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التبادل التجاري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4340663" y="1447798"/>
            <a:ext cx="5389842" cy="618470"/>
            <a:chOff x="9088406" y="3189296"/>
            <a:chExt cx="2561082" cy="461978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88406" y="3189296"/>
              <a:ext cx="2561082" cy="461978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088406" y="3257251"/>
              <a:ext cx="2444867" cy="29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التبادل التجاري: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هو تداول السّلع و الخدمات بين الناس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6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3" y="3443101"/>
            <a:ext cx="931254" cy="72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534" y="407901"/>
            <a:ext cx="1001546" cy="2365989"/>
            <a:chOff x="1127125" y="335569"/>
            <a:chExt cx="10015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sz="20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التبادل </a:t>
              </a:r>
              <a:r>
                <a:rPr lang="ar-SY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التجاري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9885503" y="1461609"/>
            <a:ext cx="1524646" cy="5034156"/>
            <a:chOff x="4238530" y="5112066"/>
            <a:chExt cx="1524646" cy="5034156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38530" y="5112066"/>
              <a:ext cx="1524646" cy="5034156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96421" y="5327748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30687" y="8425846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3394076" y="1626709"/>
            <a:ext cx="6129236" cy="2570890"/>
            <a:chOff x="-1905422" y="1651205"/>
            <a:chExt cx="5819022" cy="2570890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-1631121" y="1651205"/>
              <a:ext cx="554472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1- </a:t>
              </a:r>
              <a:r>
                <a:rPr lang="ar-SY" sz="2000" b="1" dirty="0" smtClean="0">
                  <a:solidFill>
                    <a:srgbClr val="F12BD5"/>
                  </a:solidFill>
                  <a:latin typeface="Helvetica" panose="020B0604020202020204" pitchFamily="34" charset="0"/>
                </a:rPr>
                <a:t>قديماً : 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قبل ظهور العملات كان الناس يشترون و يبيعون </a:t>
              </a:r>
              <a:r>
                <a:rPr lang="ar-SY" sz="2000" b="1" dirty="0" smtClean="0">
                  <a:solidFill>
                    <a:srgbClr val="F12BD5"/>
                  </a:solidFill>
                  <a:latin typeface="Helvetica" panose="020B0604020202020204" pitchFamily="34" charset="0"/>
                </a:rPr>
                <a:t>بمقايضة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ما لديهم من سلع مقابل ما لدى الآخرين من سِلع أخرى,</a:t>
              </a:r>
            </a:p>
            <a:p>
              <a:pPr algn="r"/>
              <a:r>
                <a:rPr lang="ar-SY" sz="2000" b="1" dirty="0">
                  <a:solidFill>
                    <a:srgbClr val="F12BD5"/>
                  </a:solidFill>
                  <a:latin typeface="Helvetica" panose="020B0604020202020204" pitchFamily="34" charset="0"/>
                </a:rPr>
                <a:t>فيشترون مثلاً : </a:t>
              </a:r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الأقِط مقابل التمر , و السمن مقابل القمح , و هكذا .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-1905422" y="3206432"/>
              <a:ext cx="58190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2- </a:t>
              </a:r>
              <a:r>
                <a:rPr lang="ar-SY" sz="2000" b="1" dirty="0" smtClean="0">
                  <a:solidFill>
                    <a:srgbClr val="F12BD5"/>
                  </a:solidFill>
                  <a:latin typeface="Helvetica" panose="020B0604020202020204" pitchFamily="34" charset="0"/>
                </a:rPr>
                <a:t>حديثاً :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يشتري الناس اليوم السِّلع </a:t>
              </a:r>
              <a:r>
                <a:rPr lang="ar-SY" sz="2000" b="1" dirty="0" smtClean="0">
                  <a:solidFill>
                    <a:srgbClr val="F12BD5"/>
                  </a:solidFill>
                  <a:latin typeface="Helvetica" panose="020B0604020202020204" pitchFamily="34" charset="0"/>
                </a:rPr>
                <a:t>بالمال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 في المتاجر أو الأسواق أو من مواقع الإنترنت , بوسائل متعددة , مثل : الدفع نقداً , أو الدفع الإلكتروني بالبطاقة أو التحويل البنكي .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77" r="100000">
                        <a14:foregroundMark x1="59964" y1="10843" x2="36804" y2="36627"/>
                        <a14:foregroundMark x1="80072" y1="56386" x2="60862" y2="82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38" r="30755" b="55193"/>
          <a:stretch/>
        </p:blipFill>
        <p:spPr bwMode="auto">
          <a:xfrm>
            <a:off x="7947222" y="4114431"/>
            <a:ext cx="1550244" cy="124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  <p:grpSp>
        <p:nvGrpSpPr>
          <p:cNvPr id="32" name="مجموعة 31"/>
          <p:cNvGrpSpPr/>
          <p:nvPr/>
        </p:nvGrpSpPr>
        <p:grpSpPr>
          <a:xfrm>
            <a:off x="7609710" y="465308"/>
            <a:ext cx="3003471" cy="568936"/>
            <a:chOff x="10814524" y="3189296"/>
            <a:chExt cx="834964" cy="212489"/>
          </a:xfrm>
          <a:solidFill>
            <a:schemeClr val="accent2"/>
          </a:solidFill>
        </p:grpSpPr>
        <p:sp>
          <p:nvSpPr>
            <p:cNvPr id="33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12489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874195" y="3225398"/>
              <a:ext cx="7111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شراء السّلع قديماً و حديثاً :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77" r="100000">
                        <a14:foregroundMark x1="59964" y1="10843" x2="36804" y2="36627"/>
                        <a14:foregroundMark x1="80072" y1="56386" x2="60862" y2="82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87" t="49282" r="9090" b="10386"/>
          <a:stretch/>
        </p:blipFill>
        <p:spPr bwMode="auto">
          <a:xfrm>
            <a:off x="5578614" y="4699133"/>
            <a:ext cx="1535856" cy="112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77" r="100000">
                        <a14:foregroundMark x1="59964" y1="10843" x2="36804" y2="36627"/>
                        <a14:foregroundMark x1="80072" y1="56386" x2="60862" y2="82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0" t="46011" r="55183" b="10386"/>
          <a:stretch/>
        </p:blipFill>
        <p:spPr bwMode="auto">
          <a:xfrm>
            <a:off x="3409290" y="4041014"/>
            <a:ext cx="1525514" cy="121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8306864" y="5516435"/>
            <a:ext cx="1008967" cy="595086"/>
            <a:chOff x="845126" y="4773593"/>
            <a:chExt cx="653274" cy="595086"/>
          </a:xfrm>
        </p:grpSpPr>
        <p:sp>
          <p:nvSpPr>
            <p:cNvPr id="29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نقداً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5954210" y="6013556"/>
            <a:ext cx="1008967" cy="595086"/>
            <a:chOff x="3048696" y="3934806"/>
            <a:chExt cx="653274" cy="595086"/>
          </a:xfrm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الإنترنت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3437326" y="5530655"/>
            <a:ext cx="1323241" cy="780444"/>
            <a:chOff x="5161908" y="2988752"/>
            <a:chExt cx="653274" cy="595086"/>
          </a:xfrm>
        </p:grpSpPr>
        <p:sp>
          <p:nvSpPr>
            <p:cNvPr id="38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50047"/>
              <a:ext cx="653274" cy="28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البطاقة البنكية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3" y="3543824"/>
            <a:ext cx="914035" cy="71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التبادل التجاري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7527711" y="209887"/>
            <a:ext cx="2655314" cy="535344"/>
            <a:chOff x="10597456" y="3189296"/>
            <a:chExt cx="1052032" cy="256856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597456" y="3189296"/>
              <a:ext cx="1052032" cy="256856"/>
            </a:xfrm>
            <a:prstGeom prst="roundRect">
              <a:avLst>
                <a:gd name="adj" fmla="val 30873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597456" y="3229808"/>
              <a:ext cx="1021774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التبادل التجاري و فوائده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" r="100000">
                        <a14:foregroundMark x1="85968" y1="22071" x2="62253" y2="85559"/>
                        <a14:foregroundMark x1="79644" y1="53134" x2="45652" y2="71117"/>
                        <a14:foregroundMark x1="80632" y1="29155" x2="74308" y2="86921"/>
                        <a14:foregroundMark x1="79644" y1="32698" x2="35178" y2="27793"/>
                        <a14:backgroundMark x1="47628" y1="93460" x2="4743" y2="94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7"/>
          <a:stretch/>
        </p:blipFill>
        <p:spPr bwMode="auto">
          <a:xfrm>
            <a:off x="5740508" y="4879499"/>
            <a:ext cx="2842539" cy="19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مجموعة 42"/>
          <p:cNvGrpSpPr/>
          <p:nvPr/>
        </p:nvGrpSpPr>
        <p:grpSpPr>
          <a:xfrm>
            <a:off x="3744758" y="951744"/>
            <a:ext cx="6935007" cy="1208018"/>
            <a:chOff x="10955144" y="3189296"/>
            <a:chExt cx="694344" cy="451176"/>
          </a:xfrm>
          <a:solidFill>
            <a:schemeClr val="accent2"/>
          </a:solidFill>
        </p:grpSpPr>
        <p:sp>
          <p:nvSpPr>
            <p:cNvPr id="46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955144" y="3189296"/>
              <a:ext cx="694344" cy="451176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55144" y="3217754"/>
              <a:ext cx="684235" cy="379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تعتمد الدول على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التبادل التجاري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بينها , من أجل تنمية اقتصادها.</a:t>
              </a:r>
            </a:p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قديماً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, كان التبادل التجاري يستغرق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شهوراً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, أما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اليوم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فقد أصبح التبادل التجاري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سريعاً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, نتيجة توافر وسائل المواصلات الحديثة و التقنيات الجديدة.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7630439" y="2398791"/>
            <a:ext cx="3072351" cy="504401"/>
            <a:chOff x="10271335" y="3189110"/>
            <a:chExt cx="1378154" cy="188386"/>
          </a:xfrm>
          <a:solidFill>
            <a:schemeClr val="accent2"/>
          </a:solidFill>
        </p:grpSpPr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271335" y="3189110"/>
              <a:ext cx="1378154" cy="188386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416863" y="3209089"/>
              <a:ext cx="1116409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من فوائد التبادل التجاري:</a:t>
              </a:r>
            </a:p>
          </p:txBody>
        </p:sp>
      </p:grpSp>
      <p:sp>
        <p:nvSpPr>
          <p:cNvPr id="27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1248737" y="3196929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2169928" y="3166433"/>
            <a:ext cx="8902781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أن نحصل من دول أخرى على منتجات كثيرة يصعب توافرها في وطننا , مثل بعض الفواكه و الخضراوات.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2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1264863" y="3770947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4011428" y="3770946"/>
            <a:ext cx="7061281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أن نستفيد من صناعات بعض الدول الأخرى , مثل : الأجهزة الإلكترونية و السيارات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1293689" y="4364721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4011428" y="4367764"/>
            <a:ext cx="7052007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أن نبيع إنتاجنا الوطني , مثل : النفط و مشتقاته و التمور و غيرها.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8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2" y="3474295"/>
            <a:ext cx="962451" cy="75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sz="20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التبادل التجاري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5419297" y="848463"/>
            <a:ext cx="5337002" cy="1725233"/>
            <a:chOff x="7646227" y="1118453"/>
            <a:chExt cx="3924886" cy="1268755"/>
          </a:xfrm>
        </p:grpSpPr>
        <p:sp>
          <p:nvSpPr>
            <p:cNvPr id="81" name="Rectangle: Top Corners Rounded 11">
              <a:extLst>
                <a:ext uri="{FF2B5EF4-FFF2-40B4-BE49-F238E27FC236}">
                  <a16:creationId xmlns:a16="http://schemas.microsoft.com/office/drawing/2014/main" xmlns="" id="{4FC8C93B-F224-4E6D-880A-DE862FC716C6}"/>
                </a:ext>
              </a:extLst>
            </p:cNvPr>
            <p:cNvSpPr/>
            <p:nvPr/>
          </p:nvSpPr>
          <p:spPr>
            <a:xfrm>
              <a:off x="8483254" y="1210379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Top Corners Rounded 6">
              <a:extLst>
                <a:ext uri="{FF2B5EF4-FFF2-40B4-BE49-F238E27FC236}">
                  <a16:creationId xmlns:a16="http://schemas.microsoft.com/office/drawing/2014/main" xmlns="" id="{660DE39E-0481-40A9-8547-98160B372E45}"/>
                </a:ext>
              </a:extLst>
            </p:cNvPr>
            <p:cNvSpPr/>
            <p:nvPr/>
          </p:nvSpPr>
          <p:spPr>
            <a:xfrm>
              <a:off x="7957034" y="1210380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4">
              <a:extLst>
                <a:ext uri="{FF2B5EF4-FFF2-40B4-BE49-F238E27FC236}">
                  <a16:creationId xmlns:a16="http://schemas.microsoft.com/office/drawing/2014/main" xmlns="" id="{36E5FB9A-D257-495E-A815-DA57BCF3E801}"/>
                </a:ext>
              </a:extLst>
            </p:cNvPr>
            <p:cNvSpPr/>
            <p:nvPr/>
          </p:nvSpPr>
          <p:spPr>
            <a:xfrm>
              <a:off x="7646227" y="1407326"/>
              <a:ext cx="3924886" cy="9541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7">
              <a:extLst>
                <a:ext uri="{FF2B5EF4-FFF2-40B4-BE49-F238E27FC236}">
                  <a16:creationId xmlns:a16="http://schemas.microsoft.com/office/drawing/2014/main" xmlns="" id="{747C6D31-0CFF-4BA2-BDF8-57718FDC837C}"/>
                </a:ext>
              </a:extLst>
            </p:cNvPr>
            <p:cNvSpPr/>
            <p:nvPr/>
          </p:nvSpPr>
          <p:spPr>
            <a:xfrm rot="5400000">
              <a:off x="8280887" y="851491"/>
              <a:ext cx="429497" cy="96342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5">
              <a:extLst>
                <a:ext uri="{FF2B5EF4-FFF2-40B4-BE49-F238E27FC236}">
                  <a16:creationId xmlns:a16="http://schemas.microsoft.com/office/drawing/2014/main" xmlns="" id="{631D3335-DDA7-4951-9F92-29C69031EDD2}"/>
                </a:ext>
              </a:extLst>
            </p:cNvPr>
            <p:cNvSpPr/>
            <p:nvPr/>
          </p:nvSpPr>
          <p:spPr>
            <a:xfrm flipV="1">
              <a:off x="8194867" y="1210380"/>
              <a:ext cx="562707" cy="618979"/>
            </a:xfrm>
            <a:custGeom>
              <a:avLst/>
              <a:gdLst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07" h="618979">
                  <a:moveTo>
                    <a:pt x="0" y="618979"/>
                  </a:moveTo>
                  <a:cubicBezTo>
                    <a:pt x="199747" y="443360"/>
                    <a:pt x="155200" y="219974"/>
                    <a:pt x="140677" y="0"/>
                  </a:cubicBezTo>
                  <a:lnTo>
                    <a:pt x="422030" y="0"/>
                  </a:lnTo>
                  <a:cubicBezTo>
                    <a:pt x="417743" y="271153"/>
                    <a:pt x="351885" y="457847"/>
                    <a:pt x="562707" y="618979"/>
                  </a:cubicBezTo>
                  <a:lnTo>
                    <a:pt x="0" y="618979"/>
                  </a:lnTo>
                  <a:close/>
                </a:path>
              </a:pathLst>
            </a:custGeom>
            <a:gradFill>
              <a:gsLst>
                <a:gs pos="22000">
                  <a:srgbClr val="00CC00"/>
                </a:gs>
                <a:gs pos="99000">
                  <a:srgbClr val="CCFF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4">
              <a:extLst>
                <a:ext uri="{FF2B5EF4-FFF2-40B4-BE49-F238E27FC236}">
                  <a16:creationId xmlns:a16="http://schemas.microsoft.com/office/drawing/2014/main" xmlns="" id="{3C2C2D8C-9E67-4CBD-A418-BA4DD0C9D014}"/>
                </a:ext>
              </a:extLst>
            </p:cNvPr>
            <p:cNvSpPr/>
            <p:nvPr/>
          </p:nvSpPr>
          <p:spPr>
            <a:xfrm>
              <a:off x="8078709" y="1509203"/>
              <a:ext cx="936737" cy="848981"/>
            </a:xfrm>
            <a:prstGeom prst="rect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7">
              <a:extLst>
                <a:ext uri="{FF2B5EF4-FFF2-40B4-BE49-F238E27FC236}">
                  <a16:creationId xmlns:a16="http://schemas.microsoft.com/office/drawing/2014/main" xmlns="" id="{DF310361-20DD-4DA7-9283-518634EC4DC9}"/>
                </a:ext>
              </a:extLst>
            </p:cNvPr>
            <p:cNvSpPr/>
            <p:nvPr/>
          </p:nvSpPr>
          <p:spPr>
            <a:xfrm>
              <a:off x="8138595" y="1548000"/>
              <a:ext cx="675250" cy="618979"/>
            </a:xfrm>
            <a:prstGeom prst="roundRect">
              <a:avLst/>
            </a:pr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14">
              <a:extLst>
                <a:ext uri="{FF2B5EF4-FFF2-40B4-BE49-F238E27FC236}">
                  <a16:creationId xmlns:a16="http://schemas.microsoft.com/office/drawing/2014/main" xmlns="" id="{59C11B4D-C89E-41FB-AB71-39AC9A4CAD05}"/>
                </a:ext>
              </a:extLst>
            </p:cNvPr>
            <p:cNvSpPr/>
            <p:nvPr/>
          </p:nvSpPr>
          <p:spPr>
            <a:xfrm>
              <a:off x="7661850" y="2260599"/>
              <a:ext cx="3893642" cy="126609"/>
            </a:xfrm>
            <a:custGeom>
              <a:avLst/>
              <a:gdLst>
                <a:gd name="connsiteX0" fmla="*/ 0 w 3893642"/>
                <a:gd name="connsiteY0" fmla="*/ 0 h 126609"/>
                <a:gd name="connsiteX1" fmla="*/ 3893642 w 3893642"/>
                <a:gd name="connsiteY1" fmla="*/ 0 h 126609"/>
                <a:gd name="connsiteX2" fmla="*/ 3893234 w 3893642"/>
                <a:gd name="connsiteY2" fmla="*/ 2024 h 126609"/>
                <a:gd name="connsiteX3" fmla="*/ 3705278 w 3893642"/>
                <a:gd name="connsiteY3" fmla="*/ 126609 h 126609"/>
                <a:gd name="connsiteX4" fmla="*/ 188364 w 3893642"/>
                <a:gd name="connsiteY4" fmla="*/ 126609 h 126609"/>
                <a:gd name="connsiteX5" fmla="*/ 408 w 3893642"/>
                <a:gd name="connsiteY5" fmla="*/ 2024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642" h="126609">
                  <a:moveTo>
                    <a:pt x="0" y="0"/>
                  </a:moveTo>
                  <a:lnTo>
                    <a:pt x="3893642" y="0"/>
                  </a:lnTo>
                  <a:lnTo>
                    <a:pt x="3893234" y="2024"/>
                  </a:lnTo>
                  <a:cubicBezTo>
                    <a:pt x="3862267" y="75237"/>
                    <a:pt x="3789772" y="126609"/>
                    <a:pt x="3705278" y="126609"/>
                  </a:cubicBezTo>
                  <a:lnTo>
                    <a:pt x="188364" y="126609"/>
                  </a:lnTo>
                  <a:cubicBezTo>
                    <a:pt x="103871" y="126609"/>
                    <a:pt x="31375" y="75237"/>
                    <a:pt x="408" y="2024"/>
                  </a:cubicBezTo>
                  <a:close/>
                </a:path>
              </a:pathLst>
            </a:cu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15">
              <a:extLst>
                <a:ext uri="{FF2B5EF4-FFF2-40B4-BE49-F238E27FC236}">
                  <a16:creationId xmlns:a16="http://schemas.microsoft.com/office/drawing/2014/main" xmlns="" id="{3881A2FF-A275-40F2-A80D-79960B5BB407}"/>
                </a:ext>
              </a:extLst>
            </p:cNvPr>
            <p:cNvSpPr txBox="1"/>
            <p:nvPr/>
          </p:nvSpPr>
          <p:spPr>
            <a:xfrm>
              <a:off x="10281192" y="1509203"/>
              <a:ext cx="890949" cy="27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rgbClr val="00CC00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01" name="Graphic 19" descr="Pie chart">
              <a:extLst>
                <a:ext uri="{FF2B5EF4-FFF2-40B4-BE49-F238E27FC236}">
                  <a16:creationId xmlns:a16="http://schemas.microsoft.com/office/drawing/2014/main" xmlns="" id="{1EE0C816-57F5-4B30-B935-6C16B9D5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399337" y="1496043"/>
              <a:ext cx="156154" cy="156154"/>
            </a:xfrm>
            <a:prstGeom prst="rect">
              <a:avLst/>
            </a:prstGeom>
          </p:spPr>
        </p:pic>
        <p:sp>
          <p:nvSpPr>
            <p:cNvPr id="102" name="TextBox 20">
              <a:extLst>
                <a:ext uri="{FF2B5EF4-FFF2-40B4-BE49-F238E27FC236}">
                  <a16:creationId xmlns:a16="http://schemas.microsoft.com/office/drawing/2014/main" xmlns="" id="{0AFCE68C-FA72-42DB-B170-38DEB4744BE0}"/>
                </a:ext>
              </a:extLst>
            </p:cNvPr>
            <p:cNvSpPr txBox="1"/>
            <p:nvPr/>
          </p:nvSpPr>
          <p:spPr>
            <a:xfrm>
              <a:off x="8765629" y="1525194"/>
              <a:ext cx="2605275" cy="67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2060"/>
                  </a:solidFill>
                </a:rPr>
                <a:t>لفت نظر أحمد عند ذهابه مع والده للتّسوق أن والده يحرص على شراء السلع المُصنَّعة في المملكة العربية السعودية. 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03" name="TextBox 21">
              <a:extLst>
                <a:ext uri="{FF2B5EF4-FFF2-40B4-BE49-F238E27FC236}">
                  <a16:creationId xmlns:a16="http://schemas.microsoft.com/office/drawing/2014/main" xmlns="" id="{16761397-D736-4D57-9060-B80C0620826D}"/>
                </a:ext>
              </a:extLst>
            </p:cNvPr>
            <p:cNvSpPr txBox="1"/>
            <p:nvPr/>
          </p:nvSpPr>
          <p:spPr>
            <a:xfrm>
              <a:off x="8213489" y="1534038"/>
              <a:ext cx="580572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2">
              <a:extLst>
                <a:ext uri="{FF2B5EF4-FFF2-40B4-BE49-F238E27FC236}">
                  <a16:creationId xmlns:a16="http://schemas.microsoft.com/office/drawing/2014/main" xmlns="" id="{1D438D68-4A6E-4368-9B9C-91B923F81F8E}"/>
                </a:ext>
              </a:extLst>
            </p:cNvPr>
            <p:cNvSpPr txBox="1"/>
            <p:nvPr/>
          </p:nvSpPr>
          <p:spPr>
            <a:xfrm>
              <a:off x="8152033" y="1884695"/>
              <a:ext cx="685986" cy="20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388180"/>
            <a:ext cx="1586404" cy="637097"/>
            <a:chOff x="676027" y="2568995"/>
            <a:chExt cx="1586404" cy="637097"/>
          </a:xfrm>
        </p:grpSpPr>
        <p:sp>
          <p:nvSpPr>
            <p:cNvPr id="3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3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257388" y="3146292"/>
            <a:ext cx="3979400" cy="469198"/>
            <a:chOff x="6808680" y="2432390"/>
            <a:chExt cx="3979398" cy="469198"/>
          </a:xfrm>
        </p:grpSpPr>
        <p:sp>
          <p:nvSpPr>
            <p:cNvPr id="38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04025" y="917534"/>
              <a:ext cx="469198" cy="349890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415969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400430" y="2480034"/>
              <a:ext cx="3294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يوضّح الطلبة سبب ذلك: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مجموعة 40"/>
          <p:cNvGrpSpPr/>
          <p:nvPr/>
        </p:nvGrpSpPr>
        <p:grpSpPr>
          <a:xfrm>
            <a:off x="5736453" y="4068675"/>
            <a:ext cx="5019846" cy="730964"/>
            <a:chOff x="9979561" y="3189296"/>
            <a:chExt cx="1669927" cy="273004"/>
          </a:xfrm>
          <a:solidFill>
            <a:schemeClr val="accent2"/>
          </a:solidFill>
        </p:grpSpPr>
        <p:sp>
          <p:nvSpPr>
            <p:cNvPr id="42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979561" y="3189296"/>
              <a:ext cx="1669927" cy="273004"/>
            </a:xfrm>
            <a:prstGeom prst="roundRect">
              <a:avLst>
                <a:gd name="adj" fmla="val 36274"/>
              </a:avLst>
            </a:prstGeom>
            <a:solidFill>
              <a:schemeClr val="accent2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979561" y="3253856"/>
              <a:ext cx="1553712" cy="14943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ليدعم اقتصاد البلاد ويبين الاعتزاز بالمنتجات الوطنية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3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73" b="65031" l="52874" r="97031">
                        <a14:foregroundMark x1="93487" y1="56442" x2="64655" y2="53579"/>
                        <a14:foregroundMark x1="87069" y1="48466" x2="54885" y2="48875"/>
                        <a14:foregroundMark x1="91954" y1="46626" x2="61782" y2="43149"/>
                        <a14:foregroundMark x1="88218" y1="58896" x2="59387" y2="59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1" t="36784" r="2682" b="34319"/>
          <a:stretch/>
        </p:blipFill>
        <p:spPr bwMode="auto">
          <a:xfrm>
            <a:off x="8384762" y="3414405"/>
            <a:ext cx="2609851" cy="77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9" y="3496014"/>
            <a:ext cx="917048" cy="71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sz="20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التبادل التجاري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388180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089634" y="1621025"/>
            <a:ext cx="4303373" cy="392766"/>
            <a:chOff x="6808680" y="2432390"/>
            <a:chExt cx="4303370" cy="392766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04228" y="717334"/>
              <a:ext cx="392766" cy="382287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68790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47" y="2441899"/>
              <a:ext cx="361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يحدد الطلبة ما يُعدُّ تبادلاً تجارياً فيما يأتي: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5" b="35992" l="52874" r="99330">
                        <a14:foregroundMark x1="89272" y1="18609" x2="55364" y2="21881"/>
                        <a14:foregroundMark x1="88602" y1="10429" x2="61973" y2="10020"/>
                        <a14:foregroundMark x1="91954" y1="23313" x2="74234" y2="29857"/>
                        <a14:foregroundMark x1="94636" y1="19018" x2="86015" y2="22904"/>
                        <a14:foregroundMark x1="76437" y1="29857" x2="56226" y2="30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40" t="5731" r="4504" b="65521"/>
          <a:stretch/>
        </p:blipFill>
        <p:spPr bwMode="auto">
          <a:xfrm>
            <a:off x="8509000" y="2538718"/>
            <a:ext cx="2361376" cy="77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10496780" y="3602401"/>
            <a:ext cx="380677" cy="380677"/>
            <a:chOff x="9158514" y="1814286"/>
            <a:chExt cx="435429" cy="435429"/>
          </a:xfrm>
        </p:grpSpPr>
        <p:sp>
          <p:nvSpPr>
            <p:cNvPr id="64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4" b="34151" l="6513" r="50192">
                        <a14:foregroundMark x1="48180" y1="19427" x2="39080" y2="25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9" t="3625" r="48857" b="65521"/>
          <a:stretch/>
        </p:blipFill>
        <p:spPr bwMode="auto">
          <a:xfrm>
            <a:off x="5631833" y="2498971"/>
            <a:ext cx="2538666" cy="82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49" b="92025" l="28831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62839" r="29039" b="4475"/>
          <a:stretch/>
        </p:blipFill>
        <p:spPr bwMode="auto">
          <a:xfrm>
            <a:off x="7144832" y="4126843"/>
            <a:ext cx="2438401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46" b="71166" l="1341" r="52969">
                        <a14:foregroundMark x1="48851" y1="48057" x2="8429" y2="53579"/>
                        <a14:foregroundMark x1="29981" y1="39877" x2="29981" y2="39877"/>
                        <a14:foregroundMark x1="29981" y1="39877" x2="12931" y2="61350"/>
                        <a14:foregroundMark x1="47989" y1="56033" x2="18487" y2="60327"/>
                        <a14:foregroundMark x1="46360" y1="44172" x2="8716" y2="4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5" t="36784" r="48656" b="34319"/>
          <a:stretch/>
        </p:blipFill>
        <p:spPr bwMode="auto">
          <a:xfrm>
            <a:off x="5556888" y="3420728"/>
            <a:ext cx="2588210" cy="77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7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269</Words>
  <Application>Microsoft Office PowerPoint</Application>
  <PresentationFormat>مخصص</PresentationFormat>
  <Paragraphs>46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2388</cp:revision>
  <dcterms:created xsi:type="dcterms:W3CDTF">2020-10-10T04:32:51Z</dcterms:created>
  <dcterms:modified xsi:type="dcterms:W3CDTF">2021-09-03T19:31:13Z</dcterms:modified>
</cp:coreProperties>
</file>