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1"/>
  </p:sldMasterIdLst>
  <p:notesMasterIdLst>
    <p:notesMasterId r:id="rId14"/>
  </p:notesMasterIdLst>
  <p:sldIdLst>
    <p:sldId id="324" r:id="rId2"/>
    <p:sldId id="360" r:id="rId3"/>
    <p:sldId id="361" r:id="rId4"/>
    <p:sldId id="362" r:id="rId5"/>
    <p:sldId id="369" r:id="rId6"/>
    <p:sldId id="370" r:id="rId7"/>
    <p:sldId id="363" r:id="rId8"/>
    <p:sldId id="364" r:id="rId9"/>
    <p:sldId id="365" r:id="rId10"/>
    <p:sldId id="366" r:id="rId11"/>
    <p:sldId id="367" r:id="rId12"/>
    <p:sldId id="368" r:id="rId13"/>
  </p:sldIdLst>
  <p:sldSz cx="9144000" cy="6858000" type="screen4x3"/>
  <p:notesSz cx="6858000" cy="9144000"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91103" autoAdjust="0"/>
  </p:normalViewPr>
  <p:slideViewPr>
    <p:cSldViewPr>
      <p:cViewPr varScale="1">
        <p:scale>
          <a:sx n="51" d="100"/>
          <a:sy n="51" d="100"/>
        </p:scale>
        <p:origin x="-96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BE250-EBC8-4FF7-81AB-0EA693E88063}" type="datetimeFigureOut">
              <a:rPr lang="ar-EG" smtClean="0"/>
              <a:pPr/>
              <a:t>13/07/1440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26BDBA-3E88-4B35-AA02-961CF36B3C3A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2023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9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6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6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C558-B72B-4644-871B-E134285A5763}" type="datetimeFigureOut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13/07/40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CE29-F2A9-44F8-858B-C22879C84A96}" type="slidenum">
              <a:rPr lang="ar-SA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ar-SA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3/19/2019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EEECE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EECE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3319063" y="-225"/>
            <a:ext cx="2523728" cy="908864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3600" b="1" kern="0" dirty="0" smtClean="0"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Times New Roman" pitchFamily="18" charset="0"/>
              </a:rPr>
              <a:t>التمهيد</a:t>
            </a:r>
            <a:endParaRPr lang="ar-SA" sz="700" kern="0" dirty="0" smtClean="0">
              <a:solidFill>
                <a:sysClr val="windowText" lastClr="000000"/>
              </a:solidFill>
            </a:endParaRPr>
          </a:p>
        </p:txBody>
      </p:sp>
      <p:grpSp>
        <p:nvGrpSpPr>
          <p:cNvPr id="40" name="مجموعة 4"/>
          <p:cNvGrpSpPr/>
          <p:nvPr/>
        </p:nvGrpSpPr>
        <p:grpSpPr>
          <a:xfrm>
            <a:off x="533400" y="6172200"/>
            <a:ext cx="5751790" cy="657885"/>
            <a:chOff x="395536" y="5964387"/>
            <a:chExt cx="5751790" cy="848989"/>
          </a:xfrm>
        </p:grpSpPr>
        <p:pic>
          <p:nvPicPr>
            <p:cNvPr id="42" name="Picture 41" descr="http://www.dr-mohammadian.ir/gallery/home.png">
              <a:hlinkClick r:id="" action="ppaction://hlinkshowjump?jump=firstslide"/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6" t="15127" r="15390" b="20163"/>
            <a:stretch/>
          </p:blipFill>
          <p:spPr bwMode="auto">
            <a:xfrm>
              <a:off x="4076488" y="5964387"/>
              <a:ext cx="896293" cy="848989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سهم إلى اليمين 3">
              <a:hlinkClick r:id="" action="ppaction://hlinkshowjump?jump=nextslide"/>
            </p:cNvPr>
            <p:cNvSpPr/>
            <p:nvPr/>
          </p:nvSpPr>
          <p:spPr>
            <a:xfrm rot="801633">
              <a:off x="5370740" y="6201641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4" name="سهم إلى اليمين 19">
              <a:hlinkClick r:id="" action="ppaction://hlinkshowjump?jump=previousslide"/>
            </p:cNvPr>
            <p:cNvSpPr/>
            <p:nvPr/>
          </p:nvSpPr>
          <p:spPr>
            <a:xfrm rot="10071875">
              <a:off x="2844698" y="6197190"/>
              <a:ext cx="776586" cy="60026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pic>
          <p:nvPicPr>
            <p:cNvPr id="45" name="Picture 4" descr="http://www.clker.com/cliparts/3/8/b/a/11971212312045077795webmichl_powerbutton_2_states_(_on_off_).svg.med.png">
              <a:hlinkClick r:id="" action="ppaction://hlinkshowjump?jump=endshow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" b="-869"/>
            <a:stretch/>
          </p:blipFill>
          <p:spPr bwMode="auto">
            <a:xfrm>
              <a:off x="395536" y="6120038"/>
              <a:ext cx="684062" cy="6840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3899932" y="2253347"/>
            <a:ext cx="4942066" cy="138499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تعيش الاسود والغزلان والجاموس البري في مجموعات. بماذا نسمي </a:t>
            </a:r>
            <a:r>
              <a:rPr lang="ar-EG" sz="2800" b="1" dirty="0" smtClean="0">
                <a:solidFill>
                  <a:prstClr val="black"/>
                </a:solidFill>
              </a:rPr>
              <a:t>أ</a:t>
            </a:r>
            <a:r>
              <a:rPr lang="ar-SA" sz="2800" b="1" dirty="0" smtClean="0">
                <a:solidFill>
                  <a:prstClr val="black"/>
                </a:solidFill>
              </a:rPr>
              <a:t>فراد </a:t>
            </a:r>
            <a:r>
              <a:rPr lang="ar-SA" sz="2800" b="1" dirty="0">
                <a:solidFill>
                  <a:prstClr val="black"/>
                </a:solidFill>
              </a:rPr>
              <a:t>النوع الواحد التي تعيش معا؟</a:t>
            </a:r>
          </a:p>
        </p:txBody>
      </p:sp>
      <p:pic>
        <p:nvPicPr>
          <p:cNvPr id="10" name="Picture 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4789" y="1469661"/>
            <a:ext cx="3383434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دبوس زينة 10"/>
          <p:cNvSpPr/>
          <p:nvPr/>
        </p:nvSpPr>
        <p:spPr>
          <a:xfrm>
            <a:off x="-14180" y="-7193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صـ90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build="p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194517" y="-27384"/>
            <a:ext cx="2773362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الدرس </a:t>
            </a:r>
            <a:r>
              <a:rPr lang="ar-SA" sz="2800" b="1" dirty="0" smtClean="0">
                <a:solidFill>
                  <a:prstClr val="white"/>
                </a:solidFill>
              </a:rPr>
              <a:t>الأول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2354486" y="570860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552359" y="910424"/>
            <a:ext cx="227621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3- التفكير الناقد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60" y="1502616"/>
            <a:ext cx="8460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زرعت بذرة نبات من غابة في تربة صحراوية فلم تنم</a:t>
            </a:r>
            <a:r>
              <a:rPr lang="ar-EG" sz="2800" b="1" dirty="0">
                <a:solidFill>
                  <a:srgbClr val="FF0000"/>
                </a:solidFill>
              </a:rPr>
              <a:t>ٌ</a:t>
            </a:r>
            <a:r>
              <a:rPr lang="ar-SA" sz="2800" b="1" dirty="0" smtClean="0">
                <a:solidFill>
                  <a:srgbClr val="FF0000"/>
                </a:solidFill>
              </a:rPr>
              <a:t> . ما سبب ذلك ؟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027" y="1990335"/>
            <a:ext cx="7804545" cy="1258372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الإجابة :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البذرة التي مصدرها الغابة تحتاج إل</a:t>
            </a:r>
            <a:r>
              <a:rPr lang="ar-EG" sz="2400" b="1" dirty="0" smtClean="0">
                <a:solidFill>
                  <a:srgbClr val="7030A0"/>
                </a:solidFill>
              </a:rPr>
              <a:t>ى</a:t>
            </a:r>
            <a:r>
              <a:rPr lang="ar-SA" sz="2400" b="1" dirty="0" smtClean="0">
                <a:solidFill>
                  <a:srgbClr val="7030A0"/>
                </a:solidFill>
              </a:rPr>
              <a:t> الكثير من الماء لكي تنمو ، والصحراء تعد جافة جدا بالنسبة لهذا النبات لكي ينمو ، وكذلك الحال لبذرته . 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5472239" y="3356698"/>
            <a:ext cx="335633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4- أختار الإجابة الصحيحة :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9943" y="5120509"/>
            <a:ext cx="77725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كل الجماعات التي تعيش في النظام البيئي تكون : 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أ- الموطن .                    ب- العوامل اللاحيوية .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ج- المجتمع الحيوي .         د- العلاقات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3048" y="3861048"/>
            <a:ext cx="77725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أي المناطق الحيوية فيها أشجار أكثر ؟ 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أ- الصحراء .                ب- الغابة .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ج- المنطقة العشبية .        د- المنطقة القطبية .</a:t>
            </a:r>
          </a:p>
        </p:txBody>
      </p:sp>
      <p:sp>
        <p:nvSpPr>
          <p:cNvPr id="18" name="Oval 17"/>
          <p:cNvSpPr/>
          <p:nvPr/>
        </p:nvSpPr>
        <p:spPr>
          <a:xfrm>
            <a:off x="6594577" y="5925474"/>
            <a:ext cx="251392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88024" y="4251288"/>
            <a:ext cx="150480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دبوس زينة 18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5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4" grpId="0" animBg="1"/>
      <p:bldP spid="15" grpId="0"/>
      <p:bldP spid="17" grpId="0"/>
      <p:bldP spid="18" grpId="0" animBg="1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192143" y="-27384"/>
            <a:ext cx="2773362" cy="578882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800" b="1" dirty="0">
                <a:solidFill>
                  <a:prstClr val="white"/>
                </a:solidFill>
              </a:rPr>
              <a:t>مراجعة الدرس </a:t>
            </a:r>
            <a:r>
              <a:rPr lang="ar-SA" sz="2800" b="1" dirty="0" smtClean="0">
                <a:solidFill>
                  <a:prstClr val="white"/>
                </a:solidFill>
              </a:rPr>
              <a:t>الأول </a:t>
            </a:r>
            <a:endParaRPr lang="ar-EG" sz="2800" b="1" dirty="0">
              <a:solidFill>
                <a:prstClr val="white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2339752" y="56152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530237" y="841465"/>
            <a:ext cx="2276213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prstClr val="white"/>
                </a:solidFill>
              </a:rPr>
              <a:t>6- السؤال الأساسي :</a:t>
            </a:r>
            <a:endParaRPr lang="ar-SA" sz="20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340768"/>
            <a:ext cx="7128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كيف تتفاعل مكونات النظام البيئي بعضها مع بعض ؟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1905" y="1881873"/>
            <a:ext cx="7804545" cy="1258372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الإجابة :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تتفاعل موات النظام البيئي بعضها مع بعض ، فإذا تغيرت العوامل الحيوية والعوامل اللاحيوية أو اختفت أو ظهر بعضها فإن النظام البيئي يتغير بأكمله .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552643" y="3377658"/>
            <a:ext cx="2268252" cy="654932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العلوم والكتابة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" y="3429095"/>
            <a:ext cx="64820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أكتب نشرة سياحية </a:t>
            </a:r>
          </a:p>
          <a:p>
            <a:r>
              <a:rPr lang="ar-SA" sz="2400" b="1" dirty="0" smtClean="0">
                <a:solidFill>
                  <a:srgbClr val="0070C0"/>
                </a:solidFill>
              </a:rPr>
              <a:t>أكتب نشرة عن إحدى المناطق البيئية تتضمن صورا</a:t>
            </a:r>
            <a:r>
              <a:rPr lang="ar-EG" sz="2400" b="1" dirty="0" smtClean="0">
                <a:solidFill>
                  <a:srgbClr val="0070C0"/>
                </a:solidFill>
              </a:rPr>
              <a:t>ً</a:t>
            </a:r>
            <a:r>
              <a:rPr lang="ar-SA" sz="2400" b="1" dirty="0" smtClean="0">
                <a:solidFill>
                  <a:srgbClr val="0070C0"/>
                </a:solidFill>
              </a:rPr>
              <a:t> ووصفا</a:t>
            </a:r>
            <a:r>
              <a:rPr lang="ar-EG" sz="2400" b="1" dirty="0" smtClean="0">
                <a:solidFill>
                  <a:srgbClr val="0070C0"/>
                </a:solidFill>
              </a:rPr>
              <a:t>ً</a:t>
            </a:r>
            <a:r>
              <a:rPr lang="ar-SA" sz="2400" b="1" dirty="0" smtClean="0">
                <a:solidFill>
                  <a:srgbClr val="0070C0"/>
                </a:solidFill>
              </a:rPr>
              <a:t> </a:t>
            </a:r>
            <a:endParaRPr lang="ar-EG" sz="2400" b="1" dirty="0" smtClean="0">
              <a:solidFill>
                <a:srgbClr val="0070C0"/>
              </a:solidFill>
            </a:endParaRPr>
          </a:p>
          <a:p>
            <a:r>
              <a:rPr lang="ar-SA" sz="2400" b="1" dirty="0" smtClean="0">
                <a:solidFill>
                  <a:srgbClr val="0070C0"/>
                </a:solidFill>
              </a:rPr>
              <a:t>لتشجيع الناس على زيارتها .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6156599" y="4590808"/>
            <a:ext cx="2664296" cy="654932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العلوم والرياضيات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747890"/>
            <a:ext cx="590507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مجتمع الفيلة 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يأكل أحد الفيلة حوالي 70 كجم من الطعام كل يوم . </a:t>
            </a:r>
            <a:endParaRPr lang="ar-EG" sz="2400" b="1" dirty="0" smtClean="0">
              <a:solidFill>
                <a:srgbClr val="7030A0"/>
              </a:solidFill>
            </a:endParaRPr>
          </a:p>
          <a:p>
            <a:r>
              <a:rPr lang="ar-SA" sz="2400" b="1" dirty="0" smtClean="0">
                <a:solidFill>
                  <a:srgbClr val="7030A0"/>
                </a:solidFill>
              </a:rPr>
              <a:t>كم تأكل جماعة الفيلة عدد أفرادها تسعة في اليوم الواحد ؟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259632" y="6093296"/>
            <a:ext cx="6408712" cy="648072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الإجابة : 70 × 9 = 630 كجم .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8" name="دبوس زينة 17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21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21"/>
          <p:cNvSpPr txBox="1"/>
          <p:nvPr/>
        </p:nvSpPr>
        <p:spPr>
          <a:xfrm>
            <a:off x="2349083" y="-27384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 smtClean="0">
                <a:solidFill>
                  <a:schemeClr val="tx1"/>
                </a:solidFill>
              </a:rPr>
              <a:t>الواجب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426494" y="1124744"/>
            <a:ext cx="6141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س: اختر الاجابة الصحيحة من بين الاجابات المعطاة؟</a:t>
            </a:r>
            <a:endParaRPr lang="en-US" sz="2400" b="1" dirty="0"/>
          </a:p>
          <a:p>
            <a:r>
              <a:rPr lang="en-US" sz="2400" b="1" dirty="0"/>
              <a:t> </a:t>
            </a:r>
          </a:p>
        </p:txBody>
      </p:sp>
      <p:sp>
        <p:nvSpPr>
          <p:cNvPr id="19" name="مربع نص 12"/>
          <p:cNvSpPr txBox="1"/>
          <p:nvPr/>
        </p:nvSpPr>
        <p:spPr>
          <a:xfrm>
            <a:off x="491480" y="1772816"/>
            <a:ext cx="8112968" cy="3312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ea typeface="Times New Roman"/>
              </a:rPr>
              <a:t>1) </a:t>
            </a:r>
            <a:r>
              <a:rPr lang="ar-SA" sz="3600" b="1" kern="1200" dirty="0">
                <a:solidFill>
                  <a:srgbClr val="FF0000"/>
                </a:solidFill>
                <a:effectLst/>
                <a:latin typeface="Calibri"/>
              </a:rPr>
              <a:t>أي المناطق الحيوية فيها أشجار أكثر ؟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7030A0"/>
                </a:solidFill>
                <a:effectLst/>
                <a:latin typeface="Calibri"/>
              </a:rPr>
              <a:t>أ- الصحراء .                ب- الغابة .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7030A0"/>
                </a:solidFill>
                <a:effectLst/>
                <a:latin typeface="Calibri"/>
              </a:rPr>
              <a:t>ج- المنطقة العشبية .        د- المنطقة القطبية .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spcAft>
                <a:spcPts val="0"/>
              </a:spcAft>
            </a:pPr>
            <a:r>
              <a:rPr lang="ar-EG" sz="48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2</a:t>
            </a:r>
            <a:r>
              <a:rPr lang="ar-EG" sz="7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) </a:t>
            </a:r>
            <a:r>
              <a:rPr lang="ar-SA" sz="3600" b="1" kern="1200" dirty="0">
                <a:solidFill>
                  <a:srgbClr val="FF0000"/>
                </a:solidFill>
                <a:effectLst/>
                <a:latin typeface="Calibri"/>
              </a:rPr>
              <a:t>كل الجماعات التي تعيش في النظام البيئي تكون : 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7030A0"/>
                </a:solidFill>
                <a:effectLst/>
                <a:latin typeface="Calibri"/>
              </a:rPr>
              <a:t>أ- الموطن .                    ب- العوامل اللاحيوية .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3600" b="1" kern="1200" dirty="0">
                <a:solidFill>
                  <a:srgbClr val="7030A0"/>
                </a:solidFill>
                <a:effectLst/>
                <a:latin typeface="Calibri"/>
              </a:rPr>
              <a:t>ج- المجتمع الحيوي .         د- العلاقات .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7200" b="1" dirty="0">
                <a:solidFill>
                  <a:srgbClr val="FF0000"/>
                </a:solidFill>
                <a:effectLst/>
                <a:ea typeface="Traditional Arabic"/>
              </a:rPr>
              <a:t> </a:t>
            </a:r>
            <a:endParaRPr lang="en-US" sz="1100" dirty="0">
              <a:effectLst/>
              <a:ea typeface="Traditional Arabic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ea typeface="Traditional Arabic"/>
              </a:rPr>
              <a:t> </a:t>
            </a:r>
            <a:endParaRPr lang="en-US" sz="1100" dirty="0">
              <a:effectLst/>
              <a:ea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35357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3401210" y="1052736"/>
            <a:ext cx="2357454" cy="783193"/>
          </a:xfrm>
          <a:prstGeom prst="round2Diag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4000" b="1" dirty="0" smtClean="0">
                <a:solidFill>
                  <a:sysClr val="windowText" lastClr="000000"/>
                </a:solidFill>
              </a:rPr>
              <a:t>النظام البيئي </a:t>
            </a:r>
            <a:endParaRPr lang="ar-EG" sz="4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3131840" y="1844824"/>
            <a:ext cx="2888617" cy="1027546"/>
            <a:chOff x="3571868" y="2544590"/>
            <a:chExt cx="2888617" cy="456042"/>
          </a:xfrm>
        </p:grpSpPr>
        <p:sp>
          <p:nvSpPr>
            <p:cNvPr id="16" name="رابط مستقيم 3"/>
            <p:cNvSpPr/>
            <p:nvPr/>
          </p:nvSpPr>
          <p:spPr>
            <a:xfrm>
              <a:off x="5023922" y="2544850"/>
              <a:ext cx="1436563" cy="4557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0602"/>
                  </a:lnTo>
                  <a:lnTo>
                    <a:pt x="1436563" y="310602"/>
                  </a:lnTo>
                  <a:lnTo>
                    <a:pt x="1436563" y="45578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رابط مستقيم 4"/>
            <p:cNvSpPr/>
            <p:nvPr/>
          </p:nvSpPr>
          <p:spPr>
            <a:xfrm>
              <a:off x="3571868" y="2544590"/>
              <a:ext cx="1436563" cy="4557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36563" y="0"/>
                  </a:moveTo>
                  <a:lnTo>
                    <a:pt x="1436563" y="310602"/>
                  </a:lnTo>
                  <a:lnTo>
                    <a:pt x="0" y="310602"/>
                  </a:lnTo>
                  <a:lnTo>
                    <a:pt x="0" y="45578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0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1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2" name="شريط إلى الأعلى 8"/>
          <p:cNvSpPr/>
          <p:nvPr/>
        </p:nvSpPr>
        <p:spPr>
          <a:xfrm>
            <a:off x="2468404" y="-27384"/>
            <a:ext cx="4191828" cy="936104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مقدمة في الأنظمة البيئية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5652120" y="2276872"/>
            <a:ext cx="2340942" cy="664340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العوامل الحيوية </a:t>
            </a:r>
            <a:endParaRPr lang="ar-SA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6551" y="2996952"/>
            <a:ext cx="402980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أطلق العلماء هذا الاسم على جميع المخلوقات الحية في البيئة . بما في ذلك النباتات ، والحيوانات ، والبكتيريا ، بل الإنسان أيضا</a:t>
            </a:r>
            <a:r>
              <a:rPr lang="ar-EG" sz="2400" b="1" dirty="0" smtClean="0">
                <a:solidFill>
                  <a:srgbClr val="00B050"/>
                </a:solidFill>
              </a:rPr>
              <a:t>ً</a:t>
            </a:r>
            <a:r>
              <a:rPr lang="ar-SA" sz="2400" b="1" dirty="0" smtClean="0">
                <a:solidFill>
                  <a:srgbClr val="00B050"/>
                </a:solidFill>
              </a:rPr>
              <a:t> .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3" name="Round Diagonal Corner Rectangle 22"/>
          <p:cNvSpPr/>
          <p:nvPr/>
        </p:nvSpPr>
        <p:spPr>
          <a:xfrm>
            <a:off x="1331640" y="2324176"/>
            <a:ext cx="2611098" cy="672776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العوامل غير  الحيوية 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106011"/>
            <a:ext cx="391564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7030A0"/>
                </a:solidFill>
              </a:rPr>
              <a:t>يقصد بها الأشياء غير الحية في البيئة مثل الماء والصخر والتربة والضوء والمناخ والكتاب والقلم .</a:t>
            </a:r>
            <a:endParaRPr lang="ar-S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92" y="4306340"/>
            <a:ext cx="7492251" cy="232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دبوس زينة 23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ص94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3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" grpId="0" animBg="1"/>
      <p:bldP spid="3" grpId="0"/>
      <p:bldP spid="23" grpId="0" animBg="1"/>
      <p:bldP spid="4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29" y="1180372"/>
            <a:ext cx="3035011" cy="232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4564318" y="1000108"/>
            <a:ext cx="4151086" cy="649188"/>
          </a:xfrm>
          <a:prstGeom prst="flowChartTermina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white"/>
                </a:solidFill>
              </a:rPr>
              <a:t>الجماعات والمجتمعات الحيوية :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617314" y="2106146"/>
            <a:ext cx="1214446" cy="91940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الجماعة الحيوية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31840" y="1829142"/>
            <a:ext cx="45137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هي جميع أفراد النوع الواحد التي تعيش في نظام بيئي ، مثل جماعة زنابق الماء وجماعة الضفادع . 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4726" y="3612458"/>
            <a:ext cx="1392662" cy="105560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prstClr val="black"/>
                </a:solidFill>
              </a:rPr>
              <a:t>المجتمع الحيوي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71538" y="3412157"/>
            <a:ext cx="62151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prstClr val="black"/>
                </a:solidFill>
              </a:rPr>
              <a:t>هي جميع الجماعات في النظام البيئي كما هو الحال في مجتمع البركة الذي يتكون من ضفادع وأسماك وزنابق وحشرات . 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524328" y="4797152"/>
            <a:ext cx="1378982" cy="139612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black"/>
                </a:solidFill>
              </a:rPr>
              <a:t>حجم المجتمع</a:t>
            </a:r>
            <a:r>
              <a:rPr lang="ar-EG" sz="2800" b="1" dirty="0" smtClean="0">
                <a:solidFill>
                  <a:prstClr val="black"/>
                </a:solidFill>
              </a:rPr>
              <a:t> </a:t>
            </a:r>
            <a:r>
              <a:rPr lang="ar-EG" sz="2400" b="1" dirty="0" smtClean="0">
                <a:solidFill>
                  <a:prstClr val="black"/>
                </a:solidFill>
              </a:rPr>
              <a:t>الحيوي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451528" y="4797152"/>
            <a:ext cx="60007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prstClr val="black"/>
                </a:solidFill>
              </a:rPr>
              <a:t>يعتمد حجم المجتمع الحيوي على مدى توافر أشياء عديدة منها : المسكن ، الطعام ، الضوء . ولذا فإن حجم المجتمعات في المناطق الحارة والرطبة يفوق حجم المجتمعات في المناطق الباردة والجافة .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18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9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0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1" name="شريط إلى الأعلى 8"/>
          <p:cNvSpPr/>
          <p:nvPr/>
        </p:nvSpPr>
        <p:spPr>
          <a:xfrm>
            <a:off x="2468404" y="-27384"/>
            <a:ext cx="4191828" cy="936104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مقدمة في الأنظمة البيئية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ص96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الغابات المتساقطة الأوراق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5797" y="2571744"/>
            <a:ext cx="2371690" cy="2143140"/>
          </a:xfrm>
          <a:prstGeom prst="rect">
            <a:avLst/>
          </a:prstGeom>
        </p:spPr>
      </p:pic>
      <p:pic>
        <p:nvPicPr>
          <p:cNvPr id="11" name="صورة 10" descr="الاراضي العشبية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075" y="2474907"/>
            <a:ext cx="2345556" cy="2219100"/>
          </a:xfrm>
          <a:prstGeom prst="rect">
            <a:avLst/>
          </a:prstGeom>
        </p:spPr>
      </p:pic>
      <p:pic>
        <p:nvPicPr>
          <p:cNvPr id="12" name="صورة 11" descr="الصحراء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2981" y="2445144"/>
            <a:ext cx="2332489" cy="2126864"/>
          </a:xfrm>
          <a:prstGeom prst="rect">
            <a:avLst/>
          </a:prstGeom>
        </p:spPr>
      </p:pic>
      <p:grpSp>
        <p:nvGrpSpPr>
          <p:cNvPr id="16" name="مجموعة 15"/>
          <p:cNvGrpSpPr/>
          <p:nvPr/>
        </p:nvGrpSpPr>
        <p:grpSpPr>
          <a:xfrm>
            <a:off x="2963283" y="960807"/>
            <a:ext cx="3227577" cy="740001"/>
            <a:chOff x="1768743" y="953758"/>
            <a:chExt cx="2988033" cy="891108"/>
          </a:xfrm>
        </p:grpSpPr>
        <p:sp>
          <p:nvSpPr>
            <p:cNvPr id="17" name="مستطيل 16"/>
            <p:cNvSpPr/>
            <p:nvPr/>
          </p:nvSpPr>
          <p:spPr>
            <a:xfrm>
              <a:off x="1768743" y="953758"/>
              <a:ext cx="2988033" cy="891108"/>
            </a:xfrm>
            <a:prstGeom prst="flowChartTermina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algn="ctr"/>
              <a:r>
                <a:rPr lang="ar-EG" sz="2800" b="1" dirty="0" smtClean="0">
                  <a:solidFill>
                    <a:srgbClr val="FFFF00"/>
                  </a:solidFill>
                </a:rPr>
                <a:t>المناطق </a:t>
              </a:r>
              <a:r>
                <a:rPr lang="ar-SA" sz="2800" b="1" dirty="0" smtClean="0">
                  <a:solidFill>
                    <a:srgbClr val="FFFF00"/>
                  </a:solidFill>
                </a:rPr>
                <a:t>الحيوية</a:t>
              </a:r>
              <a:endParaRPr lang="ar-EG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2156891" y="953758"/>
              <a:ext cx="1782216" cy="891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35" tIns="38735" rIns="38735" bIns="38735" numCol="1" spcCol="1270" anchor="ctr" anchorCtr="0">
              <a:noAutofit/>
            </a:bodyPr>
            <a:lstStyle/>
            <a:p>
              <a:pPr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EG" sz="61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22" name="رابط مستقيم 21"/>
          <p:cNvCxnSpPr/>
          <p:nvPr/>
        </p:nvCxnSpPr>
        <p:spPr>
          <a:xfrm rot="10800000">
            <a:off x="1514017" y="2000240"/>
            <a:ext cx="69294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 flipH="1" flipV="1">
            <a:off x="4108447" y="2178836"/>
            <a:ext cx="92869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rot="5400000" flipH="1" flipV="1">
            <a:off x="1157622" y="2356637"/>
            <a:ext cx="714380" cy="1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 rot="5400000" flipH="1" flipV="1">
            <a:off x="8194264" y="2249481"/>
            <a:ext cx="500066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611560" y="5167086"/>
            <a:ext cx="81962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prstClr val="black"/>
                </a:solidFill>
              </a:rPr>
              <a:t>هي أكبر نظام بيئي ، لها نباتاتها وحيواناتها وتربتها الخاصة </a:t>
            </a:r>
            <a:r>
              <a:rPr lang="ar-EG" sz="2400" b="1" dirty="0" err="1" smtClean="0">
                <a:solidFill>
                  <a:prstClr val="black"/>
                </a:solidFill>
              </a:rPr>
              <a:t>بها</a:t>
            </a:r>
            <a:r>
              <a:rPr lang="ar-EG" sz="2400" b="1" dirty="0" smtClean="0">
                <a:solidFill>
                  <a:prstClr val="black"/>
                </a:solidFill>
              </a:rPr>
              <a:t>. ولكل </a:t>
            </a:r>
          </a:p>
          <a:p>
            <a:pPr algn="justLow"/>
            <a:r>
              <a:rPr lang="ar-EG" sz="2400" b="1" dirty="0" smtClean="0">
                <a:solidFill>
                  <a:prstClr val="black"/>
                </a:solidFill>
              </a:rPr>
              <a:t>منطقة بيئية معدل درجات الحرارة ، ومعدل هطول أمطار خاصان بها، بعض المناطق البيئية تكون كبيرة جداً بحيث تمتد بين القارات . 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7286644" y="4681847"/>
            <a:ext cx="185738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2400" b="1" dirty="0" smtClean="0">
                <a:solidFill>
                  <a:prstClr val="white"/>
                </a:solidFill>
              </a:rPr>
              <a:t>المنطقة </a:t>
            </a:r>
            <a:r>
              <a:rPr lang="ar-SA" sz="2400" b="1" dirty="0" smtClean="0">
                <a:solidFill>
                  <a:prstClr val="white"/>
                </a:solidFill>
              </a:rPr>
              <a:t>الحيوية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1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23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 smtClean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 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107504" y="476672"/>
            <a:ext cx="1865368" cy="57150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b="1" dirty="0">
                <a:solidFill>
                  <a:srgbClr val="FFFF00"/>
                </a:solidFill>
              </a:rPr>
              <a:t>الدرس </a:t>
            </a:r>
            <a:r>
              <a:rPr lang="ar-SA" b="1" dirty="0" smtClean="0">
                <a:solidFill>
                  <a:srgbClr val="FFFF00"/>
                </a:solidFill>
              </a:rPr>
              <a:t>الأول </a:t>
            </a:r>
            <a:endParaRPr lang="ar-EG" b="1" dirty="0">
              <a:solidFill>
                <a:srgbClr val="FFFF00"/>
              </a:solidFill>
            </a:endParaRPr>
          </a:p>
        </p:txBody>
      </p:sp>
      <p:sp>
        <p:nvSpPr>
          <p:cNvPr id="25" name="شريط إلى الأعلى 8"/>
          <p:cNvSpPr/>
          <p:nvPr/>
        </p:nvSpPr>
        <p:spPr>
          <a:xfrm>
            <a:off x="2468404" y="-27384"/>
            <a:ext cx="4191828" cy="936104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مقدمة في الأنظمة البيئية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26" name="دبوس زينة 25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ص97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5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66892"/>
            <a:ext cx="3702336" cy="60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61" y="1281060"/>
            <a:ext cx="5324478" cy="47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08" y="620688"/>
            <a:ext cx="5453080" cy="54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6" name="مربع نص 17"/>
          <p:cNvSpPr txBox="1"/>
          <p:nvPr/>
        </p:nvSpPr>
        <p:spPr>
          <a:xfrm>
            <a:off x="3626723" y="545307"/>
            <a:ext cx="1890712" cy="5794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800" b="1" dirty="0">
                <a:solidFill>
                  <a:prstClr val="black"/>
                </a:solidFill>
              </a:rPr>
              <a:t>ملخص مصور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مربع نص 16"/>
          <p:cNvSpPr txBox="1"/>
          <p:nvPr/>
        </p:nvSpPr>
        <p:spPr>
          <a:xfrm>
            <a:off x="3194517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1292567"/>
            <a:ext cx="626469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يتضمن </a:t>
            </a:r>
            <a:r>
              <a:rPr lang="ar-SA" sz="2800" b="1" dirty="0" smtClean="0">
                <a:solidFill>
                  <a:srgbClr val="7030A0"/>
                </a:solidFill>
              </a:rPr>
              <a:t>النظام </a:t>
            </a:r>
            <a:r>
              <a:rPr lang="ar-SA" sz="2800" b="1" dirty="0" smtClean="0">
                <a:solidFill>
                  <a:srgbClr val="7030A0"/>
                </a:solidFill>
              </a:rPr>
              <a:t>البيئي </a:t>
            </a:r>
            <a:r>
              <a:rPr lang="ar-SA" sz="2800" b="1" dirty="0" smtClean="0">
                <a:solidFill>
                  <a:srgbClr val="7030A0"/>
                </a:solidFill>
              </a:rPr>
              <a:t>عوامل </a:t>
            </a:r>
            <a:r>
              <a:rPr lang="ar-SA" sz="2800" b="1" dirty="0" smtClean="0">
                <a:solidFill>
                  <a:srgbClr val="7030A0"/>
                </a:solidFill>
              </a:rPr>
              <a:t>حيوية وأخر</a:t>
            </a:r>
            <a:r>
              <a:rPr lang="ar-EG" sz="2800" b="1" dirty="0" smtClean="0">
                <a:solidFill>
                  <a:srgbClr val="7030A0"/>
                </a:solidFill>
              </a:rPr>
              <a:t>ى</a:t>
            </a:r>
            <a:r>
              <a:rPr lang="ar-SA" sz="2800" b="1" dirty="0" smtClean="0">
                <a:solidFill>
                  <a:srgbClr val="7030A0"/>
                </a:solidFill>
              </a:rPr>
              <a:t> لا حيوية.</a:t>
            </a:r>
          </a:p>
          <a:p>
            <a:r>
              <a:rPr lang="ar-SA" sz="2800" b="1" dirty="0" smtClean="0">
                <a:solidFill>
                  <a:srgbClr val="7030A0"/>
                </a:solidFill>
              </a:rPr>
              <a:t>العوامل الحيوية هي المخلوقات الحية في النظام البيئي ، ولكل مخلوق موطن خاص يعيش فيه ضمن النظام البيئي .</a:t>
            </a:r>
            <a:endParaRPr lang="ar-SA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5760" y="3196132"/>
            <a:ext cx="57976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B050"/>
                </a:solidFill>
              </a:rPr>
              <a:t>يمكن تقسيم الأنظمة البيئية التي توجد على اليابسة إل</a:t>
            </a:r>
            <a:r>
              <a:rPr lang="ar-EG" sz="2800" b="1" dirty="0" smtClean="0">
                <a:solidFill>
                  <a:srgbClr val="00B050"/>
                </a:solidFill>
              </a:rPr>
              <a:t>ى </a:t>
            </a:r>
            <a:r>
              <a:rPr lang="ar-SA" sz="2800" b="1" dirty="0" smtClean="0">
                <a:solidFill>
                  <a:srgbClr val="00B050"/>
                </a:solidFill>
              </a:rPr>
              <a:t>مناطق حيوية مختلفة منها الصحراء ، والمنطقة العشبية ، والغابات . 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5229200"/>
            <a:ext cx="53285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الأنظمة البيئية المائية تشمل  البحار والأنهار والبحيرات والمحيطات والبرك .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0195"/>
            <a:ext cx="2168176" cy="178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6" y="3182990"/>
            <a:ext cx="2160240" cy="1614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" y="4581127"/>
            <a:ext cx="2130069" cy="201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دبوس زينة 16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1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8"/>
          <p:cNvSpPr txBox="1">
            <a:spLocks noChangeArrowheads="1"/>
          </p:cNvSpPr>
          <p:nvPr/>
        </p:nvSpPr>
        <p:spPr bwMode="auto">
          <a:xfrm>
            <a:off x="3995936" y="2298700"/>
            <a:ext cx="48494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EG" altLang="en-US" sz="3200" b="1" dirty="0">
                <a:solidFill>
                  <a:srgbClr val="6600CC"/>
                </a:solidFill>
              </a:rPr>
              <a:t>أعمل مطوية كالمبينة في الشكل ، ألخص فيها ما تعلمته </a:t>
            </a:r>
            <a:r>
              <a:rPr lang="ar-EG" altLang="en-US" sz="3200" b="1" dirty="0" smtClean="0">
                <a:solidFill>
                  <a:srgbClr val="6600CC"/>
                </a:solidFill>
              </a:rPr>
              <a:t>عن</a:t>
            </a:r>
            <a:r>
              <a:rPr lang="ar-SA" altLang="en-US" sz="3200" b="1" dirty="0" smtClean="0">
                <a:solidFill>
                  <a:srgbClr val="6600CC"/>
                </a:solidFill>
              </a:rPr>
              <a:t> مقدمة في الأنظمة البيئية .</a:t>
            </a:r>
            <a:endParaRPr lang="en-US" altLang="en-US" sz="3200" b="1" dirty="0">
              <a:solidFill>
                <a:srgbClr val="6600CC"/>
              </a:solidFill>
            </a:endParaRPr>
          </a:p>
        </p:txBody>
      </p:sp>
      <p:sp>
        <p:nvSpPr>
          <p:cNvPr id="7" name="موجة مزدوجة 16"/>
          <p:cNvSpPr/>
          <p:nvPr/>
        </p:nvSpPr>
        <p:spPr>
          <a:xfrm>
            <a:off x="6397080" y="856588"/>
            <a:ext cx="2448272" cy="1367358"/>
          </a:xfrm>
          <a:prstGeom prst="doubleWav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solidFill>
                  <a:srgbClr val="FF0000"/>
                </a:solidFill>
                <a:effectLst>
                  <a:glow rad="63500">
                    <a:srgbClr val="EA157A">
                      <a:satMod val="175000"/>
                      <a:alpha val="40000"/>
                    </a:srgbClr>
                  </a:glow>
                </a:effectLst>
              </a:rPr>
              <a:t>المطويات</a:t>
            </a:r>
            <a:endParaRPr lang="en-US" sz="4400" b="1" dirty="0">
              <a:solidFill>
                <a:srgbClr val="FF0000"/>
              </a:solidFill>
              <a:effectLst>
                <a:glow rad="63500">
                  <a:srgbClr val="EA157A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مربع نص 17"/>
          <p:cNvSpPr txBox="1">
            <a:spLocks noChangeArrowheads="1"/>
          </p:cNvSpPr>
          <p:nvPr/>
        </p:nvSpPr>
        <p:spPr bwMode="auto">
          <a:xfrm>
            <a:off x="3175855" y="1124769"/>
            <a:ext cx="28076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EG" altLang="en-US" sz="4800" b="1" spc="50" dirty="0" smtClean="0">
                <a:ln w="11430"/>
                <a:gradFill>
                  <a:gsLst>
                    <a:gs pos="25000">
                      <a:srgbClr val="EA157A">
                        <a:satMod val="155000"/>
                      </a:srgbClr>
                    </a:gs>
                    <a:gs pos="100000">
                      <a:srgbClr val="EA157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أنظم أفكاري </a:t>
            </a:r>
            <a:endParaRPr lang="en-US" altLang="en-US" sz="4800" b="1" spc="50" dirty="0" smtClean="0">
              <a:ln w="11430"/>
              <a:gradFill>
                <a:gsLst>
                  <a:gs pos="25000">
                    <a:srgbClr val="EA157A">
                      <a:satMod val="155000"/>
                    </a:srgbClr>
                  </a:gs>
                  <a:gs pos="100000">
                    <a:srgbClr val="EA157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10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11" name="مربع نص 16"/>
          <p:cNvSpPr txBox="1"/>
          <p:nvPr/>
        </p:nvSpPr>
        <p:spPr>
          <a:xfrm>
            <a:off x="3194517" y="9940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3" y="2223946"/>
            <a:ext cx="3125145" cy="379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7"/>
          <p:cNvSpPr txBox="1"/>
          <p:nvPr/>
        </p:nvSpPr>
        <p:spPr>
          <a:xfrm>
            <a:off x="-36512" y="-27384"/>
            <a:ext cx="2392911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الفصل </a:t>
            </a:r>
            <a:r>
              <a:rPr lang="ar-SA" sz="2400" b="1" dirty="0" smtClean="0">
                <a:solidFill>
                  <a:srgbClr val="FFFF00"/>
                </a:solidFill>
              </a:rPr>
              <a:t>الثالث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7" name="مربع نص 21"/>
          <p:cNvSpPr txBox="1"/>
          <p:nvPr/>
        </p:nvSpPr>
        <p:spPr>
          <a:xfrm>
            <a:off x="6805612" y="-27384"/>
            <a:ext cx="2374900" cy="51077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rgbClr val="FFFF00"/>
                </a:solidFill>
              </a:rPr>
              <a:t>الوحدة </a:t>
            </a:r>
            <a:r>
              <a:rPr lang="ar-SA" sz="2400" b="1" dirty="0" smtClean="0">
                <a:solidFill>
                  <a:srgbClr val="FFFF00"/>
                </a:solidFill>
              </a:rPr>
              <a:t>الثانية</a:t>
            </a:r>
            <a:endParaRPr lang="ar-EG" sz="2400" b="1" dirty="0">
              <a:solidFill>
                <a:srgbClr val="FFFF00"/>
              </a:solidFill>
            </a:endParaRPr>
          </a:p>
        </p:txBody>
      </p:sp>
      <p:sp>
        <p:nvSpPr>
          <p:cNvPr id="8" name="مربع نص 16"/>
          <p:cNvSpPr txBox="1"/>
          <p:nvPr/>
        </p:nvSpPr>
        <p:spPr>
          <a:xfrm>
            <a:off x="3194517" y="-27384"/>
            <a:ext cx="2773362" cy="511175"/>
          </a:xfrm>
          <a:prstGeom prst="round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مراجعة الدرس </a:t>
            </a:r>
            <a:r>
              <a:rPr lang="ar-SA" sz="2400" b="1" dirty="0" smtClean="0">
                <a:solidFill>
                  <a:prstClr val="white"/>
                </a:solidFill>
              </a:rPr>
              <a:t>الأول </a:t>
            </a:r>
            <a:endParaRPr lang="ar-EG" sz="2400" b="1" dirty="0">
              <a:solidFill>
                <a:prstClr val="white"/>
              </a:solidFill>
            </a:endParaRPr>
          </a:p>
        </p:txBody>
      </p:sp>
      <p:sp>
        <p:nvSpPr>
          <p:cNvPr id="9" name="مربع نص 21"/>
          <p:cNvSpPr txBox="1"/>
          <p:nvPr/>
        </p:nvSpPr>
        <p:spPr>
          <a:xfrm>
            <a:off x="2351846" y="527229"/>
            <a:ext cx="4449762" cy="707231"/>
          </a:xfrm>
          <a:prstGeom prst="downArrow">
            <a:avLst>
              <a:gd name="adj1" fmla="val 50000"/>
              <a:gd name="adj2" fmla="val 701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prstClr val="white"/>
                </a:solidFill>
              </a:rPr>
              <a:t>أفكر وأتحدث وأكتب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516216" y="850404"/>
            <a:ext cx="2276213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1- المفردات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905" y="1454646"/>
            <a:ext cx="61220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فيم تختلف الجماعة الحيوية عن المجتمع الحيوي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747" y="1929456"/>
            <a:ext cx="7804545" cy="1258372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الإجابة :</a:t>
            </a:r>
          </a:p>
          <a:p>
            <a:r>
              <a:rPr lang="ar-SA" sz="2400" b="1" dirty="0" smtClean="0">
                <a:solidFill>
                  <a:srgbClr val="7030A0"/>
                </a:solidFill>
              </a:rPr>
              <a:t>الجماعة : جميع أفراد النوع الواحد التي تعيش في النظام البيئي . والمجتمع الحيوي يتكون من عدد من الجماعات .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5851963" y="3402685"/>
            <a:ext cx="2952329" cy="64008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prstClr val="white"/>
                </a:solidFill>
              </a:rPr>
              <a:t>2- حقيقة أم رأي :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356992"/>
            <a:ext cx="50405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قد نجد نظاما بيئيا</a:t>
            </a:r>
            <a:r>
              <a:rPr lang="ar-EG" sz="2400" b="1" dirty="0" smtClean="0">
                <a:solidFill>
                  <a:srgbClr val="FF0000"/>
                </a:solidFill>
              </a:rPr>
              <a:t>ً</a:t>
            </a:r>
            <a:r>
              <a:rPr lang="ar-SA" sz="2400" b="1" dirty="0" smtClean="0">
                <a:solidFill>
                  <a:srgbClr val="FF0000"/>
                </a:solidFill>
              </a:rPr>
              <a:t> كاملا</a:t>
            </a:r>
            <a:r>
              <a:rPr lang="ar-EG" sz="2400" b="1" dirty="0" smtClean="0">
                <a:solidFill>
                  <a:srgbClr val="FF0000"/>
                </a:solidFill>
              </a:rPr>
              <a:t>ً</a:t>
            </a:r>
            <a:r>
              <a:rPr lang="ar-SA" sz="2400" b="1" dirty="0" smtClean="0">
                <a:solidFill>
                  <a:srgbClr val="FF0000"/>
                </a:solidFill>
              </a:rPr>
              <a:t> تحت قطعة صخر . هل هذه العبارة حقيقة أم رأي ؟ أفسر إجابتي .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24948"/>
              </p:ext>
            </p:extLst>
          </p:nvPr>
        </p:nvGraphicFramePr>
        <p:xfrm>
          <a:off x="1897062" y="4509120"/>
          <a:ext cx="6096000" cy="20116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حقيقة 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رأي 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يمكن أن نجد نظاما بيئيا تحت قطعة حجر إذا عملت العوامل الحيوية</a:t>
                      </a:r>
                      <a:r>
                        <a:rPr lang="ar-SA" sz="2400" baseline="0" dirty="0" smtClean="0"/>
                        <a:t> واللاحيوية بوحدة واحدة .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دبوس زينة 15"/>
          <p:cNvSpPr/>
          <p:nvPr/>
        </p:nvSpPr>
        <p:spPr>
          <a:xfrm>
            <a:off x="-14180" y="6119907"/>
            <a:ext cx="1146267" cy="765477"/>
          </a:xfrm>
          <a:prstGeom prst="plaqu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كتاب الطالب ص99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1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</TotalTime>
  <Words>701</Words>
  <Application>Microsoft Office PowerPoint</Application>
  <PresentationFormat>عرض على الشاشة (3:4)‏</PresentationFormat>
  <Paragraphs>109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عمرو و محمد نور عيني</dc:creator>
  <cp:lastModifiedBy>hp</cp:lastModifiedBy>
  <cp:revision>346</cp:revision>
  <dcterms:created xsi:type="dcterms:W3CDTF">2011-03-17T07:07:04Z</dcterms:created>
  <dcterms:modified xsi:type="dcterms:W3CDTF">2019-03-19T17:25:56Z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C89ED302-8AE5-4756-8AAD-B36EBC6E1DAB</vt:lpwstr>
  </property>
  <property fmtid="{D5CDD505-2E9C-101B-9397-08002B2CF9AE}" pid="3" name="ArticulatePath">
    <vt:lpwstr>1</vt:lpwstr>
  </property>
</Properties>
</file>