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7" r:id="rId2"/>
    <p:sldId id="259" r:id="rId3"/>
    <p:sldId id="260" r:id="rId4"/>
    <p:sldId id="261" r:id="rId5"/>
    <p:sldId id="262" r:id="rId6"/>
    <p:sldId id="265" r:id="rId7"/>
    <p:sldId id="266" r:id="rId8"/>
    <p:sldId id="267" r:id="rId9"/>
    <p:sldId id="264" r:id="rId10"/>
    <p:sldId id="268" r:id="rId11"/>
    <p:sldId id="269" r:id="rId12"/>
    <p:sldId id="270" r:id="rId13"/>
    <p:sldId id="273" r:id="rId14"/>
    <p:sldId id="272" r:id="rId15"/>
    <p:sldId id="275" r:id="rId16"/>
    <p:sldId id="277" r:id="rId17"/>
    <p:sldId id="276" r:id="rId18"/>
    <p:sldId id="278" r:id="rId19"/>
    <p:sldId id="279" r:id="rId20"/>
    <p:sldId id="280" r:id="rId21"/>
    <p:sldId id="281" r:id="rId22"/>
    <p:sldId id="282" r:id="rId23"/>
    <p:sldId id="284" r:id="rId24"/>
    <p:sldId id="285" r:id="rId25"/>
    <p:sldId id="288" r:id="rId26"/>
    <p:sldId id="287" r:id="rId27"/>
    <p:sldId id="289" r:id="rId28"/>
    <p:sldId id="290" r:id="rId29"/>
    <p:sldId id="291" r:id="rId30"/>
    <p:sldId id="292" r:id="rId31"/>
    <p:sldId id="293" r:id="rId32"/>
    <p:sldId id="294" r:id="rId3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DBB6FD-3817-4426-9D87-EAFB04105F0D}" type="doc">
      <dgm:prSet loTypeId="urn:microsoft.com/office/officeart/2005/8/layout/radial1" loCatId="relationship" qsTypeId="urn:microsoft.com/office/officeart/2005/8/quickstyle/3d5" qsCatId="3D" csTypeId="urn:microsoft.com/office/officeart/2005/8/colors/colorful1#1" csCatId="colorful" phldr="1"/>
      <dgm:spPr/>
      <dgm:t>
        <a:bodyPr/>
        <a:lstStyle/>
        <a:p>
          <a:pPr rtl="1"/>
          <a:endParaRPr lang="ar-SA"/>
        </a:p>
      </dgm:t>
    </dgm:pt>
    <dgm:pt modelId="{6998ADF8-F26F-4EF5-8933-A656C60EA6E7}">
      <dgm:prSet phldrT="[نص]"/>
      <dgm:spPr/>
      <dgm:t>
        <a:bodyPr/>
        <a:lstStyle/>
        <a:p>
          <a:pPr rtl="1"/>
          <a:r>
            <a:rPr lang="ar-SA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GA Aladdin Regular" pitchFamily="2" charset="-78"/>
            </a:rPr>
            <a:t>مكونات نظم المعلومات</a:t>
          </a:r>
        </a:p>
      </dgm:t>
    </dgm:pt>
    <dgm:pt modelId="{43B84A3D-2FA6-4C8D-98E8-507A6FE45507}" type="parTrans" cxnId="{73B0EEBA-D33D-4829-8CE9-DB984B8E2CF5}">
      <dgm:prSet/>
      <dgm:spPr/>
      <dgm:t>
        <a:bodyPr/>
        <a:lstStyle/>
        <a:p>
          <a:pPr rtl="1"/>
          <a:endParaRPr lang="ar-SA"/>
        </a:p>
      </dgm:t>
    </dgm:pt>
    <dgm:pt modelId="{A4BB82A0-A215-4087-AE9E-C9F4371902C0}" type="sibTrans" cxnId="{73B0EEBA-D33D-4829-8CE9-DB984B8E2CF5}">
      <dgm:prSet/>
      <dgm:spPr/>
      <dgm:t>
        <a:bodyPr/>
        <a:lstStyle/>
        <a:p>
          <a:pPr rtl="1"/>
          <a:endParaRPr lang="ar-SA"/>
        </a:p>
      </dgm:t>
    </dgm:pt>
    <dgm:pt modelId="{A379D679-49E0-4AC3-8560-3E25133D7092}">
      <dgm:prSet phldrT="[نص]" custT="1"/>
      <dgm:spPr/>
      <dgm:t>
        <a:bodyPr/>
        <a:lstStyle/>
        <a:p>
          <a:pPr rtl="1"/>
          <a:r>
            <a:rPr lang="ar-SA" sz="3200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rPr>
            <a:t>المنظمــــــة</a:t>
          </a:r>
        </a:p>
      </dgm:t>
    </dgm:pt>
    <dgm:pt modelId="{4D8F8189-026F-44A6-884A-246029833C1F}" type="parTrans" cxnId="{5427BCB1-A6F5-4CDF-9D8F-80BE09E870B3}">
      <dgm:prSet/>
      <dgm:spPr/>
      <dgm:t>
        <a:bodyPr/>
        <a:lstStyle/>
        <a:p>
          <a:pPr rtl="1"/>
          <a:endParaRPr lang="ar-SA"/>
        </a:p>
      </dgm:t>
    </dgm:pt>
    <dgm:pt modelId="{F46B6CF8-77E7-44DF-9CE9-976CB3072283}" type="sibTrans" cxnId="{5427BCB1-A6F5-4CDF-9D8F-80BE09E870B3}">
      <dgm:prSet/>
      <dgm:spPr/>
      <dgm:t>
        <a:bodyPr/>
        <a:lstStyle/>
        <a:p>
          <a:pPr rtl="1"/>
          <a:endParaRPr lang="ar-SA"/>
        </a:p>
      </dgm:t>
    </dgm:pt>
    <dgm:pt modelId="{7AB2F07E-F618-4BFB-B4B7-D7954F57D359}">
      <dgm:prSet phldrT="[نص]" custT="1"/>
      <dgm:spPr/>
      <dgm:t>
        <a:bodyPr/>
        <a:lstStyle/>
        <a:p>
          <a:pPr rtl="1">
            <a:lnSpc>
              <a:spcPct val="80000"/>
            </a:lnSpc>
          </a:pPr>
          <a:r>
            <a:rPr lang="ar-SA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rPr>
            <a:t>القوى والعناصر البشرية </a:t>
          </a:r>
        </a:p>
      </dgm:t>
    </dgm:pt>
    <dgm:pt modelId="{38B36FBC-C606-402A-902E-989343DC33D1}" type="parTrans" cxnId="{836E878A-1348-4695-BFD2-8AF64AD9D444}">
      <dgm:prSet/>
      <dgm:spPr/>
      <dgm:t>
        <a:bodyPr/>
        <a:lstStyle/>
        <a:p>
          <a:pPr rtl="1"/>
          <a:endParaRPr lang="ar-SA"/>
        </a:p>
      </dgm:t>
    </dgm:pt>
    <dgm:pt modelId="{7ABE8659-18BA-4778-8507-3C8002739157}" type="sibTrans" cxnId="{836E878A-1348-4695-BFD2-8AF64AD9D444}">
      <dgm:prSet/>
      <dgm:spPr/>
      <dgm:t>
        <a:bodyPr/>
        <a:lstStyle/>
        <a:p>
          <a:pPr rtl="1"/>
          <a:endParaRPr lang="ar-SA"/>
        </a:p>
      </dgm:t>
    </dgm:pt>
    <dgm:pt modelId="{97AD6FB7-3B49-411D-B195-1BC0A38D3BD1}">
      <dgm:prSet/>
      <dgm:spPr/>
      <dgm:t>
        <a:bodyPr/>
        <a:lstStyle/>
        <a:p>
          <a:pPr rtl="1"/>
          <a:r>
            <a:rPr lang="ar-SA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rPr>
            <a:t>التكنولوجيا المستخدمة</a:t>
          </a:r>
        </a:p>
      </dgm:t>
    </dgm:pt>
    <dgm:pt modelId="{E528155D-CEA3-4FDE-AA9F-678359E64A5C}" type="parTrans" cxnId="{A25424AE-04FA-46AC-9F71-7267AA88027E}">
      <dgm:prSet/>
      <dgm:spPr/>
      <dgm:t>
        <a:bodyPr/>
        <a:lstStyle/>
        <a:p>
          <a:pPr rtl="1"/>
          <a:endParaRPr lang="ar-SA"/>
        </a:p>
      </dgm:t>
    </dgm:pt>
    <dgm:pt modelId="{E0F90F94-3C6C-49BF-AD9E-E17E7C1B09B3}" type="sibTrans" cxnId="{A25424AE-04FA-46AC-9F71-7267AA88027E}">
      <dgm:prSet/>
      <dgm:spPr/>
      <dgm:t>
        <a:bodyPr/>
        <a:lstStyle/>
        <a:p>
          <a:pPr rtl="1"/>
          <a:endParaRPr lang="ar-SA"/>
        </a:p>
      </dgm:t>
    </dgm:pt>
    <dgm:pt modelId="{FED3A979-634E-4F94-BC6C-CFBF56CD6F88}">
      <dgm:prSet/>
      <dgm:spPr/>
      <dgm:t>
        <a:bodyPr/>
        <a:lstStyle/>
        <a:p>
          <a:pPr rtl="1"/>
          <a:r>
            <a:rPr lang="ar-SA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rPr>
            <a:t>البيانات والمعلومات</a:t>
          </a:r>
        </a:p>
      </dgm:t>
    </dgm:pt>
    <dgm:pt modelId="{1313D39C-51FE-4A31-8BF0-277C3BF7C519}" type="parTrans" cxnId="{445F8156-B725-41CB-81D6-CABDF659F315}">
      <dgm:prSet/>
      <dgm:spPr/>
      <dgm:t>
        <a:bodyPr/>
        <a:lstStyle/>
        <a:p>
          <a:pPr rtl="1"/>
          <a:endParaRPr lang="ar-SA"/>
        </a:p>
      </dgm:t>
    </dgm:pt>
    <dgm:pt modelId="{C692533A-EE27-4D41-ABCB-60521CE5B868}" type="sibTrans" cxnId="{445F8156-B725-41CB-81D6-CABDF659F315}">
      <dgm:prSet/>
      <dgm:spPr/>
      <dgm:t>
        <a:bodyPr/>
        <a:lstStyle/>
        <a:p>
          <a:pPr rtl="1"/>
          <a:endParaRPr lang="ar-SA"/>
        </a:p>
      </dgm:t>
    </dgm:pt>
    <dgm:pt modelId="{DCF0CCDE-25A1-4197-A598-4266DCF593D5}" type="pres">
      <dgm:prSet presAssocID="{B2DBB6FD-3817-4426-9D87-EAFB04105F0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3BF8EBC-C4B6-473D-9D07-385053A5FCEB}" type="pres">
      <dgm:prSet presAssocID="{6998ADF8-F26F-4EF5-8933-A656C60EA6E7}" presName="centerShape" presStyleLbl="node0" presStyleIdx="0" presStyleCnt="1"/>
      <dgm:spPr/>
    </dgm:pt>
    <dgm:pt modelId="{E2CEEE88-5A48-447D-A5B7-02795C0A099A}" type="pres">
      <dgm:prSet presAssocID="{4D8F8189-026F-44A6-884A-246029833C1F}" presName="Name9" presStyleLbl="parChTrans1D2" presStyleIdx="0" presStyleCnt="4"/>
      <dgm:spPr/>
    </dgm:pt>
    <dgm:pt modelId="{60D6531F-8481-4035-B537-6759FED9CCA7}" type="pres">
      <dgm:prSet presAssocID="{4D8F8189-026F-44A6-884A-246029833C1F}" presName="connTx" presStyleLbl="parChTrans1D2" presStyleIdx="0" presStyleCnt="4"/>
      <dgm:spPr/>
    </dgm:pt>
    <dgm:pt modelId="{437C5366-A225-40BC-957F-E602BFDFC947}" type="pres">
      <dgm:prSet presAssocID="{A379D679-49E0-4AC3-8560-3E25133D7092}" presName="node" presStyleLbl="node1" presStyleIdx="0" presStyleCnt="4">
        <dgm:presLayoutVars>
          <dgm:bulletEnabled val="1"/>
        </dgm:presLayoutVars>
      </dgm:prSet>
      <dgm:spPr/>
    </dgm:pt>
    <dgm:pt modelId="{2A941C88-2C4A-4D28-8A85-026D0C929B0A}" type="pres">
      <dgm:prSet presAssocID="{38B36FBC-C606-402A-902E-989343DC33D1}" presName="Name9" presStyleLbl="parChTrans1D2" presStyleIdx="1" presStyleCnt="4"/>
      <dgm:spPr/>
    </dgm:pt>
    <dgm:pt modelId="{59853C67-678B-4E47-A488-A3B57374C1E4}" type="pres">
      <dgm:prSet presAssocID="{38B36FBC-C606-402A-902E-989343DC33D1}" presName="connTx" presStyleLbl="parChTrans1D2" presStyleIdx="1" presStyleCnt="4"/>
      <dgm:spPr/>
    </dgm:pt>
    <dgm:pt modelId="{F5A89A10-FA5B-4057-A97A-82F35CC27551}" type="pres">
      <dgm:prSet presAssocID="{7AB2F07E-F618-4BFB-B4B7-D7954F57D359}" presName="node" presStyleLbl="node1" presStyleIdx="1" presStyleCnt="4">
        <dgm:presLayoutVars>
          <dgm:bulletEnabled val="1"/>
        </dgm:presLayoutVars>
      </dgm:prSet>
      <dgm:spPr/>
    </dgm:pt>
    <dgm:pt modelId="{3E0411DB-FFD5-47F2-98ED-7D665569D938}" type="pres">
      <dgm:prSet presAssocID="{E528155D-CEA3-4FDE-AA9F-678359E64A5C}" presName="Name9" presStyleLbl="parChTrans1D2" presStyleIdx="2" presStyleCnt="4"/>
      <dgm:spPr/>
    </dgm:pt>
    <dgm:pt modelId="{9CD52763-E021-4947-A966-DB36E5C52B8F}" type="pres">
      <dgm:prSet presAssocID="{E528155D-CEA3-4FDE-AA9F-678359E64A5C}" presName="connTx" presStyleLbl="parChTrans1D2" presStyleIdx="2" presStyleCnt="4"/>
      <dgm:spPr/>
    </dgm:pt>
    <dgm:pt modelId="{3EC6498C-2A48-47A4-8D09-CB540E6F06F9}" type="pres">
      <dgm:prSet presAssocID="{97AD6FB7-3B49-411D-B195-1BC0A38D3BD1}" presName="node" presStyleLbl="node1" presStyleIdx="2" presStyleCnt="4">
        <dgm:presLayoutVars>
          <dgm:bulletEnabled val="1"/>
        </dgm:presLayoutVars>
      </dgm:prSet>
      <dgm:spPr/>
    </dgm:pt>
    <dgm:pt modelId="{8E2F47A7-037A-4BF1-8AE0-D069E7542FA7}" type="pres">
      <dgm:prSet presAssocID="{1313D39C-51FE-4A31-8BF0-277C3BF7C519}" presName="Name9" presStyleLbl="parChTrans1D2" presStyleIdx="3" presStyleCnt="4"/>
      <dgm:spPr/>
    </dgm:pt>
    <dgm:pt modelId="{9E794A0D-F71D-4386-BADA-447969574AC9}" type="pres">
      <dgm:prSet presAssocID="{1313D39C-51FE-4A31-8BF0-277C3BF7C519}" presName="connTx" presStyleLbl="parChTrans1D2" presStyleIdx="3" presStyleCnt="4"/>
      <dgm:spPr/>
    </dgm:pt>
    <dgm:pt modelId="{E73F2A9D-F25F-4813-BBA8-B39E99573DBA}" type="pres">
      <dgm:prSet presAssocID="{FED3A979-634E-4F94-BC6C-CFBF56CD6F88}" presName="node" presStyleLbl="node1" presStyleIdx="3" presStyleCnt="4">
        <dgm:presLayoutVars>
          <dgm:bulletEnabled val="1"/>
        </dgm:presLayoutVars>
      </dgm:prSet>
      <dgm:spPr/>
    </dgm:pt>
  </dgm:ptLst>
  <dgm:cxnLst>
    <dgm:cxn modelId="{C9630B21-E4E7-41F3-84B4-A6F922E546A2}" type="presOf" srcId="{4D8F8189-026F-44A6-884A-246029833C1F}" destId="{60D6531F-8481-4035-B537-6759FED9CCA7}" srcOrd="1" destOrd="0" presId="urn:microsoft.com/office/officeart/2005/8/layout/radial1"/>
    <dgm:cxn modelId="{44FF5D3E-D2E3-47F8-B490-72FBA322CBD2}" type="presOf" srcId="{6998ADF8-F26F-4EF5-8933-A656C60EA6E7}" destId="{53BF8EBC-C4B6-473D-9D07-385053A5FCEB}" srcOrd="0" destOrd="0" presId="urn:microsoft.com/office/officeart/2005/8/layout/radial1"/>
    <dgm:cxn modelId="{F6764051-7129-4A87-814A-FEA8791D9DCC}" type="presOf" srcId="{E528155D-CEA3-4FDE-AA9F-678359E64A5C}" destId="{9CD52763-E021-4947-A966-DB36E5C52B8F}" srcOrd="1" destOrd="0" presId="urn:microsoft.com/office/officeart/2005/8/layout/radial1"/>
    <dgm:cxn modelId="{445F8156-B725-41CB-81D6-CABDF659F315}" srcId="{6998ADF8-F26F-4EF5-8933-A656C60EA6E7}" destId="{FED3A979-634E-4F94-BC6C-CFBF56CD6F88}" srcOrd="3" destOrd="0" parTransId="{1313D39C-51FE-4A31-8BF0-277C3BF7C519}" sibTransId="{C692533A-EE27-4D41-ABCB-60521CE5B868}"/>
    <dgm:cxn modelId="{836E878A-1348-4695-BFD2-8AF64AD9D444}" srcId="{6998ADF8-F26F-4EF5-8933-A656C60EA6E7}" destId="{7AB2F07E-F618-4BFB-B4B7-D7954F57D359}" srcOrd="1" destOrd="0" parTransId="{38B36FBC-C606-402A-902E-989343DC33D1}" sibTransId="{7ABE8659-18BA-4778-8507-3C8002739157}"/>
    <dgm:cxn modelId="{2D37378D-B685-46A6-A10E-204FCFDFF1F3}" type="presOf" srcId="{B2DBB6FD-3817-4426-9D87-EAFB04105F0D}" destId="{DCF0CCDE-25A1-4197-A598-4266DCF593D5}" srcOrd="0" destOrd="0" presId="urn:microsoft.com/office/officeart/2005/8/layout/radial1"/>
    <dgm:cxn modelId="{84E1249D-3428-49D0-BB5E-AA934335602F}" type="presOf" srcId="{4D8F8189-026F-44A6-884A-246029833C1F}" destId="{E2CEEE88-5A48-447D-A5B7-02795C0A099A}" srcOrd="0" destOrd="0" presId="urn:microsoft.com/office/officeart/2005/8/layout/radial1"/>
    <dgm:cxn modelId="{0BBAB59D-84BC-46BB-8E96-B7D33058A047}" type="presOf" srcId="{FED3A979-634E-4F94-BC6C-CFBF56CD6F88}" destId="{E73F2A9D-F25F-4813-BBA8-B39E99573DBA}" srcOrd="0" destOrd="0" presId="urn:microsoft.com/office/officeart/2005/8/layout/radial1"/>
    <dgm:cxn modelId="{03ED12A0-0ED6-4A2E-BDDF-6639F2043C63}" type="presOf" srcId="{1313D39C-51FE-4A31-8BF0-277C3BF7C519}" destId="{8E2F47A7-037A-4BF1-8AE0-D069E7542FA7}" srcOrd="0" destOrd="0" presId="urn:microsoft.com/office/officeart/2005/8/layout/radial1"/>
    <dgm:cxn modelId="{B5FADFAA-7D78-4FCB-9D25-449621E65608}" type="presOf" srcId="{38B36FBC-C606-402A-902E-989343DC33D1}" destId="{59853C67-678B-4E47-A488-A3B57374C1E4}" srcOrd="1" destOrd="0" presId="urn:microsoft.com/office/officeart/2005/8/layout/radial1"/>
    <dgm:cxn modelId="{FA127CAC-6E18-4E4A-B49B-F2CFEDBFD501}" type="presOf" srcId="{38B36FBC-C606-402A-902E-989343DC33D1}" destId="{2A941C88-2C4A-4D28-8A85-026D0C929B0A}" srcOrd="0" destOrd="0" presId="urn:microsoft.com/office/officeart/2005/8/layout/radial1"/>
    <dgm:cxn modelId="{A25424AE-04FA-46AC-9F71-7267AA88027E}" srcId="{6998ADF8-F26F-4EF5-8933-A656C60EA6E7}" destId="{97AD6FB7-3B49-411D-B195-1BC0A38D3BD1}" srcOrd="2" destOrd="0" parTransId="{E528155D-CEA3-4FDE-AA9F-678359E64A5C}" sibTransId="{E0F90F94-3C6C-49BF-AD9E-E17E7C1B09B3}"/>
    <dgm:cxn modelId="{E677BFAE-39B9-4031-808B-EC72268DA708}" type="presOf" srcId="{E528155D-CEA3-4FDE-AA9F-678359E64A5C}" destId="{3E0411DB-FFD5-47F2-98ED-7D665569D938}" srcOrd="0" destOrd="0" presId="urn:microsoft.com/office/officeart/2005/8/layout/radial1"/>
    <dgm:cxn modelId="{5427BCB1-A6F5-4CDF-9D8F-80BE09E870B3}" srcId="{6998ADF8-F26F-4EF5-8933-A656C60EA6E7}" destId="{A379D679-49E0-4AC3-8560-3E25133D7092}" srcOrd="0" destOrd="0" parTransId="{4D8F8189-026F-44A6-884A-246029833C1F}" sibTransId="{F46B6CF8-77E7-44DF-9CE9-976CB3072283}"/>
    <dgm:cxn modelId="{73B0EEBA-D33D-4829-8CE9-DB984B8E2CF5}" srcId="{B2DBB6FD-3817-4426-9D87-EAFB04105F0D}" destId="{6998ADF8-F26F-4EF5-8933-A656C60EA6E7}" srcOrd="0" destOrd="0" parTransId="{43B84A3D-2FA6-4C8D-98E8-507A6FE45507}" sibTransId="{A4BB82A0-A215-4087-AE9E-C9F4371902C0}"/>
    <dgm:cxn modelId="{7937D1DB-155D-43A6-A134-1836B120BF5E}" type="presOf" srcId="{1313D39C-51FE-4A31-8BF0-277C3BF7C519}" destId="{9E794A0D-F71D-4386-BADA-447969574AC9}" srcOrd="1" destOrd="0" presId="urn:microsoft.com/office/officeart/2005/8/layout/radial1"/>
    <dgm:cxn modelId="{6E393CEC-901A-45E1-9AA9-EA9DE2BD2464}" type="presOf" srcId="{97AD6FB7-3B49-411D-B195-1BC0A38D3BD1}" destId="{3EC6498C-2A48-47A4-8D09-CB540E6F06F9}" srcOrd="0" destOrd="0" presId="urn:microsoft.com/office/officeart/2005/8/layout/radial1"/>
    <dgm:cxn modelId="{36D6E3EF-4608-48DF-8429-37A5EBAC7E14}" type="presOf" srcId="{7AB2F07E-F618-4BFB-B4B7-D7954F57D359}" destId="{F5A89A10-FA5B-4057-A97A-82F35CC27551}" srcOrd="0" destOrd="0" presId="urn:microsoft.com/office/officeart/2005/8/layout/radial1"/>
    <dgm:cxn modelId="{914B52F3-266C-4BB9-9707-6EDC639A78ED}" type="presOf" srcId="{A379D679-49E0-4AC3-8560-3E25133D7092}" destId="{437C5366-A225-40BC-957F-E602BFDFC947}" srcOrd="0" destOrd="0" presId="urn:microsoft.com/office/officeart/2005/8/layout/radial1"/>
    <dgm:cxn modelId="{D8BA5741-716C-42BB-862C-222EC0D01ABA}" type="presParOf" srcId="{DCF0CCDE-25A1-4197-A598-4266DCF593D5}" destId="{53BF8EBC-C4B6-473D-9D07-385053A5FCEB}" srcOrd="0" destOrd="0" presId="urn:microsoft.com/office/officeart/2005/8/layout/radial1"/>
    <dgm:cxn modelId="{67A94551-02A2-4CD7-8E46-E95C8D519B76}" type="presParOf" srcId="{DCF0CCDE-25A1-4197-A598-4266DCF593D5}" destId="{E2CEEE88-5A48-447D-A5B7-02795C0A099A}" srcOrd="1" destOrd="0" presId="urn:microsoft.com/office/officeart/2005/8/layout/radial1"/>
    <dgm:cxn modelId="{B89DB85D-F001-47EF-83CD-3927A19E40E4}" type="presParOf" srcId="{E2CEEE88-5A48-447D-A5B7-02795C0A099A}" destId="{60D6531F-8481-4035-B537-6759FED9CCA7}" srcOrd="0" destOrd="0" presId="urn:microsoft.com/office/officeart/2005/8/layout/radial1"/>
    <dgm:cxn modelId="{A9D97CD5-777C-42DD-82CB-568430B93C10}" type="presParOf" srcId="{DCF0CCDE-25A1-4197-A598-4266DCF593D5}" destId="{437C5366-A225-40BC-957F-E602BFDFC947}" srcOrd="2" destOrd="0" presId="urn:microsoft.com/office/officeart/2005/8/layout/radial1"/>
    <dgm:cxn modelId="{96EB89B2-190E-4821-9C7D-52C8A197DDC8}" type="presParOf" srcId="{DCF0CCDE-25A1-4197-A598-4266DCF593D5}" destId="{2A941C88-2C4A-4D28-8A85-026D0C929B0A}" srcOrd="3" destOrd="0" presId="urn:microsoft.com/office/officeart/2005/8/layout/radial1"/>
    <dgm:cxn modelId="{798A063B-9A1C-44B1-BB47-807D5DF51B34}" type="presParOf" srcId="{2A941C88-2C4A-4D28-8A85-026D0C929B0A}" destId="{59853C67-678B-4E47-A488-A3B57374C1E4}" srcOrd="0" destOrd="0" presId="urn:microsoft.com/office/officeart/2005/8/layout/radial1"/>
    <dgm:cxn modelId="{B41600B1-40A5-456B-9CD2-9BFF6643C75C}" type="presParOf" srcId="{DCF0CCDE-25A1-4197-A598-4266DCF593D5}" destId="{F5A89A10-FA5B-4057-A97A-82F35CC27551}" srcOrd="4" destOrd="0" presId="urn:microsoft.com/office/officeart/2005/8/layout/radial1"/>
    <dgm:cxn modelId="{2C6EAB9B-84EA-4FD0-A770-21FC3E925400}" type="presParOf" srcId="{DCF0CCDE-25A1-4197-A598-4266DCF593D5}" destId="{3E0411DB-FFD5-47F2-98ED-7D665569D938}" srcOrd="5" destOrd="0" presId="urn:microsoft.com/office/officeart/2005/8/layout/radial1"/>
    <dgm:cxn modelId="{771B0DA2-4BCD-43FB-A144-5CDD50BF14F6}" type="presParOf" srcId="{3E0411DB-FFD5-47F2-98ED-7D665569D938}" destId="{9CD52763-E021-4947-A966-DB36E5C52B8F}" srcOrd="0" destOrd="0" presId="urn:microsoft.com/office/officeart/2005/8/layout/radial1"/>
    <dgm:cxn modelId="{22CB9C93-BEBA-495C-BBE1-3619BDF27702}" type="presParOf" srcId="{DCF0CCDE-25A1-4197-A598-4266DCF593D5}" destId="{3EC6498C-2A48-47A4-8D09-CB540E6F06F9}" srcOrd="6" destOrd="0" presId="urn:microsoft.com/office/officeart/2005/8/layout/radial1"/>
    <dgm:cxn modelId="{FF603844-C6BE-4E57-BB82-456545A2F330}" type="presParOf" srcId="{DCF0CCDE-25A1-4197-A598-4266DCF593D5}" destId="{8E2F47A7-037A-4BF1-8AE0-D069E7542FA7}" srcOrd="7" destOrd="0" presId="urn:microsoft.com/office/officeart/2005/8/layout/radial1"/>
    <dgm:cxn modelId="{FCEDAF3D-DE95-45FB-B7FA-A8BB0F515410}" type="presParOf" srcId="{8E2F47A7-037A-4BF1-8AE0-D069E7542FA7}" destId="{9E794A0D-F71D-4386-BADA-447969574AC9}" srcOrd="0" destOrd="0" presId="urn:microsoft.com/office/officeart/2005/8/layout/radial1"/>
    <dgm:cxn modelId="{1B352514-DE70-41A7-8C51-92203EEAED55}" type="presParOf" srcId="{DCF0CCDE-25A1-4197-A598-4266DCF593D5}" destId="{E73F2A9D-F25F-4813-BBA8-B39E99573DBA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CE5C35-1015-4E4D-88D8-5FEE38B67144}" type="doc">
      <dgm:prSet loTypeId="urn:microsoft.com/office/officeart/2005/8/layout/cycle2" loCatId="cycle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pPr rtl="1"/>
          <a:endParaRPr lang="ar-SA"/>
        </a:p>
      </dgm:t>
    </dgm:pt>
    <dgm:pt modelId="{5D6BBAD0-1566-4136-9465-04F0792D1958}">
      <dgm:prSet phldrT="[نص]" custT="1"/>
      <dgm:spPr/>
      <dgm:t>
        <a:bodyPr/>
        <a:lstStyle/>
        <a:p>
          <a:pPr rtl="1"/>
          <a:r>
            <a:rPr lang="ar-SA" sz="1600" b="1" dirty="0"/>
            <a:t>التخطيط</a:t>
          </a:r>
        </a:p>
      </dgm:t>
    </dgm:pt>
    <dgm:pt modelId="{F17BFBCF-9890-4E0A-A8EB-51378EE90728}" type="parTrans" cxnId="{BFD699B4-5D00-43D8-A30D-C9431F6434F2}">
      <dgm:prSet/>
      <dgm:spPr/>
      <dgm:t>
        <a:bodyPr/>
        <a:lstStyle/>
        <a:p>
          <a:pPr rtl="1"/>
          <a:endParaRPr lang="ar-SA"/>
        </a:p>
      </dgm:t>
    </dgm:pt>
    <dgm:pt modelId="{F3FFB2D9-B287-4699-9E12-C0250F465AC9}" type="sibTrans" cxnId="{BFD699B4-5D00-43D8-A30D-C9431F6434F2}">
      <dgm:prSet/>
      <dgm:spPr/>
      <dgm:t>
        <a:bodyPr/>
        <a:lstStyle/>
        <a:p>
          <a:pPr rtl="1"/>
          <a:endParaRPr lang="ar-SA"/>
        </a:p>
      </dgm:t>
    </dgm:pt>
    <dgm:pt modelId="{928B6228-432D-479D-A20F-4BAC872F0858}">
      <dgm:prSet phldrT="[نص]" custT="1"/>
      <dgm:spPr/>
      <dgm:t>
        <a:bodyPr/>
        <a:lstStyle/>
        <a:p>
          <a:pPr rtl="1"/>
          <a:r>
            <a:rPr lang="ar-SA" sz="1600" b="1" dirty="0"/>
            <a:t>التحليل</a:t>
          </a:r>
        </a:p>
      </dgm:t>
    </dgm:pt>
    <dgm:pt modelId="{346A9B94-8070-4652-8388-13352F53A80D}" type="parTrans" cxnId="{A498E821-D486-48C5-9E3D-BC464A220068}">
      <dgm:prSet/>
      <dgm:spPr/>
      <dgm:t>
        <a:bodyPr/>
        <a:lstStyle/>
        <a:p>
          <a:pPr rtl="1"/>
          <a:endParaRPr lang="ar-SA"/>
        </a:p>
      </dgm:t>
    </dgm:pt>
    <dgm:pt modelId="{BEA42A09-E4C3-464E-A702-B26AC60D888D}" type="sibTrans" cxnId="{A498E821-D486-48C5-9E3D-BC464A220068}">
      <dgm:prSet/>
      <dgm:spPr/>
      <dgm:t>
        <a:bodyPr/>
        <a:lstStyle/>
        <a:p>
          <a:pPr rtl="1"/>
          <a:endParaRPr lang="ar-SA"/>
        </a:p>
      </dgm:t>
    </dgm:pt>
    <dgm:pt modelId="{3F6D2C03-5D82-4B08-9508-C879E906AB3A}">
      <dgm:prSet phldrT="[نص]" custT="1"/>
      <dgm:spPr/>
      <dgm:t>
        <a:bodyPr/>
        <a:lstStyle/>
        <a:p>
          <a:pPr rtl="1"/>
          <a:r>
            <a:rPr lang="ar-SA" sz="1600" b="1" dirty="0"/>
            <a:t>التصميم</a:t>
          </a:r>
        </a:p>
      </dgm:t>
    </dgm:pt>
    <dgm:pt modelId="{EE1BAA0B-FCB1-4B8D-802E-5D7A40BC08F2}" type="parTrans" cxnId="{599DA8B6-5951-4AD1-97F0-1A42167EBB44}">
      <dgm:prSet/>
      <dgm:spPr/>
      <dgm:t>
        <a:bodyPr/>
        <a:lstStyle/>
        <a:p>
          <a:pPr rtl="1"/>
          <a:endParaRPr lang="ar-SA"/>
        </a:p>
      </dgm:t>
    </dgm:pt>
    <dgm:pt modelId="{F5FF52A3-D70A-42E8-A956-C407C5EB9C41}" type="sibTrans" cxnId="{599DA8B6-5951-4AD1-97F0-1A42167EBB44}">
      <dgm:prSet/>
      <dgm:spPr/>
      <dgm:t>
        <a:bodyPr/>
        <a:lstStyle/>
        <a:p>
          <a:pPr rtl="1"/>
          <a:endParaRPr lang="ar-SA"/>
        </a:p>
      </dgm:t>
    </dgm:pt>
    <dgm:pt modelId="{65A8B484-F7CC-4231-A105-74698C80CF72}">
      <dgm:prSet phldrT="[نص]" custT="1"/>
      <dgm:spPr/>
      <dgm:t>
        <a:bodyPr/>
        <a:lstStyle/>
        <a:p>
          <a:pPr rtl="1"/>
          <a:r>
            <a:rPr lang="ar-SA" sz="1600" b="1" dirty="0"/>
            <a:t>التنفيذ</a:t>
          </a:r>
        </a:p>
      </dgm:t>
    </dgm:pt>
    <dgm:pt modelId="{EDD08E2E-23C2-4BDA-A2ED-AD5FADCB3A77}" type="parTrans" cxnId="{2983BFB6-4E79-4723-AB8A-0761D0148A98}">
      <dgm:prSet/>
      <dgm:spPr/>
      <dgm:t>
        <a:bodyPr/>
        <a:lstStyle/>
        <a:p>
          <a:pPr rtl="1"/>
          <a:endParaRPr lang="ar-SA"/>
        </a:p>
      </dgm:t>
    </dgm:pt>
    <dgm:pt modelId="{8A1B6813-4996-4DB7-B106-E7E43B4E32E6}" type="sibTrans" cxnId="{2983BFB6-4E79-4723-AB8A-0761D0148A98}">
      <dgm:prSet/>
      <dgm:spPr/>
      <dgm:t>
        <a:bodyPr/>
        <a:lstStyle/>
        <a:p>
          <a:pPr rtl="1"/>
          <a:endParaRPr lang="ar-SA"/>
        </a:p>
      </dgm:t>
    </dgm:pt>
    <dgm:pt modelId="{A69A95FC-BC04-40DB-A857-16AA0B2C0AEF}">
      <dgm:prSet phldrT="[نص]" custT="1"/>
      <dgm:spPr/>
      <dgm:t>
        <a:bodyPr/>
        <a:lstStyle/>
        <a:p>
          <a:pPr rtl="1"/>
          <a:r>
            <a:rPr lang="ar-SA" sz="1600" b="1" dirty="0"/>
            <a:t>الدعم</a:t>
          </a:r>
        </a:p>
      </dgm:t>
    </dgm:pt>
    <dgm:pt modelId="{21B58C9A-E229-4B70-B0BC-5457854F5253}" type="parTrans" cxnId="{9994B045-2A52-4361-B373-5D121F4D4E95}">
      <dgm:prSet/>
      <dgm:spPr/>
      <dgm:t>
        <a:bodyPr/>
        <a:lstStyle/>
        <a:p>
          <a:pPr rtl="1"/>
          <a:endParaRPr lang="ar-SA"/>
        </a:p>
      </dgm:t>
    </dgm:pt>
    <dgm:pt modelId="{CAA70DC6-8E25-4753-9943-22567835C7A5}" type="sibTrans" cxnId="{9994B045-2A52-4361-B373-5D121F4D4E95}">
      <dgm:prSet/>
      <dgm:spPr/>
      <dgm:t>
        <a:bodyPr/>
        <a:lstStyle/>
        <a:p>
          <a:pPr rtl="1"/>
          <a:endParaRPr lang="ar-SA"/>
        </a:p>
      </dgm:t>
    </dgm:pt>
    <dgm:pt modelId="{0FEC4ED3-6E01-4A0F-9DAD-96AB1BAC03D3}" type="pres">
      <dgm:prSet presAssocID="{04CE5C35-1015-4E4D-88D8-5FEE38B67144}" presName="cycle" presStyleCnt="0">
        <dgm:presLayoutVars>
          <dgm:dir/>
          <dgm:resizeHandles val="exact"/>
        </dgm:presLayoutVars>
      </dgm:prSet>
      <dgm:spPr/>
    </dgm:pt>
    <dgm:pt modelId="{E013AD20-8D32-41E7-9C8F-F4A433BD9BE1}" type="pres">
      <dgm:prSet presAssocID="{5D6BBAD0-1566-4136-9465-04F0792D1958}" presName="node" presStyleLbl="node1" presStyleIdx="0" presStyleCnt="5" custScaleX="120958">
        <dgm:presLayoutVars>
          <dgm:bulletEnabled val="1"/>
        </dgm:presLayoutVars>
      </dgm:prSet>
      <dgm:spPr/>
    </dgm:pt>
    <dgm:pt modelId="{A49134D7-7774-45C0-BDDE-9C7DB95DAAB1}" type="pres">
      <dgm:prSet presAssocID="{F3FFB2D9-B287-4699-9E12-C0250F465AC9}" presName="sibTrans" presStyleLbl="sibTrans2D1" presStyleIdx="0" presStyleCnt="5"/>
      <dgm:spPr/>
    </dgm:pt>
    <dgm:pt modelId="{362E04C1-7C2F-4F21-98D4-A650B25F92CD}" type="pres">
      <dgm:prSet presAssocID="{F3FFB2D9-B287-4699-9E12-C0250F465AC9}" presName="connectorText" presStyleLbl="sibTrans2D1" presStyleIdx="0" presStyleCnt="5"/>
      <dgm:spPr/>
    </dgm:pt>
    <dgm:pt modelId="{DABE4F36-E739-43F7-8806-2259E7A2CBBF}" type="pres">
      <dgm:prSet presAssocID="{928B6228-432D-479D-A20F-4BAC872F0858}" presName="node" presStyleLbl="node1" presStyleIdx="1" presStyleCnt="5" custScaleX="120958">
        <dgm:presLayoutVars>
          <dgm:bulletEnabled val="1"/>
        </dgm:presLayoutVars>
      </dgm:prSet>
      <dgm:spPr/>
    </dgm:pt>
    <dgm:pt modelId="{52F84613-6E43-4C84-848D-DAEE72F9ACD8}" type="pres">
      <dgm:prSet presAssocID="{BEA42A09-E4C3-464E-A702-B26AC60D888D}" presName="sibTrans" presStyleLbl="sibTrans2D1" presStyleIdx="1" presStyleCnt="5"/>
      <dgm:spPr/>
    </dgm:pt>
    <dgm:pt modelId="{D26E3631-458F-44B4-B5B4-E702BE73CDBC}" type="pres">
      <dgm:prSet presAssocID="{BEA42A09-E4C3-464E-A702-B26AC60D888D}" presName="connectorText" presStyleLbl="sibTrans2D1" presStyleIdx="1" presStyleCnt="5"/>
      <dgm:spPr/>
    </dgm:pt>
    <dgm:pt modelId="{555346E7-4901-47C1-8823-695452E8528E}" type="pres">
      <dgm:prSet presAssocID="{3F6D2C03-5D82-4B08-9508-C879E906AB3A}" presName="node" presStyleLbl="node1" presStyleIdx="2" presStyleCnt="5" custScaleX="120958">
        <dgm:presLayoutVars>
          <dgm:bulletEnabled val="1"/>
        </dgm:presLayoutVars>
      </dgm:prSet>
      <dgm:spPr/>
    </dgm:pt>
    <dgm:pt modelId="{231195D6-C0D9-4CD3-845E-55EED6793C19}" type="pres">
      <dgm:prSet presAssocID="{F5FF52A3-D70A-42E8-A956-C407C5EB9C41}" presName="sibTrans" presStyleLbl="sibTrans2D1" presStyleIdx="2" presStyleCnt="5" custScaleX="185804"/>
      <dgm:spPr/>
    </dgm:pt>
    <dgm:pt modelId="{6A6C5904-C1B5-4EC7-BAD7-F43DA5C9A965}" type="pres">
      <dgm:prSet presAssocID="{F5FF52A3-D70A-42E8-A956-C407C5EB9C41}" presName="connectorText" presStyleLbl="sibTrans2D1" presStyleIdx="2" presStyleCnt="5"/>
      <dgm:spPr/>
    </dgm:pt>
    <dgm:pt modelId="{29CFA3E1-ED87-4063-A540-0152DAD8CECF}" type="pres">
      <dgm:prSet presAssocID="{65A8B484-F7CC-4231-A105-74698C80CF72}" presName="node" presStyleLbl="node1" presStyleIdx="3" presStyleCnt="5" custScaleX="120958">
        <dgm:presLayoutVars>
          <dgm:bulletEnabled val="1"/>
        </dgm:presLayoutVars>
      </dgm:prSet>
      <dgm:spPr/>
    </dgm:pt>
    <dgm:pt modelId="{57580C7D-25FC-4126-B964-2D8F443DDE01}" type="pres">
      <dgm:prSet presAssocID="{8A1B6813-4996-4DB7-B106-E7E43B4E32E6}" presName="sibTrans" presStyleLbl="sibTrans2D1" presStyleIdx="3" presStyleCnt="5"/>
      <dgm:spPr/>
    </dgm:pt>
    <dgm:pt modelId="{D42386ED-40BF-4741-96F8-7E4C9C4414C9}" type="pres">
      <dgm:prSet presAssocID="{8A1B6813-4996-4DB7-B106-E7E43B4E32E6}" presName="connectorText" presStyleLbl="sibTrans2D1" presStyleIdx="3" presStyleCnt="5"/>
      <dgm:spPr/>
    </dgm:pt>
    <dgm:pt modelId="{F1028FBD-8447-42A2-AE5B-A7E8C535CB94}" type="pres">
      <dgm:prSet presAssocID="{A69A95FC-BC04-40DB-A857-16AA0B2C0AEF}" presName="node" presStyleLbl="node1" presStyleIdx="4" presStyleCnt="5" custScaleX="120958">
        <dgm:presLayoutVars>
          <dgm:bulletEnabled val="1"/>
        </dgm:presLayoutVars>
      </dgm:prSet>
      <dgm:spPr/>
    </dgm:pt>
    <dgm:pt modelId="{324B1D5C-1B7C-483B-B7E0-FD3CA5280AE9}" type="pres">
      <dgm:prSet presAssocID="{CAA70DC6-8E25-4753-9943-22567835C7A5}" presName="sibTrans" presStyleLbl="sibTrans2D1" presStyleIdx="4" presStyleCnt="5"/>
      <dgm:spPr/>
    </dgm:pt>
    <dgm:pt modelId="{48B91299-B9C5-459E-9691-A1A395AC742B}" type="pres">
      <dgm:prSet presAssocID="{CAA70DC6-8E25-4753-9943-22567835C7A5}" presName="connectorText" presStyleLbl="sibTrans2D1" presStyleIdx="4" presStyleCnt="5"/>
      <dgm:spPr/>
    </dgm:pt>
  </dgm:ptLst>
  <dgm:cxnLst>
    <dgm:cxn modelId="{979C4414-0BDD-40D1-817E-5CE7398E4DD3}" type="presOf" srcId="{F3FFB2D9-B287-4699-9E12-C0250F465AC9}" destId="{A49134D7-7774-45C0-BDDE-9C7DB95DAAB1}" srcOrd="0" destOrd="0" presId="urn:microsoft.com/office/officeart/2005/8/layout/cycle2"/>
    <dgm:cxn modelId="{C9AF5615-BAC1-45AC-A1CA-B5FDEDA3E6EC}" type="presOf" srcId="{CAA70DC6-8E25-4753-9943-22567835C7A5}" destId="{324B1D5C-1B7C-483B-B7E0-FD3CA5280AE9}" srcOrd="0" destOrd="0" presId="urn:microsoft.com/office/officeart/2005/8/layout/cycle2"/>
    <dgm:cxn modelId="{A498E821-D486-48C5-9E3D-BC464A220068}" srcId="{04CE5C35-1015-4E4D-88D8-5FEE38B67144}" destId="{928B6228-432D-479D-A20F-4BAC872F0858}" srcOrd="1" destOrd="0" parTransId="{346A9B94-8070-4652-8388-13352F53A80D}" sibTransId="{BEA42A09-E4C3-464E-A702-B26AC60D888D}"/>
    <dgm:cxn modelId="{0993E727-1102-4F56-9467-F6D0A61DC880}" type="presOf" srcId="{8A1B6813-4996-4DB7-B106-E7E43B4E32E6}" destId="{D42386ED-40BF-4741-96F8-7E4C9C4414C9}" srcOrd="1" destOrd="0" presId="urn:microsoft.com/office/officeart/2005/8/layout/cycle2"/>
    <dgm:cxn modelId="{C9582231-BF85-4CF4-ABF7-2B3BED12E55F}" type="presOf" srcId="{8A1B6813-4996-4DB7-B106-E7E43B4E32E6}" destId="{57580C7D-25FC-4126-B964-2D8F443DDE01}" srcOrd="0" destOrd="0" presId="urn:microsoft.com/office/officeart/2005/8/layout/cycle2"/>
    <dgm:cxn modelId="{7DBE2264-5000-49BE-A64B-EB44FBFAB494}" type="presOf" srcId="{928B6228-432D-479D-A20F-4BAC872F0858}" destId="{DABE4F36-E739-43F7-8806-2259E7A2CBBF}" srcOrd="0" destOrd="0" presId="urn:microsoft.com/office/officeart/2005/8/layout/cycle2"/>
    <dgm:cxn modelId="{9994B045-2A52-4361-B373-5D121F4D4E95}" srcId="{04CE5C35-1015-4E4D-88D8-5FEE38B67144}" destId="{A69A95FC-BC04-40DB-A857-16AA0B2C0AEF}" srcOrd="4" destOrd="0" parTransId="{21B58C9A-E229-4B70-B0BC-5457854F5253}" sibTransId="{CAA70DC6-8E25-4753-9943-22567835C7A5}"/>
    <dgm:cxn modelId="{09E8EE47-3B13-4623-920D-FC958704B7FC}" type="presOf" srcId="{F5FF52A3-D70A-42E8-A956-C407C5EB9C41}" destId="{231195D6-C0D9-4CD3-845E-55EED6793C19}" srcOrd="0" destOrd="0" presId="urn:microsoft.com/office/officeart/2005/8/layout/cycle2"/>
    <dgm:cxn modelId="{F433BA6B-63D0-4821-81A2-2FDB05B90B80}" type="presOf" srcId="{F5FF52A3-D70A-42E8-A956-C407C5EB9C41}" destId="{6A6C5904-C1B5-4EC7-BAD7-F43DA5C9A965}" srcOrd="1" destOrd="0" presId="urn:microsoft.com/office/officeart/2005/8/layout/cycle2"/>
    <dgm:cxn modelId="{94CAB06E-1EF4-40DC-970E-FE5E04B6B9EE}" type="presOf" srcId="{CAA70DC6-8E25-4753-9943-22567835C7A5}" destId="{48B91299-B9C5-459E-9691-A1A395AC742B}" srcOrd="1" destOrd="0" presId="urn:microsoft.com/office/officeart/2005/8/layout/cycle2"/>
    <dgm:cxn modelId="{2571AAA2-9B29-4E5F-907B-71B71DCF005D}" type="presOf" srcId="{04CE5C35-1015-4E4D-88D8-5FEE38B67144}" destId="{0FEC4ED3-6E01-4A0F-9DAD-96AB1BAC03D3}" srcOrd="0" destOrd="0" presId="urn:microsoft.com/office/officeart/2005/8/layout/cycle2"/>
    <dgm:cxn modelId="{9363D7A8-6319-49FD-AC4D-410F50F07C98}" type="presOf" srcId="{5D6BBAD0-1566-4136-9465-04F0792D1958}" destId="{E013AD20-8D32-41E7-9C8F-F4A433BD9BE1}" srcOrd="0" destOrd="0" presId="urn:microsoft.com/office/officeart/2005/8/layout/cycle2"/>
    <dgm:cxn modelId="{BFD699B4-5D00-43D8-A30D-C9431F6434F2}" srcId="{04CE5C35-1015-4E4D-88D8-5FEE38B67144}" destId="{5D6BBAD0-1566-4136-9465-04F0792D1958}" srcOrd="0" destOrd="0" parTransId="{F17BFBCF-9890-4E0A-A8EB-51378EE90728}" sibTransId="{F3FFB2D9-B287-4699-9E12-C0250F465AC9}"/>
    <dgm:cxn modelId="{599DA8B6-5951-4AD1-97F0-1A42167EBB44}" srcId="{04CE5C35-1015-4E4D-88D8-5FEE38B67144}" destId="{3F6D2C03-5D82-4B08-9508-C879E906AB3A}" srcOrd="2" destOrd="0" parTransId="{EE1BAA0B-FCB1-4B8D-802E-5D7A40BC08F2}" sibTransId="{F5FF52A3-D70A-42E8-A956-C407C5EB9C41}"/>
    <dgm:cxn modelId="{2983BFB6-4E79-4723-AB8A-0761D0148A98}" srcId="{04CE5C35-1015-4E4D-88D8-5FEE38B67144}" destId="{65A8B484-F7CC-4231-A105-74698C80CF72}" srcOrd="3" destOrd="0" parTransId="{EDD08E2E-23C2-4BDA-A2ED-AD5FADCB3A77}" sibTransId="{8A1B6813-4996-4DB7-B106-E7E43B4E32E6}"/>
    <dgm:cxn modelId="{E744D9C1-5E65-4D84-BE96-255B5E0BEEDD}" type="presOf" srcId="{3F6D2C03-5D82-4B08-9508-C879E906AB3A}" destId="{555346E7-4901-47C1-8823-695452E8528E}" srcOrd="0" destOrd="0" presId="urn:microsoft.com/office/officeart/2005/8/layout/cycle2"/>
    <dgm:cxn modelId="{84B559C3-128C-4585-A9D3-85666AA7E4A5}" type="presOf" srcId="{65A8B484-F7CC-4231-A105-74698C80CF72}" destId="{29CFA3E1-ED87-4063-A540-0152DAD8CECF}" srcOrd="0" destOrd="0" presId="urn:microsoft.com/office/officeart/2005/8/layout/cycle2"/>
    <dgm:cxn modelId="{35EF0AC4-9071-4B9C-A74A-05CF50E5CA9E}" type="presOf" srcId="{F3FFB2D9-B287-4699-9E12-C0250F465AC9}" destId="{362E04C1-7C2F-4F21-98D4-A650B25F92CD}" srcOrd="1" destOrd="0" presId="urn:microsoft.com/office/officeart/2005/8/layout/cycle2"/>
    <dgm:cxn modelId="{FE3623C9-9D83-48FD-AE7A-429796FA1F8E}" type="presOf" srcId="{BEA42A09-E4C3-464E-A702-B26AC60D888D}" destId="{52F84613-6E43-4C84-848D-DAEE72F9ACD8}" srcOrd="0" destOrd="0" presId="urn:microsoft.com/office/officeart/2005/8/layout/cycle2"/>
    <dgm:cxn modelId="{561200E2-A606-4901-B431-544750748A81}" type="presOf" srcId="{BEA42A09-E4C3-464E-A702-B26AC60D888D}" destId="{D26E3631-458F-44B4-B5B4-E702BE73CDBC}" srcOrd="1" destOrd="0" presId="urn:microsoft.com/office/officeart/2005/8/layout/cycle2"/>
    <dgm:cxn modelId="{14CC10F2-6E1B-4A58-98EB-F7E4D84CAD9B}" type="presOf" srcId="{A69A95FC-BC04-40DB-A857-16AA0B2C0AEF}" destId="{F1028FBD-8447-42A2-AE5B-A7E8C535CB94}" srcOrd="0" destOrd="0" presId="urn:microsoft.com/office/officeart/2005/8/layout/cycle2"/>
    <dgm:cxn modelId="{266D2BB0-792D-4EB0-8891-BC6C8A387FAB}" type="presParOf" srcId="{0FEC4ED3-6E01-4A0F-9DAD-96AB1BAC03D3}" destId="{E013AD20-8D32-41E7-9C8F-F4A433BD9BE1}" srcOrd="0" destOrd="0" presId="urn:microsoft.com/office/officeart/2005/8/layout/cycle2"/>
    <dgm:cxn modelId="{7084AFAC-741E-4B90-BC69-00D57BF8CE26}" type="presParOf" srcId="{0FEC4ED3-6E01-4A0F-9DAD-96AB1BAC03D3}" destId="{A49134D7-7774-45C0-BDDE-9C7DB95DAAB1}" srcOrd="1" destOrd="0" presId="urn:microsoft.com/office/officeart/2005/8/layout/cycle2"/>
    <dgm:cxn modelId="{DB3450A7-3417-422F-934F-616661829676}" type="presParOf" srcId="{A49134D7-7774-45C0-BDDE-9C7DB95DAAB1}" destId="{362E04C1-7C2F-4F21-98D4-A650B25F92CD}" srcOrd="0" destOrd="0" presId="urn:microsoft.com/office/officeart/2005/8/layout/cycle2"/>
    <dgm:cxn modelId="{FB3D6BB3-754C-4ED3-84AC-BBBEE54E498A}" type="presParOf" srcId="{0FEC4ED3-6E01-4A0F-9DAD-96AB1BAC03D3}" destId="{DABE4F36-E739-43F7-8806-2259E7A2CBBF}" srcOrd="2" destOrd="0" presId="urn:microsoft.com/office/officeart/2005/8/layout/cycle2"/>
    <dgm:cxn modelId="{F92D1B9A-FEFC-4BBA-9E4C-7CD830E1E869}" type="presParOf" srcId="{0FEC4ED3-6E01-4A0F-9DAD-96AB1BAC03D3}" destId="{52F84613-6E43-4C84-848D-DAEE72F9ACD8}" srcOrd="3" destOrd="0" presId="urn:microsoft.com/office/officeart/2005/8/layout/cycle2"/>
    <dgm:cxn modelId="{502A06FB-E793-40B2-9EEE-4E92F65A33D6}" type="presParOf" srcId="{52F84613-6E43-4C84-848D-DAEE72F9ACD8}" destId="{D26E3631-458F-44B4-B5B4-E702BE73CDBC}" srcOrd="0" destOrd="0" presId="urn:microsoft.com/office/officeart/2005/8/layout/cycle2"/>
    <dgm:cxn modelId="{A5F97B06-401A-4685-A134-031F25B8AE18}" type="presParOf" srcId="{0FEC4ED3-6E01-4A0F-9DAD-96AB1BAC03D3}" destId="{555346E7-4901-47C1-8823-695452E8528E}" srcOrd="4" destOrd="0" presId="urn:microsoft.com/office/officeart/2005/8/layout/cycle2"/>
    <dgm:cxn modelId="{6F379917-B981-4BAE-B217-EAB6EB2E78B5}" type="presParOf" srcId="{0FEC4ED3-6E01-4A0F-9DAD-96AB1BAC03D3}" destId="{231195D6-C0D9-4CD3-845E-55EED6793C19}" srcOrd="5" destOrd="0" presId="urn:microsoft.com/office/officeart/2005/8/layout/cycle2"/>
    <dgm:cxn modelId="{B679776C-8B24-4878-B3DA-DE80DB2C2E94}" type="presParOf" srcId="{231195D6-C0D9-4CD3-845E-55EED6793C19}" destId="{6A6C5904-C1B5-4EC7-BAD7-F43DA5C9A965}" srcOrd="0" destOrd="0" presId="urn:microsoft.com/office/officeart/2005/8/layout/cycle2"/>
    <dgm:cxn modelId="{428AF3C2-28DC-4A15-B2F4-A7005FB91F77}" type="presParOf" srcId="{0FEC4ED3-6E01-4A0F-9DAD-96AB1BAC03D3}" destId="{29CFA3E1-ED87-4063-A540-0152DAD8CECF}" srcOrd="6" destOrd="0" presId="urn:microsoft.com/office/officeart/2005/8/layout/cycle2"/>
    <dgm:cxn modelId="{7199F38A-9625-458F-82FF-F23F60C6DC73}" type="presParOf" srcId="{0FEC4ED3-6E01-4A0F-9DAD-96AB1BAC03D3}" destId="{57580C7D-25FC-4126-B964-2D8F443DDE01}" srcOrd="7" destOrd="0" presId="urn:microsoft.com/office/officeart/2005/8/layout/cycle2"/>
    <dgm:cxn modelId="{5AF7500B-5058-4AC1-B7E2-3ED9E7654ED8}" type="presParOf" srcId="{57580C7D-25FC-4126-B964-2D8F443DDE01}" destId="{D42386ED-40BF-4741-96F8-7E4C9C4414C9}" srcOrd="0" destOrd="0" presId="urn:microsoft.com/office/officeart/2005/8/layout/cycle2"/>
    <dgm:cxn modelId="{993DE4AB-2E4D-43DB-8109-5CE60FDA6086}" type="presParOf" srcId="{0FEC4ED3-6E01-4A0F-9DAD-96AB1BAC03D3}" destId="{F1028FBD-8447-42A2-AE5B-A7E8C535CB94}" srcOrd="8" destOrd="0" presId="urn:microsoft.com/office/officeart/2005/8/layout/cycle2"/>
    <dgm:cxn modelId="{2BA18714-9C47-4B75-AC43-A4DE2C68F852}" type="presParOf" srcId="{0FEC4ED3-6E01-4A0F-9DAD-96AB1BAC03D3}" destId="{324B1D5C-1B7C-483B-B7E0-FD3CA5280AE9}" srcOrd="9" destOrd="0" presId="urn:microsoft.com/office/officeart/2005/8/layout/cycle2"/>
    <dgm:cxn modelId="{30CBBA60-6559-4A07-AE16-E334807159D2}" type="presParOf" srcId="{324B1D5C-1B7C-483B-B7E0-FD3CA5280AE9}" destId="{48B91299-B9C5-459E-9691-A1A395AC742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F8EBC-C4B6-473D-9D07-385053A5FCEB}">
      <dsp:nvSpPr>
        <dsp:cNvPr id="0" name=""/>
        <dsp:cNvSpPr/>
      </dsp:nvSpPr>
      <dsp:spPr>
        <a:xfrm>
          <a:off x="2706187" y="1878095"/>
          <a:ext cx="1428385" cy="14283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GA Aladdin Regular" pitchFamily="2" charset="-78"/>
            </a:rPr>
            <a:t>مكونات نظم المعلومات</a:t>
          </a:r>
        </a:p>
      </dsp:txBody>
      <dsp:txXfrm>
        <a:off x="2915369" y="2087277"/>
        <a:ext cx="1010021" cy="1010021"/>
      </dsp:txXfrm>
    </dsp:sp>
    <dsp:sp modelId="{E2CEEE88-5A48-447D-A5B7-02795C0A099A}">
      <dsp:nvSpPr>
        <dsp:cNvPr id="0" name=""/>
        <dsp:cNvSpPr/>
      </dsp:nvSpPr>
      <dsp:spPr>
        <a:xfrm rot="16200000">
          <a:off x="3205132" y="1644055"/>
          <a:ext cx="430495" cy="37584"/>
        </a:xfrm>
        <a:custGeom>
          <a:avLst/>
          <a:gdLst/>
          <a:ahLst/>
          <a:cxnLst/>
          <a:rect l="0" t="0" r="0" b="0"/>
          <a:pathLst>
            <a:path>
              <a:moveTo>
                <a:pt x="0" y="18792"/>
              </a:moveTo>
              <a:lnTo>
                <a:pt x="430495" y="1879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3409617" y="1652085"/>
        <a:ext cx="21524" cy="21524"/>
      </dsp:txXfrm>
    </dsp:sp>
    <dsp:sp modelId="{437C5366-A225-40BC-957F-E602BFDFC947}">
      <dsp:nvSpPr>
        <dsp:cNvPr id="0" name=""/>
        <dsp:cNvSpPr/>
      </dsp:nvSpPr>
      <dsp:spPr>
        <a:xfrm>
          <a:off x="2706187" y="19214"/>
          <a:ext cx="1428385" cy="14283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rPr>
            <a:t>المنظمــــــة</a:t>
          </a:r>
        </a:p>
      </dsp:txBody>
      <dsp:txXfrm>
        <a:off x="2915369" y="228396"/>
        <a:ext cx="1010021" cy="1010021"/>
      </dsp:txXfrm>
    </dsp:sp>
    <dsp:sp modelId="{2A941C88-2C4A-4D28-8A85-026D0C929B0A}">
      <dsp:nvSpPr>
        <dsp:cNvPr id="0" name=""/>
        <dsp:cNvSpPr/>
      </dsp:nvSpPr>
      <dsp:spPr>
        <a:xfrm>
          <a:off x="4134572" y="2573495"/>
          <a:ext cx="430495" cy="37584"/>
        </a:xfrm>
        <a:custGeom>
          <a:avLst/>
          <a:gdLst/>
          <a:ahLst/>
          <a:cxnLst/>
          <a:rect l="0" t="0" r="0" b="0"/>
          <a:pathLst>
            <a:path>
              <a:moveTo>
                <a:pt x="0" y="18792"/>
              </a:moveTo>
              <a:lnTo>
                <a:pt x="430495" y="1879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4339057" y="2581525"/>
        <a:ext cx="21524" cy="21524"/>
      </dsp:txXfrm>
    </dsp:sp>
    <dsp:sp modelId="{F5A89A10-FA5B-4057-A97A-82F35CC27551}">
      <dsp:nvSpPr>
        <dsp:cNvPr id="0" name=""/>
        <dsp:cNvSpPr/>
      </dsp:nvSpPr>
      <dsp:spPr>
        <a:xfrm>
          <a:off x="4565067" y="1878095"/>
          <a:ext cx="1428385" cy="14283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1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rPr>
            <a:t>القوى والعناصر البشرية </a:t>
          </a:r>
        </a:p>
      </dsp:txBody>
      <dsp:txXfrm>
        <a:off x="4774249" y="2087277"/>
        <a:ext cx="1010021" cy="1010021"/>
      </dsp:txXfrm>
    </dsp:sp>
    <dsp:sp modelId="{3E0411DB-FFD5-47F2-98ED-7D665569D938}">
      <dsp:nvSpPr>
        <dsp:cNvPr id="0" name=""/>
        <dsp:cNvSpPr/>
      </dsp:nvSpPr>
      <dsp:spPr>
        <a:xfrm rot="5400000">
          <a:off x="3205132" y="3502935"/>
          <a:ext cx="430495" cy="37584"/>
        </a:xfrm>
        <a:custGeom>
          <a:avLst/>
          <a:gdLst/>
          <a:ahLst/>
          <a:cxnLst/>
          <a:rect l="0" t="0" r="0" b="0"/>
          <a:pathLst>
            <a:path>
              <a:moveTo>
                <a:pt x="0" y="18792"/>
              </a:moveTo>
              <a:lnTo>
                <a:pt x="430495" y="1879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3409617" y="3510965"/>
        <a:ext cx="21524" cy="21524"/>
      </dsp:txXfrm>
    </dsp:sp>
    <dsp:sp modelId="{3EC6498C-2A48-47A4-8D09-CB540E6F06F9}">
      <dsp:nvSpPr>
        <dsp:cNvPr id="0" name=""/>
        <dsp:cNvSpPr/>
      </dsp:nvSpPr>
      <dsp:spPr>
        <a:xfrm>
          <a:off x="2706187" y="3736975"/>
          <a:ext cx="1428385" cy="14283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b="1" kern="1200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rPr>
            <a:t>التكنولوجيا المستخدمة</a:t>
          </a:r>
        </a:p>
      </dsp:txBody>
      <dsp:txXfrm>
        <a:off x="2915369" y="3946157"/>
        <a:ext cx="1010021" cy="1010021"/>
      </dsp:txXfrm>
    </dsp:sp>
    <dsp:sp modelId="{8E2F47A7-037A-4BF1-8AE0-D069E7542FA7}">
      <dsp:nvSpPr>
        <dsp:cNvPr id="0" name=""/>
        <dsp:cNvSpPr/>
      </dsp:nvSpPr>
      <dsp:spPr>
        <a:xfrm rot="10800000">
          <a:off x="2275692" y="2573495"/>
          <a:ext cx="430495" cy="37584"/>
        </a:xfrm>
        <a:custGeom>
          <a:avLst/>
          <a:gdLst/>
          <a:ahLst/>
          <a:cxnLst/>
          <a:rect l="0" t="0" r="0" b="0"/>
          <a:pathLst>
            <a:path>
              <a:moveTo>
                <a:pt x="0" y="18792"/>
              </a:moveTo>
              <a:lnTo>
                <a:pt x="430495" y="1879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 rot="10800000">
        <a:off x="2480177" y="2581525"/>
        <a:ext cx="21524" cy="21524"/>
      </dsp:txXfrm>
    </dsp:sp>
    <dsp:sp modelId="{E73F2A9D-F25F-4813-BBA8-B39E99573DBA}">
      <dsp:nvSpPr>
        <dsp:cNvPr id="0" name=""/>
        <dsp:cNvSpPr/>
      </dsp:nvSpPr>
      <dsp:spPr>
        <a:xfrm>
          <a:off x="847306" y="1878095"/>
          <a:ext cx="1428385" cy="142838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b="1" kern="1200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 pitchFamily="2" charset="-78"/>
            </a:rPr>
            <a:t>البيانات والمعلومات</a:t>
          </a:r>
        </a:p>
      </dsp:txBody>
      <dsp:txXfrm>
        <a:off x="1056488" y="2087277"/>
        <a:ext cx="1010021" cy="10100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13AD20-8D32-41E7-9C8F-F4A433BD9BE1}">
      <dsp:nvSpPr>
        <dsp:cNvPr id="0" name=""/>
        <dsp:cNvSpPr/>
      </dsp:nvSpPr>
      <dsp:spPr>
        <a:xfrm>
          <a:off x="2748099" y="431"/>
          <a:ext cx="1280838" cy="105891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b="1" kern="1200" dirty="0"/>
            <a:t>التخطيط</a:t>
          </a:r>
        </a:p>
      </dsp:txBody>
      <dsp:txXfrm>
        <a:off x="2935673" y="155505"/>
        <a:ext cx="905690" cy="748764"/>
      </dsp:txXfrm>
    </dsp:sp>
    <dsp:sp modelId="{A49134D7-7774-45C0-BDDE-9C7DB95DAAB1}">
      <dsp:nvSpPr>
        <dsp:cNvPr id="0" name=""/>
        <dsp:cNvSpPr/>
      </dsp:nvSpPr>
      <dsp:spPr>
        <a:xfrm rot="2160000">
          <a:off x="3920772" y="815293"/>
          <a:ext cx="213040" cy="357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1600" kern="1200"/>
        </a:p>
      </dsp:txBody>
      <dsp:txXfrm>
        <a:off x="3926875" y="867986"/>
        <a:ext cx="149128" cy="214430"/>
      </dsp:txXfrm>
    </dsp:sp>
    <dsp:sp modelId="{DABE4F36-E739-43F7-8806-2259E7A2CBBF}">
      <dsp:nvSpPr>
        <dsp:cNvPr id="0" name=""/>
        <dsp:cNvSpPr/>
      </dsp:nvSpPr>
      <dsp:spPr>
        <a:xfrm>
          <a:off x="4035403" y="935713"/>
          <a:ext cx="1280838" cy="105891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b="1" kern="1200" dirty="0"/>
            <a:t>التحليل</a:t>
          </a:r>
        </a:p>
      </dsp:txBody>
      <dsp:txXfrm>
        <a:off x="4222977" y="1090787"/>
        <a:ext cx="905690" cy="748764"/>
      </dsp:txXfrm>
    </dsp:sp>
    <dsp:sp modelId="{52F84613-6E43-4C84-848D-DAEE72F9ACD8}">
      <dsp:nvSpPr>
        <dsp:cNvPr id="0" name=""/>
        <dsp:cNvSpPr/>
      </dsp:nvSpPr>
      <dsp:spPr>
        <a:xfrm rot="6480000">
          <a:off x="4295645" y="2035777"/>
          <a:ext cx="273432" cy="357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1600" kern="1200"/>
        </a:p>
      </dsp:txBody>
      <dsp:txXfrm rot="10800000">
        <a:off x="4349334" y="2068245"/>
        <a:ext cx="191402" cy="214430"/>
      </dsp:txXfrm>
    </dsp:sp>
    <dsp:sp modelId="{555346E7-4901-47C1-8823-695452E8528E}">
      <dsp:nvSpPr>
        <dsp:cNvPr id="0" name=""/>
        <dsp:cNvSpPr/>
      </dsp:nvSpPr>
      <dsp:spPr>
        <a:xfrm>
          <a:off x="3543697" y="2449031"/>
          <a:ext cx="1280838" cy="105891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b="1" kern="1200" dirty="0"/>
            <a:t>التصميم</a:t>
          </a:r>
        </a:p>
      </dsp:txBody>
      <dsp:txXfrm>
        <a:off x="3731271" y="2604105"/>
        <a:ext cx="905690" cy="748764"/>
      </dsp:txXfrm>
    </dsp:sp>
    <dsp:sp modelId="{231195D6-C0D9-4CD3-845E-55EED6793C19}">
      <dsp:nvSpPr>
        <dsp:cNvPr id="0" name=""/>
        <dsp:cNvSpPr/>
      </dsp:nvSpPr>
      <dsp:spPr>
        <a:xfrm rot="10800000">
          <a:off x="3240359" y="2799795"/>
          <a:ext cx="305628" cy="357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1600" kern="1200"/>
        </a:p>
      </dsp:txBody>
      <dsp:txXfrm rot="10800000">
        <a:off x="3332047" y="2871271"/>
        <a:ext cx="213940" cy="214430"/>
      </dsp:txXfrm>
    </dsp:sp>
    <dsp:sp modelId="{29CFA3E1-ED87-4063-A540-0152DAD8CECF}">
      <dsp:nvSpPr>
        <dsp:cNvPr id="0" name=""/>
        <dsp:cNvSpPr/>
      </dsp:nvSpPr>
      <dsp:spPr>
        <a:xfrm>
          <a:off x="1952500" y="2449031"/>
          <a:ext cx="1280838" cy="105891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b="1" kern="1200" dirty="0"/>
            <a:t>التنفيذ</a:t>
          </a:r>
        </a:p>
      </dsp:txBody>
      <dsp:txXfrm>
        <a:off x="2140074" y="2604105"/>
        <a:ext cx="905690" cy="748764"/>
      </dsp:txXfrm>
    </dsp:sp>
    <dsp:sp modelId="{57580C7D-25FC-4126-B964-2D8F443DDE01}">
      <dsp:nvSpPr>
        <dsp:cNvPr id="0" name=""/>
        <dsp:cNvSpPr/>
      </dsp:nvSpPr>
      <dsp:spPr>
        <a:xfrm rot="15120000">
          <a:off x="2212742" y="2050496"/>
          <a:ext cx="273432" cy="357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1600" kern="1200"/>
        </a:p>
      </dsp:txBody>
      <dsp:txXfrm rot="10800000">
        <a:off x="2266431" y="2160980"/>
        <a:ext cx="191402" cy="214430"/>
      </dsp:txXfrm>
    </dsp:sp>
    <dsp:sp modelId="{F1028FBD-8447-42A2-AE5B-A7E8C535CB94}">
      <dsp:nvSpPr>
        <dsp:cNvPr id="0" name=""/>
        <dsp:cNvSpPr/>
      </dsp:nvSpPr>
      <dsp:spPr>
        <a:xfrm>
          <a:off x="1460794" y="935713"/>
          <a:ext cx="1280838" cy="105891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b="1" kern="1200" dirty="0"/>
            <a:t>الدعم</a:t>
          </a:r>
        </a:p>
      </dsp:txBody>
      <dsp:txXfrm>
        <a:off x="1648368" y="1090787"/>
        <a:ext cx="905690" cy="748764"/>
      </dsp:txXfrm>
    </dsp:sp>
    <dsp:sp modelId="{324B1D5C-1B7C-483B-B7E0-FD3CA5280AE9}">
      <dsp:nvSpPr>
        <dsp:cNvPr id="0" name=""/>
        <dsp:cNvSpPr/>
      </dsp:nvSpPr>
      <dsp:spPr>
        <a:xfrm rot="19440000">
          <a:off x="2633467" y="822381"/>
          <a:ext cx="213040" cy="357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1600" kern="1200"/>
        </a:p>
      </dsp:txBody>
      <dsp:txXfrm>
        <a:off x="2639570" y="912640"/>
        <a:ext cx="149128" cy="214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r>
              <a:rPr lang="ar-SA"/>
              <a:t>الحاسب وتفنية المعلومات - المستوى الثاني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CEBF0EA-D908-4543-910B-5A2ABA41C07C}" type="datetimeFigureOut">
              <a:rPr lang="ar-SA" smtClean="0"/>
              <a:pPr/>
              <a:t>11/06/42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B0E7AF1-CE5E-4B55-B956-8F9D7CA1EF78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r>
              <a:rPr lang="ar-SA"/>
              <a:t>الحاسب وتفنية المعلومات - المستوى الثاني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6AEA729-EB56-4C3B-A64C-996A3C399BDD}" type="datetimeFigureOut">
              <a:rPr lang="ar-SA" smtClean="0"/>
              <a:pPr/>
              <a:t>11/06/42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CA23EDE-4B5F-4755-ABFA-A39B45C7B14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23EDE-4B5F-4755-ABFA-A39B45C7B143}" type="slidenum">
              <a:rPr lang="ar-SA" smtClean="0"/>
              <a:pPr/>
              <a:t>2</a:t>
            </a:fld>
            <a:endParaRPr lang="ar-S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23EDE-4B5F-4755-ABFA-A39B45C7B143}" type="slidenum">
              <a:rPr lang="ar-SA" smtClean="0"/>
              <a:pPr/>
              <a:t>11</a:t>
            </a:fld>
            <a:endParaRPr lang="ar-S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23EDE-4B5F-4755-ABFA-A39B45C7B143}" type="slidenum">
              <a:rPr lang="ar-SA" smtClean="0"/>
              <a:pPr/>
              <a:t>12</a:t>
            </a:fld>
            <a:endParaRPr lang="ar-S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23EDE-4B5F-4755-ABFA-A39B45C7B143}" type="slidenum">
              <a:rPr lang="ar-SA" smtClean="0"/>
              <a:pPr/>
              <a:t>13</a:t>
            </a:fld>
            <a:endParaRPr lang="ar-S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23EDE-4B5F-4755-ABFA-A39B45C7B143}" type="slidenum">
              <a:rPr lang="ar-SA" smtClean="0"/>
              <a:pPr/>
              <a:t>14</a:t>
            </a:fld>
            <a:endParaRPr lang="ar-S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23EDE-4B5F-4755-ABFA-A39B45C7B143}" type="slidenum">
              <a:rPr lang="ar-SA" smtClean="0"/>
              <a:pPr/>
              <a:t>15</a:t>
            </a:fld>
            <a:endParaRPr lang="ar-S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23EDE-4B5F-4755-ABFA-A39B45C7B143}" type="slidenum">
              <a:rPr lang="ar-SA" smtClean="0"/>
              <a:pPr/>
              <a:t>16</a:t>
            </a:fld>
            <a:endParaRPr lang="ar-S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23EDE-4B5F-4755-ABFA-A39B45C7B143}" type="slidenum">
              <a:rPr lang="ar-SA" smtClean="0"/>
              <a:pPr/>
              <a:t>17</a:t>
            </a:fld>
            <a:endParaRPr lang="ar-S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23EDE-4B5F-4755-ABFA-A39B45C7B143}" type="slidenum">
              <a:rPr lang="ar-SA" smtClean="0"/>
              <a:pPr/>
              <a:t>18</a:t>
            </a:fld>
            <a:endParaRPr lang="ar-S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23EDE-4B5F-4755-ABFA-A39B45C7B143}" type="slidenum">
              <a:rPr lang="ar-SA" smtClean="0"/>
              <a:pPr/>
              <a:t>19</a:t>
            </a:fld>
            <a:endParaRPr lang="ar-S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23EDE-4B5F-4755-ABFA-A39B45C7B143}" type="slidenum">
              <a:rPr lang="ar-SA" smtClean="0"/>
              <a:pPr/>
              <a:t>20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23EDE-4B5F-4755-ABFA-A39B45C7B143}" type="slidenum">
              <a:rPr lang="ar-SA" smtClean="0"/>
              <a:pPr/>
              <a:t>3</a:t>
            </a:fld>
            <a:endParaRPr lang="ar-S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23EDE-4B5F-4755-ABFA-A39B45C7B143}" type="slidenum">
              <a:rPr lang="ar-SA" smtClean="0"/>
              <a:pPr/>
              <a:t>21</a:t>
            </a:fld>
            <a:endParaRPr lang="ar-S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23EDE-4B5F-4755-ABFA-A39B45C7B143}" type="slidenum">
              <a:rPr lang="ar-SA" smtClean="0"/>
              <a:pPr/>
              <a:t>22</a:t>
            </a:fld>
            <a:endParaRPr lang="ar-S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23EDE-4B5F-4755-ABFA-A39B45C7B143}" type="slidenum">
              <a:rPr lang="ar-SA" smtClean="0"/>
              <a:pPr/>
              <a:t>23</a:t>
            </a:fld>
            <a:endParaRPr lang="ar-S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23EDE-4B5F-4755-ABFA-A39B45C7B143}" type="slidenum">
              <a:rPr lang="ar-SA" smtClean="0"/>
              <a:pPr/>
              <a:t>24</a:t>
            </a:fld>
            <a:endParaRPr lang="ar-S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23EDE-4B5F-4755-ABFA-A39B45C7B143}" type="slidenum">
              <a:rPr lang="ar-SA" smtClean="0"/>
              <a:pPr/>
              <a:t>25</a:t>
            </a:fld>
            <a:endParaRPr lang="ar-S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23EDE-4B5F-4755-ABFA-A39B45C7B143}" type="slidenum">
              <a:rPr lang="ar-SA" smtClean="0"/>
              <a:pPr/>
              <a:t>26</a:t>
            </a:fld>
            <a:endParaRPr lang="ar-S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23EDE-4B5F-4755-ABFA-A39B45C7B143}" type="slidenum">
              <a:rPr lang="ar-SA" smtClean="0"/>
              <a:pPr/>
              <a:t>27</a:t>
            </a:fld>
            <a:endParaRPr lang="ar-S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23EDE-4B5F-4755-ABFA-A39B45C7B143}" type="slidenum">
              <a:rPr lang="ar-SA" smtClean="0"/>
              <a:pPr/>
              <a:t>28</a:t>
            </a:fld>
            <a:endParaRPr lang="ar-S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23EDE-4B5F-4755-ABFA-A39B45C7B143}" type="slidenum">
              <a:rPr lang="ar-SA" smtClean="0"/>
              <a:pPr/>
              <a:t>29</a:t>
            </a:fld>
            <a:endParaRPr lang="ar-S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23EDE-4B5F-4755-ABFA-A39B45C7B143}" type="slidenum">
              <a:rPr lang="ar-SA" smtClean="0"/>
              <a:pPr/>
              <a:t>30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23EDE-4B5F-4755-ABFA-A39B45C7B143}" type="slidenum">
              <a:rPr lang="ar-SA" smtClean="0"/>
              <a:pPr/>
              <a:t>4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23EDE-4B5F-4755-ABFA-A39B45C7B143}" type="slidenum">
              <a:rPr lang="ar-SA" smtClean="0"/>
              <a:pPr/>
              <a:t>5</a:t>
            </a:fld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23EDE-4B5F-4755-ABFA-A39B45C7B143}" type="slidenum">
              <a:rPr lang="ar-SA" smtClean="0"/>
              <a:pPr/>
              <a:t>6</a:t>
            </a:fld>
            <a:endParaRPr lang="ar-S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23EDE-4B5F-4755-ABFA-A39B45C7B143}" type="slidenum">
              <a:rPr lang="ar-SA" smtClean="0"/>
              <a:pPr/>
              <a:t>7</a:t>
            </a:fld>
            <a:endParaRPr lang="ar-S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23EDE-4B5F-4755-ABFA-A39B45C7B143}" type="slidenum">
              <a:rPr lang="ar-SA" smtClean="0"/>
              <a:pPr/>
              <a:t>8</a:t>
            </a:fld>
            <a:endParaRPr lang="ar-S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23EDE-4B5F-4755-ABFA-A39B45C7B143}" type="slidenum">
              <a:rPr lang="ar-SA" smtClean="0"/>
              <a:pPr/>
              <a:t>9</a:t>
            </a:fld>
            <a:endParaRPr lang="ar-S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23EDE-4B5F-4755-ABFA-A39B45C7B143}" type="slidenum">
              <a:rPr lang="ar-SA" smtClean="0"/>
              <a:pPr/>
              <a:t>10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BB91-195E-4EB5-8B9D-4844E56B7306}" type="datetime1">
              <a:rPr lang="ar-SA" smtClean="0"/>
              <a:pPr/>
              <a:t>11/06/42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30D9-2EE4-43FD-8B61-92D940825B4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3CE3-0052-4372-9BE2-7A6098BD982A}" type="datetime1">
              <a:rPr lang="ar-SA" smtClean="0"/>
              <a:pPr/>
              <a:t>11/06/42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30D9-2EE4-43FD-8B61-92D940825B4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B999-D1CE-4957-ABF6-32D413DA0110}" type="datetime1">
              <a:rPr lang="ar-SA" smtClean="0"/>
              <a:pPr/>
              <a:t>11/06/42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30D9-2EE4-43FD-8B61-92D940825B4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B115-A15A-4FC0-AF22-91C72659513A}" type="datetime1">
              <a:rPr lang="ar-SA" smtClean="0"/>
              <a:pPr/>
              <a:t>11/06/42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30D9-2EE4-43FD-8B61-92D940825B4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F304-4D3D-4F30-B15A-113B4898AD17}" type="datetime1">
              <a:rPr lang="ar-SA" smtClean="0"/>
              <a:pPr/>
              <a:t>11/06/42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30D9-2EE4-43FD-8B61-92D940825B4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D4D0-7EFA-43F7-A4CA-ADB7202A8FEF}" type="datetime1">
              <a:rPr lang="ar-SA" smtClean="0"/>
              <a:pPr/>
              <a:t>11/06/42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30D9-2EE4-43FD-8B61-92D940825B4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B3E0-F955-4F42-BB71-6657CF949ECD}" type="datetime1">
              <a:rPr lang="ar-SA" smtClean="0"/>
              <a:pPr/>
              <a:t>11/06/42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30D9-2EE4-43FD-8B61-92D940825B4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6891-3E92-4402-A94A-DDC98C85C8D6}" type="datetime1">
              <a:rPr lang="ar-SA" smtClean="0"/>
              <a:pPr/>
              <a:t>11/06/42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30D9-2EE4-43FD-8B61-92D940825B4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4D9C-7882-48E5-B5DE-AA5A2F1F4FBC}" type="datetime1">
              <a:rPr lang="ar-SA" smtClean="0"/>
              <a:pPr/>
              <a:t>11/06/42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30D9-2EE4-43FD-8B61-92D940825B4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4F0BC-17F5-4965-A530-6ECB075DE0EA}" type="datetime1">
              <a:rPr lang="ar-SA" smtClean="0"/>
              <a:pPr/>
              <a:t>11/06/42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30D9-2EE4-43FD-8B61-92D940825B4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الرمز لإضافة صورة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1D58-DCB2-4C1E-8B28-EA5641559EF1}" type="datetime1">
              <a:rPr lang="ar-SA" smtClean="0"/>
              <a:pPr/>
              <a:t>11/06/42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30D9-2EE4-43FD-8B61-92D940825B4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C2DF0-83C0-42FF-BB99-BB6AE51C9AF6}" type="datetime1">
              <a:rPr lang="ar-SA" smtClean="0"/>
              <a:pPr/>
              <a:t>11/06/42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330D9-2EE4-43FD-8B61-92D940825B48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مستدير الزوايا 18">
            <a:hlinkClick r:id="rId3" action="ppaction://hlinksldjump"/>
          </p:cNvPr>
          <p:cNvSpPr/>
          <p:nvPr/>
        </p:nvSpPr>
        <p:spPr>
          <a:xfrm>
            <a:off x="3214678" y="3643314"/>
            <a:ext cx="2880000" cy="50405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نظم المعلومات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30D9-2EE4-43FD-8B61-92D940825B48}" type="slidenum">
              <a:rPr lang="ar-SA" smtClean="0"/>
              <a:pPr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450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30D9-2EE4-43FD-8B61-92D940825B48}" type="slidenum">
              <a:rPr lang="ar-SA" smtClean="0"/>
              <a:pPr/>
              <a:t>10</a:t>
            </a:fld>
            <a:endParaRPr lang="ar-SA"/>
          </a:p>
        </p:txBody>
      </p:sp>
      <p:sp>
        <p:nvSpPr>
          <p:cNvPr id="8" name="زر إجراء: الصفحة الرئيسية 7">
            <a:hlinkClick r:id="" action="ppaction://hlinkshowjump?jump=firstslide" highlightClick="1"/>
          </p:cNvPr>
          <p:cNvSpPr/>
          <p:nvPr/>
        </p:nvSpPr>
        <p:spPr>
          <a:xfrm flipH="1">
            <a:off x="2500298" y="6500834"/>
            <a:ext cx="514346" cy="285753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زر إجراء: الوراء أو السابق 8">
            <a:hlinkClick r:id="" action="ppaction://hlinkshowjump?jump=previousslide" highlightClick="1"/>
          </p:cNvPr>
          <p:cNvSpPr/>
          <p:nvPr/>
        </p:nvSpPr>
        <p:spPr>
          <a:xfrm flipH="1">
            <a:off x="3071802" y="6500834"/>
            <a:ext cx="357190" cy="285752"/>
          </a:xfrm>
          <a:prstGeom prst="actionButtonBackPreviou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aseline="-25000" dirty="0"/>
          </a:p>
        </p:txBody>
      </p:sp>
      <p:sp>
        <p:nvSpPr>
          <p:cNvPr id="11" name="زر إجراء: الوراء أو السابق 10">
            <a:hlinkClick r:id="" action="ppaction://hlinkshowjump?jump=nextslide" highlightClick="1"/>
          </p:cNvPr>
          <p:cNvSpPr/>
          <p:nvPr/>
        </p:nvSpPr>
        <p:spPr>
          <a:xfrm>
            <a:off x="2071670" y="6500834"/>
            <a:ext cx="357190" cy="285752"/>
          </a:xfrm>
          <a:prstGeom prst="actionButtonBackPreviou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714744" y="317232"/>
            <a:ext cx="5429256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800" b="1" dirty="0"/>
              <a:t>مكونات نظم المعلومات</a:t>
            </a:r>
            <a:endParaRPr lang="ar-SA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39" name="رسم تخطيطي 38"/>
          <p:cNvGraphicFramePr/>
          <p:nvPr>
            <p:extLst>
              <p:ext uri="{D42A27DB-BD31-4B8C-83A1-F6EECF244321}">
                <p14:modId xmlns:p14="http://schemas.microsoft.com/office/powerpoint/2010/main" val="2273420605"/>
              </p:ext>
            </p:extLst>
          </p:nvPr>
        </p:nvGraphicFramePr>
        <p:xfrm>
          <a:off x="642910" y="1214422"/>
          <a:ext cx="684076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39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30D9-2EE4-43FD-8B61-92D940825B48}" type="slidenum">
              <a:rPr lang="ar-SA" smtClean="0"/>
              <a:pPr/>
              <a:t>11</a:t>
            </a:fld>
            <a:endParaRPr lang="ar-SA"/>
          </a:p>
        </p:txBody>
      </p:sp>
      <p:sp>
        <p:nvSpPr>
          <p:cNvPr id="8" name="زر إجراء: الصفحة الرئيسية 7">
            <a:hlinkClick r:id="" action="ppaction://hlinkshowjump?jump=firstslide" highlightClick="1"/>
          </p:cNvPr>
          <p:cNvSpPr/>
          <p:nvPr/>
        </p:nvSpPr>
        <p:spPr>
          <a:xfrm flipH="1">
            <a:off x="2500298" y="6500834"/>
            <a:ext cx="514346" cy="285753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زر إجراء: الوراء أو السابق 8">
            <a:hlinkClick r:id="" action="ppaction://hlinkshowjump?jump=previousslide" highlightClick="1"/>
          </p:cNvPr>
          <p:cNvSpPr/>
          <p:nvPr/>
        </p:nvSpPr>
        <p:spPr>
          <a:xfrm flipH="1">
            <a:off x="3071802" y="6500834"/>
            <a:ext cx="357190" cy="285752"/>
          </a:xfrm>
          <a:prstGeom prst="actionButtonBackPreviou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aseline="-25000" dirty="0"/>
          </a:p>
        </p:txBody>
      </p:sp>
      <p:sp>
        <p:nvSpPr>
          <p:cNvPr id="11" name="زر إجراء: الوراء أو السابق 10">
            <a:hlinkClick r:id="" action="ppaction://hlinkshowjump?jump=nextslide" highlightClick="1"/>
          </p:cNvPr>
          <p:cNvSpPr/>
          <p:nvPr/>
        </p:nvSpPr>
        <p:spPr>
          <a:xfrm>
            <a:off x="2071670" y="6500834"/>
            <a:ext cx="357190" cy="285752"/>
          </a:xfrm>
          <a:prstGeom prst="actionButtonBackPreviou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714744" y="317232"/>
            <a:ext cx="5429256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800" b="1" dirty="0"/>
              <a:t>المفاهيم الأساسية لنظم المعلومات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8389718" y="1144415"/>
            <a:ext cx="540000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3643306" y="1142984"/>
            <a:ext cx="4585214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2400" b="1" dirty="0"/>
              <a:t>المنظمة ( </a:t>
            </a:r>
            <a:r>
              <a:rPr lang="en-US" sz="2400" b="1" dirty="0"/>
              <a:t>Organization</a:t>
            </a:r>
            <a:r>
              <a:rPr lang="ar-SA" sz="2400" b="1" dirty="0"/>
              <a:t> )</a:t>
            </a: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8389718" y="4216249"/>
            <a:ext cx="540000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7" name="مستطيل مستدير الزوايا 26"/>
          <p:cNvSpPr/>
          <p:nvPr/>
        </p:nvSpPr>
        <p:spPr>
          <a:xfrm>
            <a:off x="3643306" y="4214818"/>
            <a:ext cx="4585214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2400" b="1" dirty="0"/>
              <a:t>القوى والعناصر البشرية ( </a:t>
            </a:r>
            <a:r>
              <a:rPr lang="en-US" sz="2400" b="1" dirty="0"/>
              <a:t>Manpower</a:t>
            </a:r>
            <a:r>
              <a:rPr lang="ar-SA" sz="2400" b="1" dirty="0"/>
              <a:t> )</a:t>
            </a:r>
          </a:p>
        </p:txBody>
      </p:sp>
      <p:sp>
        <p:nvSpPr>
          <p:cNvPr id="38" name="مربع نص 37"/>
          <p:cNvSpPr txBox="1"/>
          <p:nvPr/>
        </p:nvSpPr>
        <p:spPr>
          <a:xfrm>
            <a:off x="0" y="1763618"/>
            <a:ext cx="885828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b="1" dirty="0"/>
              <a:t> </a:t>
            </a:r>
            <a:r>
              <a:rPr lang="ar-SA" sz="2400" b="1" dirty="0">
                <a:solidFill>
                  <a:srgbClr val="0070C0"/>
                </a:solidFill>
              </a:rPr>
              <a:t>هي الهيئة أو التجمع الذي يقوم على تنظيم معين </a:t>
            </a:r>
            <a:r>
              <a:rPr lang="ar-SA" sz="2400" b="1" dirty="0"/>
              <a:t>، وتكون هذه الهيئة إما </a:t>
            </a:r>
            <a:r>
              <a:rPr lang="ar-SA" sz="2400" b="1" dirty="0">
                <a:solidFill>
                  <a:srgbClr val="0070C0"/>
                </a:solidFill>
              </a:rPr>
              <a:t>حكومية</a:t>
            </a:r>
            <a:r>
              <a:rPr lang="ar-SA" sz="2400" b="1" dirty="0"/>
              <a:t>( وزارة التعليم والصحة ) ، أو </a:t>
            </a:r>
            <a:r>
              <a:rPr lang="ar-SA" sz="2400" b="1" dirty="0">
                <a:solidFill>
                  <a:srgbClr val="0070C0"/>
                </a:solidFill>
              </a:rPr>
              <a:t>شركة ومؤسسة تجارية </a:t>
            </a:r>
            <a:r>
              <a:rPr lang="ar-SA" sz="2400" b="1" dirty="0"/>
              <a:t>( شركة </a:t>
            </a:r>
            <a:r>
              <a:rPr lang="ar-SA" sz="2400" b="1" dirty="0" err="1"/>
              <a:t>أرامكو</a:t>
            </a:r>
            <a:r>
              <a:rPr lang="ar-SA" sz="2400" b="1" dirty="0"/>
              <a:t> السعودية وسابك ) ، أو </a:t>
            </a:r>
            <a:r>
              <a:rPr lang="ar-SA" sz="2400" b="1" dirty="0">
                <a:solidFill>
                  <a:srgbClr val="0070C0"/>
                </a:solidFill>
              </a:rPr>
              <a:t>جمعية خيرية أو تعاونية غير ربحية </a:t>
            </a:r>
            <a:r>
              <a:rPr lang="ar-SA" sz="2400" b="1" dirty="0"/>
              <a:t>( جمعية التحفيظ ، الندوة العالمية للشباب الإسلامي ، جمعية زمزم للخدمات الصحية وغيرها ) .</a:t>
            </a:r>
          </a:p>
        </p:txBody>
      </p:sp>
      <p:sp>
        <p:nvSpPr>
          <p:cNvPr id="39" name="مربع نص 38"/>
          <p:cNvSpPr txBox="1"/>
          <p:nvPr/>
        </p:nvSpPr>
        <p:spPr>
          <a:xfrm>
            <a:off x="0" y="4929198"/>
            <a:ext cx="878684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لكل منظمة مجموعة من العناصر البشرية ( موظفين ) التي تعمل لتحقيق أهدافها ، ويحدد لكل عنصر بشري مهامه التي يقوم بها ويكون مسؤول عنها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23" grpId="0" animBg="1"/>
      <p:bldP spid="26" grpId="0" animBg="1"/>
      <p:bldP spid="27" grpId="0" animBg="1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30D9-2EE4-43FD-8B61-92D940825B48}" type="slidenum">
              <a:rPr lang="ar-SA" smtClean="0"/>
              <a:pPr/>
              <a:t>12</a:t>
            </a:fld>
            <a:endParaRPr lang="ar-SA"/>
          </a:p>
        </p:txBody>
      </p:sp>
      <p:sp>
        <p:nvSpPr>
          <p:cNvPr id="8" name="زر إجراء: الصفحة الرئيسية 7">
            <a:hlinkClick r:id="" action="ppaction://hlinkshowjump?jump=firstslide" highlightClick="1"/>
          </p:cNvPr>
          <p:cNvSpPr/>
          <p:nvPr/>
        </p:nvSpPr>
        <p:spPr>
          <a:xfrm flipH="1">
            <a:off x="2500298" y="6500834"/>
            <a:ext cx="514346" cy="285753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زر إجراء: الوراء أو السابق 8">
            <a:hlinkClick r:id="" action="ppaction://hlinkshowjump?jump=previousslide" highlightClick="1"/>
          </p:cNvPr>
          <p:cNvSpPr/>
          <p:nvPr/>
        </p:nvSpPr>
        <p:spPr>
          <a:xfrm flipH="1">
            <a:off x="3071802" y="6500834"/>
            <a:ext cx="357190" cy="285752"/>
          </a:xfrm>
          <a:prstGeom prst="actionButtonBackPreviou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aseline="-25000" dirty="0"/>
          </a:p>
        </p:txBody>
      </p:sp>
      <p:sp>
        <p:nvSpPr>
          <p:cNvPr id="11" name="زر إجراء: الوراء أو السابق 10">
            <a:hlinkClick r:id="" action="ppaction://hlinkshowjump?jump=nextslide" highlightClick="1"/>
          </p:cNvPr>
          <p:cNvSpPr/>
          <p:nvPr/>
        </p:nvSpPr>
        <p:spPr>
          <a:xfrm>
            <a:off x="2071670" y="6500834"/>
            <a:ext cx="357190" cy="285752"/>
          </a:xfrm>
          <a:prstGeom prst="actionButtonBackPreviou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714744" y="317232"/>
            <a:ext cx="5429256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800" b="1" dirty="0"/>
              <a:t>مكونات نظم المعلومات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8461156" y="1072977"/>
            <a:ext cx="540000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3714744" y="1071546"/>
            <a:ext cx="4585214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2400" b="1" dirty="0"/>
              <a:t>التكنولوجيا المستخدمة ( </a:t>
            </a:r>
            <a:r>
              <a:rPr lang="en-US" sz="2400" b="1" dirty="0"/>
              <a:t>Technology</a:t>
            </a:r>
            <a:r>
              <a:rPr lang="ar-SA" sz="2400" b="1" dirty="0"/>
              <a:t>)</a:t>
            </a: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8389718" y="4573439"/>
            <a:ext cx="540000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7" name="مستطيل مستدير الزوايا 26"/>
          <p:cNvSpPr/>
          <p:nvPr/>
        </p:nvSpPr>
        <p:spPr>
          <a:xfrm>
            <a:off x="3071802" y="4572008"/>
            <a:ext cx="5156718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2400" b="1" dirty="0"/>
              <a:t>البيانات والمعلومات ( </a:t>
            </a:r>
            <a:r>
              <a:rPr lang="en-US" sz="2400" b="1" dirty="0"/>
              <a:t>Data &amp; Information</a:t>
            </a:r>
            <a:r>
              <a:rPr lang="ar-SA" sz="2400" b="1" dirty="0"/>
              <a:t> )</a:t>
            </a:r>
          </a:p>
        </p:txBody>
      </p:sp>
      <p:sp>
        <p:nvSpPr>
          <p:cNvPr id="38" name="مربع نص 37"/>
          <p:cNvSpPr txBox="1"/>
          <p:nvPr/>
        </p:nvSpPr>
        <p:spPr>
          <a:xfrm>
            <a:off x="71438" y="1492414"/>
            <a:ext cx="885828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b="1" dirty="0"/>
              <a:t>  حيث أنها تمكن نظام المعلومات من العمل بشكل آلي لتحقيق أهداف المنظمة ، وجودة هذه التكنولوجيا هي </a:t>
            </a:r>
            <a:r>
              <a:rPr lang="ar-SA" sz="2400" b="1" dirty="0" err="1"/>
              <a:t>المسؤولة</a:t>
            </a:r>
            <a:r>
              <a:rPr lang="ar-SA" sz="2400" b="1" dirty="0"/>
              <a:t> بالدرجة الأولى عن عمل النظام دون خلل أو تعطل .</a:t>
            </a:r>
          </a:p>
          <a:p>
            <a:pPr>
              <a:lnSpc>
                <a:spcPct val="150000"/>
              </a:lnSpc>
            </a:pPr>
            <a:r>
              <a:rPr lang="ar-SA" sz="2400" b="1" dirty="0"/>
              <a:t>تقسم التكنولوجيا المستخدمة في بناء المعلومات إلى :</a:t>
            </a:r>
          </a:p>
          <a:p>
            <a:pPr marL="68580" indent="0">
              <a:lnSpc>
                <a:spcPct val="150000"/>
              </a:lnSpc>
              <a:buNone/>
            </a:pPr>
            <a:r>
              <a:rPr lang="ar-SA" sz="2400" b="1" dirty="0">
                <a:solidFill>
                  <a:srgbClr val="0070C0"/>
                </a:solidFill>
              </a:rPr>
              <a:t>1- الأجهزة والمكونات المادية .</a:t>
            </a:r>
          </a:p>
          <a:p>
            <a:pPr marL="68580" indent="0">
              <a:lnSpc>
                <a:spcPct val="150000"/>
              </a:lnSpc>
              <a:buNone/>
            </a:pPr>
            <a:r>
              <a:rPr lang="ar-SA" sz="2400" b="1" dirty="0">
                <a:solidFill>
                  <a:srgbClr val="0070C0"/>
                </a:solidFill>
              </a:rPr>
              <a:t>2- البرمجيات التطبيقية والتي تتحكم في عمل الأجهزة المستخدمة .</a:t>
            </a:r>
          </a:p>
        </p:txBody>
      </p:sp>
      <p:sp>
        <p:nvSpPr>
          <p:cNvPr id="39" name="مربع نص 38"/>
          <p:cNvSpPr txBox="1"/>
          <p:nvPr/>
        </p:nvSpPr>
        <p:spPr>
          <a:xfrm>
            <a:off x="142876" y="5241209"/>
            <a:ext cx="878684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تشمل البيانات جميع ما يتم إدخاله إلى نظام المعلومات عبر وسائل الإدخال المختلفة ليتم معالجتها والحصول على المعلومات التي تحتاجها المنظمة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23" grpId="0" animBg="1"/>
      <p:bldP spid="26" grpId="0" animBg="1"/>
      <p:bldP spid="27" grpId="0" animBg="1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30D9-2EE4-43FD-8B61-92D940825B48}" type="slidenum">
              <a:rPr lang="ar-SA" smtClean="0"/>
              <a:pPr/>
              <a:t>13</a:t>
            </a:fld>
            <a:endParaRPr lang="ar-SA"/>
          </a:p>
        </p:txBody>
      </p:sp>
      <p:sp>
        <p:nvSpPr>
          <p:cNvPr id="8" name="زر إجراء: الصفحة الرئيسية 7">
            <a:hlinkClick r:id="" action="ppaction://hlinkshowjump?jump=firstslide" highlightClick="1"/>
          </p:cNvPr>
          <p:cNvSpPr/>
          <p:nvPr/>
        </p:nvSpPr>
        <p:spPr>
          <a:xfrm flipH="1">
            <a:off x="2500298" y="6500834"/>
            <a:ext cx="514346" cy="285753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زر إجراء: الوراء أو السابق 8">
            <a:hlinkClick r:id="" action="ppaction://hlinkshowjump?jump=previousslide" highlightClick="1"/>
          </p:cNvPr>
          <p:cNvSpPr/>
          <p:nvPr/>
        </p:nvSpPr>
        <p:spPr>
          <a:xfrm flipH="1">
            <a:off x="3071802" y="6500834"/>
            <a:ext cx="357190" cy="285752"/>
          </a:xfrm>
          <a:prstGeom prst="actionButtonBackPreviou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aseline="-25000" dirty="0"/>
          </a:p>
        </p:txBody>
      </p:sp>
      <p:sp>
        <p:nvSpPr>
          <p:cNvPr id="11" name="زر إجراء: الوراء أو السابق 10">
            <a:hlinkClick r:id="" action="ppaction://hlinkshowjump?jump=nextslide" highlightClick="1"/>
          </p:cNvPr>
          <p:cNvSpPr/>
          <p:nvPr/>
        </p:nvSpPr>
        <p:spPr>
          <a:xfrm>
            <a:off x="2071670" y="6500834"/>
            <a:ext cx="357190" cy="285752"/>
          </a:xfrm>
          <a:prstGeom prst="actionButtonBackPreviou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714744" y="317232"/>
            <a:ext cx="5429256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800" b="1" dirty="0"/>
              <a:t>مراحل بناء وتطوير نظم المعلومات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357190" y="852430"/>
            <a:ext cx="878681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b="1" dirty="0"/>
              <a:t>  يمر نظام المعلومات عند بنائه بمجموعة من المراحل والتي يطلق عليها </a:t>
            </a:r>
            <a:r>
              <a:rPr lang="ar-SA" sz="2400" b="1" dirty="0">
                <a:solidFill>
                  <a:srgbClr val="0070C0"/>
                </a:solidFill>
              </a:rPr>
              <a:t>دورة حياة تطوير النظام </a:t>
            </a:r>
            <a:r>
              <a:rPr lang="en-US" sz="2400" b="1" dirty="0">
                <a:solidFill>
                  <a:srgbClr val="0070C0"/>
                </a:solidFill>
              </a:rPr>
              <a:t>(SDLC) </a:t>
            </a:r>
            <a:r>
              <a:rPr lang="ar-SA" sz="2400" b="1" dirty="0"/>
              <a:t> وتنفذ هذه المراحل بشكل متسلسل لتقود في النهاية إلى إنتاج معلومات متكامل وهذه المراحل هي: </a:t>
            </a:r>
          </a:p>
        </p:txBody>
      </p:sp>
      <p:graphicFrame>
        <p:nvGraphicFramePr>
          <p:cNvPr id="13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12464"/>
              </p:ext>
            </p:extLst>
          </p:nvPr>
        </p:nvGraphicFramePr>
        <p:xfrm>
          <a:off x="1142976" y="2500306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Graphic spid="1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30D9-2EE4-43FD-8B61-92D940825B48}" type="slidenum">
              <a:rPr lang="ar-SA" smtClean="0"/>
              <a:pPr/>
              <a:t>14</a:t>
            </a:fld>
            <a:endParaRPr lang="ar-SA"/>
          </a:p>
        </p:txBody>
      </p:sp>
      <p:sp>
        <p:nvSpPr>
          <p:cNvPr id="8" name="زر إجراء: الصفحة الرئيسية 7">
            <a:hlinkClick r:id="" action="ppaction://hlinkshowjump?jump=firstslide" highlightClick="1"/>
          </p:cNvPr>
          <p:cNvSpPr/>
          <p:nvPr/>
        </p:nvSpPr>
        <p:spPr>
          <a:xfrm flipH="1">
            <a:off x="2500298" y="6500834"/>
            <a:ext cx="514346" cy="285753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زر إجراء: الوراء أو السابق 8">
            <a:hlinkClick r:id="" action="ppaction://hlinkshowjump?jump=previousslide" highlightClick="1"/>
          </p:cNvPr>
          <p:cNvSpPr/>
          <p:nvPr/>
        </p:nvSpPr>
        <p:spPr>
          <a:xfrm flipH="1">
            <a:off x="3071802" y="6500834"/>
            <a:ext cx="357190" cy="285752"/>
          </a:xfrm>
          <a:prstGeom prst="actionButtonBackPreviou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aseline="-25000" dirty="0"/>
          </a:p>
        </p:txBody>
      </p:sp>
      <p:sp>
        <p:nvSpPr>
          <p:cNvPr id="11" name="زر إجراء: الوراء أو السابق 10">
            <a:hlinkClick r:id="" action="ppaction://hlinkshowjump?jump=nextslide" highlightClick="1"/>
          </p:cNvPr>
          <p:cNvSpPr/>
          <p:nvPr/>
        </p:nvSpPr>
        <p:spPr>
          <a:xfrm>
            <a:off x="2071670" y="6500834"/>
            <a:ext cx="357190" cy="285752"/>
          </a:xfrm>
          <a:prstGeom prst="actionButtonBackPreviou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714744" y="317232"/>
            <a:ext cx="5429256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800" b="1" dirty="0"/>
              <a:t>المفاهيم الأساسية لنظم المعلومات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5572132" y="1071546"/>
            <a:ext cx="3500462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800" b="1" dirty="0"/>
              <a:t>مميزات نظم المعلومات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8318280" y="2358861"/>
            <a:ext cx="540000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5072066" y="2357430"/>
            <a:ext cx="3085016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2400" b="1" dirty="0"/>
              <a:t>السرعة .</a:t>
            </a:r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3929058" y="2368722"/>
            <a:ext cx="540000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665238" y="2408656"/>
            <a:ext cx="3118289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2400" b="1" dirty="0"/>
              <a:t>توفير الجهد .</a:t>
            </a: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8319796" y="3073241"/>
            <a:ext cx="540000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7" name="مستطيل مستدير الزوايا 26"/>
          <p:cNvSpPr/>
          <p:nvPr/>
        </p:nvSpPr>
        <p:spPr>
          <a:xfrm>
            <a:off x="5073582" y="3071810"/>
            <a:ext cx="3085016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2400" b="1" dirty="0"/>
              <a:t>الدقة .</a:t>
            </a:r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8318280" y="3787621"/>
            <a:ext cx="540000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9" name="مستطيل مستدير الزوايا 28"/>
          <p:cNvSpPr/>
          <p:nvPr/>
        </p:nvSpPr>
        <p:spPr>
          <a:xfrm>
            <a:off x="5072066" y="3786190"/>
            <a:ext cx="3085016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2400" b="1" dirty="0"/>
              <a:t>التخزين .</a:t>
            </a:r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8318280" y="4471928"/>
            <a:ext cx="540000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1" name="مستطيل مستدير الزوايا 30"/>
          <p:cNvSpPr/>
          <p:nvPr/>
        </p:nvSpPr>
        <p:spPr>
          <a:xfrm>
            <a:off x="5072066" y="4470497"/>
            <a:ext cx="3085016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ar-SA" sz="2400" b="1" dirty="0"/>
              <a:t>السهولة.</a:t>
            </a:r>
            <a:endParaRPr lang="ar-SA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2" name="مستطيل مستدير الزوايا 31"/>
          <p:cNvSpPr/>
          <p:nvPr/>
        </p:nvSpPr>
        <p:spPr>
          <a:xfrm>
            <a:off x="3889124" y="3092963"/>
            <a:ext cx="540000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3" name="مستطيل مستدير الزوايا 32"/>
          <p:cNvSpPr/>
          <p:nvPr/>
        </p:nvSpPr>
        <p:spPr>
          <a:xfrm>
            <a:off x="642910" y="3091532"/>
            <a:ext cx="3085016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2400" b="1" dirty="0"/>
              <a:t>التكامل .</a:t>
            </a:r>
          </a:p>
        </p:txBody>
      </p:sp>
      <p:sp>
        <p:nvSpPr>
          <p:cNvPr id="34" name="مستطيل مستدير الزوايا 33"/>
          <p:cNvSpPr/>
          <p:nvPr/>
        </p:nvSpPr>
        <p:spPr>
          <a:xfrm>
            <a:off x="3889124" y="3735905"/>
            <a:ext cx="540000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5" name="مستطيل مستدير الزوايا 34"/>
          <p:cNvSpPr/>
          <p:nvPr/>
        </p:nvSpPr>
        <p:spPr>
          <a:xfrm>
            <a:off x="672898" y="3734474"/>
            <a:ext cx="3085016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2400" b="1" dirty="0"/>
              <a:t>الاستخدام المتعدد .</a:t>
            </a:r>
          </a:p>
        </p:txBody>
      </p:sp>
      <p:sp>
        <p:nvSpPr>
          <p:cNvPr id="36" name="مستطيل مستدير الزوايا 35"/>
          <p:cNvSpPr/>
          <p:nvPr/>
        </p:nvSpPr>
        <p:spPr>
          <a:xfrm>
            <a:off x="3889124" y="4441855"/>
            <a:ext cx="540000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37" name="مستطيل مستدير الزوايا 36"/>
          <p:cNvSpPr/>
          <p:nvPr/>
        </p:nvSpPr>
        <p:spPr>
          <a:xfrm>
            <a:off x="672898" y="4440424"/>
            <a:ext cx="3085016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2400" b="1" dirty="0"/>
              <a:t>المرونة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30D9-2EE4-43FD-8B61-92D940825B48}" type="slidenum">
              <a:rPr lang="ar-SA" smtClean="0"/>
              <a:pPr/>
              <a:t>15</a:t>
            </a:fld>
            <a:endParaRPr lang="ar-SA"/>
          </a:p>
        </p:txBody>
      </p:sp>
      <p:sp>
        <p:nvSpPr>
          <p:cNvPr id="8" name="زر إجراء: الصفحة الرئيسية 7">
            <a:hlinkClick r:id="" action="ppaction://hlinkshowjump?jump=firstslide" highlightClick="1"/>
          </p:cNvPr>
          <p:cNvSpPr/>
          <p:nvPr/>
        </p:nvSpPr>
        <p:spPr>
          <a:xfrm flipH="1">
            <a:off x="2500298" y="6500834"/>
            <a:ext cx="514346" cy="285753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زر إجراء: الوراء أو السابق 8">
            <a:hlinkClick r:id="" action="ppaction://hlinkshowjump?jump=previousslide" highlightClick="1"/>
          </p:cNvPr>
          <p:cNvSpPr/>
          <p:nvPr/>
        </p:nvSpPr>
        <p:spPr>
          <a:xfrm flipH="1">
            <a:off x="3071802" y="6500834"/>
            <a:ext cx="357190" cy="285752"/>
          </a:xfrm>
          <a:prstGeom prst="actionButtonBackPreviou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aseline="-25000" dirty="0"/>
          </a:p>
        </p:txBody>
      </p:sp>
      <p:sp>
        <p:nvSpPr>
          <p:cNvPr id="11" name="زر إجراء: الوراء أو السابق 10">
            <a:hlinkClick r:id="" action="ppaction://hlinkshowjump?jump=nextslide" highlightClick="1"/>
          </p:cNvPr>
          <p:cNvSpPr/>
          <p:nvPr/>
        </p:nvSpPr>
        <p:spPr>
          <a:xfrm>
            <a:off x="2071670" y="6500834"/>
            <a:ext cx="357190" cy="285752"/>
          </a:xfrm>
          <a:prstGeom prst="actionButtonBackPreviou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714744" y="317232"/>
            <a:ext cx="5429256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800" b="1" dirty="0"/>
              <a:t>مراحل بناء وتطوير نظم المعلومات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357190" y="1571612"/>
            <a:ext cx="8786810" cy="11318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b="1" dirty="0"/>
              <a:t>  مرحلة التخطيط هي المرحلة الأولى في دورة حياة النظام وفيها يتم معرفة إمكانية تطبيق النظام على الواقع أم لا ؟</a:t>
            </a: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8389718" y="1001539"/>
            <a:ext cx="540000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2214546" y="1000108"/>
            <a:ext cx="6013974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rtl="0">
              <a:lnSpc>
                <a:spcPct val="150000"/>
              </a:lnSpc>
            </a:pPr>
            <a:r>
              <a:rPr lang="ar-SA" sz="2400" b="1" dirty="0"/>
              <a:t>مرحلة التخطيط</a:t>
            </a:r>
            <a:r>
              <a:rPr lang="en-US" sz="2400" b="1" dirty="0"/>
              <a:t> (Planning)</a:t>
            </a:r>
            <a:endParaRPr lang="ar-SA" sz="2400" b="1" dirty="0"/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8318280" y="2919073"/>
            <a:ext cx="540000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2214546" y="2917642"/>
            <a:ext cx="5942536" cy="511358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2400" b="1" dirty="0"/>
              <a:t>مرحلة التحليل  </a:t>
            </a:r>
            <a:r>
              <a:rPr lang="en-US" sz="2400" b="1" dirty="0"/>
              <a:t>(Analysis)</a:t>
            </a:r>
            <a:endParaRPr lang="ar-SA" sz="2400" b="1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285720" y="3429000"/>
            <a:ext cx="8786810" cy="11318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b="1" dirty="0"/>
              <a:t>  تأتي مرحلة التحليل بعد مرحلة التخطيط وفي هذه المرحلة يتم التحليل العميق والمفصل للنظام وأهدافه واحتياجاته وذلك لبناء تصور كامل عن النظام</a:t>
            </a:r>
          </a:p>
        </p:txBody>
      </p:sp>
      <p:sp>
        <p:nvSpPr>
          <p:cNvPr id="27" name="مستطيل مستدير الزوايا 26"/>
          <p:cNvSpPr/>
          <p:nvPr/>
        </p:nvSpPr>
        <p:spPr>
          <a:xfrm>
            <a:off x="8319796" y="4644877"/>
            <a:ext cx="540000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2214546" y="4643446"/>
            <a:ext cx="5944052" cy="511358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2400" b="1" dirty="0"/>
              <a:t>مرحلة التصميم </a:t>
            </a:r>
            <a:r>
              <a:rPr lang="en-US" sz="2400" b="1" dirty="0"/>
              <a:t>(Design) </a:t>
            </a:r>
            <a:endParaRPr lang="ar-SA" sz="2400" b="1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357222" y="5072074"/>
            <a:ext cx="8786810" cy="11318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b="1" dirty="0"/>
              <a:t>  تعتمد مرحلة التصميم على ما تم إنجازه في مرحلة التحليل حيث يتم وضع مخطط للنظام وتصميمه وفق هذا المخطط على شكل تدريجي من العام إلى الخاص.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4" grpId="0" animBg="1"/>
      <p:bldP spid="15" grpId="0" animBg="1"/>
      <p:bldP spid="16" grpId="0" animBg="1"/>
      <p:bldP spid="17" grpId="0" animBg="1"/>
      <p:bldP spid="26" grpId="0"/>
      <p:bldP spid="27" grpId="0" animBg="1"/>
      <p:bldP spid="28" grpId="0" animBg="1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30D9-2EE4-43FD-8B61-92D940825B48}" type="slidenum">
              <a:rPr lang="ar-SA" smtClean="0"/>
              <a:pPr/>
              <a:t>16</a:t>
            </a:fld>
            <a:endParaRPr lang="ar-SA"/>
          </a:p>
        </p:txBody>
      </p:sp>
      <p:sp>
        <p:nvSpPr>
          <p:cNvPr id="8" name="زر إجراء: الصفحة الرئيسية 7">
            <a:hlinkClick r:id="" action="ppaction://hlinkshowjump?jump=firstslide" highlightClick="1"/>
          </p:cNvPr>
          <p:cNvSpPr/>
          <p:nvPr/>
        </p:nvSpPr>
        <p:spPr>
          <a:xfrm flipH="1">
            <a:off x="2500298" y="6500834"/>
            <a:ext cx="514346" cy="285753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زر إجراء: الوراء أو السابق 8">
            <a:hlinkClick r:id="" action="ppaction://hlinkshowjump?jump=previousslide" highlightClick="1"/>
          </p:cNvPr>
          <p:cNvSpPr/>
          <p:nvPr/>
        </p:nvSpPr>
        <p:spPr>
          <a:xfrm flipH="1">
            <a:off x="3071802" y="6500834"/>
            <a:ext cx="357190" cy="285752"/>
          </a:xfrm>
          <a:prstGeom prst="actionButtonBackPreviou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aseline="-25000" dirty="0"/>
          </a:p>
        </p:txBody>
      </p:sp>
      <p:sp>
        <p:nvSpPr>
          <p:cNvPr id="11" name="زر إجراء: الوراء أو السابق 10">
            <a:hlinkClick r:id="" action="ppaction://hlinkshowjump?jump=nextslide" highlightClick="1"/>
          </p:cNvPr>
          <p:cNvSpPr/>
          <p:nvPr/>
        </p:nvSpPr>
        <p:spPr>
          <a:xfrm>
            <a:off x="2071670" y="6500834"/>
            <a:ext cx="357190" cy="285752"/>
          </a:xfrm>
          <a:prstGeom prst="actionButtonBackPreviou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714744" y="317232"/>
            <a:ext cx="5429256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800" b="1" dirty="0"/>
              <a:t>مراحل بناء وتطوير نظم المعلومات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357190" y="1571612"/>
            <a:ext cx="8786810" cy="16858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b="1" dirty="0"/>
              <a:t>  يقوم المبرمجون في هذه المرحلة بكتابة النصوص البرمجية لنظام المعلومات والقيام لتوثيق البرنامج وتنصيبه واختباره وذلك للوصول إلى برنامج يعمل بشكل صحيح وخالي من الأخطاء وحسب المواصفات والاحتياجات المطلوبة.</a:t>
            </a: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8389718" y="1001539"/>
            <a:ext cx="540000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2214546" y="1000108"/>
            <a:ext cx="6013974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2400" b="1" dirty="0"/>
              <a:t>مرحلة التنفيذ والاختبار </a:t>
            </a:r>
            <a:r>
              <a:rPr lang="en-US" sz="2400" b="1" dirty="0"/>
              <a:t>(implementation &amp; Test)</a:t>
            </a:r>
            <a:endParaRPr lang="ar-SA" sz="2400" b="1" dirty="0"/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8318280" y="3501737"/>
            <a:ext cx="540000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2214546" y="3500306"/>
            <a:ext cx="5942536" cy="511358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ar-SA" sz="2400" b="1" dirty="0"/>
              <a:t>مرحلة الصيانة والدعم </a:t>
            </a:r>
            <a:r>
              <a:rPr lang="en-US" sz="2400" b="1" dirty="0"/>
              <a:t>(Support &amp; Maintenance)</a:t>
            </a:r>
            <a:endParaRPr lang="ar-SA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285720" y="4011664"/>
            <a:ext cx="8786810" cy="11318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b="1" dirty="0"/>
              <a:t>تبدأ مرحلة الصيانة والدعم بعد مرحلة التنفيذ والاختبار وتستمر بالعمل مادام النظام يعمل أو حسب الزمن المتفق عليه بين مصممي النظام والمستفيدين منه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4" grpId="0" animBg="1"/>
      <p:bldP spid="15" grpId="0" animBg="1"/>
      <p:bldP spid="16" grpId="0" animBg="1"/>
      <p:bldP spid="17" grpId="0" animBg="1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30D9-2EE4-43FD-8B61-92D940825B48}" type="slidenum">
              <a:rPr lang="ar-SA" smtClean="0"/>
              <a:pPr/>
              <a:t>17</a:t>
            </a:fld>
            <a:endParaRPr lang="ar-SA"/>
          </a:p>
        </p:txBody>
      </p:sp>
      <p:sp>
        <p:nvSpPr>
          <p:cNvPr id="8" name="زر إجراء: الصفحة الرئيسية 7">
            <a:hlinkClick r:id="" action="ppaction://hlinkshowjump?jump=firstslide" highlightClick="1"/>
          </p:cNvPr>
          <p:cNvSpPr/>
          <p:nvPr/>
        </p:nvSpPr>
        <p:spPr>
          <a:xfrm flipH="1">
            <a:off x="2500298" y="6500834"/>
            <a:ext cx="514346" cy="285753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زر إجراء: الوراء أو السابق 8">
            <a:hlinkClick r:id="" action="ppaction://hlinkshowjump?jump=previousslide" highlightClick="1"/>
          </p:cNvPr>
          <p:cNvSpPr/>
          <p:nvPr/>
        </p:nvSpPr>
        <p:spPr>
          <a:xfrm flipH="1">
            <a:off x="3071802" y="6500834"/>
            <a:ext cx="357190" cy="285752"/>
          </a:xfrm>
          <a:prstGeom prst="actionButtonBackPreviou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aseline="-25000" dirty="0"/>
          </a:p>
        </p:txBody>
      </p:sp>
      <p:sp>
        <p:nvSpPr>
          <p:cNvPr id="11" name="زر إجراء: الوراء أو السابق 10">
            <a:hlinkClick r:id="" action="ppaction://hlinkshowjump?jump=nextslide" highlightClick="1"/>
          </p:cNvPr>
          <p:cNvSpPr/>
          <p:nvPr/>
        </p:nvSpPr>
        <p:spPr>
          <a:xfrm>
            <a:off x="2071670" y="6500834"/>
            <a:ext cx="357190" cy="285752"/>
          </a:xfrm>
          <a:prstGeom prst="actionButtonBackPreviou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714744" y="317232"/>
            <a:ext cx="5429256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800" b="1" dirty="0"/>
              <a:t>أنواع نظم المعلومات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0" y="1440027"/>
            <a:ext cx="9144000" cy="61863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ar-SA" sz="2400" b="1" dirty="0"/>
              <a:t>  تقوم بتزويد الإداريين والعاملين في المنظمات بالمعلومات اللازمة للقيام بأعمالهم الإدارية المختلفة مثل : التخطيط والتنظيم والتوجيه والتوظيف والرقابة ، مما يساعد على إدارة المنظمة والعمل في بيئة تنافسية واضحة 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ar-SA" sz="2400" dirty="0"/>
              <a:t>وتحوي نظم المعلومات الإدارية بداخلها العديد من الأنظمة مثل : نظام </a:t>
            </a:r>
            <a:r>
              <a:rPr lang="ar-SA" sz="2400" dirty="0">
                <a:solidFill>
                  <a:schemeClr val="accent2">
                    <a:lumMod val="75000"/>
                  </a:schemeClr>
                </a:solidFill>
              </a:rPr>
              <a:t>حساب المدفوعات </a:t>
            </a:r>
            <a:r>
              <a:rPr lang="ar-SA" sz="2400" dirty="0"/>
              <a:t>ونظام </a:t>
            </a:r>
            <a:r>
              <a:rPr lang="ar-SA" sz="2400" dirty="0">
                <a:solidFill>
                  <a:schemeClr val="accent2">
                    <a:lumMod val="75000"/>
                  </a:schemeClr>
                </a:solidFill>
              </a:rPr>
              <a:t>حساب الواردات </a:t>
            </a:r>
            <a:r>
              <a:rPr lang="ar-SA" sz="2400" dirty="0"/>
              <a:t>ونظام </a:t>
            </a:r>
            <a:r>
              <a:rPr lang="ar-SA" sz="2400" dirty="0">
                <a:solidFill>
                  <a:schemeClr val="accent2">
                    <a:lumMod val="75000"/>
                  </a:schemeClr>
                </a:solidFill>
              </a:rPr>
              <a:t>إدارة الموظفين </a:t>
            </a:r>
            <a:r>
              <a:rPr lang="ar-SA" sz="2400" dirty="0"/>
              <a:t>ونظام </a:t>
            </a:r>
            <a:r>
              <a:rPr lang="ar-SA" sz="2400" dirty="0">
                <a:solidFill>
                  <a:schemeClr val="accent2">
                    <a:lumMod val="75000"/>
                  </a:schemeClr>
                </a:solidFill>
              </a:rPr>
              <a:t>الرواتب</a:t>
            </a:r>
            <a:r>
              <a:rPr lang="ar-SA" sz="2400" dirty="0"/>
              <a:t> ونظام</a:t>
            </a:r>
            <a:r>
              <a:rPr lang="ar-SA" sz="2400" dirty="0">
                <a:solidFill>
                  <a:schemeClr val="accent2">
                    <a:lumMod val="75000"/>
                  </a:schemeClr>
                </a:solidFill>
              </a:rPr>
              <a:t> الميزانية </a:t>
            </a:r>
            <a:r>
              <a:rPr lang="ar-SA" sz="2400" dirty="0"/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ar-SA" sz="2400" dirty="0"/>
              <a:t>تقدم تقارير مختلفة لمستخدميها في المنظمة ، منها تقارير دورية تصدر كل فترة معينة ( يوم – أسبوع – شهر-سنة) وتساعد هذه التقارير في صنع القرار كتقارير المصروفات والمخزون والموظفين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ar-SA" sz="2400" dirty="0"/>
              <a:t>ويوجد الآن بالجامعات تخصص نظم المعلومات الإدارية</a:t>
            </a:r>
            <a:endParaRPr lang="ar-SA" sz="2400" b="1" dirty="0"/>
          </a:p>
          <a:p>
            <a:pPr>
              <a:lnSpc>
                <a:spcPct val="150000"/>
              </a:lnSpc>
            </a:pPr>
            <a:endParaRPr lang="ar-SA" sz="2400" b="1" dirty="0"/>
          </a:p>
          <a:p>
            <a:pPr>
              <a:lnSpc>
                <a:spcPct val="150000"/>
              </a:lnSpc>
            </a:pPr>
            <a:endParaRPr lang="ar-SA" sz="2400" b="1" dirty="0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8389718" y="1001539"/>
            <a:ext cx="540000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2214546" y="1000108"/>
            <a:ext cx="6013974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rtl="0">
              <a:lnSpc>
                <a:spcPct val="150000"/>
              </a:lnSpc>
            </a:pPr>
            <a:r>
              <a:rPr lang="ar-SA" sz="2800" b="1" dirty="0"/>
              <a:t> نظم المعلومات الإدارية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30D9-2EE4-43FD-8B61-92D940825B48}" type="slidenum">
              <a:rPr lang="ar-SA" smtClean="0"/>
              <a:pPr/>
              <a:t>18</a:t>
            </a:fld>
            <a:endParaRPr lang="ar-SA"/>
          </a:p>
        </p:txBody>
      </p:sp>
      <p:sp>
        <p:nvSpPr>
          <p:cNvPr id="8" name="زر إجراء: الصفحة الرئيسية 7">
            <a:hlinkClick r:id="" action="ppaction://hlinkshowjump?jump=firstslide" highlightClick="1"/>
          </p:cNvPr>
          <p:cNvSpPr/>
          <p:nvPr/>
        </p:nvSpPr>
        <p:spPr>
          <a:xfrm flipH="1">
            <a:off x="2500298" y="6500834"/>
            <a:ext cx="514346" cy="285753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زر إجراء: الوراء أو السابق 8">
            <a:hlinkClick r:id="" action="ppaction://hlinkshowjump?jump=previousslide" highlightClick="1"/>
          </p:cNvPr>
          <p:cNvSpPr/>
          <p:nvPr/>
        </p:nvSpPr>
        <p:spPr>
          <a:xfrm flipH="1">
            <a:off x="3071802" y="6500834"/>
            <a:ext cx="357190" cy="285752"/>
          </a:xfrm>
          <a:prstGeom prst="actionButtonBackPreviou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aseline="-25000" dirty="0"/>
          </a:p>
        </p:txBody>
      </p:sp>
      <p:sp>
        <p:nvSpPr>
          <p:cNvPr id="11" name="زر إجراء: الوراء أو السابق 10">
            <a:hlinkClick r:id="" action="ppaction://hlinkshowjump?jump=nextslide" highlightClick="1"/>
          </p:cNvPr>
          <p:cNvSpPr/>
          <p:nvPr/>
        </p:nvSpPr>
        <p:spPr>
          <a:xfrm>
            <a:off x="2071670" y="6500834"/>
            <a:ext cx="357190" cy="285752"/>
          </a:xfrm>
          <a:prstGeom prst="actionButtonBackPreviou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714744" y="317232"/>
            <a:ext cx="5429256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800" b="1" dirty="0"/>
              <a:t>أنواع نظم المعلومات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0" y="1440027"/>
            <a:ext cx="9144000" cy="67403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ar-SA" sz="2400" b="1" dirty="0"/>
              <a:t>  </a:t>
            </a:r>
            <a:r>
              <a:rPr lang="ar-SA" sz="2400" dirty="0"/>
              <a:t>تقوم نظم المعلومات الإدارية بتوفير معلومات وتقارير عن أداء المنظمة ،</a:t>
            </a:r>
            <a:r>
              <a:rPr lang="ar-SA" sz="2400" b="1" dirty="0"/>
              <a:t>بينما في نظم دعم القرار</a:t>
            </a:r>
            <a:r>
              <a:rPr lang="ar-SA" sz="2400" dirty="0"/>
              <a:t> يتم تحليل بيانات ومعلومات المنظمة لتفسير ما يحدث داخل المنظمة ومحيطها وإعطاء توقعات وتنبؤات بمستقبل المنظمة وتقديم مقترحات تساعد إداري المنظمة على اتخاذ القرار المناسب 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ar-SA" sz="2400" dirty="0"/>
              <a:t>تتنوع القرارات المتخذة ما بين </a:t>
            </a:r>
            <a:r>
              <a:rPr lang="ar-SA" sz="2400" dirty="0">
                <a:solidFill>
                  <a:schemeClr val="accent2">
                    <a:lumMod val="75000"/>
                  </a:schemeClr>
                </a:solidFill>
              </a:rPr>
              <a:t>القرارات المبرمجة </a:t>
            </a:r>
            <a:r>
              <a:rPr lang="ar-SA" sz="2400" dirty="0"/>
              <a:t>والتي يتم وضع إجراءات محددة لها وتكون تقليدية ومتكررة مثل : قرار حسم الغياب ، وتعيين المسؤولين . وقرارات </a:t>
            </a:r>
            <a:r>
              <a:rPr lang="ar-SA" sz="2400" dirty="0">
                <a:solidFill>
                  <a:schemeClr val="accent2">
                    <a:lumMod val="75000"/>
                  </a:schemeClr>
                </a:solidFill>
              </a:rPr>
              <a:t>غير مبرمجة </a:t>
            </a:r>
            <a:r>
              <a:rPr lang="ar-SA" sz="2400" dirty="0"/>
              <a:t>ولا يوجد لها إجراء محدد للتعامل معها وتكون جديدة وغير مرتبة مثل قرار تخفيض الكلفة وتحديد سياسة الاستثمار، وقرارات </a:t>
            </a:r>
            <a:r>
              <a:rPr lang="ar-SA" sz="2400" dirty="0">
                <a:solidFill>
                  <a:schemeClr val="accent2">
                    <a:lumMod val="75000"/>
                  </a:schemeClr>
                </a:solidFill>
              </a:rPr>
              <a:t>شبه مبرمجة </a:t>
            </a:r>
            <a:r>
              <a:rPr lang="ar-SA" sz="2400" dirty="0"/>
              <a:t>تكون مشتركة بين </a:t>
            </a:r>
            <a:r>
              <a:rPr lang="ar-SA" sz="2400" dirty="0">
                <a:solidFill>
                  <a:schemeClr val="accent2">
                    <a:lumMod val="75000"/>
                  </a:schemeClr>
                </a:solidFill>
              </a:rPr>
              <a:t>المبرمجة والغير مبرمجة </a:t>
            </a:r>
            <a:r>
              <a:rPr lang="ar-SA" sz="2400" dirty="0"/>
              <a:t>لا تميل لأحدها مثل : إعداد الميزانية لمنتجات معينة دون أخرى 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ar-SA" sz="2400" b="1" dirty="0"/>
          </a:p>
          <a:p>
            <a:pPr>
              <a:lnSpc>
                <a:spcPct val="150000"/>
              </a:lnSpc>
            </a:pPr>
            <a:endParaRPr lang="ar-SA" sz="2400" b="1" dirty="0"/>
          </a:p>
          <a:p>
            <a:pPr>
              <a:lnSpc>
                <a:spcPct val="150000"/>
              </a:lnSpc>
            </a:pPr>
            <a:endParaRPr lang="ar-SA" sz="2400" b="1" dirty="0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8389718" y="1001539"/>
            <a:ext cx="540000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2214546" y="1000108"/>
            <a:ext cx="6013974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rtl="0">
              <a:lnSpc>
                <a:spcPct val="150000"/>
              </a:lnSpc>
            </a:pPr>
            <a:r>
              <a:rPr lang="ar-SA" sz="2400" b="1" dirty="0"/>
              <a:t>نظم دعم القرار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30D9-2EE4-43FD-8B61-92D940825B48}" type="slidenum">
              <a:rPr lang="ar-SA" smtClean="0"/>
              <a:pPr/>
              <a:t>19</a:t>
            </a:fld>
            <a:endParaRPr lang="ar-SA"/>
          </a:p>
        </p:txBody>
      </p:sp>
      <p:sp>
        <p:nvSpPr>
          <p:cNvPr id="8" name="زر إجراء: الصفحة الرئيسية 7">
            <a:hlinkClick r:id="" action="ppaction://hlinkshowjump?jump=firstslide" highlightClick="1"/>
          </p:cNvPr>
          <p:cNvSpPr/>
          <p:nvPr/>
        </p:nvSpPr>
        <p:spPr>
          <a:xfrm flipH="1">
            <a:off x="2500298" y="6500834"/>
            <a:ext cx="514346" cy="285753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زر إجراء: الوراء أو السابق 8">
            <a:hlinkClick r:id="" action="ppaction://hlinkshowjump?jump=previousslide" highlightClick="1"/>
          </p:cNvPr>
          <p:cNvSpPr/>
          <p:nvPr/>
        </p:nvSpPr>
        <p:spPr>
          <a:xfrm flipH="1">
            <a:off x="3071802" y="6500834"/>
            <a:ext cx="357190" cy="285752"/>
          </a:xfrm>
          <a:prstGeom prst="actionButtonBackPreviou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aseline="-25000" dirty="0"/>
          </a:p>
        </p:txBody>
      </p:sp>
      <p:sp>
        <p:nvSpPr>
          <p:cNvPr id="11" name="زر إجراء: الوراء أو السابق 10">
            <a:hlinkClick r:id="" action="ppaction://hlinkshowjump?jump=nextslide" highlightClick="1"/>
          </p:cNvPr>
          <p:cNvSpPr/>
          <p:nvPr/>
        </p:nvSpPr>
        <p:spPr>
          <a:xfrm>
            <a:off x="2071670" y="6500834"/>
            <a:ext cx="357190" cy="285752"/>
          </a:xfrm>
          <a:prstGeom prst="actionButtonBackPreviou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714744" y="317232"/>
            <a:ext cx="5429256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800" b="1" dirty="0"/>
              <a:t>أنواع نظم المعلومات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0" y="1440027"/>
            <a:ext cx="9144000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ar-SA" sz="2400" dirty="0"/>
              <a:t> قد تكون نظم دعم القرار فردية نتيجة لقيام شخص واحد بأداء الأنشطة المتخذ فيها القرار مثل : اختيار أحد الأسهم والاستثمار فيه 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ar-SA" sz="2400" dirty="0"/>
              <a:t>أو تكون جماعية نتيجة لوجود مجموعة من الأشخاص يؤدون مهام مستقلة ولكنها مرتبطة ببعضها بدرجة عالية مما يلزم أن يكون القرار جماعي . مثل : نظام دعم القرار في مؤسسة مالية ما 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ar-SA" sz="2400" dirty="0"/>
              <a:t>أو تكون تنظيمية نتيجة لأداء مهام تنظيمية تتعلق بتتابع العمليات لمجالات وظيفية مختلفة . مثل : قرارات التخطيط طويل الأجل أو قرارات توزيع المهام 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ar-SA" sz="2400" b="1" dirty="0"/>
          </a:p>
          <a:p>
            <a:pPr>
              <a:lnSpc>
                <a:spcPct val="150000"/>
              </a:lnSpc>
            </a:pPr>
            <a:endParaRPr lang="ar-SA" sz="2400" b="1" dirty="0"/>
          </a:p>
          <a:p>
            <a:pPr>
              <a:lnSpc>
                <a:spcPct val="150000"/>
              </a:lnSpc>
            </a:pPr>
            <a:endParaRPr lang="ar-SA" sz="2400" b="1" dirty="0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8389718" y="1001539"/>
            <a:ext cx="540000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2214546" y="1000108"/>
            <a:ext cx="6013974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rtl="0">
              <a:lnSpc>
                <a:spcPct val="150000"/>
              </a:lnSpc>
            </a:pPr>
            <a:r>
              <a:rPr lang="ar-SA" sz="2800" b="1" dirty="0"/>
              <a:t>نظم دعم القرار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30D9-2EE4-43FD-8B61-92D940825B48}" type="slidenum">
              <a:rPr lang="ar-SA" smtClean="0"/>
              <a:pPr/>
              <a:t>2</a:t>
            </a:fld>
            <a:endParaRPr lang="ar-SA"/>
          </a:p>
        </p:txBody>
      </p:sp>
      <p:sp>
        <p:nvSpPr>
          <p:cNvPr id="8" name="زر إجراء: الصفحة الرئيسية 7">
            <a:hlinkClick r:id="" action="ppaction://hlinkshowjump?jump=firstslide" highlightClick="1"/>
          </p:cNvPr>
          <p:cNvSpPr/>
          <p:nvPr/>
        </p:nvSpPr>
        <p:spPr>
          <a:xfrm flipH="1">
            <a:off x="2500298" y="6500834"/>
            <a:ext cx="514346" cy="285753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زر إجراء: الوراء أو السابق 8">
            <a:hlinkClick r:id="" action="ppaction://hlinkshowjump?jump=previousslide" highlightClick="1"/>
          </p:cNvPr>
          <p:cNvSpPr/>
          <p:nvPr/>
        </p:nvSpPr>
        <p:spPr>
          <a:xfrm flipH="1">
            <a:off x="3071802" y="6500834"/>
            <a:ext cx="357190" cy="285752"/>
          </a:xfrm>
          <a:prstGeom prst="actionButtonBackPreviou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aseline="-25000" dirty="0"/>
          </a:p>
        </p:txBody>
      </p:sp>
      <p:sp>
        <p:nvSpPr>
          <p:cNvPr id="11" name="زر إجراء: الوراء أو السابق 10">
            <a:hlinkClick r:id="" action="ppaction://hlinkshowjump?jump=nextslide" highlightClick="1"/>
          </p:cNvPr>
          <p:cNvSpPr/>
          <p:nvPr/>
        </p:nvSpPr>
        <p:spPr>
          <a:xfrm>
            <a:off x="2071670" y="6500834"/>
            <a:ext cx="357190" cy="285752"/>
          </a:xfrm>
          <a:prstGeom prst="actionButtonBackPreviou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714744" y="317232"/>
            <a:ext cx="5429256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800" b="1" dirty="0"/>
              <a:t>المفاهيم الأساسية لنظم المعلومات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5572132" y="1103050"/>
            <a:ext cx="3500462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800" b="1" dirty="0"/>
              <a:t>نظام ( </a:t>
            </a:r>
            <a:r>
              <a:rPr lang="en-US" sz="2800" b="1" dirty="0"/>
              <a:t>Systems</a:t>
            </a:r>
            <a:r>
              <a:rPr lang="ar-SA" sz="2800" b="1" dirty="0"/>
              <a:t> )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398956" y="1643050"/>
            <a:ext cx="86022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مجموعة من المكونات التي تتفاعل فيما بينها لتحقيق أهداف معينة وفق قواعد محددة .</a:t>
            </a: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5530334" y="2643182"/>
            <a:ext cx="3500462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800" b="1" dirty="0"/>
              <a:t>البيانات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357158" y="3183182"/>
            <a:ext cx="86022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هي الأشكال المادية التي تمثل بها الحقائق والمعارف .</a:t>
            </a:r>
          </a:p>
          <a:p>
            <a:r>
              <a:rPr lang="ar-SA" sz="2800" b="1" dirty="0"/>
              <a:t>مثل : حروف الهجاء والصور والأشكال والأصوات .</a:t>
            </a: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5500694" y="4460636"/>
            <a:ext cx="3500462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800" b="1" dirty="0"/>
              <a:t>المعلومات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71438" y="5046661"/>
            <a:ext cx="892971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الحقائق والمفاهيم والمعارف والأفكار التي تؤدي إلى اتخاذ قرار أو سلوك أو تصرف والتي مصدرها بيانات تم معالجتها وتحويلها إلى هيئة قابلة للفهم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14" grpId="0" animBg="1"/>
      <p:bldP spid="15" grpId="0"/>
      <p:bldP spid="16" grpId="0" animBg="1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30D9-2EE4-43FD-8B61-92D940825B48}" type="slidenum">
              <a:rPr lang="ar-SA" smtClean="0"/>
              <a:pPr/>
              <a:t>20</a:t>
            </a:fld>
            <a:endParaRPr lang="ar-SA"/>
          </a:p>
        </p:txBody>
      </p:sp>
      <p:sp>
        <p:nvSpPr>
          <p:cNvPr id="8" name="زر إجراء: الصفحة الرئيسية 7">
            <a:hlinkClick r:id="" action="ppaction://hlinkshowjump?jump=firstslide" highlightClick="1"/>
          </p:cNvPr>
          <p:cNvSpPr/>
          <p:nvPr/>
        </p:nvSpPr>
        <p:spPr>
          <a:xfrm flipH="1">
            <a:off x="2500298" y="6500834"/>
            <a:ext cx="514346" cy="285753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زر إجراء: الوراء أو السابق 8">
            <a:hlinkClick r:id="" action="ppaction://hlinkshowjump?jump=previousslide" highlightClick="1"/>
          </p:cNvPr>
          <p:cNvSpPr/>
          <p:nvPr/>
        </p:nvSpPr>
        <p:spPr>
          <a:xfrm flipH="1">
            <a:off x="3071802" y="6500834"/>
            <a:ext cx="357190" cy="285752"/>
          </a:xfrm>
          <a:prstGeom prst="actionButtonBackPreviou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aseline="-25000" dirty="0"/>
          </a:p>
        </p:txBody>
      </p:sp>
      <p:sp>
        <p:nvSpPr>
          <p:cNvPr id="11" name="زر إجراء: الوراء أو السابق 10">
            <a:hlinkClick r:id="" action="ppaction://hlinkshowjump?jump=nextslide" highlightClick="1"/>
          </p:cNvPr>
          <p:cNvSpPr/>
          <p:nvPr/>
        </p:nvSpPr>
        <p:spPr>
          <a:xfrm>
            <a:off x="2071670" y="6500834"/>
            <a:ext cx="357190" cy="285752"/>
          </a:xfrm>
          <a:prstGeom prst="actionButtonBackPreviou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714744" y="317232"/>
            <a:ext cx="5429256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800" b="1" dirty="0"/>
              <a:t>أنواع نظم المعلومات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0" y="1368589"/>
            <a:ext cx="9144000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ar-SA" sz="2400" dirty="0"/>
              <a:t>عبارة عن نظام معلوماتي يحاكي خبرة الإنسان في مجال معين ويتم ذلك من خلال استخلاص خبرات وقدرات مجموعة من الخبراء في أحد المجالات الحيوية والنادرة ، ووضعها في برنامج سهل الاستخدام له قدرة عالية على التحليل والربط والاستنتاج مما يمكنه من حل المشكلات بشكل أسرع من الخبير البشري الذي تم استخلاص المعلومات منه 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ar-SA" sz="2400" dirty="0"/>
              <a:t> تعتبر هذه النظم </a:t>
            </a:r>
            <a:r>
              <a:rPr lang="ar-SA" sz="2400" dirty="0">
                <a:solidFill>
                  <a:schemeClr val="accent2">
                    <a:lumMod val="75000"/>
                  </a:schemeClr>
                </a:solidFill>
              </a:rPr>
              <a:t>إحدى تطبيقات الذكاء الصناعي </a:t>
            </a:r>
            <a:r>
              <a:rPr lang="ar-SA" sz="2400" dirty="0"/>
              <a:t>، وهو من أهم علوم الحاسب . ويحاكي القدرات العقلية للإنسان والتي تتسم بالقدرة على التعلم والتحليل والاستنتاج وردة الفعل على أحداث لم يتم برمجة الآلة عليها من قبل 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ar-SA" sz="2400" dirty="0"/>
              <a:t>وهناك العديد من التطبيقات تعبر عن هذه النظم في حياتنا اليومية ، مثل التطبيقات الموجودة بالهواتف النقالة ، والرجل الآلي ، ونظام التوقف الآلي للسيارات ، وأنظمة الطيران الآلي في                   </a:t>
            </a:r>
          </a:p>
          <a:p>
            <a:pPr>
              <a:lnSpc>
                <a:spcPct val="150000"/>
              </a:lnSpc>
            </a:pPr>
            <a:r>
              <a:rPr lang="ar-SA" sz="2400" dirty="0"/>
              <a:t>                      الطائرات ، وتطبيقات المنزل الذكي .</a:t>
            </a: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8389718" y="928670"/>
            <a:ext cx="540000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2214546" y="928670"/>
            <a:ext cx="6013974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rtl="0">
              <a:lnSpc>
                <a:spcPct val="150000"/>
              </a:lnSpc>
            </a:pPr>
            <a:r>
              <a:rPr lang="ar-SA" sz="2800" b="1" dirty="0"/>
              <a:t>النظم الخبيرة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30D9-2EE4-43FD-8B61-92D940825B48}" type="slidenum">
              <a:rPr lang="ar-SA" smtClean="0"/>
              <a:pPr/>
              <a:t>21</a:t>
            </a:fld>
            <a:endParaRPr lang="ar-SA"/>
          </a:p>
        </p:txBody>
      </p:sp>
      <p:sp>
        <p:nvSpPr>
          <p:cNvPr id="8" name="زر إجراء: الصفحة الرئيسية 7">
            <a:hlinkClick r:id="" action="ppaction://hlinkshowjump?jump=firstslide" highlightClick="1"/>
          </p:cNvPr>
          <p:cNvSpPr/>
          <p:nvPr/>
        </p:nvSpPr>
        <p:spPr>
          <a:xfrm flipH="1">
            <a:off x="2500298" y="6500834"/>
            <a:ext cx="514346" cy="285753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زر إجراء: الوراء أو السابق 8">
            <a:hlinkClick r:id="" action="ppaction://hlinkshowjump?jump=previousslide" highlightClick="1"/>
          </p:cNvPr>
          <p:cNvSpPr/>
          <p:nvPr/>
        </p:nvSpPr>
        <p:spPr>
          <a:xfrm flipH="1">
            <a:off x="3071802" y="6500834"/>
            <a:ext cx="357190" cy="285752"/>
          </a:xfrm>
          <a:prstGeom prst="actionButtonBackPreviou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aseline="-25000" dirty="0"/>
          </a:p>
        </p:txBody>
      </p:sp>
      <p:sp>
        <p:nvSpPr>
          <p:cNvPr id="11" name="زر إجراء: الوراء أو السابق 10">
            <a:hlinkClick r:id="" action="ppaction://hlinkshowjump?jump=nextslide" highlightClick="1"/>
          </p:cNvPr>
          <p:cNvSpPr/>
          <p:nvPr/>
        </p:nvSpPr>
        <p:spPr>
          <a:xfrm>
            <a:off x="2071670" y="6500834"/>
            <a:ext cx="357190" cy="285752"/>
          </a:xfrm>
          <a:prstGeom prst="actionButtonBackPreviou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714744" y="317232"/>
            <a:ext cx="5429256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800" b="1" dirty="0"/>
              <a:t>أنواع نظم المعلومات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0" y="1547891"/>
            <a:ext cx="9144000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ar-SA" sz="2400" dirty="0"/>
              <a:t> تقوم على جمع البيانات التي تحتاجها المنظمة وتخزينها في سجلات ومعالجتها وفق إجراءات وقواعد محددة باستخدام أجهزة وأدوات معينة ، ومن ثم القيام باسترجاع المعلومات المطلوبة وعرضها بالطريقة المناسبة ، أو تجهيزها لمشاركتها مع أنظمة أخرى 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ar-SA" sz="2400" u="sng" dirty="0">
                <a:solidFill>
                  <a:schemeClr val="accent2">
                    <a:lumMod val="75000"/>
                  </a:schemeClr>
                </a:solidFill>
              </a:rPr>
              <a:t> من عيوبها </a:t>
            </a:r>
            <a:r>
              <a:rPr lang="ar-SA" sz="2400" dirty="0"/>
              <a:t>: عدم مرونتها ؛ لأنها </a:t>
            </a:r>
            <a:r>
              <a:rPr lang="ar-SA" sz="2400" dirty="0">
                <a:solidFill>
                  <a:schemeClr val="accent2">
                    <a:lumMod val="75000"/>
                  </a:schemeClr>
                </a:solidFill>
              </a:rPr>
              <a:t>غير قادرة على إنتاج معلومات لم تكن في هيكلها الأساسي </a:t>
            </a:r>
            <a:r>
              <a:rPr lang="ar-SA" sz="2400" dirty="0"/>
              <a:t>. حيث أنها </a:t>
            </a:r>
            <a:r>
              <a:rPr lang="ar-SA" sz="2400" dirty="0">
                <a:solidFill>
                  <a:schemeClr val="accent2">
                    <a:lumMod val="75000"/>
                  </a:schemeClr>
                </a:solidFill>
              </a:rPr>
              <a:t>تصمم لأداء مهام برمجية محددة </a:t>
            </a:r>
            <a:r>
              <a:rPr lang="ar-SA" sz="2400" dirty="0"/>
              <a:t>، مثل : نظام المصروفات وفواتير المبيعات والإيرادات في الشركات والمؤسسات لعرضها أو الاستفادة منها في نظام آخر للوصول إلى معلومات أخرى . وكذلك نظام المكتبات الموجود في المكتبات المركزية 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ar-SA" sz="2400" dirty="0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8389718" y="1001539"/>
            <a:ext cx="540000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2214546" y="1000108"/>
            <a:ext cx="6013974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rtl="0">
              <a:lnSpc>
                <a:spcPct val="150000"/>
              </a:lnSpc>
            </a:pPr>
            <a:r>
              <a:rPr lang="ar-SA" sz="2800" b="1" dirty="0"/>
              <a:t>نظم معالجة البيانات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30D9-2EE4-43FD-8B61-92D940825B48}" type="slidenum">
              <a:rPr lang="ar-SA" smtClean="0"/>
              <a:pPr/>
              <a:t>22</a:t>
            </a:fld>
            <a:endParaRPr lang="ar-SA"/>
          </a:p>
        </p:txBody>
      </p:sp>
      <p:sp>
        <p:nvSpPr>
          <p:cNvPr id="8" name="زر إجراء: الصفحة الرئيسية 7">
            <a:hlinkClick r:id="" action="ppaction://hlinkshowjump?jump=firstslide" highlightClick="1"/>
          </p:cNvPr>
          <p:cNvSpPr/>
          <p:nvPr/>
        </p:nvSpPr>
        <p:spPr>
          <a:xfrm flipH="1">
            <a:off x="2500298" y="6500834"/>
            <a:ext cx="514346" cy="285753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زر إجراء: الوراء أو السابق 8">
            <a:hlinkClick r:id="" action="ppaction://hlinkshowjump?jump=previousslide" highlightClick="1"/>
          </p:cNvPr>
          <p:cNvSpPr/>
          <p:nvPr/>
        </p:nvSpPr>
        <p:spPr>
          <a:xfrm flipH="1">
            <a:off x="3071802" y="6500834"/>
            <a:ext cx="357190" cy="285752"/>
          </a:xfrm>
          <a:prstGeom prst="actionButtonBackPreviou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aseline="-25000" dirty="0"/>
          </a:p>
        </p:txBody>
      </p:sp>
      <p:sp>
        <p:nvSpPr>
          <p:cNvPr id="11" name="زر إجراء: الوراء أو السابق 10">
            <a:hlinkClick r:id="" action="ppaction://hlinkshowjump?jump=nextslide" highlightClick="1"/>
          </p:cNvPr>
          <p:cNvSpPr/>
          <p:nvPr/>
        </p:nvSpPr>
        <p:spPr>
          <a:xfrm>
            <a:off x="2071670" y="6500834"/>
            <a:ext cx="357190" cy="285752"/>
          </a:xfrm>
          <a:prstGeom prst="actionButtonBackPreviou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714744" y="317232"/>
            <a:ext cx="5429256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800" b="1" dirty="0"/>
              <a:t>أنواع نظم المعلومات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0" y="1547891"/>
            <a:ext cx="9144000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ar-SA" sz="2400" dirty="0"/>
              <a:t> عبارة عن نظام يقوم على جمع البيانات وتخزينها وتحليلها وعرض المعلومات مرتبطاً بتوزيعها المكاني لتحقيق أهداف محددة 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ar-SA" sz="2400" dirty="0"/>
              <a:t> ويمكن في هذا النظام إدخال المعلومات الجغرافية ( خرائط ، صور جوية ، تصوير فضائي ) وكذلك معلومات وصفية ( أسماء الأماكن ، جداول ) ، وتخزينها واسترجاعها ، والقيام بعمليات البحث والتحليل والإحصاء ، وعرض النتائج على الخرائط أو في تقارير باستخدام رسوم بيانية توضيحية 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ar-SA" sz="2400" dirty="0"/>
              <a:t> وتساعد هذه النظم في بناء تصور عن الحالة المناخية والغطاء النباتي والجغرافي والسكاني ، مما يساعد متخذ القرار في تخطيط المدن والتوسع العمراني 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ar-SA" sz="2400" dirty="0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8389718" y="1001539"/>
            <a:ext cx="540000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2214546" y="1000108"/>
            <a:ext cx="6013974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rtl="0">
              <a:lnSpc>
                <a:spcPct val="150000"/>
              </a:lnSpc>
            </a:pPr>
            <a:r>
              <a:rPr lang="ar-SA" sz="2800" b="1" dirty="0"/>
              <a:t>نظم المعلومات الجغرافية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30D9-2EE4-43FD-8B61-92D940825B48}" type="slidenum">
              <a:rPr lang="ar-SA" smtClean="0"/>
              <a:pPr/>
              <a:t>23</a:t>
            </a:fld>
            <a:endParaRPr lang="ar-SA"/>
          </a:p>
        </p:txBody>
      </p:sp>
      <p:sp>
        <p:nvSpPr>
          <p:cNvPr id="8" name="زر إجراء: الصفحة الرئيسية 7">
            <a:hlinkClick r:id="" action="ppaction://hlinkshowjump?jump=firstslide" highlightClick="1"/>
          </p:cNvPr>
          <p:cNvSpPr/>
          <p:nvPr/>
        </p:nvSpPr>
        <p:spPr>
          <a:xfrm flipH="1">
            <a:off x="2500298" y="6500834"/>
            <a:ext cx="514346" cy="285753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زر إجراء: الوراء أو السابق 8">
            <a:hlinkClick r:id="" action="ppaction://hlinkshowjump?jump=previousslide" highlightClick="1"/>
          </p:cNvPr>
          <p:cNvSpPr/>
          <p:nvPr/>
        </p:nvSpPr>
        <p:spPr>
          <a:xfrm flipH="1">
            <a:off x="3071802" y="6500834"/>
            <a:ext cx="357190" cy="285752"/>
          </a:xfrm>
          <a:prstGeom prst="actionButtonBackPreviou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aseline="-25000" dirty="0"/>
          </a:p>
        </p:txBody>
      </p:sp>
      <p:sp>
        <p:nvSpPr>
          <p:cNvPr id="11" name="زر إجراء: الوراء أو السابق 10">
            <a:hlinkClick r:id="" action="ppaction://hlinkshowjump?jump=nextslide" highlightClick="1"/>
          </p:cNvPr>
          <p:cNvSpPr/>
          <p:nvPr/>
        </p:nvSpPr>
        <p:spPr>
          <a:xfrm>
            <a:off x="2071670" y="6500834"/>
            <a:ext cx="357190" cy="285752"/>
          </a:xfrm>
          <a:prstGeom prst="actionButtonBackPreviou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2928926" y="317232"/>
            <a:ext cx="6215074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نماذج من نظم المعلومات في القطاعات المختلفة</a:t>
            </a: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8429652" y="1000108"/>
            <a:ext cx="540000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4000496" y="1000108"/>
            <a:ext cx="4370900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2800" b="1" dirty="0"/>
              <a:t>نظم المعلومات في وزارة الداخلية</a:t>
            </a:r>
          </a:p>
        </p:txBody>
      </p:sp>
      <p:sp>
        <p:nvSpPr>
          <p:cNvPr id="38" name="مستطيل مستدير الزوايا 37"/>
          <p:cNvSpPr/>
          <p:nvPr/>
        </p:nvSpPr>
        <p:spPr>
          <a:xfrm>
            <a:off x="8246842" y="2287423"/>
            <a:ext cx="540000" cy="5400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ا</a:t>
            </a:r>
          </a:p>
        </p:txBody>
      </p:sp>
      <p:sp>
        <p:nvSpPr>
          <p:cNvPr id="39" name="مستطيل مستدير الزوايا 38"/>
          <p:cNvSpPr/>
          <p:nvPr/>
        </p:nvSpPr>
        <p:spPr>
          <a:xfrm>
            <a:off x="4141856" y="2285992"/>
            <a:ext cx="3943788" cy="5400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200000"/>
              </a:lnSpc>
            </a:pPr>
            <a:r>
              <a:rPr lang="ar-SA" sz="2400" b="1" dirty="0">
                <a:solidFill>
                  <a:schemeClr val="bg1"/>
                </a:solidFill>
              </a:rPr>
              <a:t>الأحوال المدنية .</a:t>
            </a:r>
          </a:p>
        </p:txBody>
      </p:sp>
      <p:sp>
        <p:nvSpPr>
          <p:cNvPr id="40" name="مستطيل مستدير الزوايا 39"/>
          <p:cNvSpPr/>
          <p:nvPr/>
        </p:nvSpPr>
        <p:spPr>
          <a:xfrm>
            <a:off x="8248358" y="3001803"/>
            <a:ext cx="540000" cy="5400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ب</a:t>
            </a:r>
          </a:p>
        </p:txBody>
      </p:sp>
      <p:sp>
        <p:nvSpPr>
          <p:cNvPr id="41" name="مستطيل مستدير الزوايا 40"/>
          <p:cNvSpPr/>
          <p:nvPr/>
        </p:nvSpPr>
        <p:spPr>
          <a:xfrm>
            <a:off x="4143372" y="3000372"/>
            <a:ext cx="3943788" cy="5400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200000"/>
              </a:lnSpc>
            </a:pPr>
            <a:r>
              <a:rPr lang="ar-SA" sz="2400" b="1" dirty="0">
                <a:solidFill>
                  <a:schemeClr val="bg1"/>
                </a:solidFill>
              </a:rPr>
              <a:t>ديوان وزارة الداخلية .</a:t>
            </a:r>
          </a:p>
        </p:txBody>
      </p:sp>
      <p:sp>
        <p:nvSpPr>
          <p:cNvPr id="42" name="مستطيل مستدير الزوايا 41"/>
          <p:cNvSpPr/>
          <p:nvPr/>
        </p:nvSpPr>
        <p:spPr>
          <a:xfrm>
            <a:off x="8246842" y="3716183"/>
            <a:ext cx="540000" cy="5400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ج</a:t>
            </a:r>
          </a:p>
        </p:txBody>
      </p:sp>
      <p:sp>
        <p:nvSpPr>
          <p:cNvPr id="43" name="مستطيل مستدير الزوايا 42"/>
          <p:cNvSpPr/>
          <p:nvPr/>
        </p:nvSpPr>
        <p:spPr>
          <a:xfrm>
            <a:off x="4141856" y="3714752"/>
            <a:ext cx="3943788" cy="5400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200000"/>
              </a:lnSpc>
            </a:pPr>
            <a:r>
              <a:rPr lang="ar-SA" sz="2400" b="1" dirty="0">
                <a:solidFill>
                  <a:schemeClr val="bg1"/>
                </a:solidFill>
              </a:rPr>
              <a:t>الجوازات .</a:t>
            </a:r>
          </a:p>
        </p:txBody>
      </p:sp>
      <p:sp>
        <p:nvSpPr>
          <p:cNvPr id="44" name="مستطيل مستدير الزوايا 43"/>
          <p:cNvSpPr/>
          <p:nvPr/>
        </p:nvSpPr>
        <p:spPr>
          <a:xfrm>
            <a:off x="8246842" y="4400490"/>
            <a:ext cx="540000" cy="5400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د</a:t>
            </a:r>
          </a:p>
        </p:txBody>
      </p:sp>
      <p:sp>
        <p:nvSpPr>
          <p:cNvPr id="45" name="مستطيل مستدير الزوايا 44"/>
          <p:cNvSpPr/>
          <p:nvPr/>
        </p:nvSpPr>
        <p:spPr>
          <a:xfrm>
            <a:off x="4141856" y="4399059"/>
            <a:ext cx="3943788" cy="5400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200000"/>
              </a:lnSpc>
            </a:pPr>
            <a:r>
              <a:rPr lang="ar-SA" sz="2400" b="1" dirty="0">
                <a:solidFill>
                  <a:schemeClr val="bg1"/>
                </a:solidFill>
              </a:rPr>
              <a:t>المرور .</a:t>
            </a:r>
          </a:p>
        </p:txBody>
      </p:sp>
      <p:sp>
        <p:nvSpPr>
          <p:cNvPr id="47" name="مستطيل مستدير الزوايا 46"/>
          <p:cNvSpPr/>
          <p:nvPr/>
        </p:nvSpPr>
        <p:spPr>
          <a:xfrm>
            <a:off x="8248358" y="5175016"/>
            <a:ext cx="540000" cy="5400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هـ</a:t>
            </a:r>
          </a:p>
        </p:txBody>
      </p:sp>
      <p:sp>
        <p:nvSpPr>
          <p:cNvPr id="48" name="مستطيل مستدير الزوايا 47"/>
          <p:cNvSpPr/>
          <p:nvPr/>
        </p:nvSpPr>
        <p:spPr>
          <a:xfrm>
            <a:off x="4143372" y="5173585"/>
            <a:ext cx="3943788" cy="5400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200000"/>
              </a:lnSpc>
            </a:pPr>
            <a:r>
              <a:rPr lang="ar-SA" sz="2400" b="1" dirty="0">
                <a:solidFill>
                  <a:schemeClr val="bg1"/>
                </a:solidFill>
              </a:rPr>
              <a:t>الأمن العام .</a:t>
            </a:r>
          </a:p>
        </p:txBody>
      </p:sp>
      <p:pic>
        <p:nvPicPr>
          <p:cNvPr id="50" name="صورة 49" descr="2000px-Ministry_of_Interior_Saudi_Arabia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857232"/>
            <a:ext cx="2857488" cy="28789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714752"/>
            <a:ext cx="3214678" cy="242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23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30D9-2EE4-43FD-8B61-92D940825B48}" type="slidenum">
              <a:rPr lang="ar-SA" smtClean="0"/>
              <a:pPr/>
              <a:t>24</a:t>
            </a:fld>
            <a:endParaRPr lang="ar-SA"/>
          </a:p>
        </p:txBody>
      </p:sp>
      <p:sp>
        <p:nvSpPr>
          <p:cNvPr id="8" name="زر إجراء: الصفحة الرئيسية 7">
            <a:hlinkClick r:id="" action="ppaction://hlinkshowjump?jump=firstslide" highlightClick="1"/>
          </p:cNvPr>
          <p:cNvSpPr/>
          <p:nvPr/>
        </p:nvSpPr>
        <p:spPr>
          <a:xfrm flipH="1">
            <a:off x="2500298" y="6500834"/>
            <a:ext cx="514346" cy="285753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زر إجراء: الوراء أو السابق 8">
            <a:hlinkClick r:id="" action="ppaction://hlinkshowjump?jump=previousslide" highlightClick="1"/>
          </p:cNvPr>
          <p:cNvSpPr/>
          <p:nvPr/>
        </p:nvSpPr>
        <p:spPr>
          <a:xfrm flipH="1">
            <a:off x="3071802" y="6500834"/>
            <a:ext cx="357190" cy="285752"/>
          </a:xfrm>
          <a:prstGeom prst="actionButtonBackPreviou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aseline="-25000" dirty="0"/>
          </a:p>
        </p:txBody>
      </p:sp>
      <p:sp>
        <p:nvSpPr>
          <p:cNvPr id="11" name="زر إجراء: الوراء أو السابق 10">
            <a:hlinkClick r:id="" action="ppaction://hlinkshowjump?jump=nextslide" highlightClick="1"/>
          </p:cNvPr>
          <p:cNvSpPr/>
          <p:nvPr/>
        </p:nvSpPr>
        <p:spPr>
          <a:xfrm>
            <a:off x="2071670" y="6500834"/>
            <a:ext cx="357190" cy="285752"/>
          </a:xfrm>
          <a:prstGeom prst="actionButtonBackPreviou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2928926" y="317232"/>
            <a:ext cx="6215074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نماذج من نظم المعلومات في القطاعات المختلفة</a:t>
            </a: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8429652" y="1000108"/>
            <a:ext cx="540000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4000496" y="1000108"/>
            <a:ext cx="4370900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2800" b="1" dirty="0"/>
              <a:t>نظم المعلومات في الشركات</a:t>
            </a:r>
          </a:p>
        </p:txBody>
      </p:sp>
      <p:sp>
        <p:nvSpPr>
          <p:cNvPr id="20" name="مربع نص 19"/>
          <p:cNvSpPr txBox="1"/>
          <p:nvPr/>
        </p:nvSpPr>
        <p:spPr>
          <a:xfrm>
            <a:off x="0" y="1547891"/>
            <a:ext cx="9144000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dirty="0"/>
              <a:t> يتم بناء هذه الأنظمة وإعدادها للاستخدام بمقابل مالي من قبل شركات برمجية خاصة .</a:t>
            </a:r>
          </a:p>
          <a:p>
            <a:pPr>
              <a:lnSpc>
                <a:spcPct val="150000"/>
              </a:lnSpc>
            </a:pPr>
            <a:r>
              <a:rPr lang="ar-SA" sz="2400" dirty="0"/>
              <a:t>هناك </a:t>
            </a:r>
            <a:r>
              <a:rPr lang="ar-SA" sz="2400" b="1" dirty="0"/>
              <a:t>3 أنظمة برمجية </a:t>
            </a:r>
            <a:r>
              <a:rPr lang="ar-SA" sz="2400" dirty="0"/>
              <a:t>تحوي أدوات ووسائل متقدمة تستخدم لبناء النظم المعلوماتية تعد من أشهر وأهم وسائل بناء نظم المعلومات الخاصة بالشركات وهي : </a:t>
            </a:r>
            <a:r>
              <a:rPr lang="ar-SA" sz="2400" dirty="0">
                <a:solidFill>
                  <a:srgbClr val="00B050"/>
                </a:solidFill>
              </a:rPr>
              <a:t>نظام ساب ، نظام أوراكل ، نظام مايكروسوفت</a:t>
            </a:r>
            <a:r>
              <a:rPr lang="ar-SA" sz="2400" dirty="0"/>
              <a:t> . </a:t>
            </a:r>
            <a:r>
              <a:rPr lang="ar-SA" sz="2400" b="1" dirty="0">
                <a:solidFill>
                  <a:schemeClr val="accent2">
                    <a:lumMod val="75000"/>
                  </a:schemeClr>
                </a:solidFill>
              </a:rPr>
              <a:t>ويعد نظام ساب أفضلها وأغلاها ثمنا </a:t>
            </a:r>
            <a:r>
              <a:rPr lang="ar-SA" sz="2400" dirty="0"/>
              <a:t>، وتستخدمه العديد من الشركات حول العالم ، ومنها </a:t>
            </a:r>
            <a:r>
              <a:rPr lang="ar-SA" sz="2400" dirty="0">
                <a:solidFill>
                  <a:srgbClr val="00B050"/>
                </a:solidFill>
              </a:rPr>
              <a:t>شركتي سابك وأرامكو </a:t>
            </a:r>
            <a:r>
              <a:rPr lang="ar-SA" sz="2400" dirty="0"/>
              <a:t>في المملكة العربية السعودية 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ar-SA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419906"/>
            <a:ext cx="3500462" cy="243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23" grpId="0" animBg="1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30D9-2EE4-43FD-8B61-92D940825B48}" type="slidenum">
              <a:rPr lang="ar-SA" smtClean="0"/>
              <a:pPr/>
              <a:t>25</a:t>
            </a:fld>
            <a:endParaRPr lang="ar-SA"/>
          </a:p>
        </p:txBody>
      </p:sp>
      <p:sp>
        <p:nvSpPr>
          <p:cNvPr id="8" name="زر إجراء: الصفحة الرئيسية 7">
            <a:hlinkClick r:id="" action="ppaction://hlinkshowjump?jump=firstslide" highlightClick="1"/>
          </p:cNvPr>
          <p:cNvSpPr/>
          <p:nvPr/>
        </p:nvSpPr>
        <p:spPr>
          <a:xfrm flipH="1">
            <a:off x="2500298" y="6500834"/>
            <a:ext cx="514346" cy="285753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زر إجراء: الوراء أو السابق 8">
            <a:hlinkClick r:id="" action="ppaction://hlinkshowjump?jump=previousslide" highlightClick="1"/>
          </p:cNvPr>
          <p:cNvSpPr/>
          <p:nvPr/>
        </p:nvSpPr>
        <p:spPr>
          <a:xfrm flipH="1">
            <a:off x="3071802" y="6500834"/>
            <a:ext cx="357190" cy="285752"/>
          </a:xfrm>
          <a:prstGeom prst="actionButtonBackPreviou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aseline="-25000" dirty="0"/>
          </a:p>
        </p:txBody>
      </p:sp>
      <p:sp>
        <p:nvSpPr>
          <p:cNvPr id="11" name="زر إجراء: الوراء أو السابق 10">
            <a:hlinkClick r:id="" action="ppaction://hlinkshowjump?jump=nextslide" highlightClick="1"/>
          </p:cNvPr>
          <p:cNvSpPr/>
          <p:nvPr/>
        </p:nvSpPr>
        <p:spPr>
          <a:xfrm>
            <a:off x="2071670" y="6500834"/>
            <a:ext cx="357190" cy="285752"/>
          </a:xfrm>
          <a:prstGeom prst="actionButtonBackPreviou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2928926" y="317232"/>
            <a:ext cx="6215074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نماذج من نظم المعلومات في القطاعات المختلفة</a:t>
            </a: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8429652" y="1000108"/>
            <a:ext cx="540000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4000496" y="1000108"/>
            <a:ext cx="4370900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2800" b="1" dirty="0"/>
              <a:t>نظم المعلومات في التعليم العام</a:t>
            </a:r>
          </a:p>
        </p:txBody>
      </p:sp>
      <p:sp>
        <p:nvSpPr>
          <p:cNvPr id="20" name="مربع نص 19"/>
          <p:cNvSpPr txBox="1"/>
          <p:nvPr/>
        </p:nvSpPr>
        <p:spPr>
          <a:xfrm>
            <a:off x="0" y="1428736"/>
            <a:ext cx="9144000" cy="11318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dirty="0"/>
              <a:t> مثل نظام الإدارة التربوية </a:t>
            </a:r>
            <a:r>
              <a:rPr lang="ar-SA" sz="2400" b="1" dirty="0">
                <a:solidFill>
                  <a:srgbClr val="00B050"/>
                </a:solidFill>
              </a:rPr>
              <a:t>( نور ) </a:t>
            </a:r>
            <a:r>
              <a:rPr lang="ar-SA" sz="2400" dirty="0"/>
              <a:t>في المملكة العربية السعودية والذي حاز على جوائز عالمية في مجال مجتمع المعلومات . </a:t>
            </a: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8461156" y="2746124"/>
            <a:ext cx="540000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4032000" y="2746124"/>
            <a:ext cx="4370900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2800" b="1" dirty="0"/>
              <a:t>نظم المعلومات في التعليم العالي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-32" y="3440160"/>
            <a:ext cx="9144000" cy="11318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dirty="0"/>
              <a:t> منها نظام </a:t>
            </a:r>
            <a:r>
              <a:rPr lang="ar-SA" sz="2400" b="1" dirty="0">
                <a:solidFill>
                  <a:srgbClr val="00B050"/>
                </a:solidFill>
              </a:rPr>
              <a:t>(جسور)</a:t>
            </a:r>
            <a:r>
              <a:rPr lang="ar-SA" sz="2400" dirty="0"/>
              <a:t> المستخدم من قبل الجامعات والمقدم من المركز الوطني للتعلم الإلكتروني التابع لوزارة التعليم العالي 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000240"/>
            <a:ext cx="3143272" cy="152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148238"/>
            <a:ext cx="3500462" cy="208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23" grpId="0" animBg="1"/>
      <p:bldP spid="20" grpId="0"/>
      <p:bldP spid="12" grpId="0" animBg="1"/>
      <p:bldP spid="13" grpId="0" animBg="1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30D9-2EE4-43FD-8B61-92D940825B48}" type="slidenum">
              <a:rPr lang="ar-SA" smtClean="0"/>
              <a:pPr/>
              <a:t>26</a:t>
            </a:fld>
            <a:endParaRPr lang="ar-SA"/>
          </a:p>
        </p:txBody>
      </p:sp>
      <p:sp>
        <p:nvSpPr>
          <p:cNvPr id="8" name="زر إجراء: الصفحة الرئيسية 7">
            <a:hlinkClick r:id="" action="ppaction://hlinkshowjump?jump=firstslide" highlightClick="1"/>
          </p:cNvPr>
          <p:cNvSpPr/>
          <p:nvPr/>
        </p:nvSpPr>
        <p:spPr>
          <a:xfrm flipH="1">
            <a:off x="2500298" y="6500834"/>
            <a:ext cx="514346" cy="285753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زر إجراء: الوراء أو السابق 8">
            <a:hlinkClick r:id="" action="ppaction://hlinkshowjump?jump=previousslide" highlightClick="1"/>
          </p:cNvPr>
          <p:cNvSpPr/>
          <p:nvPr/>
        </p:nvSpPr>
        <p:spPr>
          <a:xfrm flipH="1">
            <a:off x="3071802" y="6500834"/>
            <a:ext cx="357190" cy="285752"/>
          </a:xfrm>
          <a:prstGeom prst="actionButtonBackPreviou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aseline="-25000" dirty="0"/>
          </a:p>
        </p:txBody>
      </p:sp>
      <p:sp>
        <p:nvSpPr>
          <p:cNvPr id="11" name="زر إجراء: الوراء أو السابق 10">
            <a:hlinkClick r:id="" action="ppaction://hlinkshowjump?jump=nextslide" highlightClick="1"/>
          </p:cNvPr>
          <p:cNvSpPr/>
          <p:nvPr/>
        </p:nvSpPr>
        <p:spPr>
          <a:xfrm>
            <a:off x="2071670" y="6500834"/>
            <a:ext cx="357190" cy="285752"/>
          </a:xfrm>
          <a:prstGeom prst="actionButtonBackPreviou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2928926" y="317232"/>
            <a:ext cx="6215074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نماذج من نظم المعلومات في القطاعات المختلفة</a:t>
            </a: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8461188" y="1000108"/>
            <a:ext cx="540000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4032032" y="1000108"/>
            <a:ext cx="4370900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2400" b="1" dirty="0"/>
              <a:t>نظم </a:t>
            </a:r>
            <a:r>
              <a:rPr lang="ar-SA" sz="2800" b="1" dirty="0"/>
              <a:t>المعلومات</a:t>
            </a:r>
            <a:r>
              <a:rPr lang="ar-SA" sz="2400" b="1" dirty="0"/>
              <a:t> في الصحة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0" y="1694144"/>
            <a:ext cx="9144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dirty="0"/>
              <a:t> من المستشفيات التي تستخدم هذه النظام : مستشفى الملك فيصل التخصصي ومركز الأبحاث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428868"/>
            <a:ext cx="6151290" cy="378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30D9-2EE4-43FD-8B61-92D940825B48}" type="slidenum">
              <a:rPr lang="ar-SA" smtClean="0"/>
              <a:pPr/>
              <a:t>27</a:t>
            </a:fld>
            <a:endParaRPr lang="ar-SA"/>
          </a:p>
        </p:txBody>
      </p:sp>
      <p:sp>
        <p:nvSpPr>
          <p:cNvPr id="8" name="زر إجراء: الصفحة الرئيسية 7">
            <a:hlinkClick r:id="" action="ppaction://hlinkshowjump?jump=firstslide" highlightClick="1"/>
          </p:cNvPr>
          <p:cNvSpPr/>
          <p:nvPr/>
        </p:nvSpPr>
        <p:spPr>
          <a:xfrm flipH="1">
            <a:off x="2500298" y="6500834"/>
            <a:ext cx="514346" cy="285753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زر إجراء: الوراء أو السابق 8">
            <a:hlinkClick r:id="" action="ppaction://hlinkshowjump?jump=previousslide" highlightClick="1"/>
          </p:cNvPr>
          <p:cNvSpPr/>
          <p:nvPr/>
        </p:nvSpPr>
        <p:spPr>
          <a:xfrm flipH="1">
            <a:off x="3071802" y="6500834"/>
            <a:ext cx="357190" cy="285752"/>
          </a:xfrm>
          <a:prstGeom prst="actionButtonBackPreviou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aseline="-25000" dirty="0"/>
          </a:p>
        </p:txBody>
      </p:sp>
      <p:sp>
        <p:nvSpPr>
          <p:cNvPr id="11" name="زر إجراء: الوراء أو السابق 10">
            <a:hlinkClick r:id="" action="ppaction://hlinkshowjump?jump=nextslide" highlightClick="1"/>
          </p:cNvPr>
          <p:cNvSpPr/>
          <p:nvPr/>
        </p:nvSpPr>
        <p:spPr>
          <a:xfrm>
            <a:off x="2071670" y="6500834"/>
            <a:ext cx="357190" cy="285752"/>
          </a:xfrm>
          <a:prstGeom prst="actionButtonBackPreviou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2928926" y="317232"/>
            <a:ext cx="6215074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نماذج من نظم المعلومات في القطاعات المختلفة</a:t>
            </a: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8461188" y="1000108"/>
            <a:ext cx="540000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285852" y="1000108"/>
            <a:ext cx="7117080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2800" b="1" dirty="0"/>
              <a:t>نظم المعلومات في البلديات والتخطيط العمراني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0" y="1694144"/>
            <a:ext cx="9144000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dirty="0"/>
              <a:t>تستخدم البلديات أنظمة المعلومات الجغرافية في تيسير أعمالها المختلفة .</a:t>
            </a:r>
          </a:p>
          <a:p>
            <a:pPr>
              <a:lnSpc>
                <a:spcPct val="150000"/>
              </a:lnSpc>
            </a:pPr>
            <a:r>
              <a:rPr lang="ar-SA" sz="2400" dirty="0"/>
              <a:t>ومن ذلك ما قامت </a:t>
            </a:r>
            <a:r>
              <a:rPr lang="ar-SA" sz="2400" dirty="0" err="1"/>
              <a:t>به</a:t>
            </a:r>
            <a:r>
              <a:rPr lang="ar-SA" sz="2400" dirty="0"/>
              <a:t> أمانة منطقة الرياض من إصدار خريطة مدينة الرياض الإلكترونية وتقدم العديد من الخدمات . منها :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dirty="0">
                <a:solidFill>
                  <a:schemeClr val="accent2">
                    <a:lumMod val="75000"/>
                  </a:schemeClr>
                </a:solidFill>
              </a:rPr>
              <a:t>أدوات الرسم والقياس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dirty="0">
                <a:solidFill>
                  <a:schemeClr val="accent2">
                    <a:lumMod val="75000"/>
                  </a:schemeClr>
                </a:solidFill>
              </a:rPr>
              <a:t>التخطيط لمسار 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dirty="0">
                <a:solidFill>
                  <a:schemeClr val="accent2">
                    <a:lumMod val="75000"/>
                  </a:schemeClr>
                </a:solidFill>
              </a:rPr>
              <a:t>العلامات المحفوظة 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dirty="0">
                <a:solidFill>
                  <a:schemeClr val="accent2">
                    <a:lumMod val="75000"/>
                  </a:schemeClr>
                </a:solidFill>
              </a:rPr>
              <a:t>نتائج التعريف .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400" dirty="0">
                <a:solidFill>
                  <a:schemeClr val="accent2">
                    <a:lumMod val="75000"/>
                  </a:schemeClr>
                </a:solidFill>
              </a:rPr>
              <a:t>تعليقات المستخدمين 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928934"/>
            <a:ext cx="5815023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30D9-2EE4-43FD-8B61-92D940825B48}" type="slidenum">
              <a:rPr lang="ar-SA" smtClean="0"/>
              <a:pPr/>
              <a:t>28</a:t>
            </a:fld>
            <a:endParaRPr lang="ar-SA"/>
          </a:p>
        </p:txBody>
      </p:sp>
      <p:sp>
        <p:nvSpPr>
          <p:cNvPr id="8" name="زر إجراء: الصفحة الرئيسية 7">
            <a:hlinkClick r:id="" action="ppaction://hlinkshowjump?jump=firstslide" highlightClick="1"/>
          </p:cNvPr>
          <p:cNvSpPr/>
          <p:nvPr/>
        </p:nvSpPr>
        <p:spPr>
          <a:xfrm flipH="1">
            <a:off x="2500298" y="6500834"/>
            <a:ext cx="514346" cy="285753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زر إجراء: الوراء أو السابق 8">
            <a:hlinkClick r:id="" action="ppaction://hlinkshowjump?jump=previousslide" highlightClick="1"/>
          </p:cNvPr>
          <p:cNvSpPr/>
          <p:nvPr/>
        </p:nvSpPr>
        <p:spPr>
          <a:xfrm flipH="1">
            <a:off x="3071802" y="6500834"/>
            <a:ext cx="357190" cy="285752"/>
          </a:xfrm>
          <a:prstGeom prst="actionButtonBackPreviou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aseline="-25000" dirty="0"/>
          </a:p>
        </p:txBody>
      </p:sp>
      <p:sp>
        <p:nvSpPr>
          <p:cNvPr id="11" name="زر إجراء: الوراء أو السابق 10">
            <a:hlinkClick r:id="" action="ppaction://hlinkshowjump?jump=nextslide" highlightClick="1"/>
          </p:cNvPr>
          <p:cNvSpPr/>
          <p:nvPr/>
        </p:nvSpPr>
        <p:spPr>
          <a:xfrm>
            <a:off x="2071670" y="6500834"/>
            <a:ext cx="357190" cy="285752"/>
          </a:xfrm>
          <a:prstGeom prst="actionButtonBackPreviou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2928926" y="317232"/>
            <a:ext cx="6215074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نماذج من نظم المعلومات في القطاعات المختلفة</a:t>
            </a: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8461188" y="1000108"/>
            <a:ext cx="540000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285852" y="1000108"/>
            <a:ext cx="7117080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2800" b="1" dirty="0"/>
              <a:t>نظم المعلومات في التعاملات المالية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0" y="1694144"/>
            <a:ext cx="91440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dirty="0"/>
              <a:t>من الاستخدامات الهامة لأنظمة المعلومات </a:t>
            </a:r>
            <a:r>
              <a:rPr lang="ar-SA" sz="2400" dirty="0">
                <a:solidFill>
                  <a:schemeClr val="accent2">
                    <a:lumMod val="75000"/>
                  </a:schemeClr>
                </a:solidFill>
              </a:rPr>
              <a:t>تيسير وإدارة التعاملات المالية </a:t>
            </a:r>
            <a:r>
              <a:rPr lang="ar-SA" sz="2400" dirty="0"/>
              <a:t>.</a:t>
            </a:r>
          </a:p>
          <a:p>
            <a:pPr>
              <a:lnSpc>
                <a:spcPct val="150000"/>
              </a:lnSpc>
            </a:pPr>
            <a:r>
              <a:rPr lang="ar-SA" sz="2400" dirty="0"/>
              <a:t>يعتبر نظام </a:t>
            </a:r>
            <a:r>
              <a:rPr lang="ar-SA" sz="2400" b="1" dirty="0">
                <a:solidFill>
                  <a:schemeClr val="accent2">
                    <a:lumMod val="75000"/>
                  </a:schemeClr>
                </a:solidFill>
              </a:rPr>
              <a:t>( سداد ) </a:t>
            </a:r>
            <a:r>
              <a:rPr lang="ar-SA" sz="2400" dirty="0"/>
              <a:t>التابع لمؤسسة النقد العربي السعودي أحد هذه الأنظمة ، وهو نظام مركزي لعرض ودفع الفواتير والمدفوعات الأخرى إلكترونياً في المملكة العربية السعودية 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362989"/>
            <a:ext cx="4214842" cy="313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30D9-2EE4-43FD-8B61-92D940825B48}" type="slidenum">
              <a:rPr lang="ar-SA" smtClean="0"/>
              <a:pPr/>
              <a:t>29</a:t>
            </a:fld>
            <a:endParaRPr lang="ar-SA"/>
          </a:p>
        </p:txBody>
      </p:sp>
      <p:sp>
        <p:nvSpPr>
          <p:cNvPr id="8" name="زر إجراء: الصفحة الرئيسية 7">
            <a:hlinkClick r:id="" action="ppaction://hlinkshowjump?jump=firstslide" highlightClick="1"/>
          </p:cNvPr>
          <p:cNvSpPr/>
          <p:nvPr/>
        </p:nvSpPr>
        <p:spPr>
          <a:xfrm flipH="1">
            <a:off x="2500298" y="6500834"/>
            <a:ext cx="514346" cy="285753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زر إجراء: الوراء أو السابق 8">
            <a:hlinkClick r:id="" action="ppaction://hlinkshowjump?jump=previousslide" highlightClick="1"/>
          </p:cNvPr>
          <p:cNvSpPr/>
          <p:nvPr/>
        </p:nvSpPr>
        <p:spPr>
          <a:xfrm flipH="1">
            <a:off x="3071802" y="6500834"/>
            <a:ext cx="357190" cy="285752"/>
          </a:xfrm>
          <a:prstGeom prst="actionButtonBackPreviou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aseline="-25000" dirty="0"/>
          </a:p>
        </p:txBody>
      </p:sp>
      <p:sp>
        <p:nvSpPr>
          <p:cNvPr id="11" name="زر إجراء: الوراء أو السابق 10">
            <a:hlinkClick r:id="" action="ppaction://hlinkshowjump?jump=nextslide" highlightClick="1"/>
          </p:cNvPr>
          <p:cNvSpPr/>
          <p:nvPr/>
        </p:nvSpPr>
        <p:spPr>
          <a:xfrm>
            <a:off x="2071670" y="6500834"/>
            <a:ext cx="357190" cy="285752"/>
          </a:xfrm>
          <a:prstGeom prst="actionButtonBackPreviou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2928926" y="317232"/>
            <a:ext cx="6215074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نماذج من نظم المعلومات في القطاعات المختلفة</a:t>
            </a: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8461188" y="1000108"/>
            <a:ext cx="540000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285852" y="1000108"/>
            <a:ext cx="7117080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2800" b="1" dirty="0"/>
              <a:t>نظم المعلومات في التعاملات المالية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0" y="1694144"/>
            <a:ext cx="91440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dirty="0"/>
              <a:t>من الاستخدامات الهامة لأنظمة المعلومات </a:t>
            </a:r>
            <a:r>
              <a:rPr lang="ar-SA" sz="2400" dirty="0">
                <a:solidFill>
                  <a:schemeClr val="accent2">
                    <a:lumMod val="75000"/>
                  </a:schemeClr>
                </a:solidFill>
              </a:rPr>
              <a:t>تيسير وإدارة التعاملات المالية </a:t>
            </a:r>
            <a:r>
              <a:rPr lang="ar-SA" sz="2400" dirty="0"/>
              <a:t>.</a:t>
            </a:r>
          </a:p>
          <a:p>
            <a:pPr>
              <a:lnSpc>
                <a:spcPct val="150000"/>
              </a:lnSpc>
            </a:pPr>
            <a:r>
              <a:rPr lang="ar-SA" sz="2400" dirty="0"/>
              <a:t>يعتبر نظام </a:t>
            </a:r>
            <a:r>
              <a:rPr lang="ar-SA" sz="2400" b="1" dirty="0">
                <a:solidFill>
                  <a:schemeClr val="accent2">
                    <a:lumMod val="75000"/>
                  </a:schemeClr>
                </a:solidFill>
              </a:rPr>
              <a:t>( سداد ) </a:t>
            </a:r>
            <a:r>
              <a:rPr lang="ar-SA" sz="2400" dirty="0"/>
              <a:t>التابع لمؤسسة النقد العربي السعودي أحد هذه الأنظمة ، وهو نظام مركزي لعرض ودفع الفواتير والمدفوعات الأخرى إلكترونياً في المملكة العربية السعودية 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362989"/>
            <a:ext cx="4214842" cy="313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30D9-2EE4-43FD-8B61-92D940825B48}" type="slidenum">
              <a:rPr lang="ar-SA" smtClean="0"/>
              <a:pPr/>
              <a:t>3</a:t>
            </a:fld>
            <a:endParaRPr lang="ar-SA"/>
          </a:p>
        </p:txBody>
      </p:sp>
      <p:sp>
        <p:nvSpPr>
          <p:cNvPr id="8" name="زر إجراء: الصفحة الرئيسية 7">
            <a:hlinkClick r:id="" action="ppaction://hlinkshowjump?jump=firstslide" highlightClick="1"/>
          </p:cNvPr>
          <p:cNvSpPr/>
          <p:nvPr/>
        </p:nvSpPr>
        <p:spPr>
          <a:xfrm flipH="1">
            <a:off x="2500298" y="6500834"/>
            <a:ext cx="514346" cy="285753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زر إجراء: الوراء أو السابق 8">
            <a:hlinkClick r:id="" action="ppaction://hlinkshowjump?jump=previousslide" highlightClick="1"/>
          </p:cNvPr>
          <p:cNvSpPr/>
          <p:nvPr/>
        </p:nvSpPr>
        <p:spPr>
          <a:xfrm flipH="1">
            <a:off x="3071802" y="6500834"/>
            <a:ext cx="357190" cy="285752"/>
          </a:xfrm>
          <a:prstGeom prst="actionButtonBackPreviou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aseline="-25000" dirty="0"/>
          </a:p>
        </p:txBody>
      </p:sp>
      <p:sp>
        <p:nvSpPr>
          <p:cNvPr id="11" name="زر إجراء: الوراء أو السابق 10">
            <a:hlinkClick r:id="" action="ppaction://hlinkshowjump?jump=nextslide" highlightClick="1"/>
          </p:cNvPr>
          <p:cNvSpPr/>
          <p:nvPr/>
        </p:nvSpPr>
        <p:spPr>
          <a:xfrm>
            <a:off x="2071670" y="6500834"/>
            <a:ext cx="357190" cy="285752"/>
          </a:xfrm>
          <a:prstGeom prst="actionButtonBackPreviou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714744" y="317232"/>
            <a:ext cx="5429256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800" b="1" dirty="0"/>
              <a:t>المفاهيم الأساسية لنظم المعلومات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5572132" y="1071546"/>
            <a:ext cx="3500462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800" b="1" dirty="0"/>
              <a:t>المعالجة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398956" y="1686815"/>
            <a:ext cx="860220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هي العمليات التي تتم على البيانات لتحولها إلى معلومات .</a:t>
            </a:r>
          </a:p>
          <a:p>
            <a:r>
              <a:rPr lang="ar-SA" sz="2800" b="1" dirty="0"/>
              <a:t> ويمكن استخدام المعلومات الصادرة من عمليات المعالجة كبيانات في عملية معالجة أخرى لنحصل على معلومات جديدة 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143248"/>
            <a:ext cx="5987230" cy="273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30D9-2EE4-43FD-8B61-92D940825B48}" type="slidenum">
              <a:rPr lang="ar-SA" smtClean="0"/>
              <a:pPr/>
              <a:t>30</a:t>
            </a:fld>
            <a:endParaRPr lang="ar-SA"/>
          </a:p>
        </p:txBody>
      </p:sp>
      <p:sp>
        <p:nvSpPr>
          <p:cNvPr id="8" name="زر إجراء: الصفحة الرئيسية 7">
            <a:hlinkClick r:id="" action="ppaction://hlinkshowjump?jump=firstslide" highlightClick="1"/>
          </p:cNvPr>
          <p:cNvSpPr/>
          <p:nvPr/>
        </p:nvSpPr>
        <p:spPr>
          <a:xfrm flipH="1">
            <a:off x="2500298" y="6500834"/>
            <a:ext cx="514346" cy="285753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زر إجراء: الوراء أو السابق 8">
            <a:hlinkClick r:id="" action="ppaction://hlinkshowjump?jump=previousslide" highlightClick="1"/>
          </p:cNvPr>
          <p:cNvSpPr/>
          <p:nvPr/>
        </p:nvSpPr>
        <p:spPr>
          <a:xfrm flipH="1">
            <a:off x="3071802" y="6500834"/>
            <a:ext cx="357190" cy="285752"/>
          </a:xfrm>
          <a:prstGeom prst="actionButtonBackPreviou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aseline="-25000" dirty="0"/>
          </a:p>
        </p:txBody>
      </p:sp>
      <p:sp>
        <p:nvSpPr>
          <p:cNvPr id="11" name="زر إجراء: الوراء أو السابق 10">
            <a:hlinkClick r:id="" action="ppaction://hlinkshowjump?jump=nextslide" highlightClick="1"/>
          </p:cNvPr>
          <p:cNvSpPr/>
          <p:nvPr/>
        </p:nvSpPr>
        <p:spPr>
          <a:xfrm>
            <a:off x="2071670" y="6500834"/>
            <a:ext cx="357190" cy="285752"/>
          </a:xfrm>
          <a:prstGeom prst="actionButtonBackPreviou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2928926" y="317232"/>
            <a:ext cx="6215074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نماذج من نظم المعلومات في القطاعات المختلفة</a:t>
            </a: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8461188" y="1000108"/>
            <a:ext cx="540000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285852" y="1000108"/>
            <a:ext cx="7117080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2800" b="1" dirty="0"/>
              <a:t>نظم المعلومات في الأرصاد الجوية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0" y="1500174"/>
            <a:ext cx="914400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ar-SA" sz="2400" dirty="0"/>
              <a:t>تستخدم أنظمة المعلومات في مجال الأرصاد الجوية وحماية البيئة وذلك لبناء توقعات الطقس ودرجات الحرارة ، ومن ذلك </a:t>
            </a:r>
            <a:r>
              <a:rPr lang="ar-SA" sz="2400" dirty="0">
                <a:solidFill>
                  <a:schemeClr val="accent2">
                    <a:lumMod val="75000"/>
                  </a:schemeClr>
                </a:solidFill>
              </a:rPr>
              <a:t>النظام الآلي للإنذار المبكر </a:t>
            </a:r>
            <a:r>
              <a:rPr lang="ar-SA" sz="2400" dirty="0"/>
              <a:t>التابع للرئاسة العامة للأرصاد وحماية البيئة 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ar-SA" sz="2400" dirty="0"/>
              <a:t>يهدف هذا النظام لإيصال إنذارات المراقبة والتنبيه والتحذير من الظواهر الجوية ، بما فيها الأمطار الشديدة والأعاصير 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857628"/>
            <a:ext cx="349090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30D9-2EE4-43FD-8B61-92D940825B48}" type="slidenum">
              <a:rPr lang="ar-SA" smtClean="0"/>
              <a:pPr/>
              <a:t>31</a:t>
            </a:fld>
            <a:endParaRPr lang="ar-SA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928926" y="317232"/>
            <a:ext cx="6215074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خارطة مفاهيم الوحدة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857232"/>
            <a:ext cx="771527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30D9-2EE4-43FD-8B61-92D940825B48}" type="slidenum">
              <a:rPr lang="ar-SA" smtClean="0"/>
              <a:pPr/>
              <a:t>32</a:t>
            </a:fld>
            <a:endParaRPr lang="ar-SA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928926" y="317232"/>
            <a:ext cx="6215074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دليل الدراسة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6863" y="857232"/>
            <a:ext cx="6010275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30D9-2EE4-43FD-8B61-92D940825B48}" type="slidenum">
              <a:rPr lang="ar-SA" smtClean="0"/>
              <a:pPr/>
              <a:t>4</a:t>
            </a:fld>
            <a:endParaRPr lang="ar-SA"/>
          </a:p>
        </p:txBody>
      </p:sp>
      <p:sp>
        <p:nvSpPr>
          <p:cNvPr id="8" name="زر إجراء: الصفحة الرئيسية 7">
            <a:hlinkClick r:id="" action="ppaction://hlinkshowjump?jump=firstslide" highlightClick="1"/>
          </p:cNvPr>
          <p:cNvSpPr/>
          <p:nvPr/>
        </p:nvSpPr>
        <p:spPr>
          <a:xfrm flipH="1">
            <a:off x="2500298" y="6500834"/>
            <a:ext cx="514346" cy="285753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زر إجراء: الوراء أو السابق 8">
            <a:hlinkClick r:id="" action="ppaction://hlinkshowjump?jump=previousslide" highlightClick="1"/>
          </p:cNvPr>
          <p:cNvSpPr/>
          <p:nvPr/>
        </p:nvSpPr>
        <p:spPr>
          <a:xfrm flipH="1">
            <a:off x="3071802" y="6500834"/>
            <a:ext cx="357190" cy="285752"/>
          </a:xfrm>
          <a:prstGeom prst="actionButtonBackPreviou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aseline="-25000" dirty="0"/>
          </a:p>
        </p:txBody>
      </p:sp>
      <p:sp>
        <p:nvSpPr>
          <p:cNvPr id="11" name="زر إجراء: الوراء أو السابق 10">
            <a:hlinkClick r:id="" action="ppaction://hlinkshowjump?jump=nextslide" highlightClick="1"/>
          </p:cNvPr>
          <p:cNvSpPr/>
          <p:nvPr/>
        </p:nvSpPr>
        <p:spPr>
          <a:xfrm>
            <a:off x="2071670" y="6500834"/>
            <a:ext cx="357190" cy="285752"/>
          </a:xfrm>
          <a:prstGeom prst="actionButtonBackPreviou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714744" y="317232"/>
            <a:ext cx="5429256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800" b="1" dirty="0"/>
              <a:t>المفاهيم الأساسية لنظم المعلومات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5572132" y="1071546"/>
            <a:ext cx="3500462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800" b="1" dirty="0"/>
              <a:t>نظم المعلومات 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398956" y="1686815"/>
            <a:ext cx="860220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مجموعة من المكونات التي تتفاعل فيما بينها لجمع ومعالجة وتخزين البيانات وتحليلها وتنظيمها والتحكم بها بهدف عرض المعلومات أو اتخاذ إجراء أو دعم القرار في المنظمة وفق قواعد محددة 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152703"/>
            <a:ext cx="5500726" cy="306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30D9-2EE4-43FD-8B61-92D940825B48}" type="slidenum">
              <a:rPr lang="ar-SA" smtClean="0"/>
              <a:pPr/>
              <a:t>5</a:t>
            </a:fld>
            <a:endParaRPr lang="ar-SA"/>
          </a:p>
        </p:txBody>
      </p:sp>
      <p:sp>
        <p:nvSpPr>
          <p:cNvPr id="8" name="زر إجراء: الصفحة الرئيسية 7">
            <a:hlinkClick r:id="" action="ppaction://hlinkshowjump?jump=firstslide" highlightClick="1"/>
          </p:cNvPr>
          <p:cNvSpPr/>
          <p:nvPr/>
        </p:nvSpPr>
        <p:spPr>
          <a:xfrm flipH="1">
            <a:off x="2500298" y="6500834"/>
            <a:ext cx="514346" cy="285753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زر إجراء: الوراء أو السابق 8">
            <a:hlinkClick r:id="" action="ppaction://hlinkshowjump?jump=previousslide" highlightClick="1"/>
          </p:cNvPr>
          <p:cNvSpPr/>
          <p:nvPr/>
        </p:nvSpPr>
        <p:spPr>
          <a:xfrm flipH="1">
            <a:off x="3071802" y="6500834"/>
            <a:ext cx="357190" cy="285752"/>
          </a:xfrm>
          <a:prstGeom prst="actionButtonBackPreviou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aseline="-25000" dirty="0"/>
          </a:p>
        </p:txBody>
      </p:sp>
      <p:sp>
        <p:nvSpPr>
          <p:cNvPr id="11" name="زر إجراء: الوراء أو السابق 10">
            <a:hlinkClick r:id="" action="ppaction://hlinkshowjump?jump=nextslide" highlightClick="1"/>
          </p:cNvPr>
          <p:cNvSpPr/>
          <p:nvPr/>
        </p:nvSpPr>
        <p:spPr>
          <a:xfrm>
            <a:off x="2071670" y="6500834"/>
            <a:ext cx="357190" cy="285752"/>
          </a:xfrm>
          <a:prstGeom prst="actionButtonBackPreviou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714744" y="317232"/>
            <a:ext cx="5429256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800" b="1" dirty="0"/>
              <a:t>المفاهيم الأساسية لنظم المعلومات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5572132" y="1071546"/>
            <a:ext cx="3500462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800" b="1" dirty="0"/>
              <a:t>آلية عمل نظم المعلومات 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398956" y="1686815"/>
            <a:ext cx="8602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تتفق جميع أنظمة المعلومات بأن لها 4 مهام رئيسية هي : </a:t>
            </a: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8388202" y="2287423"/>
            <a:ext cx="540000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142120" y="2285992"/>
            <a:ext cx="2084884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2400" b="1" dirty="0"/>
              <a:t>مدخلات .</a:t>
            </a: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8389718" y="3001803"/>
            <a:ext cx="540000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6143636" y="3000372"/>
            <a:ext cx="2084884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2400" b="1" dirty="0"/>
              <a:t>معالجة .</a:t>
            </a: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8388202" y="3716183"/>
            <a:ext cx="540000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6142120" y="3714752"/>
            <a:ext cx="2084884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2400" b="1" dirty="0"/>
              <a:t>مخرجات .</a:t>
            </a: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8388202" y="4400490"/>
            <a:ext cx="540000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6142120" y="4399059"/>
            <a:ext cx="2084884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2400" b="1" dirty="0"/>
              <a:t>التغذية الراجعة 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14554"/>
            <a:ext cx="5634067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30D9-2EE4-43FD-8B61-92D940825B48}" type="slidenum">
              <a:rPr lang="ar-SA" smtClean="0"/>
              <a:pPr/>
              <a:t>6</a:t>
            </a:fld>
            <a:endParaRPr lang="ar-SA"/>
          </a:p>
        </p:txBody>
      </p:sp>
      <p:sp>
        <p:nvSpPr>
          <p:cNvPr id="8" name="زر إجراء: الصفحة الرئيسية 7">
            <a:hlinkClick r:id="" action="ppaction://hlinkshowjump?jump=firstslide" highlightClick="1"/>
          </p:cNvPr>
          <p:cNvSpPr/>
          <p:nvPr/>
        </p:nvSpPr>
        <p:spPr>
          <a:xfrm flipH="1">
            <a:off x="2500298" y="6500834"/>
            <a:ext cx="514346" cy="285753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زر إجراء: الوراء أو السابق 8">
            <a:hlinkClick r:id="" action="ppaction://hlinkshowjump?jump=previousslide" highlightClick="1"/>
          </p:cNvPr>
          <p:cNvSpPr/>
          <p:nvPr/>
        </p:nvSpPr>
        <p:spPr>
          <a:xfrm flipH="1">
            <a:off x="3071802" y="6500834"/>
            <a:ext cx="357190" cy="285752"/>
          </a:xfrm>
          <a:prstGeom prst="actionButtonBackPreviou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aseline="-25000" dirty="0"/>
          </a:p>
        </p:txBody>
      </p:sp>
      <p:sp>
        <p:nvSpPr>
          <p:cNvPr id="11" name="زر إجراء: الوراء أو السابق 10">
            <a:hlinkClick r:id="" action="ppaction://hlinkshowjump?jump=nextslide" highlightClick="1"/>
          </p:cNvPr>
          <p:cNvSpPr/>
          <p:nvPr/>
        </p:nvSpPr>
        <p:spPr>
          <a:xfrm>
            <a:off x="2071670" y="6500834"/>
            <a:ext cx="357190" cy="285752"/>
          </a:xfrm>
          <a:prstGeom prst="actionButtonBackPreviou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714744" y="317232"/>
            <a:ext cx="5429256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800" b="1" dirty="0"/>
              <a:t>المفاهيم الأساسية لنظم المعلومات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5572132" y="1071546"/>
            <a:ext cx="3500462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800" b="1" dirty="0"/>
              <a:t>مميزات نظم المعلومات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8318280" y="1817430"/>
            <a:ext cx="540000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5072066" y="1815999"/>
            <a:ext cx="3085016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2400" b="1" dirty="0"/>
              <a:t>السرعة .</a:t>
            </a: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8319796" y="3305022"/>
            <a:ext cx="540000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7" name="مستطيل مستدير الزوايا 26"/>
          <p:cNvSpPr/>
          <p:nvPr/>
        </p:nvSpPr>
        <p:spPr>
          <a:xfrm>
            <a:off x="5073582" y="3303591"/>
            <a:ext cx="3085016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2400" b="1" dirty="0"/>
              <a:t>الدقة .</a:t>
            </a:r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8318280" y="4776493"/>
            <a:ext cx="540000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9" name="مستطيل مستدير الزوايا 28"/>
          <p:cNvSpPr/>
          <p:nvPr/>
        </p:nvSpPr>
        <p:spPr>
          <a:xfrm>
            <a:off x="5072066" y="4775062"/>
            <a:ext cx="3085016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2400" b="1" dirty="0"/>
              <a:t>التخزين .</a:t>
            </a:r>
          </a:p>
        </p:txBody>
      </p:sp>
      <p:sp>
        <p:nvSpPr>
          <p:cNvPr id="38" name="مربع نص 37"/>
          <p:cNvSpPr txBox="1"/>
          <p:nvPr/>
        </p:nvSpPr>
        <p:spPr>
          <a:xfrm>
            <a:off x="142844" y="5346566"/>
            <a:ext cx="8643998" cy="7970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60363" indent="-265113">
              <a:lnSpc>
                <a:spcPct val="120000"/>
              </a:lnSpc>
              <a:buClr>
                <a:srgbClr val="FF7C80"/>
              </a:buClr>
              <a:buSzPct val="110000"/>
            </a:pPr>
            <a:r>
              <a:rPr lang="ar-SA" sz="2000" b="1" dirty="0">
                <a:latin typeface="Hacen Casablanca Heavy" pitchFamily="2" charset="-78"/>
              </a:rPr>
              <a:t>يمكن لأنظمة المعلومات تخزين كميات كبيره من المعلومات </a:t>
            </a:r>
            <a:r>
              <a:rPr lang="ar-SA" sz="2000" b="1" dirty="0" err="1">
                <a:latin typeface="Hacen Casablanca Heavy" pitchFamily="2" charset="-78"/>
              </a:rPr>
              <a:t>و</a:t>
            </a:r>
            <a:r>
              <a:rPr lang="ar-SA" sz="2000" b="1" dirty="0">
                <a:latin typeface="Hacen Casablanca Heavy" pitchFamily="2" charset="-78"/>
              </a:rPr>
              <a:t> البيانات في حيز صغير جدا للرجوع إليها وقت الحاجة. </a:t>
            </a:r>
          </a:p>
        </p:txBody>
      </p:sp>
      <p:sp>
        <p:nvSpPr>
          <p:cNvPr id="39" name="مربع نص 38"/>
          <p:cNvSpPr txBox="1"/>
          <p:nvPr/>
        </p:nvSpPr>
        <p:spPr>
          <a:xfrm>
            <a:off x="295244" y="2357430"/>
            <a:ext cx="8643998" cy="7970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95250">
              <a:lnSpc>
                <a:spcPct val="120000"/>
              </a:lnSpc>
              <a:buClr>
                <a:srgbClr val="FF7C80"/>
              </a:buClr>
              <a:buSzPct val="110000"/>
            </a:pPr>
            <a:r>
              <a:rPr lang="ar-SA" sz="2000" b="1" dirty="0">
                <a:latin typeface="Hacen Casablanca Heavy" pitchFamily="2" charset="-78"/>
              </a:rPr>
              <a:t>تقوم أنظمة المعلومات بإدخال البيانات </a:t>
            </a:r>
            <a:r>
              <a:rPr lang="ar-SA" sz="2000" b="1" dirty="0" err="1">
                <a:latin typeface="Hacen Casablanca Heavy" pitchFamily="2" charset="-78"/>
              </a:rPr>
              <a:t>و</a:t>
            </a:r>
            <a:r>
              <a:rPr lang="ar-SA" sz="2000" b="1" dirty="0">
                <a:latin typeface="Hacen Casablanca Heavy" pitchFamily="2" charset="-78"/>
              </a:rPr>
              <a:t> معالجتها </a:t>
            </a:r>
            <a:r>
              <a:rPr lang="ar-SA" sz="2000" b="1" dirty="0" err="1">
                <a:latin typeface="Hacen Casablanca Heavy" pitchFamily="2" charset="-78"/>
              </a:rPr>
              <a:t>و</a:t>
            </a:r>
            <a:r>
              <a:rPr lang="ar-SA" sz="2000" b="1" dirty="0">
                <a:latin typeface="Hacen Casablanca Heavy" pitchFamily="2" charset="-78"/>
              </a:rPr>
              <a:t> من ثم عرض المعلومات بسرعة كبيره لا يستطيع الإنسان مجاراتها.</a:t>
            </a:r>
            <a:endParaRPr lang="ar-SA" sz="2000" dirty="0"/>
          </a:p>
        </p:txBody>
      </p:sp>
      <p:sp>
        <p:nvSpPr>
          <p:cNvPr id="41" name="مربع نص 40"/>
          <p:cNvSpPr txBox="1"/>
          <p:nvPr/>
        </p:nvSpPr>
        <p:spPr>
          <a:xfrm>
            <a:off x="357158" y="3845022"/>
            <a:ext cx="864399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60363" indent="-265113">
              <a:lnSpc>
                <a:spcPct val="120000"/>
              </a:lnSpc>
              <a:buClr>
                <a:srgbClr val="FF7C80"/>
              </a:buClr>
              <a:buSzPct val="110000"/>
            </a:pPr>
            <a:r>
              <a:rPr lang="ar-SA" sz="2000" b="1" dirty="0">
                <a:latin typeface="Hacen Casablanca Heavy" pitchFamily="2" charset="-78"/>
              </a:rPr>
              <a:t>تكون مخرجات الأنظمة دقيقه </a:t>
            </a:r>
            <a:r>
              <a:rPr lang="ar-SA" sz="2000" b="1" dirty="0" err="1">
                <a:latin typeface="Hacen Casablanca Heavy" pitchFamily="2" charset="-78"/>
              </a:rPr>
              <a:t>و</a:t>
            </a:r>
            <a:r>
              <a:rPr lang="ar-SA" sz="2000" b="1" dirty="0">
                <a:latin typeface="Hacen Casablanca Heavy" pitchFamily="2" charset="-78"/>
              </a:rPr>
              <a:t> خاليه من الأخطاء , بخلاف المخرجات التي تتم عن طريق الإنسان الذي قد يخطئ نتيجة للتعب أو الإرهاق أو عوامل أخرى.</a:t>
            </a:r>
            <a:endParaRPr lang="ar-SA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8" grpId="0"/>
      <p:bldP spid="39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30D9-2EE4-43FD-8B61-92D940825B48}" type="slidenum">
              <a:rPr lang="ar-SA" smtClean="0"/>
              <a:pPr/>
              <a:t>7</a:t>
            </a:fld>
            <a:endParaRPr lang="ar-SA"/>
          </a:p>
        </p:txBody>
      </p:sp>
      <p:sp>
        <p:nvSpPr>
          <p:cNvPr id="8" name="زر إجراء: الصفحة الرئيسية 7">
            <a:hlinkClick r:id="" action="ppaction://hlinkshowjump?jump=firstslide" highlightClick="1"/>
          </p:cNvPr>
          <p:cNvSpPr/>
          <p:nvPr/>
        </p:nvSpPr>
        <p:spPr>
          <a:xfrm flipH="1">
            <a:off x="2500298" y="6500834"/>
            <a:ext cx="514346" cy="285753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زر إجراء: الوراء أو السابق 8">
            <a:hlinkClick r:id="" action="ppaction://hlinkshowjump?jump=previousslide" highlightClick="1"/>
          </p:cNvPr>
          <p:cNvSpPr/>
          <p:nvPr/>
        </p:nvSpPr>
        <p:spPr>
          <a:xfrm flipH="1">
            <a:off x="3071802" y="6500834"/>
            <a:ext cx="357190" cy="285752"/>
          </a:xfrm>
          <a:prstGeom prst="actionButtonBackPreviou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aseline="-25000" dirty="0"/>
          </a:p>
        </p:txBody>
      </p:sp>
      <p:sp>
        <p:nvSpPr>
          <p:cNvPr id="11" name="زر إجراء: الوراء أو السابق 10">
            <a:hlinkClick r:id="" action="ppaction://hlinkshowjump?jump=nextslide" highlightClick="1"/>
          </p:cNvPr>
          <p:cNvSpPr/>
          <p:nvPr/>
        </p:nvSpPr>
        <p:spPr>
          <a:xfrm>
            <a:off x="2071670" y="6500834"/>
            <a:ext cx="357190" cy="285752"/>
          </a:xfrm>
          <a:prstGeom prst="actionButtonBackPreviou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714744" y="317232"/>
            <a:ext cx="5429256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800" b="1" dirty="0"/>
              <a:t>المفاهيم الأساسية لنظم المعلومات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5572132" y="1071546"/>
            <a:ext cx="3500462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800" b="1" dirty="0"/>
              <a:t>مميزات نظم المعلومات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8318280" y="1817430"/>
            <a:ext cx="540000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5072066" y="1815999"/>
            <a:ext cx="3085016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2400" b="1" dirty="0"/>
              <a:t>السهولة</a:t>
            </a: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8319796" y="3073241"/>
            <a:ext cx="540000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7" name="مستطيل مستدير الزوايا 26"/>
          <p:cNvSpPr/>
          <p:nvPr/>
        </p:nvSpPr>
        <p:spPr>
          <a:xfrm>
            <a:off x="5073582" y="3071810"/>
            <a:ext cx="3085016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2400" b="1" dirty="0"/>
              <a:t>توفير الجهد</a:t>
            </a:r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8318280" y="4573439"/>
            <a:ext cx="540000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9" name="مستطيل مستدير الزوايا 28"/>
          <p:cNvSpPr/>
          <p:nvPr/>
        </p:nvSpPr>
        <p:spPr>
          <a:xfrm>
            <a:off x="5072066" y="4572008"/>
            <a:ext cx="3085016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2400" b="1" dirty="0"/>
              <a:t>التكامل </a:t>
            </a:r>
          </a:p>
        </p:txBody>
      </p:sp>
      <p:sp>
        <p:nvSpPr>
          <p:cNvPr id="38" name="مربع نص 37"/>
          <p:cNvSpPr txBox="1"/>
          <p:nvPr/>
        </p:nvSpPr>
        <p:spPr>
          <a:xfrm>
            <a:off x="142844" y="5143512"/>
            <a:ext cx="8858312" cy="4277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60363" indent="-265113">
              <a:lnSpc>
                <a:spcPct val="120000"/>
              </a:lnSpc>
              <a:buClr>
                <a:srgbClr val="FF7C80"/>
              </a:buClr>
              <a:buSzPct val="110000"/>
            </a:pPr>
            <a:r>
              <a:rPr lang="ar-SA" sz="2000" b="1" dirty="0">
                <a:latin typeface="Hacen Casablanca Heavy" pitchFamily="2" charset="-78"/>
              </a:rPr>
              <a:t>وذلك بالاستفادة من البيانات والمعلومات الموجودة بكل منها مما يسهم في تقليل </a:t>
            </a:r>
            <a:r>
              <a:rPr lang="ar-SA" sz="2000" b="1" dirty="0" err="1">
                <a:latin typeface="Hacen Casablanca Heavy" pitchFamily="2" charset="-78"/>
              </a:rPr>
              <a:t>تكرارالبيانات</a:t>
            </a:r>
            <a:r>
              <a:rPr lang="ar-SA" sz="2000" b="1" dirty="0">
                <a:latin typeface="Hacen Casablanca Heavy" pitchFamily="2" charset="-78"/>
              </a:rPr>
              <a:t> في الأنظمة. </a:t>
            </a:r>
          </a:p>
        </p:txBody>
      </p:sp>
      <p:sp>
        <p:nvSpPr>
          <p:cNvPr id="39" name="مربع نص 38"/>
          <p:cNvSpPr txBox="1"/>
          <p:nvPr/>
        </p:nvSpPr>
        <p:spPr>
          <a:xfrm>
            <a:off x="295244" y="2357430"/>
            <a:ext cx="8643998" cy="429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95250">
              <a:lnSpc>
                <a:spcPct val="120000"/>
              </a:lnSpc>
              <a:buClr>
                <a:srgbClr val="FF7C80"/>
              </a:buClr>
              <a:buSzPct val="110000"/>
            </a:pPr>
            <a:r>
              <a:rPr lang="ar-SA" sz="2000" b="1" dirty="0">
                <a:latin typeface="Hacen Casablanca Heavy" pitchFamily="2" charset="-78"/>
              </a:rPr>
              <a:t>يمكن الوصول للمعلومة المطلوبة بكل يسر </a:t>
            </a:r>
            <a:r>
              <a:rPr lang="ar-SA" sz="2000" b="1" dirty="0" err="1">
                <a:latin typeface="Hacen Casablanca Heavy" pitchFamily="2" charset="-78"/>
              </a:rPr>
              <a:t>و</a:t>
            </a:r>
            <a:r>
              <a:rPr lang="ar-SA" sz="2000" b="1" dirty="0">
                <a:latin typeface="Hacen Casablanca Heavy" pitchFamily="2" charset="-78"/>
              </a:rPr>
              <a:t> سهوله وذلك لما توفره وسائل التواصل مع المستفيدين .</a:t>
            </a:r>
            <a:endParaRPr lang="ar-SA" sz="2000" dirty="0"/>
          </a:p>
        </p:txBody>
      </p:sp>
      <p:sp>
        <p:nvSpPr>
          <p:cNvPr id="41" name="مربع نص 40"/>
          <p:cNvSpPr txBox="1"/>
          <p:nvPr/>
        </p:nvSpPr>
        <p:spPr>
          <a:xfrm>
            <a:off x="357158" y="3613241"/>
            <a:ext cx="8643998" cy="7970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60363" indent="-265113">
              <a:lnSpc>
                <a:spcPct val="120000"/>
              </a:lnSpc>
              <a:buClr>
                <a:srgbClr val="FF7C80"/>
              </a:buClr>
              <a:buSzPct val="110000"/>
            </a:pPr>
            <a:r>
              <a:rPr lang="ar-SA" sz="2000" b="1" dirty="0">
                <a:latin typeface="Hacen Casablanca Heavy" pitchFamily="2" charset="-78"/>
              </a:rPr>
              <a:t>توفر نظم المعلومات الجهد البشري في التعامل مع البيانات لما توفره من وسائل مختلفة لإدخالها </a:t>
            </a:r>
            <a:r>
              <a:rPr lang="ar-SA" sz="2000" b="1" dirty="0" err="1">
                <a:latin typeface="Hacen Casablanca Heavy" pitchFamily="2" charset="-78"/>
              </a:rPr>
              <a:t>و</a:t>
            </a:r>
            <a:r>
              <a:rPr lang="ar-SA" sz="2000" b="1" dirty="0">
                <a:latin typeface="Hacen Casablanca Heavy" pitchFamily="2" charset="-78"/>
              </a:rPr>
              <a:t> سرعة معالجتها ,</a:t>
            </a:r>
            <a:endParaRPr lang="ar-SA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8" grpId="0"/>
      <p:bldP spid="39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30D9-2EE4-43FD-8B61-92D940825B48}" type="slidenum">
              <a:rPr lang="ar-SA" smtClean="0"/>
              <a:pPr/>
              <a:t>8</a:t>
            </a:fld>
            <a:endParaRPr lang="ar-SA"/>
          </a:p>
        </p:txBody>
      </p:sp>
      <p:sp>
        <p:nvSpPr>
          <p:cNvPr id="8" name="زر إجراء: الصفحة الرئيسية 7">
            <a:hlinkClick r:id="" action="ppaction://hlinkshowjump?jump=firstslide" highlightClick="1"/>
          </p:cNvPr>
          <p:cNvSpPr/>
          <p:nvPr/>
        </p:nvSpPr>
        <p:spPr>
          <a:xfrm flipH="1">
            <a:off x="2500298" y="6500834"/>
            <a:ext cx="514346" cy="285753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زر إجراء: الوراء أو السابق 8">
            <a:hlinkClick r:id="" action="ppaction://hlinkshowjump?jump=previousslide" highlightClick="1"/>
          </p:cNvPr>
          <p:cNvSpPr/>
          <p:nvPr/>
        </p:nvSpPr>
        <p:spPr>
          <a:xfrm flipH="1">
            <a:off x="3071802" y="6500834"/>
            <a:ext cx="357190" cy="285752"/>
          </a:xfrm>
          <a:prstGeom prst="actionButtonBackPreviou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aseline="-25000" dirty="0"/>
          </a:p>
        </p:txBody>
      </p:sp>
      <p:sp>
        <p:nvSpPr>
          <p:cNvPr id="11" name="زر إجراء: الوراء أو السابق 10">
            <a:hlinkClick r:id="" action="ppaction://hlinkshowjump?jump=nextslide" highlightClick="1"/>
          </p:cNvPr>
          <p:cNvSpPr/>
          <p:nvPr/>
        </p:nvSpPr>
        <p:spPr>
          <a:xfrm>
            <a:off x="2071670" y="6500834"/>
            <a:ext cx="357190" cy="285752"/>
          </a:xfrm>
          <a:prstGeom prst="actionButtonBackPreviou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714744" y="317232"/>
            <a:ext cx="5429256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800" b="1" dirty="0"/>
              <a:t>المفاهيم الأساسية لنظم المعلومات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5572132" y="1071546"/>
            <a:ext cx="3500462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800" b="1" dirty="0"/>
              <a:t>مميزات نظم المعلومات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8318280" y="1817430"/>
            <a:ext cx="540000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5072066" y="1815999"/>
            <a:ext cx="3085016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2400" b="1" dirty="0"/>
              <a:t>الاستخدام المتعدد .</a:t>
            </a: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8319796" y="3501869"/>
            <a:ext cx="540000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7" name="مستطيل مستدير الزوايا 26"/>
          <p:cNvSpPr/>
          <p:nvPr/>
        </p:nvSpPr>
        <p:spPr>
          <a:xfrm>
            <a:off x="5073582" y="3500438"/>
            <a:ext cx="3085016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2400" b="1" dirty="0"/>
              <a:t>المرونة .</a:t>
            </a:r>
          </a:p>
        </p:txBody>
      </p:sp>
      <p:sp>
        <p:nvSpPr>
          <p:cNvPr id="39" name="مربع نص 38"/>
          <p:cNvSpPr txBox="1"/>
          <p:nvPr/>
        </p:nvSpPr>
        <p:spPr>
          <a:xfrm>
            <a:off x="295244" y="2428868"/>
            <a:ext cx="864399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60363" lvl="0" indent="-265113">
              <a:lnSpc>
                <a:spcPct val="120000"/>
              </a:lnSpc>
              <a:spcBef>
                <a:spcPts val="600"/>
              </a:spcBef>
              <a:buClr>
                <a:srgbClr val="FF7C80"/>
              </a:buClr>
              <a:buSzPct val="110000"/>
              <a:defRPr/>
            </a:pPr>
            <a:r>
              <a:rPr lang="ar-SA" sz="2000" b="1" dirty="0">
                <a:latin typeface="Hacen Casablanca Heavy" pitchFamily="2" charset="-78"/>
              </a:rPr>
              <a:t>تسمح أنظمة المعلومات بعدد كبير من المستخدمين الذين يمكن لهم استخدام النظام في نفس الوقت . وذلك من خلال وسائل الاتصال الحديثة كالإنترنت .</a:t>
            </a:r>
            <a:endParaRPr lang="ar-SA" sz="500" b="1" dirty="0">
              <a:latin typeface="Hacen Casablanca Heavy" pitchFamily="2" charset="-78"/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357158" y="4041869"/>
            <a:ext cx="8643998" cy="7970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60363" indent="-265113">
              <a:lnSpc>
                <a:spcPct val="120000"/>
              </a:lnSpc>
              <a:buClr>
                <a:srgbClr val="FF7C80"/>
              </a:buClr>
              <a:buSzPct val="110000"/>
            </a:pPr>
            <a:r>
              <a:rPr lang="ar-SA" sz="2000" b="1" dirty="0">
                <a:latin typeface="Hacen Casablanca Heavy" pitchFamily="2" charset="-78"/>
              </a:rPr>
              <a:t>توفر نظم المعلومات الجهد البشري في التعامل مع البيانات لما توفره من وسائل مختلفة لإدخالها </a:t>
            </a:r>
            <a:r>
              <a:rPr lang="ar-SA" sz="2000" b="1" dirty="0" err="1">
                <a:latin typeface="Hacen Casablanca Heavy" pitchFamily="2" charset="-78"/>
              </a:rPr>
              <a:t>و</a:t>
            </a:r>
            <a:r>
              <a:rPr lang="ar-SA" sz="2000" b="1" dirty="0">
                <a:latin typeface="Hacen Casablanca Heavy" pitchFamily="2" charset="-78"/>
              </a:rPr>
              <a:t> سرعة معالجتها ,</a:t>
            </a:r>
            <a:endParaRPr lang="ar-SA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2" grpId="0" animBg="1"/>
      <p:bldP spid="23" grpId="0" animBg="1"/>
      <p:bldP spid="26" grpId="0" animBg="1"/>
      <p:bldP spid="27" grpId="0" animBg="1"/>
      <p:bldP spid="39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30D9-2EE4-43FD-8B61-92D940825B48}" type="slidenum">
              <a:rPr lang="ar-SA" smtClean="0"/>
              <a:pPr/>
              <a:t>9</a:t>
            </a:fld>
            <a:endParaRPr lang="ar-SA"/>
          </a:p>
        </p:txBody>
      </p:sp>
      <p:sp>
        <p:nvSpPr>
          <p:cNvPr id="8" name="زر إجراء: الصفحة الرئيسية 7">
            <a:hlinkClick r:id="" action="ppaction://hlinkshowjump?jump=firstslide" highlightClick="1"/>
          </p:cNvPr>
          <p:cNvSpPr/>
          <p:nvPr/>
        </p:nvSpPr>
        <p:spPr>
          <a:xfrm flipH="1">
            <a:off x="2500298" y="6500834"/>
            <a:ext cx="514346" cy="285753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زر إجراء: الوراء أو السابق 8">
            <a:hlinkClick r:id="" action="ppaction://hlinkshowjump?jump=previousslide" highlightClick="1"/>
          </p:cNvPr>
          <p:cNvSpPr/>
          <p:nvPr/>
        </p:nvSpPr>
        <p:spPr>
          <a:xfrm flipH="1">
            <a:off x="3071802" y="6500834"/>
            <a:ext cx="357190" cy="285752"/>
          </a:xfrm>
          <a:prstGeom prst="actionButtonBackPreviou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aseline="-25000" dirty="0"/>
          </a:p>
        </p:txBody>
      </p:sp>
      <p:sp>
        <p:nvSpPr>
          <p:cNvPr id="11" name="زر إجراء: الوراء أو السابق 10">
            <a:hlinkClick r:id="" action="ppaction://hlinkshowjump?jump=nextslide" highlightClick="1"/>
          </p:cNvPr>
          <p:cNvSpPr/>
          <p:nvPr/>
        </p:nvSpPr>
        <p:spPr>
          <a:xfrm>
            <a:off x="2071670" y="6500834"/>
            <a:ext cx="357190" cy="285752"/>
          </a:xfrm>
          <a:prstGeom prst="actionButtonBackPrevious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714744" y="317232"/>
            <a:ext cx="5429256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800" b="1" dirty="0"/>
              <a:t>مميزات نظم المعلومات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8318280" y="2358861"/>
            <a:ext cx="540000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5072066" y="2357430"/>
            <a:ext cx="3085016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2400" b="1" dirty="0"/>
              <a:t>السرعة .</a:t>
            </a:r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3929058" y="2368722"/>
            <a:ext cx="540000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665238" y="2408656"/>
            <a:ext cx="3118289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2400" b="1" dirty="0"/>
              <a:t>توفير الجهد .</a:t>
            </a: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8319796" y="3073241"/>
            <a:ext cx="540000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7" name="مستطيل مستدير الزوايا 26"/>
          <p:cNvSpPr/>
          <p:nvPr/>
        </p:nvSpPr>
        <p:spPr>
          <a:xfrm>
            <a:off x="5073582" y="3071810"/>
            <a:ext cx="3085016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2400" b="1" dirty="0"/>
              <a:t>الدقة .</a:t>
            </a:r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8318280" y="3787621"/>
            <a:ext cx="540000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9" name="مستطيل مستدير الزوايا 28"/>
          <p:cNvSpPr/>
          <p:nvPr/>
        </p:nvSpPr>
        <p:spPr>
          <a:xfrm>
            <a:off x="5072066" y="3786190"/>
            <a:ext cx="3085016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2400" b="1" dirty="0"/>
              <a:t>التخزين .</a:t>
            </a:r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8318280" y="4471928"/>
            <a:ext cx="540000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1" name="مستطيل مستدير الزوايا 30"/>
          <p:cNvSpPr/>
          <p:nvPr/>
        </p:nvSpPr>
        <p:spPr>
          <a:xfrm>
            <a:off x="5072066" y="4470497"/>
            <a:ext cx="3085016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ar-SA" sz="2400" b="1" dirty="0"/>
              <a:t>السهولة.</a:t>
            </a:r>
            <a:endParaRPr lang="ar-SA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2" name="مستطيل مستدير الزوايا 31"/>
          <p:cNvSpPr/>
          <p:nvPr/>
        </p:nvSpPr>
        <p:spPr>
          <a:xfrm>
            <a:off x="3889124" y="3092963"/>
            <a:ext cx="540000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3" name="مستطيل مستدير الزوايا 32"/>
          <p:cNvSpPr/>
          <p:nvPr/>
        </p:nvSpPr>
        <p:spPr>
          <a:xfrm>
            <a:off x="642910" y="3091532"/>
            <a:ext cx="3085016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2400" b="1" dirty="0"/>
              <a:t>التكامل .</a:t>
            </a:r>
          </a:p>
        </p:txBody>
      </p:sp>
      <p:sp>
        <p:nvSpPr>
          <p:cNvPr id="34" name="مستطيل مستدير الزوايا 33"/>
          <p:cNvSpPr/>
          <p:nvPr/>
        </p:nvSpPr>
        <p:spPr>
          <a:xfrm>
            <a:off x="3889124" y="3735905"/>
            <a:ext cx="540000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5" name="مستطيل مستدير الزوايا 34"/>
          <p:cNvSpPr/>
          <p:nvPr/>
        </p:nvSpPr>
        <p:spPr>
          <a:xfrm>
            <a:off x="672898" y="3734474"/>
            <a:ext cx="3085016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2400" b="1" dirty="0"/>
              <a:t>الاستخدام المتعدد .</a:t>
            </a:r>
          </a:p>
        </p:txBody>
      </p:sp>
      <p:sp>
        <p:nvSpPr>
          <p:cNvPr id="36" name="مستطيل مستدير الزوايا 35"/>
          <p:cNvSpPr/>
          <p:nvPr/>
        </p:nvSpPr>
        <p:spPr>
          <a:xfrm>
            <a:off x="3889124" y="4441855"/>
            <a:ext cx="540000" cy="540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37" name="مستطيل مستدير الزوايا 36"/>
          <p:cNvSpPr/>
          <p:nvPr/>
        </p:nvSpPr>
        <p:spPr>
          <a:xfrm>
            <a:off x="672898" y="4440424"/>
            <a:ext cx="3085016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2400" b="1" dirty="0"/>
              <a:t>المرونة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اول ثانوي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</TotalTime>
  <Words>1990</Words>
  <Application>Microsoft Office PowerPoint</Application>
  <PresentationFormat>عرض على الشاشة (4:3)</PresentationFormat>
  <Paragraphs>294</Paragraphs>
  <Slides>32</Slides>
  <Notes>29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39" baseType="lpstr">
      <vt:lpstr>AGA Aladdin Regular</vt:lpstr>
      <vt:lpstr>AL-Mohanad Bold</vt:lpstr>
      <vt:lpstr>Arial</vt:lpstr>
      <vt:lpstr>Calibri</vt:lpstr>
      <vt:lpstr>Hacen Casablanca Heavy</vt:lpstr>
      <vt:lpstr>Wingdings</vt:lpstr>
      <vt:lpstr>اول ثانوي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الحاسب وتقنية المعلومات- م6</dc:title>
  <dc:creator>عبدالله البرغش</dc:creator>
  <cp:lastModifiedBy>ngod ali</cp:lastModifiedBy>
  <cp:revision>110</cp:revision>
  <dcterms:created xsi:type="dcterms:W3CDTF">2016-01-22T02:46:52Z</dcterms:created>
  <dcterms:modified xsi:type="dcterms:W3CDTF">2021-01-23T23:25:28Z</dcterms:modified>
</cp:coreProperties>
</file>