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503" r:id="rId2"/>
    <p:sldId id="452" r:id="rId3"/>
    <p:sldId id="476" r:id="rId4"/>
    <p:sldId id="475" r:id="rId5"/>
    <p:sldId id="479" r:id="rId6"/>
    <p:sldId id="495" r:id="rId7"/>
    <p:sldId id="499" r:id="rId8"/>
    <p:sldId id="500" r:id="rId9"/>
    <p:sldId id="466" r:id="rId10"/>
    <p:sldId id="501" r:id="rId11"/>
    <p:sldId id="502" r:id="rId12"/>
    <p:sldId id="504" r:id="rId13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5E9"/>
    <a:srgbClr val="009999"/>
    <a:srgbClr val="00FFCC"/>
    <a:srgbClr val="F12BD5"/>
    <a:srgbClr val="008DF6"/>
    <a:srgbClr val="FAB4F0"/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59" autoAdjust="0"/>
    <p:restoredTop sz="97513" autoAdjust="0"/>
  </p:normalViewPr>
  <p:slideViewPr>
    <p:cSldViewPr snapToGrid="0">
      <p:cViewPr>
        <p:scale>
          <a:sx n="75" d="100"/>
          <a:sy n="75" d="100"/>
        </p:scale>
        <p:origin x="-708" y="-66"/>
      </p:cViewPr>
      <p:guideLst>
        <p:guide orient="horz" pos="912"/>
        <p:guide pos="21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7" Type="http://schemas.openxmlformats.org/officeDocument/2006/relationships/image" Target="../media/image8.png"/><Relationship Id="rId2" Type="http://schemas.openxmlformats.org/officeDocument/2006/relationships/image" Target="../media/image5.jpe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7.png"/><Relationship Id="rId14" Type="http://schemas.openxmlformats.org/officeDocument/2006/relationships/image" Target="../media/image8.sv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3" Type="http://schemas.openxmlformats.org/officeDocument/2006/relationships/image" Target="../media/image10.png"/><Relationship Id="rId12" Type="http://schemas.openxmlformats.org/officeDocument/2006/relationships/image" Target="../media/image6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8.png"/><Relationship Id="rId14" Type="http://schemas.microsoft.com/office/2007/relationships/hdphoto" Target="../media/hdphoto2.wdp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11" Type="http://schemas.microsoft.com/office/2007/relationships/hdphoto" Target="../media/hdphoto3.wdp"/><Relationship Id="rId10" Type="http://schemas.openxmlformats.org/officeDocument/2006/relationships/image" Target="../media/image14.png"/><Relationship Id="rId9" Type="http://schemas.openxmlformats.org/officeDocument/2006/relationships/image" Target="../media/image2.sv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=""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=""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=""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33196" y="1933130"/>
            <a:ext cx="5355771" cy="3645318"/>
            <a:chOff x="3433196" y="1933130"/>
            <a:chExt cx="5355771" cy="3645318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33196" y="2460484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4264833" y="3639456"/>
              <a:ext cx="354812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المَوَارِد و الاستهلاك</a:t>
              </a:r>
            </a:p>
            <a:p>
              <a:pPr algn="ctr"/>
              <a:endParaRPr lang="ar-SY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  <a:p>
              <a:pPr algn="ctr"/>
              <a:endParaRPr lang="ar-SY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1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18" y="3402362"/>
            <a:ext cx="1070309" cy="838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Oswald" panose="02000503000000000000" pitchFamily="2" charset="0"/>
                </a:rPr>
                <a:t>الاقتصاد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المَوَارِد و الاستهلاك</a:t>
              </a:r>
            </a:p>
          </p:txBody>
        </p:sp>
      </p:grpSp>
      <p:grpSp>
        <p:nvGrpSpPr>
          <p:cNvPr id="64" name="مجموعة 63"/>
          <p:cNvGrpSpPr/>
          <p:nvPr/>
        </p:nvGrpSpPr>
        <p:grpSpPr>
          <a:xfrm>
            <a:off x="5740404" y="1280793"/>
            <a:ext cx="5139361" cy="511333"/>
            <a:chOff x="9394453" y="3189296"/>
            <a:chExt cx="2255035" cy="190975"/>
          </a:xfrm>
          <a:solidFill>
            <a:schemeClr val="accent2"/>
          </a:solidFill>
        </p:grpSpPr>
        <p:sp>
          <p:nvSpPr>
            <p:cNvPr id="65" name="Rectangle: Rounded Corners 5">
              <a:extLst>
                <a:ext uri="{FF2B5EF4-FFF2-40B4-BE49-F238E27FC236}">
                  <a16:creationId xmlns=""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9394453" y="3189296"/>
              <a:ext cx="2255035" cy="190975"/>
            </a:xfrm>
            <a:prstGeom prst="roundRect">
              <a:avLst>
                <a:gd name="adj" fmla="val 50000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8">
              <a:extLst>
                <a:ext uri="{FF2B5EF4-FFF2-40B4-BE49-F238E27FC236}">
                  <a16:creationId xmlns=""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9450179" y="3212800"/>
              <a:ext cx="2143587" cy="149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بالرجوع إلى مصادر التعلّم يذكر الطلبة فوائد الادّخار.</a:t>
              </a:r>
              <a:endParaRPr lang="en-US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7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9017294" y="205763"/>
            <a:ext cx="1586404" cy="637097"/>
            <a:chOff x="676027" y="2568995"/>
            <a:chExt cx="1586404" cy="637097"/>
          </a:xfrm>
        </p:grpSpPr>
        <p:sp>
          <p:nvSpPr>
            <p:cNvPr id="18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21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9850955" y="2892379"/>
            <a:ext cx="515872" cy="339119"/>
          </a:xfrm>
          <a:prstGeom prst="chevron">
            <a:avLst/>
          </a:prstGeom>
          <a:solidFill>
            <a:schemeClr val="accent2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6680200" y="2861883"/>
            <a:ext cx="2630909" cy="400110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مصدر أمان وتحصين للنفس</a:t>
            </a:r>
          </a:p>
        </p:txBody>
      </p:sp>
      <p:sp>
        <p:nvSpPr>
          <p:cNvPr id="28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9850955" y="3754786"/>
            <a:ext cx="515872" cy="339119"/>
          </a:xfrm>
          <a:prstGeom prst="chevron">
            <a:avLst/>
          </a:prstGeom>
          <a:solidFill>
            <a:schemeClr val="accent2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6680200" y="3724290"/>
            <a:ext cx="2630909" cy="400110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تحقيق أحلام الإنسان</a:t>
            </a:r>
          </a:p>
        </p:txBody>
      </p:sp>
    </p:spTree>
    <p:extLst>
      <p:ext uri="{BB962C8B-B14F-4D97-AF65-F5344CB8AC3E}">
        <p14:creationId xmlns:p14="http://schemas.microsoft.com/office/powerpoint/2010/main" val="6369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3" grpId="0" animBg="1"/>
      <p:bldP spid="24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3" y="3574817"/>
            <a:ext cx="944606" cy="73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Oswald" panose="02000503000000000000" pitchFamily="2" charset="0"/>
                </a:rPr>
                <a:t>الاقتصاد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المَوَارِد و الاستهلاك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8696565" y="209887"/>
            <a:ext cx="1889470" cy="535344"/>
            <a:chOff x="10597456" y="3189296"/>
            <a:chExt cx="1052032" cy="256856"/>
          </a:xfrm>
          <a:solidFill>
            <a:schemeClr val="accent2"/>
          </a:solidFill>
        </p:grpSpPr>
        <p:sp>
          <p:nvSpPr>
            <p:cNvPr id="30" name="Rectangle: Rounded Corners 5">
              <a:extLst>
                <a:ext uri="{FF2B5EF4-FFF2-40B4-BE49-F238E27FC236}">
                  <a16:creationId xmlns=""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10597456" y="3189296"/>
              <a:ext cx="1052032" cy="256856"/>
            </a:xfrm>
            <a:prstGeom prst="roundRect">
              <a:avLst>
                <a:gd name="adj" fmla="val 30873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8">
              <a:extLst>
                <a:ext uri="{FF2B5EF4-FFF2-40B4-BE49-F238E27FC236}">
                  <a16:creationId xmlns=""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10597456" y="3229808"/>
              <a:ext cx="1021774" cy="191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ترشيد الاستهلاك</a:t>
              </a:r>
              <a:endParaRPr lang="ar-SY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7741" y1="45238" x2="73511" y2="45238"/>
                        <a14:foregroundMark x1="73511" y1="45238" x2="73819" y2="60238"/>
                        <a14:foregroundMark x1="73819" y1="58333" x2="98049" y2="59048"/>
                        <a14:foregroundMark x1="98049" y1="45238" x2="97433" y2="58333"/>
                        <a14:foregroundMark x1="97228" y1="55952" x2="97228" y2="59048"/>
                        <a14:foregroundMark x1="92813" y1="23095" x2="56160" y2="18810"/>
                        <a14:foregroundMark x1="88193" y1="5476" x2="88193" y2="14286"/>
                        <a14:foregroundMark x1="90965" y1="13571" x2="92300" y2="23810"/>
                        <a14:foregroundMark x1="44456" y1="21905" x2="6468" y2="21905"/>
                        <a14:foregroundMark x1="36858" y1="7381" x2="37372" y2="10476"/>
                        <a14:foregroundMark x1="31930" y1="10000" x2="33368" y2="10000"/>
                        <a14:foregroundMark x1="38501" y1="65238" x2="36550" y2="87381"/>
                        <a14:foregroundMark x1="41478" y1="65952" x2="37680" y2="65952"/>
                        <a14:foregroundMark x1="30903" y1="87381" x2="7803" y2="81190"/>
                        <a14:foregroundMark x1="37372" y1="86667" x2="34394" y2="87381"/>
                        <a14:foregroundMark x1="90144" y1="77857" x2="56468" y2="80476"/>
                        <a14:foregroundMark x1="86550" y1="67143" x2="90657" y2="72857"/>
                        <a14:foregroundMark x1="93121" y1="87381" x2="78953" y2="90000"/>
                        <a14:foregroundMark x1="89014" y1="36905" x2="89014" y2="36905"/>
                        <a14:foregroundMark x1="89014" y1="36905" x2="85216" y2="37619"/>
                        <a14:foregroundMark x1="90965" y1="97381" x2="85729" y2="98810"/>
                        <a14:foregroundMark x1="40657" y1="97381" x2="34702" y2="98095"/>
                        <a14:backgroundMark x1="48768" y1="8571" x2="49589" y2="46429"/>
                        <a14:backgroundMark x1="69199" y1="47619" x2="205" y2="48333"/>
                        <a14:backgroundMark x1="97433" y1="3571" x2="98563" y2="33095"/>
                        <a14:backgroundMark x1="98768" y1="40238" x2="73819" y2="42619"/>
                        <a14:backgroundMark x1="98049" y1="67143" x2="99384" y2="99286"/>
                        <a14:backgroundMark x1="80903" y1="96190" x2="43634" y2="95476"/>
                        <a14:backgroundMark x1="49897" y1="53333" x2="51540" y2="96905"/>
                        <a14:backgroundMark x1="68070" y1="60952" x2="5031" y2="59762"/>
                        <a14:backgroundMark x1="31109" y1="4762" x2="205" y2="8571"/>
                        <a14:backgroundMark x1="81930" y1="62143" x2="67043" y2="63333"/>
                        <a14:backgroundMark x1="83060" y1="61667" x2="73306" y2="61667"/>
                        <a14:backgroundMark x1="83881" y1="60952" x2="73511" y2="60952"/>
                        <a14:backgroundMark x1="83060" y1="60238" x2="75462" y2="60238"/>
                        <a14:backgroundMark x1="75462" y1="60238" x2="75462" y2="60238"/>
                        <a14:backgroundMark x1="83573" y1="61667" x2="75154" y2="63333"/>
                        <a14:backgroundMark x1="75154" y1="63333" x2="75462" y2="63333"/>
                        <a14:backgroundMark x1="83368" y1="61667" x2="80903" y2="61667"/>
                        <a14:backgroundMark x1="86550" y1="60952" x2="99076" y2="63333"/>
                        <a14:backgroundMark x1="94969" y1="62143" x2="88809" y2="60238"/>
                        <a14:backgroundMark x1="87680" y1="59762" x2="98049" y2="62857"/>
                        <a14:backgroundMark x1="95791" y1="61667" x2="94148" y2="61667"/>
                        <a14:backgroundMark x1="98768" y1="42619" x2="98768" y2="64048"/>
                        <a14:backgroundMark x1="85729" y1="60238" x2="81930" y2="59762"/>
                        <a14:backgroundMark x1="84908" y1="60952" x2="90965" y2="60952"/>
                        <a14:backgroundMark x1="34702" y1="96190" x2="1232" y2="96905"/>
                        <a14:backgroundMark x1="74127" y1="60952" x2="70842" y2="60952"/>
                        <a14:backgroundMark x1="76283" y1="61667" x2="70534" y2="60952"/>
                        <a14:backgroundMark x1="77926" y1="59762" x2="70842" y2="59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8200" y="4728341"/>
            <a:ext cx="4673713" cy="201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مجموعة 42"/>
          <p:cNvGrpSpPr/>
          <p:nvPr/>
        </p:nvGrpSpPr>
        <p:grpSpPr>
          <a:xfrm>
            <a:off x="4217229" y="951743"/>
            <a:ext cx="6553179" cy="730965"/>
            <a:chOff x="10955144" y="3189296"/>
            <a:chExt cx="694344" cy="273004"/>
          </a:xfrm>
          <a:solidFill>
            <a:schemeClr val="accent2"/>
          </a:solidFill>
        </p:grpSpPr>
        <p:sp>
          <p:nvSpPr>
            <p:cNvPr id="46" name="Rectangle: Rounded Corners 5">
              <a:extLst>
                <a:ext uri="{FF2B5EF4-FFF2-40B4-BE49-F238E27FC236}">
                  <a16:creationId xmlns=""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10955144" y="3189296"/>
              <a:ext cx="694344" cy="273004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8">
              <a:extLst>
                <a:ext uri="{FF2B5EF4-FFF2-40B4-BE49-F238E27FC236}">
                  <a16:creationId xmlns=""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10973094" y="3251080"/>
              <a:ext cx="665626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*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ar-SY" sz="20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ترشيد </a:t>
              </a:r>
              <a:r>
                <a:rPr lang="ar-SY" sz="2000" b="1" dirty="0" smtClean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الاستهلاك: 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هو استعمال المَوَارِد و الأموال استعمالاً معتدلاً.</a:t>
              </a:r>
              <a:endParaRPr lang="ar-SY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8482031" y="1964997"/>
            <a:ext cx="2405376" cy="504401"/>
            <a:chOff x="10271335" y="3189110"/>
            <a:chExt cx="1378154" cy="188386"/>
          </a:xfrm>
          <a:solidFill>
            <a:schemeClr val="accent2"/>
          </a:solidFill>
        </p:grpSpPr>
        <p:sp>
          <p:nvSpPr>
            <p:cNvPr id="21" name="Rectangle: Rounded Corners 5">
              <a:extLst>
                <a:ext uri="{FF2B5EF4-FFF2-40B4-BE49-F238E27FC236}">
                  <a16:creationId xmlns=""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10271335" y="3189110"/>
              <a:ext cx="1378154" cy="188386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8">
              <a:extLst>
                <a:ext uri="{FF2B5EF4-FFF2-40B4-BE49-F238E27FC236}">
                  <a16:creationId xmlns=""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10416863" y="3209089"/>
              <a:ext cx="1116409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و من صور الترشيد:</a:t>
              </a:r>
            </a:p>
          </p:txBody>
        </p:sp>
      </p:grpSp>
      <p:sp>
        <p:nvSpPr>
          <p:cNvPr id="27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11072709" y="2752444"/>
            <a:ext cx="515872" cy="339119"/>
          </a:xfrm>
          <a:prstGeom prst="chevron">
            <a:avLst/>
          </a:prstGeom>
          <a:solidFill>
            <a:schemeClr val="accent2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5444172" y="2755487"/>
            <a:ext cx="5452509" cy="400110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إطفاء الأجهزة التي لا نحتاج إليها, لتلافي ارتفاع تكلفة الكهرباء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2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11088835" y="3326462"/>
            <a:ext cx="515872" cy="339119"/>
          </a:xfrm>
          <a:prstGeom prst="chevron">
            <a:avLst/>
          </a:prstGeom>
          <a:solidFill>
            <a:schemeClr val="accent2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2997200" y="3329505"/>
            <a:ext cx="7899481" cy="400110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استعمال المياه وفق الحاجة و إغلاق الحنفيات عند الانتهاء مباشرة , لتلافي ارتفاع تكلفة المياه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11117661" y="3920236"/>
            <a:ext cx="515872" cy="339119"/>
          </a:xfrm>
          <a:prstGeom prst="chevron">
            <a:avLst/>
          </a:prstGeom>
          <a:solidFill>
            <a:schemeClr val="accent2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7262472" y="3923279"/>
            <a:ext cx="3624935" cy="400110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اختيار الأشياء ذات الأسعار المعتدلة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484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=""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=""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=""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35857" y="1933130"/>
            <a:ext cx="5355771" cy="3326116"/>
            <a:chOff x="3435857" y="1933130"/>
            <a:chExt cx="5355771" cy="3326116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35857" y="2457989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2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4419" y="2453905"/>
            <a:ext cx="1303383" cy="1792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7287" y="245390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8566" y="46348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5898" y="2541357"/>
            <a:ext cx="1001486" cy="1148710"/>
            <a:chOff x="3009022" y="4173223"/>
            <a:chExt cx="1001486" cy="11487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1732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6756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98" y="3397228"/>
            <a:ext cx="1001970" cy="784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47234" y="395201"/>
            <a:ext cx="976146" cy="2365989"/>
            <a:chOff x="1127125" y="335569"/>
            <a:chExt cx="97614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2712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  <a:latin typeface="Oswald" panose="02000503000000000000" pitchFamily="2" charset="0"/>
                </a:rPr>
                <a:t>الاقتصاد</a:t>
              </a:r>
              <a:endParaRPr lang="ar-SY" sz="2000" b="1" dirty="0">
                <a:solidFill>
                  <a:srgbClr val="C000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المَوَارِد و </a:t>
              </a:r>
              <a:r>
                <a:rPr lang="ar-SY" sz="20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الاستهلاك</a:t>
              </a:r>
              <a:endPara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25219450-B558-4F80-8FB7-428F464AB662}"/>
              </a:ext>
            </a:extLst>
          </p:cNvPr>
          <p:cNvGrpSpPr/>
          <p:nvPr/>
        </p:nvGrpSpPr>
        <p:grpSpPr>
          <a:xfrm>
            <a:off x="9895412" y="2779491"/>
            <a:ext cx="1524646" cy="3716273"/>
            <a:chOff x="4238530" y="5061266"/>
            <a:chExt cx="1524646" cy="3716273"/>
          </a:xfrm>
        </p:grpSpPr>
        <p:sp>
          <p:nvSpPr>
            <p:cNvPr id="50" name="Arrow: Bent 8">
              <a:extLst>
                <a:ext uri="{FF2B5EF4-FFF2-40B4-BE49-F238E27FC236}">
                  <a16:creationId xmlns="" xmlns:a16="http://schemas.microsoft.com/office/drawing/2014/main" id="{30EBEA2D-3D61-4E1F-A482-B7287C5BC525}"/>
                </a:ext>
              </a:extLst>
            </p:cNvPr>
            <p:cNvSpPr/>
            <p:nvPr/>
          </p:nvSpPr>
          <p:spPr>
            <a:xfrm flipH="1">
              <a:off x="4238530" y="5061266"/>
              <a:ext cx="1524646" cy="3716273"/>
            </a:xfrm>
            <a:prstGeom prst="bentArrow">
              <a:avLst>
                <a:gd name="adj1" fmla="val 25000"/>
                <a:gd name="adj2" fmla="val 28157"/>
                <a:gd name="adj3" fmla="val 25000"/>
                <a:gd name="adj4" fmla="val 43750"/>
              </a:avLst>
            </a:prstGeom>
            <a:solidFill>
              <a:srgbClr val="FF3399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1">
              <a:extLst>
                <a:ext uri="{FF2B5EF4-FFF2-40B4-BE49-F238E27FC236}">
                  <a16:creationId xmlns="" xmlns:a16="http://schemas.microsoft.com/office/drawing/2014/main" id="{BF2B497F-4339-45DA-B697-03D70CE1A853}"/>
                </a:ext>
              </a:extLst>
            </p:cNvPr>
            <p:cNvSpPr txBox="1"/>
            <p:nvPr/>
          </p:nvSpPr>
          <p:spPr>
            <a:xfrm>
              <a:off x="4465021" y="5327748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52" name="Graphic 39" descr="Handshake">
              <a:extLst>
                <a:ext uri="{FF2B5EF4-FFF2-40B4-BE49-F238E27FC236}">
                  <a16:creationId xmlns="" xmlns:a16="http://schemas.microsoft.com/office/drawing/2014/main" id="{CB116085-F017-4849-8C57-C9F6F631D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430687" y="8425846"/>
              <a:ext cx="274320" cy="274320"/>
            </a:xfrm>
            <a:prstGeom prst="rect">
              <a:avLst/>
            </a:prstGeom>
          </p:spPr>
        </p:pic>
      </p:grpSp>
      <p:grpSp>
        <p:nvGrpSpPr>
          <p:cNvPr id="57" name="Group 52">
            <a:extLst>
              <a:ext uri="{FF2B5EF4-FFF2-40B4-BE49-F238E27FC236}">
                <a16:creationId xmlns="" xmlns:a16="http://schemas.microsoft.com/office/drawing/2014/main" id="{9CBB784E-E7FD-44A7-83C2-6F66B1E73A9D}"/>
              </a:ext>
            </a:extLst>
          </p:cNvPr>
          <p:cNvGrpSpPr/>
          <p:nvPr/>
        </p:nvGrpSpPr>
        <p:grpSpPr>
          <a:xfrm>
            <a:off x="5194300" y="2984418"/>
            <a:ext cx="4698824" cy="1374113"/>
            <a:chOff x="-196311" y="3116530"/>
            <a:chExt cx="4461006" cy="1374113"/>
          </a:xfrm>
        </p:grpSpPr>
        <p:sp>
          <p:nvSpPr>
            <p:cNvPr id="58" name="TextBox 24">
              <a:extLst>
                <a:ext uri="{FF2B5EF4-FFF2-40B4-BE49-F238E27FC236}">
                  <a16:creationId xmlns="" xmlns:a16="http://schemas.microsoft.com/office/drawing/2014/main" id="{3B9B4760-2F37-4ECA-AAE2-212021F4C1BC}"/>
                </a:ext>
              </a:extLst>
            </p:cNvPr>
            <p:cNvSpPr txBox="1"/>
            <p:nvPr/>
          </p:nvSpPr>
          <p:spPr>
            <a:xfrm>
              <a:off x="-196311" y="3116530"/>
              <a:ext cx="4415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1- </a:t>
              </a:r>
              <a:r>
                <a:rPr lang="ar-SY" sz="2000" b="1" dirty="0">
                  <a:solidFill>
                    <a:srgbClr val="F12BD5"/>
                  </a:solidFill>
                  <a:latin typeface="Helvetica" panose="020B0604020202020204" pitchFamily="34" charset="0"/>
                </a:rPr>
                <a:t>الموارد البشرية : </a:t>
              </a:r>
              <a:r>
                <a:rPr lang="ar-SY" sz="20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هم الناس الذين يعملون</a:t>
              </a:r>
            </a:p>
          </p:txBody>
        </p:sp>
        <p:sp>
          <p:nvSpPr>
            <p:cNvPr id="59" name="TextBox 26">
              <a:extLst>
                <a:ext uri="{FF2B5EF4-FFF2-40B4-BE49-F238E27FC236}">
                  <a16:creationId xmlns="" xmlns:a16="http://schemas.microsoft.com/office/drawing/2014/main" id="{479E858E-1373-421E-B8CD-800A947E627D}"/>
                </a:ext>
              </a:extLst>
            </p:cNvPr>
            <p:cNvSpPr txBox="1"/>
            <p:nvPr/>
          </p:nvSpPr>
          <p:spPr>
            <a:xfrm>
              <a:off x="225691" y="3474980"/>
              <a:ext cx="40390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ar-SY" sz="20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  <a:p>
              <a:pPr algn="r"/>
              <a:r>
                <a:rPr lang="ar-SY" sz="2000" dirty="0" smtClean="0">
                  <a:solidFill>
                    <a:srgbClr val="FFFF00"/>
                  </a:solidFill>
                  <a:latin typeface="Helvetica" panose="020B0604020202020204" pitchFamily="34" charset="0"/>
                </a:rPr>
                <a:t>      أمثلة: </a:t>
              </a:r>
            </a:p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عمّال البناء , و الأطباء , و المعلّمون.</a:t>
              </a:r>
              <a:endParaRPr lang="ar-SY" sz="20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5447" r="100000">
                        <a14:foregroundMark x1="77342" y1="28916" x2="52723" y2="90361"/>
                        <a14:foregroundMark x1="75381" y1="28916" x2="63181" y2="34940"/>
                        <a14:foregroundMark x1="69717" y1="40161" x2="78649" y2="65462"/>
                        <a14:foregroundMark x1="40741" y1="29719" x2="30065" y2="87550"/>
                        <a14:foregroundMark x1="24837" y1="26908" x2="33987" y2="55422"/>
                        <a14:foregroundMark x1="31155" y1="39759" x2="22440" y2="64257"/>
                        <a14:foregroundMark x1="23529" y1="34940" x2="19826" y2="63454"/>
                        <a14:foregroundMark x1="28540" y1="55422" x2="33987" y2="65462"/>
                        <a14:foregroundMark x1="54466" y1="67068" x2="54902" y2="77510"/>
                        <a14:foregroundMark x1="52723" y1="71486" x2="53813" y2="73494"/>
                        <a14:foregroundMark x1="51634" y1="68273" x2="51634" y2="68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2"/>
          <a:stretch/>
        </p:blipFill>
        <p:spPr bwMode="auto">
          <a:xfrm>
            <a:off x="5840532" y="4340178"/>
            <a:ext cx="3682780" cy="2120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Oval 8">
            <a:extLst>
              <a:ext uri="{FF2B5EF4-FFF2-40B4-BE49-F238E27FC236}">
                <a16:creationId xmlns="" xmlns:a16="http://schemas.microsoft.com/office/drawing/2014/main" id="{1238B729-E08C-4976-9C7C-FAD9188098F5}"/>
              </a:ext>
            </a:extLst>
          </p:cNvPr>
          <p:cNvSpPr/>
          <p:nvPr/>
        </p:nvSpPr>
        <p:spPr>
          <a:xfrm>
            <a:off x="10596876" y="6281231"/>
            <a:ext cx="1381594" cy="333122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6">
            <a:extLst>
              <a:ext uri="{FF2B5EF4-FFF2-40B4-BE49-F238E27FC236}">
                <a16:creationId xmlns="" xmlns:a16="http://schemas.microsoft.com/office/drawing/2014/main" id="{224E493B-C951-4F7E-A1A1-8C015785565F}"/>
              </a:ext>
            </a:extLst>
          </p:cNvPr>
          <p:cNvSpPr/>
          <p:nvPr/>
        </p:nvSpPr>
        <p:spPr>
          <a:xfrm>
            <a:off x="10528276" y="6495765"/>
            <a:ext cx="1602942" cy="34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3" name="Graphic 68" descr="Presentation with bar chart">
            <a:extLst>
              <a:ext uri="{FF2B5EF4-FFF2-40B4-BE49-F238E27FC236}">
                <a16:creationId xmlns="" xmlns:a16="http://schemas.microsoft.com/office/drawing/2014/main" id="{38703D9B-5D2E-4476-BFAE-77FFCDFBAED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2887" y="6562292"/>
            <a:ext cx="257262" cy="257262"/>
          </a:xfrm>
          <a:prstGeom prst="rect">
            <a:avLst/>
          </a:prstGeom>
        </p:spPr>
      </p:pic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5194300" y="240004"/>
            <a:ext cx="2984281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67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المَوَارِد و </a:t>
              </a:r>
              <a:r>
                <a:rPr lang="ar-SY" sz="28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الاستهلاك</a:t>
              </a:r>
              <a:endParaRPr lang="ar-SY" sz="28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sp>
        <p:nvSpPr>
          <p:cNvPr id="28" name="Oval 48">
            <a:extLst>
              <a:ext uri="{FF2B5EF4-FFF2-40B4-BE49-F238E27FC236}">
                <a16:creationId xmlns="" xmlns:a16="http://schemas.microsoft.com/office/drawing/2014/main" id="{D2C142ED-132F-4D69-871D-D501C711ED71}"/>
              </a:ext>
            </a:extLst>
          </p:cNvPr>
          <p:cNvSpPr/>
          <p:nvPr/>
        </p:nvSpPr>
        <p:spPr>
          <a:xfrm>
            <a:off x="9523312" y="3605348"/>
            <a:ext cx="321838" cy="3218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*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pSp>
        <p:nvGrpSpPr>
          <p:cNvPr id="29" name="مجموعة 28"/>
          <p:cNvGrpSpPr/>
          <p:nvPr/>
        </p:nvGrpSpPr>
        <p:grpSpPr>
          <a:xfrm>
            <a:off x="6419263" y="1188656"/>
            <a:ext cx="4327241" cy="518288"/>
            <a:chOff x="9088406" y="3189296"/>
            <a:chExt cx="2561082" cy="387145"/>
          </a:xfrm>
          <a:solidFill>
            <a:schemeClr val="accent2"/>
          </a:solidFill>
        </p:grpSpPr>
        <p:sp>
          <p:nvSpPr>
            <p:cNvPr id="30" name="Rectangle: Rounded Corners 5">
              <a:extLst>
                <a:ext uri="{FF2B5EF4-FFF2-40B4-BE49-F238E27FC236}">
                  <a16:creationId xmlns=""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9088406" y="3189296"/>
              <a:ext cx="2561082" cy="387145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8">
              <a:extLst>
                <a:ext uri="{FF2B5EF4-FFF2-40B4-BE49-F238E27FC236}">
                  <a16:creationId xmlns=""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9088406" y="3257251"/>
              <a:ext cx="2444867" cy="29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الموارد : هي الأشياء التي يعتمد عليها الإنتاج  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2" name="مجموعة 31"/>
          <p:cNvGrpSpPr/>
          <p:nvPr/>
        </p:nvGrpSpPr>
        <p:grpSpPr>
          <a:xfrm>
            <a:off x="8782899" y="1926115"/>
            <a:ext cx="1937986" cy="568936"/>
            <a:chOff x="10814524" y="3189296"/>
            <a:chExt cx="834964" cy="212489"/>
          </a:xfrm>
          <a:solidFill>
            <a:schemeClr val="accent2"/>
          </a:solidFill>
        </p:grpSpPr>
        <p:sp>
          <p:nvSpPr>
            <p:cNvPr id="33" name="Rectangle: Rounded Corners 5">
              <a:extLst>
                <a:ext uri="{FF2B5EF4-FFF2-40B4-BE49-F238E27FC236}">
                  <a16:creationId xmlns=""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10814524" y="3189296"/>
              <a:ext cx="834964" cy="212489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8">
              <a:extLst>
                <a:ext uri="{FF2B5EF4-FFF2-40B4-BE49-F238E27FC236}">
                  <a16:creationId xmlns=""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10874195" y="3225398"/>
              <a:ext cx="711141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أنواع 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الموارد: </a:t>
              </a:r>
              <a:endParaRPr lang="ar-SY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6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4419" y="2453905"/>
            <a:ext cx="1303383" cy="1792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7287" y="245390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8566" y="46348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5898" y="257945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1" y="3443101"/>
            <a:ext cx="1025854" cy="803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47234" y="395201"/>
            <a:ext cx="976146" cy="2365989"/>
            <a:chOff x="1127125" y="335569"/>
            <a:chExt cx="97614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2712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  <a:latin typeface="Oswald" panose="02000503000000000000" pitchFamily="2" charset="0"/>
                </a:rPr>
                <a:t>الاقتصاد</a:t>
              </a:r>
              <a:endParaRPr lang="ar-SY" b="1" dirty="0">
                <a:solidFill>
                  <a:srgbClr val="C000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المَوَارِد و الاستهلاك</a:t>
              </a:r>
            </a:p>
          </p:txBody>
        </p:sp>
      </p:grpSp>
      <p:grpSp>
        <p:nvGrpSpPr>
          <p:cNvPr id="45" name="Group 49">
            <a:extLst>
              <a:ext uri="{FF2B5EF4-FFF2-40B4-BE49-F238E27FC236}">
                <a16:creationId xmlns="" xmlns:a16="http://schemas.microsoft.com/office/drawing/2014/main" id="{6875B96B-6A55-4B48-9D1D-12E13FE32A81}"/>
              </a:ext>
            </a:extLst>
          </p:cNvPr>
          <p:cNvGrpSpPr/>
          <p:nvPr/>
        </p:nvGrpSpPr>
        <p:grpSpPr>
          <a:xfrm>
            <a:off x="8942277" y="938368"/>
            <a:ext cx="2384843" cy="5623923"/>
            <a:chOff x="3725298" y="1126940"/>
            <a:chExt cx="2384843" cy="4290900"/>
          </a:xfrm>
        </p:grpSpPr>
        <p:sp>
          <p:nvSpPr>
            <p:cNvPr id="46" name="Arrow: Bent 20">
              <a:extLst>
                <a:ext uri="{FF2B5EF4-FFF2-40B4-BE49-F238E27FC236}">
                  <a16:creationId xmlns="" xmlns:a16="http://schemas.microsoft.com/office/drawing/2014/main" id="{CEB0FBE3-4551-40F8-B4F9-09B5CD012326}"/>
                </a:ext>
              </a:extLst>
            </p:cNvPr>
            <p:cNvSpPr/>
            <p:nvPr/>
          </p:nvSpPr>
          <p:spPr>
            <a:xfrm flipH="1">
              <a:off x="3725298" y="1126940"/>
              <a:ext cx="2384843" cy="4290900"/>
            </a:xfrm>
            <a:prstGeom prst="bentArrow">
              <a:avLst>
                <a:gd name="adj1" fmla="val 16255"/>
                <a:gd name="adj2" fmla="val 18403"/>
                <a:gd name="adj3" fmla="val 25000"/>
                <a:gd name="adj4" fmla="val 43750"/>
              </a:avLst>
            </a:prstGeom>
            <a:solidFill>
              <a:srgbClr val="00CCFF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33">
              <a:extLst>
                <a:ext uri="{FF2B5EF4-FFF2-40B4-BE49-F238E27FC236}">
                  <a16:creationId xmlns="" xmlns:a16="http://schemas.microsoft.com/office/drawing/2014/main" id="{FB2F363F-9AEE-4589-A534-DD77868B0D16}"/>
                </a:ext>
              </a:extLst>
            </p:cNvPr>
            <p:cNvSpPr txBox="1"/>
            <p:nvPr/>
          </p:nvSpPr>
          <p:spPr>
            <a:xfrm>
              <a:off x="3871115" y="1428647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48" name="Graphic 37" descr="Stopwatch">
              <a:extLst>
                <a:ext uri="{FF2B5EF4-FFF2-40B4-BE49-F238E27FC236}">
                  <a16:creationId xmlns="" xmlns:a16="http://schemas.microsoft.com/office/drawing/2014/main" id="{CBFEFD61-531E-45B0-B130-E637FAB06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777055" y="4255772"/>
              <a:ext cx="274320" cy="274320"/>
            </a:xfrm>
            <a:prstGeom prst="rect">
              <a:avLst/>
            </a:prstGeom>
          </p:spPr>
        </p:pic>
      </p:grpSp>
      <p:grpSp>
        <p:nvGrpSpPr>
          <p:cNvPr id="60" name="Group 53">
            <a:extLst>
              <a:ext uri="{FF2B5EF4-FFF2-40B4-BE49-F238E27FC236}">
                <a16:creationId xmlns="" xmlns:a16="http://schemas.microsoft.com/office/drawing/2014/main" id="{1427CF69-581C-4C75-AEC1-9455107307AA}"/>
              </a:ext>
            </a:extLst>
          </p:cNvPr>
          <p:cNvGrpSpPr/>
          <p:nvPr/>
        </p:nvGrpSpPr>
        <p:grpSpPr>
          <a:xfrm>
            <a:off x="3493257" y="1165234"/>
            <a:ext cx="5226514" cy="1607389"/>
            <a:chOff x="1079128" y="1829956"/>
            <a:chExt cx="2520555" cy="1607389"/>
          </a:xfrm>
        </p:grpSpPr>
        <p:sp>
          <p:nvSpPr>
            <p:cNvPr id="61" name="TextBox 27">
              <a:extLst>
                <a:ext uri="{FF2B5EF4-FFF2-40B4-BE49-F238E27FC236}">
                  <a16:creationId xmlns="" xmlns:a16="http://schemas.microsoft.com/office/drawing/2014/main" id="{A9028BCA-9171-43EA-9DCF-78FE5974C416}"/>
                </a:ext>
              </a:extLst>
            </p:cNvPr>
            <p:cNvSpPr txBox="1"/>
            <p:nvPr/>
          </p:nvSpPr>
          <p:spPr>
            <a:xfrm>
              <a:off x="1079128" y="1829956"/>
              <a:ext cx="25205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2- </a:t>
              </a:r>
              <a:r>
                <a:rPr lang="ar-SY" sz="2000" b="1" dirty="0" smtClean="0">
                  <a:solidFill>
                    <a:srgbClr val="00B0F0"/>
                  </a:solidFill>
                  <a:latin typeface="Helvetica" panose="020B0604020202020204" pitchFamily="34" charset="0"/>
                </a:rPr>
                <a:t>الموارد الطبيعية: </a:t>
              </a:r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هي الأشياء التي يحصل عليها الإنسان                         من البيئة الطبيعية لتلبية احتياجاته.</a:t>
              </a:r>
            </a:p>
          </p:txBody>
        </p:sp>
        <p:sp>
          <p:nvSpPr>
            <p:cNvPr id="62" name="TextBox 28">
              <a:extLst>
                <a:ext uri="{FF2B5EF4-FFF2-40B4-BE49-F238E27FC236}">
                  <a16:creationId xmlns="" xmlns:a16="http://schemas.microsoft.com/office/drawing/2014/main" id="{CCBE0D41-3887-4EC5-A67C-A5D9BB006D1B}"/>
                </a:ext>
              </a:extLst>
            </p:cNvPr>
            <p:cNvSpPr txBox="1"/>
            <p:nvPr/>
          </p:nvSpPr>
          <p:spPr>
            <a:xfrm>
              <a:off x="1329877" y="2729459"/>
              <a:ext cx="22219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FFFF00"/>
                  </a:solidFill>
                  <a:latin typeface="Helvetica" panose="020B0604020202020204" pitchFamily="34" charset="0"/>
                </a:rPr>
                <a:t>أمثلة :</a:t>
              </a:r>
            </a:p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النفط , والمعادن , و المياه , و الأشجار , و التربة</a:t>
              </a:r>
              <a:endParaRPr lang="en-US" sz="2000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4563" r="96958">
                        <a14:foregroundMark x1="34221" y1="47034" x2="26996" y2="61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36" r="3813"/>
          <a:stretch/>
        </p:blipFill>
        <p:spPr bwMode="auto">
          <a:xfrm>
            <a:off x="4279900" y="3595412"/>
            <a:ext cx="5524500" cy="274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8">
            <a:extLst>
              <a:ext uri="{FF2B5EF4-FFF2-40B4-BE49-F238E27FC236}">
                <a16:creationId xmlns="" xmlns:a16="http://schemas.microsoft.com/office/drawing/2014/main" id="{1238B729-E08C-4976-9C7C-FAD9188098F5}"/>
              </a:ext>
            </a:extLst>
          </p:cNvPr>
          <p:cNvSpPr/>
          <p:nvPr/>
        </p:nvSpPr>
        <p:spPr>
          <a:xfrm>
            <a:off x="10596876" y="6281231"/>
            <a:ext cx="1381594" cy="333122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6">
            <a:extLst>
              <a:ext uri="{FF2B5EF4-FFF2-40B4-BE49-F238E27FC236}">
                <a16:creationId xmlns="" xmlns:a16="http://schemas.microsoft.com/office/drawing/2014/main" id="{224E493B-C951-4F7E-A1A1-8C015785565F}"/>
              </a:ext>
            </a:extLst>
          </p:cNvPr>
          <p:cNvSpPr/>
          <p:nvPr/>
        </p:nvSpPr>
        <p:spPr>
          <a:xfrm>
            <a:off x="10528276" y="6495765"/>
            <a:ext cx="1602942" cy="34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Graphic 68" descr="Presentation with bar chart">
            <a:extLst>
              <a:ext uri="{FF2B5EF4-FFF2-40B4-BE49-F238E27FC236}">
                <a16:creationId xmlns="" xmlns:a16="http://schemas.microsoft.com/office/drawing/2014/main" id="{38703D9B-5D2E-4476-BFAE-77FFCDFBAED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2887" y="6562292"/>
            <a:ext cx="257262" cy="257262"/>
          </a:xfrm>
          <a:prstGeom prst="rect">
            <a:avLst/>
          </a:prstGeom>
        </p:spPr>
      </p:pic>
      <p:sp>
        <p:nvSpPr>
          <p:cNvPr id="23" name="Oval 48">
            <a:extLst>
              <a:ext uri="{FF2B5EF4-FFF2-40B4-BE49-F238E27FC236}">
                <a16:creationId xmlns="" xmlns:a16="http://schemas.microsoft.com/office/drawing/2014/main" id="{D2C142ED-132F-4D69-871D-D501C711ED71}"/>
              </a:ext>
            </a:extLst>
          </p:cNvPr>
          <p:cNvSpPr/>
          <p:nvPr/>
        </p:nvSpPr>
        <p:spPr>
          <a:xfrm>
            <a:off x="8620439" y="2132067"/>
            <a:ext cx="321838" cy="3218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*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9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4419" y="2453905"/>
            <a:ext cx="1303383" cy="1792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7287" y="245390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8566" y="46348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5898" y="245245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6" y="3377189"/>
            <a:ext cx="1023038" cy="801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47234" y="395201"/>
            <a:ext cx="976146" cy="2365989"/>
            <a:chOff x="1127125" y="335569"/>
            <a:chExt cx="97614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2712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  <a:latin typeface="Oswald" panose="02000503000000000000" pitchFamily="2" charset="0"/>
                </a:rPr>
                <a:t>الاقتصاد</a:t>
              </a:r>
              <a:endParaRPr lang="ar-SY" b="1" dirty="0">
                <a:solidFill>
                  <a:srgbClr val="C000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المَوَارِد و الاستهلاك</a:t>
              </a:r>
            </a:p>
          </p:txBody>
        </p:sp>
      </p:grpSp>
      <p:grpSp>
        <p:nvGrpSpPr>
          <p:cNvPr id="37" name="Group 51">
            <a:extLst>
              <a:ext uri="{FF2B5EF4-FFF2-40B4-BE49-F238E27FC236}">
                <a16:creationId xmlns="" xmlns:a16="http://schemas.microsoft.com/office/drawing/2014/main" id="{490F227F-C2AF-41FC-A526-1233DE855927}"/>
              </a:ext>
            </a:extLst>
          </p:cNvPr>
          <p:cNvGrpSpPr/>
          <p:nvPr/>
        </p:nvGrpSpPr>
        <p:grpSpPr>
          <a:xfrm flipH="1">
            <a:off x="9871271" y="1243643"/>
            <a:ext cx="1524646" cy="5252122"/>
            <a:chOff x="6490154" y="2672957"/>
            <a:chExt cx="1524646" cy="5252122"/>
          </a:xfrm>
        </p:grpSpPr>
        <p:sp>
          <p:nvSpPr>
            <p:cNvPr id="38" name="Arrow: Bent 21">
              <a:extLst>
                <a:ext uri="{FF2B5EF4-FFF2-40B4-BE49-F238E27FC236}">
                  <a16:creationId xmlns="" xmlns:a16="http://schemas.microsoft.com/office/drawing/2014/main" id="{489CE156-75D6-466D-B8A0-57224C6C50B6}"/>
                </a:ext>
              </a:extLst>
            </p:cNvPr>
            <p:cNvSpPr/>
            <p:nvPr/>
          </p:nvSpPr>
          <p:spPr>
            <a:xfrm>
              <a:off x="6490154" y="2672957"/>
              <a:ext cx="1524646" cy="5252122"/>
            </a:xfrm>
            <a:prstGeom prst="bentArrow">
              <a:avLst>
                <a:gd name="adj1" fmla="val 25000"/>
                <a:gd name="adj2" fmla="val 28157"/>
                <a:gd name="adj3" fmla="val 25000"/>
                <a:gd name="adj4" fmla="val 43750"/>
              </a:avLst>
            </a:prstGeom>
            <a:solidFill>
              <a:srgbClr val="33CC33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5">
              <a:extLst>
                <a:ext uri="{FF2B5EF4-FFF2-40B4-BE49-F238E27FC236}">
                  <a16:creationId xmlns="" xmlns:a16="http://schemas.microsoft.com/office/drawing/2014/main" id="{6BD0962E-EAB8-477D-85F7-A638FF07CCCD}"/>
                </a:ext>
              </a:extLst>
            </p:cNvPr>
            <p:cNvSpPr txBox="1"/>
            <p:nvPr/>
          </p:nvSpPr>
          <p:spPr>
            <a:xfrm>
              <a:off x="6921915" y="2980039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40" name="Graphic 3" descr="Bullseye">
              <a:extLst>
                <a:ext uri="{FF2B5EF4-FFF2-40B4-BE49-F238E27FC236}">
                  <a16:creationId xmlns="" xmlns:a16="http://schemas.microsoft.com/office/drawing/2014/main" id="{AD4631DF-1E0C-4EA4-A5E3-C3970B7F3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57162" y="4470942"/>
              <a:ext cx="274320" cy="274320"/>
            </a:xfrm>
            <a:prstGeom prst="rect">
              <a:avLst/>
            </a:prstGeom>
          </p:spPr>
        </p:pic>
      </p:grpSp>
      <p:grpSp>
        <p:nvGrpSpPr>
          <p:cNvPr id="66" name="Group 55">
            <a:extLst>
              <a:ext uri="{FF2B5EF4-FFF2-40B4-BE49-F238E27FC236}">
                <a16:creationId xmlns="" xmlns:a16="http://schemas.microsoft.com/office/drawing/2014/main" id="{D18D29EF-79D1-4C8B-B226-FA5998E081E0}"/>
              </a:ext>
            </a:extLst>
          </p:cNvPr>
          <p:cNvGrpSpPr/>
          <p:nvPr/>
        </p:nvGrpSpPr>
        <p:grpSpPr>
          <a:xfrm>
            <a:off x="3060700" y="1383977"/>
            <a:ext cx="6103263" cy="1556745"/>
            <a:chOff x="3688159" y="2813616"/>
            <a:chExt cx="6103263" cy="1556745"/>
          </a:xfrm>
        </p:grpSpPr>
        <p:sp>
          <p:nvSpPr>
            <p:cNvPr id="67" name="TextBox 31">
              <a:extLst>
                <a:ext uri="{FF2B5EF4-FFF2-40B4-BE49-F238E27FC236}">
                  <a16:creationId xmlns="" xmlns:a16="http://schemas.microsoft.com/office/drawing/2014/main" id="{279576AE-2264-4DA3-949A-602BF47D9D59}"/>
                </a:ext>
              </a:extLst>
            </p:cNvPr>
            <p:cNvSpPr txBox="1"/>
            <p:nvPr/>
          </p:nvSpPr>
          <p:spPr>
            <a:xfrm>
              <a:off x="3688159" y="2813616"/>
              <a:ext cx="6103263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3-</a:t>
              </a:r>
              <a:r>
                <a:rPr lang="ar-SY" sz="2000" b="1" dirty="0" smtClean="0">
                  <a:solidFill>
                    <a:srgbClr val="92D050"/>
                  </a:solidFill>
                  <a:latin typeface="Helvetica" panose="020B0604020202020204" pitchFamily="34" charset="0"/>
                </a:rPr>
                <a:t> رأس المال: </a:t>
              </a:r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هي أموال و إمكانات أخرى يستعملها الإنسان في الإنتاج</a:t>
              </a:r>
              <a:endParaRPr lang="ar-SY" sz="20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  <a:p>
              <a:pPr algn="r"/>
              <a:endParaRPr lang="en-US" sz="1100" b="1" dirty="0">
                <a:solidFill>
                  <a:srgbClr val="FFFF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8" name="TextBox 32">
              <a:extLst>
                <a:ext uri="{FF2B5EF4-FFF2-40B4-BE49-F238E27FC236}">
                  <a16:creationId xmlns="" xmlns:a16="http://schemas.microsoft.com/office/drawing/2014/main" id="{6CD651BE-A0DD-4A4C-9832-6E6A2F701EE1}"/>
                </a:ext>
              </a:extLst>
            </p:cNvPr>
            <p:cNvSpPr txBox="1"/>
            <p:nvPr/>
          </p:nvSpPr>
          <p:spPr>
            <a:xfrm>
              <a:off x="4019832" y="3662475"/>
              <a:ext cx="57715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FFFF00"/>
                  </a:solidFill>
                  <a:latin typeface="Helvetica" panose="020B0604020202020204" pitchFamily="34" charset="0"/>
                </a:rPr>
                <a:t>أمثلة:</a:t>
              </a:r>
            </a:p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المصانع , و المعدّات , و الأموال</a:t>
              </a:r>
              <a:endParaRPr lang="en-US" sz="20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06" r="99177">
                        <a14:foregroundMark x1="71605" y1="89259" x2="12140" y2="90370"/>
                        <a14:foregroundMark x1="70988" y1="90370" x2="24280" y2="90370"/>
                        <a14:foregroundMark x1="46708" y1="81111" x2="12140" y2="84815"/>
                        <a14:foregroundMark x1="40535" y1="87778" x2="13374" y2="89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2" t="7639" r="7826" b="4464"/>
          <a:stretch/>
        </p:blipFill>
        <p:spPr bwMode="auto">
          <a:xfrm>
            <a:off x="4610100" y="3443101"/>
            <a:ext cx="4553864" cy="25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Oval 8">
            <a:extLst>
              <a:ext uri="{FF2B5EF4-FFF2-40B4-BE49-F238E27FC236}">
                <a16:creationId xmlns="" xmlns:a16="http://schemas.microsoft.com/office/drawing/2014/main" id="{1238B729-E08C-4976-9C7C-FAD9188098F5}"/>
              </a:ext>
            </a:extLst>
          </p:cNvPr>
          <p:cNvSpPr/>
          <p:nvPr/>
        </p:nvSpPr>
        <p:spPr>
          <a:xfrm>
            <a:off x="10596876" y="6281231"/>
            <a:ext cx="1381594" cy="333122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6">
            <a:extLst>
              <a:ext uri="{FF2B5EF4-FFF2-40B4-BE49-F238E27FC236}">
                <a16:creationId xmlns="" xmlns:a16="http://schemas.microsoft.com/office/drawing/2014/main" id="{224E493B-C951-4F7E-A1A1-8C015785565F}"/>
              </a:ext>
            </a:extLst>
          </p:cNvPr>
          <p:cNvSpPr/>
          <p:nvPr/>
        </p:nvSpPr>
        <p:spPr>
          <a:xfrm>
            <a:off x="10528276" y="6495765"/>
            <a:ext cx="1602942" cy="34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2" name="Graphic 68" descr="Presentation with bar chart">
            <a:extLst>
              <a:ext uri="{FF2B5EF4-FFF2-40B4-BE49-F238E27FC236}">
                <a16:creationId xmlns="" xmlns:a16="http://schemas.microsoft.com/office/drawing/2014/main" id="{38703D9B-5D2E-4476-BFAE-77FFCDFBAE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2887" y="6562292"/>
            <a:ext cx="257262" cy="257262"/>
          </a:xfrm>
          <a:prstGeom prst="rect">
            <a:avLst/>
          </a:prstGeom>
        </p:spPr>
      </p:pic>
      <p:sp>
        <p:nvSpPr>
          <p:cNvPr id="24" name="Oval 48">
            <a:extLst>
              <a:ext uri="{FF2B5EF4-FFF2-40B4-BE49-F238E27FC236}">
                <a16:creationId xmlns="" xmlns:a16="http://schemas.microsoft.com/office/drawing/2014/main" id="{D2C142ED-132F-4D69-871D-D501C711ED71}"/>
              </a:ext>
            </a:extLst>
          </p:cNvPr>
          <p:cNvSpPr/>
          <p:nvPr/>
        </p:nvSpPr>
        <p:spPr>
          <a:xfrm>
            <a:off x="9242872" y="2224566"/>
            <a:ext cx="321838" cy="3218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*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8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15" y="3433166"/>
            <a:ext cx="993517" cy="777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Oswald" panose="02000503000000000000" pitchFamily="2" charset="0"/>
                </a:rPr>
                <a:t>الاقتصاد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المَوَارِد و الاستهلاك</a:t>
              </a:r>
            </a:p>
          </p:txBody>
        </p:sp>
      </p:grpSp>
      <p:grpSp>
        <p:nvGrpSpPr>
          <p:cNvPr id="64" name="مجموعة 63"/>
          <p:cNvGrpSpPr/>
          <p:nvPr/>
        </p:nvGrpSpPr>
        <p:grpSpPr>
          <a:xfrm>
            <a:off x="3000339" y="1280793"/>
            <a:ext cx="7879424" cy="511333"/>
            <a:chOff x="9054531" y="3189296"/>
            <a:chExt cx="2594957" cy="190975"/>
          </a:xfrm>
          <a:solidFill>
            <a:schemeClr val="accent2"/>
          </a:solidFill>
        </p:grpSpPr>
        <p:sp>
          <p:nvSpPr>
            <p:cNvPr id="65" name="Rectangle: Rounded Corners 5">
              <a:extLst>
                <a:ext uri="{FF2B5EF4-FFF2-40B4-BE49-F238E27FC236}">
                  <a16:creationId xmlns=""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9054531" y="3189296"/>
              <a:ext cx="2594957" cy="190975"/>
            </a:xfrm>
            <a:prstGeom prst="roundRect">
              <a:avLst>
                <a:gd name="adj" fmla="val 50000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8">
              <a:extLst>
                <a:ext uri="{FF2B5EF4-FFF2-40B4-BE49-F238E27FC236}">
                  <a16:creationId xmlns=""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9054531" y="3198571"/>
              <a:ext cx="2594957" cy="149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بالرجوع إلى مصادر التعلّم يذكر الطلبة أمثلة للموارد البشرية و الموارد الطبيعية و رأس المال.</a:t>
              </a:r>
              <a:endParaRPr lang="en-US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7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9017294" y="205763"/>
            <a:ext cx="1586404" cy="637097"/>
            <a:chOff x="676027" y="2568995"/>
            <a:chExt cx="1586404" cy="637097"/>
          </a:xfrm>
        </p:grpSpPr>
        <p:sp>
          <p:nvSpPr>
            <p:cNvPr id="18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21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9850955" y="2303524"/>
            <a:ext cx="515872" cy="339119"/>
          </a:xfrm>
          <a:prstGeom prst="chevron">
            <a:avLst/>
          </a:prstGeom>
          <a:solidFill>
            <a:schemeClr val="accent2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5686174" y="2273028"/>
            <a:ext cx="3624935" cy="400110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الموارد البشرية : مثل الطبيب و المعلّم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0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9867081" y="3433167"/>
            <a:ext cx="515872" cy="339119"/>
          </a:xfrm>
          <a:prstGeom prst="chevron">
            <a:avLst/>
          </a:prstGeom>
          <a:solidFill>
            <a:schemeClr val="accent2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5686174" y="3402671"/>
            <a:ext cx="3624935" cy="400110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الموارد الطبيعية : مثل التربة و النبات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6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9895907" y="4512667"/>
            <a:ext cx="515872" cy="339119"/>
          </a:xfrm>
          <a:prstGeom prst="chevron">
            <a:avLst/>
          </a:prstGeom>
          <a:solidFill>
            <a:schemeClr val="accent2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5676900" y="4482171"/>
            <a:ext cx="3624935" cy="400110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رأس المال : مثل المصانع و المعدّات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55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3" grpId="0" animBg="1"/>
      <p:bldP spid="24" grpId="0" animBg="1"/>
      <p:bldP spid="30" grpId="0" animBg="1"/>
      <p:bldP spid="31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4" y="3589963"/>
            <a:ext cx="925180" cy="724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Oswald" panose="02000503000000000000" pitchFamily="2" charset="0"/>
                </a:rPr>
                <a:t>الاقتصاد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المَوَارِد و الاستهلاك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8922903" y="342324"/>
            <a:ext cx="1889470" cy="535344"/>
            <a:chOff x="10597456" y="3189296"/>
            <a:chExt cx="1052032" cy="256856"/>
          </a:xfrm>
          <a:solidFill>
            <a:schemeClr val="accent2"/>
          </a:solidFill>
        </p:grpSpPr>
        <p:sp>
          <p:nvSpPr>
            <p:cNvPr id="30" name="Rectangle: Rounded Corners 5">
              <a:extLst>
                <a:ext uri="{FF2B5EF4-FFF2-40B4-BE49-F238E27FC236}">
                  <a16:creationId xmlns=""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10597456" y="3189296"/>
              <a:ext cx="1052032" cy="256856"/>
            </a:xfrm>
            <a:prstGeom prst="roundRect">
              <a:avLst>
                <a:gd name="adj" fmla="val 30873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8">
              <a:extLst>
                <a:ext uri="{FF2B5EF4-FFF2-40B4-BE49-F238E27FC236}">
                  <a16:creationId xmlns=""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10597456" y="3254181"/>
              <a:ext cx="1021774" cy="191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الطّاقة</a:t>
              </a:r>
              <a:endParaRPr lang="ar-SY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118" y1="42893" x2="81773" y2="89848"/>
                        <a14:foregroundMark x1="69458" y1="39848" x2="58719" y2="85533"/>
                        <a14:foregroundMark x1="22562" y1="38325" x2="9754" y2="86548"/>
                        <a14:foregroundMark x1="37241" y1="20558" x2="37241" y2="31472"/>
                        <a14:foregroundMark x1="61970" y1="19289" x2="61970" y2="35025"/>
                        <a14:foregroundMark x1="71527" y1="13198" x2="82759" y2="12944"/>
                        <a14:foregroundMark x1="83350" y1="12944" x2="83350" y2="12944"/>
                        <a14:foregroundMark x1="83744" y1="13706" x2="83744" y2="13706"/>
                        <a14:foregroundMark x1="84433" y1="15736" x2="84433" y2="15736"/>
                        <a14:foregroundMark x1="85222" y1="18274" x2="85222" y2="18274"/>
                        <a14:foregroundMark x1="85419" y1="20305" x2="85419" y2="20305"/>
                        <a14:foregroundMark x1="85419" y1="22081" x2="85222" y2="31980"/>
                        <a14:foregroundMark x1="28473" y1="12944" x2="17044" y2="12944"/>
                        <a14:foregroundMark x1="17044" y1="13706" x2="17044" y2="13706"/>
                        <a14:foregroundMark x1="16256" y1="15228" x2="16256" y2="15228"/>
                        <a14:foregroundMark x1="15271" y1="16751" x2="15271" y2="16751"/>
                        <a14:foregroundMark x1="14581" y1="19289" x2="14581" y2="19289"/>
                        <a14:foregroundMark x1="13990" y1="20305" x2="14187" y2="34518"/>
                        <a14:foregroundMark x1="69852" y1="15228" x2="32611" y2="13706"/>
                        <a14:foregroundMark x1="93005" y1="84010" x2="78424" y2="90355"/>
                        <a14:foregroundMark x1="69655" y1="85533" x2="53005" y2="86548"/>
                        <a14:foregroundMark x1="43547" y1="87056" x2="30148" y2="85025"/>
                        <a14:foregroundMark x1="21379" y1="88325" x2="8079" y2="89848"/>
                        <a14:foregroundMark x1="15271" y1="16751" x2="15271" y2="16751"/>
                        <a14:foregroundMark x1="16453" y1="14975" x2="16453" y2="14975"/>
                        <a14:foregroundMark x1="17241" y1="12437" x2="17241" y2="12437"/>
                        <a14:foregroundMark x1="84138" y1="14467" x2="84138" y2="14467"/>
                        <a14:foregroundMark x1="85222" y1="16244" x2="85222" y2="16244"/>
                        <a14:foregroundMark x1="85222" y1="18274" x2="85222" y2="18274"/>
                        <a14:foregroundMark x1="85222" y1="19797" x2="85222" y2="19797"/>
                        <a14:foregroundMark x1="85222" y1="23604" x2="85222" y2="23604"/>
                        <a14:foregroundMark x1="88867" y1="37056" x2="78916" y2="62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2390" y="2942230"/>
            <a:ext cx="6664201" cy="2586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مجموعة 42"/>
          <p:cNvGrpSpPr/>
          <p:nvPr/>
        </p:nvGrpSpPr>
        <p:grpSpPr>
          <a:xfrm>
            <a:off x="4140192" y="1428809"/>
            <a:ext cx="6511397" cy="730965"/>
            <a:chOff x="10900364" y="3189296"/>
            <a:chExt cx="749124" cy="273004"/>
          </a:xfrm>
          <a:solidFill>
            <a:schemeClr val="accent2"/>
          </a:solidFill>
        </p:grpSpPr>
        <p:sp>
          <p:nvSpPr>
            <p:cNvPr id="46" name="Rectangle: Rounded Corners 5">
              <a:extLst>
                <a:ext uri="{FF2B5EF4-FFF2-40B4-BE49-F238E27FC236}">
                  <a16:creationId xmlns=""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10900364" y="3189296"/>
              <a:ext cx="749124" cy="273004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8">
              <a:extLst>
                <a:ext uri="{FF2B5EF4-FFF2-40B4-BE49-F238E27FC236}">
                  <a16:creationId xmlns=""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10924777" y="3251080"/>
              <a:ext cx="690071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*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الطاقّة : هي قدرة المواد على تحريك الآلات و المعدّات .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5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4" y="3540412"/>
            <a:ext cx="961872" cy="753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Oswald" panose="02000503000000000000" pitchFamily="2" charset="0"/>
                </a:rPr>
                <a:t>الاقتصاد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المَوَارِد و الاستهلاك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8922903" y="342324"/>
            <a:ext cx="1889470" cy="535344"/>
            <a:chOff x="10597456" y="3189296"/>
            <a:chExt cx="1052032" cy="256856"/>
          </a:xfrm>
          <a:solidFill>
            <a:schemeClr val="accent2"/>
          </a:solidFill>
        </p:grpSpPr>
        <p:sp>
          <p:nvSpPr>
            <p:cNvPr id="30" name="Rectangle: Rounded Corners 5">
              <a:extLst>
                <a:ext uri="{FF2B5EF4-FFF2-40B4-BE49-F238E27FC236}">
                  <a16:creationId xmlns=""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10597456" y="3189296"/>
              <a:ext cx="1052032" cy="256856"/>
            </a:xfrm>
            <a:prstGeom prst="roundRect">
              <a:avLst>
                <a:gd name="adj" fmla="val 30873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8">
              <a:extLst>
                <a:ext uri="{FF2B5EF4-FFF2-40B4-BE49-F238E27FC236}">
                  <a16:creationId xmlns=""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10597456" y="3254181"/>
              <a:ext cx="1021774" cy="191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المُنتِج</a:t>
              </a:r>
              <a:endParaRPr lang="ar-SY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66" r="100000">
                        <a14:foregroundMark x1="61266" y1="35000" x2="38481" y2="41765"/>
                        <a14:foregroundMark x1="71646" y1="68235" x2="64810" y2="77647"/>
                        <a14:foregroundMark x1="42532" y1="83235" x2="69114" y2="82059"/>
                        <a14:foregroundMark x1="69620" y1="83235" x2="69620" y2="99412"/>
                        <a14:foregroundMark x1="29620" y1="90294" x2="29620" y2="98235"/>
                        <a14:foregroundMark x1="57215" y1="89706" x2="45316" y2="94706"/>
                        <a14:foregroundMark x1="65823" y1="84412" x2="60759" y2="95882"/>
                        <a14:foregroundMark x1="62785" y1="90294" x2="43544" y2="90294"/>
                        <a14:foregroundMark x1="63797" y1="97647" x2="38987" y2="96471"/>
                        <a14:foregroundMark x1="42532" y1="87941" x2="36962" y2="9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6"/>
          <a:stretch/>
        </p:blipFill>
        <p:spPr bwMode="auto">
          <a:xfrm>
            <a:off x="6083300" y="3727737"/>
            <a:ext cx="2971471" cy="278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مجموعة 42"/>
          <p:cNvGrpSpPr/>
          <p:nvPr/>
        </p:nvGrpSpPr>
        <p:grpSpPr>
          <a:xfrm>
            <a:off x="3581400" y="1428809"/>
            <a:ext cx="7070189" cy="730965"/>
            <a:chOff x="10900364" y="3189296"/>
            <a:chExt cx="749124" cy="273004"/>
          </a:xfrm>
          <a:solidFill>
            <a:schemeClr val="accent2"/>
          </a:solidFill>
        </p:grpSpPr>
        <p:sp>
          <p:nvSpPr>
            <p:cNvPr id="46" name="Rectangle: Rounded Corners 5">
              <a:extLst>
                <a:ext uri="{FF2B5EF4-FFF2-40B4-BE49-F238E27FC236}">
                  <a16:creationId xmlns=""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10900364" y="3189296"/>
              <a:ext cx="749124" cy="273004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8">
              <a:extLst>
                <a:ext uri="{FF2B5EF4-FFF2-40B4-BE49-F238E27FC236}">
                  <a16:creationId xmlns=""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10900364" y="3251080"/>
              <a:ext cx="749124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*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ar-SY" sz="2000" b="1" dirty="0" smtClean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المُنتِج: 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هو الشخص الذي يصنع البضائع أو يزرع الأرض , أو يوفّر الخدمات.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4622798" y="2604739"/>
            <a:ext cx="5661358" cy="583293"/>
            <a:chOff x="8405828" y="3189110"/>
            <a:chExt cx="3243661" cy="217851"/>
          </a:xfrm>
          <a:solidFill>
            <a:schemeClr val="accent2"/>
          </a:solidFill>
        </p:grpSpPr>
        <p:sp>
          <p:nvSpPr>
            <p:cNvPr id="21" name="Rectangle: Rounded Corners 5">
              <a:extLst>
                <a:ext uri="{FF2B5EF4-FFF2-40B4-BE49-F238E27FC236}">
                  <a16:creationId xmlns=""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8405828" y="3189110"/>
              <a:ext cx="3243661" cy="217851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8">
              <a:extLst>
                <a:ext uri="{FF2B5EF4-FFF2-40B4-BE49-F238E27FC236}">
                  <a16:creationId xmlns=""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8495031" y="3223318"/>
              <a:ext cx="3038242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أمثلة: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عمّال المصانع , و المعلّون , و الأطباء , و المزارعون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89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1" y="3559011"/>
            <a:ext cx="964792" cy="75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Oswald" panose="02000503000000000000" pitchFamily="2" charset="0"/>
                </a:rPr>
                <a:t>الاقتصاد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المَوَارِد و الاستهلاك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8922903" y="342324"/>
            <a:ext cx="1889470" cy="535344"/>
            <a:chOff x="10597456" y="3189296"/>
            <a:chExt cx="1052032" cy="256856"/>
          </a:xfrm>
          <a:solidFill>
            <a:schemeClr val="accent2"/>
          </a:solidFill>
        </p:grpSpPr>
        <p:sp>
          <p:nvSpPr>
            <p:cNvPr id="30" name="Rectangle: Rounded Corners 5">
              <a:extLst>
                <a:ext uri="{FF2B5EF4-FFF2-40B4-BE49-F238E27FC236}">
                  <a16:creationId xmlns=""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10597456" y="3189296"/>
              <a:ext cx="1052032" cy="256856"/>
            </a:xfrm>
            <a:prstGeom prst="roundRect">
              <a:avLst>
                <a:gd name="adj" fmla="val 30873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8">
              <a:extLst>
                <a:ext uri="{FF2B5EF4-FFF2-40B4-BE49-F238E27FC236}">
                  <a16:creationId xmlns=""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10597456" y="3254181"/>
              <a:ext cx="1021774" cy="191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المُستهلِك</a:t>
              </a:r>
              <a:endParaRPr lang="ar-SY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5" r="97959">
                        <a14:foregroundMark x1="64286" y1="32416" x2="40306" y2="25382"/>
                        <a14:foregroundMark x1="53061" y1="81651" x2="40306" y2="82569"/>
                        <a14:foregroundMark x1="51786" y1="85321" x2="39796" y2="84709"/>
                        <a14:foregroundMark x1="32143" y1="88685" x2="32143" y2="99694"/>
                        <a14:foregroundMark x1="65561" y1="82569" x2="65051" y2="99694"/>
                        <a14:foregroundMark x1="61224" y1="88379" x2="47704" y2="93272"/>
                        <a14:foregroundMark x1="48469" y1="71254" x2="42092" y2="70336"/>
                        <a14:foregroundMark x1="51020" y1="64220" x2="51020" y2="64220"/>
                        <a14:foregroundMark x1="43878" y1="65138" x2="43878" y2="65138"/>
                        <a14:foregroundMark x1="50510" y1="84709" x2="46429" y2="96024"/>
                        <a14:foregroundMark x1="43367" y1="93272" x2="62245" y2="92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13"/>
          <a:stretch/>
        </p:blipFill>
        <p:spPr bwMode="auto">
          <a:xfrm>
            <a:off x="2095665" y="2178878"/>
            <a:ext cx="2870036" cy="2478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مجموعة 42"/>
          <p:cNvGrpSpPr/>
          <p:nvPr/>
        </p:nvGrpSpPr>
        <p:grpSpPr>
          <a:xfrm>
            <a:off x="3581400" y="1071003"/>
            <a:ext cx="7070189" cy="730965"/>
            <a:chOff x="10900364" y="3189296"/>
            <a:chExt cx="749124" cy="273004"/>
          </a:xfrm>
          <a:solidFill>
            <a:schemeClr val="accent2"/>
          </a:solidFill>
        </p:grpSpPr>
        <p:sp>
          <p:nvSpPr>
            <p:cNvPr id="46" name="Rectangle: Rounded Corners 5">
              <a:extLst>
                <a:ext uri="{FF2B5EF4-FFF2-40B4-BE49-F238E27FC236}">
                  <a16:creationId xmlns=""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10900364" y="3189296"/>
              <a:ext cx="749124" cy="273004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8">
              <a:extLst>
                <a:ext uri="{FF2B5EF4-FFF2-40B4-BE49-F238E27FC236}">
                  <a16:creationId xmlns=""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10900364" y="3251080"/>
              <a:ext cx="749124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*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ar-SY" sz="20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المُستهلِك: 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هو الشخص الذي يستعمل السِّلع و الخدمات و الأشياء , و يستفيد منها.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5075218" y="2652560"/>
            <a:ext cx="5661358" cy="906450"/>
            <a:chOff x="8405828" y="3189110"/>
            <a:chExt cx="3243661" cy="338545"/>
          </a:xfrm>
          <a:solidFill>
            <a:schemeClr val="accent2"/>
          </a:solidFill>
        </p:grpSpPr>
        <p:sp>
          <p:nvSpPr>
            <p:cNvPr id="21" name="Rectangle: Rounded Corners 5">
              <a:extLst>
                <a:ext uri="{FF2B5EF4-FFF2-40B4-BE49-F238E27FC236}">
                  <a16:creationId xmlns=""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8405828" y="3189110"/>
              <a:ext cx="3243661" cy="338545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8">
              <a:extLst>
                <a:ext uri="{FF2B5EF4-FFF2-40B4-BE49-F238E27FC236}">
                  <a16:creationId xmlns=""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8495031" y="3228061"/>
              <a:ext cx="3038242" cy="26438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أمثلة: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عندما تشتري شيئاً من متجر , أو تستفيد من منتجات زراعية أو صناعية أو خدمات تعليمية أو صحية فأنت مستهلِك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4" name="مجموعة 23"/>
          <p:cNvGrpSpPr/>
          <p:nvPr/>
        </p:nvGrpSpPr>
        <p:grpSpPr>
          <a:xfrm>
            <a:off x="4098414" y="4582676"/>
            <a:ext cx="6947959" cy="757555"/>
            <a:chOff x="9054531" y="3189296"/>
            <a:chExt cx="2594957" cy="282935"/>
          </a:xfrm>
          <a:solidFill>
            <a:schemeClr val="accent2"/>
          </a:solidFill>
        </p:grpSpPr>
        <p:sp>
          <p:nvSpPr>
            <p:cNvPr id="25" name="Rectangle: Rounded Corners 5">
              <a:extLst>
                <a:ext uri="{FF2B5EF4-FFF2-40B4-BE49-F238E27FC236}">
                  <a16:creationId xmlns=""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9054531" y="3189296"/>
              <a:ext cx="2594957" cy="282935"/>
            </a:xfrm>
            <a:prstGeom prst="roundRect">
              <a:avLst>
                <a:gd name="adj" fmla="val 50000"/>
              </a:avLst>
            </a:prstGeom>
            <a:solidFill>
              <a:srgbClr val="D3B5E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8">
              <a:extLst>
                <a:ext uri="{FF2B5EF4-FFF2-40B4-BE49-F238E27FC236}">
                  <a16:creationId xmlns=""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9155759" y="3203314"/>
              <a:ext cx="2392500" cy="26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تُستعمل السِّلع و الخدمات بناءً على احتياجات المستهلكين , و يتفاعل البائعون و المشترون في تبادلها من خلال التجارة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93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0" y="3402362"/>
            <a:ext cx="1026803" cy="804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13112" y="373818"/>
            <a:ext cx="1039035" cy="2365989"/>
            <a:chOff x="1115036" y="335569"/>
            <a:chExt cx="1039035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5036" y="425493"/>
              <a:ext cx="492443" cy="203610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  <a:latin typeface="Oswald" panose="02000503000000000000" pitchFamily="2" charset="0"/>
                </a:rPr>
                <a:t>الاقتصاد</a:t>
              </a:r>
              <a:endParaRPr lang="ar-SY" b="1" dirty="0">
                <a:solidFill>
                  <a:srgbClr val="C000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المَوَارِد و الاستهلاك</a:t>
              </a:r>
            </a:p>
          </p:txBody>
        </p:sp>
      </p:grpSp>
      <p:grpSp>
        <p:nvGrpSpPr>
          <p:cNvPr id="23" name="Group 62">
            <a:extLst>
              <a:ext uri="{FF2B5EF4-FFF2-40B4-BE49-F238E27FC236}">
                <a16:creationId xmlns:a16="http://schemas.microsoft.com/office/drawing/2014/main" xmlns="" id="{BDFC368D-B33B-4D81-AE68-51CDBF6BCDB3}"/>
              </a:ext>
            </a:extLst>
          </p:cNvPr>
          <p:cNvGrpSpPr/>
          <p:nvPr/>
        </p:nvGrpSpPr>
        <p:grpSpPr>
          <a:xfrm>
            <a:off x="3164123" y="2269689"/>
            <a:ext cx="8246517" cy="2079466"/>
            <a:chOff x="3165506" y="1864241"/>
            <a:chExt cx="6297235" cy="1587929"/>
          </a:xfrm>
        </p:grpSpPr>
        <p:sp>
          <p:nvSpPr>
            <p:cNvPr id="24" name="Rectangle 54">
              <a:extLst>
                <a:ext uri="{FF2B5EF4-FFF2-40B4-BE49-F238E27FC236}">
                  <a16:creationId xmlns:a16="http://schemas.microsoft.com/office/drawing/2014/main" xmlns="" id="{380E812A-499F-4D82-9D69-8E1729C6ED63}"/>
                </a:ext>
              </a:extLst>
            </p:cNvPr>
            <p:cNvSpPr/>
            <p:nvPr/>
          </p:nvSpPr>
          <p:spPr>
            <a:xfrm rot="21218562" flipH="1">
              <a:off x="4316331" y="2458621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xmlns="" id="{14ABD9C8-C9CC-42E1-9AF2-D1B8E7822B69}"/>
                </a:ext>
              </a:extLst>
            </p:cNvPr>
            <p:cNvSpPr/>
            <p:nvPr/>
          </p:nvSpPr>
          <p:spPr>
            <a:xfrm flipH="1">
              <a:off x="3165506" y="2162708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xmlns="" id="{79ADF884-BAA4-48D5-8B00-6B21FBD923C9}"/>
                </a:ext>
              </a:extLst>
            </p:cNvPr>
            <p:cNvSpPr/>
            <p:nvPr/>
          </p:nvSpPr>
          <p:spPr>
            <a:xfrm flipH="1">
              <a:off x="3342762" y="2339963"/>
              <a:ext cx="742189" cy="742190"/>
            </a:xfrm>
            <a:prstGeom prst="ellipse">
              <a:avLst/>
            </a:prstGeom>
            <a:gradFill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Arrow: Pentagon 19">
              <a:extLst>
                <a:ext uri="{FF2B5EF4-FFF2-40B4-BE49-F238E27FC236}">
                  <a16:creationId xmlns:a16="http://schemas.microsoft.com/office/drawing/2014/main" xmlns="" id="{8CA6A80E-DE59-4F24-ADEA-94C15BE0FD90}"/>
                </a:ext>
              </a:extLst>
            </p:cNvPr>
            <p:cNvSpPr/>
            <p:nvPr/>
          </p:nvSpPr>
          <p:spPr>
            <a:xfrm flipH="1">
              <a:off x="4084951" y="2162708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006666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0">
              <a:extLst>
                <a:ext uri="{FF2B5EF4-FFF2-40B4-BE49-F238E27FC236}">
                  <a16:creationId xmlns:a16="http://schemas.microsoft.com/office/drawing/2014/main" xmlns="" id="{DFE9086A-037C-4B7D-B202-F7D1EDBFEBA5}"/>
                </a:ext>
              </a:extLst>
            </p:cNvPr>
            <p:cNvSpPr/>
            <p:nvPr/>
          </p:nvSpPr>
          <p:spPr>
            <a:xfrm flipH="1">
              <a:off x="7874812" y="1864241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ircle: Hollow 21">
              <a:extLst>
                <a:ext uri="{FF2B5EF4-FFF2-40B4-BE49-F238E27FC236}">
                  <a16:creationId xmlns:a16="http://schemas.microsoft.com/office/drawing/2014/main" xmlns="" id="{8DB66DAA-69C5-4D25-A51A-272D206E2FED}"/>
                </a:ext>
              </a:extLst>
            </p:cNvPr>
            <p:cNvSpPr/>
            <p:nvPr/>
          </p:nvSpPr>
          <p:spPr>
            <a:xfrm flipH="1">
              <a:off x="8067574" y="2057003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Rectangle 58">
              <a:extLst>
                <a:ext uri="{FF2B5EF4-FFF2-40B4-BE49-F238E27FC236}">
                  <a16:creationId xmlns:a16="http://schemas.microsoft.com/office/drawing/2014/main" xmlns="" id="{A63AB001-6860-483C-9D70-13544FAB3F2E}"/>
                </a:ext>
              </a:extLst>
            </p:cNvPr>
            <p:cNvSpPr/>
            <p:nvPr/>
          </p:nvSpPr>
          <p:spPr>
            <a:xfrm rot="21091813" flipH="1">
              <a:off x="7374996" y="2712197"/>
              <a:ext cx="1047603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22">
              <a:extLst>
                <a:ext uri="{FF2B5EF4-FFF2-40B4-BE49-F238E27FC236}">
                  <a16:creationId xmlns:a16="http://schemas.microsoft.com/office/drawing/2014/main" xmlns="" id="{33E945EA-E735-455B-BC6E-DC2EFA98814A}"/>
                </a:ext>
              </a:extLst>
            </p:cNvPr>
            <p:cNvSpPr/>
            <p:nvPr/>
          </p:nvSpPr>
          <p:spPr>
            <a:xfrm flipH="1">
              <a:off x="7376528" y="2353048"/>
              <a:ext cx="1510479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23">
              <a:extLst>
                <a:ext uri="{FF2B5EF4-FFF2-40B4-BE49-F238E27FC236}">
                  <a16:creationId xmlns:a16="http://schemas.microsoft.com/office/drawing/2014/main" xmlns="" id="{518B20D3-3DF7-4E26-B774-1E989D49769B}"/>
                </a:ext>
              </a:extLst>
            </p:cNvPr>
            <p:cNvSpPr/>
            <p:nvPr/>
          </p:nvSpPr>
          <p:spPr>
            <a:xfrm flipH="1">
              <a:off x="7588628" y="2400597"/>
              <a:ext cx="12110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24">
              <a:extLst>
                <a:ext uri="{FF2B5EF4-FFF2-40B4-BE49-F238E27FC236}">
                  <a16:creationId xmlns:a16="http://schemas.microsoft.com/office/drawing/2014/main" xmlns="" id="{FB12CA35-5ECA-4A96-B48B-62475BD876E5}"/>
                </a:ext>
              </a:extLst>
            </p:cNvPr>
            <p:cNvSpPr txBox="1"/>
            <p:nvPr/>
          </p:nvSpPr>
          <p:spPr>
            <a:xfrm flipH="1">
              <a:off x="7376529" y="2490635"/>
              <a:ext cx="1233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  <a:endParaRPr lang="en-US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35" name="Graphic 25" descr="Presentation with bar chart RTL">
              <a:extLst>
                <a:ext uri="{FF2B5EF4-FFF2-40B4-BE49-F238E27FC236}">
                  <a16:creationId xmlns:a16="http://schemas.microsoft.com/office/drawing/2014/main" xmlns="" id="{4CE13815-E23C-43C3-92F3-4FDA13BB4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 flipH="1">
              <a:off x="3499140" y="2486384"/>
              <a:ext cx="429430" cy="429430"/>
            </a:xfrm>
            <a:prstGeom prst="rect">
              <a:avLst/>
            </a:prstGeom>
          </p:spPr>
        </p:pic>
        <p:sp>
          <p:nvSpPr>
            <p:cNvPr id="36" name="TextBox 26">
              <a:extLst>
                <a:ext uri="{FF2B5EF4-FFF2-40B4-BE49-F238E27FC236}">
                  <a16:creationId xmlns:a16="http://schemas.microsoft.com/office/drawing/2014/main" xmlns="" id="{4E4E401D-E8D4-4FFE-B292-348567A9D165}"/>
                </a:ext>
              </a:extLst>
            </p:cNvPr>
            <p:cNvSpPr txBox="1"/>
            <p:nvPr/>
          </p:nvSpPr>
          <p:spPr>
            <a:xfrm flipH="1">
              <a:off x="4347272" y="2311495"/>
              <a:ext cx="3332610" cy="705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009999"/>
                  </a:solidFill>
                </a:rPr>
                <a:t>الادِّخار: </a:t>
              </a:r>
            </a:p>
            <a:p>
              <a:pPr algn="ctr"/>
              <a:r>
                <a:rPr lang="ar-SY" b="1" dirty="0" smtClean="0"/>
                <a:t>هو تخصيص جزء من المال , و حفظه لتلبية الاحتياجات في المستقبل</a:t>
              </a:r>
              <a:endParaRPr lang="en-US" b="1" dirty="0"/>
            </a:p>
          </p:txBody>
        </p:sp>
        <p:sp>
          <p:nvSpPr>
            <p:cNvPr id="37" name="TextBox 27">
              <a:extLst>
                <a:ext uri="{FF2B5EF4-FFF2-40B4-BE49-F238E27FC236}">
                  <a16:creationId xmlns:a16="http://schemas.microsoft.com/office/drawing/2014/main" xmlns="" id="{67654796-936A-4D23-9129-5B3BD73BBD33}"/>
                </a:ext>
              </a:extLst>
            </p:cNvPr>
            <p:cNvSpPr txBox="1"/>
            <p:nvPr/>
          </p:nvSpPr>
          <p:spPr>
            <a:xfrm flipH="1">
              <a:off x="4753435" y="2884850"/>
              <a:ext cx="23604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31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3302</TotalTime>
  <Words>391</Words>
  <Application>Microsoft Office PowerPoint</Application>
  <PresentationFormat>مخصص</PresentationFormat>
  <Paragraphs>88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2328</cp:revision>
  <dcterms:created xsi:type="dcterms:W3CDTF">2020-10-10T04:32:51Z</dcterms:created>
  <dcterms:modified xsi:type="dcterms:W3CDTF">2021-09-03T19:42:04Z</dcterms:modified>
</cp:coreProperties>
</file>