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92" r:id="rId7"/>
    <p:sldId id="291" r:id="rId8"/>
    <p:sldId id="289" r:id="rId9"/>
    <p:sldId id="293" r:id="rId10"/>
    <p:sldId id="290" r:id="rId11"/>
    <p:sldId id="261" r:id="rId12"/>
    <p:sldId id="263" r:id="rId13"/>
    <p:sldId id="294" r:id="rId14"/>
    <p:sldId id="295" r:id="rId15"/>
    <p:sldId id="296" r:id="rId16"/>
    <p:sldId id="297" r:id="rId17"/>
    <p:sldId id="266" r:id="rId18"/>
    <p:sldId id="298" r:id="rId19"/>
    <p:sldId id="267" r:id="rId20"/>
    <p:sldId id="299" r:id="rId21"/>
    <p:sldId id="268" r:id="rId22"/>
    <p:sldId id="300" r:id="rId23"/>
    <p:sldId id="269" r:id="rId24"/>
    <p:sldId id="307" r:id="rId25"/>
    <p:sldId id="270" r:id="rId26"/>
    <p:sldId id="271" r:id="rId27"/>
    <p:sldId id="301" r:id="rId28"/>
    <p:sldId id="308" r:id="rId29"/>
    <p:sldId id="272" r:id="rId30"/>
    <p:sldId id="273" r:id="rId31"/>
    <p:sldId id="302" r:id="rId32"/>
    <p:sldId id="303" r:id="rId33"/>
    <p:sldId id="276" r:id="rId34"/>
    <p:sldId id="304" r:id="rId35"/>
    <p:sldId id="305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306" r:id="rId47"/>
    <p:sldId id="288" r:id="rId48"/>
  </p:sldIdLst>
  <p:sldSz cx="12192000" cy="6858000"/>
  <p:notesSz cx="6797675" cy="9928225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6314"/>
    <a:srgbClr val="CC0099"/>
    <a:srgbClr val="45AAB4"/>
    <a:srgbClr val="FFFFCC"/>
    <a:srgbClr val="F8CBAD"/>
    <a:srgbClr val="BFE3E7"/>
    <a:srgbClr val="E6915E"/>
    <a:srgbClr val="FFFF99"/>
    <a:srgbClr val="EDD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674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3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350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4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605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533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84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040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847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19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872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CFEE0-0564-4AD0-B082-08C6A99E16D7}" type="datetimeFigureOut">
              <a:rPr lang="ar-SA" smtClean="0"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0C15D-7DD5-4A0C-B801-6171B7C57C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422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881BEDAD-EE77-40FC-913F-FB4604100929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193D3FE7-32B3-4F31-8ACF-C00D2C70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xmlns="" id="{3E2BC2A5-14C2-4515-8D1B-5806D81A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sp>
        <p:nvSpPr>
          <p:cNvPr id="53" name="مستطيل 52">
            <a:extLst>
              <a:ext uri="{FF2B5EF4-FFF2-40B4-BE49-F238E27FC236}">
                <a16:creationId xmlns:a16="http://schemas.microsoft.com/office/drawing/2014/main" xmlns="" id="{488883CA-865D-4144-AF2F-ACC81CBF1590}"/>
              </a:ext>
            </a:extLst>
          </p:cNvPr>
          <p:cNvSpPr/>
          <p:nvPr/>
        </p:nvSpPr>
        <p:spPr>
          <a:xfrm>
            <a:off x="500744" y="480049"/>
            <a:ext cx="11244942" cy="5952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-108857" y="930130"/>
            <a:ext cx="12039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رتبي الحروف التالية </a:t>
            </a:r>
          </a:p>
          <a:p>
            <a:pPr algn="ctr"/>
            <a:r>
              <a:rPr lang="ar-SA" sz="7200" b="1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لتحصلي على موضوع درسنا لهذا اليوم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C87AB99-8A22-4C25-BBA4-A4AC85B62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97" y="5107272"/>
            <a:ext cx="1112910" cy="111291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D28223E-250F-4AE4-BD42-01969FD96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4416" r="17693" b="19623"/>
          <a:stretch/>
        </p:blipFill>
        <p:spPr>
          <a:xfrm>
            <a:off x="8114302" y="4240553"/>
            <a:ext cx="1073884" cy="97969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9173540C-FF61-4C8F-B39B-08E0A97EC7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0577" r="13939" b="10577"/>
          <a:stretch/>
        </p:blipFill>
        <p:spPr>
          <a:xfrm>
            <a:off x="5051561" y="3990034"/>
            <a:ext cx="1080294" cy="11257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2DFF3EEE-6CA9-4766-90BC-59E9E2D2F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4985" r="10702" b="11081"/>
          <a:stretch/>
        </p:blipFill>
        <p:spPr>
          <a:xfrm>
            <a:off x="7621132" y="5115828"/>
            <a:ext cx="1070854" cy="110794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E33B779C-DBFD-447B-8CD7-D33FFA78C7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15776" r="7135" b="9586"/>
          <a:stretch/>
        </p:blipFill>
        <p:spPr>
          <a:xfrm>
            <a:off x="2942075" y="3871954"/>
            <a:ext cx="1092280" cy="10421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7601DFCC-411B-41AE-B5B6-1E01522317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26" y="3797423"/>
            <a:ext cx="1037596" cy="109994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00806A0-90B4-4003-8030-9BC148F986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47" y="4069165"/>
            <a:ext cx="1228344" cy="11621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BD48DAF-70A2-4F98-81AA-9E97995F98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1" y="3058669"/>
            <a:ext cx="1206068" cy="128246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6D5A8EB0-D518-4A92-9E0C-AB8A09F19E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43" y="4931104"/>
            <a:ext cx="1146442" cy="121905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079232A-75F5-4AD9-B6C3-FE49FE70F6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00" y="3594211"/>
            <a:ext cx="1204066" cy="128033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D9841571-5C68-4B8B-916A-9DFE95909D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0" y="4562159"/>
            <a:ext cx="1228354" cy="1306158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xmlns="" id="{D20845B8-82B5-417F-A1AB-623423D88E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79" y="4978283"/>
            <a:ext cx="1228354" cy="130615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BDB0F737-A9CC-40F9-8074-E0AB8FA0DF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03" y="4920264"/>
            <a:ext cx="1273070" cy="1353704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30B6AC08-A05A-4C71-BFDB-9171464F9E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3" y="4435653"/>
            <a:ext cx="1191246" cy="126670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21FABD65-D30D-4188-9055-0B3AFD3C79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39" y="3891826"/>
            <a:ext cx="1193076" cy="1268644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C3F8B407-8E26-4EC0-95B2-DBD41E9F85D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39" y="5028423"/>
            <a:ext cx="1267572" cy="1347860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xmlns="" id="{ECF3D0C0-7C41-4490-82A3-F7B0678DB6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8" y="4648112"/>
            <a:ext cx="1412576" cy="150204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38295AB9-5F35-454A-9326-846F789758F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06" y="3747221"/>
            <a:ext cx="1210746" cy="1287434"/>
          </a:xfrm>
          <a:prstGeom prst="rect">
            <a:avLst/>
          </a:prstGeom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F0E9CC44-618D-49C6-BDA7-B0671031C8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65" y="3351806"/>
            <a:ext cx="1267572" cy="134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2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750"/>
                            </p:stCondLst>
                            <p:childTnLst>
                              <p:par>
                                <p:cTn id="7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6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6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FA4222E-90ED-43AF-85A2-A9E07BA8B47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4B044F72-B322-4F00-841F-92A9557B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DC60FA5D-1247-447B-A5CF-3FB11F25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ABCE8F14-3A19-4AB9-A934-E26E81B82272}"/>
              </a:ext>
            </a:extLst>
          </p:cNvPr>
          <p:cNvSpPr/>
          <p:nvPr/>
        </p:nvSpPr>
        <p:spPr>
          <a:xfrm>
            <a:off x="500744" y="480049"/>
            <a:ext cx="11244942" cy="5952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1165001" y="889632"/>
            <a:ext cx="597964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ولضمان جودة العمل عين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النواة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نقاط سيطرة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تشرف على دقة العمل فاذا لم يتم العمل بشكل جيد فإن الخلية تتوقف لتعيد إصلاح الخلل أو تتوقف عن نشاطاتها وتموت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290A5DD-6BDF-4EF1-A531-053526EA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1" y="151979"/>
            <a:ext cx="447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39AF1E2A-DE42-4090-B07E-35A039EB407C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xmlns="" id="{68B6C6BD-115F-4702-B112-FD00B7C5F849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xmlns="" id="{3030E0CA-260F-4896-AD2F-8A6C10316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xmlns="" id="{0B31C8F1-92F9-4463-BF47-A77DDC836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D6128357-7270-4F69-9D4C-021C7825CCAE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29" y="480049"/>
            <a:ext cx="8382000" cy="5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CF20AFEE-C9EB-4552-A8E5-DA334CDD0F3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88771425-381A-4FB3-B91D-D4192B585F0A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6DA1C5AB-654F-406F-89BE-A684E80B9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EDDEA884-6567-4DB9-A131-F52D3F22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5652F14B-9128-40CD-B575-E86C6E62C25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024896" y="665245"/>
            <a:ext cx="2076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أكملي</a:t>
            </a:r>
            <a:r>
              <a:rPr lang="ar-SA" sz="80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53885" y="1833686"/>
            <a:ext cx="9938657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ترتبط بروتينات  تسمى </a:t>
            </a:r>
            <a:r>
              <a:rPr lang="ar-SA" sz="2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....................................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48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مع أنزيم </a:t>
            </a:r>
          </a:p>
          <a:p>
            <a:pPr algn="ctr"/>
            <a:r>
              <a:rPr lang="ar-SA" sz="48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يسمى </a:t>
            </a:r>
            <a:r>
              <a:rPr lang="ar-SA" sz="2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...........................................</a:t>
            </a:r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endParaRPr lang="ar-SA" sz="5400" b="0" cap="none" spc="0" dirty="0">
              <a:ln w="0"/>
              <a:solidFill>
                <a:srgbClr val="00B050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  <a:p>
            <a:pPr algn="ctr"/>
            <a:r>
              <a:rPr lang="ar-SA" sz="48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لبدء النشاطات المختلفة التي تحدث في دورة حياة الخلية </a:t>
            </a:r>
            <a:endParaRPr lang="ar-SA" sz="4800" b="0" cap="none" spc="0" dirty="0">
              <a:ln w="0"/>
              <a:solidFill>
                <a:srgbClr val="00B050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093895" y="4339862"/>
            <a:ext cx="1005863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الخلية هناك </a:t>
            </a:r>
            <a:r>
              <a:rPr lang="ar-SA" sz="2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........................................</a:t>
            </a:r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48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تتابع دورة الخلية </a:t>
            </a:r>
          </a:p>
          <a:p>
            <a:pPr algn="ctr"/>
            <a:r>
              <a:rPr lang="ar-SA" sz="48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ويمكن أن توقفها أذا حدث خطأ ما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2A508504-3A54-4317-9958-FD3035646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62" y="302056"/>
            <a:ext cx="1393370" cy="17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418324" y="1764012"/>
            <a:ext cx="4694934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مهارة التوقعات</a:t>
            </a:r>
          </a:p>
          <a:p>
            <a:pPr algn="ctr"/>
            <a:r>
              <a:rPr lang="ar-SA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واستيراتيجية</a:t>
            </a:r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السبب والنتيجة </a:t>
            </a:r>
          </a:p>
          <a:p>
            <a:pPr algn="ctr"/>
            <a:endParaRPr lang="ar-S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41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CF20AFEE-C9EB-4552-A8E5-DA334CDD0F3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88771425-381A-4FB3-B91D-D4192B585F0A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6DA1C5AB-654F-406F-89BE-A684E80B9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EDDEA884-6567-4DB9-A131-F52D3F22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5652F14B-9128-40CD-B575-E86C6E62C25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350959" y="908611"/>
            <a:ext cx="62240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ماذا يحدث لو ..؟!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710544" y="2588568"/>
            <a:ext cx="65496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إذا فشل نظام السيطرة في </a:t>
            </a:r>
          </a:p>
          <a:p>
            <a:pPr algn="ctr"/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خلية</a:t>
            </a:r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ما ولم تستجب للآليات التي </a:t>
            </a:r>
          </a:p>
          <a:p>
            <a:pPr algn="ctr"/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تسيطر على دورة حياة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الخلية</a:t>
            </a:r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الطبيعية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29DBFAB-48A2-4C93-85FD-4091AAFFE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0" y="565201"/>
            <a:ext cx="3943686" cy="57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897085" y="1981727"/>
            <a:ext cx="3856944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مهارة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التحليل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والاستنتاج</a:t>
            </a:r>
          </a:p>
          <a:p>
            <a:pPr algn="ctr"/>
            <a:endParaRPr lang="ar-S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278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CF20AFEE-C9EB-4552-A8E5-DA334CDD0F3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88771425-381A-4FB3-B91D-D4192B585F0A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6DA1C5AB-654F-406F-89BE-A684E80B9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EDDEA884-6567-4DB9-A131-F52D3F22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5652F14B-9128-40CD-B575-E86C6E62C25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" name="مستطيل 3"/>
          <p:cNvSpPr/>
          <p:nvPr/>
        </p:nvSpPr>
        <p:spPr>
          <a:xfrm>
            <a:off x="903670" y="696381"/>
            <a:ext cx="105394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سيؤدي إلى نمو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وانقسامها بشكل غير منتظم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E0686435-E598-4DD2-B10D-3EA22EAD94D3}"/>
              </a:ext>
            </a:extLst>
          </p:cNvPr>
          <p:cNvSpPr/>
          <p:nvPr/>
        </p:nvSpPr>
        <p:spPr>
          <a:xfrm>
            <a:off x="751270" y="1800009"/>
            <a:ext cx="10691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أعطي مصطلحا علميا مناسبا لهذا الخلل في النمو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7951B84-B893-4FB6-9246-2F4645B95A46}"/>
              </a:ext>
            </a:extLst>
          </p:cNvPr>
          <p:cNvSpPr/>
          <p:nvPr/>
        </p:nvSpPr>
        <p:spPr>
          <a:xfrm>
            <a:off x="4970917" y="5019622"/>
            <a:ext cx="22525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السرطان</a:t>
            </a:r>
            <a:endParaRPr lang="ar-SA" sz="6000" b="1" cap="none" spc="0" dirty="0">
              <a:ln w="0"/>
              <a:solidFill>
                <a:srgbClr val="FD6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1AD7CBA9-8D3F-4B2B-ACFB-E5846AC16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25" y="2568355"/>
            <a:ext cx="5309354" cy="26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2DE70FCE-E2C7-4450-9259-3B53444E705D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9CDE0517-FEF0-4262-837B-42851A3953D2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FD8C6BE3-0BA8-4EC3-8B9D-E69BBF93E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50FE8A49-286C-44CD-9D38-CD1298A8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07EC76F-5424-47EC-B6D0-2F41BA45FEE7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5649686" y="747728"/>
            <a:ext cx="5994799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سأل يوما </a:t>
            </a:r>
            <a:r>
              <a:rPr lang="ar-SA" sz="6000" b="0" cap="none" spc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محمد</a:t>
            </a:r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والده </a:t>
            </a:r>
          </a:p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الدكتور </a:t>
            </a:r>
            <a:r>
              <a:rPr lang="ar-SA" sz="6000" b="0" cap="none" spc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سعيد</a:t>
            </a:r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عن الضرر الذي يلحق </a:t>
            </a:r>
          </a:p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بالمخلوق المصاب  </a:t>
            </a:r>
          </a:p>
          <a:p>
            <a:pPr algn="ctr"/>
            <a:r>
              <a:rPr lang="ar-SA" sz="60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ب</a:t>
            </a:r>
            <a:r>
              <a:rPr lang="ar-SA" sz="6000" b="0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السرطان</a:t>
            </a:r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والذي قد </a:t>
            </a:r>
          </a:p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يؤدي إلى وفاته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5474F5E-05EB-4964-A028-E7BD28C2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409" y="247807"/>
            <a:ext cx="8555752" cy="6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94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75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505197" y="1817824"/>
            <a:ext cx="5018317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ذكاء بصري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ومهارة التحليل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والاستنتاج </a:t>
            </a:r>
          </a:p>
          <a:p>
            <a:pPr algn="ctr"/>
            <a:endParaRPr lang="ar-S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227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B62A021A-8FB3-4719-8429-F9AB36D6C374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4D1E10B0-F711-41F4-BC4C-E7C9A421DD16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2C29541-C0FD-4809-BE5A-779238A49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8237E766-2410-4364-938B-6848393FC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84EEEF3F-A617-495F-9AFE-EAF4960DF6F7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488E10D-BA5C-454B-B027-6D8956FE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06" y="1020284"/>
            <a:ext cx="5041702" cy="487185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661710" y="680320"/>
            <a:ext cx="564968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توقعي </a:t>
            </a:r>
            <a:endParaRPr lang="ar-SA" sz="720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  <a:p>
            <a:pPr algn="ctr"/>
            <a:r>
              <a:rPr lang="ar-SA" sz="72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إجابة الدكتور </a:t>
            </a:r>
            <a:r>
              <a:rPr lang="ar-SA" sz="7200" b="0" cap="none" spc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سعيد</a:t>
            </a:r>
            <a:r>
              <a:rPr lang="ar-SA" sz="72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72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على سؤال ولده </a:t>
            </a:r>
          </a:p>
          <a:p>
            <a:pPr algn="ctr"/>
            <a:r>
              <a:rPr lang="ar-SA" sz="72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مستعينة بالصورة </a:t>
            </a:r>
          </a:p>
          <a:p>
            <a:pPr algn="ctr"/>
            <a:r>
              <a:rPr lang="ar-SA" sz="72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التالية: </a:t>
            </a:r>
            <a:endParaRPr lang="ar-SA" sz="7200" b="0" cap="none" spc="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7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9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663808" y="1589840"/>
            <a:ext cx="64767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تنظيم </a:t>
            </a:r>
          </a:p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دورة حياة </a:t>
            </a:r>
          </a:p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الخلية </a:t>
            </a:r>
            <a:endParaRPr lang="ar-S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2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B62A021A-8FB3-4719-8429-F9AB36D6C374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4D1E10B0-F711-41F4-BC4C-E7C9A421DD16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2C29541-C0FD-4809-BE5A-779238A49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8237E766-2410-4364-938B-6848393FC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84EEEF3F-A617-495F-9AFE-EAF4960DF6F7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83" r="1134" b="2363"/>
          <a:stretch/>
        </p:blipFill>
        <p:spPr>
          <a:xfrm>
            <a:off x="541060" y="513565"/>
            <a:ext cx="11190514" cy="59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E5B9318B-0AC4-4774-9C11-E48692347DA9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7B07A4BE-41B8-4E6C-B6D5-38C3EAC0D45C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43ADD4CA-958B-4CE6-8B26-D3F0CA7F4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C05CD9B-AFF2-427A-A615-78D4E3D73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649249C6-B866-4DF9-979E-AA53011C98B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34" y="3232454"/>
            <a:ext cx="8346579" cy="3125337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461798" y="870890"/>
            <a:ext cx="943445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أن 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b="0" cap="none" spc="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السرطانية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تضغط على 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الطبيعية وتزاحمها مما يؤدي إلى فقدان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النسيج وظيفته  </a:t>
            </a:r>
          </a:p>
        </p:txBody>
      </p:sp>
    </p:spTree>
    <p:extLst>
      <p:ext uri="{BB962C8B-B14F-4D97-AF65-F5344CB8AC3E}">
        <p14:creationId xmlns:p14="http://schemas.microsoft.com/office/powerpoint/2010/main" val="6174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200401" y="1275491"/>
            <a:ext cx="518160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الذكاء السمعي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والبصري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ومهارة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التلخيص </a:t>
            </a:r>
          </a:p>
        </p:txBody>
      </p:sp>
    </p:spTree>
    <p:extLst>
      <p:ext uri="{BB962C8B-B14F-4D97-AF65-F5344CB8AC3E}">
        <p14:creationId xmlns:p14="http://schemas.microsoft.com/office/powerpoint/2010/main" val="3385194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92127ECC-4783-40E3-BD0C-10ADE6FAEDD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3FDDD511-28B1-4171-87F3-0F3C2E6926F7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33A6E245-EDC7-4995-B3DA-1E52B87A0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C992C45D-BEF7-4CEE-B6A8-9D9D0976D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F984A142-C5E7-4745-90A1-8E90322E9541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214260" y="758016"/>
            <a:ext cx="6305342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طالبتي المبدعة </a:t>
            </a:r>
          </a:p>
          <a:p>
            <a:pPr algn="ctr"/>
            <a:endParaRPr lang="ar-SA" sz="2000" b="0" cap="none" spc="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شاهدي الفلم التعليمي التالي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ثم </a:t>
            </a:r>
            <a:r>
              <a:rPr lang="ar-SA" sz="5400" b="0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بذكائك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b="0" cap="none" spc="0" dirty="0">
                <a:ln w="0"/>
                <a:solidFill>
                  <a:srgbClr val="45AA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السمعي والبصري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دوني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اهم النقاط الرئيسية التي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تطرق لها الفلم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E3BE944D-6475-4A13-92F7-08E666E4C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0" y="815633"/>
            <a:ext cx="3184422" cy="561674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C45E6F6-60B1-4203-8C39-26D215ACF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4166115"/>
            <a:ext cx="2380390" cy="22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8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300"/>
                            </p:stCondLst>
                            <p:childTnLst>
                              <p:par>
                                <p:cTn id="52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سرطان - تشخيص المرض و علاجه - Canc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xmlns="" id="{3DE5F263-D27F-40EC-874B-A3D7AB289C8E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xmlns="" id="{64B4F3DB-9994-4008-AA83-F056C3F8CC8F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xmlns="" id="{59D11FF5-3236-4DDE-883D-C20034AAF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xmlns="" id="{554A50FE-FEF7-4AB2-A7A7-170EBD4C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xmlns="" id="{98CBA3EE-71D3-4E50-BC63-EC78DE094E53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ستطيل 9"/>
          <p:cNvSpPr/>
          <p:nvPr/>
        </p:nvSpPr>
        <p:spPr>
          <a:xfrm>
            <a:off x="2111897" y="5301695"/>
            <a:ext cx="76819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مواد تسبب </a:t>
            </a:r>
            <a:r>
              <a:rPr lang="ar-SA" sz="6000" b="0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السرطان</a:t>
            </a:r>
            <a:r>
              <a:rPr lang="ar-SA" sz="60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(</a:t>
            </a:r>
            <a:r>
              <a:rPr lang="ar-SA" sz="6000" b="0" cap="none" spc="0" dirty="0" err="1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مسرطانات</a:t>
            </a:r>
            <a:r>
              <a:rPr lang="ar-SA" sz="60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FF0E608-C32B-43E5-8AF9-8B5D59A4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34" y="2022808"/>
            <a:ext cx="1826658" cy="2032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368C3CF-833B-47C6-AC52-748E0F416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29" y="1845579"/>
            <a:ext cx="2060460" cy="227386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0C313BFE-58D9-4B80-AEA3-D956879E2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7" b="42743"/>
          <a:stretch/>
        </p:blipFill>
        <p:spPr>
          <a:xfrm>
            <a:off x="5479068" y="1979320"/>
            <a:ext cx="1924335" cy="201898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943A893-DA2D-4806-A092-1DB892B764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" r="22719" b="9962"/>
          <a:stretch/>
        </p:blipFill>
        <p:spPr>
          <a:xfrm>
            <a:off x="3224037" y="1979320"/>
            <a:ext cx="2080911" cy="201898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FC1DE554-18CC-4C0F-865B-1FAD0F519A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/>
          <a:stretch/>
        </p:blipFill>
        <p:spPr>
          <a:xfrm>
            <a:off x="837496" y="1979320"/>
            <a:ext cx="2231741" cy="2018986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567770" y="516688"/>
            <a:ext cx="51684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ما الرابط العجيب بين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93EE33CF-5B8B-44B0-BB7B-87959569A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92" y="319750"/>
            <a:ext cx="1111794" cy="14336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D4BA8A78-35A7-4F09-AB00-C8305B7549F7}"/>
              </a:ext>
            </a:extLst>
          </p:cNvPr>
          <p:cNvSpPr/>
          <p:nvPr/>
        </p:nvSpPr>
        <p:spPr>
          <a:xfrm>
            <a:off x="9874691" y="4077138"/>
            <a:ext cx="98616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سجائر</a:t>
            </a:r>
            <a:endParaRPr lang="ar-SA" sz="7200" b="0" cap="none" spc="0" dirty="0">
              <a:ln w="0"/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E9029A49-4038-46A7-82A7-D5A680C10EA9}"/>
              </a:ext>
            </a:extLst>
          </p:cNvPr>
          <p:cNvSpPr/>
          <p:nvPr/>
        </p:nvSpPr>
        <p:spPr>
          <a:xfrm>
            <a:off x="7934611" y="4022236"/>
            <a:ext cx="111601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أشعة</a:t>
            </a:r>
            <a:r>
              <a:rPr lang="en-US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x</a:t>
            </a:r>
            <a:endParaRPr lang="ar-SA" sz="6600" b="0" cap="none" spc="0" dirty="0">
              <a:ln w="0"/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xmlns="" id="{A67C4C04-EDF9-433D-A3FE-475D52DF0322}"/>
              </a:ext>
            </a:extLst>
          </p:cNvPr>
          <p:cNvSpPr/>
          <p:nvPr/>
        </p:nvSpPr>
        <p:spPr>
          <a:xfrm>
            <a:off x="5524890" y="4056471"/>
            <a:ext cx="1798890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مواد غذائية</a:t>
            </a:r>
          </a:p>
          <a:p>
            <a:pPr algn="ctr"/>
            <a:r>
              <a:rPr lang="ar-SA" sz="360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ملونة</a:t>
            </a:r>
            <a:endParaRPr lang="ar-SA" sz="6600" b="0" cap="none" spc="0" dirty="0">
              <a:ln w="0"/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7DC848C2-C247-435E-BE7C-8CC13A55FB13}"/>
              </a:ext>
            </a:extLst>
          </p:cNvPr>
          <p:cNvSpPr/>
          <p:nvPr/>
        </p:nvSpPr>
        <p:spPr>
          <a:xfrm>
            <a:off x="3622673" y="4055586"/>
            <a:ext cx="111921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أسبست</a:t>
            </a:r>
            <a:endParaRPr lang="ar-SA" sz="7200" b="0" cap="none" spc="0" dirty="0">
              <a:ln w="0"/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C9E51BEE-CCA8-4B70-A928-986249CE09FE}"/>
              </a:ext>
            </a:extLst>
          </p:cNvPr>
          <p:cNvSpPr/>
          <p:nvPr/>
        </p:nvSpPr>
        <p:spPr>
          <a:xfrm>
            <a:off x="801282" y="4055586"/>
            <a:ext cx="1861407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أشعة </a:t>
            </a:r>
          </a:p>
          <a:p>
            <a:pPr algn="ctr"/>
            <a:r>
              <a:rPr lang="ar-SA" sz="3600" b="0" cap="none" spc="0" dirty="0">
                <a:ln w="0"/>
                <a:latin typeface="AlHor" panose="02060603050605020204" pitchFamily="18" charset="-78"/>
                <a:cs typeface="AlHor" panose="02060603050605020204" pitchFamily="18" charset="-78"/>
              </a:rPr>
              <a:t>فوق بنفسجية</a:t>
            </a:r>
            <a:endParaRPr lang="ar-SA" sz="6600" b="0" cap="none" spc="0" dirty="0">
              <a:ln w="0"/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2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5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0" grpId="0"/>
      <p:bldP spid="21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1AE98497-1F28-4969-BFB3-9CE85A0E2750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xmlns="" id="{BB7F09A3-9F85-444F-B7FB-F0F9BF397365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xmlns="" id="{B1BC2F42-3442-4567-9C59-15BBF577C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xmlns="" id="{432E06A2-73E4-4183-9E7F-096F736DD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xmlns="" id="{A3210418-01ED-4974-BE1F-3C33A34D538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1609042" y="745625"/>
            <a:ext cx="90492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أكملي المخطط السهمي التالي 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6E2D24A6-39A2-4189-9107-591B74F9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1" y="1844033"/>
            <a:ext cx="5069598" cy="4825662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xmlns="" id="{A9E0A4A0-BDB1-46F6-8F67-F34AA96C7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r="1"/>
          <a:stretch/>
        </p:blipFill>
        <p:spPr>
          <a:xfrm>
            <a:off x="8125232" y="4212771"/>
            <a:ext cx="3436500" cy="2334250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00BAA960-6C26-4924-8CAA-B48768BDE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4"/>
          <a:stretch/>
        </p:blipFill>
        <p:spPr>
          <a:xfrm>
            <a:off x="835440" y="4212771"/>
            <a:ext cx="3530078" cy="2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1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1AE98497-1F28-4969-BFB3-9CE85A0E2750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xmlns="" id="{BB7F09A3-9F85-444F-B7FB-F0F9BF397365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xmlns="" id="{B1BC2F42-3442-4567-9C59-15BBF577C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xmlns="" id="{432E06A2-73E4-4183-9E7F-096F736DD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xmlns="" id="{A3210418-01ED-4974-BE1F-3C33A34D538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2649321" y="931490"/>
            <a:ext cx="6728125" cy="1015663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المسرطنات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2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..............................................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ECB0913D-94F6-466F-ADBE-80EC26A60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8520" y="2619850"/>
            <a:ext cx="2713560" cy="284732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248925" y="5544762"/>
            <a:ext cx="2308645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45AAB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</a:rPr>
              <a:t>.........................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8569124" y="3925774"/>
            <a:ext cx="949296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مثل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8E07EF24-7135-4F10-AA14-DD6A5AD7CC80}"/>
              </a:ext>
            </a:extLst>
          </p:cNvPr>
          <p:cNvSpPr/>
          <p:nvPr/>
        </p:nvSpPr>
        <p:spPr>
          <a:xfrm>
            <a:off x="7952638" y="3581848"/>
            <a:ext cx="2138727" cy="461665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.......................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DE0CE4CB-12CD-4BBE-BB25-FE08F9BB34CF}"/>
              </a:ext>
            </a:extLst>
          </p:cNvPr>
          <p:cNvSpPr/>
          <p:nvPr/>
        </p:nvSpPr>
        <p:spPr>
          <a:xfrm>
            <a:off x="6420545" y="5544763"/>
            <a:ext cx="2308645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45AAB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</a:rPr>
              <a:t>.........................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115D7C0C-8444-4E50-B8D9-D0880B924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5856" y="2588963"/>
            <a:ext cx="2713560" cy="2847324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6C51582B-85CB-43A2-B1BF-F8DFA8277DE1}"/>
              </a:ext>
            </a:extLst>
          </p:cNvPr>
          <p:cNvSpPr/>
          <p:nvPr/>
        </p:nvSpPr>
        <p:spPr>
          <a:xfrm>
            <a:off x="3577478" y="5544761"/>
            <a:ext cx="2308645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45AAB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</a:rPr>
              <a:t>.........................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4D769995-B7AB-4AC9-BFE0-540B542007EB}"/>
              </a:ext>
            </a:extLst>
          </p:cNvPr>
          <p:cNvSpPr/>
          <p:nvPr/>
        </p:nvSpPr>
        <p:spPr>
          <a:xfrm>
            <a:off x="2886791" y="3925773"/>
            <a:ext cx="949296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مثل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xmlns="" id="{D875A122-2F3F-4914-BB32-5A500D82DBF2}"/>
              </a:ext>
            </a:extLst>
          </p:cNvPr>
          <p:cNvSpPr/>
          <p:nvPr/>
        </p:nvSpPr>
        <p:spPr>
          <a:xfrm>
            <a:off x="2270305" y="3581847"/>
            <a:ext cx="2138727" cy="461665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.......................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xmlns="" id="{81A2E35F-1FB3-4078-9359-F6DDF12CEBE3}"/>
              </a:ext>
            </a:extLst>
          </p:cNvPr>
          <p:cNvSpPr/>
          <p:nvPr/>
        </p:nvSpPr>
        <p:spPr>
          <a:xfrm>
            <a:off x="683782" y="5544762"/>
            <a:ext cx="2308645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45AAB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</a:rPr>
              <a:t>.........................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879713" y="2289550"/>
            <a:ext cx="2380780" cy="923330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تنقسم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إلى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165E48A9-BE48-4AF6-B3B3-C793A25D5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6812">
            <a:off x="7326700" y="4217475"/>
            <a:ext cx="1239908" cy="1296268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272BF152-BD68-4ED2-ABE3-AFD8F245D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0"/>
          <a:stretch/>
        </p:blipFill>
        <p:spPr>
          <a:xfrm rot="14731274">
            <a:off x="9684878" y="4390412"/>
            <a:ext cx="960564" cy="129627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AE161498-7AAB-40D8-9BFC-C1F6FF8F6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6812">
            <a:off x="1614036" y="4186588"/>
            <a:ext cx="1239908" cy="129626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BA30AB00-41EE-4D9F-B1D7-FF2B0D2C0E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0"/>
          <a:stretch/>
        </p:blipFill>
        <p:spPr>
          <a:xfrm rot="14731274">
            <a:off x="3972214" y="4359525"/>
            <a:ext cx="960564" cy="12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5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21" grpId="0"/>
      <p:bldP spid="22" grpId="0" animBg="1"/>
      <p:bldP spid="26" grpId="0" animBg="1"/>
      <p:bldP spid="27" grpId="0"/>
      <p:bldP spid="28" grpId="0"/>
      <p:bldP spid="29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مقارنة بين المستحضرات الواقية l ثانوية 122 مقررات l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08937" y="350744"/>
            <a:ext cx="1163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تجربة عملي(2ـ3)المقارنة بين المستحضرات الواقية من أشعة الشمس  </a:t>
            </a:r>
            <a:endParaRPr lang="ar-SA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53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CE2C0486-B0FE-465C-BC2B-E52A1A5A849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xmlns="" id="{16D09E31-FC88-4E51-B256-6B97B9B968C2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xmlns="" id="{6D929A47-80BB-469D-ACE4-73577F79B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xmlns="" id="{BEA82E78-3538-4A0D-A3AF-FB8A9FEFE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xmlns="" id="{867B8BEE-A758-4DE4-8082-6650CF7C2DA2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325642" y="1075649"/>
            <a:ext cx="4792281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قيل في الأمثال: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الوقاية خير من العلاج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650995" y="3425574"/>
            <a:ext cx="6413168" cy="2585323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بعد دراستكـِ </a:t>
            </a:r>
            <a:r>
              <a:rPr lang="ar-SA" sz="5400" dirty="0" err="1">
                <a:ln w="0"/>
                <a:solidFill>
                  <a:srgbClr val="FD631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للمسرطانات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 </a:t>
            </a:r>
          </a:p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اقترحي ـ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طالبتي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ـ طرقا </a:t>
            </a:r>
          </a:p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للوقاية من السرطان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EC351409-C316-4225-BCDA-3A7593B5B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03" y="406299"/>
            <a:ext cx="3296900" cy="606032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E19305B5-2A65-4F8E-85F4-20D7C29C7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5" y="407885"/>
            <a:ext cx="4561444" cy="60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8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C8AE5DAE-024D-4DAD-8628-941610C590E0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B65817DF-04FE-4572-B0B8-A68545427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815D8072-F338-4801-ABC8-61ED11EFE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52E0114-E97F-43E4-9FF8-B961AEE75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88" y="144059"/>
            <a:ext cx="12046842" cy="354662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9007308" y="867619"/>
            <a:ext cx="1889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الفكرة الرئيسة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66563BF7-75CB-49F4-BFF2-C63E7CB9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423"/>
            <a:ext cx="12115800" cy="351015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259484" y="4098648"/>
            <a:ext cx="1889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الفكرة العامة 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94297" y="452120"/>
            <a:ext cx="753291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تنظم البروتينات الحلقية (</a:t>
            </a:r>
            <a:r>
              <a:rPr lang="ar-SA" sz="5400" b="0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السايكلينات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)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دورة الخلية الطبيعية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999623" y="3690686"/>
            <a:ext cx="630282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تدخل الخلية في دورة حياة تشمل 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الطور البيني 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و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الانقسام المتساوي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وانقسام 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32632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8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C483538-2CBC-4FB9-B9D3-91BC275C347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E48AF778-48F0-4A07-A2A0-804EEFBF585F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C74F154-8731-48A8-A0D5-9CEA1EBC5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D0311FF1-FD48-4104-8D5D-7291A3BFF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1F01CAB-4E59-404C-8455-1D3F16D8D5D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9969119" y="534203"/>
            <a:ext cx="16690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فطن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/>
        </p:blipFill>
        <p:spPr>
          <a:xfrm>
            <a:off x="661182" y="652229"/>
            <a:ext cx="1315329" cy="108738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17917" y="1276652"/>
            <a:ext cx="8718645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لقد تم إنشاء الهيئة العامة السعودية </a:t>
            </a:r>
          </a:p>
          <a:p>
            <a:pPr algn="ctr"/>
            <a:r>
              <a:rPr lang="ar-SA" sz="60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للغذاء والدواء لتحقيق الأهداف التالية:</a:t>
            </a:r>
          </a:p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340656E7-F12C-481B-A706-60ED05293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88" y="3007637"/>
            <a:ext cx="5209756" cy="35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C483538-2CBC-4FB9-B9D3-91BC275C347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E48AF778-48F0-4A07-A2A0-804EEFBF585F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C74F154-8731-48A8-A0D5-9CEA1EBC5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D0311FF1-FD48-4104-8D5D-7291A3BFF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1F01CAB-4E59-404C-8455-1D3F16D8D5D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/>
        </p:blipFill>
        <p:spPr>
          <a:xfrm>
            <a:off x="661182" y="652229"/>
            <a:ext cx="1315329" cy="108738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45731ECB-49A3-451F-BF1A-FD932FBCF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92" y="2942801"/>
            <a:ext cx="2445578" cy="256613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EA647660-3E67-4C69-89AD-186521AF64E8}"/>
              </a:ext>
            </a:extLst>
          </p:cNvPr>
          <p:cNvSpPr/>
          <p:nvPr/>
        </p:nvSpPr>
        <p:spPr>
          <a:xfrm>
            <a:off x="9780440" y="3399543"/>
            <a:ext cx="16690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فطن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511209" y="1710599"/>
            <a:ext cx="107229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1)سلامة ومأمونية الغذاء والدواء للإنسان والحيوان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0B72B4B9-DB29-4AA6-819F-9B8A4DA9825E}"/>
              </a:ext>
            </a:extLst>
          </p:cNvPr>
          <p:cNvSpPr/>
          <p:nvPr/>
        </p:nvSpPr>
        <p:spPr>
          <a:xfrm>
            <a:off x="1357970" y="3110545"/>
            <a:ext cx="84342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0070C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2)مأمونية المستحضرات الحيوية والكيميائية </a:t>
            </a:r>
          </a:p>
          <a:p>
            <a:pPr algn="ctr"/>
            <a:r>
              <a:rPr lang="ar-SA" sz="4400" dirty="0">
                <a:ln w="0"/>
                <a:solidFill>
                  <a:srgbClr val="0070C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التكميلية والمبيدات الحشرية  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9DE60CDD-FCC8-490B-B10B-B991DF3791DA}"/>
              </a:ext>
            </a:extLst>
          </p:cNvPr>
          <p:cNvSpPr/>
          <p:nvPr/>
        </p:nvSpPr>
        <p:spPr>
          <a:xfrm>
            <a:off x="1411497" y="4868350"/>
            <a:ext cx="84342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3)سلامة المنتجات </a:t>
            </a:r>
            <a:r>
              <a:rPr lang="ar-SA" sz="4400" dirty="0" err="1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الألكترونية</a:t>
            </a:r>
            <a:r>
              <a:rPr lang="ar-SA" sz="440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من التأثير على </a:t>
            </a:r>
          </a:p>
          <a:p>
            <a:pPr algn="ctr"/>
            <a:r>
              <a:rPr lang="ar-SA" sz="440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الصحة العامة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8E180CC6-4A3E-462B-90B4-D2E028A43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02">
            <a:off x="9840533" y="2312579"/>
            <a:ext cx="1117460" cy="116825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180698D1-62FD-4BB8-9D8D-3378E257F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209">
            <a:off x="8924369" y="3174046"/>
            <a:ext cx="1117460" cy="116825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4B64C059-2C16-4794-9540-A1E9788F9C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0"/>
          <a:stretch/>
        </p:blipFill>
        <p:spPr>
          <a:xfrm rot="19968161">
            <a:off x="9277539" y="4475555"/>
            <a:ext cx="865701" cy="11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75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7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 uiExpand="1" build="p"/>
      <p:bldP spid="1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C483538-2CBC-4FB9-B9D3-91BC275C347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E48AF778-48F0-4A07-A2A0-804EEFBF585F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BC74F154-8731-48A8-A0D5-9CEA1EBC5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D0311FF1-FD48-4104-8D5D-7291A3BFF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11F01CAB-4E59-404C-8455-1D3F16D8D5D8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/>
        </p:blipFill>
        <p:spPr>
          <a:xfrm>
            <a:off x="661182" y="652229"/>
            <a:ext cx="1315329" cy="108738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45731ECB-49A3-451F-BF1A-FD932FBCF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92" y="2942801"/>
            <a:ext cx="2445578" cy="256613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6F233398-CCEC-41F4-8E3F-1C560ECA4D75}"/>
              </a:ext>
            </a:extLst>
          </p:cNvPr>
          <p:cNvSpPr/>
          <p:nvPr/>
        </p:nvSpPr>
        <p:spPr>
          <a:xfrm>
            <a:off x="661182" y="1717619"/>
            <a:ext cx="107229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4) دقة معايير الأجهزة الطبية والتشخيصية وسلامتها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8E180CC6-4A3E-462B-90B4-D2E028A43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02">
            <a:off x="9840533" y="2312579"/>
            <a:ext cx="1117460" cy="116825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180698D1-62FD-4BB8-9D8D-3378E257F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209">
            <a:off x="8924369" y="3174046"/>
            <a:ext cx="1117460" cy="116825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4B64C059-2C16-4794-9540-A1E9788F9C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0"/>
          <a:stretch/>
        </p:blipFill>
        <p:spPr>
          <a:xfrm rot="19968161">
            <a:off x="9277539" y="4475555"/>
            <a:ext cx="865701" cy="1168254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3A14E320-1724-47F6-9134-C555C663AFA4}"/>
              </a:ext>
            </a:extLst>
          </p:cNvPr>
          <p:cNvSpPr/>
          <p:nvPr/>
        </p:nvSpPr>
        <p:spPr>
          <a:xfrm>
            <a:off x="1633250" y="4935609"/>
            <a:ext cx="82125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6) إجراء البحوث والدراسات التطبيقية لتعرف </a:t>
            </a:r>
          </a:p>
          <a:p>
            <a:pPr algn="ctr"/>
            <a:r>
              <a:rPr lang="ar-SA" sz="4400" dirty="0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المشكلات الصحية وأسبابها وتحديد اثارها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E4FAE252-A34D-4127-8905-133A6E788457}"/>
              </a:ext>
            </a:extLst>
          </p:cNvPr>
          <p:cNvSpPr/>
          <p:nvPr/>
        </p:nvSpPr>
        <p:spPr>
          <a:xfrm>
            <a:off x="827576" y="2984400"/>
            <a:ext cx="86498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0070C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5)وضع السياسات والإجراءات الموضحة للغذاء </a:t>
            </a:r>
          </a:p>
          <a:p>
            <a:pPr algn="ctr"/>
            <a:r>
              <a:rPr lang="ar-SA" sz="4400" dirty="0">
                <a:ln w="0"/>
                <a:solidFill>
                  <a:srgbClr val="0070C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والدواء والتخطيط لتحقيق هذه السياسات وتفعيلها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50A387E4-FE66-42FF-B45E-42CB5258CD4C}"/>
              </a:ext>
            </a:extLst>
          </p:cNvPr>
          <p:cNvSpPr/>
          <p:nvPr/>
        </p:nvSpPr>
        <p:spPr>
          <a:xfrm>
            <a:off x="9780440" y="3399543"/>
            <a:ext cx="16690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فطن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63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75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2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1424C9EA-9208-437D-8CB1-E947A5B7F683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xmlns="" id="{8DAD806E-8A6F-48C8-BB8E-3DF01297022E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xmlns="" id="{D1CC2AB9-9713-4B3B-946E-2DCEF571C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xmlns="" id="{C4D479DB-D465-4704-842F-354AA6A3C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xmlns="" id="{B29BF745-497A-4E5C-AA48-FCEE596209F3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55B049DC-8552-4652-843D-E7560CE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2" y="578025"/>
            <a:ext cx="5185298" cy="578997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C86FC552-2F0B-4AD7-A36E-0BA60BC95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2"/>
          <a:stretch/>
        </p:blipFill>
        <p:spPr>
          <a:xfrm rot="5400000">
            <a:off x="7580348" y="831817"/>
            <a:ext cx="2509992" cy="189354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918551" y="2816265"/>
            <a:ext cx="54791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0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وراثة</a:t>
            </a:r>
            <a:r>
              <a:rPr lang="ar-SA" sz="8000" b="0" cap="none" spc="0" dirty="0">
                <a:ln w="0"/>
                <a:solidFill>
                  <a:srgbClr val="FD631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السرطان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A625204C-67BA-43E2-8B7F-D18AD30B7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2"/>
          <a:stretch/>
        </p:blipFill>
        <p:spPr>
          <a:xfrm rot="5400000">
            <a:off x="7612770" y="4206381"/>
            <a:ext cx="2509992" cy="18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614057" y="1855785"/>
            <a:ext cx="45502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الذكاء البصري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ومهارة </a:t>
            </a:r>
          </a:p>
          <a:p>
            <a:pPr algn="ctr"/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الاستنتاج</a:t>
            </a:r>
          </a:p>
        </p:txBody>
      </p:sp>
    </p:spTree>
    <p:extLst>
      <p:ext uri="{BB962C8B-B14F-4D97-AF65-F5344CB8AC3E}">
        <p14:creationId xmlns:p14="http://schemas.microsoft.com/office/powerpoint/2010/main" val="22630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3C3505CB-9FB3-4C97-A2B4-1305B1D0313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xmlns="" id="{0544D326-5044-452F-A473-0F506BC81D37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xmlns="" id="{0816F3B7-D596-4A1E-B507-F5C3ED083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xmlns="" id="{2583E26C-9FFA-4068-8A06-EE20A1793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xmlns="" id="{44010111-0894-4AB2-B210-4495ABD6D8D1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563634" y="1507032"/>
            <a:ext cx="630030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تأملي في خلق </a:t>
            </a:r>
            <a:r>
              <a:rPr lang="ar-SA" sz="5400" b="0" cap="none" spc="0" dirty="0">
                <a:ln w="0"/>
                <a:solidFill>
                  <a:srgbClr val="0070C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الله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تعالى لجنين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الانسان وأخبريني ماذا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تلاحظين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على يده واطرافه 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684FDF0E-F819-4079-8DCF-FDF5F27BD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5" y="407885"/>
            <a:ext cx="4561444" cy="603537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0D42AFED-4ADF-4E5E-B18B-9C675DA7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4" y="4103241"/>
            <a:ext cx="5309354" cy="26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4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3C3505CB-9FB3-4C97-A2B4-1305B1D0313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xmlns="" id="{0544D326-5044-452F-A473-0F506BC81D37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xmlns="" id="{0816F3B7-D596-4A1E-B507-F5C3ED083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xmlns="" id="{2583E26C-9FFA-4068-8A06-EE20A1793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xmlns="" id="{44010111-0894-4AB2-B210-4495ABD6D8D1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62" y="639430"/>
            <a:ext cx="6731877" cy="563356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02045" y="2059881"/>
            <a:ext cx="33216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جنين في بداية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الأسبوع السابع </a:t>
            </a:r>
          </a:p>
        </p:txBody>
      </p:sp>
    </p:spTree>
    <p:extLst>
      <p:ext uri="{BB962C8B-B14F-4D97-AF65-F5344CB8AC3E}">
        <p14:creationId xmlns:p14="http://schemas.microsoft.com/office/powerpoint/2010/main" val="3942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E596D852-E6A2-4331-89FA-08864BEAB09C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xmlns="" id="{35E5A769-FB5D-4BD2-9740-17C4E2680520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5E21F254-4A0F-4E9A-A4C6-1315707B1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xmlns="" id="{D52B975F-7089-4DA5-84A8-8F3C89B4C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xmlns="" id="{D80DFD8E-496F-4ADB-8FC6-29B25B7325C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605036" y="870890"/>
            <a:ext cx="5717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سنلاحظ أن الأصابع غير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منفصلة و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متشابكة بطبقة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من الجلد </a:t>
            </a:r>
            <a:endParaRPr lang="ar-SA" sz="5400" b="0" cap="none" spc="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569505" y="3651633"/>
            <a:ext cx="57534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ولكن كيف يزول هذا التشابك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وتصبح يد الانسان على ما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هي عليه؟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5" y="594792"/>
            <a:ext cx="4454442" cy="57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086A4A0-87C3-42AD-98EB-6DFD993C7330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99F77A61-D655-4DD7-A344-26DCCC9AF33B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D11929A2-9EE4-4900-A194-59DCEDBF8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89C6EE32-EC66-49AB-A6EE-316E699DE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202A349D-C556-40C3-8528-AB068F83055D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984363" y="797090"/>
            <a:ext cx="7681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هناك ظاهرة في الكائنات الحية تسمى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(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الموت المبرمج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)</a:t>
            </a:r>
            <a:endParaRPr lang="ar-SA" sz="5400" b="0" cap="none" spc="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11209" y="3428789"/>
            <a:ext cx="9710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إذ إنه لا تعيش كل 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الناتجة عن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الانقسامات حيث تنكمش بعض </a:t>
            </a:r>
            <a:r>
              <a:rPr lang="ar-SA" sz="5400" b="0" cap="none" spc="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وتتقلص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ضمن عملية منظمة تسمى </a:t>
            </a:r>
            <a:r>
              <a:rPr lang="ar-SA" sz="5400" b="0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الموت المبرمج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6C19F97-F916-4774-BCE9-7195A8FE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03" y="406299"/>
            <a:ext cx="3296900" cy="60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7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1565625D-BCF8-487A-8A0F-148F038711D8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AF713D1F-2E11-4CA1-9E8B-0BD47B1B0BFB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3F6DCF7A-30CF-4998-84AD-5E11FAFE7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3C8F16FD-5EA7-46DD-9491-113F4E3B8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3F23ED53-2727-49E2-8D03-0766B99A698D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721821" y="2163551"/>
            <a:ext cx="549013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يحدث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الموت المبرمج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جميع 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الحيوانية والنباتية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0" y="536623"/>
            <a:ext cx="4714358" cy="58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49868299-7AC7-4D0F-8D80-B2409290E456}"/>
              </a:ext>
            </a:extLst>
          </p:cNvPr>
          <p:cNvGrpSpPr/>
          <p:nvPr/>
        </p:nvGrpSpPr>
        <p:grpSpPr>
          <a:xfrm>
            <a:off x="-228599" y="-119743"/>
            <a:ext cx="12572579" cy="7021287"/>
            <a:chOff x="-380579" y="3651743"/>
            <a:chExt cx="12572579" cy="690065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36FEAB8C-DBD4-40E0-9C89-4F3021451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421" y="3694821"/>
              <a:ext cx="6857579" cy="6857579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3BD617FB-7317-40BB-8FF6-F4BA5692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79" y="3651743"/>
              <a:ext cx="6857579" cy="6857579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7990E0FD-A1B1-4D90-BC6D-85078317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41" y="-214249"/>
            <a:ext cx="9658741" cy="205267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58940707-341D-4BD1-81A3-EB9D4B791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69" y="1483646"/>
            <a:ext cx="9636969" cy="210088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600196" y="35220"/>
            <a:ext cx="7492557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تلخص دور البروتينات الحلقية في التحكم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دورة حياة الخلية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752324" y="1743217"/>
            <a:ext cx="6894399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تشرح كيف يرتبط مرض السرطان </a:t>
            </a:r>
          </a:p>
          <a:p>
            <a:pPr algn="ctr"/>
            <a:r>
              <a:rPr lang="ar-SA" sz="480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بدورة الخلية 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1C6560A0-2105-475F-90AD-B44D4C433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69" y="3187347"/>
            <a:ext cx="9636969" cy="21359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15176" y="3783487"/>
            <a:ext cx="7600014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تصف دور موت الخلية المبرمج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84601480-F5E0-4FFF-B92D-1DD1EE2FC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42" y="4937642"/>
            <a:ext cx="9658741" cy="207084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399516" y="5206224"/>
            <a:ext cx="7600013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تلخص نوعي الخلايا الجذعية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واستخداماتها المحتملة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0E5C8EC-06C9-44D4-95D7-1FF0A6096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00" y="1720308"/>
            <a:ext cx="3017910" cy="3445329"/>
          </a:xfrm>
          <a:prstGeom prst="rect">
            <a:avLst/>
          </a:prstGeom>
        </p:spPr>
      </p:pic>
      <p:sp>
        <p:nvSpPr>
          <p:cNvPr id="3" name="شكل بيضاوي 2"/>
          <p:cNvSpPr/>
          <p:nvPr/>
        </p:nvSpPr>
        <p:spPr>
          <a:xfrm>
            <a:off x="9311491" y="1982498"/>
            <a:ext cx="3011642" cy="2986266"/>
          </a:xfrm>
          <a:prstGeom prst="ellipse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أهداف </a:t>
            </a:r>
          </a:p>
          <a:p>
            <a:pPr algn="ctr"/>
            <a:r>
              <a:rPr lang="ar-SA" sz="66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</a:t>
            </a:r>
          </a:p>
        </p:txBody>
      </p:sp>
    </p:spTree>
    <p:extLst>
      <p:ext uri="{BB962C8B-B14F-4D97-AF65-F5344CB8AC3E}">
        <p14:creationId xmlns:p14="http://schemas.microsoft.com/office/powerpoint/2010/main" val="3947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7" grpId="0" build="p"/>
      <p:bldP spid="8" grpId="0" uiExpand="1" build="p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2D45D922-A374-4B9C-92AF-D847CBD7047E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xmlns="" id="{6F93D854-3C40-455B-BC62-7B647F425F73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FC8A27D4-CA10-4EF1-9FA9-7B8114CF8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xmlns="" id="{40993816-DD98-4817-98C1-A9FA6BB2B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xmlns="" id="{94A43B98-EE23-43D4-B5AD-2E8A8BCE00D3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73358" y="495089"/>
            <a:ext cx="3066243" cy="5867400"/>
            <a:chOff x="1269242" y="674208"/>
            <a:chExt cx="3066243" cy="5867400"/>
          </a:xfrm>
        </p:grpSpPr>
        <p:pic>
          <p:nvPicPr>
            <p:cNvPr id="1028" name="Picture 4" descr="صورة ذات صلة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2" t="13847" b="2469"/>
            <a:stretch/>
          </p:blipFill>
          <p:spPr bwMode="auto">
            <a:xfrm>
              <a:off x="1296536" y="674208"/>
              <a:ext cx="3038949" cy="586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/>
            <p:cNvSpPr/>
            <p:nvPr/>
          </p:nvSpPr>
          <p:spPr>
            <a:xfrm>
              <a:off x="1269242" y="4694830"/>
              <a:ext cx="859809" cy="1201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" name="مستطيل 3"/>
          <p:cNvSpPr/>
          <p:nvPr/>
        </p:nvSpPr>
        <p:spPr>
          <a:xfrm>
            <a:off x="3995342" y="1041526"/>
            <a:ext cx="674689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من أمثلة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الموت المبرمج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الخلايا النباتية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موت 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حيث ينتج عنه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تساقط أوراق الشجر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الخريف </a:t>
            </a:r>
          </a:p>
        </p:txBody>
      </p:sp>
    </p:spTree>
    <p:extLst>
      <p:ext uri="{BB962C8B-B14F-4D97-AF65-F5344CB8AC3E}">
        <p14:creationId xmlns:p14="http://schemas.microsoft.com/office/powerpoint/2010/main" val="246599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90D4311E-A8FF-40DD-9572-D95CCB20AEB2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3EEAF119-6BAF-47FD-861A-268C3AB6A5E6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7717D628-A465-44D6-B8D1-A6EC2CF36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733F99C6-2FD4-45BC-AD1F-34B30C276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10AA059A-B586-4AAD-A699-2D01E324A4F4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50" name="Picture 2" descr="نتيجة بحث الصور عن ‪apoptosis‬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1" r="25785"/>
          <a:stretch/>
        </p:blipFill>
        <p:spPr bwMode="auto">
          <a:xfrm>
            <a:off x="587829" y="1553804"/>
            <a:ext cx="11114315" cy="48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415836" y="578027"/>
            <a:ext cx="9211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أمثله أخرى على </a:t>
            </a:r>
            <a:r>
              <a:rPr lang="ar-SA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الموت المبرمج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في النبات  </a:t>
            </a:r>
          </a:p>
        </p:txBody>
      </p:sp>
    </p:spTree>
    <p:extLst>
      <p:ext uri="{BB962C8B-B14F-4D97-AF65-F5344CB8AC3E}">
        <p14:creationId xmlns:p14="http://schemas.microsoft.com/office/powerpoint/2010/main" val="42824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A4DAA5CB-5F66-47D9-9C84-EC3FB66A9C86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6F05A281-B4F0-41A4-AEF4-B3477B1D8E1F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875C199C-2E71-47B1-99A2-4540B5701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56453B00-3DA2-40E6-9AF0-B2C402264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19AE63B0-0155-42F5-B9D1-5D6387C6DD9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464" t="6360" r="4605"/>
          <a:stretch/>
        </p:blipFill>
        <p:spPr>
          <a:xfrm>
            <a:off x="2133178" y="534058"/>
            <a:ext cx="8001004" cy="404923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99323" y="4637305"/>
            <a:ext cx="6474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سبق أن درسنا أن من أطوار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النمو الجنيني </a:t>
            </a:r>
            <a:r>
              <a:rPr lang="ar-SA" sz="540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الجاسترولا</a:t>
            </a:r>
            <a:endParaRPr lang="ar-SA" sz="5400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59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52C0E42C-1ADE-4774-B414-7D4D46A86F37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A95AE673-2523-403A-83A0-AB1B8A08FABA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53EE7577-7F26-4044-B7AA-EAE06964F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D76AC4A4-1DC0-4B78-9AB5-FCC2FE7A8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EB16D02F-8215-4F0B-85AB-33615DE68840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810888" y="4558352"/>
            <a:ext cx="107636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تتكون </a:t>
            </a:r>
            <a:r>
              <a:rPr lang="ar-SA" sz="440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الجاسترولا</a:t>
            </a:r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من ثلاث طبقات من </a:t>
            </a:r>
            <a:r>
              <a:rPr lang="ar-SA" sz="4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بحيث تنمو </a:t>
            </a:r>
            <a:r>
              <a:rPr lang="ar-SA" sz="4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خلايا</a:t>
            </a:r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كل </a:t>
            </a:r>
          </a:p>
          <a:p>
            <a:pPr algn="ctr"/>
            <a:r>
              <a:rPr lang="ar-SA" sz="4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طبقة لتعطي أنسجة معينة في الجسم كما في الرسم التوضيحي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1286942-883B-4A05-94EE-961FBC050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t="6360" r="4605"/>
          <a:stretch/>
        </p:blipFill>
        <p:spPr>
          <a:xfrm>
            <a:off x="2133178" y="534058"/>
            <a:ext cx="8001004" cy="40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060E22AE-8AF8-49EF-89AD-E4A661A295DB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xmlns="" id="{0C80EEE5-975A-48ED-8A18-BC20C111FFB6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8DC5799D-9EBD-4A69-A566-9FE71064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xmlns="" id="{A863B6DD-3D15-4788-A77E-D49E9466A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7209F5D5-1524-4E23-A7C3-315BA847122B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79DFDBB5-AB99-4105-811F-C070B4CFC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t="6360" r="4605"/>
          <a:stretch/>
        </p:blipFill>
        <p:spPr>
          <a:xfrm>
            <a:off x="2133178" y="534058"/>
            <a:ext cx="8001004" cy="404923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11209" y="4341224"/>
            <a:ext cx="10433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تسمى 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التي تتكون منها </a:t>
            </a:r>
            <a:r>
              <a:rPr lang="ar-SA" sz="5400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الجاسترولا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بـ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954866" y="5362108"/>
            <a:ext cx="46483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 الجذعية </a:t>
            </a:r>
          </a:p>
        </p:txBody>
      </p:sp>
    </p:spTree>
    <p:extLst>
      <p:ext uri="{BB962C8B-B14F-4D97-AF65-F5344CB8AC3E}">
        <p14:creationId xmlns:p14="http://schemas.microsoft.com/office/powerpoint/2010/main" val="4272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86EC792C-4EB7-45E9-B2CE-A84428D60484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xmlns="" id="{821477C0-A29E-4DFC-9C67-7E3E70AEA6CC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97BD795A-0213-4153-ADAB-AC0D5B898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xmlns="" id="{17061B60-5918-46DB-96A7-ABD993659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xmlns="" id="{AF91DA32-BE23-49F5-B016-29C29D426215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6" name="Picture 2" descr="نتيجة بحث الصور عن الخلايا الجذعي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1" y="534805"/>
            <a:ext cx="5958622" cy="58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443922" y="1022101"/>
            <a:ext cx="511870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 الجذعية: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endParaRPr lang="ar-SA" sz="5400" dirty="0">
              <a:ln w="0"/>
              <a:solidFill>
                <a:srgbClr val="CC0099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هي 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خلايا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غير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متخصصة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تنمو لتصبح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متخصصة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إذا وضعت في ظروف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مناسبة </a:t>
            </a:r>
          </a:p>
        </p:txBody>
      </p:sp>
    </p:spTree>
    <p:extLst>
      <p:ext uri="{BB962C8B-B14F-4D97-AF65-F5344CB8AC3E}">
        <p14:creationId xmlns:p14="http://schemas.microsoft.com/office/powerpoint/2010/main" val="288094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9F5B0D2-B684-4026-B3A7-AEAEA4FE8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07"/>
          <a:stretch/>
        </p:blipFill>
        <p:spPr>
          <a:xfrm>
            <a:off x="124006" y="2856742"/>
            <a:ext cx="11991793" cy="1399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0C571D0-256B-4941-9A3C-BD6FC045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7"/>
          <a:stretch/>
        </p:blipFill>
        <p:spPr>
          <a:xfrm>
            <a:off x="124005" y="4042860"/>
            <a:ext cx="11991793" cy="134557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B39A173-347E-45A1-A74F-625D208B8B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9"/>
          <a:stretch/>
        </p:blipFill>
        <p:spPr>
          <a:xfrm>
            <a:off x="124004" y="5228253"/>
            <a:ext cx="11991794" cy="136849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770C034F-9D7B-4A27-803B-FC4D1FCA7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7"/>
          <a:stretch/>
        </p:blipFill>
        <p:spPr>
          <a:xfrm>
            <a:off x="124004" y="1671565"/>
            <a:ext cx="11991794" cy="1485296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2A2F9254-3AA1-4D58-8BEC-1EED8D7B5B8D}"/>
              </a:ext>
            </a:extLst>
          </p:cNvPr>
          <p:cNvSpPr/>
          <p:nvPr/>
        </p:nvSpPr>
        <p:spPr>
          <a:xfrm>
            <a:off x="373776" y="518745"/>
            <a:ext cx="11492249" cy="923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أقرئي في كتابك المقرر ثم أكملي جدول المقارنة التالية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5096953" y="102358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2A2F9254-3AA1-4D58-8BEC-1EED8D7B5B8D}"/>
              </a:ext>
            </a:extLst>
          </p:cNvPr>
          <p:cNvSpPr/>
          <p:nvPr/>
        </p:nvSpPr>
        <p:spPr>
          <a:xfrm>
            <a:off x="5458392" y="2045732"/>
            <a:ext cx="3142207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chemeClr val="bg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خلايا جذعية جنينية</a:t>
            </a:r>
            <a:endParaRPr lang="ar-SA" sz="4000" dirty="0">
              <a:ln w="0"/>
              <a:solidFill>
                <a:schemeClr val="bg1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2A2F9254-3AA1-4D58-8BEC-1EED8D7B5B8D}"/>
              </a:ext>
            </a:extLst>
          </p:cNvPr>
          <p:cNvSpPr/>
          <p:nvPr/>
        </p:nvSpPr>
        <p:spPr>
          <a:xfrm>
            <a:off x="264764" y="2061984"/>
            <a:ext cx="3991798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chemeClr val="bg1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خلايا جذعية مكتملة النمو</a:t>
            </a:r>
            <a:endParaRPr lang="ar-SA" sz="4000" dirty="0">
              <a:ln w="0"/>
              <a:solidFill>
                <a:schemeClr val="bg1"/>
              </a:solidFill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354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25BA5D34-D944-4EDA-8EDA-F11976EAC7B8}"/>
              </a:ext>
            </a:extLst>
          </p:cNvPr>
          <p:cNvGrpSpPr/>
          <p:nvPr/>
        </p:nvGrpSpPr>
        <p:grpSpPr>
          <a:xfrm>
            <a:off x="0" y="0"/>
            <a:ext cx="12264134" cy="6858000"/>
            <a:chOff x="-10465" y="0"/>
            <a:chExt cx="12264134" cy="6858000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xmlns="" id="{1C83A6A1-98C7-4198-A0F5-45950C56EF2E}"/>
                </a:ext>
              </a:extLst>
            </p:cNvPr>
            <p:cNvGrpSpPr/>
            <p:nvPr/>
          </p:nvGrpSpPr>
          <p:grpSpPr>
            <a:xfrm>
              <a:off x="-10465" y="0"/>
              <a:ext cx="12264134" cy="6858000"/>
              <a:chOff x="-10465" y="0"/>
              <a:chExt cx="12264134" cy="6858000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xmlns="" id="{89D704ED-9862-40CB-B258-EB3E5A4AD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090" y="421"/>
                <a:ext cx="6857579" cy="6857579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xmlns="" id="{9A9253B5-C1CD-4955-8A09-CB9D5EDEA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65" y="0"/>
                <a:ext cx="6857579" cy="6857579"/>
              </a:xfrm>
              <a:prstGeom prst="rect">
                <a:avLst/>
              </a:prstGeom>
            </p:spPr>
          </p:pic>
        </p:grp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xmlns="" id="{2F91BAAA-D8DA-4DEC-9F1E-B7ED4A7A4B23}"/>
                </a:ext>
              </a:extLst>
            </p:cNvPr>
            <p:cNvSpPr/>
            <p:nvPr/>
          </p:nvSpPr>
          <p:spPr>
            <a:xfrm>
              <a:off x="500744" y="480049"/>
              <a:ext cx="11244942" cy="5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1539573" y="1371034"/>
            <a:ext cx="90140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اعدي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نشرة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تصفي فيها مزايا أبحاث </a:t>
            </a:r>
          </a:p>
          <a:p>
            <a:pPr algn="ctr"/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الخلايا الجذعية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المكتملة النمو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والمجالات التي يمكن أن تستخدم فيه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3F412EC6-7139-4FC2-9062-50757C3EB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58" y="4527615"/>
            <a:ext cx="7911111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0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86977DB-330F-43FE-89B4-17010BFB1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12202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4F7A187-8D17-4CBE-9181-EEE8704D37DB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5CE613FA-0FE6-4A0C-8EBA-415CC4E9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3512E759-AAB2-46CE-94EF-1BDE5D4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E61A5177-39C1-4C3C-9088-FA9FDE97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92" b="4762"/>
          <a:stretch/>
        </p:blipFill>
        <p:spPr>
          <a:xfrm>
            <a:off x="2382254" y="-81932"/>
            <a:ext cx="7543799" cy="702144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598494" y="1655155"/>
            <a:ext cx="64767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استراتيجية </a:t>
            </a:r>
          </a:p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تمثيل </a:t>
            </a:r>
          </a:p>
          <a:p>
            <a:pPr algn="ctr"/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الأدوار</a:t>
            </a:r>
            <a:endParaRPr lang="ar-S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27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FA4222E-90ED-43AF-85A2-A9E07BA8B47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4B044F72-B322-4F00-841F-92A9557B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DC60FA5D-1247-447B-A5CF-3FB11F25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ABCE8F14-3A19-4AB9-A934-E26E81B82272}"/>
              </a:ext>
            </a:extLst>
          </p:cNvPr>
          <p:cNvSpPr/>
          <p:nvPr/>
        </p:nvSpPr>
        <p:spPr>
          <a:xfrm>
            <a:off x="500744" y="480049"/>
            <a:ext cx="11244942" cy="5952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602761" y="599057"/>
            <a:ext cx="6874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لقد قرر </a:t>
            </a:r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مدير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b="0" cap="none" spc="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شركة  الخلية الصغيرة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أن ينمي  ويطور من خليته ويكون خلايا جديدة لذا وضع خطة للعمل أسماها دورة حياة الخلية وقسم خطوات تنفيذ المشروع إلى عدة مراحل </a:t>
            </a:r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هي</a:t>
            </a:r>
            <a:r>
              <a:rPr lang="ar-SA" sz="5400" b="0" cap="none" spc="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: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A019AD8F-543B-480F-8C96-3CAF4B8DB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1" y="151979"/>
            <a:ext cx="447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FA4222E-90ED-43AF-85A2-A9E07BA8B47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4B044F72-B322-4F00-841F-92A9557B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DC60FA5D-1247-447B-A5CF-3FB11F25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ABCE8F14-3A19-4AB9-A934-E26E81B82272}"/>
              </a:ext>
            </a:extLst>
          </p:cNvPr>
          <p:cNvSpPr/>
          <p:nvPr/>
        </p:nvSpPr>
        <p:spPr>
          <a:xfrm>
            <a:off x="500744" y="480049"/>
            <a:ext cx="11244942" cy="5952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834810" y="903515"/>
            <a:ext cx="754719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(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النمو الأول والبناء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النمو الثاني</a:t>
            </a:r>
            <a:r>
              <a:rPr lang="ar-SA" sz="5400" dirty="0">
                <a:ln w="0"/>
                <a:solidFill>
                  <a:srgbClr val="00B050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الانقسام المتساوي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انقسام السيتوبلازم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) </a:t>
            </a:r>
          </a:p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وقد وظف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مدير</a:t>
            </a:r>
            <a:r>
              <a:rPr lang="ar-SA" sz="540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قسم</a:t>
            </a:r>
            <a:r>
              <a:rPr lang="ar-SA" sz="5400" dirty="0">
                <a:ln w="0"/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مسؤول عن العمل في كل مرحلة باسم البروتين الحلقي (</a:t>
            </a:r>
            <a:r>
              <a:rPr lang="ar-SA" sz="5400" b="1" dirty="0" err="1">
                <a:ln w="0"/>
                <a:solidFill>
                  <a:srgbClr val="FD6314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السايكليز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)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7015512-8C79-4B00-B3E0-98F14FB4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1" y="151979"/>
            <a:ext cx="447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DFA4222E-90ED-43AF-85A2-A9E07BA8B476}"/>
              </a:ext>
            </a:extLst>
          </p:cNvPr>
          <p:cNvGrpSpPr/>
          <p:nvPr/>
        </p:nvGrpSpPr>
        <p:grpSpPr>
          <a:xfrm>
            <a:off x="-10465" y="0"/>
            <a:ext cx="12264134" cy="6858000"/>
            <a:chOff x="-10465" y="0"/>
            <a:chExt cx="12264134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4B044F72-B322-4F00-841F-92A9557B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90" y="421"/>
              <a:ext cx="6857579" cy="6857579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DC60FA5D-1247-447B-A5CF-3FB11F25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65" y="0"/>
              <a:ext cx="6857579" cy="6857579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ABCE8F14-3A19-4AB9-A934-E26E81B82272}"/>
              </a:ext>
            </a:extLst>
          </p:cNvPr>
          <p:cNvSpPr/>
          <p:nvPr/>
        </p:nvSpPr>
        <p:spPr>
          <a:xfrm>
            <a:off x="500744" y="480049"/>
            <a:ext cx="11244942" cy="5952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878352" y="1332554"/>
            <a:ext cx="707910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وعين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مراسل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نشيط لنقل الأوامر إلى البروتينات الحلقية وهو إنزيم </a:t>
            </a:r>
            <a:r>
              <a:rPr lang="en-US" sz="5400" dirty="0" err="1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cdk</a:t>
            </a:r>
            <a:r>
              <a:rPr lang="en-US" sz="5400" dirty="0">
                <a:ln w="0"/>
                <a:solidFill>
                  <a:srgbClr val="FD6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  <a:r>
              <a:rPr lang="ar-SA" sz="5400" dirty="0">
                <a:ln w="0"/>
                <a:solidFill>
                  <a:srgbClr val="CC0099"/>
                </a:solidFill>
                <a:latin typeface="AlHor" panose="02060603050605020204" pitchFamily="18" charset="-78"/>
                <a:cs typeface="AlHor" panose="02060603050605020204" pitchFamily="18" charset="-78"/>
              </a:rPr>
              <a:t> الذي يرتبط بالبروتين الحلقي ويصافحه لبدء المرحلة وإكمالها بدقة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7015512-8C79-4B00-B3E0-98F14FB4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61" y="151979"/>
            <a:ext cx="447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652</Words>
  <Application>Microsoft Office PowerPoint</Application>
  <PresentationFormat>ملء الشاشة</PresentationFormat>
  <Paragraphs>166</Paragraphs>
  <Slides>47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4" baseType="lpstr">
      <vt:lpstr>Aldhabi</vt:lpstr>
      <vt:lpstr>AlHor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جواد</dc:creator>
  <cp:lastModifiedBy>ريحانة العامر</cp:lastModifiedBy>
  <cp:revision>145</cp:revision>
  <cp:lastPrinted>2017-10-22T03:28:49Z</cp:lastPrinted>
  <dcterms:created xsi:type="dcterms:W3CDTF">2015-10-24T18:29:56Z</dcterms:created>
  <dcterms:modified xsi:type="dcterms:W3CDTF">2017-11-09T05:19:25Z</dcterms:modified>
</cp:coreProperties>
</file>