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3"/>
  </p:notesMasterIdLst>
  <p:sldIdLst>
    <p:sldId id="299" r:id="rId2"/>
    <p:sldId id="303" r:id="rId3"/>
    <p:sldId id="304" r:id="rId4"/>
    <p:sldId id="260" r:id="rId5"/>
    <p:sldId id="261" r:id="rId6"/>
    <p:sldId id="256" r:id="rId7"/>
    <p:sldId id="257" r:id="rId8"/>
    <p:sldId id="259" r:id="rId9"/>
    <p:sldId id="258" r:id="rId10"/>
    <p:sldId id="277" r:id="rId11"/>
    <p:sldId id="262" r:id="rId12"/>
    <p:sldId id="264" r:id="rId13"/>
    <p:sldId id="266" r:id="rId14"/>
    <p:sldId id="267" r:id="rId15"/>
    <p:sldId id="270" r:id="rId16"/>
    <p:sldId id="271" r:id="rId17"/>
    <p:sldId id="269" r:id="rId18"/>
    <p:sldId id="272" r:id="rId19"/>
    <p:sldId id="274" r:id="rId20"/>
    <p:sldId id="273" r:id="rId21"/>
    <p:sldId id="318" r:id="rId22"/>
    <p:sldId id="276" r:id="rId23"/>
    <p:sldId id="275" r:id="rId24"/>
    <p:sldId id="279" r:id="rId25"/>
    <p:sldId id="283" r:id="rId26"/>
    <p:sldId id="284" r:id="rId27"/>
    <p:sldId id="306" r:id="rId28"/>
    <p:sldId id="305" r:id="rId29"/>
    <p:sldId id="307" r:id="rId30"/>
    <p:sldId id="278" r:id="rId31"/>
    <p:sldId id="280" r:id="rId32"/>
    <p:sldId id="281" r:id="rId33"/>
    <p:sldId id="282" r:id="rId34"/>
    <p:sldId id="285" r:id="rId35"/>
    <p:sldId id="290" r:id="rId36"/>
    <p:sldId id="286" r:id="rId37"/>
    <p:sldId id="287" r:id="rId38"/>
    <p:sldId id="288" r:id="rId39"/>
    <p:sldId id="289" r:id="rId40"/>
    <p:sldId id="291" r:id="rId41"/>
    <p:sldId id="292" r:id="rId42"/>
    <p:sldId id="293" r:id="rId43"/>
    <p:sldId id="294" r:id="rId44"/>
    <p:sldId id="295" r:id="rId45"/>
    <p:sldId id="296" r:id="rId46"/>
    <p:sldId id="297" r:id="rId47"/>
    <p:sldId id="298" r:id="rId48"/>
    <p:sldId id="300" r:id="rId49"/>
    <p:sldId id="302" r:id="rId50"/>
    <p:sldId id="301" r:id="rId51"/>
    <p:sldId id="317" r:id="rId52"/>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FFFF99"/>
    <a:srgbClr val="A3F79F"/>
    <a:srgbClr val="F1C8B2"/>
    <a:srgbClr val="FFF2CC"/>
    <a:srgbClr val="57D0FF"/>
    <a:srgbClr val="9D6B2F"/>
    <a:srgbClr val="FFFFCC"/>
    <a:srgbClr val="EEB980"/>
    <a:srgbClr val="A5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824" autoAdjust="0"/>
    <p:restoredTop sz="89445" autoAdjust="0"/>
  </p:normalViewPr>
  <p:slideViewPr>
    <p:cSldViewPr snapToGrid="0">
      <p:cViewPr varScale="1">
        <p:scale>
          <a:sx n="61" d="100"/>
          <a:sy n="61" d="100"/>
        </p:scale>
        <p:origin x="9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0DAC989-B315-42BB-8FDC-0892AE0CF13E}" type="datetimeFigureOut">
              <a:rPr lang="ar-SA" smtClean="0"/>
              <a:t>15/02/1443</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4840BAED-1B31-49CC-AE17-70635F8FB1E0}" type="slidenum">
              <a:rPr lang="ar-SA" smtClean="0"/>
              <a:t>‹#›</a:t>
            </a:fld>
            <a:endParaRPr lang="ar-SA"/>
          </a:p>
        </p:txBody>
      </p:sp>
    </p:spTree>
    <p:extLst>
      <p:ext uri="{BB962C8B-B14F-4D97-AF65-F5344CB8AC3E}">
        <p14:creationId xmlns:p14="http://schemas.microsoft.com/office/powerpoint/2010/main" val="349173550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4840BAED-1B31-49CC-AE17-70635F8FB1E0}" type="slidenum">
              <a:rPr lang="ar-SA" smtClean="0"/>
              <a:t>34</a:t>
            </a:fld>
            <a:endParaRPr lang="ar-SA"/>
          </a:p>
        </p:txBody>
      </p:sp>
    </p:spTree>
    <p:extLst>
      <p:ext uri="{BB962C8B-B14F-4D97-AF65-F5344CB8AC3E}">
        <p14:creationId xmlns:p14="http://schemas.microsoft.com/office/powerpoint/2010/main" val="2376354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34CE8673-D808-441C-9F92-46B7D8A96FC0}" type="datetimeFigureOut">
              <a:rPr lang="ar-SA" smtClean="0"/>
              <a:t>15/02/1443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2729590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34CE8673-D808-441C-9F92-46B7D8A96FC0}" type="datetimeFigureOut">
              <a:rPr lang="ar-SA" smtClean="0"/>
              <a:t>15/02/1443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235312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34CE8673-D808-441C-9F92-46B7D8A96FC0}" type="datetimeFigureOut">
              <a:rPr lang="ar-SA" smtClean="0"/>
              <a:t>15/02/1443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198553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34CE8673-D808-441C-9F92-46B7D8A96FC0}" type="datetimeFigureOut">
              <a:rPr lang="ar-SA" smtClean="0"/>
              <a:t>15/02/1443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1351821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34CE8673-D808-441C-9F92-46B7D8A96FC0}" type="datetimeFigureOut">
              <a:rPr lang="ar-SA" smtClean="0"/>
              <a:t>15/02/1443</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873465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34CE8673-D808-441C-9F92-46B7D8A96FC0}" type="datetimeFigureOut">
              <a:rPr lang="ar-SA" smtClean="0"/>
              <a:t>15/02/1443</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967454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4CE8673-D808-441C-9F92-46B7D8A96FC0}" type="datetimeFigureOut">
              <a:rPr lang="ar-SA" smtClean="0"/>
              <a:t>15/02/1443</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2940114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4CE8673-D808-441C-9F92-46B7D8A96FC0}" type="datetimeFigureOut">
              <a:rPr lang="ar-SA" smtClean="0"/>
              <a:t>15/02/1443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1801578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4CE8673-D808-441C-9F92-46B7D8A96FC0}" type="datetimeFigureOut">
              <a:rPr lang="ar-SA" smtClean="0"/>
              <a:t>15/02/1443</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204534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34CE8673-D808-441C-9F92-46B7D8A96FC0}" type="datetimeFigureOut">
              <a:rPr lang="ar-SA" smtClean="0"/>
              <a:t>15/02/1443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1813547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34CE8673-D808-441C-9F92-46B7D8A96FC0}" type="datetimeFigureOut">
              <a:rPr lang="ar-SA" smtClean="0"/>
              <a:t>15/02/1443</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93B2A3E9-D1DA-4F25-8166-4FE334ACEAC1}" type="slidenum">
              <a:rPr lang="ar-SA" smtClean="0"/>
              <a:t>‹#›</a:t>
            </a:fld>
            <a:endParaRPr lang="ar-SA"/>
          </a:p>
        </p:txBody>
      </p:sp>
    </p:spTree>
    <p:extLst>
      <p:ext uri="{BB962C8B-B14F-4D97-AF65-F5344CB8AC3E}">
        <p14:creationId xmlns:p14="http://schemas.microsoft.com/office/powerpoint/2010/main" val="692827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4CE8673-D808-441C-9F92-46B7D8A96FC0}" type="datetimeFigureOut">
              <a:rPr lang="ar-SA" smtClean="0"/>
              <a:t>15/02/1443</a:t>
            </a:fld>
            <a:endParaRPr lang="ar-SA"/>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3B2A3E9-D1DA-4F25-8166-4FE334ACEAC1}" type="slidenum">
              <a:rPr lang="ar-SA" smtClean="0"/>
              <a:t>‹#›</a:t>
            </a:fld>
            <a:endParaRPr lang="ar-SA"/>
          </a:p>
        </p:txBody>
      </p:sp>
    </p:spTree>
    <p:extLst>
      <p:ext uri="{BB962C8B-B14F-4D97-AF65-F5344CB8AC3E}">
        <p14:creationId xmlns:p14="http://schemas.microsoft.com/office/powerpoint/2010/main" val="1513414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8.jpeg"/><Relationship Id="rId7" Type="http://schemas.openxmlformats.org/officeDocument/2006/relationships/image" Target="../media/image21.jp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0.jpg"/><Relationship Id="rId11" Type="http://schemas.openxmlformats.org/officeDocument/2006/relationships/image" Target="../media/image15.jpg"/><Relationship Id="rId5" Type="http://schemas.openxmlformats.org/officeDocument/2006/relationships/image" Target="../media/image12.jpg"/><Relationship Id="rId10" Type="http://schemas.openxmlformats.org/officeDocument/2006/relationships/image" Target="../media/image24.jpg"/><Relationship Id="rId4" Type="http://schemas.openxmlformats.org/officeDocument/2006/relationships/image" Target="../media/image19.jpg"/><Relationship Id="rId9" Type="http://schemas.openxmlformats.org/officeDocument/2006/relationships/image" Target="../media/image23.jp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19.jpg"/></Relationships>
</file>

<file path=ppt/slides/_rels/slide3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46.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ÙØªÙØ¬Ø© Ø¨Ø­Ø« Ø§ÙØµÙØ± Ø¹Ù â«Ø¨Ø³Ù Ø§ÙÙÙ Ø§ÙØ±Ø­ÙÙ Ø§ÙØ±Ø­ÙÙ gifâ¬â">
            <a:extLst>
              <a:ext uri="{FF2B5EF4-FFF2-40B4-BE49-F238E27FC236}">
                <a16:creationId xmlns:a16="http://schemas.microsoft.com/office/drawing/2014/main" id="{43A2F773-C156-4E46-B8C4-CB966F0464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24" y="774290"/>
            <a:ext cx="12158576" cy="5309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41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64DA51A9-FB95-4BB8-A74C-69169ECF34C3}"/>
              </a:ext>
            </a:extLst>
          </p:cNvPr>
          <p:cNvSpPr/>
          <p:nvPr/>
        </p:nvSpPr>
        <p:spPr>
          <a:xfrm>
            <a:off x="7108723" y="265470"/>
            <a:ext cx="4881716" cy="5338916"/>
          </a:xfrm>
          <a:prstGeom prst="rect">
            <a:avLst/>
          </a:prstGeom>
          <a:solidFill>
            <a:schemeClr val="accent4">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ysClr val="windowText" lastClr="000000"/>
                </a:solidFill>
              </a:rPr>
              <a:t>كان العالم جلال يحفر في الصخور  اثناء دراسته لطبقات الصخور بالقرب من شاطئ الخليج العربي وقد وجد احافير لكائنات كانت موجودة على سطح الأرض من ملايين السنين ولازالت تسكن البحار إلى الآن </a:t>
            </a:r>
          </a:p>
        </p:txBody>
      </p:sp>
      <p:pic>
        <p:nvPicPr>
          <p:cNvPr id="1026" name="Picture 2" descr="ØµÙØ±Ø© Ø°Ø§Øª ØµÙØ©">
            <a:extLst>
              <a:ext uri="{FF2B5EF4-FFF2-40B4-BE49-F238E27FC236}">
                <a16:creationId xmlns:a16="http://schemas.microsoft.com/office/drawing/2014/main" id="{E303D89F-958D-4DB6-AA5C-7285A7A478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89935" y="265471"/>
            <a:ext cx="6051756" cy="5338916"/>
          </a:xfrm>
          <a:prstGeom prst="rect">
            <a:avLst/>
          </a:prstGeom>
          <a:noFill/>
          <a:extLst>
            <a:ext uri="{909E8E84-426E-40DD-AFC4-6F175D3DCCD1}">
              <a14:hiddenFill xmlns:a14="http://schemas.microsoft.com/office/drawing/2010/main">
                <a:solidFill>
                  <a:srgbClr val="FFFFFF"/>
                </a:solidFill>
              </a14:hiddenFill>
            </a:ext>
          </a:extLst>
        </p:spPr>
      </p:pic>
      <p:sp>
        <p:nvSpPr>
          <p:cNvPr id="5" name="مستطيل 4">
            <a:extLst>
              <a:ext uri="{FF2B5EF4-FFF2-40B4-BE49-F238E27FC236}">
                <a16:creationId xmlns:a16="http://schemas.microsoft.com/office/drawing/2014/main" id="{19434DC9-6EF9-4581-AF3C-7B4DEFA712EB}"/>
              </a:ext>
            </a:extLst>
          </p:cNvPr>
          <p:cNvSpPr/>
          <p:nvPr/>
        </p:nvSpPr>
        <p:spPr>
          <a:xfrm>
            <a:off x="2639961" y="5796116"/>
            <a:ext cx="7551174" cy="840657"/>
          </a:xfrm>
          <a:prstGeom prst="rect">
            <a:avLst/>
          </a:prstGeom>
          <a:solidFill>
            <a:schemeClr val="accent1">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ysClr val="windowText" lastClr="000000"/>
                </a:solidFill>
              </a:rPr>
              <a:t>لمعرفة هذا الكائن قومي بحل اللغز التالي </a:t>
            </a:r>
          </a:p>
        </p:txBody>
      </p:sp>
    </p:spTree>
    <p:extLst>
      <p:ext uri="{BB962C8B-B14F-4D97-AF65-F5344CB8AC3E}">
        <p14:creationId xmlns:p14="http://schemas.microsoft.com/office/powerpoint/2010/main" val="4294005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descr="صورة تحتوي على خريطة, نص&#10;&#10;وصف منشأ بثقة عالية جداً">
            <a:extLst>
              <a:ext uri="{FF2B5EF4-FFF2-40B4-BE49-F238E27FC236}">
                <a16:creationId xmlns:a16="http://schemas.microsoft.com/office/drawing/2014/main" id="{4A8DAFE5-2208-44F4-813D-232C69E1A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387" y="329036"/>
            <a:ext cx="7580671" cy="5568993"/>
          </a:xfrm>
          <a:prstGeom prst="rect">
            <a:avLst/>
          </a:prstGeom>
        </p:spPr>
      </p:pic>
      <p:sp>
        <p:nvSpPr>
          <p:cNvPr id="2" name="مستطيل 1">
            <a:extLst>
              <a:ext uri="{FF2B5EF4-FFF2-40B4-BE49-F238E27FC236}">
                <a16:creationId xmlns:a16="http://schemas.microsoft.com/office/drawing/2014/main" id="{0D09E220-43E0-4FFF-B3C4-C6129CFC5194}"/>
              </a:ext>
            </a:extLst>
          </p:cNvPr>
          <p:cNvSpPr/>
          <p:nvPr/>
        </p:nvSpPr>
        <p:spPr>
          <a:xfrm>
            <a:off x="9674942" y="258096"/>
            <a:ext cx="2217174" cy="6341807"/>
          </a:xfrm>
          <a:prstGeom prst="rect">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ysClr val="windowText" lastClr="000000"/>
                </a:solidFill>
              </a:rPr>
              <a:t>قومي بتلوين الأجزاء التي تحتوي الأعداد الأولية لتحصلي على الكائن الذي اكتشفه العالم جلال  </a:t>
            </a:r>
          </a:p>
        </p:txBody>
      </p:sp>
      <p:pic>
        <p:nvPicPr>
          <p:cNvPr id="4" name="صورة 3">
            <a:extLst>
              <a:ext uri="{FF2B5EF4-FFF2-40B4-BE49-F238E27FC236}">
                <a16:creationId xmlns:a16="http://schemas.microsoft.com/office/drawing/2014/main" id="{AC0C260D-B9A7-4344-918F-8399C325B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387" y="221227"/>
            <a:ext cx="7580671" cy="5676802"/>
          </a:xfrm>
          <a:prstGeom prst="rect">
            <a:avLst/>
          </a:prstGeom>
        </p:spPr>
      </p:pic>
    </p:spTree>
    <p:extLst>
      <p:ext uri="{BB962C8B-B14F-4D97-AF65-F5344CB8AC3E}">
        <p14:creationId xmlns:p14="http://schemas.microsoft.com/office/powerpoint/2010/main" val="10344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8122" y="396414"/>
            <a:ext cx="5045903" cy="5293738"/>
          </a:xfrm>
          <a:prstGeom prst="rect">
            <a:avLst/>
          </a:prstGeom>
        </p:spPr>
      </p:pic>
      <p:sp>
        <p:nvSpPr>
          <p:cNvPr id="3" name="مستطيل 2"/>
          <p:cNvSpPr/>
          <p:nvPr/>
        </p:nvSpPr>
        <p:spPr>
          <a:xfrm>
            <a:off x="7175917" y="5748130"/>
            <a:ext cx="4113627" cy="923330"/>
          </a:xfrm>
          <a:prstGeom prst="rect">
            <a:avLst/>
          </a:prstGeom>
          <a:solidFill>
            <a:schemeClr val="accent1">
              <a:lumMod val="40000"/>
              <a:lumOff val="60000"/>
            </a:schemeClr>
          </a:solidFill>
          <a:ln w="38100">
            <a:solidFill>
              <a:schemeClr val="tx1"/>
            </a:solidFill>
          </a:ln>
        </p:spPr>
        <p:txBody>
          <a:bodyPr wrap="none" lIns="91440" tIns="45720" rIns="91440" bIns="45720">
            <a:spAutoFit/>
          </a:bodyPr>
          <a:lstStyle/>
          <a:p>
            <a:pPr algn="ctr"/>
            <a:r>
              <a:rPr lang="ar-SA" sz="5400" b="1" dirty="0">
                <a:ln w="0"/>
                <a:effectLst>
                  <a:outerShdw blurRad="38100" dist="19050" dir="2700000" algn="tl" rotWithShape="0">
                    <a:schemeClr val="dk1">
                      <a:alpha val="40000"/>
                    </a:schemeClr>
                  </a:outerShdw>
                </a:effectLst>
              </a:rPr>
              <a:t>الصورة المتخفية </a:t>
            </a:r>
            <a:endParaRPr lang="ar-SA" sz="5400" b="1" cap="none" spc="0" dirty="0">
              <a:ln w="0"/>
              <a:effectLst>
                <a:outerShdw blurRad="38100" dist="19050" dir="2700000" algn="tl" rotWithShape="0">
                  <a:schemeClr val="dk1">
                    <a:alpha val="40000"/>
                  </a:schemeClr>
                </a:outerShdw>
              </a:effectLst>
            </a:endParaRPr>
          </a:p>
        </p:txBody>
      </p:sp>
      <p:sp>
        <p:nvSpPr>
          <p:cNvPr id="4" name="مستطيل 3"/>
          <p:cNvSpPr/>
          <p:nvPr/>
        </p:nvSpPr>
        <p:spPr>
          <a:xfrm>
            <a:off x="371058" y="383161"/>
            <a:ext cx="6175513" cy="5262979"/>
          </a:xfrm>
          <a:prstGeom prst="rect">
            <a:avLst/>
          </a:prstGeom>
          <a:solidFill>
            <a:srgbClr val="FFFF00"/>
          </a:solidFill>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هذه الصورة ليست لمجموعة من الورد الفتان أبدعتها أيدي فنان بالألوان </a:t>
            </a:r>
          </a:p>
          <a:p>
            <a:pPr algn="ctr"/>
            <a:r>
              <a:rPr lang="ar-SA" sz="4800" b="0" cap="none" spc="0" dirty="0">
                <a:ln w="0"/>
                <a:solidFill>
                  <a:schemeClr val="tx1"/>
                </a:solidFill>
                <a:effectLst>
                  <a:outerShdw blurRad="38100" dist="19050" dir="2700000" algn="tl" rotWithShape="0">
                    <a:schemeClr val="dk1">
                      <a:alpha val="40000"/>
                    </a:schemeClr>
                  </a:outerShdw>
                </a:effectLst>
              </a:rPr>
              <a:t>بل هي لكائن بحري جميل من خلق المُنعم الجليل </a:t>
            </a:r>
          </a:p>
          <a:p>
            <a:pPr algn="ctr"/>
            <a:r>
              <a:rPr lang="ar-SA" sz="4800" b="0" cap="none" spc="0" dirty="0">
                <a:ln w="0"/>
                <a:solidFill>
                  <a:schemeClr val="tx1"/>
                </a:solidFill>
                <a:effectLst>
                  <a:outerShdw blurRad="38100" dist="19050" dir="2700000" algn="tl" rotWithShape="0">
                    <a:schemeClr val="dk1">
                      <a:alpha val="40000"/>
                    </a:schemeClr>
                  </a:outerShdw>
                </a:effectLst>
              </a:rPr>
              <a:t>فإذا رغبتي في أن تعرفي طائفته رتبي أجزاء صورته </a:t>
            </a:r>
          </a:p>
        </p:txBody>
      </p:sp>
      <p:sp>
        <p:nvSpPr>
          <p:cNvPr id="5" name="مستطيل 4"/>
          <p:cNvSpPr/>
          <p:nvPr/>
        </p:nvSpPr>
        <p:spPr>
          <a:xfrm>
            <a:off x="8727413" y="630535"/>
            <a:ext cx="1495923" cy="4508927"/>
          </a:xfrm>
          <a:prstGeom prst="rect">
            <a:avLst/>
          </a:prstGeom>
          <a:noFill/>
        </p:spPr>
        <p:txBody>
          <a:bodyPr wrap="none" lIns="91440" tIns="45720" rIns="91440" bIns="45720">
            <a:spAutoFit/>
          </a:bodyPr>
          <a:lstStyle/>
          <a:p>
            <a:pPr algn="ctr"/>
            <a:r>
              <a:rPr lang="ar-SA" sz="28700" b="0" cap="none" spc="0" dirty="0">
                <a:ln w="0"/>
                <a:solidFill>
                  <a:schemeClr val="tx1"/>
                </a:solidFill>
                <a:effectLst>
                  <a:outerShdw blurRad="38100" dist="19050" dir="2700000" algn="tl" rotWithShape="0">
                    <a:schemeClr val="dk1">
                      <a:alpha val="40000"/>
                    </a:schemeClr>
                  </a:outerShdw>
                </a:effectLst>
              </a:rPr>
              <a:t>؟</a:t>
            </a:r>
          </a:p>
        </p:txBody>
      </p:sp>
      <p:sp>
        <p:nvSpPr>
          <p:cNvPr id="9" name="مستطيل 8"/>
          <p:cNvSpPr/>
          <p:nvPr/>
        </p:nvSpPr>
        <p:spPr>
          <a:xfrm>
            <a:off x="1696857" y="5754203"/>
            <a:ext cx="4073551" cy="923330"/>
          </a:xfrm>
          <a:prstGeom prst="rect">
            <a:avLst/>
          </a:prstGeom>
          <a:solidFill>
            <a:schemeClr val="accent1">
              <a:lumMod val="40000"/>
              <a:lumOff val="60000"/>
            </a:schemeClr>
          </a:solidFill>
          <a:ln w="38100">
            <a:solidFill>
              <a:schemeClr val="tx1"/>
            </a:solidFill>
          </a:ln>
        </p:spPr>
        <p:txBody>
          <a:bodyPr wrap="none" lIns="91440" tIns="45720" rIns="91440" bIns="45720">
            <a:spAutoFit/>
          </a:bodyPr>
          <a:lstStyle/>
          <a:p>
            <a:pPr algn="ctr"/>
            <a:r>
              <a:rPr lang="ar-SA" sz="5400" b="1" dirty="0">
                <a:ln w="0"/>
                <a:effectLst>
                  <a:outerShdw blurRad="38100" dist="19050" dir="2700000" algn="tl" rotWithShape="0">
                    <a:schemeClr val="dk1">
                      <a:alpha val="40000"/>
                    </a:schemeClr>
                  </a:outerShdw>
                </a:effectLst>
              </a:rPr>
              <a:t>استراتيجية البازل</a:t>
            </a:r>
            <a:endParaRPr lang="ar-SA" sz="5400" b="1" cap="none" spc="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40191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71059" y="383161"/>
            <a:ext cx="2295942" cy="6001643"/>
          </a:xfrm>
          <a:prstGeom prst="rect">
            <a:avLst/>
          </a:prstGeom>
          <a:solidFill>
            <a:srgbClr val="FFFF00"/>
          </a:solidFill>
        </p:spPr>
        <p:txBody>
          <a:bodyPr wrap="square" lIns="91440" tIns="45720" rIns="91440" bIns="45720">
            <a:spAutoFit/>
          </a:bodyPr>
          <a:lstStyle/>
          <a:p>
            <a:pPr algn="ctr"/>
            <a:r>
              <a:rPr lang="ar-SA" sz="4800" dirty="0">
                <a:ln w="0"/>
                <a:effectLst>
                  <a:outerShdw blurRad="38100" dist="19050" dir="2700000" algn="tl" rotWithShape="0">
                    <a:schemeClr val="dk1">
                      <a:alpha val="40000"/>
                    </a:schemeClr>
                  </a:outerShdw>
                </a:effectLst>
              </a:rPr>
              <a:t>رتبي أجزاء الصورة التالية لتصلي إلى موضوع درسنا اليوم</a:t>
            </a:r>
            <a:endParaRPr lang="ar-SA" sz="4800" b="0" cap="none" spc="0" dirty="0">
              <a:ln w="0"/>
              <a:solidFill>
                <a:schemeClr val="tx1"/>
              </a:solidFill>
              <a:effectLst>
                <a:outerShdw blurRad="38100" dist="19050" dir="2700000" algn="tl" rotWithShape="0">
                  <a:schemeClr val="dk1">
                    <a:alpha val="40000"/>
                  </a:schemeClr>
                </a:outerShdw>
              </a:effectLst>
            </a:endParaRPr>
          </a:p>
        </p:txBody>
      </p:sp>
      <p:grpSp>
        <p:nvGrpSpPr>
          <p:cNvPr id="15" name="مجموعة 14"/>
          <p:cNvGrpSpPr/>
          <p:nvPr/>
        </p:nvGrpSpPr>
        <p:grpSpPr>
          <a:xfrm>
            <a:off x="2844800" y="0"/>
            <a:ext cx="9347200" cy="6384805"/>
            <a:chOff x="5638800" y="495300"/>
            <a:chExt cx="5610000" cy="5559200"/>
          </a:xfrm>
          <a:blipFill dpi="0" rotWithShape="1">
            <a:blip r:embed="rId2">
              <a:extLst>
                <a:ext uri="{28A0092B-C50C-407E-A947-70E740481C1C}">
                  <a14:useLocalDpi xmlns:a14="http://schemas.microsoft.com/office/drawing/2010/main" val="0"/>
                </a:ext>
              </a:extLst>
            </a:blip>
            <a:srcRect/>
            <a:stretch>
              <a:fillRect/>
            </a:stretch>
          </a:blipFill>
        </p:grpSpPr>
        <p:sp>
          <p:nvSpPr>
            <p:cNvPr id="5" name="مربع نص 4"/>
            <p:cNvSpPr txBox="1"/>
            <p:nvPr/>
          </p:nvSpPr>
          <p:spPr>
            <a:xfrm>
              <a:off x="9448800" y="495300"/>
              <a:ext cx="1800000" cy="1800000"/>
            </a:xfrm>
            <a:prstGeom prst="rect">
              <a:avLst/>
            </a:prstGeom>
            <a:grpFill/>
            <a:ln w="38100">
              <a:solidFill>
                <a:schemeClr val="tx1"/>
              </a:solidFill>
            </a:ln>
          </p:spPr>
          <p:txBody>
            <a:bodyPr wrap="square" rtlCol="1">
              <a:spAutoFit/>
            </a:bodyPr>
            <a:lstStyle/>
            <a:p>
              <a:endParaRPr lang="ar-SA" dirty="0"/>
            </a:p>
          </p:txBody>
        </p:sp>
        <p:sp>
          <p:nvSpPr>
            <p:cNvPr id="6" name="مربع نص 5"/>
            <p:cNvSpPr txBox="1"/>
            <p:nvPr/>
          </p:nvSpPr>
          <p:spPr>
            <a:xfrm>
              <a:off x="7543800" y="495300"/>
              <a:ext cx="1800000" cy="1800000"/>
            </a:xfrm>
            <a:prstGeom prst="rect">
              <a:avLst/>
            </a:prstGeom>
            <a:grpFill/>
            <a:ln w="38100">
              <a:solidFill>
                <a:schemeClr val="tx1"/>
              </a:solidFill>
            </a:ln>
          </p:spPr>
          <p:txBody>
            <a:bodyPr wrap="square" rtlCol="1">
              <a:spAutoFit/>
            </a:bodyPr>
            <a:lstStyle/>
            <a:p>
              <a:endParaRPr lang="ar-SA" dirty="0"/>
            </a:p>
          </p:txBody>
        </p:sp>
        <p:sp>
          <p:nvSpPr>
            <p:cNvPr id="7" name="مربع نص 6"/>
            <p:cNvSpPr txBox="1"/>
            <p:nvPr/>
          </p:nvSpPr>
          <p:spPr>
            <a:xfrm>
              <a:off x="5638800" y="495300"/>
              <a:ext cx="1800000" cy="1800000"/>
            </a:xfrm>
            <a:prstGeom prst="rect">
              <a:avLst/>
            </a:prstGeom>
            <a:grpFill/>
            <a:ln w="38100">
              <a:solidFill>
                <a:schemeClr val="tx1"/>
              </a:solidFill>
            </a:ln>
          </p:spPr>
          <p:txBody>
            <a:bodyPr wrap="square" rtlCol="1">
              <a:spAutoFit/>
            </a:bodyPr>
            <a:lstStyle/>
            <a:p>
              <a:endParaRPr lang="ar-SA" dirty="0"/>
            </a:p>
          </p:txBody>
        </p:sp>
        <p:sp>
          <p:nvSpPr>
            <p:cNvPr id="8" name="مربع نص 7"/>
            <p:cNvSpPr txBox="1"/>
            <p:nvPr/>
          </p:nvSpPr>
          <p:spPr>
            <a:xfrm>
              <a:off x="9448800" y="2374900"/>
              <a:ext cx="1800000" cy="1800000"/>
            </a:xfrm>
            <a:prstGeom prst="rect">
              <a:avLst/>
            </a:prstGeom>
            <a:grpFill/>
            <a:ln w="38100">
              <a:solidFill>
                <a:schemeClr val="tx1"/>
              </a:solidFill>
            </a:ln>
          </p:spPr>
          <p:txBody>
            <a:bodyPr wrap="square" rtlCol="1">
              <a:spAutoFit/>
            </a:bodyPr>
            <a:lstStyle/>
            <a:p>
              <a:endParaRPr lang="ar-SA" dirty="0"/>
            </a:p>
          </p:txBody>
        </p:sp>
        <p:sp>
          <p:nvSpPr>
            <p:cNvPr id="9" name="مربع نص 8"/>
            <p:cNvSpPr txBox="1"/>
            <p:nvPr/>
          </p:nvSpPr>
          <p:spPr>
            <a:xfrm>
              <a:off x="7543800" y="2374900"/>
              <a:ext cx="1800000" cy="1800000"/>
            </a:xfrm>
            <a:prstGeom prst="rect">
              <a:avLst/>
            </a:prstGeom>
            <a:grpFill/>
            <a:ln w="38100">
              <a:solidFill>
                <a:schemeClr val="tx1"/>
              </a:solidFill>
            </a:ln>
          </p:spPr>
          <p:txBody>
            <a:bodyPr wrap="square" rtlCol="1">
              <a:spAutoFit/>
            </a:bodyPr>
            <a:lstStyle/>
            <a:p>
              <a:endParaRPr lang="ar-SA" dirty="0"/>
            </a:p>
          </p:txBody>
        </p:sp>
        <p:sp>
          <p:nvSpPr>
            <p:cNvPr id="10" name="مربع نص 9"/>
            <p:cNvSpPr txBox="1"/>
            <p:nvPr/>
          </p:nvSpPr>
          <p:spPr>
            <a:xfrm>
              <a:off x="5638800" y="2374900"/>
              <a:ext cx="1800000" cy="1800000"/>
            </a:xfrm>
            <a:prstGeom prst="rect">
              <a:avLst/>
            </a:prstGeom>
            <a:grpFill/>
            <a:ln w="38100">
              <a:solidFill>
                <a:schemeClr val="tx1"/>
              </a:solidFill>
            </a:ln>
          </p:spPr>
          <p:txBody>
            <a:bodyPr wrap="square" rtlCol="1">
              <a:spAutoFit/>
            </a:bodyPr>
            <a:lstStyle/>
            <a:p>
              <a:endParaRPr lang="ar-SA" dirty="0"/>
            </a:p>
          </p:txBody>
        </p:sp>
        <p:sp>
          <p:nvSpPr>
            <p:cNvPr id="11" name="مربع نص 10"/>
            <p:cNvSpPr txBox="1"/>
            <p:nvPr/>
          </p:nvSpPr>
          <p:spPr>
            <a:xfrm>
              <a:off x="9448800" y="4254500"/>
              <a:ext cx="1800000" cy="1800000"/>
            </a:xfrm>
            <a:prstGeom prst="rect">
              <a:avLst/>
            </a:prstGeom>
            <a:grpFill/>
            <a:ln w="38100">
              <a:solidFill>
                <a:schemeClr val="tx1"/>
              </a:solidFill>
            </a:ln>
          </p:spPr>
          <p:txBody>
            <a:bodyPr wrap="square" rtlCol="1">
              <a:spAutoFit/>
            </a:bodyPr>
            <a:lstStyle/>
            <a:p>
              <a:endParaRPr lang="ar-SA" dirty="0"/>
            </a:p>
          </p:txBody>
        </p:sp>
        <p:sp>
          <p:nvSpPr>
            <p:cNvPr id="12" name="مربع نص 11"/>
            <p:cNvSpPr txBox="1"/>
            <p:nvPr/>
          </p:nvSpPr>
          <p:spPr>
            <a:xfrm>
              <a:off x="7543800" y="4254500"/>
              <a:ext cx="1800000" cy="1800000"/>
            </a:xfrm>
            <a:prstGeom prst="rect">
              <a:avLst/>
            </a:prstGeom>
            <a:grpFill/>
            <a:ln w="38100">
              <a:solidFill>
                <a:schemeClr val="tx1"/>
              </a:solidFill>
            </a:ln>
          </p:spPr>
          <p:txBody>
            <a:bodyPr wrap="square" rtlCol="1">
              <a:spAutoFit/>
            </a:bodyPr>
            <a:lstStyle/>
            <a:p>
              <a:endParaRPr lang="ar-SA" dirty="0"/>
            </a:p>
          </p:txBody>
        </p:sp>
        <p:sp>
          <p:nvSpPr>
            <p:cNvPr id="14" name="مربع نص 13"/>
            <p:cNvSpPr txBox="1"/>
            <p:nvPr/>
          </p:nvSpPr>
          <p:spPr>
            <a:xfrm>
              <a:off x="5638800" y="4254500"/>
              <a:ext cx="1800000" cy="1800000"/>
            </a:xfrm>
            <a:prstGeom prst="rect">
              <a:avLst/>
            </a:prstGeom>
            <a:grpFill/>
            <a:ln w="38100">
              <a:solidFill>
                <a:schemeClr val="tx1"/>
              </a:solidFill>
            </a:ln>
          </p:spPr>
          <p:txBody>
            <a:bodyPr wrap="square" rtlCol="1">
              <a:spAutoFit/>
            </a:bodyPr>
            <a:lstStyle/>
            <a:p>
              <a:endParaRPr lang="ar-SA" dirty="0"/>
            </a:p>
          </p:txBody>
        </p:sp>
      </p:grpSp>
      <p:sp>
        <p:nvSpPr>
          <p:cNvPr id="16" name="مستطيل 15"/>
          <p:cNvSpPr/>
          <p:nvPr/>
        </p:nvSpPr>
        <p:spPr>
          <a:xfrm>
            <a:off x="2698380" y="1246540"/>
            <a:ext cx="9510937" cy="5124480"/>
          </a:xfrm>
          <a:prstGeom prst="rect">
            <a:avLst/>
          </a:prstGeom>
          <a:noFill/>
        </p:spPr>
        <p:txBody>
          <a:bodyPr wrap="none" lIns="91440" tIns="45720" rIns="91440" bIns="45720">
            <a:spAutoFit/>
          </a:bodyPr>
          <a:lstStyle/>
          <a:p>
            <a:pPr algn="ctr"/>
            <a:r>
              <a:rPr lang="ar-SA" sz="23900" b="1" cap="none" spc="0" dirty="0">
                <a:ln w="38100">
                  <a:solidFill>
                    <a:srgbClr val="FFFF00"/>
                  </a:solidFill>
                </a:ln>
                <a:effectLst>
                  <a:outerShdw blurRad="38100" dist="19050" dir="2700000" algn="tl" rotWithShape="0">
                    <a:schemeClr val="dk1">
                      <a:alpha val="40000"/>
                    </a:schemeClr>
                  </a:outerShdw>
                </a:effectLst>
              </a:rPr>
              <a:t>اللاسعـات</a:t>
            </a:r>
          </a:p>
          <a:p>
            <a:pPr algn="ctr"/>
            <a:r>
              <a:rPr lang="ar-SA" sz="8800" b="1" dirty="0">
                <a:ln w="19050">
                  <a:solidFill>
                    <a:schemeClr val="tx1"/>
                  </a:solidFill>
                </a:ln>
                <a:solidFill>
                  <a:srgbClr val="FFFF00"/>
                </a:solidFill>
                <a:effectLst>
                  <a:outerShdw blurRad="38100" dist="19050" dir="2700000" algn="tl" rotWithShape="0">
                    <a:schemeClr val="dk1">
                      <a:alpha val="40000"/>
                    </a:schemeClr>
                  </a:outerShdw>
                </a:effectLst>
              </a:rPr>
              <a:t>(</a:t>
            </a:r>
            <a:r>
              <a:rPr lang="ar-SA" sz="8800" b="1" dirty="0" err="1">
                <a:ln w="19050">
                  <a:solidFill>
                    <a:schemeClr val="tx1"/>
                  </a:solidFill>
                </a:ln>
                <a:solidFill>
                  <a:srgbClr val="FFFF00"/>
                </a:solidFill>
                <a:effectLst>
                  <a:outerShdw blurRad="38100" dist="19050" dir="2700000" algn="tl" rotWithShape="0">
                    <a:schemeClr val="dk1">
                      <a:alpha val="40000"/>
                    </a:schemeClr>
                  </a:outerShdw>
                </a:effectLst>
              </a:rPr>
              <a:t>الــــجوفمعويــات</a:t>
            </a:r>
            <a:r>
              <a:rPr lang="ar-SA" sz="8800" b="1" dirty="0">
                <a:ln w="19050">
                  <a:solidFill>
                    <a:schemeClr val="tx1"/>
                  </a:solidFill>
                </a:ln>
                <a:solidFill>
                  <a:srgbClr val="FFFF00"/>
                </a:solidFill>
                <a:effectLst>
                  <a:outerShdw blurRad="38100" dist="19050" dir="2700000" algn="tl" rotWithShape="0">
                    <a:schemeClr val="dk1">
                      <a:alpha val="40000"/>
                    </a:schemeClr>
                  </a:outerShdw>
                </a:effectLst>
              </a:rPr>
              <a:t>)</a:t>
            </a:r>
            <a:r>
              <a:rPr lang="ar-SA" sz="6600" b="1" cap="none" spc="0" dirty="0">
                <a:ln w="19050">
                  <a:solidFill>
                    <a:schemeClr val="tx1"/>
                  </a:solidFill>
                </a:ln>
                <a:solidFill>
                  <a:srgbClr val="FFFF00"/>
                </a:solidFill>
                <a:effectLst>
                  <a:outerShdw blurRad="38100" dist="19050" dir="2700000" algn="tl" rotWithShape="0">
                    <a:schemeClr val="dk1">
                      <a:alpha val="40000"/>
                    </a:schemeClr>
                  </a:outerShdw>
                </a:effectLst>
              </a:rPr>
              <a:t> </a:t>
            </a:r>
          </a:p>
        </p:txBody>
      </p:sp>
    </p:spTree>
    <p:extLst>
      <p:ext uri="{BB962C8B-B14F-4D97-AF65-F5344CB8AC3E}">
        <p14:creationId xmlns:p14="http://schemas.microsoft.com/office/powerpoint/2010/main" val="3423438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ستطيل مستدير الزوايا 1"/>
          <p:cNvSpPr/>
          <p:nvPr/>
        </p:nvSpPr>
        <p:spPr>
          <a:xfrm>
            <a:off x="3183691" y="2205335"/>
            <a:ext cx="5621423" cy="2451735"/>
          </a:xfrm>
          <a:prstGeom prst="roundRect">
            <a:avLst/>
          </a:prstGeom>
          <a:solidFill>
            <a:schemeClr val="bg1"/>
          </a:solidFill>
        </p:spPr>
        <p:txBody>
          <a:bodyPr wrap="none" lIns="91440" tIns="45720" rIns="91440" bIns="45720">
            <a:spAutoFit/>
          </a:bodyPr>
          <a:lstStyle/>
          <a:p>
            <a:pPr algn="ctr"/>
            <a:r>
              <a:rPr lang="ar-SA" sz="13800" b="1" cap="none" spc="0" dirty="0">
                <a:ln w="12700">
                  <a:solidFill>
                    <a:schemeClr val="accent5"/>
                  </a:solidFill>
                  <a:prstDash val="solid"/>
                </a:ln>
                <a:solidFill>
                  <a:srgbClr val="FFC000"/>
                </a:solidFill>
                <a:effectLst/>
              </a:rPr>
              <a:t>اللاسعات</a:t>
            </a:r>
            <a:r>
              <a:rPr lang="ar-SA" sz="5400" b="1" cap="none" spc="0" dirty="0">
                <a:ln w="12700">
                  <a:solidFill>
                    <a:schemeClr val="accent5"/>
                  </a:solidFill>
                  <a:prstDash val="solid"/>
                </a:ln>
                <a:pattFill prst="ltDnDiag">
                  <a:fgClr>
                    <a:schemeClr val="accent5">
                      <a:lumMod val="60000"/>
                      <a:lumOff val="40000"/>
                    </a:schemeClr>
                  </a:fgClr>
                  <a:bgClr>
                    <a:schemeClr val="bg1"/>
                  </a:bgClr>
                </a:pattFill>
                <a:effectLst/>
              </a:rPr>
              <a:t> </a:t>
            </a:r>
          </a:p>
        </p:txBody>
      </p:sp>
      <p:sp>
        <p:nvSpPr>
          <p:cNvPr id="3" name="مستطيل 2"/>
          <p:cNvSpPr/>
          <p:nvPr/>
        </p:nvSpPr>
        <p:spPr>
          <a:xfrm>
            <a:off x="3661070" y="5113635"/>
            <a:ext cx="4666663" cy="923330"/>
          </a:xfrm>
          <a:prstGeom prst="rect">
            <a:avLst/>
          </a:prstGeom>
          <a:noFill/>
        </p:spPr>
        <p:txBody>
          <a:bodyPr wrap="none" lIns="91440" tIns="45720" rIns="91440" bIns="45720">
            <a:spAutoFit/>
          </a:bodyPr>
          <a:lstStyle/>
          <a:p>
            <a:pPr algn="ctr"/>
            <a:r>
              <a:rPr lang="ar-SA" sz="5400" dirty="0">
                <a:ln w="0"/>
                <a:effectLst>
                  <a:outerShdw blurRad="38100" dist="19050" dir="2700000" algn="tl" rotWithShape="0">
                    <a:schemeClr val="dk1">
                      <a:alpha val="40000"/>
                    </a:schemeClr>
                  </a:outerShdw>
                </a:effectLst>
              </a:rPr>
              <a:t>إعداد: ريحانة العامر</a:t>
            </a:r>
            <a:endParaRPr lang="ar-SA" sz="5400" b="0" cap="none" spc="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24240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1600" y="359833"/>
            <a:ext cx="4111625" cy="6269567"/>
          </a:xfrm>
          <a:prstGeom prst="rect">
            <a:avLst/>
          </a:prstGeom>
          <a:ln>
            <a:noFill/>
          </a:ln>
          <a:effectLst>
            <a:softEdge rad="112500"/>
          </a:effectLst>
        </p:spPr>
      </p:pic>
      <p:sp>
        <p:nvSpPr>
          <p:cNvPr id="6" name="مربع نص 5"/>
          <p:cNvSpPr txBox="1"/>
          <p:nvPr/>
        </p:nvSpPr>
        <p:spPr>
          <a:xfrm>
            <a:off x="1066800" y="472520"/>
            <a:ext cx="5969000" cy="2554545"/>
          </a:xfrm>
          <a:prstGeom prst="rect">
            <a:avLst/>
          </a:prstGeom>
          <a:solidFill>
            <a:schemeClr val="accent4">
              <a:lumMod val="20000"/>
              <a:lumOff val="80000"/>
            </a:schemeClr>
          </a:solidFill>
        </p:spPr>
        <p:txBody>
          <a:bodyPr wrap="square" rtlCol="1">
            <a:spAutoFit/>
          </a:bodyPr>
          <a:lstStyle/>
          <a:p>
            <a:pPr algn="ctr"/>
            <a:r>
              <a:rPr lang="ar-SA" sz="4000" b="1" dirty="0"/>
              <a:t>الفكرة العامة</a:t>
            </a:r>
          </a:p>
          <a:p>
            <a:r>
              <a:rPr lang="ar-SA" sz="4000" dirty="0"/>
              <a:t>تصنف الحيوانات بواسطة مستويات بناء أجسامها وتراكيبها وخصائصها وتكيفاتها</a:t>
            </a:r>
          </a:p>
        </p:txBody>
      </p:sp>
      <p:sp>
        <p:nvSpPr>
          <p:cNvPr id="8" name="مربع نص 7"/>
          <p:cNvSpPr txBox="1"/>
          <p:nvPr/>
        </p:nvSpPr>
        <p:spPr>
          <a:xfrm>
            <a:off x="1066800" y="3458632"/>
            <a:ext cx="5969000" cy="2554545"/>
          </a:xfrm>
          <a:prstGeom prst="rect">
            <a:avLst/>
          </a:prstGeom>
          <a:solidFill>
            <a:schemeClr val="accent2">
              <a:lumMod val="20000"/>
              <a:lumOff val="80000"/>
            </a:schemeClr>
          </a:solidFill>
        </p:spPr>
        <p:txBody>
          <a:bodyPr wrap="square" rtlCol="1">
            <a:spAutoFit/>
          </a:bodyPr>
          <a:lstStyle/>
          <a:p>
            <a:pPr algn="ctr"/>
            <a:r>
              <a:rPr lang="ar-SA" sz="4000" b="1" dirty="0"/>
              <a:t>الفكرة الرئيسة </a:t>
            </a:r>
          </a:p>
          <a:p>
            <a:r>
              <a:rPr lang="ar-SA" sz="4000" dirty="0"/>
              <a:t>الإسفنجيات اللاسعات</a:t>
            </a:r>
          </a:p>
          <a:p>
            <a:r>
              <a:rPr lang="ar-SA" sz="4000" dirty="0"/>
              <a:t>تعد الإسفنجيات واللاسعات أول شعب المملكة الحيوانية</a:t>
            </a:r>
          </a:p>
        </p:txBody>
      </p:sp>
    </p:spTree>
    <p:extLst>
      <p:ext uri="{BB962C8B-B14F-4D97-AF65-F5344CB8AC3E}">
        <p14:creationId xmlns:p14="http://schemas.microsoft.com/office/powerpoint/2010/main" val="3607581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مستطيل 1"/>
          <p:cNvSpPr/>
          <p:nvPr/>
        </p:nvSpPr>
        <p:spPr>
          <a:xfrm>
            <a:off x="8589243" y="1145660"/>
            <a:ext cx="2097049" cy="707886"/>
          </a:xfrm>
          <a:prstGeom prst="rect">
            <a:avLst/>
          </a:prstGeom>
          <a:solidFill>
            <a:schemeClr val="accent1">
              <a:lumMod val="60000"/>
              <a:lumOff val="40000"/>
            </a:schemeClr>
          </a:solidFill>
          <a:ln w="38100">
            <a:solidFill>
              <a:schemeClr val="tx1"/>
            </a:solidFill>
          </a:ln>
        </p:spPr>
        <p:txBody>
          <a:bodyPr wrap="non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ماذا أعرف </a:t>
            </a:r>
          </a:p>
        </p:txBody>
      </p:sp>
      <p:sp>
        <p:nvSpPr>
          <p:cNvPr id="3" name="مستطيل 2"/>
          <p:cNvSpPr/>
          <p:nvPr/>
        </p:nvSpPr>
        <p:spPr>
          <a:xfrm>
            <a:off x="4467189" y="1499603"/>
            <a:ext cx="3257622" cy="707886"/>
          </a:xfrm>
          <a:prstGeom prst="rect">
            <a:avLst/>
          </a:prstGeom>
          <a:solidFill>
            <a:schemeClr val="accent1">
              <a:lumMod val="60000"/>
              <a:lumOff val="40000"/>
            </a:schemeClr>
          </a:solidFill>
          <a:ln w="38100">
            <a:solidFill>
              <a:schemeClr val="tx1"/>
            </a:solidFill>
          </a:ln>
        </p:spPr>
        <p:txBody>
          <a:bodyPr wrap="non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ماذا أود أن أعرف </a:t>
            </a:r>
          </a:p>
        </p:txBody>
      </p:sp>
      <p:sp>
        <p:nvSpPr>
          <p:cNvPr id="4" name="مستطيل 3"/>
          <p:cNvSpPr/>
          <p:nvPr/>
        </p:nvSpPr>
        <p:spPr>
          <a:xfrm>
            <a:off x="1421390" y="1145660"/>
            <a:ext cx="2210862" cy="707886"/>
          </a:xfrm>
          <a:prstGeom prst="rect">
            <a:avLst/>
          </a:prstGeom>
          <a:solidFill>
            <a:schemeClr val="accent1">
              <a:lumMod val="60000"/>
              <a:lumOff val="40000"/>
            </a:schemeClr>
          </a:solidFill>
          <a:ln w="38100">
            <a:solidFill>
              <a:schemeClr val="tx1"/>
            </a:solidFill>
          </a:ln>
        </p:spPr>
        <p:txBody>
          <a:bodyPr wrap="non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ماذا تعلمت  </a:t>
            </a:r>
          </a:p>
        </p:txBody>
      </p:sp>
      <p:sp>
        <p:nvSpPr>
          <p:cNvPr id="5" name="مستطيل 4"/>
          <p:cNvSpPr/>
          <p:nvPr/>
        </p:nvSpPr>
        <p:spPr>
          <a:xfrm>
            <a:off x="5238100" y="665364"/>
            <a:ext cx="2071401" cy="707886"/>
          </a:xfrm>
          <a:prstGeom prst="rect">
            <a:avLst/>
          </a:prstGeom>
          <a:solidFill>
            <a:schemeClr val="accent2">
              <a:lumMod val="60000"/>
              <a:lumOff val="40000"/>
            </a:schemeClr>
          </a:solidFill>
          <a:ln w="38100">
            <a:solidFill>
              <a:schemeClr val="tx1"/>
            </a:solidFill>
          </a:ln>
        </p:spPr>
        <p:txBody>
          <a:bodyPr wrap="non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جدول التعلم</a:t>
            </a:r>
          </a:p>
        </p:txBody>
      </p:sp>
      <p:sp>
        <p:nvSpPr>
          <p:cNvPr id="6" name="مربع نص 5"/>
          <p:cNvSpPr txBox="1"/>
          <p:nvPr/>
        </p:nvSpPr>
        <p:spPr>
          <a:xfrm>
            <a:off x="8559747" y="2044700"/>
            <a:ext cx="2126545" cy="3139321"/>
          </a:xfrm>
          <a:prstGeom prst="rect">
            <a:avLst/>
          </a:prstGeom>
          <a:noFill/>
          <a:ln w="57150">
            <a:noFill/>
          </a:ln>
        </p:spPr>
        <p:txBody>
          <a:bodyPr wrap="square" rtlCol="1">
            <a:spAutoFit/>
          </a:bodyPr>
          <a:lstStyle/>
          <a:p>
            <a:r>
              <a:rPr lang="ar-SA" dirty="0"/>
              <a:t>.................................................................................................................................................................................................................................................................................................................................</a:t>
            </a:r>
          </a:p>
        </p:txBody>
      </p:sp>
      <p:sp>
        <p:nvSpPr>
          <p:cNvPr id="9" name="مربع نص 8"/>
          <p:cNvSpPr txBox="1"/>
          <p:nvPr/>
        </p:nvSpPr>
        <p:spPr>
          <a:xfrm>
            <a:off x="1519084" y="2044699"/>
            <a:ext cx="2113168" cy="2585323"/>
          </a:xfrm>
          <a:prstGeom prst="rect">
            <a:avLst/>
          </a:prstGeom>
          <a:noFill/>
          <a:ln w="57150">
            <a:noFill/>
          </a:ln>
        </p:spPr>
        <p:txBody>
          <a:bodyPr wrap="square" rtlCol="1">
            <a:spAutoFit/>
          </a:bodyPr>
          <a:lstStyle/>
          <a:p>
            <a:r>
              <a:rPr lang="ar-SA" dirty="0"/>
              <a:t>...............................................................................................................................................................................................................................................................</a:t>
            </a:r>
          </a:p>
        </p:txBody>
      </p:sp>
      <p:sp>
        <p:nvSpPr>
          <p:cNvPr id="10" name="مربع نص 9"/>
          <p:cNvSpPr txBox="1"/>
          <p:nvPr/>
        </p:nvSpPr>
        <p:spPr>
          <a:xfrm>
            <a:off x="4467188" y="2460196"/>
            <a:ext cx="3257623" cy="2862322"/>
          </a:xfrm>
          <a:prstGeom prst="rect">
            <a:avLst/>
          </a:prstGeom>
          <a:noFill/>
          <a:ln w="57150">
            <a:noFill/>
          </a:ln>
        </p:spPr>
        <p:txBody>
          <a:bodyPr wrap="square" rtlCol="1">
            <a:spAutoFit/>
          </a:bodyPr>
          <a:lstStyle/>
          <a:p>
            <a:r>
              <a:rPr lang="ar-SA" dirty="0"/>
              <a:t>........................................................................................................................................................................................................................................................................................................................................................................................................................................................................</a:t>
            </a:r>
          </a:p>
        </p:txBody>
      </p:sp>
    </p:spTree>
    <p:extLst>
      <p:ext uri="{BB962C8B-B14F-4D97-AF65-F5344CB8AC3E}">
        <p14:creationId xmlns:p14="http://schemas.microsoft.com/office/powerpoint/2010/main" val="3456704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مجموعة 3"/>
          <p:cNvGrpSpPr/>
          <p:nvPr/>
        </p:nvGrpSpPr>
        <p:grpSpPr>
          <a:xfrm>
            <a:off x="405531" y="634526"/>
            <a:ext cx="4881219" cy="2520000"/>
            <a:chOff x="2959100" y="152400"/>
            <a:chExt cx="5029199" cy="2646065"/>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9100" y="152400"/>
              <a:ext cx="5029199" cy="2057400"/>
            </a:xfrm>
            <a:prstGeom prst="rect">
              <a:avLst/>
            </a:prstGeom>
          </p:spPr>
        </p:pic>
        <p:sp>
          <p:nvSpPr>
            <p:cNvPr id="3" name="مستطيل 2"/>
            <p:cNvSpPr/>
            <p:nvPr/>
          </p:nvSpPr>
          <p:spPr>
            <a:xfrm>
              <a:off x="4607259" y="1875135"/>
              <a:ext cx="3180679" cy="923330"/>
            </a:xfrm>
            <a:prstGeom prst="rect">
              <a:avLst/>
            </a:prstGeom>
            <a:noFill/>
            <a:ln w="38100">
              <a:noFill/>
            </a:ln>
          </p:spPr>
          <p:txBody>
            <a:bodyPr wrap="none" lIns="91440" tIns="45720" rIns="91440" bIns="45720">
              <a:spAutoFit/>
            </a:bodyPr>
            <a:lstStyle/>
            <a:p>
              <a:pPr algn="ctr"/>
              <a:r>
                <a:rPr lang="ar-SA" sz="5400" b="0" cap="none" spc="0" dirty="0">
                  <a:ln w="0"/>
                  <a:effectLst>
                    <a:outerShdw blurRad="38100" dist="19050" dir="2700000" algn="tl" rotWithShape="0">
                      <a:schemeClr val="dk1">
                        <a:alpha val="40000"/>
                      </a:schemeClr>
                    </a:outerShdw>
                  </a:effectLst>
                </a:rPr>
                <a:t>أهداف الدرس</a:t>
              </a:r>
            </a:p>
          </p:txBody>
        </p:sp>
      </p:grpSp>
      <p:sp>
        <p:nvSpPr>
          <p:cNvPr id="6" name="مستطيل 5"/>
          <p:cNvSpPr/>
          <p:nvPr/>
        </p:nvSpPr>
        <p:spPr>
          <a:xfrm>
            <a:off x="5822364" y="634526"/>
            <a:ext cx="5915411" cy="2520000"/>
          </a:xfrm>
          <a:prstGeom prst="rect">
            <a:avLst/>
          </a:prstGeom>
          <a:solidFill>
            <a:schemeClr val="accent4"/>
          </a:solidFill>
          <a:ln w="38100">
            <a:solidFill>
              <a:schemeClr val="tx1"/>
            </a:solidFill>
          </a:ln>
        </p:spPr>
        <p:txBody>
          <a:bodyPr wrap="square" lIns="91440" tIns="45720" rIns="91440" bIns="45720">
            <a:spAutoFit/>
          </a:bodyPr>
          <a:lstStyle/>
          <a:p>
            <a:pPr algn="ctr"/>
            <a:r>
              <a:rPr lang="ar-SA" sz="5400" b="1" cap="none" spc="0" dirty="0">
                <a:ln w="0"/>
                <a:solidFill>
                  <a:schemeClr val="tx1"/>
                </a:solidFill>
                <a:effectLst>
                  <a:outerShdw blurRad="38100" dist="19050" dir="2700000" algn="tl" rotWithShape="0">
                    <a:schemeClr val="dk1">
                      <a:alpha val="40000"/>
                    </a:schemeClr>
                  </a:outerShdw>
                </a:effectLst>
              </a:rPr>
              <a:t>تميز</a:t>
            </a:r>
            <a:r>
              <a:rPr lang="ar-SA" sz="5400" dirty="0"/>
              <a:t> بين التركيب والوظيفة في الإسفنجيات واللاسعات</a:t>
            </a:r>
            <a:endParaRPr lang="ar-SA" sz="5400" b="0" cap="none" spc="0" dirty="0">
              <a:ln w="0"/>
              <a:solidFill>
                <a:schemeClr val="tx1"/>
              </a:solidFill>
              <a:effectLst>
                <a:outerShdw blurRad="38100" dist="19050" dir="2700000" algn="tl" rotWithShape="0">
                  <a:schemeClr val="dk1">
                    <a:alpha val="40000"/>
                  </a:schemeClr>
                </a:outerShdw>
              </a:effectLst>
            </a:endParaRPr>
          </a:p>
        </p:txBody>
      </p:sp>
      <p:sp>
        <p:nvSpPr>
          <p:cNvPr id="7" name="مستطيل 6"/>
          <p:cNvSpPr/>
          <p:nvPr/>
        </p:nvSpPr>
        <p:spPr>
          <a:xfrm>
            <a:off x="5822364" y="3674802"/>
            <a:ext cx="5915411" cy="2520000"/>
          </a:xfrm>
          <a:prstGeom prst="rect">
            <a:avLst/>
          </a:prstGeom>
          <a:solidFill>
            <a:schemeClr val="accent6">
              <a:lumMod val="60000"/>
              <a:lumOff val="40000"/>
            </a:schemeClr>
          </a:solidFill>
          <a:ln w="38100">
            <a:solidFill>
              <a:schemeClr val="tx1"/>
            </a:solidFill>
          </a:ln>
        </p:spPr>
        <p:txBody>
          <a:bodyPr wrap="square" lIns="91440" tIns="45720" rIns="91440" bIns="45720">
            <a:spAutoFit/>
          </a:bodyPr>
          <a:lstStyle/>
          <a:p>
            <a:pPr algn="ctr"/>
            <a:r>
              <a:rPr lang="ar-SA" sz="5400" b="1" dirty="0"/>
              <a:t>تصف </a:t>
            </a:r>
            <a:r>
              <a:rPr lang="ar-SA" sz="5400" dirty="0"/>
              <a:t>تنوع الإسفنجيات واللاسعات</a:t>
            </a:r>
            <a:endParaRPr lang="ar-SA" sz="5400" b="1" dirty="0"/>
          </a:p>
        </p:txBody>
      </p:sp>
      <p:sp>
        <p:nvSpPr>
          <p:cNvPr id="8" name="مستطيل 7"/>
          <p:cNvSpPr/>
          <p:nvPr/>
        </p:nvSpPr>
        <p:spPr>
          <a:xfrm>
            <a:off x="405531" y="3674802"/>
            <a:ext cx="5071636" cy="2520000"/>
          </a:xfrm>
          <a:prstGeom prst="rect">
            <a:avLst/>
          </a:prstGeom>
          <a:solidFill>
            <a:srgbClr val="FFFF00"/>
          </a:solidFill>
          <a:ln w="38100">
            <a:solidFill>
              <a:schemeClr val="tx1"/>
            </a:solidFill>
          </a:ln>
        </p:spPr>
        <p:txBody>
          <a:bodyPr wrap="square" lIns="91440" tIns="45720" rIns="91440" bIns="45720">
            <a:spAutoFit/>
          </a:bodyPr>
          <a:lstStyle/>
          <a:p>
            <a:pPr algn="ctr"/>
            <a:r>
              <a:rPr lang="ar-SA" sz="5400" b="1" dirty="0"/>
              <a:t>تقوم </a:t>
            </a:r>
            <a:r>
              <a:rPr lang="ar-SA" sz="5400" dirty="0"/>
              <a:t>بيئة الإسفنجيات واللاسعات وأهميتها</a:t>
            </a:r>
            <a:endParaRPr lang="ar-SA" sz="5400" b="1" dirty="0"/>
          </a:p>
        </p:txBody>
      </p:sp>
    </p:spTree>
    <p:extLst>
      <p:ext uri="{BB962C8B-B14F-4D97-AF65-F5344CB8AC3E}">
        <p14:creationId xmlns:p14="http://schemas.microsoft.com/office/powerpoint/2010/main" val="40767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10~1">
            <a:hlinkClick r:id="" action="ppaction://media"/>
            <a:extLst>
              <a:ext uri="{FF2B5EF4-FFF2-40B4-BE49-F238E27FC236}">
                <a16:creationId xmlns:a16="http://schemas.microsoft.com/office/drawing/2014/main" id="{44782634-4247-4A5E-9578-2B592E1944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4667"/>
            <a:ext cx="12192000" cy="6773333"/>
          </a:xfrm>
          <a:prstGeom prst="rect">
            <a:avLst/>
          </a:prstGeom>
        </p:spPr>
      </p:pic>
    </p:spTree>
    <p:extLst>
      <p:ext uri="{BB962C8B-B14F-4D97-AF65-F5344CB8AC3E}">
        <p14:creationId xmlns:p14="http://schemas.microsoft.com/office/powerpoint/2010/main" val="209255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3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191500" y="266700"/>
            <a:ext cx="3600000" cy="2880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38100">
            <a:solidFill>
              <a:schemeClr val="tx1"/>
            </a:solidFill>
          </a:ln>
        </p:spPr>
        <p:txBody>
          <a:bodyPr wrap="square" rtlCol="1">
            <a:spAutoFit/>
          </a:bodyPr>
          <a:lstStyle/>
          <a:p>
            <a:endParaRPr lang="ar-SA" dirty="0"/>
          </a:p>
        </p:txBody>
      </p:sp>
      <p:sp>
        <p:nvSpPr>
          <p:cNvPr id="8" name="مربع نص 7"/>
          <p:cNvSpPr txBox="1"/>
          <p:nvPr/>
        </p:nvSpPr>
        <p:spPr>
          <a:xfrm>
            <a:off x="8191500" y="3517900"/>
            <a:ext cx="3600000" cy="2880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38100">
            <a:solidFill>
              <a:schemeClr val="tx1"/>
            </a:solidFill>
          </a:ln>
        </p:spPr>
        <p:txBody>
          <a:bodyPr wrap="square" rtlCol="1">
            <a:spAutoFit/>
          </a:bodyPr>
          <a:lstStyle/>
          <a:p>
            <a:endParaRPr lang="ar-SA" dirty="0"/>
          </a:p>
        </p:txBody>
      </p:sp>
      <p:sp>
        <p:nvSpPr>
          <p:cNvPr id="10" name="مربع نص 9"/>
          <p:cNvSpPr txBox="1"/>
          <p:nvPr/>
        </p:nvSpPr>
        <p:spPr>
          <a:xfrm>
            <a:off x="381000" y="266700"/>
            <a:ext cx="3600000" cy="2880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38100">
            <a:solidFill>
              <a:schemeClr val="tx1"/>
            </a:solidFill>
          </a:ln>
        </p:spPr>
        <p:txBody>
          <a:bodyPr wrap="square" rtlCol="1">
            <a:spAutoFit/>
          </a:bodyPr>
          <a:lstStyle/>
          <a:p>
            <a:endParaRPr lang="ar-SA" dirty="0"/>
          </a:p>
        </p:txBody>
      </p:sp>
      <p:sp>
        <p:nvSpPr>
          <p:cNvPr id="11" name="مربع نص 10"/>
          <p:cNvSpPr txBox="1"/>
          <p:nvPr/>
        </p:nvSpPr>
        <p:spPr>
          <a:xfrm>
            <a:off x="381000" y="3517900"/>
            <a:ext cx="3600000" cy="2880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38100">
            <a:solidFill>
              <a:schemeClr val="tx1"/>
            </a:solidFill>
          </a:ln>
        </p:spPr>
        <p:txBody>
          <a:bodyPr wrap="square" rtlCol="1">
            <a:spAutoFit/>
          </a:bodyPr>
          <a:lstStyle/>
          <a:p>
            <a:endParaRPr lang="ar-SA" dirty="0"/>
          </a:p>
        </p:txBody>
      </p:sp>
      <p:pic>
        <p:nvPicPr>
          <p:cNvPr id="13" name="صورة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81000" y="2997200"/>
            <a:ext cx="3759200" cy="3263900"/>
          </a:xfrm>
          <a:prstGeom prst="rect">
            <a:avLst/>
          </a:prstGeom>
        </p:spPr>
      </p:pic>
      <p:sp>
        <p:nvSpPr>
          <p:cNvPr id="12" name="وسيلة شرح مستطيلة مستديرة الزوايا 11"/>
          <p:cNvSpPr/>
          <p:nvPr/>
        </p:nvSpPr>
        <p:spPr>
          <a:xfrm>
            <a:off x="4140200" y="266700"/>
            <a:ext cx="3600000" cy="2520000"/>
          </a:xfrm>
          <a:prstGeom prst="wedgeRoundRectCallout">
            <a:avLst/>
          </a:prstGeom>
          <a:noFill/>
          <a:ln w="38100">
            <a:solidFill>
              <a:schemeClr val="tx1"/>
            </a:solidFill>
          </a:ln>
        </p:spPr>
        <p:txBody>
          <a:bodyPr wrap="square" lIns="91440" tIns="45720" rIns="91440" bIns="45720">
            <a:spAutoFit/>
          </a:bodyPr>
          <a:lstStyle/>
          <a:p>
            <a:pPr algn="ctr"/>
            <a:r>
              <a:rPr lang="ar-SA" sz="7200" b="0" cap="none" spc="0" dirty="0">
                <a:ln w="0"/>
                <a:solidFill>
                  <a:schemeClr val="tx1"/>
                </a:solidFill>
                <a:effectLst>
                  <a:outerShdw blurRad="38100" dist="19050" dir="2700000" algn="tl" rotWithShape="0">
                    <a:schemeClr val="dk1">
                      <a:alpha val="40000"/>
                    </a:schemeClr>
                  </a:outerShdw>
                </a:effectLst>
              </a:rPr>
              <a:t>أين تعيش اللاسعات</a:t>
            </a:r>
          </a:p>
        </p:txBody>
      </p:sp>
    </p:spTree>
    <p:extLst>
      <p:ext uri="{BB962C8B-B14F-4D97-AF65-F5344CB8AC3E}">
        <p14:creationId xmlns:p14="http://schemas.microsoft.com/office/powerpoint/2010/main" val="170887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p:cNvSpPr/>
          <p:nvPr/>
        </p:nvSpPr>
        <p:spPr>
          <a:xfrm>
            <a:off x="3273601" y="2262884"/>
            <a:ext cx="5760000" cy="2160000"/>
          </a:xfrm>
          <a:prstGeom prst="rect">
            <a:avLst/>
          </a:prstGeom>
          <a:solidFill>
            <a:schemeClr val="accent2">
              <a:lumMod val="40000"/>
              <a:lumOff val="60000"/>
            </a:schemeClr>
          </a:solidFill>
        </p:spPr>
        <p:txBody>
          <a:bodyPr wrap="squar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تضم شعبة اللاسعات نحو 10000نوع معظمها يعيش في المياه المالحة والقليل منها في المياه العذبة </a:t>
            </a:r>
          </a:p>
        </p:txBody>
      </p:sp>
      <p:sp>
        <p:nvSpPr>
          <p:cNvPr id="7" name="مربع نص 6"/>
          <p:cNvSpPr txBox="1"/>
          <p:nvPr/>
        </p:nvSpPr>
        <p:spPr>
          <a:xfrm>
            <a:off x="193101" y="2292626"/>
            <a:ext cx="2862470" cy="1855304"/>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8" name="مربع نص 7"/>
          <p:cNvSpPr txBox="1"/>
          <p:nvPr/>
        </p:nvSpPr>
        <p:spPr>
          <a:xfrm>
            <a:off x="193101" y="4658140"/>
            <a:ext cx="2862470" cy="185530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9" name="مربع نص 8"/>
          <p:cNvSpPr txBox="1"/>
          <p:nvPr/>
        </p:nvSpPr>
        <p:spPr>
          <a:xfrm>
            <a:off x="3207656" y="4658140"/>
            <a:ext cx="2862470" cy="1855304"/>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10" name="مربع نص 9"/>
          <p:cNvSpPr txBox="1"/>
          <p:nvPr/>
        </p:nvSpPr>
        <p:spPr>
          <a:xfrm>
            <a:off x="318052" y="218659"/>
            <a:ext cx="2862470" cy="185530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11" name="مربع نص 10"/>
          <p:cNvSpPr txBox="1"/>
          <p:nvPr/>
        </p:nvSpPr>
        <p:spPr>
          <a:xfrm>
            <a:off x="9250648" y="4658140"/>
            <a:ext cx="2862470" cy="185530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12" name="مربع نص 11"/>
          <p:cNvSpPr txBox="1"/>
          <p:nvPr/>
        </p:nvSpPr>
        <p:spPr>
          <a:xfrm>
            <a:off x="6229152" y="4658140"/>
            <a:ext cx="2862470" cy="1855304"/>
          </a:xfrm>
          <a:prstGeom prst="rect">
            <a:avLst/>
          </a:prstGeom>
          <a:blipFill dpi="0" rotWithShape="1">
            <a:blip r:embed="rId7">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13" name="مربع نص 12"/>
          <p:cNvSpPr txBox="1"/>
          <p:nvPr/>
        </p:nvSpPr>
        <p:spPr>
          <a:xfrm>
            <a:off x="9250648" y="2424572"/>
            <a:ext cx="2862470" cy="1855304"/>
          </a:xfrm>
          <a:prstGeom prst="rect">
            <a:avLst/>
          </a:prstGeom>
          <a:blipFill dpi="0" rotWithShape="1">
            <a:blip r:embed="rId8">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14" name="مربع نص 13"/>
          <p:cNvSpPr txBox="1"/>
          <p:nvPr/>
        </p:nvSpPr>
        <p:spPr>
          <a:xfrm>
            <a:off x="9250648" y="191004"/>
            <a:ext cx="2862470" cy="1855304"/>
          </a:xfrm>
          <a:prstGeom prst="rect">
            <a:avLst/>
          </a:prstGeom>
          <a:blipFill dpi="0" rotWithShape="1">
            <a:blip r:embed="rId9">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15" name="مربع نص 14"/>
          <p:cNvSpPr txBox="1"/>
          <p:nvPr/>
        </p:nvSpPr>
        <p:spPr>
          <a:xfrm>
            <a:off x="6229152" y="218658"/>
            <a:ext cx="2862470" cy="1855304"/>
          </a:xfrm>
          <a:prstGeom prst="rect">
            <a:avLst/>
          </a:prstGeom>
          <a:blipFill dpi="0" rotWithShape="1">
            <a:blip r:embed="rId10">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
        <p:nvSpPr>
          <p:cNvPr id="16" name="مربع نص 15"/>
          <p:cNvSpPr txBox="1"/>
          <p:nvPr/>
        </p:nvSpPr>
        <p:spPr>
          <a:xfrm>
            <a:off x="3273602" y="205410"/>
            <a:ext cx="2862470" cy="1855304"/>
          </a:xfrm>
          <a:prstGeom prst="rect">
            <a:avLst/>
          </a:prstGeom>
          <a:blipFill dpi="0" rotWithShape="1">
            <a:blip r:embed="rId11">
              <a:extLst>
                <a:ext uri="{28A0092B-C50C-407E-A947-70E740481C1C}">
                  <a14:useLocalDpi xmlns:a14="http://schemas.microsoft.com/office/drawing/2010/main" val="0"/>
                </a:ext>
              </a:extLst>
            </a:blip>
            <a:srcRect/>
            <a:stretch>
              <a:fillRect/>
            </a:stretch>
          </a:blipFill>
        </p:spPr>
        <p:txBody>
          <a:bodyPr wrap="square" rtlCol="1">
            <a:spAutoFit/>
          </a:bodyPr>
          <a:lstStyle/>
          <a:p>
            <a:endParaRPr lang="ar-SA" dirty="0"/>
          </a:p>
        </p:txBody>
      </p:sp>
    </p:spTree>
    <p:extLst>
      <p:ext uri="{BB962C8B-B14F-4D97-AF65-F5344CB8AC3E}">
        <p14:creationId xmlns:p14="http://schemas.microsoft.com/office/powerpoint/2010/main" val="1581555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1" y="190500"/>
            <a:ext cx="7459405" cy="6502400"/>
          </a:xfrm>
          <a:prstGeom prst="rect">
            <a:avLst/>
          </a:prstGeom>
        </p:spPr>
      </p:pic>
      <p:sp>
        <p:nvSpPr>
          <p:cNvPr id="19" name="مربع نص 18"/>
          <p:cNvSpPr txBox="1"/>
          <p:nvPr/>
        </p:nvSpPr>
        <p:spPr>
          <a:xfrm>
            <a:off x="8750301" y="660400"/>
            <a:ext cx="2882900" cy="584775"/>
          </a:xfrm>
          <a:prstGeom prst="rect">
            <a:avLst/>
          </a:prstGeom>
          <a:solidFill>
            <a:schemeClr val="accent4">
              <a:lumMod val="20000"/>
              <a:lumOff val="80000"/>
            </a:schemeClr>
          </a:solidFill>
          <a:ln w="28575">
            <a:solidFill>
              <a:schemeClr val="accent2">
                <a:lumMod val="75000"/>
              </a:schemeClr>
            </a:solidFill>
          </a:ln>
        </p:spPr>
        <p:txBody>
          <a:bodyPr wrap="square" rtlCol="1">
            <a:spAutoFit/>
          </a:bodyPr>
          <a:lstStyle/>
          <a:p>
            <a:pPr algn="ctr"/>
            <a:r>
              <a:rPr lang="ar-SA" sz="3200" dirty="0"/>
              <a:t>مستويات بناء الجسم </a:t>
            </a:r>
          </a:p>
        </p:txBody>
      </p:sp>
      <p:graphicFrame>
        <p:nvGraphicFramePr>
          <p:cNvPr id="20" name="جدول 19"/>
          <p:cNvGraphicFramePr>
            <a:graphicFrameLocks noGrp="1"/>
          </p:cNvGraphicFramePr>
          <p:nvPr>
            <p:extLst>
              <p:ext uri="{D42A27DB-BD31-4B8C-83A1-F6EECF244321}">
                <p14:modId xmlns:p14="http://schemas.microsoft.com/office/powerpoint/2010/main" val="1040062236"/>
              </p:ext>
            </p:extLst>
          </p:nvPr>
        </p:nvGraphicFramePr>
        <p:xfrm>
          <a:off x="7831395" y="1599407"/>
          <a:ext cx="4132008" cy="3922896"/>
        </p:xfrm>
        <a:graphic>
          <a:graphicData uri="http://schemas.openxmlformats.org/drawingml/2006/table">
            <a:tbl>
              <a:tblPr rtl="1" firstRow="1" firstCol="1" bandRow="1">
                <a:tableStyleId>{ED083AE6-46FA-4A59-8FB0-9F97EB10719F}</a:tableStyleId>
              </a:tblPr>
              <a:tblGrid>
                <a:gridCol w="1776082">
                  <a:extLst>
                    <a:ext uri="{9D8B030D-6E8A-4147-A177-3AD203B41FA5}">
                      <a16:colId xmlns:a16="http://schemas.microsoft.com/office/drawing/2014/main" val="20000"/>
                    </a:ext>
                  </a:extLst>
                </a:gridCol>
                <a:gridCol w="2355926">
                  <a:extLst>
                    <a:ext uri="{9D8B030D-6E8A-4147-A177-3AD203B41FA5}">
                      <a16:colId xmlns:a16="http://schemas.microsoft.com/office/drawing/2014/main" val="20001"/>
                    </a:ext>
                  </a:extLst>
                </a:gridCol>
              </a:tblGrid>
              <a:tr h="689523">
                <a:tc>
                  <a:txBody>
                    <a:bodyPr/>
                    <a:lstStyle/>
                    <a:p>
                      <a:pPr algn="ctr" rtl="1">
                        <a:lnSpc>
                          <a:spcPct val="107000"/>
                        </a:lnSpc>
                        <a:spcAft>
                          <a:spcPts val="0"/>
                        </a:spcAft>
                      </a:pPr>
                      <a:r>
                        <a:rPr lang="ar-SA" sz="3600" dirty="0">
                          <a:effectLst/>
                        </a:rPr>
                        <a:t>الأنسجة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07000"/>
                        </a:lnSpc>
                        <a:spcAft>
                          <a:spcPts val="0"/>
                        </a:spcAft>
                      </a:pPr>
                      <a:r>
                        <a:rPr lang="ar-SA" sz="3600" dirty="0">
                          <a:effectLst/>
                        </a:rPr>
                        <a:t>لها أنسجة  </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accent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89523">
                <a:tc>
                  <a:txBody>
                    <a:bodyPr/>
                    <a:lstStyle/>
                    <a:p>
                      <a:pPr algn="ctr" rtl="1">
                        <a:lnSpc>
                          <a:spcPct val="107000"/>
                        </a:lnSpc>
                        <a:spcAft>
                          <a:spcPts val="0"/>
                        </a:spcAft>
                      </a:pPr>
                      <a:r>
                        <a:rPr lang="ar-SA" sz="3600" dirty="0">
                          <a:effectLst/>
                        </a:rPr>
                        <a:t>التناظر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07000"/>
                        </a:lnSpc>
                        <a:spcAft>
                          <a:spcPts val="0"/>
                        </a:spcAft>
                      </a:pPr>
                      <a:r>
                        <a:rPr lang="ar-SA" sz="3600" dirty="0">
                          <a:effectLst/>
                        </a:rPr>
                        <a:t> ذات تناظر شعاعي </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09803">
                <a:tc>
                  <a:txBody>
                    <a:bodyPr/>
                    <a:lstStyle/>
                    <a:p>
                      <a:pPr algn="ctr" rtl="1">
                        <a:lnSpc>
                          <a:spcPct val="107000"/>
                        </a:lnSpc>
                        <a:spcAft>
                          <a:spcPts val="0"/>
                        </a:spcAft>
                      </a:pPr>
                      <a:r>
                        <a:rPr lang="ar-SA" sz="3600" dirty="0">
                          <a:effectLst/>
                        </a:rPr>
                        <a:t>التجويف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07000"/>
                        </a:lnSpc>
                        <a:spcAft>
                          <a:spcPts val="0"/>
                        </a:spcAft>
                      </a:pPr>
                      <a:r>
                        <a:rPr lang="ar-SA" sz="3600" dirty="0">
                          <a:effectLst/>
                        </a:rPr>
                        <a:t> </a:t>
                      </a:r>
                      <a:endParaRPr lang="en-US" sz="3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accent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89523">
                <a:tc>
                  <a:txBody>
                    <a:bodyPr/>
                    <a:lstStyle/>
                    <a:p>
                      <a:pPr algn="ctr" rtl="1">
                        <a:lnSpc>
                          <a:spcPct val="107000"/>
                        </a:lnSpc>
                        <a:spcAft>
                          <a:spcPts val="0"/>
                        </a:spcAft>
                      </a:pPr>
                      <a:r>
                        <a:rPr lang="ar-SA" sz="3600" dirty="0">
                          <a:effectLst/>
                        </a:rPr>
                        <a:t>نوع الفم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07000"/>
                        </a:lnSpc>
                        <a:spcAft>
                          <a:spcPts val="0"/>
                        </a:spcAft>
                      </a:pPr>
                      <a:r>
                        <a:rPr lang="ar-SA" sz="16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accent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89523">
                <a:tc>
                  <a:txBody>
                    <a:bodyPr/>
                    <a:lstStyle/>
                    <a:p>
                      <a:pPr algn="ctr" rtl="1">
                        <a:lnSpc>
                          <a:spcPct val="107000"/>
                        </a:lnSpc>
                        <a:spcAft>
                          <a:spcPts val="0"/>
                        </a:spcAft>
                      </a:pPr>
                      <a:r>
                        <a:rPr lang="ar-SA" sz="2800" dirty="0">
                          <a:effectLst/>
                        </a:rPr>
                        <a:t>التجزؤ</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lnSpc>
                          <a:spcPct val="107000"/>
                        </a:lnSpc>
                        <a:spcAft>
                          <a:spcPts val="0"/>
                        </a:spcAft>
                      </a:pPr>
                      <a:r>
                        <a:rPr lang="ar-SA" sz="16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accent2"/>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2" name="مستطيل 1"/>
          <p:cNvSpPr/>
          <p:nvPr/>
        </p:nvSpPr>
        <p:spPr>
          <a:xfrm>
            <a:off x="2067536" y="5645936"/>
            <a:ext cx="9930108" cy="923330"/>
          </a:xfrm>
          <a:prstGeom prst="rect">
            <a:avLst/>
          </a:prstGeom>
          <a:noFill/>
        </p:spPr>
        <p:txBody>
          <a:bodyPr wrap="square" lIns="91440" tIns="45720" rIns="91440" bIns="45720">
            <a:spAutoFit/>
          </a:bodyPr>
          <a:lstStyle/>
          <a:p>
            <a:pPr algn="ctr"/>
            <a:r>
              <a:rPr lang="ar-SA" sz="4400" dirty="0"/>
              <a:t>حللي :من المفيد أن يكون للاسعات تناظر شعاعي </a:t>
            </a:r>
            <a:r>
              <a:rPr lang="ar-SA" sz="5400" b="0" cap="none" spc="0" dirty="0">
                <a:ln w="0"/>
                <a:solidFill>
                  <a:schemeClr val="tx1"/>
                </a:solidFill>
                <a:effectLst>
                  <a:outerShdw blurRad="38100" dist="19050" dir="2700000" algn="tl" rotWithShape="0">
                    <a:schemeClr val="dk1">
                      <a:alpha val="40000"/>
                    </a:schemeClr>
                  </a:outerShdw>
                </a:effectLst>
              </a:rPr>
              <a:t> </a:t>
            </a:r>
          </a:p>
        </p:txBody>
      </p:sp>
      <p:sp>
        <p:nvSpPr>
          <p:cNvPr id="4" name="مستطيل 3">
            <a:extLst>
              <a:ext uri="{FF2B5EF4-FFF2-40B4-BE49-F238E27FC236}">
                <a16:creationId xmlns:a16="http://schemas.microsoft.com/office/drawing/2014/main" id="{18A2695A-E13D-466A-B165-D90925078604}"/>
              </a:ext>
            </a:extLst>
          </p:cNvPr>
          <p:cNvSpPr/>
          <p:nvPr/>
        </p:nvSpPr>
        <p:spPr>
          <a:xfrm>
            <a:off x="8214852" y="1658399"/>
            <a:ext cx="1784554" cy="584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a:extLst>
              <a:ext uri="{FF2B5EF4-FFF2-40B4-BE49-F238E27FC236}">
                <a16:creationId xmlns:a16="http://schemas.microsoft.com/office/drawing/2014/main" id="{9F862C24-10AC-48E1-8260-15978278A576}"/>
              </a:ext>
            </a:extLst>
          </p:cNvPr>
          <p:cNvSpPr/>
          <p:nvPr/>
        </p:nvSpPr>
        <p:spPr>
          <a:xfrm>
            <a:off x="8214852" y="2299830"/>
            <a:ext cx="1784554" cy="1114422"/>
          </a:xfrm>
          <a:prstGeom prst="rect">
            <a:avLst/>
          </a:prstGeom>
          <a:solidFill>
            <a:srgbClr val="FFF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54220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97600" y="1664494"/>
            <a:ext cx="5549900" cy="76944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4400" b="1" cap="none" spc="0" dirty="0">
                <a:ln/>
                <a:solidFill>
                  <a:srgbClr val="FF0000"/>
                </a:solidFill>
                <a:effectLst>
                  <a:glow rad="101600">
                    <a:srgbClr val="FFFF00">
                      <a:alpha val="40000"/>
                    </a:srgbClr>
                  </a:glow>
                </a:effectLst>
              </a:rPr>
              <a:t>□اللاسعات كائنات مائية     </a:t>
            </a:r>
          </a:p>
        </p:txBody>
      </p:sp>
      <p:sp>
        <p:nvSpPr>
          <p:cNvPr id="3" name="مستطيل 2"/>
          <p:cNvSpPr/>
          <p:nvPr/>
        </p:nvSpPr>
        <p:spPr>
          <a:xfrm>
            <a:off x="6032500" y="2997369"/>
            <a:ext cx="5715000" cy="76944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4400" b="1" cap="none" spc="0" dirty="0">
                <a:ln/>
                <a:solidFill>
                  <a:srgbClr val="FF0000"/>
                </a:solidFill>
                <a:effectLst>
                  <a:glow rad="101600">
                    <a:srgbClr val="FFFF00">
                      <a:alpha val="40000"/>
                    </a:srgbClr>
                  </a:glow>
                </a:effectLst>
              </a:rPr>
              <a:t>□تمتلك اللاسعات خلايا لاسعة </a:t>
            </a:r>
          </a:p>
        </p:txBody>
      </p:sp>
      <p:sp>
        <p:nvSpPr>
          <p:cNvPr id="4" name="مستطيل 3"/>
          <p:cNvSpPr/>
          <p:nvPr/>
        </p:nvSpPr>
        <p:spPr>
          <a:xfrm>
            <a:off x="5854700" y="4330244"/>
            <a:ext cx="5892800" cy="144655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ar-SA" sz="4400" b="1" dirty="0">
                <a:ln/>
                <a:solidFill>
                  <a:srgbClr val="FF0000"/>
                </a:solidFill>
                <a:effectLst>
                  <a:glow rad="101600">
                    <a:srgbClr val="FFFF00">
                      <a:alpha val="40000"/>
                    </a:srgbClr>
                  </a:glow>
                </a:effectLst>
              </a:rPr>
              <a:t>□ تتكون أجسام اللاسعات من </a:t>
            </a:r>
            <a:r>
              <a:rPr lang="ar-SA" sz="4400" b="1" cap="none" spc="0" dirty="0">
                <a:ln/>
                <a:solidFill>
                  <a:srgbClr val="FF0000"/>
                </a:solidFill>
                <a:effectLst>
                  <a:glow rad="101600">
                    <a:srgbClr val="FFFF00">
                      <a:alpha val="40000"/>
                    </a:srgbClr>
                  </a:glow>
                </a:effectLst>
              </a:rPr>
              <a:t>أنسجة وهي ذات تناظر شعاعي </a:t>
            </a:r>
          </a:p>
        </p:txBody>
      </p:sp>
      <p:sp>
        <p:nvSpPr>
          <p:cNvPr id="5" name="شكل بيضاوي 4"/>
          <p:cNvSpPr/>
          <p:nvPr/>
        </p:nvSpPr>
        <p:spPr>
          <a:xfrm>
            <a:off x="6505575" y="657389"/>
            <a:ext cx="4800600" cy="914400"/>
          </a:xfrm>
          <a:prstGeom prst="ellipse">
            <a:avLst/>
          </a:prstGeom>
          <a:solidFill>
            <a:srgbClr val="FFFF00"/>
          </a:solidFill>
          <a:ln>
            <a:solidFill>
              <a:srgbClr val="FF0000"/>
            </a:solidFill>
          </a:ln>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p:cNvSpPr/>
          <p:nvPr/>
        </p:nvSpPr>
        <p:spPr>
          <a:xfrm>
            <a:off x="6197600" y="581829"/>
            <a:ext cx="4953000" cy="923330"/>
          </a:xfrm>
          <a:prstGeom prst="rect">
            <a:avLst/>
          </a:prstGeom>
          <a:noFill/>
        </p:spPr>
        <p:txBody>
          <a:bodyPr wrap="square" lIns="91440" tIns="45720" rIns="91440" bIns="45720">
            <a:spAutoFit/>
          </a:bodyPr>
          <a:lstStyle/>
          <a:p>
            <a:pPr algn="ctr"/>
            <a:r>
              <a:rPr lang="ar-SA" sz="5400" b="1" cap="none" spc="0" dirty="0">
                <a:ln w="10160">
                  <a:solidFill>
                    <a:schemeClr val="accent5"/>
                  </a:solidFill>
                  <a:prstDash val="solid"/>
                </a:ln>
                <a:solidFill>
                  <a:srgbClr val="FFFFFF"/>
                </a:solidFill>
                <a:effectLst>
                  <a:glow rad="139700">
                    <a:schemeClr val="accent3">
                      <a:satMod val="175000"/>
                      <a:alpha val="40000"/>
                    </a:schemeClr>
                  </a:glow>
                  <a:outerShdw blurRad="38100" dist="22860" dir="5400000" algn="tl" rotWithShape="0">
                    <a:srgbClr val="000000">
                      <a:alpha val="30000"/>
                    </a:srgbClr>
                  </a:outerShdw>
                </a:effectLst>
              </a:rPr>
              <a:t>خصائص </a:t>
            </a:r>
            <a:r>
              <a:rPr lang="ar-SA" sz="5400" b="1" cap="none" spc="0" dirty="0">
                <a:ln w="10160">
                  <a:solidFill>
                    <a:schemeClr val="accent5"/>
                  </a:solidFill>
                  <a:prstDash val="solid"/>
                </a:ln>
                <a:solidFill>
                  <a:srgbClr val="FFFFFF"/>
                </a:solidFill>
                <a:effectLst>
                  <a:glow rad="101600">
                    <a:schemeClr val="accent3">
                      <a:satMod val="175000"/>
                      <a:alpha val="40000"/>
                    </a:schemeClr>
                  </a:glow>
                  <a:outerShdw blurRad="38100" dist="22860" dir="5400000" algn="tl" rotWithShape="0">
                    <a:srgbClr val="000000">
                      <a:alpha val="30000"/>
                    </a:srgbClr>
                  </a:outerShdw>
                </a:effectLst>
              </a:rPr>
              <a:t>اللاسعات</a:t>
            </a:r>
            <a:r>
              <a:rPr lang="ar-SA" sz="5400" b="1" cap="none" spc="0" dirty="0">
                <a:ln w="10160">
                  <a:solidFill>
                    <a:schemeClr val="accent5"/>
                  </a:solidFill>
                  <a:prstDash val="solid"/>
                </a:ln>
                <a:solidFill>
                  <a:srgbClr val="FFFFFF"/>
                </a:solidFill>
                <a:effectLst>
                  <a:glow rad="139700">
                    <a:schemeClr val="accent3">
                      <a:satMod val="175000"/>
                      <a:alpha val="40000"/>
                    </a:schemeClr>
                  </a:glow>
                  <a:outerShdw blurRad="38100" dist="22860" dir="5400000" algn="tl" rotWithShape="0">
                    <a:srgbClr val="000000">
                      <a:alpha val="30000"/>
                    </a:srgbClr>
                  </a:outerShdw>
                </a:effectLst>
              </a:rPr>
              <a:t> </a:t>
            </a:r>
          </a:p>
        </p:txBody>
      </p:sp>
      <p:pic>
        <p:nvPicPr>
          <p:cNvPr id="7" name="صورة 6"/>
          <p:cNvPicPr>
            <a:picLocks noChangeAspect="1"/>
          </p:cNvPicPr>
          <p:nvPr/>
        </p:nvPicPr>
        <p:blipFill rotWithShape="1">
          <a:blip r:embed="rId2">
            <a:extLst>
              <a:ext uri="{28A0092B-C50C-407E-A947-70E740481C1C}">
                <a14:useLocalDpi xmlns:a14="http://schemas.microsoft.com/office/drawing/2010/main" val="0"/>
              </a:ext>
            </a:extLst>
          </a:blip>
          <a:srcRect b="11498"/>
          <a:stretch/>
        </p:blipFill>
        <p:spPr>
          <a:xfrm>
            <a:off x="550635" y="581829"/>
            <a:ext cx="4762500" cy="51949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787191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مجموعة 11"/>
          <p:cNvGrpSpPr/>
          <p:nvPr/>
        </p:nvGrpSpPr>
        <p:grpSpPr>
          <a:xfrm>
            <a:off x="6906592" y="444091"/>
            <a:ext cx="4813300" cy="6134944"/>
            <a:chOff x="558800" y="227409"/>
            <a:chExt cx="4813300" cy="6134944"/>
          </a:xfrm>
        </p:grpSpPr>
        <p:sp>
          <p:nvSpPr>
            <p:cNvPr id="6" name="مستطيل 5"/>
            <p:cNvSpPr/>
            <p:nvPr/>
          </p:nvSpPr>
          <p:spPr>
            <a:xfrm>
              <a:off x="558800" y="4054029"/>
              <a:ext cx="4813300" cy="2308324"/>
            </a:xfrm>
            <a:prstGeom prst="rect">
              <a:avLst/>
            </a:prstGeom>
            <a:solidFill>
              <a:schemeClr val="bg1"/>
            </a:solidFill>
            <a:ln w="38100">
              <a:solidFill>
                <a:srgbClr val="00B050"/>
              </a:solidFill>
            </a:ln>
          </p:spPr>
          <p:txBody>
            <a:bodyPr wrap="square" lIns="91440" tIns="45720" rIns="91440" bIns="45720">
              <a:spAutoFit/>
            </a:bodyPr>
            <a:lstStyle/>
            <a:p>
              <a:pPr algn="ctr"/>
              <a:r>
                <a:rPr lang="ar-SA" sz="4800" dirty="0">
                  <a:ln w="0"/>
                  <a:effectLst>
                    <a:outerShdw blurRad="38100" dist="19050" dir="2700000" algn="tl" rotWithShape="0">
                      <a:schemeClr val="dk1">
                        <a:alpha val="40000"/>
                      </a:schemeClr>
                    </a:outerShdw>
                  </a:effectLst>
                </a:rPr>
                <a:t>تجويف معوي وعائي ـ </a:t>
              </a:r>
              <a:r>
                <a:rPr lang="ar-SA" sz="4800" dirty="0" err="1">
                  <a:ln w="0"/>
                  <a:effectLst>
                    <a:outerShdw blurRad="38100" dist="19050" dir="2700000" algn="tl" rotWithShape="0">
                      <a:schemeClr val="dk1">
                        <a:alpha val="40000"/>
                      </a:schemeClr>
                    </a:outerShdw>
                  </a:effectLst>
                </a:rPr>
                <a:t>اللوامس</a:t>
              </a:r>
              <a:r>
                <a:rPr lang="ar-SA" sz="4800" dirty="0">
                  <a:ln w="0"/>
                  <a:effectLst>
                    <a:outerShdw blurRad="38100" dist="19050" dir="2700000" algn="tl" rotWithShape="0">
                      <a:schemeClr val="dk1">
                        <a:alpha val="40000"/>
                      </a:schemeClr>
                    </a:outerShdw>
                  </a:effectLst>
                </a:rPr>
                <a:t> ـ طبقتين ـ فم/شرج </a:t>
              </a:r>
              <a:endParaRPr lang="ar-SA" sz="4800" b="0" cap="none" spc="0" dirty="0">
                <a:ln w="0"/>
                <a:solidFill>
                  <a:schemeClr val="tx1"/>
                </a:solidFill>
                <a:effectLst>
                  <a:outerShdw blurRad="38100" dist="19050" dir="2700000" algn="tl" rotWithShape="0">
                    <a:schemeClr val="dk1">
                      <a:alpha val="40000"/>
                    </a:schemeClr>
                  </a:outerShdw>
                </a:effectLst>
              </a:endParaRPr>
            </a:p>
          </p:txBody>
        </p:sp>
        <p:pic>
          <p:nvPicPr>
            <p:cNvPr id="11" name="صورة 10"/>
            <p:cNvPicPr>
              <a:picLocks noChangeAspect="1"/>
            </p:cNvPicPr>
            <p:nvPr/>
          </p:nvPicPr>
          <p:blipFill rotWithShape="1">
            <a:blip r:embed="rId2" cstate="print">
              <a:extLst>
                <a:ext uri="{28A0092B-C50C-407E-A947-70E740481C1C}">
                  <a14:useLocalDpi xmlns:a14="http://schemas.microsoft.com/office/drawing/2010/main" val="0"/>
                </a:ext>
              </a:extLst>
            </a:blip>
            <a:srcRect l="5509" t="5770" r="13277" b="6089"/>
            <a:stretch/>
          </p:blipFill>
          <p:spPr>
            <a:xfrm>
              <a:off x="558800" y="227409"/>
              <a:ext cx="4813300" cy="2639864"/>
            </a:xfrm>
            <a:prstGeom prst="rect">
              <a:avLst/>
            </a:prstGeom>
          </p:spPr>
        </p:pic>
        <p:sp>
          <p:nvSpPr>
            <p:cNvPr id="5" name="مستطيل 4"/>
            <p:cNvSpPr/>
            <p:nvPr/>
          </p:nvSpPr>
          <p:spPr>
            <a:xfrm>
              <a:off x="558800" y="1636613"/>
              <a:ext cx="4813300" cy="2308324"/>
            </a:xfrm>
            <a:prstGeom prst="rect">
              <a:avLst/>
            </a:prstGeom>
            <a:solidFill>
              <a:srgbClr val="0DFF7A"/>
            </a:solidFill>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أكتبي البيان المناسب أمام الرقم المناسب على الرسم الذي أمامكـِ</a:t>
              </a:r>
            </a:p>
          </p:txBody>
        </p:sp>
      </p:grpSp>
      <p:pic>
        <p:nvPicPr>
          <p:cNvPr id="10" name="صورة 9">
            <a:extLst>
              <a:ext uri="{FF2B5EF4-FFF2-40B4-BE49-F238E27FC236}">
                <a16:creationId xmlns:a16="http://schemas.microsoft.com/office/drawing/2014/main" id="{80B86C65-DE2A-42AB-A805-865602112F66}"/>
              </a:ext>
            </a:extLst>
          </p:cNvPr>
          <p:cNvPicPr>
            <a:picLocks noChangeAspect="1"/>
          </p:cNvPicPr>
          <p:nvPr/>
        </p:nvPicPr>
        <p:blipFill>
          <a:blip r:embed="rId3"/>
          <a:stretch>
            <a:fillRect/>
          </a:stretch>
        </p:blipFill>
        <p:spPr>
          <a:xfrm>
            <a:off x="294968" y="115089"/>
            <a:ext cx="6493637" cy="6580679"/>
          </a:xfrm>
          <a:prstGeom prst="rect">
            <a:avLst/>
          </a:prstGeom>
        </p:spPr>
      </p:pic>
      <p:sp>
        <p:nvSpPr>
          <p:cNvPr id="7" name="مستطيل 6">
            <a:extLst>
              <a:ext uri="{FF2B5EF4-FFF2-40B4-BE49-F238E27FC236}">
                <a16:creationId xmlns:a16="http://schemas.microsoft.com/office/drawing/2014/main" id="{9AA454DE-8A4D-40E3-97D8-19B4380C32AC}"/>
              </a:ext>
            </a:extLst>
          </p:cNvPr>
          <p:cNvSpPr/>
          <p:nvPr/>
        </p:nvSpPr>
        <p:spPr>
          <a:xfrm>
            <a:off x="5254773" y="2094271"/>
            <a:ext cx="1533832" cy="51619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1ـ...........</a:t>
            </a:r>
          </a:p>
        </p:txBody>
      </p:sp>
      <p:sp>
        <p:nvSpPr>
          <p:cNvPr id="13" name="مستطيل 12">
            <a:extLst>
              <a:ext uri="{FF2B5EF4-FFF2-40B4-BE49-F238E27FC236}">
                <a16:creationId xmlns:a16="http://schemas.microsoft.com/office/drawing/2014/main" id="{26A32444-FA35-4F29-B4C5-0D6E8F7A1E09}"/>
              </a:ext>
            </a:extLst>
          </p:cNvPr>
          <p:cNvSpPr/>
          <p:nvPr/>
        </p:nvSpPr>
        <p:spPr>
          <a:xfrm>
            <a:off x="294968" y="3170903"/>
            <a:ext cx="1700571" cy="51619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2ـ............</a:t>
            </a:r>
          </a:p>
        </p:txBody>
      </p:sp>
      <p:sp>
        <p:nvSpPr>
          <p:cNvPr id="15" name="مستطيل 14">
            <a:extLst>
              <a:ext uri="{FF2B5EF4-FFF2-40B4-BE49-F238E27FC236}">
                <a16:creationId xmlns:a16="http://schemas.microsoft.com/office/drawing/2014/main" id="{D50D5767-18C9-4AAD-A858-58DABC41F59E}"/>
              </a:ext>
            </a:extLst>
          </p:cNvPr>
          <p:cNvSpPr/>
          <p:nvPr/>
        </p:nvSpPr>
        <p:spPr>
          <a:xfrm>
            <a:off x="294968" y="4417141"/>
            <a:ext cx="1700571" cy="80378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3ـ...........................</a:t>
            </a:r>
          </a:p>
        </p:txBody>
      </p:sp>
      <p:sp>
        <p:nvSpPr>
          <p:cNvPr id="16" name="مستطيل 15">
            <a:extLst>
              <a:ext uri="{FF2B5EF4-FFF2-40B4-BE49-F238E27FC236}">
                <a16:creationId xmlns:a16="http://schemas.microsoft.com/office/drawing/2014/main" id="{15850829-0E2E-4169-AE80-C76B1B1C7F9E}"/>
              </a:ext>
            </a:extLst>
          </p:cNvPr>
          <p:cNvSpPr/>
          <p:nvPr/>
        </p:nvSpPr>
        <p:spPr>
          <a:xfrm>
            <a:off x="4999546" y="3706761"/>
            <a:ext cx="1700571" cy="51619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4ـ............</a:t>
            </a:r>
          </a:p>
        </p:txBody>
      </p:sp>
    </p:spTree>
    <p:extLst>
      <p:ext uri="{BB962C8B-B14F-4D97-AF65-F5344CB8AC3E}">
        <p14:creationId xmlns:p14="http://schemas.microsoft.com/office/powerpoint/2010/main" val="265879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0" nodeType="clickEffect">
                                  <p:stCondLst>
                                    <p:cond delay="0"/>
                                  </p:stCondLst>
                                  <p:childTnLst>
                                    <p:animEffect transition="out" filter="randombar(horizontal)">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p:cNvSpPr/>
          <p:nvPr/>
        </p:nvSpPr>
        <p:spPr>
          <a:xfrm>
            <a:off x="6350000" y="394494"/>
            <a:ext cx="4800600" cy="914400"/>
          </a:xfrm>
          <a:prstGeom prst="ellipse">
            <a:avLst/>
          </a:prstGeom>
          <a:solidFill>
            <a:srgbClr val="FF0000"/>
          </a:solidFill>
          <a:ln>
            <a:solidFill>
              <a:srgbClr val="FF0000"/>
            </a:solidFill>
          </a:ln>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مستطيل 1"/>
          <p:cNvSpPr/>
          <p:nvPr/>
        </p:nvSpPr>
        <p:spPr>
          <a:xfrm>
            <a:off x="6273800" y="267196"/>
            <a:ext cx="4953000" cy="923330"/>
          </a:xfrm>
          <a:prstGeom prst="rect">
            <a:avLst/>
          </a:prstGeom>
          <a:noFill/>
        </p:spPr>
        <p:txBody>
          <a:bodyPr wrap="square" lIns="91440" tIns="45720" rIns="91440" bIns="45720">
            <a:spAutoFit/>
          </a:bodyPr>
          <a:lstStyle/>
          <a:p>
            <a:pPr algn="ctr"/>
            <a:r>
              <a:rPr lang="ar-SA" sz="5400" b="1" cap="none" spc="0" dirty="0">
                <a:ln w="10160">
                  <a:solidFill>
                    <a:schemeClr val="accent5"/>
                  </a:solidFill>
                  <a:prstDash val="solid"/>
                </a:ln>
                <a:solidFill>
                  <a:srgbClr val="FFFFFF"/>
                </a:solidFill>
                <a:effectLst>
                  <a:glow rad="139700">
                    <a:schemeClr val="accent3">
                      <a:satMod val="175000"/>
                      <a:alpha val="40000"/>
                    </a:schemeClr>
                  </a:glow>
                  <a:outerShdw blurRad="38100" dist="22860" dir="5400000" algn="tl" rotWithShape="0">
                    <a:srgbClr val="000000">
                      <a:alpha val="30000"/>
                    </a:srgbClr>
                  </a:outerShdw>
                </a:effectLst>
              </a:rPr>
              <a:t>تركيب جسم </a:t>
            </a:r>
            <a:r>
              <a:rPr lang="ar-SA" sz="5400" b="1" cap="none" spc="0" dirty="0">
                <a:ln w="10160">
                  <a:solidFill>
                    <a:schemeClr val="accent5"/>
                  </a:solidFill>
                  <a:prstDash val="solid"/>
                </a:ln>
                <a:solidFill>
                  <a:srgbClr val="FFFFFF"/>
                </a:solidFill>
                <a:effectLst>
                  <a:glow rad="101600">
                    <a:schemeClr val="accent3">
                      <a:satMod val="175000"/>
                      <a:alpha val="40000"/>
                    </a:schemeClr>
                  </a:glow>
                  <a:outerShdw blurRad="38100" dist="22860" dir="5400000" algn="tl" rotWithShape="0">
                    <a:srgbClr val="000000">
                      <a:alpha val="30000"/>
                    </a:srgbClr>
                  </a:outerShdw>
                </a:effectLst>
              </a:rPr>
              <a:t>اللاسعات</a:t>
            </a:r>
            <a:r>
              <a:rPr lang="ar-SA" sz="5400" b="1" cap="none" spc="0" dirty="0">
                <a:ln w="10160">
                  <a:solidFill>
                    <a:schemeClr val="accent5"/>
                  </a:solidFill>
                  <a:prstDash val="solid"/>
                </a:ln>
                <a:solidFill>
                  <a:srgbClr val="FFFFFF"/>
                </a:solidFill>
                <a:effectLst>
                  <a:glow rad="139700">
                    <a:schemeClr val="accent3">
                      <a:satMod val="175000"/>
                      <a:alpha val="40000"/>
                    </a:schemeClr>
                  </a:glow>
                  <a:outerShdw blurRad="38100" dist="22860" dir="5400000" algn="tl" rotWithShape="0">
                    <a:srgbClr val="000000">
                      <a:alpha val="30000"/>
                    </a:srgbClr>
                  </a:outerShdw>
                </a:effectLst>
              </a:rPr>
              <a:t> </a:t>
            </a:r>
          </a:p>
        </p:txBody>
      </p:sp>
      <p:sp>
        <p:nvSpPr>
          <p:cNvPr id="5" name="مستطيل 4"/>
          <p:cNvSpPr/>
          <p:nvPr/>
        </p:nvSpPr>
        <p:spPr>
          <a:xfrm>
            <a:off x="647700" y="448121"/>
            <a:ext cx="4724400" cy="6001643"/>
          </a:xfrm>
          <a:prstGeom prst="rect">
            <a:avLst/>
          </a:prstGeom>
          <a:solidFill>
            <a:srgbClr val="0DFF7A"/>
          </a:solidFill>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يتركب جسم اللاسعات من </a:t>
            </a:r>
            <a:r>
              <a:rPr lang="ar-SA" sz="4800" b="0" cap="none" spc="0" dirty="0">
                <a:ln w="0"/>
                <a:solidFill>
                  <a:srgbClr val="FF0000"/>
                </a:solidFill>
                <a:effectLst>
                  <a:outerShdw blurRad="38100" dist="19050" dir="2700000" algn="tl" rotWithShape="0">
                    <a:schemeClr val="dk1">
                      <a:alpha val="40000"/>
                    </a:schemeClr>
                  </a:outerShdw>
                </a:effectLst>
              </a:rPr>
              <a:t>جدار الجسم </a:t>
            </a:r>
            <a:r>
              <a:rPr lang="ar-SA" sz="4800" b="0" cap="none" spc="0" dirty="0">
                <a:ln w="0"/>
                <a:solidFill>
                  <a:schemeClr val="tx1"/>
                </a:solidFill>
                <a:effectLst>
                  <a:outerShdw blurRad="38100" dist="19050" dir="2700000" algn="tl" rotWithShape="0">
                    <a:schemeClr val="dk1">
                      <a:alpha val="40000"/>
                    </a:schemeClr>
                  </a:outerShdw>
                </a:effectLst>
              </a:rPr>
              <a:t>الخلوي الذي يتركب من </a:t>
            </a:r>
            <a:r>
              <a:rPr lang="ar-SA" sz="4800" b="0" cap="none" spc="0" dirty="0">
                <a:ln w="0"/>
                <a:solidFill>
                  <a:srgbClr val="FF0000"/>
                </a:solidFill>
                <a:effectLst>
                  <a:outerShdw blurRad="38100" dist="19050" dir="2700000" algn="tl" rotWithShape="0">
                    <a:schemeClr val="dk1">
                      <a:alpha val="40000"/>
                    </a:schemeClr>
                  </a:outerShdw>
                </a:effectLst>
              </a:rPr>
              <a:t>طبقتين خلويتين</a:t>
            </a:r>
            <a:r>
              <a:rPr lang="ar-SA" sz="4800" b="0" cap="none" spc="0" dirty="0">
                <a:ln w="0"/>
                <a:solidFill>
                  <a:schemeClr val="tx1"/>
                </a:solidFill>
                <a:effectLst>
                  <a:outerShdw blurRad="38100" dist="19050" dir="2700000" algn="tl" rotWithShape="0">
                    <a:schemeClr val="dk1">
                      <a:alpha val="40000"/>
                    </a:schemeClr>
                  </a:outerShdw>
                </a:effectLst>
              </a:rPr>
              <a:t> ويحيط الجدار </a:t>
            </a:r>
            <a:r>
              <a:rPr lang="ar-SA" sz="4800" b="0" cap="none" spc="0" dirty="0">
                <a:ln w="0"/>
                <a:solidFill>
                  <a:srgbClr val="FF0000"/>
                </a:solidFill>
                <a:effectLst>
                  <a:outerShdw blurRad="38100" dist="19050" dir="2700000" algn="tl" rotWithShape="0">
                    <a:schemeClr val="dk1">
                      <a:alpha val="40000"/>
                    </a:schemeClr>
                  </a:outerShdw>
                </a:effectLst>
              </a:rPr>
              <a:t>بتجويف معوي وعائي</a:t>
            </a:r>
            <a:r>
              <a:rPr lang="ar-SA" sz="4800" b="0" cap="none" spc="0" dirty="0">
                <a:ln w="0"/>
                <a:solidFill>
                  <a:schemeClr val="tx1"/>
                </a:solidFill>
                <a:effectLst>
                  <a:outerShdw blurRad="38100" dist="19050" dir="2700000" algn="tl" rotWithShape="0">
                    <a:schemeClr val="dk1">
                      <a:alpha val="40000"/>
                    </a:schemeClr>
                  </a:outerShdw>
                </a:effectLst>
              </a:rPr>
              <a:t>  له فتحه واحدة هي </a:t>
            </a:r>
          </a:p>
          <a:p>
            <a:pPr algn="ctr"/>
            <a:r>
              <a:rPr lang="ar-SA" sz="4800" b="0" cap="none" spc="0" dirty="0">
                <a:ln w="0"/>
                <a:solidFill>
                  <a:srgbClr val="FF0000"/>
                </a:solidFill>
                <a:effectLst>
                  <a:outerShdw blurRad="38100" dist="19050" dir="2700000" algn="tl" rotWithShape="0">
                    <a:schemeClr val="dk1">
                      <a:alpha val="40000"/>
                    </a:schemeClr>
                  </a:outerShdw>
                </a:effectLst>
              </a:rPr>
              <a:t>الفم /شرج </a:t>
            </a:r>
            <a:r>
              <a:rPr lang="ar-SA" sz="4800" b="0" cap="none" spc="0" dirty="0">
                <a:ln w="0"/>
                <a:solidFill>
                  <a:schemeClr val="tx1"/>
                </a:solidFill>
                <a:effectLst>
                  <a:outerShdw blurRad="38100" dist="19050" dir="2700000" algn="tl" rotWithShape="0">
                    <a:schemeClr val="dk1">
                      <a:alpha val="40000"/>
                    </a:schemeClr>
                  </a:outerShdw>
                </a:effectLst>
              </a:rPr>
              <a:t>ويحيط بها عدد من </a:t>
            </a:r>
            <a:r>
              <a:rPr lang="ar-SA" sz="4800" b="0" cap="none" spc="0" dirty="0" err="1">
                <a:ln w="0"/>
                <a:solidFill>
                  <a:srgbClr val="FF0000"/>
                </a:solidFill>
                <a:effectLst>
                  <a:outerShdw blurRad="38100" dist="19050" dir="2700000" algn="tl" rotWithShape="0">
                    <a:schemeClr val="dk1">
                      <a:alpha val="40000"/>
                    </a:schemeClr>
                  </a:outerShdw>
                </a:effectLst>
              </a:rPr>
              <a:t>اللوامس</a:t>
            </a:r>
            <a:endParaRPr lang="ar-SA" sz="4800" b="0" cap="none" spc="0" dirty="0">
              <a:ln w="0"/>
              <a:solidFill>
                <a:srgbClr val="FF0000"/>
              </a:solidFill>
              <a:effectLst>
                <a:outerShdw blurRad="38100" dist="19050" dir="2700000" algn="tl" rotWithShape="0">
                  <a:schemeClr val="dk1">
                    <a:alpha val="40000"/>
                  </a:schemeClr>
                </a:outerShdw>
              </a:effectLst>
            </a:endParaRPr>
          </a:p>
        </p:txBody>
      </p:sp>
      <p:pic>
        <p:nvPicPr>
          <p:cNvPr id="9" name="صورة 8"/>
          <p:cNvPicPr>
            <a:picLocks noChangeAspect="1"/>
          </p:cNvPicPr>
          <p:nvPr/>
        </p:nvPicPr>
        <p:blipFill>
          <a:blip r:embed="rId2"/>
          <a:stretch>
            <a:fillRect/>
          </a:stretch>
        </p:blipFill>
        <p:spPr>
          <a:xfrm>
            <a:off x="6350000" y="1638300"/>
            <a:ext cx="4965699" cy="4914900"/>
          </a:xfrm>
          <a:prstGeom prst="rect">
            <a:avLst/>
          </a:prstGeom>
        </p:spPr>
      </p:pic>
    </p:spTree>
    <p:extLst>
      <p:ext uri="{BB962C8B-B14F-4D97-AF65-F5344CB8AC3E}">
        <p14:creationId xmlns:p14="http://schemas.microsoft.com/office/powerpoint/2010/main" val="3834861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65726" y="86754"/>
            <a:ext cx="9107989" cy="1446550"/>
          </a:xfrm>
          <a:prstGeom prst="rect">
            <a:avLst/>
          </a:prstGeom>
          <a:solidFill>
            <a:schemeClr val="accent6">
              <a:lumMod val="20000"/>
              <a:lumOff val="80000"/>
            </a:schemeClr>
          </a:solidFill>
          <a:ln w="38100">
            <a:solidFill>
              <a:schemeClr val="tx1"/>
            </a:solid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أنظري إلى الرسم الذي أمامكـِ ثم أكملي الخريطة المعرفية باستعمال المصطلحات التالية</a:t>
            </a:r>
          </a:p>
        </p:txBody>
      </p:sp>
      <p:sp>
        <p:nvSpPr>
          <p:cNvPr id="26" name="مستطيل 25"/>
          <p:cNvSpPr/>
          <p:nvPr/>
        </p:nvSpPr>
        <p:spPr>
          <a:xfrm>
            <a:off x="2565334" y="1649085"/>
            <a:ext cx="7293984" cy="1446550"/>
          </a:xfrm>
          <a:prstGeom prst="rect">
            <a:avLst/>
          </a:prstGeom>
          <a:noFill/>
          <a:ln w="38100">
            <a:solidFill>
              <a:srgbClr val="FF0000"/>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تنتظم الخلايا في جسم اللاسعات</a:t>
            </a:r>
          </a:p>
          <a:p>
            <a:pPr algn="ctr"/>
            <a:r>
              <a:rPr lang="ar-SA" sz="4400" dirty="0">
                <a:ln w="0"/>
                <a:effectLst>
                  <a:outerShdw blurRad="38100" dist="19050" dir="2700000" algn="tl" rotWithShape="0">
                    <a:schemeClr val="dk1">
                      <a:alpha val="40000"/>
                    </a:schemeClr>
                  </a:outerShdw>
                </a:effectLst>
              </a:rPr>
              <a:t>في طبقتين خلويتين بينهما طبقة لا خلوية</a:t>
            </a:r>
            <a:endParaRPr lang="ar-SA" sz="4400" b="0" cap="none" spc="0" dirty="0">
              <a:ln w="0"/>
              <a:solidFill>
                <a:schemeClr val="tx1"/>
              </a:solidFill>
              <a:effectLst>
                <a:outerShdw blurRad="38100" dist="19050" dir="2700000" algn="tl" rotWithShape="0">
                  <a:schemeClr val="dk1">
                    <a:alpha val="40000"/>
                  </a:schemeClr>
                </a:outerShdw>
              </a:effectLst>
            </a:endParaRPr>
          </a:p>
        </p:txBody>
      </p:sp>
      <p:sp>
        <p:nvSpPr>
          <p:cNvPr id="27" name="مستطيل 26"/>
          <p:cNvSpPr/>
          <p:nvPr/>
        </p:nvSpPr>
        <p:spPr>
          <a:xfrm>
            <a:off x="8469427" y="3410596"/>
            <a:ext cx="2969083" cy="1446550"/>
          </a:xfrm>
          <a:prstGeom prst="rect">
            <a:avLst/>
          </a:prstGeom>
          <a:noFill/>
          <a:ln w="38100">
            <a:solidFill>
              <a:schemeClr val="accent1">
                <a:lumMod val="75000"/>
              </a:schemeClr>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الطبقة الخارجية</a:t>
            </a:r>
          </a:p>
          <a:p>
            <a:pPr algn="ctr"/>
            <a:r>
              <a:rPr lang="ar-SA" sz="4400" dirty="0">
                <a:ln w="0"/>
                <a:effectLst>
                  <a:outerShdw blurRad="38100" dist="19050" dir="2700000" algn="tl" rotWithShape="0">
                    <a:schemeClr val="dk1">
                      <a:alpha val="40000"/>
                    </a:schemeClr>
                  </a:outerShdw>
                </a:effectLst>
              </a:rPr>
              <a:t>(</a:t>
            </a:r>
            <a:r>
              <a:rPr lang="ar-SA" sz="4400" dirty="0" err="1">
                <a:ln w="0"/>
                <a:effectLst>
                  <a:outerShdw blurRad="38100" dist="19050" dir="2700000" algn="tl" rotWithShape="0">
                    <a:schemeClr val="dk1">
                      <a:alpha val="40000"/>
                    </a:schemeClr>
                  </a:outerShdw>
                </a:effectLst>
              </a:rPr>
              <a:t>الأكتوديرم</a:t>
            </a:r>
            <a:r>
              <a:rPr lang="ar-SA" sz="4400" dirty="0">
                <a:ln w="0"/>
                <a:effectLst>
                  <a:outerShdw blurRad="38100" dist="19050" dir="2700000" algn="tl" rotWithShape="0">
                    <a:schemeClr val="dk1">
                      <a:alpha val="40000"/>
                    </a:schemeClr>
                  </a:outerShdw>
                </a:effectLst>
              </a:rPr>
              <a:t>)</a:t>
            </a:r>
            <a:endParaRPr lang="ar-SA" sz="4400" b="0" cap="none" spc="0" dirty="0">
              <a:ln w="0"/>
              <a:solidFill>
                <a:schemeClr val="tx1"/>
              </a:solidFill>
              <a:effectLst>
                <a:outerShdw blurRad="38100" dist="19050" dir="2700000" algn="tl" rotWithShape="0">
                  <a:schemeClr val="dk1">
                    <a:alpha val="40000"/>
                  </a:schemeClr>
                </a:outerShdw>
              </a:effectLst>
            </a:endParaRPr>
          </a:p>
        </p:txBody>
      </p:sp>
      <p:sp>
        <p:nvSpPr>
          <p:cNvPr id="29" name="مستطيل 28"/>
          <p:cNvSpPr/>
          <p:nvPr/>
        </p:nvSpPr>
        <p:spPr>
          <a:xfrm>
            <a:off x="5038861" y="3425342"/>
            <a:ext cx="2751073" cy="769441"/>
          </a:xfrm>
          <a:prstGeom prst="rect">
            <a:avLst/>
          </a:prstGeom>
          <a:noFill/>
          <a:ln w="38100">
            <a:solidFill>
              <a:schemeClr val="accent1">
                <a:lumMod val="75000"/>
              </a:schemeClr>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الطبقة الهلامية</a:t>
            </a:r>
          </a:p>
        </p:txBody>
      </p:sp>
      <p:sp>
        <p:nvSpPr>
          <p:cNvPr id="30" name="مستطيل 29"/>
          <p:cNvSpPr/>
          <p:nvPr/>
        </p:nvSpPr>
        <p:spPr>
          <a:xfrm>
            <a:off x="1465627" y="3425342"/>
            <a:ext cx="2690160" cy="1446550"/>
          </a:xfrm>
          <a:prstGeom prst="rect">
            <a:avLst/>
          </a:prstGeom>
          <a:noFill/>
          <a:ln w="38100">
            <a:solidFill>
              <a:schemeClr val="accent1">
                <a:lumMod val="75000"/>
              </a:schemeClr>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الطبقة الداخلية</a:t>
            </a:r>
          </a:p>
          <a:p>
            <a:pPr algn="ctr"/>
            <a:r>
              <a:rPr lang="ar-SA" sz="4400" dirty="0">
                <a:ln w="0"/>
                <a:effectLst>
                  <a:outerShdw blurRad="38100" dist="19050" dir="2700000" algn="tl" rotWithShape="0">
                    <a:schemeClr val="dk1">
                      <a:alpha val="40000"/>
                    </a:schemeClr>
                  </a:outerShdw>
                </a:effectLst>
              </a:rPr>
              <a:t>(</a:t>
            </a:r>
            <a:r>
              <a:rPr lang="ar-SA" sz="4400" dirty="0" err="1">
                <a:ln w="0"/>
                <a:effectLst>
                  <a:outerShdw blurRad="38100" dist="19050" dir="2700000" algn="tl" rotWithShape="0">
                    <a:schemeClr val="dk1">
                      <a:alpha val="40000"/>
                    </a:schemeClr>
                  </a:outerShdw>
                </a:effectLst>
              </a:rPr>
              <a:t>الأندوديرم</a:t>
            </a:r>
            <a:r>
              <a:rPr lang="ar-SA" sz="4400" dirty="0">
                <a:ln w="0"/>
                <a:effectLst>
                  <a:outerShdw blurRad="38100" dist="19050" dir="2700000" algn="tl" rotWithShape="0">
                    <a:schemeClr val="dk1">
                      <a:alpha val="40000"/>
                    </a:schemeClr>
                  </a:outerShdw>
                </a:effectLst>
              </a:rPr>
              <a:t>)</a:t>
            </a:r>
            <a:endParaRPr lang="ar-SA" sz="4400" b="0" cap="none" spc="0" dirty="0">
              <a:ln w="0"/>
              <a:solidFill>
                <a:schemeClr val="tx1"/>
              </a:solidFill>
              <a:effectLst>
                <a:outerShdw blurRad="38100" dist="19050" dir="2700000" algn="tl" rotWithShape="0">
                  <a:schemeClr val="dk1">
                    <a:alpha val="40000"/>
                  </a:schemeClr>
                </a:outerShdw>
              </a:effectLst>
            </a:endParaRPr>
          </a:p>
        </p:txBody>
      </p:sp>
      <p:sp>
        <p:nvSpPr>
          <p:cNvPr id="31" name="مستطيل 30"/>
          <p:cNvSpPr/>
          <p:nvPr/>
        </p:nvSpPr>
        <p:spPr>
          <a:xfrm>
            <a:off x="8469426" y="5186725"/>
            <a:ext cx="2969083" cy="1446550"/>
          </a:xfrm>
          <a:prstGeom prst="rect">
            <a:avLst/>
          </a:prstGeom>
          <a:noFill/>
          <a:ln w="38100">
            <a:solidFill>
              <a:srgbClr val="00B050"/>
            </a:solid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وظيفتها </a:t>
            </a:r>
          </a:p>
          <a:p>
            <a:pPr algn="ctr"/>
            <a:r>
              <a:rPr lang="ar-SA" sz="4400" dirty="0">
                <a:ln w="0"/>
                <a:effectLst>
                  <a:outerShdw blurRad="38100" dist="19050" dir="2700000" algn="tl" rotWithShape="0">
                    <a:schemeClr val="dk1">
                      <a:alpha val="40000"/>
                    </a:schemeClr>
                  </a:outerShdw>
                </a:effectLst>
              </a:rPr>
              <a:t>الحماية </a:t>
            </a:r>
            <a:endParaRPr lang="ar-SA" sz="4400" b="0" cap="none" spc="0" dirty="0">
              <a:ln w="0"/>
              <a:solidFill>
                <a:schemeClr val="tx1"/>
              </a:solidFill>
              <a:effectLst>
                <a:outerShdw blurRad="38100" dist="19050" dir="2700000" algn="tl" rotWithShape="0">
                  <a:schemeClr val="dk1">
                    <a:alpha val="40000"/>
                  </a:schemeClr>
                </a:outerShdw>
              </a:effectLst>
            </a:endParaRPr>
          </a:p>
        </p:txBody>
      </p:sp>
      <p:sp>
        <p:nvSpPr>
          <p:cNvPr id="32" name="مستطيل 31"/>
          <p:cNvSpPr/>
          <p:nvPr/>
        </p:nvSpPr>
        <p:spPr>
          <a:xfrm>
            <a:off x="1465627" y="5265704"/>
            <a:ext cx="2690160" cy="1446550"/>
          </a:xfrm>
          <a:prstGeom prst="rect">
            <a:avLst/>
          </a:prstGeom>
          <a:noFill/>
          <a:ln w="38100">
            <a:solidFill>
              <a:srgbClr val="00B050"/>
            </a:solid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وظيفتها </a:t>
            </a:r>
          </a:p>
          <a:p>
            <a:pPr algn="ctr"/>
            <a:r>
              <a:rPr lang="ar-SA" sz="4400" dirty="0">
                <a:ln w="0"/>
                <a:effectLst>
                  <a:outerShdw blurRad="38100" dist="19050" dir="2700000" algn="tl" rotWithShape="0">
                    <a:schemeClr val="dk1">
                      <a:alpha val="40000"/>
                    </a:schemeClr>
                  </a:outerShdw>
                </a:effectLst>
              </a:rPr>
              <a:t>الهضم </a:t>
            </a:r>
            <a:endParaRPr lang="ar-SA" sz="4400" b="0" cap="none" spc="0" dirty="0">
              <a:ln w="0"/>
              <a:solidFill>
                <a:schemeClr val="tx1"/>
              </a:solidFill>
              <a:effectLst>
                <a:outerShdw blurRad="38100" dist="19050" dir="2700000" algn="tl" rotWithShape="0">
                  <a:schemeClr val="dk1">
                    <a:alpha val="40000"/>
                  </a:schemeClr>
                </a:outerShdw>
              </a:effectLst>
            </a:endParaRPr>
          </a:p>
        </p:txBody>
      </p:sp>
      <p:pic>
        <p:nvPicPr>
          <p:cNvPr id="33" name="صورة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21" y="-212962"/>
            <a:ext cx="2170956" cy="193096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cxnSp>
        <p:nvCxnSpPr>
          <p:cNvPr id="39" name="رابط كسهم مستقيم 38"/>
          <p:cNvCxnSpPr/>
          <p:nvPr/>
        </p:nvCxnSpPr>
        <p:spPr>
          <a:xfrm>
            <a:off x="9169400" y="3090513"/>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رابط كسهم مستقيم 39"/>
          <p:cNvCxnSpPr/>
          <p:nvPr/>
        </p:nvCxnSpPr>
        <p:spPr>
          <a:xfrm>
            <a:off x="6414398" y="3075764"/>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رابط كسهم مستقيم 40"/>
          <p:cNvCxnSpPr/>
          <p:nvPr/>
        </p:nvCxnSpPr>
        <p:spPr>
          <a:xfrm>
            <a:off x="3265609" y="3120007"/>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رابط كسهم مستقيم 41"/>
          <p:cNvCxnSpPr/>
          <p:nvPr/>
        </p:nvCxnSpPr>
        <p:spPr>
          <a:xfrm>
            <a:off x="9953968" y="4832148"/>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رابط كسهم مستقيم 42"/>
          <p:cNvCxnSpPr/>
          <p:nvPr/>
        </p:nvCxnSpPr>
        <p:spPr>
          <a:xfrm>
            <a:off x="2804357" y="4901383"/>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مستطيل 43"/>
          <p:cNvSpPr/>
          <p:nvPr/>
        </p:nvSpPr>
        <p:spPr>
          <a:xfrm>
            <a:off x="288745" y="1646656"/>
            <a:ext cx="2026517" cy="1323439"/>
          </a:xfrm>
          <a:prstGeom prst="rect">
            <a:avLst/>
          </a:prstGeom>
          <a:noFill/>
        </p:spPr>
        <p:txBody>
          <a:bodyPr wrap="non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استراتيجية </a:t>
            </a:r>
          </a:p>
          <a:p>
            <a:pPr algn="ctr"/>
            <a:r>
              <a:rPr lang="ar-SA" sz="4000" dirty="0">
                <a:ln w="0"/>
                <a:effectLst>
                  <a:outerShdw blurRad="38100" dist="19050" dir="2700000" algn="tl" rotWithShape="0">
                    <a:schemeClr val="dk1">
                      <a:alpha val="40000"/>
                    </a:schemeClr>
                  </a:outerShdw>
                </a:effectLst>
              </a:rPr>
              <a:t>الفجوة</a:t>
            </a:r>
            <a:endParaRPr lang="ar-SA" sz="4000" b="0" cap="none" spc="0" dirty="0">
              <a:ln w="0"/>
              <a:solidFill>
                <a:schemeClr val="tx1"/>
              </a:solidFill>
              <a:effectLst>
                <a:outerShdw blurRad="38100" dist="19050" dir="2700000" algn="tl" rotWithShape="0">
                  <a:schemeClr val="dk1">
                    <a:alpha val="40000"/>
                  </a:schemeClr>
                </a:outerShdw>
              </a:effectLst>
            </a:endParaRPr>
          </a:p>
        </p:txBody>
      </p:sp>
      <p:sp>
        <p:nvSpPr>
          <p:cNvPr id="3" name="مستطيل 2">
            <a:extLst>
              <a:ext uri="{FF2B5EF4-FFF2-40B4-BE49-F238E27FC236}">
                <a16:creationId xmlns:a16="http://schemas.microsoft.com/office/drawing/2014/main" id="{28C8CA55-7CBB-402F-B29F-63D3380D083B}"/>
              </a:ext>
            </a:extLst>
          </p:cNvPr>
          <p:cNvSpPr/>
          <p:nvPr/>
        </p:nvSpPr>
        <p:spPr>
          <a:xfrm>
            <a:off x="8534597" y="3454836"/>
            <a:ext cx="1624616" cy="734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solidFill>
                  <a:srgbClr val="FF0000"/>
                </a:solidFill>
              </a:rPr>
              <a:t>...........</a:t>
            </a:r>
          </a:p>
        </p:txBody>
      </p:sp>
      <p:sp>
        <p:nvSpPr>
          <p:cNvPr id="17" name="مستطيل 16">
            <a:extLst>
              <a:ext uri="{FF2B5EF4-FFF2-40B4-BE49-F238E27FC236}">
                <a16:creationId xmlns:a16="http://schemas.microsoft.com/office/drawing/2014/main" id="{BF3859D1-A3A3-418F-8CC6-6C39C62CB2A0}"/>
              </a:ext>
            </a:extLst>
          </p:cNvPr>
          <p:cNvSpPr/>
          <p:nvPr/>
        </p:nvSpPr>
        <p:spPr>
          <a:xfrm>
            <a:off x="9047010" y="5883059"/>
            <a:ext cx="1624616" cy="734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solidFill>
                  <a:srgbClr val="FF0000"/>
                </a:solidFill>
              </a:rPr>
              <a:t>...........</a:t>
            </a:r>
          </a:p>
        </p:txBody>
      </p:sp>
      <p:sp>
        <p:nvSpPr>
          <p:cNvPr id="18" name="مستطيل 17">
            <a:extLst>
              <a:ext uri="{FF2B5EF4-FFF2-40B4-BE49-F238E27FC236}">
                <a16:creationId xmlns:a16="http://schemas.microsoft.com/office/drawing/2014/main" id="{B166E2C2-C6A5-4E2B-8A0A-565EF00C004B}"/>
              </a:ext>
            </a:extLst>
          </p:cNvPr>
          <p:cNvSpPr/>
          <p:nvPr/>
        </p:nvSpPr>
        <p:spPr>
          <a:xfrm>
            <a:off x="1536068" y="3474699"/>
            <a:ext cx="1345973" cy="734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solidFill>
                  <a:srgbClr val="FF0000"/>
                </a:solidFill>
              </a:rPr>
              <a:t>.........</a:t>
            </a:r>
          </a:p>
        </p:txBody>
      </p:sp>
      <p:sp>
        <p:nvSpPr>
          <p:cNvPr id="19" name="مستطيل 18">
            <a:extLst>
              <a:ext uri="{FF2B5EF4-FFF2-40B4-BE49-F238E27FC236}">
                <a16:creationId xmlns:a16="http://schemas.microsoft.com/office/drawing/2014/main" id="{D4755747-DE23-4A54-9680-7A47CD2FBC36}"/>
              </a:ext>
            </a:extLst>
          </p:cNvPr>
          <p:cNvSpPr/>
          <p:nvPr/>
        </p:nvSpPr>
        <p:spPr>
          <a:xfrm>
            <a:off x="2101874" y="5924748"/>
            <a:ext cx="1345973" cy="734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600" dirty="0">
                <a:solidFill>
                  <a:srgbClr val="FF0000"/>
                </a:solidFill>
              </a:rPr>
              <a:t>.........</a:t>
            </a:r>
          </a:p>
        </p:txBody>
      </p:sp>
    </p:spTree>
    <p:extLst>
      <p:ext uri="{BB962C8B-B14F-4D97-AF65-F5344CB8AC3E}">
        <p14:creationId xmlns:p14="http://schemas.microsoft.com/office/powerpoint/2010/main" val="158378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nodeType="clickEffect">
                                  <p:stCondLst>
                                    <p:cond delay="0"/>
                                  </p:stCondLst>
                                  <p:childTnLst>
                                    <p:animEffect transition="out" filter="randombar(horizontal)">
                                      <p:cBhvr>
                                        <p:cTn id="11" dur="500"/>
                                        <p:tgtEl>
                                          <p:spTgt spid="17">
                                            <p:txEl>
                                              <p:pRg st="0" end="0"/>
                                            </p:txEl>
                                          </p:spTgt>
                                        </p:tgtEl>
                                      </p:cBhvr>
                                    </p:animEffect>
                                    <p:set>
                                      <p:cBhvr>
                                        <p:cTn id="12" dur="1" fill="hold">
                                          <p:stCondLst>
                                            <p:cond delay="499"/>
                                          </p:stCondLst>
                                        </p:cTn>
                                        <p:tgtEl>
                                          <p:spTgt spid="17">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nodeType="clickEffect">
                                  <p:stCondLst>
                                    <p:cond delay="0"/>
                                  </p:stCondLst>
                                  <p:childTnLst>
                                    <p:animEffect transition="out" filter="randombar(horizontal)">
                                      <p:cBhvr>
                                        <p:cTn id="16" dur="500"/>
                                        <p:tgtEl>
                                          <p:spTgt spid="18">
                                            <p:txEl>
                                              <p:pRg st="0" end="0"/>
                                            </p:txEl>
                                          </p:spTgt>
                                        </p:tgtEl>
                                      </p:cBhvr>
                                    </p:animEffect>
                                    <p:set>
                                      <p:cBhvr>
                                        <p:cTn id="17" dur="1" fill="hold">
                                          <p:stCondLst>
                                            <p:cond delay="499"/>
                                          </p:stCondLst>
                                        </p:cTn>
                                        <p:tgtEl>
                                          <p:spTgt spid="18">
                                            <p:txEl>
                                              <p:pRg st="0" end="0"/>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nodeType="clickEffect">
                                  <p:stCondLst>
                                    <p:cond delay="0"/>
                                  </p:stCondLst>
                                  <p:childTnLst>
                                    <p:animEffect transition="out" filter="randombar(horizontal)">
                                      <p:cBhvr>
                                        <p:cTn id="21" dur="500"/>
                                        <p:tgtEl>
                                          <p:spTgt spid="19">
                                            <p:txEl>
                                              <p:pRg st="0" end="0"/>
                                            </p:txEl>
                                          </p:spTgt>
                                        </p:tgtEl>
                                      </p:cBhvr>
                                    </p:animEffect>
                                    <p:set>
                                      <p:cBhvr>
                                        <p:cTn id="22" dur="1" fill="hold">
                                          <p:stCondLst>
                                            <p:cond delay="499"/>
                                          </p:stCondLst>
                                        </p:cTn>
                                        <p:tgtEl>
                                          <p:spTgt spid="19">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810708" y="198734"/>
            <a:ext cx="9107989" cy="2123658"/>
          </a:xfrm>
          <a:prstGeom prst="rect">
            <a:avLst/>
          </a:prstGeom>
          <a:solidFill>
            <a:schemeClr val="accent6">
              <a:lumMod val="20000"/>
              <a:lumOff val="80000"/>
            </a:schemeClr>
          </a:solid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أنظري إلى الرسم الذي أمامكـِ ثم أكملي الخريطة المعرفية باستعمال المصطلحات التالية (</a:t>
            </a:r>
            <a:r>
              <a:rPr lang="ar-SA" sz="4400" b="0" cap="none" spc="0" dirty="0" err="1">
                <a:ln w="0"/>
                <a:solidFill>
                  <a:schemeClr val="tx1"/>
                </a:solidFill>
                <a:effectLst>
                  <a:outerShdw blurRad="38100" dist="19050" dir="2700000" algn="tl" rotWithShape="0">
                    <a:schemeClr val="dk1">
                      <a:alpha val="40000"/>
                    </a:schemeClr>
                  </a:outerShdw>
                </a:effectLst>
              </a:rPr>
              <a:t>الميزوجيليا</a:t>
            </a:r>
            <a:r>
              <a:rPr lang="ar-SA" sz="4400" b="0" cap="none" spc="0" dirty="0">
                <a:ln w="0"/>
                <a:solidFill>
                  <a:schemeClr val="tx1"/>
                </a:solidFill>
                <a:effectLst>
                  <a:outerShdw blurRad="38100" dist="19050" dir="2700000" algn="tl" rotWithShape="0">
                    <a:schemeClr val="dk1">
                      <a:alpha val="40000"/>
                    </a:schemeClr>
                  </a:outerShdw>
                </a:effectLst>
              </a:rPr>
              <a:t> ـ طبقتين ـ داخلية ـ خارجية ـ الحماية ـ الهضم )  </a:t>
            </a:r>
          </a:p>
        </p:txBody>
      </p:sp>
      <p:sp>
        <p:nvSpPr>
          <p:cNvPr id="26" name="مستطيل 25"/>
          <p:cNvSpPr/>
          <p:nvPr/>
        </p:nvSpPr>
        <p:spPr>
          <a:xfrm>
            <a:off x="2360419" y="2524375"/>
            <a:ext cx="7394973" cy="1200329"/>
          </a:xfrm>
          <a:prstGeom prst="rect">
            <a:avLst/>
          </a:prstGeom>
          <a:noFill/>
          <a:ln w="38100">
            <a:solidFill>
              <a:srgbClr val="FF0000"/>
            </a:solidFill>
          </a:ln>
        </p:spPr>
        <p:txBody>
          <a:bodyPr wrap="non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تنتظم الخلايا في جسم اللاسعات</a:t>
            </a:r>
          </a:p>
          <a:p>
            <a:pPr algn="ctr"/>
            <a:r>
              <a:rPr lang="ar-SA" sz="3600" dirty="0">
                <a:ln w="0"/>
                <a:effectLst>
                  <a:outerShdw blurRad="38100" dist="19050" dir="2700000" algn="tl" rotWithShape="0">
                    <a:schemeClr val="dk1">
                      <a:alpha val="40000"/>
                    </a:schemeClr>
                  </a:outerShdw>
                </a:effectLst>
              </a:rPr>
              <a:t>في... </a:t>
            </a:r>
            <a:r>
              <a:rPr lang="ar-SA" sz="3600" dirty="0">
                <a:ln w="0"/>
                <a:solidFill>
                  <a:srgbClr val="FF0000"/>
                </a:solidFill>
                <a:effectLst>
                  <a:outerShdw blurRad="38100" dist="19050" dir="2700000" algn="tl" rotWithShape="0">
                    <a:schemeClr val="dk1">
                      <a:alpha val="40000"/>
                    </a:schemeClr>
                  </a:outerShdw>
                </a:effectLst>
              </a:rPr>
              <a:t>طبقتين</a:t>
            </a:r>
            <a:r>
              <a:rPr lang="ar-SA" sz="3600" dirty="0">
                <a:ln w="0"/>
                <a:effectLst>
                  <a:outerShdw blurRad="38100" dist="19050" dir="2700000" algn="tl" rotWithShape="0">
                    <a:schemeClr val="dk1">
                      <a:alpha val="40000"/>
                    </a:schemeClr>
                  </a:outerShdw>
                </a:effectLst>
              </a:rPr>
              <a:t>.. خلويتين بينهما طبقة. </a:t>
            </a:r>
            <a:r>
              <a:rPr lang="ar-SA" sz="3600" dirty="0" err="1">
                <a:ln w="0"/>
                <a:solidFill>
                  <a:srgbClr val="FF0000"/>
                </a:solidFill>
                <a:effectLst>
                  <a:outerShdw blurRad="38100" dist="19050" dir="2700000" algn="tl" rotWithShape="0">
                    <a:schemeClr val="dk1">
                      <a:alpha val="40000"/>
                    </a:schemeClr>
                  </a:outerShdw>
                </a:effectLst>
              </a:rPr>
              <a:t>الميزوجيليا</a:t>
            </a:r>
            <a:r>
              <a:rPr lang="ar-SA" sz="3600" dirty="0">
                <a:ln w="0"/>
                <a:effectLst>
                  <a:outerShdw blurRad="38100" dist="19050" dir="2700000" algn="tl" rotWithShape="0">
                    <a:schemeClr val="dk1">
                      <a:alpha val="40000"/>
                    </a:schemeClr>
                  </a:outerShdw>
                </a:effectLst>
              </a:rPr>
              <a:t>. </a:t>
            </a:r>
            <a:endParaRPr lang="ar-SA" sz="3600" b="0" cap="none" spc="0" dirty="0">
              <a:ln w="0"/>
              <a:solidFill>
                <a:schemeClr val="tx1"/>
              </a:solidFill>
              <a:effectLst>
                <a:outerShdw blurRad="38100" dist="19050" dir="2700000" algn="tl" rotWithShape="0">
                  <a:schemeClr val="dk1">
                    <a:alpha val="40000"/>
                  </a:schemeClr>
                </a:outerShdw>
              </a:effectLst>
            </a:endParaRPr>
          </a:p>
        </p:txBody>
      </p:sp>
      <p:sp>
        <p:nvSpPr>
          <p:cNvPr id="27" name="مستطيل 26"/>
          <p:cNvSpPr/>
          <p:nvPr/>
        </p:nvSpPr>
        <p:spPr>
          <a:xfrm>
            <a:off x="8617705" y="4059535"/>
            <a:ext cx="2672526" cy="1200329"/>
          </a:xfrm>
          <a:prstGeom prst="rect">
            <a:avLst/>
          </a:prstGeom>
          <a:noFill/>
          <a:ln w="38100">
            <a:solidFill>
              <a:schemeClr val="accent1">
                <a:lumMod val="75000"/>
              </a:schemeClr>
            </a:solidFill>
          </a:ln>
        </p:spPr>
        <p:txBody>
          <a:bodyPr wrap="non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الطبقة .</a:t>
            </a:r>
            <a:r>
              <a:rPr lang="ar-SA" sz="3600" dirty="0">
                <a:ln w="0"/>
                <a:effectLst>
                  <a:outerShdw blurRad="38100" dist="19050" dir="2700000" algn="tl" rotWithShape="0">
                    <a:schemeClr val="dk1">
                      <a:alpha val="40000"/>
                    </a:schemeClr>
                  </a:outerShdw>
                </a:effectLst>
              </a:rPr>
              <a:t> </a:t>
            </a:r>
            <a:r>
              <a:rPr lang="ar-SA" sz="3600" dirty="0">
                <a:ln w="0"/>
                <a:solidFill>
                  <a:srgbClr val="FF0000"/>
                </a:solidFill>
                <a:effectLst>
                  <a:outerShdw blurRad="38100" dist="19050" dir="2700000" algn="tl" rotWithShape="0">
                    <a:schemeClr val="dk1">
                      <a:alpha val="40000"/>
                    </a:schemeClr>
                  </a:outerShdw>
                </a:effectLst>
              </a:rPr>
              <a:t>خارجية</a:t>
            </a:r>
            <a:r>
              <a:rPr lang="ar-SA" sz="3600" b="0" cap="none" spc="0" dirty="0">
                <a:ln w="0"/>
                <a:solidFill>
                  <a:schemeClr val="tx1"/>
                </a:solidFill>
                <a:effectLst>
                  <a:outerShdw blurRad="38100" dist="19050" dir="2700000" algn="tl" rotWithShape="0">
                    <a:schemeClr val="dk1">
                      <a:alpha val="40000"/>
                    </a:schemeClr>
                  </a:outerShdw>
                </a:effectLst>
              </a:rPr>
              <a:t>.</a:t>
            </a:r>
          </a:p>
          <a:p>
            <a:pPr algn="ctr"/>
            <a:r>
              <a:rPr lang="ar-SA" sz="3600" dirty="0">
                <a:ln w="0"/>
                <a:effectLst>
                  <a:outerShdw blurRad="38100" dist="19050" dir="2700000" algn="tl" rotWithShape="0">
                    <a:schemeClr val="dk1">
                      <a:alpha val="40000"/>
                    </a:schemeClr>
                  </a:outerShdw>
                </a:effectLst>
              </a:rPr>
              <a:t>(</a:t>
            </a:r>
            <a:r>
              <a:rPr lang="ar-SA" sz="3600" dirty="0" err="1">
                <a:ln w="0"/>
                <a:effectLst>
                  <a:outerShdw blurRad="38100" dist="19050" dir="2700000" algn="tl" rotWithShape="0">
                    <a:schemeClr val="dk1">
                      <a:alpha val="40000"/>
                    </a:schemeClr>
                  </a:outerShdw>
                </a:effectLst>
              </a:rPr>
              <a:t>الأكتوديرم</a:t>
            </a:r>
            <a:r>
              <a:rPr lang="ar-SA" sz="3600" dirty="0">
                <a:ln w="0"/>
                <a:effectLst>
                  <a:outerShdw blurRad="38100" dist="19050" dir="2700000" algn="tl" rotWithShape="0">
                    <a:schemeClr val="dk1">
                      <a:alpha val="40000"/>
                    </a:schemeClr>
                  </a:outerShdw>
                </a:effectLst>
              </a:rPr>
              <a:t>)</a:t>
            </a:r>
            <a:endParaRPr lang="ar-SA" sz="3600" b="0" cap="none" spc="0" dirty="0">
              <a:ln w="0"/>
              <a:solidFill>
                <a:schemeClr val="tx1"/>
              </a:solidFill>
              <a:effectLst>
                <a:outerShdw blurRad="38100" dist="19050" dir="2700000" algn="tl" rotWithShape="0">
                  <a:schemeClr val="dk1">
                    <a:alpha val="40000"/>
                  </a:schemeClr>
                </a:outerShdw>
              </a:effectLst>
            </a:endParaRPr>
          </a:p>
        </p:txBody>
      </p:sp>
      <p:sp>
        <p:nvSpPr>
          <p:cNvPr id="29" name="مستطيل 28"/>
          <p:cNvSpPr/>
          <p:nvPr/>
        </p:nvSpPr>
        <p:spPr>
          <a:xfrm>
            <a:off x="5120614" y="4059533"/>
            <a:ext cx="2587568" cy="1200329"/>
          </a:xfrm>
          <a:prstGeom prst="rect">
            <a:avLst/>
          </a:prstGeom>
          <a:noFill/>
          <a:ln w="38100">
            <a:solidFill>
              <a:schemeClr val="accent1">
                <a:lumMod val="75000"/>
              </a:schemeClr>
            </a:solidFill>
          </a:ln>
        </p:spPr>
        <p:txBody>
          <a:bodyPr wrap="non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الطبقة الهلامية</a:t>
            </a:r>
          </a:p>
          <a:p>
            <a:pPr algn="ctr"/>
            <a:r>
              <a:rPr lang="ar-SA" sz="3600" dirty="0">
                <a:ln w="0"/>
                <a:effectLst>
                  <a:outerShdw blurRad="38100" dist="19050" dir="2700000" algn="tl" rotWithShape="0">
                    <a:schemeClr val="dk1">
                      <a:alpha val="40000"/>
                    </a:schemeClr>
                  </a:outerShdw>
                </a:effectLst>
              </a:rPr>
              <a:t>(..</a:t>
            </a:r>
            <a:r>
              <a:rPr lang="ar-SA" sz="3600" dirty="0">
                <a:ln w="0"/>
                <a:solidFill>
                  <a:srgbClr val="FF0000"/>
                </a:solidFill>
                <a:effectLst>
                  <a:outerShdw blurRad="38100" dist="19050" dir="2700000" algn="tl" rotWithShape="0">
                    <a:schemeClr val="dk1">
                      <a:alpha val="40000"/>
                    </a:schemeClr>
                  </a:outerShdw>
                </a:effectLst>
              </a:rPr>
              <a:t> </a:t>
            </a:r>
            <a:r>
              <a:rPr lang="ar-SA" sz="3600" dirty="0" err="1">
                <a:ln w="0"/>
                <a:solidFill>
                  <a:srgbClr val="FF0000"/>
                </a:solidFill>
                <a:effectLst>
                  <a:outerShdw blurRad="38100" dist="19050" dir="2700000" algn="tl" rotWithShape="0">
                    <a:schemeClr val="dk1">
                      <a:alpha val="40000"/>
                    </a:schemeClr>
                  </a:outerShdw>
                </a:effectLst>
              </a:rPr>
              <a:t>الميزوجيليا</a:t>
            </a:r>
            <a:r>
              <a:rPr lang="ar-SA" sz="3600" dirty="0">
                <a:ln w="0"/>
                <a:effectLst>
                  <a:outerShdw blurRad="38100" dist="19050" dir="2700000" algn="tl" rotWithShape="0">
                    <a:schemeClr val="dk1">
                      <a:alpha val="40000"/>
                    </a:schemeClr>
                  </a:outerShdw>
                </a:effectLst>
              </a:rPr>
              <a:t>.)</a:t>
            </a:r>
            <a:endParaRPr lang="ar-SA" sz="3600" b="0" cap="none" spc="0" dirty="0">
              <a:ln w="0"/>
              <a:solidFill>
                <a:schemeClr val="tx1"/>
              </a:solidFill>
              <a:effectLst>
                <a:outerShdw blurRad="38100" dist="19050" dir="2700000" algn="tl" rotWithShape="0">
                  <a:schemeClr val="dk1">
                    <a:alpha val="40000"/>
                  </a:schemeClr>
                </a:outerShdw>
              </a:effectLst>
            </a:endParaRPr>
          </a:p>
        </p:txBody>
      </p:sp>
      <p:sp>
        <p:nvSpPr>
          <p:cNvPr id="30" name="مستطيل 29"/>
          <p:cNvSpPr/>
          <p:nvPr/>
        </p:nvSpPr>
        <p:spPr>
          <a:xfrm>
            <a:off x="1589059" y="4059534"/>
            <a:ext cx="2443298" cy="1200329"/>
          </a:xfrm>
          <a:prstGeom prst="rect">
            <a:avLst/>
          </a:prstGeom>
          <a:noFill/>
          <a:ln w="38100">
            <a:solidFill>
              <a:schemeClr val="accent1">
                <a:lumMod val="75000"/>
              </a:schemeClr>
            </a:solidFill>
          </a:ln>
        </p:spPr>
        <p:txBody>
          <a:bodyPr wrap="non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الطبقة . </a:t>
            </a:r>
            <a:r>
              <a:rPr lang="ar-SA" sz="3600" dirty="0">
                <a:ln w="0"/>
                <a:solidFill>
                  <a:srgbClr val="FF0000"/>
                </a:solidFill>
                <a:effectLst>
                  <a:outerShdw blurRad="38100" dist="19050" dir="2700000" algn="tl" rotWithShape="0">
                    <a:schemeClr val="dk1">
                      <a:alpha val="40000"/>
                    </a:schemeClr>
                  </a:outerShdw>
                </a:effectLst>
              </a:rPr>
              <a:t>داخلية</a:t>
            </a:r>
            <a:r>
              <a:rPr lang="ar-SA" sz="3600" b="0" cap="none" spc="0" dirty="0">
                <a:ln w="0"/>
                <a:solidFill>
                  <a:schemeClr val="tx1"/>
                </a:solidFill>
                <a:effectLst>
                  <a:outerShdw blurRad="38100" dist="19050" dir="2700000" algn="tl" rotWithShape="0">
                    <a:schemeClr val="dk1">
                      <a:alpha val="40000"/>
                    </a:schemeClr>
                  </a:outerShdw>
                </a:effectLst>
              </a:rPr>
              <a:t>.</a:t>
            </a:r>
          </a:p>
          <a:p>
            <a:pPr algn="ctr"/>
            <a:r>
              <a:rPr lang="ar-SA" sz="3600" dirty="0">
                <a:ln w="0"/>
                <a:effectLst>
                  <a:outerShdw blurRad="38100" dist="19050" dir="2700000" algn="tl" rotWithShape="0">
                    <a:schemeClr val="dk1">
                      <a:alpha val="40000"/>
                    </a:schemeClr>
                  </a:outerShdw>
                </a:effectLst>
              </a:rPr>
              <a:t>(</a:t>
            </a:r>
            <a:r>
              <a:rPr lang="ar-SA" sz="3600" dirty="0" err="1">
                <a:ln w="0"/>
                <a:effectLst>
                  <a:outerShdw blurRad="38100" dist="19050" dir="2700000" algn="tl" rotWithShape="0">
                    <a:schemeClr val="dk1">
                      <a:alpha val="40000"/>
                    </a:schemeClr>
                  </a:outerShdw>
                </a:effectLst>
              </a:rPr>
              <a:t>الأندوديرم</a:t>
            </a:r>
            <a:r>
              <a:rPr lang="ar-SA" sz="3600" dirty="0">
                <a:ln w="0"/>
                <a:effectLst>
                  <a:outerShdw blurRad="38100" dist="19050" dir="2700000" algn="tl" rotWithShape="0">
                    <a:schemeClr val="dk1">
                      <a:alpha val="40000"/>
                    </a:schemeClr>
                  </a:outerShdw>
                </a:effectLst>
              </a:rPr>
              <a:t>)</a:t>
            </a:r>
            <a:endParaRPr lang="ar-SA" sz="3600" b="0" cap="none" spc="0" dirty="0">
              <a:ln w="0"/>
              <a:solidFill>
                <a:schemeClr val="tx1"/>
              </a:solidFill>
              <a:effectLst>
                <a:outerShdw blurRad="38100" dist="19050" dir="2700000" algn="tl" rotWithShape="0">
                  <a:schemeClr val="dk1">
                    <a:alpha val="40000"/>
                  </a:schemeClr>
                </a:outerShdw>
              </a:effectLst>
            </a:endParaRPr>
          </a:p>
        </p:txBody>
      </p:sp>
      <p:sp>
        <p:nvSpPr>
          <p:cNvPr id="31" name="مستطيل 30"/>
          <p:cNvSpPr/>
          <p:nvPr/>
        </p:nvSpPr>
        <p:spPr>
          <a:xfrm>
            <a:off x="8700260" y="5461846"/>
            <a:ext cx="2476960" cy="1200329"/>
          </a:xfrm>
          <a:prstGeom prst="rect">
            <a:avLst/>
          </a:prstGeom>
          <a:noFill/>
          <a:ln w="38100">
            <a:solidFill>
              <a:srgbClr val="00B050"/>
            </a:solidFill>
          </a:ln>
        </p:spPr>
        <p:txBody>
          <a:bodyPr wrap="non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وظيفتها </a:t>
            </a:r>
          </a:p>
          <a:p>
            <a:pPr algn="ctr"/>
            <a:r>
              <a:rPr lang="ar-SA" sz="3600" dirty="0">
                <a:ln w="0"/>
                <a:effectLst>
                  <a:outerShdw blurRad="38100" dist="19050" dir="2700000" algn="tl" rotWithShape="0">
                    <a:schemeClr val="dk1">
                      <a:alpha val="40000"/>
                    </a:schemeClr>
                  </a:outerShdw>
                </a:effectLst>
              </a:rPr>
              <a:t>.... </a:t>
            </a:r>
            <a:r>
              <a:rPr lang="ar-SA" sz="3600" dirty="0">
                <a:ln w="0"/>
                <a:solidFill>
                  <a:srgbClr val="FF0000"/>
                </a:solidFill>
                <a:effectLst>
                  <a:outerShdw blurRad="38100" dist="19050" dir="2700000" algn="tl" rotWithShape="0">
                    <a:schemeClr val="dk1">
                      <a:alpha val="40000"/>
                    </a:schemeClr>
                  </a:outerShdw>
                </a:effectLst>
              </a:rPr>
              <a:t>الحماية</a:t>
            </a:r>
            <a:r>
              <a:rPr lang="ar-SA" sz="3600" b="0" cap="none" spc="0" dirty="0">
                <a:ln w="0"/>
                <a:solidFill>
                  <a:srgbClr val="FF0000"/>
                </a:solidFill>
                <a:effectLst>
                  <a:outerShdw blurRad="38100" dist="19050" dir="2700000" algn="tl" rotWithShape="0">
                    <a:schemeClr val="dk1">
                      <a:alpha val="40000"/>
                    </a:schemeClr>
                  </a:outerShdw>
                </a:effectLst>
              </a:rPr>
              <a:t>.</a:t>
            </a:r>
            <a:r>
              <a:rPr lang="ar-SA" sz="3600" b="0" cap="none" spc="0" dirty="0">
                <a:ln w="0"/>
                <a:solidFill>
                  <a:schemeClr val="tx1"/>
                </a:solidFill>
                <a:effectLst>
                  <a:outerShdw blurRad="38100" dist="19050" dir="2700000" algn="tl" rotWithShape="0">
                    <a:schemeClr val="dk1">
                      <a:alpha val="40000"/>
                    </a:schemeClr>
                  </a:outerShdw>
                </a:effectLst>
              </a:rPr>
              <a:t>....</a:t>
            </a:r>
          </a:p>
        </p:txBody>
      </p:sp>
      <p:sp>
        <p:nvSpPr>
          <p:cNvPr id="32" name="مستطيل 31"/>
          <p:cNvSpPr/>
          <p:nvPr/>
        </p:nvSpPr>
        <p:spPr>
          <a:xfrm>
            <a:off x="1552992" y="5461846"/>
            <a:ext cx="2515433" cy="1200329"/>
          </a:xfrm>
          <a:prstGeom prst="rect">
            <a:avLst/>
          </a:prstGeom>
          <a:noFill/>
          <a:ln w="38100">
            <a:solidFill>
              <a:srgbClr val="00B050"/>
            </a:solidFill>
          </a:ln>
        </p:spPr>
        <p:txBody>
          <a:bodyPr wrap="non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وظيفتها </a:t>
            </a:r>
          </a:p>
          <a:p>
            <a:pPr algn="ctr"/>
            <a:r>
              <a:rPr lang="ar-SA" sz="3600" dirty="0">
                <a:ln w="0"/>
                <a:effectLst>
                  <a:outerShdw blurRad="38100" dist="19050" dir="2700000" algn="tl" rotWithShape="0">
                    <a:schemeClr val="dk1">
                      <a:alpha val="40000"/>
                    </a:schemeClr>
                  </a:outerShdw>
                </a:effectLst>
              </a:rPr>
              <a:t>... </a:t>
            </a:r>
            <a:r>
              <a:rPr lang="ar-SA" sz="3600">
                <a:ln w="0"/>
                <a:solidFill>
                  <a:srgbClr val="FF0000"/>
                </a:solidFill>
                <a:effectLst>
                  <a:outerShdw blurRad="38100" dist="19050" dir="2700000" algn="tl" rotWithShape="0">
                    <a:schemeClr val="dk1">
                      <a:alpha val="40000"/>
                    </a:schemeClr>
                  </a:outerShdw>
                </a:effectLst>
              </a:rPr>
              <a:t>الهضم </a:t>
            </a:r>
            <a:r>
              <a:rPr lang="ar-SA" sz="3600" b="0" cap="none" spc="0">
                <a:ln w="0"/>
                <a:solidFill>
                  <a:schemeClr val="tx1"/>
                </a:solidFill>
                <a:effectLst>
                  <a:outerShdw blurRad="38100" dist="19050" dir="2700000" algn="tl" rotWithShape="0">
                    <a:schemeClr val="dk1">
                      <a:alpha val="40000"/>
                    </a:schemeClr>
                  </a:outerShdw>
                </a:effectLst>
              </a:rPr>
              <a:t>......</a:t>
            </a:r>
            <a:endParaRPr lang="ar-SA" sz="3600" b="0" cap="none" spc="0" dirty="0">
              <a:ln w="0"/>
              <a:solidFill>
                <a:schemeClr val="tx1"/>
              </a:solidFill>
              <a:effectLst>
                <a:outerShdw blurRad="38100" dist="19050" dir="2700000" algn="tl" rotWithShape="0">
                  <a:schemeClr val="dk1">
                    <a:alpha val="40000"/>
                  </a:schemeClr>
                </a:outerShdw>
              </a:effectLst>
            </a:endParaRPr>
          </a:p>
        </p:txBody>
      </p:sp>
      <p:pic>
        <p:nvPicPr>
          <p:cNvPr id="33" name="صورة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00" y="198734"/>
            <a:ext cx="2387600" cy="212365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cxnSp>
        <p:nvCxnSpPr>
          <p:cNvPr id="39" name="رابط كسهم مستقيم 38"/>
          <p:cNvCxnSpPr/>
          <p:nvPr/>
        </p:nvCxnSpPr>
        <p:spPr>
          <a:xfrm>
            <a:off x="9169400" y="3724704"/>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رابط كسهم مستقيم 39"/>
          <p:cNvCxnSpPr/>
          <p:nvPr/>
        </p:nvCxnSpPr>
        <p:spPr>
          <a:xfrm>
            <a:off x="6414398" y="3724703"/>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رابط كسهم مستقيم 40"/>
          <p:cNvCxnSpPr/>
          <p:nvPr/>
        </p:nvCxnSpPr>
        <p:spPr>
          <a:xfrm>
            <a:off x="3265609" y="3724702"/>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رابط كسهم مستقيم 41"/>
          <p:cNvCxnSpPr/>
          <p:nvPr/>
        </p:nvCxnSpPr>
        <p:spPr>
          <a:xfrm>
            <a:off x="9953968" y="5259861"/>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رابط كسهم مستقيم 42"/>
          <p:cNvCxnSpPr/>
          <p:nvPr/>
        </p:nvCxnSpPr>
        <p:spPr>
          <a:xfrm>
            <a:off x="2804358" y="5259862"/>
            <a:ext cx="12700" cy="33482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مستطيل 43"/>
          <p:cNvSpPr/>
          <p:nvPr/>
        </p:nvSpPr>
        <p:spPr>
          <a:xfrm>
            <a:off x="288745" y="2074374"/>
            <a:ext cx="2026517" cy="1323439"/>
          </a:xfrm>
          <a:prstGeom prst="rect">
            <a:avLst/>
          </a:prstGeom>
          <a:noFill/>
        </p:spPr>
        <p:txBody>
          <a:bodyPr wrap="non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استراتيجية </a:t>
            </a:r>
          </a:p>
          <a:p>
            <a:pPr algn="ctr"/>
            <a:r>
              <a:rPr lang="ar-SA" sz="4000" dirty="0">
                <a:ln w="0"/>
                <a:effectLst>
                  <a:outerShdw blurRad="38100" dist="19050" dir="2700000" algn="tl" rotWithShape="0">
                    <a:schemeClr val="dk1">
                      <a:alpha val="40000"/>
                    </a:schemeClr>
                  </a:outerShdw>
                </a:effectLst>
              </a:rPr>
              <a:t>الفجوة</a:t>
            </a:r>
            <a:endParaRPr lang="ar-SA" sz="4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20133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099880" y="609653"/>
            <a:ext cx="3243196" cy="830997"/>
          </a:xfrm>
          <a:prstGeom prst="rect">
            <a:avLst/>
          </a:prstGeom>
          <a:solidFill>
            <a:srgbClr val="FFCB08"/>
          </a:solidFill>
          <a:ln w="38100">
            <a:noFill/>
          </a:ln>
        </p:spPr>
        <p:txBody>
          <a:bodyPr wrap="none" lIns="91440" tIns="45720" rIns="91440" bIns="45720">
            <a:spAutoFit/>
          </a:bodyPr>
          <a:lstStyle/>
          <a:p>
            <a:pPr algn="ctr"/>
            <a:r>
              <a:rPr lang="ar-SA" sz="4800" dirty="0">
                <a:ln w="0"/>
                <a:solidFill>
                  <a:schemeClr val="bg1"/>
                </a:solidFill>
                <a:effectLst>
                  <a:outerShdw blurRad="38100" dist="19050" dir="2700000" algn="tl" rotWithShape="0">
                    <a:schemeClr val="dk1">
                      <a:alpha val="40000"/>
                    </a:schemeClr>
                  </a:outerShdw>
                </a:effectLst>
              </a:rPr>
              <a:t>طالبتي العزيزة </a:t>
            </a:r>
          </a:p>
        </p:txBody>
      </p:sp>
      <p:sp>
        <p:nvSpPr>
          <p:cNvPr id="3" name="مستطيل 2"/>
          <p:cNvSpPr/>
          <p:nvPr/>
        </p:nvSpPr>
        <p:spPr>
          <a:xfrm>
            <a:off x="6298158" y="2046637"/>
            <a:ext cx="5088771" cy="830997"/>
          </a:xfrm>
          <a:prstGeom prst="rect">
            <a:avLst/>
          </a:prstGeom>
          <a:solidFill>
            <a:srgbClr val="FF6D41"/>
          </a:solidFill>
          <a:ln w="38100">
            <a:noFill/>
          </a:ln>
        </p:spPr>
        <p:txBody>
          <a:bodyPr wrap="square" lIns="91440" tIns="45720" rIns="91440" bIns="45720">
            <a:spAutoFit/>
          </a:bodyPr>
          <a:lstStyle/>
          <a:p>
            <a:pPr algn="ctr"/>
            <a:r>
              <a:rPr lang="ar-SA" sz="4800" dirty="0">
                <a:ln w="0"/>
                <a:solidFill>
                  <a:schemeClr val="bg1"/>
                </a:solidFill>
                <a:effectLst>
                  <a:outerShdw blurRad="38100" dist="19050" dir="2700000" algn="tl" rotWithShape="0">
                    <a:schemeClr val="dk1">
                      <a:alpha val="40000"/>
                    </a:schemeClr>
                  </a:outerShdw>
                </a:effectLst>
              </a:rPr>
              <a:t>شاهدي واستمعي بتركيز </a:t>
            </a:r>
          </a:p>
        </p:txBody>
      </p:sp>
      <p:sp>
        <p:nvSpPr>
          <p:cNvPr id="5" name="مستطيل 4"/>
          <p:cNvSpPr/>
          <p:nvPr/>
        </p:nvSpPr>
        <p:spPr>
          <a:xfrm>
            <a:off x="5546361" y="3483621"/>
            <a:ext cx="6350234" cy="2308324"/>
          </a:xfrm>
          <a:prstGeom prst="rect">
            <a:avLst/>
          </a:prstGeom>
          <a:solidFill>
            <a:srgbClr val="57D0FF"/>
          </a:solidFill>
          <a:ln w="38100">
            <a:noFill/>
          </a:ln>
        </p:spPr>
        <p:txBody>
          <a:bodyPr wrap="square" lIns="91440" tIns="45720" rIns="91440" bIns="45720">
            <a:spAutoFit/>
          </a:bodyPr>
          <a:lstStyle/>
          <a:p>
            <a:pPr algn="ctr"/>
            <a:r>
              <a:rPr lang="ar-SA" sz="4800" dirty="0">
                <a:ln w="0"/>
                <a:solidFill>
                  <a:schemeClr val="bg1"/>
                </a:solidFill>
                <a:effectLst>
                  <a:outerShdw blurRad="38100" dist="19050" dir="2700000" algn="tl" rotWithShape="0">
                    <a:schemeClr val="dk1">
                      <a:alpha val="40000"/>
                    </a:schemeClr>
                  </a:outerShdw>
                </a:effectLst>
              </a:rPr>
              <a:t>وأكتبي أهم المعلومات التي ستفهمينها عن (التغذية والهضم) من الفيديو التالي</a:t>
            </a:r>
          </a:p>
        </p:txBody>
      </p:sp>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647" y="536462"/>
            <a:ext cx="4287186" cy="58943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744044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التغذية والهضم في اللاسعات أو الجوفمعويات">
            <a:hlinkClick r:id="" action="ppaction://media"/>
          </p:cNvPr>
          <p:cNvPicPr>
            <a:picLocks noChangeAspect="1"/>
          </p:cNvPicPr>
          <p:nvPr>
            <a:videoFile r:link="rId1"/>
            <p:extLst>
              <p:ext uri="{DAA4B4D4-6D71-4841-9C94-3DE7FCFB9230}">
                <p14:media xmlns:p14="http://schemas.microsoft.com/office/powerpoint/2010/main" r:embed="rId2">
                  <p14:trim st="59014"/>
                </p14:media>
              </p:ext>
            </p:extLst>
          </p:nvPr>
        </p:nvPicPr>
        <p:blipFill>
          <a:blip r:embed="rId4"/>
          <a:stretch>
            <a:fillRect/>
          </a:stretch>
        </p:blipFill>
        <p:spPr>
          <a:xfrm>
            <a:off x="88900" y="0"/>
            <a:ext cx="11459087" cy="6858000"/>
          </a:xfrm>
          <a:prstGeom prst="rect">
            <a:avLst/>
          </a:prstGeom>
        </p:spPr>
      </p:pic>
      <p:sp>
        <p:nvSpPr>
          <p:cNvPr id="3" name="مستطيل 2">
            <a:extLst>
              <a:ext uri="{FF2B5EF4-FFF2-40B4-BE49-F238E27FC236}">
                <a16:creationId xmlns:a16="http://schemas.microsoft.com/office/drawing/2014/main" id="{0F4481CF-838D-40D8-98DC-BEA3B7048BF7}"/>
              </a:ext>
            </a:extLst>
          </p:cNvPr>
          <p:cNvSpPr/>
          <p:nvPr/>
        </p:nvSpPr>
        <p:spPr>
          <a:xfrm rot="5400000">
            <a:off x="8522108" y="2907894"/>
            <a:ext cx="657778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3200" dirty="0">
                <a:solidFill>
                  <a:sysClr val="windowText" lastClr="000000"/>
                </a:solidFill>
              </a:rPr>
              <a:t>انقر هنا لمشاهدة التغذية والهضم في اللاسعات </a:t>
            </a:r>
          </a:p>
        </p:txBody>
      </p:sp>
    </p:spTree>
    <p:extLst>
      <p:ext uri="{BB962C8B-B14F-4D97-AF65-F5344CB8AC3E}">
        <p14:creationId xmlns:p14="http://schemas.microsoft.com/office/powerpoint/2010/main" val="13794213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id="{75FC06ED-BFE7-4B39-AEC9-56124A043D3E}"/>
              </a:ext>
            </a:extLst>
          </p:cNvPr>
          <p:cNvSpPr/>
          <p:nvPr/>
        </p:nvSpPr>
        <p:spPr>
          <a:xfrm>
            <a:off x="212651" y="245401"/>
            <a:ext cx="11759866" cy="1446550"/>
          </a:xfrm>
          <a:prstGeom prst="rect">
            <a:avLst/>
          </a:prstGeom>
          <a:solidFill>
            <a:srgbClr val="FFFF99"/>
          </a:solidFill>
          <a:ln w="38100">
            <a:solidFill>
              <a:schemeClr val="tx1"/>
            </a:solid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بعد مشاهدتكـِ للمقطع المرئي السابق عن التغذي في اللاسعات اكملي العبارات التالية </a:t>
            </a:r>
          </a:p>
        </p:txBody>
      </p:sp>
      <p:sp>
        <p:nvSpPr>
          <p:cNvPr id="4" name="مستطيل 3">
            <a:extLst>
              <a:ext uri="{FF2B5EF4-FFF2-40B4-BE49-F238E27FC236}">
                <a16:creationId xmlns:a16="http://schemas.microsoft.com/office/drawing/2014/main" id="{D7AA66CA-ECAD-4FCD-85F3-3C67A2F1C444}"/>
              </a:ext>
            </a:extLst>
          </p:cNvPr>
          <p:cNvSpPr/>
          <p:nvPr/>
        </p:nvSpPr>
        <p:spPr>
          <a:xfrm>
            <a:off x="6549656" y="2035613"/>
            <a:ext cx="5422859" cy="4154984"/>
          </a:xfrm>
          <a:prstGeom prst="rect">
            <a:avLst/>
          </a:prstGeom>
          <a:solidFill>
            <a:srgbClr val="CCFF99"/>
          </a:solidFill>
          <a:ln w="38100">
            <a:solidFill>
              <a:schemeClr val="tx1"/>
            </a:solid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تتغذى اللاسعات على الفرائس </a:t>
            </a:r>
          </a:p>
          <a:p>
            <a:pPr algn="ctr"/>
            <a:r>
              <a:rPr lang="ar-SA" sz="4400" dirty="0">
                <a:ln w="0"/>
                <a:effectLst>
                  <a:outerShdw blurRad="38100" dist="19050" dir="2700000" algn="tl" rotWithShape="0">
                    <a:schemeClr val="dk1">
                      <a:alpha val="40000"/>
                    </a:schemeClr>
                  </a:outerShdw>
                </a:effectLst>
              </a:rPr>
              <a:t>تمسك اللاسعات </a:t>
            </a:r>
            <a:r>
              <a:rPr lang="ar-SA" sz="4400" dirty="0" err="1">
                <a:ln w="0"/>
                <a:effectLst>
                  <a:outerShdw blurRad="38100" dist="19050" dir="2700000" algn="tl" rotWithShape="0">
                    <a:schemeClr val="dk1">
                      <a:alpha val="40000"/>
                    </a:schemeClr>
                  </a:outerShdw>
                </a:effectLst>
              </a:rPr>
              <a:t>الغذاءبواسطة</a:t>
            </a:r>
            <a:r>
              <a:rPr lang="ar-SA" sz="4400" dirty="0">
                <a:ln w="0"/>
                <a:effectLst>
                  <a:outerShdw blurRad="38100" dist="19050" dir="2700000" algn="tl" rotWithShape="0">
                    <a:schemeClr val="dk1">
                      <a:alpha val="40000"/>
                    </a:schemeClr>
                  </a:outerShdw>
                </a:effectLst>
              </a:rPr>
              <a:t> </a:t>
            </a:r>
            <a:r>
              <a:rPr lang="ar-SA" sz="4400" dirty="0" err="1">
                <a:ln w="0"/>
                <a:effectLst>
                  <a:outerShdw blurRad="38100" dist="19050" dir="2700000" algn="tl" rotWithShape="0">
                    <a:schemeClr val="dk1">
                      <a:alpha val="40000"/>
                    </a:schemeClr>
                  </a:outerShdw>
                </a:effectLst>
              </a:rPr>
              <a:t>اللوامس</a:t>
            </a:r>
            <a:r>
              <a:rPr lang="ar-SA" sz="4400" dirty="0">
                <a:ln w="0"/>
                <a:effectLst>
                  <a:outerShdw blurRad="38100" dist="19050" dir="2700000" algn="tl" rotWithShape="0">
                    <a:schemeClr val="dk1">
                      <a:alpha val="40000"/>
                    </a:schemeClr>
                  </a:outerShdw>
                </a:effectLst>
              </a:rPr>
              <a:t> لتدخله للفم </a:t>
            </a:r>
            <a:endParaRPr lang="ar-SA" sz="4400" b="0" cap="none" spc="0" dirty="0">
              <a:ln w="0"/>
              <a:solidFill>
                <a:schemeClr val="tx1"/>
              </a:solidFill>
              <a:effectLst>
                <a:outerShdw blurRad="38100" dist="19050" dir="2700000" algn="tl" rotWithShape="0">
                  <a:schemeClr val="dk1">
                    <a:alpha val="40000"/>
                  </a:schemeClr>
                </a:outerShdw>
              </a:effectLst>
            </a:endParaRPr>
          </a:p>
          <a:p>
            <a:pPr algn="ctr"/>
            <a:r>
              <a:rPr lang="ar-SA" sz="4400" dirty="0">
                <a:ln w="0"/>
                <a:effectLst>
                  <a:outerShdw blurRad="38100" dist="19050" dir="2700000" algn="tl" rotWithShape="0">
                    <a:schemeClr val="dk1">
                      <a:alpha val="40000"/>
                    </a:schemeClr>
                  </a:outerShdw>
                </a:effectLst>
              </a:rPr>
              <a:t>يتم الهضم في اللاسعات في تجويف خاص</a:t>
            </a:r>
          </a:p>
          <a:p>
            <a:pPr algn="ctr"/>
            <a:r>
              <a:rPr lang="ar-SA" sz="4400" dirty="0">
                <a:ln w="0"/>
                <a:effectLst>
                  <a:outerShdw blurRad="38100" dist="19050" dir="2700000" algn="tl" rotWithShape="0">
                    <a:schemeClr val="dk1">
                      <a:alpha val="40000"/>
                    </a:schemeClr>
                  </a:outerShdw>
                </a:effectLst>
              </a:rPr>
              <a:t>(التجويف المعوي) </a:t>
            </a:r>
            <a:endParaRPr lang="ar-SA" sz="4400" b="0" cap="none" spc="0" dirty="0">
              <a:ln w="0"/>
              <a:solidFill>
                <a:schemeClr val="tx1"/>
              </a:solidFill>
              <a:effectLst>
                <a:outerShdw blurRad="38100" dist="19050" dir="2700000" algn="tl" rotWithShape="0">
                  <a:schemeClr val="dk1">
                    <a:alpha val="40000"/>
                  </a:schemeClr>
                </a:outerShdw>
              </a:effectLst>
            </a:endParaRPr>
          </a:p>
        </p:txBody>
      </p:sp>
      <p:pic>
        <p:nvPicPr>
          <p:cNvPr id="1026" name="Picture 2" descr="ÙØªÙØ¬Ø© Ø¨Ø­Ø« Ø§ÙØµÙØ± Ø¹Ù Ø§ÙØªØºØ°ÙØ© ÙÙ Ø§ÙÙØ§Ø³Ø¹Ø§Øª">
            <a:extLst>
              <a:ext uri="{FF2B5EF4-FFF2-40B4-BE49-F238E27FC236}">
                <a16:creationId xmlns:a16="http://schemas.microsoft.com/office/drawing/2014/main" id="{17DBA241-8758-4F3C-8154-B006F06D54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74" y="1881963"/>
            <a:ext cx="6020244" cy="4730635"/>
          </a:xfrm>
          <a:prstGeom prst="rect">
            <a:avLst/>
          </a:prstGeom>
          <a:noFill/>
          <a:extLst>
            <a:ext uri="{909E8E84-426E-40DD-AFC4-6F175D3DCCD1}">
              <a14:hiddenFill xmlns:a14="http://schemas.microsoft.com/office/drawing/2010/main">
                <a:solidFill>
                  <a:srgbClr val="FFFFFF"/>
                </a:solidFill>
              </a14:hiddenFill>
            </a:ext>
          </a:extLst>
        </p:spPr>
      </p:pic>
      <p:sp>
        <p:nvSpPr>
          <p:cNvPr id="6" name="مستطيل 5">
            <a:extLst>
              <a:ext uri="{FF2B5EF4-FFF2-40B4-BE49-F238E27FC236}">
                <a16:creationId xmlns:a16="http://schemas.microsoft.com/office/drawing/2014/main" id="{0081CB1E-4D3D-45B9-851D-AD784CE826CE}"/>
              </a:ext>
            </a:extLst>
          </p:cNvPr>
          <p:cNvSpPr/>
          <p:nvPr/>
        </p:nvSpPr>
        <p:spPr>
          <a:xfrm>
            <a:off x="6680789" y="2096040"/>
            <a:ext cx="1346791" cy="769441"/>
          </a:xfrm>
          <a:prstGeom prst="rect">
            <a:avLst/>
          </a:prstGeom>
          <a:solidFill>
            <a:srgbClr val="CCFF99"/>
          </a:solidFill>
          <a:ln w="38100">
            <a:no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
        <p:nvSpPr>
          <p:cNvPr id="7" name="مستطيل 6">
            <a:extLst>
              <a:ext uri="{FF2B5EF4-FFF2-40B4-BE49-F238E27FC236}">
                <a16:creationId xmlns:a16="http://schemas.microsoft.com/office/drawing/2014/main" id="{350E8D94-231F-4313-BA01-BAE7286EE732}"/>
              </a:ext>
            </a:extLst>
          </p:cNvPr>
          <p:cNvSpPr/>
          <p:nvPr/>
        </p:nvSpPr>
        <p:spPr>
          <a:xfrm>
            <a:off x="9473612" y="3343664"/>
            <a:ext cx="1683490" cy="769441"/>
          </a:xfrm>
          <a:prstGeom prst="rect">
            <a:avLst/>
          </a:prstGeom>
          <a:solidFill>
            <a:srgbClr val="CCFF99"/>
          </a:solidFill>
          <a:ln w="38100">
            <a:no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
        <p:nvSpPr>
          <p:cNvPr id="8" name="مستطيل 7">
            <a:extLst>
              <a:ext uri="{FF2B5EF4-FFF2-40B4-BE49-F238E27FC236}">
                <a16:creationId xmlns:a16="http://schemas.microsoft.com/office/drawing/2014/main" id="{06D3F410-5B95-4199-A191-2414359FC908}"/>
              </a:ext>
            </a:extLst>
          </p:cNvPr>
          <p:cNvSpPr/>
          <p:nvPr/>
        </p:nvSpPr>
        <p:spPr>
          <a:xfrm>
            <a:off x="7676709" y="4809662"/>
            <a:ext cx="3281920" cy="1332000"/>
          </a:xfrm>
          <a:prstGeom prst="rect">
            <a:avLst/>
          </a:prstGeom>
          <a:solidFill>
            <a:srgbClr val="CCFF99"/>
          </a:solidFill>
          <a:ln w="38100">
            <a:no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181851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1" presetClass="exit" presetSubtype="1" fill="hold" grpId="0" nodeType="clickEffect">
                                  <p:stCondLst>
                                    <p:cond delay="0"/>
                                  </p:stCondLst>
                                  <p:childTnLst>
                                    <p:animEffect transition="out" filter="wheel(1)">
                                      <p:cBhvr>
                                        <p:cTn id="11" dur="2000"/>
                                        <p:tgtEl>
                                          <p:spTgt spid="7"/>
                                        </p:tgtEl>
                                      </p:cBhvr>
                                    </p:animEffect>
                                    <p:set>
                                      <p:cBhvr>
                                        <p:cTn id="12" dur="1" fill="hold">
                                          <p:stCondLst>
                                            <p:cond delay="19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1" presetClass="exit" presetSubtype="1" fill="hold" grpId="0" nodeType="clickEffect">
                                  <p:stCondLst>
                                    <p:cond delay="0"/>
                                  </p:stCondLst>
                                  <p:childTnLst>
                                    <p:animEffect transition="out" filter="wheel(1)">
                                      <p:cBhvr>
                                        <p:cTn id="16" dur="2000"/>
                                        <p:tgtEl>
                                          <p:spTgt spid="8"/>
                                        </p:tgtEl>
                                      </p:cBhvr>
                                    </p:animEffect>
                                    <p:set>
                                      <p:cBhvr>
                                        <p:cTn id="17"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707542" y="186417"/>
            <a:ext cx="9157252" cy="1323439"/>
          </a:xfrm>
          <a:prstGeom prst="rect">
            <a:avLst/>
          </a:prstGeom>
          <a:solidFill>
            <a:srgbClr val="DDD483"/>
          </a:solidFill>
        </p:spPr>
        <p:txBody>
          <a:bodyPr wrap="square" lIns="91440" tIns="45720" rIns="91440" bIns="45720">
            <a:spAutoFit/>
          </a:bodyPr>
          <a:lstStyle/>
          <a:p>
            <a:pPr algn="ctr"/>
            <a:r>
              <a:rPr lang="ar-SA" sz="4000" dirty="0">
                <a:ln w="0"/>
                <a:effectLst>
                  <a:outerShdw blurRad="38100" dist="19050" dir="2700000" algn="tl" rotWithShape="0">
                    <a:schemeClr val="dk1">
                      <a:alpha val="40000"/>
                    </a:schemeClr>
                  </a:outerShdw>
                </a:effectLst>
              </a:rPr>
              <a:t>أقرئي في كتابكِ المقرر عن الاستجابة للمثيرات ثم أصدري حكما أي من العبارات التالية هي الأكثر صحة </a:t>
            </a:r>
            <a:endParaRPr lang="ar-SA" sz="3600" b="0" cap="none" spc="0" dirty="0">
              <a:ln w="0"/>
              <a:solidFill>
                <a:schemeClr val="tx1"/>
              </a:solidFill>
              <a:effectLst>
                <a:outerShdw blurRad="38100" dist="19050" dir="2700000" algn="tl" rotWithShape="0">
                  <a:schemeClr val="dk1">
                    <a:alpha val="40000"/>
                  </a:schemeClr>
                </a:outerShdw>
              </a:effectLst>
            </a:endParaRPr>
          </a:p>
        </p:txBody>
      </p:sp>
      <p:grpSp>
        <p:nvGrpSpPr>
          <p:cNvPr id="10" name="مجموعة 9"/>
          <p:cNvGrpSpPr/>
          <p:nvPr/>
        </p:nvGrpSpPr>
        <p:grpSpPr>
          <a:xfrm>
            <a:off x="532034" y="1743458"/>
            <a:ext cx="3390588" cy="4882952"/>
            <a:chOff x="876808" y="1224414"/>
            <a:chExt cx="3390588" cy="4882952"/>
          </a:xfrm>
        </p:grpSpPr>
        <p:pic>
          <p:nvPicPr>
            <p:cNvPr id="8" name="صورة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808" y="3482983"/>
              <a:ext cx="3390588" cy="2624383"/>
            </a:xfrm>
            <a:prstGeom prst="rect">
              <a:avLst/>
            </a:prstGeom>
          </p:spPr>
        </p:pic>
        <p:sp>
          <p:nvSpPr>
            <p:cNvPr id="2" name="وسيلة شرح مستطيلة 1"/>
            <p:cNvSpPr/>
            <p:nvPr/>
          </p:nvSpPr>
          <p:spPr>
            <a:xfrm>
              <a:off x="876808" y="1224414"/>
              <a:ext cx="3390588" cy="1938992"/>
            </a:xfrm>
            <a:prstGeom prst="wedgeRectCallout">
              <a:avLst>
                <a:gd name="adj1" fmla="val 27799"/>
                <a:gd name="adj2" fmla="val 70971"/>
              </a:avLst>
            </a:prstGeom>
            <a:noFill/>
            <a:ln w="57150">
              <a:solidFill>
                <a:schemeClr val="tx1"/>
              </a:solidFill>
            </a:ln>
          </p:spPr>
          <p:txBody>
            <a:bodyPr wrap="square" lIns="91440" tIns="45720" rIns="91440" bIns="45720">
              <a:spAutoFit/>
            </a:bodyPr>
            <a:lstStyle/>
            <a:p>
              <a:pPr algn="ctr"/>
              <a:r>
                <a:rPr lang="ar-SA" sz="4000" dirty="0">
                  <a:ln w="0"/>
                  <a:effectLst>
                    <a:outerShdw blurRad="38100" dist="19050" dir="2700000" algn="tl" rotWithShape="0">
                      <a:schemeClr val="dk1">
                        <a:alpha val="40000"/>
                      </a:schemeClr>
                    </a:outerShdw>
                  </a:effectLst>
                </a:rPr>
                <a:t>للاسعات جهاز عصبي للإحساس بالمؤثرات الخارجية </a:t>
              </a:r>
              <a:endParaRPr lang="ar-SA" sz="4000" b="0" cap="none" spc="0" dirty="0">
                <a:ln w="0"/>
                <a:solidFill>
                  <a:schemeClr val="tx1"/>
                </a:solidFill>
                <a:effectLst>
                  <a:outerShdw blurRad="38100" dist="19050" dir="2700000" algn="tl" rotWithShape="0">
                    <a:schemeClr val="dk1">
                      <a:alpha val="40000"/>
                    </a:schemeClr>
                  </a:outerShdw>
                </a:effectLst>
              </a:endParaRPr>
            </a:p>
          </p:txBody>
        </p:sp>
      </p:grpSp>
      <p:grpSp>
        <p:nvGrpSpPr>
          <p:cNvPr id="11" name="مجموعة 10"/>
          <p:cNvGrpSpPr/>
          <p:nvPr/>
        </p:nvGrpSpPr>
        <p:grpSpPr>
          <a:xfrm>
            <a:off x="4214920" y="1743458"/>
            <a:ext cx="3987800" cy="4882952"/>
            <a:chOff x="564688" y="1224414"/>
            <a:chExt cx="3987800" cy="4882952"/>
          </a:xfrm>
        </p:grpSpPr>
        <p:pic>
          <p:nvPicPr>
            <p:cNvPr id="12" name="صورة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808" y="3482983"/>
              <a:ext cx="3390588" cy="2624383"/>
            </a:xfrm>
            <a:prstGeom prst="rect">
              <a:avLst/>
            </a:prstGeom>
          </p:spPr>
        </p:pic>
        <p:sp>
          <p:nvSpPr>
            <p:cNvPr id="13" name="وسيلة شرح مستطيلة 12"/>
            <p:cNvSpPr/>
            <p:nvPr/>
          </p:nvSpPr>
          <p:spPr>
            <a:xfrm>
              <a:off x="564688" y="1224414"/>
              <a:ext cx="3987800" cy="2554545"/>
            </a:xfrm>
            <a:prstGeom prst="wedgeRectCallout">
              <a:avLst>
                <a:gd name="adj1" fmla="val 27799"/>
                <a:gd name="adj2" fmla="val 70971"/>
              </a:avLst>
            </a:prstGeom>
            <a:noFill/>
            <a:ln w="57150">
              <a:solidFill>
                <a:schemeClr val="tx1"/>
              </a:solidFill>
            </a:ln>
          </p:spPr>
          <p:txBody>
            <a:bodyPr wrap="squar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للاسعات شبكة عصبية من خلايا حسية تتنبه للمثيرات وتنقلها لخلايا الاستجابة  </a:t>
              </a:r>
            </a:p>
          </p:txBody>
        </p:sp>
      </p:grpSp>
      <p:grpSp>
        <p:nvGrpSpPr>
          <p:cNvPr id="14" name="مجموعة 13"/>
          <p:cNvGrpSpPr/>
          <p:nvPr/>
        </p:nvGrpSpPr>
        <p:grpSpPr>
          <a:xfrm>
            <a:off x="8495018" y="1743458"/>
            <a:ext cx="3390588" cy="4882952"/>
            <a:chOff x="876808" y="1224414"/>
            <a:chExt cx="3390588" cy="4882952"/>
          </a:xfrm>
        </p:grpSpPr>
        <p:pic>
          <p:nvPicPr>
            <p:cNvPr id="15" name="صورة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808" y="3482983"/>
              <a:ext cx="3390588" cy="2624383"/>
            </a:xfrm>
            <a:prstGeom prst="rect">
              <a:avLst/>
            </a:prstGeom>
          </p:spPr>
        </p:pic>
        <p:sp>
          <p:nvSpPr>
            <p:cNvPr id="16" name="وسيلة شرح مستطيلة 15"/>
            <p:cNvSpPr/>
            <p:nvPr/>
          </p:nvSpPr>
          <p:spPr>
            <a:xfrm>
              <a:off x="876808" y="1224414"/>
              <a:ext cx="3390588" cy="1938992"/>
            </a:xfrm>
            <a:prstGeom prst="wedgeRectCallout">
              <a:avLst>
                <a:gd name="adj1" fmla="val 27799"/>
                <a:gd name="adj2" fmla="val 70971"/>
              </a:avLst>
            </a:prstGeom>
            <a:noFill/>
            <a:ln w="57150">
              <a:solidFill>
                <a:schemeClr val="tx1"/>
              </a:solidFill>
            </a:ln>
          </p:spPr>
          <p:txBody>
            <a:bodyPr wrap="squar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ليس للاسعات أي خلايا حسية أو عصبية </a:t>
              </a:r>
            </a:p>
          </p:txBody>
        </p:sp>
      </p:grpSp>
      <p:sp>
        <p:nvSpPr>
          <p:cNvPr id="17" name="مستطيل 16"/>
          <p:cNvSpPr/>
          <p:nvPr/>
        </p:nvSpPr>
        <p:spPr>
          <a:xfrm>
            <a:off x="236628" y="124862"/>
            <a:ext cx="2248426" cy="1446550"/>
          </a:xfrm>
          <a:prstGeom prst="rect">
            <a:avLst/>
          </a:prstGeom>
          <a:solidFill>
            <a:srgbClr val="F9D5B4"/>
          </a:solidFill>
        </p:spPr>
        <p:txBody>
          <a:bodyPr wrap="square" lIns="91440" tIns="45720" rIns="91440" bIns="45720">
            <a:spAutoFit/>
          </a:bodyPr>
          <a:lstStyle/>
          <a:p>
            <a:pPr algn="ctr"/>
            <a:r>
              <a:rPr lang="ar-SA" sz="4400" dirty="0">
                <a:ln w="0"/>
                <a:effectLst>
                  <a:outerShdw blurRad="38100" dist="19050" dir="2700000" algn="tl" rotWithShape="0">
                    <a:schemeClr val="dk1">
                      <a:alpha val="40000"/>
                    </a:schemeClr>
                  </a:outerShdw>
                </a:effectLst>
              </a:rPr>
              <a:t>المفاهيم الكرتونية </a:t>
            </a:r>
            <a:endParaRPr lang="ar-SA" sz="4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8389962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734228" y="1842057"/>
            <a:ext cx="7258922" cy="4524315"/>
          </a:xfrm>
          <a:prstGeom prst="rect">
            <a:avLst/>
          </a:prstGeom>
          <a:solidFill>
            <a:srgbClr val="CCFF99"/>
          </a:solidFill>
          <a:ln w="38100">
            <a:solidFill>
              <a:schemeClr val="tx1"/>
            </a:solidFill>
          </a:ln>
        </p:spPr>
        <p:txBody>
          <a:bodyPr wrap="square" lIns="91440" tIns="45720" rIns="91440" bIns="45720">
            <a:spAutoFit/>
          </a:bodyPr>
          <a:lstStyle/>
          <a:p>
            <a:pPr algn="ctr"/>
            <a:r>
              <a:rPr lang="ar-SA" sz="4800" dirty="0">
                <a:ln w="0"/>
                <a:effectLst>
                  <a:outerShdw blurRad="38100" dist="19050" dir="2700000" algn="tl" rotWithShape="0">
                    <a:schemeClr val="dk1">
                      <a:alpha val="40000"/>
                    </a:schemeClr>
                  </a:outerShdw>
                </a:effectLst>
              </a:rPr>
              <a:t>تحوي اللاسعات شبكة عصبية توصل السيالات العصبية من جميع أجزاء الجسم و تسبب سيالات الشبكة العصبية انقباض خلايا شبه عضلية في طبقتي الخلايا ونتيجة لذلك تتحرك </a:t>
            </a:r>
            <a:r>
              <a:rPr lang="ar-SA" sz="4800" dirty="0" err="1">
                <a:ln w="0"/>
                <a:effectLst>
                  <a:outerShdw blurRad="38100" dist="19050" dir="2700000" algn="tl" rotWithShape="0">
                    <a:schemeClr val="dk1">
                      <a:alpha val="40000"/>
                    </a:schemeClr>
                  </a:outerShdw>
                </a:effectLst>
              </a:rPr>
              <a:t>اللوامس</a:t>
            </a:r>
            <a:r>
              <a:rPr lang="ar-SA" sz="4800" dirty="0">
                <a:ln w="0"/>
                <a:effectLst>
                  <a:outerShdw blurRad="38100" dist="19050" dir="2700000" algn="tl" rotWithShape="0">
                    <a:schemeClr val="dk1">
                      <a:alpha val="40000"/>
                    </a:schemeClr>
                  </a:outerShdw>
                </a:effectLst>
              </a:rPr>
              <a:t> </a:t>
            </a:r>
            <a:r>
              <a:rPr lang="ar-SA" sz="4800" dirty="0" err="1">
                <a:ln w="0"/>
                <a:effectLst>
                  <a:outerShdw blurRad="38100" dist="19050" dir="2700000" algn="tl" rotWithShape="0">
                    <a:schemeClr val="dk1">
                      <a:alpha val="40000"/>
                    </a:schemeClr>
                  </a:outerShdw>
                </a:effectLst>
              </a:rPr>
              <a:t>للأمساك</a:t>
            </a:r>
            <a:r>
              <a:rPr lang="ar-SA" sz="4800" dirty="0">
                <a:ln w="0"/>
                <a:effectLst>
                  <a:outerShdw blurRad="38100" dist="19050" dir="2700000" algn="tl" rotWithShape="0">
                    <a:schemeClr val="dk1">
                      <a:alpha val="40000"/>
                    </a:schemeClr>
                  </a:outerShdw>
                </a:effectLst>
              </a:rPr>
              <a:t> بالفريسة </a:t>
            </a: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71" y="209902"/>
            <a:ext cx="4267200" cy="6184900"/>
          </a:xfrm>
          <a:prstGeom prst="rect">
            <a:avLst/>
          </a:prstGeom>
        </p:spPr>
      </p:pic>
      <p:sp>
        <p:nvSpPr>
          <p:cNvPr id="6" name="مستطيل 5">
            <a:extLst>
              <a:ext uri="{FF2B5EF4-FFF2-40B4-BE49-F238E27FC236}">
                <a16:creationId xmlns:a16="http://schemas.microsoft.com/office/drawing/2014/main" id="{90442BA6-BBC1-4B28-A60C-DD352274DDDB}"/>
              </a:ext>
            </a:extLst>
          </p:cNvPr>
          <p:cNvSpPr/>
          <p:nvPr/>
        </p:nvSpPr>
        <p:spPr>
          <a:xfrm>
            <a:off x="4734228" y="209902"/>
            <a:ext cx="7258922" cy="1446550"/>
          </a:xfrm>
          <a:prstGeom prst="rect">
            <a:avLst/>
          </a:prstGeom>
          <a:solidFill>
            <a:schemeClr val="accent4">
              <a:lumMod val="40000"/>
              <a:lumOff val="60000"/>
            </a:schemeClr>
          </a:solidFill>
          <a:ln w="38100">
            <a:solidFill>
              <a:schemeClr val="tx1"/>
            </a:solidFill>
          </a:ln>
        </p:spPr>
        <p:txBody>
          <a:bodyPr wrap="square" lIns="91440" tIns="45720" rIns="91440" bIns="45720">
            <a:spAutoFit/>
          </a:bodyPr>
          <a:lstStyle/>
          <a:p>
            <a:pPr algn="ctr"/>
            <a:r>
              <a:rPr lang="ar-SA" sz="4400" dirty="0">
                <a:ln w="0"/>
                <a:effectLst>
                  <a:outerShdw blurRad="38100" dist="19050" dir="2700000" algn="tl" rotWithShape="0">
                    <a:schemeClr val="dk1">
                      <a:alpha val="40000"/>
                    </a:schemeClr>
                  </a:outerShdw>
                </a:effectLst>
              </a:rPr>
              <a:t>اقرئي في كتابك المقرر عن الاستجابة في اللاسعات ثم اكملي ما يلي </a:t>
            </a:r>
          </a:p>
        </p:txBody>
      </p:sp>
      <p:sp>
        <p:nvSpPr>
          <p:cNvPr id="7" name="مستطيل 6">
            <a:extLst>
              <a:ext uri="{FF2B5EF4-FFF2-40B4-BE49-F238E27FC236}">
                <a16:creationId xmlns:a16="http://schemas.microsoft.com/office/drawing/2014/main" id="{82989D3C-6027-41B3-BB66-775CB38782C1}"/>
              </a:ext>
            </a:extLst>
          </p:cNvPr>
          <p:cNvSpPr/>
          <p:nvPr/>
        </p:nvSpPr>
        <p:spPr>
          <a:xfrm>
            <a:off x="5353665" y="1946787"/>
            <a:ext cx="2728451" cy="737419"/>
          </a:xfrm>
          <a:prstGeom prst="rect">
            <a:avLst/>
          </a:prstGeom>
          <a:solidFill>
            <a:srgbClr val="CC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a:t>
            </a:r>
          </a:p>
        </p:txBody>
      </p:sp>
      <p:sp>
        <p:nvSpPr>
          <p:cNvPr id="8" name="مستطيل 7">
            <a:extLst>
              <a:ext uri="{FF2B5EF4-FFF2-40B4-BE49-F238E27FC236}">
                <a16:creationId xmlns:a16="http://schemas.microsoft.com/office/drawing/2014/main" id="{626D42BE-9C94-4CEA-9CD0-938964472634}"/>
              </a:ext>
            </a:extLst>
          </p:cNvPr>
          <p:cNvSpPr/>
          <p:nvPr/>
        </p:nvSpPr>
        <p:spPr>
          <a:xfrm>
            <a:off x="4793221" y="3436376"/>
            <a:ext cx="1302780" cy="737419"/>
          </a:xfrm>
          <a:prstGeom prst="rect">
            <a:avLst/>
          </a:prstGeom>
          <a:solidFill>
            <a:srgbClr val="CC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a:t>
            </a:r>
          </a:p>
        </p:txBody>
      </p:sp>
      <p:sp>
        <p:nvSpPr>
          <p:cNvPr id="9" name="مستطيل 8">
            <a:extLst>
              <a:ext uri="{FF2B5EF4-FFF2-40B4-BE49-F238E27FC236}">
                <a16:creationId xmlns:a16="http://schemas.microsoft.com/office/drawing/2014/main" id="{B0F3418F-6204-4404-ACDE-02A2579D2AD8}"/>
              </a:ext>
            </a:extLst>
          </p:cNvPr>
          <p:cNvSpPr/>
          <p:nvPr/>
        </p:nvSpPr>
        <p:spPr>
          <a:xfrm>
            <a:off x="10073148" y="4104214"/>
            <a:ext cx="1699752" cy="737419"/>
          </a:xfrm>
          <a:prstGeom prst="rect">
            <a:avLst/>
          </a:prstGeom>
          <a:solidFill>
            <a:srgbClr val="CC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a:t>
            </a:r>
          </a:p>
        </p:txBody>
      </p:sp>
      <p:sp>
        <p:nvSpPr>
          <p:cNvPr id="10" name="مستطيل 9">
            <a:extLst>
              <a:ext uri="{FF2B5EF4-FFF2-40B4-BE49-F238E27FC236}">
                <a16:creationId xmlns:a16="http://schemas.microsoft.com/office/drawing/2014/main" id="{31279E16-A032-4F34-8C10-0B08FBE53B11}"/>
              </a:ext>
            </a:extLst>
          </p:cNvPr>
          <p:cNvSpPr/>
          <p:nvPr/>
        </p:nvSpPr>
        <p:spPr>
          <a:xfrm>
            <a:off x="5014452" y="4156579"/>
            <a:ext cx="3411305" cy="737419"/>
          </a:xfrm>
          <a:prstGeom prst="rect">
            <a:avLst/>
          </a:prstGeom>
          <a:solidFill>
            <a:srgbClr val="CC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a:t>
            </a:r>
          </a:p>
        </p:txBody>
      </p:sp>
      <p:sp>
        <p:nvSpPr>
          <p:cNvPr id="11" name="مستطيل 10">
            <a:extLst>
              <a:ext uri="{FF2B5EF4-FFF2-40B4-BE49-F238E27FC236}">
                <a16:creationId xmlns:a16="http://schemas.microsoft.com/office/drawing/2014/main" id="{7AB57748-2A2D-4A7E-BF6B-6DEE780F8DEC}"/>
              </a:ext>
            </a:extLst>
          </p:cNvPr>
          <p:cNvSpPr/>
          <p:nvPr/>
        </p:nvSpPr>
        <p:spPr>
          <a:xfrm>
            <a:off x="5014453" y="5555213"/>
            <a:ext cx="6699454" cy="737419"/>
          </a:xfrm>
          <a:prstGeom prst="rect">
            <a:avLst/>
          </a:prstGeom>
          <a:solidFill>
            <a:srgbClr val="CC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2800" dirty="0">
                <a:solidFill>
                  <a:sysClr val="windowText" lastClr="000000"/>
                </a:solidFill>
              </a:rPr>
              <a:t>................................................................</a:t>
            </a:r>
          </a:p>
        </p:txBody>
      </p:sp>
    </p:spTree>
    <p:extLst>
      <p:ext uri="{BB962C8B-B14F-4D97-AF65-F5344CB8AC3E}">
        <p14:creationId xmlns:p14="http://schemas.microsoft.com/office/powerpoint/2010/main" val="167012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0" nodeType="clickEffect">
                                  <p:stCondLst>
                                    <p:cond delay="0"/>
                                  </p:stCondLst>
                                  <p:childTnLst>
                                    <p:animEffect transition="out" filter="randombar(horizontal)">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4" presetClass="exit" presetSubtype="10" fill="hold" grpId="0" nodeType="clickEffect">
                                  <p:stCondLst>
                                    <p:cond delay="0"/>
                                  </p:stCondLst>
                                  <p:childTnLst>
                                    <p:animEffect transition="out" filter="randombar(horizont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مجموعة 4"/>
          <p:cNvGrpSpPr/>
          <p:nvPr/>
        </p:nvGrpSpPr>
        <p:grpSpPr>
          <a:xfrm>
            <a:off x="4041058" y="1180849"/>
            <a:ext cx="7661094" cy="5394779"/>
            <a:chOff x="4026310" y="729677"/>
            <a:chExt cx="7661094" cy="5394779"/>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7458" y="2060907"/>
              <a:ext cx="3886200" cy="4063549"/>
            </a:xfrm>
            <a:prstGeom prst="rect">
              <a:avLst/>
            </a:prstGeom>
          </p:spPr>
        </p:pic>
        <p:sp>
          <p:nvSpPr>
            <p:cNvPr id="2" name="وسيلة شرح مستطيلة مستديرة الزوايا 1"/>
            <p:cNvSpPr/>
            <p:nvPr/>
          </p:nvSpPr>
          <p:spPr>
            <a:xfrm>
              <a:off x="4026310" y="729677"/>
              <a:ext cx="7661094" cy="1940957"/>
            </a:xfrm>
            <a:prstGeom prst="wedgeRoundRectCallout">
              <a:avLst>
                <a:gd name="adj1" fmla="val -20063"/>
                <a:gd name="adj2" fmla="val 73138"/>
                <a:gd name="adj3" fmla="val 16667"/>
              </a:avLst>
            </a:prstGeom>
            <a:solidFill>
              <a:srgbClr val="D5EFFC"/>
            </a:solid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أن ليس للاسعات </a:t>
              </a:r>
              <a:r>
                <a:rPr lang="ar-SA" sz="5400" dirty="0">
                  <a:ln w="0"/>
                  <a:effectLst>
                    <a:outerShdw blurRad="38100" dist="19050" dir="2700000" algn="tl" rotWithShape="0">
                      <a:schemeClr val="dk1">
                        <a:alpha val="40000"/>
                      </a:schemeClr>
                    </a:outerShdw>
                  </a:effectLst>
                </a:rPr>
                <a:t>أوعية دموية </a:t>
              </a:r>
              <a:r>
                <a:rPr lang="ar-SA" sz="5400" b="0" cap="none" spc="0" dirty="0">
                  <a:ln w="0"/>
                  <a:solidFill>
                    <a:schemeClr val="tx1"/>
                  </a:solidFill>
                  <a:effectLst>
                    <a:outerShdw blurRad="38100" dist="19050" dir="2700000" algn="tl" rotWithShape="0">
                      <a:schemeClr val="dk1">
                        <a:alpha val="40000"/>
                      </a:schemeClr>
                    </a:outerShdw>
                  </a:effectLst>
                </a:rPr>
                <a:t>أو جهاز تنفسي أو أعضاء للإخراج  </a:t>
              </a:r>
            </a:p>
          </p:txBody>
        </p:sp>
      </p:grpSp>
      <p:sp>
        <p:nvSpPr>
          <p:cNvPr id="4" name="وسيلة شرح مع سهم إلى اليمين 3"/>
          <p:cNvSpPr/>
          <p:nvPr/>
        </p:nvSpPr>
        <p:spPr>
          <a:xfrm>
            <a:off x="287081" y="198735"/>
            <a:ext cx="11617837" cy="830997"/>
          </a:xfrm>
          <a:prstGeom prst="rect">
            <a:avLst/>
          </a:prstGeom>
          <a:solidFill>
            <a:schemeClr val="accent2">
              <a:lumMod val="40000"/>
              <a:lumOff val="60000"/>
            </a:schemeClr>
          </a:solidFill>
          <a:ln w="38100">
            <a:solidFill>
              <a:schemeClr val="tx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أحكمي على صحة العبارة التالية...عللي إجابتك. </a:t>
            </a:r>
          </a:p>
        </p:txBody>
      </p:sp>
      <p:sp>
        <p:nvSpPr>
          <p:cNvPr id="6" name="وسيلة شرح مع سهم إلى اليمين 3">
            <a:extLst>
              <a:ext uri="{FF2B5EF4-FFF2-40B4-BE49-F238E27FC236}">
                <a16:creationId xmlns:a16="http://schemas.microsoft.com/office/drawing/2014/main" id="{42D42E5B-FDF2-46EE-8EE3-82BADB1902C2}"/>
              </a:ext>
            </a:extLst>
          </p:cNvPr>
          <p:cNvSpPr/>
          <p:nvPr/>
        </p:nvSpPr>
        <p:spPr>
          <a:xfrm>
            <a:off x="287082" y="1320330"/>
            <a:ext cx="3075550" cy="5262979"/>
          </a:xfrm>
          <a:prstGeom prst="rect">
            <a:avLst/>
          </a:prstGeom>
          <a:solidFill>
            <a:srgbClr val="A3F79F"/>
          </a:solidFill>
          <a:ln w="38100">
            <a:solidFill>
              <a:schemeClr val="tx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العبارة صحيحة فاللاسعات بسيطة التركيب جسمها مكون من طبقتين فقط </a:t>
            </a:r>
          </a:p>
        </p:txBody>
      </p:sp>
    </p:spTree>
    <p:extLst>
      <p:ext uri="{BB962C8B-B14F-4D97-AF65-F5344CB8AC3E}">
        <p14:creationId xmlns:p14="http://schemas.microsoft.com/office/powerpoint/2010/main" val="2939934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rot="5400000">
            <a:off x="8817659" y="3261411"/>
            <a:ext cx="6102349" cy="646331"/>
          </a:xfrm>
          <a:prstGeom prst="rect">
            <a:avLst/>
          </a:prstGeom>
          <a:noFill/>
        </p:spPr>
        <p:txBody>
          <a:bodyPr wrap="squar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انقر هنا لمشاهدة التكاثر في اللاسعات</a:t>
            </a:r>
          </a:p>
        </p:txBody>
      </p:sp>
      <p:pic>
        <p:nvPicPr>
          <p:cNvPr id="4" name="jellyfish animati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1545668" cy="6858000"/>
          </a:xfrm>
          <a:prstGeom prst="rect">
            <a:avLst/>
          </a:prstGeom>
        </p:spPr>
      </p:pic>
    </p:spTree>
    <p:extLst>
      <p:ext uri="{BB962C8B-B14F-4D97-AF65-F5344CB8AC3E}">
        <p14:creationId xmlns:p14="http://schemas.microsoft.com/office/powerpoint/2010/main" val="3186763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387600" y="10131"/>
            <a:ext cx="9804400" cy="1446550"/>
          </a:xfrm>
          <a:prstGeom prst="rect">
            <a:avLst/>
          </a:prstGeom>
          <a:solidFill>
            <a:schemeClr val="accent2">
              <a:lumMod val="20000"/>
              <a:lumOff val="80000"/>
            </a:schemeClr>
          </a:solid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أنظري إلى الشكل </a:t>
            </a:r>
            <a:r>
              <a:rPr lang="ar-SA" sz="4400" dirty="0">
                <a:ln w="0"/>
                <a:effectLst>
                  <a:outerShdw blurRad="38100" dist="19050" dir="2700000" algn="tl" rotWithShape="0">
                    <a:schemeClr val="dk1">
                      <a:alpha val="40000"/>
                    </a:schemeClr>
                  </a:outerShdw>
                </a:effectLst>
              </a:rPr>
              <a:t>الذي يمثل التكاثر في قنديل البحر </a:t>
            </a:r>
            <a:r>
              <a:rPr lang="ar-SA" sz="4400" b="0" cap="none" spc="0" dirty="0">
                <a:ln w="0"/>
                <a:solidFill>
                  <a:schemeClr val="tx1"/>
                </a:solidFill>
                <a:effectLst>
                  <a:outerShdw blurRad="38100" dist="19050" dir="2700000" algn="tl" rotWithShape="0">
                    <a:schemeClr val="dk1">
                      <a:alpha val="40000"/>
                    </a:schemeClr>
                  </a:outerShdw>
                </a:effectLst>
              </a:rPr>
              <a:t>ثم </a:t>
            </a:r>
            <a:r>
              <a:rPr lang="ar-SA" sz="4400" dirty="0">
                <a:ln w="0"/>
                <a:effectLst>
                  <a:outerShdw blurRad="38100" dist="19050" dir="2700000" algn="tl" rotWithShape="0">
                    <a:schemeClr val="dk1">
                      <a:alpha val="40000"/>
                    </a:schemeClr>
                  </a:outerShdw>
                </a:effectLst>
              </a:rPr>
              <a:t>سمي المراحل التي يمر بها قنديل البحر في تكاثره</a:t>
            </a:r>
            <a:endParaRPr lang="ar-SA" sz="4400" b="0" cap="none" spc="0" dirty="0">
              <a:ln w="0"/>
              <a:solidFill>
                <a:schemeClr val="tx1"/>
              </a:solidFill>
              <a:effectLst>
                <a:outerShdw blurRad="38100" dist="19050" dir="2700000" algn="tl" rotWithShape="0">
                  <a:schemeClr val="dk1">
                    <a:alpha val="40000"/>
                  </a:schemeClr>
                </a:outerShdw>
              </a:effectLst>
            </a:endParaRPr>
          </a:p>
        </p:txBody>
      </p:sp>
      <p:sp>
        <p:nvSpPr>
          <p:cNvPr id="4" name="مربع نص 3"/>
          <p:cNvSpPr txBox="1"/>
          <p:nvPr/>
        </p:nvSpPr>
        <p:spPr>
          <a:xfrm>
            <a:off x="55800" y="1610181"/>
            <a:ext cx="12132000" cy="5220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a:solidFill>
              <a:schemeClr val="tx1"/>
            </a:solidFill>
          </a:ln>
        </p:spPr>
        <p:txBody>
          <a:bodyPr wrap="square" rtlCol="1">
            <a:spAutoFit/>
          </a:bodyPr>
          <a:lstStyle/>
          <a:p>
            <a:endParaRPr lang="ar-SA" dirty="0"/>
          </a:p>
        </p:txBody>
      </p:sp>
      <p:pic>
        <p:nvPicPr>
          <p:cNvPr id="3" name="صورة 2"/>
          <p:cNvPicPr>
            <a:picLocks noChangeAspect="1"/>
          </p:cNvPicPr>
          <p:nvPr/>
        </p:nvPicPr>
        <p:blipFill rotWithShape="1">
          <a:blip r:embed="rId3">
            <a:extLst>
              <a:ext uri="{28A0092B-C50C-407E-A947-70E740481C1C}">
                <a14:useLocalDpi xmlns:a14="http://schemas.microsoft.com/office/drawing/2010/main" val="0"/>
              </a:ext>
            </a:extLst>
          </a:blip>
          <a:srcRect r="16854"/>
          <a:stretch/>
        </p:blipFill>
        <p:spPr>
          <a:xfrm>
            <a:off x="0" y="10131"/>
            <a:ext cx="2387600" cy="1446550"/>
          </a:xfrm>
          <a:prstGeom prst="rect">
            <a:avLst/>
          </a:prstGeom>
        </p:spPr>
      </p:pic>
      <p:sp>
        <p:nvSpPr>
          <p:cNvPr id="5" name="مستطيل 4">
            <a:extLst>
              <a:ext uri="{FF2B5EF4-FFF2-40B4-BE49-F238E27FC236}">
                <a16:creationId xmlns:a16="http://schemas.microsoft.com/office/drawing/2014/main" id="{D733C765-F1CD-491F-A7A9-FC44ED50968B}"/>
              </a:ext>
            </a:extLst>
          </p:cNvPr>
          <p:cNvSpPr/>
          <p:nvPr/>
        </p:nvSpPr>
        <p:spPr>
          <a:xfrm>
            <a:off x="8900489" y="3739165"/>
            <a:ext cx="1912703" cy="769441"/>
          </a:xfrm>
          <a:prstGeom prst="rect">
            <a:avLst/>
          </a:prstGeom>
          <a:noFill/>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
        <p:nvSpPr>
          <p:cNvPr id="8" name="مستطيل 7">
            <a:extLst>
              <a:ext uri="{FF2B5EF4-FFF2-40B4-BE49-F238E27FC236}">
                <a16:creationId xmlns:a16="http://schemas.microsoft.com/office/drawing/2014/main" id="{970D80BE-8E5A-49A6-AE58-11BF8C62954F}"/>
              </a:ext>
            </a:extLst>
          </p:cNvPr>
          <p:cNvSpPr/>
          <p:nvPr/>
        </p:nvSpPr>
        <p:spPr>
          <a:xfrm>
            <a:off x="6176954" y="3739165"/>
            <a:ext cx="1912703" cy="769441"/>
          </a:xfrm>
          <a:prstGeom prst="rect">
            <a:avLst/>
          </a:prstGeom>
          <a:noFill/>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
        <p:nvSpPr>
          <p:cNvPr id="9" name="مستطيل 8">
            <a:extLst>
              <a:ext uri="{FF2B5EF4-FFF2-40B4-BE49-F238E27FC236}">
                <a16:creationId xmlns:a16="http://schemas.microsoft.com/office/drawing/2014/main" id="{6A5842A3-19ED-4A22-8F9A-3978352247E1}"/>
              </a:ext>
            </a:extLst>
          </p:cNvPr>
          <p:cNvSpPr/>
          <p:nvPr/>
        </p:nvSpPr>
        <p:spPr>
          <a:xfrm>
            <a:off x="9298696" y="4899952"/>
            <a:ext cx="1912703" cy="769441"/>
          </a:xfrm>
          <a:prstGeom prst="rect">
            <a:avLst/>
          </a:prstGeom>
          <a:noFill/>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
        <p:nvSpPr>
          <p:cNvPr id="10" name="مستطيل 9">
            <a:extLst>
              <a:ext uri="{FF2B5EF4-FFF2-40B4-BE49-F238E27FC236}">
                <a16:creationId xmlns:a16="http://schemas.microsoft.com/office/drawing/2014/main" id="{602FBA51-C9F4-4F7D-8D36-A6DCC8223F48}"/>
              </a:ext>
            </a:extLst>
          </p:cNvPr>
          <p:cNvSpPr/>
          <p:nvPr/>
        </p:nvSpPr>
        <p:spPr>
          <a:xfrm>
            <a:off x="5626347" y="4766636"/>
            <a:ext cx="1912703" cy="769441"/>
          </a:xfrm>
          <a:prstGeom prst="rect">
            <a:avLst/>
          </a:prstGeom>
          <a:noFill/>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
        <p:nvSpPr>
          <p:cNvPr id="11" name="مستطيل 10">
            <a:extLst>
              <a:ext uri="{FF2B5EF4-FFF2-40B4-BE49-F238E27FC236}">
                <a16:creationId xmlns:a16="http://schemas.microsoft.com/office/drawing/2014/main" id="{5CAD1401-BF55-49A4-B75E-1C6D62997771}"/>
              </a:ext>
            </a:extLst>
          </p:cNvPr>
          <p:cNvSpPr/>
          <p:nvPr/>
        </p:nvSpPr>
        <p:spPr>
          <a:xfrm>
            <a:off x="1609419" y="4049844"/>
            <a:ext cx="1912703" cy="769441"/>
          </a:xfrm>
          <a:prstGeom prst="rect">
            <a:avLst/>
          </a:prstGeom>
          <a:noFill/>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
        <p:nvSpPr>
          <p:cNvPr id="12" name="مستطيل 11">
            <a:extLst>
              <a:ext uri="{FF2B5EF4-FFF2-40B4-BE49-F238E27FC236}">
                <a16:creationId xmlns:a16="http://schemas.microsoft.com/office/drawing/2014/main" id="{11DF3633-A17C-4372-841B-A0D4022482AA}"/>
              </a:ext>
            </a:extLst>
          </p:cNvPr>
          <p:cNvSpPr/>
          <p:nvPr/>
        </p:nvSpPr>
        <p:spPr>
          <a:xfrm>
            <a:off x="2720915" y="2738266"/>
            <a:ext cx="1912703" cy="769441"/>
          </a:xfrm>
          <a:prstGeom prst="rect">
            <a:avLst/>
          </a:prstGeom>
          <a:noFill/>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405357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C05BFF97-6222-48E8-B1A0-8055A47A0EEC}"/>
              </a:ext>
            </a:extLst>
          </p:cNvPr>
          <p:cNvSpPr/>
          <p:nvPr/>
        </p:nvSpPr>
        <p:spPr>
          <a:xfrm>
            <a:off x="5088194" y="201860"/>
            <a:ext cx="6843252" cy="3477875"/>
          </a:xfrm>
          <a:prstGeom prst="rect">
            <a:avLst/>
          </a:prstGeom>
          <a:solidFill>
            <a:srgbClr val="FFFF99"/>
          </a:solid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تسير دورة الحياة في اتجاه واحد حيث ينضج الكائن الحي ويكبر ويشيخ </a:t>
            </a:r>
          </a:p>
          <a:p>
            <a:pPr algn="ctr"/>
            <a:r>
              <a:rPr lang="ar-SA" sz="4400" dirty="0">
                <a:ln w="0"/>
                <a:effectLst>
                  <a:outerShdw blurRad="38100" dist="19050" dir="2700000" algn="tl" rotWithShape="0">
                    <a:schemeClr val="dk1">
                      <a:alpha val="40000"/>
                    </a:schemeClr>
                  </a:outerShdw>
                </a:effectLst>
              </a:rPr>
              <a:t>فهل يمكن حدوث العكس ؟</a:t>
            </a:r>
          </a:p>
          <a:p>
            <a:pPr algn="ctr"/>
            <a:r>
              <a:rPr lang="ar-SA" sz="4400" b="0" cap="none" spc="0" dirty="0">
                <a:ln w="0"/>
                <a:solidFill>
                  <a:schemeClr val="tx1"/>
                </a:solidFill>
                <a:effectLst>
                  <a:outerShdw blurRad="38100" dist="19050" dir="2700000" algn="tl" rotWithShape="0">
                    <a:schemeClr val="dk1">
                      <a:alpha val="40000"/>
                    </a:schemeClr>
                  </a:outerShdw>
                </a:effectLst>
              </a:rPr>
              <a:t>هل يمكن لكائن حي ان يرجع صغير بعد أن بلغ كبر </a:t>
            </a:r>
          </a:p>
        </p:txBody>
      </p:sp>
      <p:sp>
        <p:nvSpPr>
          <p:cNvPr id="3" name="مستطيل 2">
            <a:extLst>
              <a:ext uri="{FF2B5EF4-FFF2-40B4-BE49-F238E27FC236}">
                <a16:creationId xmlns:a16="http://schemas.microsoft.com/office/drawing/2014/main" id="{2012BFD4-52DA-40FF-92F6-8E4BAD193357}"/>
              </a:ext>
            </a:extLst>
          </p:cNvPr>
          <p:cNvSpPr/>
          <p:nvPr/>
        </p:nvSpPr>
        <p:spPr>
          <a:xfrm>
            <a:off x="5088194" y="3864376"/>
            <a:ext cx="6818671" cy="2800767"/>
          </a:xfrm>
          <a:prstGeom prst="rect">
            <a:avLst/>
          </a:prstGeom>
          <a:solidFill>
            <a:srgbClr val="CCFF99"/>
          </a:solidFill>
        </p:spPr>
        <p:txBody>
          <a:bodyPr wrap="square" lIns="91440" tIns="45720" rIns="91440" bIns="45720">
            <a:spAutoFit/>
          </a:bodyPr>
          <a:lstStyle/>
          <a:p>
            <a:pPr algn="ctr"/>
            <a:r>
              <a:rPr lang="ar-SA" sz="4400" dirty="0">
                <a:ln w="0"/>
                <a:effectLst>
                  <a:outerShdw blurRad="38100" dist="19050" dir="2700000" algn="tl" rotWithShape="0">
                    <a:schemeClr val="dk1">
                      <a:alpha val="40000"/>
                    </a:schemeClr>
                  </a:outerShdw>
                </a:effectLst>
              </a:rPr>
              <a:t>اكتشف العلماء مؤخرا نوع من قناديل البحر يسمى </a:t>
            </a:r>
            <a:r>
              <a:rPr lang="ar-SA" sz="4400" dirty="0" err="1">
                <a:ln w="0"/>
                <a:effectLst>
                  <a:outerShdw blurRad="38100" dist="19050" dir="2700000" algn="tl" rotWithShape="0">
                    <a:schemeClr val="dk1">
                      <a:alpha val="40000"/>
                    </a:schemeClr>
                  </a:outerShdw>
                </a:effectLst>
              </a:rPr>
              <a:t>البلانولا</a:t>
            </a:r>
            <a:r>
              <a:rPr lang="ar-SA" sz="4400" dirty="0">
                <a:ln w="0"/>
                <a:effectLst>
                  <a:outerShdw blurRad="38100" dist="19050" dir="2700000" algn="tl" rotWithShape="0">
                    <a:schemeClr val="dk1">
                      <a:alpha val="40000"/>
                    </a:schemeClr>
                  </a:outerShdw>
                </a:effectLst>
              </a:rPr>
              <a:t> يمكن له ان يعود صغيرا </a:t>
            </a:r>
          </a:p>
          <a:p>
            <a:pPr algn="ctr"/>
            <a:r>
              <a:rPr lang="ar-SA" sz="4400" b="0" cap="none" spc="0" dirty="0">
                <a:ln w="0"/>
                <a:solidFill>
                  <a:schemeClr val="tx1"/>
                </a:solidFill>
                <a:effectLst>
                  <a:outerShdw blurRad="38100" dist="19050" dir="2700000" algn="tl" rotWithShape="0">
                    <a:schemeClr val="dk1">
                      <a:alpha val="40000"/>
                    </a:schemeClr>
                  </a:outerShdw>
                </a:effectLst>
              </a:rPr>
              <a:t>شاهدي الفلم التالي للتعرف عليه </a:t>
            </a:r>
          </a:p>
        </p:txBody>
      </p:sp>
      <p:sp>
        <p:nvSpPr>
          <p:cNvPr id="4" name="مستطيل 3">
            <a:extLst>
              <a:ext uri="{FF2B5EF4-FFF2-40B4-BE49-F238E27FC236}">
                <a16:creationId xmlns:a16="http://schemas.microsoft.com/office/drawing/2014/main" id="{DC3B2B90-B294-4FC2-9C0A-319DF6EC5060}"/>
              </a:ext>
            </a:extLst>
          </p:cNvPr>
          <p:cNvSpPr/>
          <p:nvPr/>
        </p:nvSpPr>
        <p:spPr>
          <a:xfrm>
            <a:off x="501446" y="5740111"/>
            <a:ext cx="3908323" cy="769441"/>
          </a:xfrm>
          <a:prstGeom prst="rect">
            <a:avLst/>
          </a:prstGeom>
          <a:solidFill>
            <a:schemeClr val="accent2">
              <a:lumMod val="20000"/>
              <a:lumOff val="80000"/>
            </a:schemeClr>
          </a:solid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قنديل البحر </a:t>
            </a:r>
            <a:r>
              <a:rPr lang="ar-SA" sz="4400" b="0" cap="none" spc="0" dirty="0" err="1">
                <a:ln w="0"/>
                <a:solidFill>
                  <a:schemeClr val="tx1"/>
                </a:solidFill>
                <a:effectLst>
                  <a:outerShdw blurRad="38100" dist="19050" dir="2700000" algn="tl" rotWithShape="0">
                    <a:schemeClr val="dk1">
                      <a:alpha val="40000"/>
                    </a:schemeClr>
                  </a:outerShdw>
                </a:effectLst>
              </a:rPr>
              <a:t>بلانولا</a:t>
            </a:r>
            <a:r>
              <a:rPr lang="ar-SA" sz="4400" b="0" cap="none" spc="0" dirty="0">
                <a:ln w="0"/>
                <a:solidFill>
                  <a:schemeClr val="tx1"/>
                </a:solidFill>
                <a:effectLst>
                  <a:outerShdw blurRad="38100" dist="19050" dir="2700000" algn="tl" rotWithShape="0">
                    <a:schemeClr val="dk1">
                      <a:alpha val="40000"/>
                    </a:schemeClr>
                  </a:outerShdw>
                </a:effectLst>
              </a:rPr>
              <a:t> </a:t>
            </a:r>
          </a:p>
        </p:txBody>
      </p:sp>
      <p:pic>
        <p:nvPicPr>
          <p:cNvPr id="6" name="صورة 5">
            <a:extLst>
              <a:ext uri="{FF2B5EF4-FFF2-40B4-BE49-F238E27FC236}">
                <a16:creationId xmlns:a16="http://schemas.microsoft.com/office/drawing/2014/main" id="{A55C1A25-FAC0-4741-B895-4A29B2F788AA}"/>
              </a:ext>
            </a:extLst>
          </p:cNvPr>
          <p:cNvPicPr>
            <a:picLocks noChangeAspect="1"/>
          </p:cNvPicPr>
          <p:nvPr/>
        </p:nvPicPr>
        <p:blipFill>
          <a:blip r:embed="rId2"/>
          <a:stretch>
            <a:fillRect/>
          </a:stretch>
        </p:blipFill>
        <p:spPr>
          <a:xfrm>
            <a:off x="132735" y="201859"/>
            <a:ext cx="4841619" cy="5387779"/>
          </a:xfrm>
          <a:prstGeom prst="rect">
            <a:avLst/>
          </a:prstGeom>
        </p:spPr>
      </p:pic>
    </p:spTree>
    <p:extLst>
      <p:ext uri="{BB962C8B-B14F-4D97-AF65-F5344CB8AC3E}">
        <p14:creationId xmlns:p14="http://schemas.microsoft.com/office/powerpoint/2010/main" val="352667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id="{A3D26A16-F0A7-4436-8A57-534C3DF773B8}"/>
              </a:ext>
            </a:extLst>
          </p:cNvPr>
          <p:cNvSpPr/>
          <p:nvPr/>
        </p:nvSpPr>
        <p:spPr>
          <a:xfrm rot="5400000">
            <a:off x="8817659" y="3261411"/>
            <a:ext cx="6102349" cy="646331"/>
          </a:xfrm>
          <a:prstGeom prst="rect">
            <a:avLst/>
          </a:prstGeom>
          <a:noFill/>
        </p:spPr>
        <p:txBody>
          <a:bodyPr wrap="square" lIns="91440" tIns="45720" rIns="91440" bIns="45720">
            <a:spAutoFit/>
          </a:bodyPr>
          <a:lstStyle/>
          <a:p>
            <a:pPr algn="ctr"/>
            <a:r>
              <a:rPr lang="ar-SA" sz="3600" b="0" cap="none" spc="0" dirty="0">
                <a:ln w="0"/>
                <a:solidFill>
                  <a:schemeClr val="tx1"/>
                </a:solidFill>
                <a:effectLst>
                  <a:outerShdw blurRad="38100" dist="19050" dir="2700000" algn="tl" rotWithShape="0">
                    <a:schemeClr val="dk1">
                      <a:alpha val="40000"/>
                    </a:schemeClr>
                  </a:outerShdw>
                </a:effectLst>
              </a:rPr>
              <a:t>انقر هنا لمشاهدة الحيوان الذي لا يموت </a:t>
            </a:r>
          </a:p>
        </p:txBody>
      </p:sp>
      <p:pic>
        <p:nvPicPr>
          <p:cNvPr id="4" name="28~1">
            <a:hlinkClick r:id="" action="ppaction://media"/>
            <a:extLst>
              <a:ext uri="{FF2B5EF4-FFF2-40B4-BE49-F238E27FC236}">
                <a16:creationId xmlns:a16="http://schemas.microsoft.com/office/drawing/2014/main" id="{3AD8E7B6-71B9-43A0-AF40-87EF1085C14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1545668" cy="6858000"/>
          </a:xfrm>
          <a:prstGeom prst="rect">
            <a:avLst/>
          </a:prstGeom>
        </p:spPr>
      </p:pic>
    </p:spTree>
    <p:extLst>
      <p:ext uri="{BB962C8B-B14F-4D97-AF65-F5344CB8AC3E}">
        <p14:creationId xmlns:p14="http://schemas.microsoft.com/office/powerpoint/2010/main" val="365942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1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C05BFF97-6222-48E8-B1A0-8055A47A0EEC}"/>
              </a:ext>
            </a:extLst>
          </p:cNvPr>
          <p:cNvSpPr/>
          <p:nvPr/>
        </p:nvSpPr>
        <p:spPr>
          <a:xfrm>
            <a:off x="0" y="201860"/>
            <a:ext cx="11931445" cy="769441"/>
          </a:xfrm>
          <a:prstGeom prst="rect">
            <a:avLst/>
          </a:prstGeom>
          <a:solidFill>
            <a:srgbClr val="FFFF99"/>
          </a:solid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ابدي رايكـِ ومشاعركـِ تجاه ما رايته في الفلم السابق </a:t>
            </a:r>
          </a:p>
        </p:txBody>
      </p:sp>
      <p:sp>
        <p:nvSpPr>
          <p:cNvPr id="4" name="مستطيل 3">
            <a:extLst>
              <a:ext uri="{FF2B5EF4-FFF2-40B4-BE49-F238E27FC236}">
                <a16:creationId xmlns:a16="http://schemas.microsoft.com/office/drawing/2014/main" id="{DC3B2B90-B294-4FC2-9C0A-319DF6EC5060}"/>
              </a:ext>
            </a:extLst>
          </p:cNvPr>
          <p:cNvSpPr/>
          <p:nvPr/>
        </p:nvSpPr>
        <p:spPr>
          <a:xfrm>
            <a:off x="260555" y="5740111"/>
            <a:ext cx="5715001" cy="769441"/>
          </a:xfrm>
          <a:prstGeom prst="rect">
            <a:avLst/>
          </a:prstGeom>
          <a:solidFill>
            <a:schemeClr val="accent2">
              <a:lumMod val="20000"/>
              <a:lumOff val="80000"/>
            </a:schemeClr>
          </a:solid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قنديل البحر </a:t>
            </a:r>
            <a:r>
              <a:rPr lang="ar-SA" sz="4400" b="0" cap="none" spc="0" dirty="0" err="1">
                <a:ln w="0"/>
                <a:solidFill>
                  <a:schemeClr val="tx1"/>
                </a:solidFill>
                <a:effectLst>
                  <a:outerShdw blurRad="38100" dist="19050" dir="2700000" algn="tl" rotWithShape="0">
                    <a:schemeClr val="dk1">
                      <a:alpha val="40000"/>
                    </a:schemeClr>
                  </a:outerShdw>
                </a:effectLst>
              </a:rPr>
              <a:t>بلانولا</a:t>
            </a:r>
            <a:r>
              <a:rPr lang="ar-SA" sz="4400" b="0" cap="none" spc="0" dirty="0">
                <a:ln w="0"/>
                <a:solidFill>
                  <a:schemeClr val="tx1"/>
                </a:solidFill>
                <a:effectLst>
                  <a:outerShdw blurRad="38100" dist="19050" dir="2700000" algn="tl" rotWithShape="0">
                    <a:schemeClr val="dk1">
                      <a:alpha val="40000"/>
                    </a:schemeClr>
                  </a:outerShdw>
                </a:effectLst>
              </a:rPr>
              <a:t> </a:t>
            </a:r>
          </a:p>
        </p:txBody>
      </p:sp>
      <p:pic>
        <p:nvPicPr>
          <p:cNvPr id="6" name="صورة 5">
            <a:extLst>
              <a:ext uri="{FF2B5EF4-FFF2-40B4-BE49-F238E27FC236}">
                <a16:creationId xmlns:a16="http://schemas.microsoft.com/office/drawing/2014/main" id="{A55C1A25-FAC0-4741-B895-4A29B2F788AA}"/>
              </a:ext>
            </a:extLst>
          </p:cNvPr>
          <p:cNvPicPr>
            <a:picLocks noChangeAspect="1"/>
          </p:cNvPicPr>
          <p:nvPr/>
        </p:nvPicPr>
        <p:blipFill>
          <a:blip r:embed="rId2"/>
          <a:stretch>
            <a:fillRect/>
          </a:stretch>
        </p:blipFill>
        <p:spPr>
          <a:xfrm>
            <a:off x="132735" y="1092875"/>
            <a:ext cx="5963265" cy="4496763"/>
          </a:xfrm>
          <a:prstGeom prst="rect">
            <a:avLst/>
          </a:prstGeom>
        </p:spPr>
      </p:pic>
      <p:pic>
        <p:nvPicPr>
          <p:cNvPr id="4098" name="Picture 2" descr="ÙØªÙØ¬Ø© Ø¨Ø­Ø« Ø§ÙØµÙØ± Ø¹Ù âªTurritopsis dohrniiâ¬â">
            <a:extLst>
              <a:ext uri="{FF2B5EF4-FFF2-40B4-BE49-F238E27FC236}">
                <a16:creationId xmlns:a16="http://schemas.microsoft.com/office/drawing/2014/main" id="{0B0AAC51-6752-4BA8-8DBC-12ACCE4E0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6445" y="1092874"/>
            <a:ext cx="5715000" cy="541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29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3100" y="524807"/>
            <a:ext cx="3571875" cy="5464175"/>
          </a:xfrm>
          <a:prstGeom prst="rect">
            <a:avLst/>
          </a:prstGeom>
        </p:spPr>
      </p:pic>
      <p:sp>
        <p:nvSpPr>
          <p:cNvPr id="3" name="مستطيل 2"/>
          <p:cNvSpPr/>
          <p:nvPr/>
        </p:nvSpPr>
        <p:spPr>
          <a:xfrm>
            <a:off x="4184053" y="186035"/>
            <a:ext cx="3804247" cy="1015663"/>
          </a:xfrm>
          <a:prstGeom prst="rect">
            <a:avLst/>
          </a:prstGeom>
          <a:noFill/>
        </p:spPr>
        <p:txBody>
          <a:bodyPr wrap="none" lIns="91440" tIns="45720" rIns="91440" bIns="45720">
            <a:spAutoFit/>
          </a:bodyPr>
          <a:lstStyle/>
          <a:p>
            <a:pPr algn="ctr"/>
            <a:r>
              <a:rPr lang="ar-SA" sz="5400" dirty="0">
                <a:ln w="0"/>
                <a:effectLst>
                  <a:outerShdw blurRad="38100" dist="19050" dir="2700000" algn="tl" rotWithShape="0">
                    <a:schemeClr val="dk1">
                      <a:alpha val="40000"/>
                    </a:schemeClr>
                  </a:outerShdw>
                </a:effectLst>
              </a:rPr>
              <a:t>رؤى </a:t>
            </a:r>
            <a:r>
              <a:rPr lang="ar-SA" sz="6000" dirty="0">
                <a:ln w="0"/>
                <a:solidFill>
                  <a:srgbClr val="FF0000"/>
                </a:solidFill>
                <a:effectLst>
                  <a:outerShdw blurRad="38100" dist="19050" dir="2700000" algn="tl" rotWithShape="0">
                    <a:schemeClr val="dk1">
                      <a:alpha val="40000"/>
                    </a:schemeClr>
                  </a:outerShdw>
                </a:effectLst>
              </a:rPr>
              <a:t>غاضبة !!</a:t>
            </a:r>
            <a:endParaRPr lang="ar-SA" sz="6000" b="0" cap="none" spc="0" dirty="0">
              <a:ln w="0"/>
              <a:solidFill>
                <a:srgbClr val="FF0000"/>
              </a:solidFill>
              <a:effectLst>
                <a:outerShdw blurRad="38100" dist="19050" dir="2700000" algn="tl" rotWithShape="0">
                  <a:schemeClr val="dk1">
                    <a:alpha val="40000"/>
                  </a:schemeClr>
                </a:outerShdw>
              </a:effectLst>
            </a:endParaRPr>
          </a:p>
        </p:txBody>
      </p:sp>
      <p:sp>
        <p:nvSpPr>
          <p:cNvPr id="4" name="مستطيل 3"/>
          <p:cNvSpPr/>
          <p:nvPr/>
        </p:nvSpPr>
        <p:spPr>
          <a:xfrm>
            <a:off x="945819" y="2357735"/>
            <a:ext cx="6737681" cy="4247317"/>
          </a:xfrm>
          <a:prstGeom prst="rect">
            <a:avLst/>
          </a:prstGeom>
          <a:no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لأن أختها الصغيرة فرح دخلت إلى غرفتها غي غيابها ونثرت القصاصات التي كانت رؤى قد كتبتها وأعدتها لتفرق بين الاسفنجيات و اللاسعات  </a:t>
            </a:r>
          </a:p>
        </p:txBody>
      </p:sp>
      <p:sp>
        <p:nvSpPr>
          <p:cNvPr id="5" name="مستطيل 4"/>
          <p:cNvSpPr/>
          <p:nvPr/>
        </p:nvSpPr>
        <p:spPr>
          <a:xfrm>
            <a:off x="4222328" y="1271885"/>
            <a:ext cx="1941557" cy="1015663"/>
          </a:xfrm>
          <a:prstGeom prst="rect">
            <a:avLst/>
          </a:prstGeom>
          <a:noFill/>
        </p:spPr>
        <p:txBody>
          <a:bodyPr wrap="none" lIns="91440" tIns="45720" rIns="91440" bIns="45720">
            <a:spAutoFit/>
          </a:bodyPr>
          <a:lstStyle/>
          <a:p>
            <a:pPr algn="ctr"/>
            <a:r>
              <a:rPr lang="ar-SA" sz="6000" b="0" cap="none" spc="0" dirty="0">
                <a:ln w="0"/>
                <a:solidFill>
                  <a:srgbClr val="FF0000"/>
                </a:solidFill>
                <a:effectLst>
                  <a:outerShdw blurRad="38100" dist="19050" dir="2700000" algn="tl" rotWithShape="0">
                    <a:schemeClr val="dk1">
                      <a:alpha val="40000"/>
                    </a:schemeClr>
                  </a:outerShdw>
                </a:effectLst>
              </a:rPr>
              <a:t>لماذا ؟!</a:t>
            </a:r>
          </a:p>
        </p:txBody>
      </p:sp>
    </p:spTree>
    <p:extLst>
      <p:ext uri="{BB962C8B-B14F-4D97-AF65-F5344CB8AC3E}">
        <p14:creationId xmlns:p14="http://schemas.microsoft.com/office/powerpoint/2010/main" val="651444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p:cNvSpPr/>
          <p:nvPr/>
        </p:nvSpPr>
        <p:spPr>
          <a:xfrm>
            <a:off x="6229739" y="1757781"/>
            <a:ext cx="5760000" cy="923330"/>
          </a:xfrm>
          <a:prstGeom prst="rect">
            <a:avLst/>
          </a:prstGeom>
          <a:noFill/>
          <a:ln w="38100">
            <a:solidFill>
              <a:schemeClr val="tx1"/>
            </a:solidFill>
          </a:ln>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الاسفنجيات</a:t>
            </a:r>
          </a:p>
        </p:txBody>
      </p:sp>
      <p:sp>
        <p:nvSpPr>
          <p:cNvPr id="12" name="مستطيل 11"/>
          <p:cNvSpPr/>
          <p:nvPr/>
        </p:nvSpPr>
        <p:spPr>
          <a:xfrm>
            <a:off x="180000" y="1757781"/>
            <a:ext cx="5760000" cy="923330"/>
          </a:xfrm>
          <a:prstGeom prst="rect">
            <a:avLst/>
          </a:prstGeom>
          <a:noFill/>
          <a:ln w="38100">
            <a:solidFill>
              <a:schemeClr val="tx1"/>
            </a:solidFill>
          </a:ln>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اللاسعات </a:t>
            </a:r>
          </a:p>
        </p:txBody>
      </p:sp>
      <p:sp>
        <p:nvSpPr>
          <p:cNvPr id="13" name="مستطيل 12"/>
          <p:cNvSpPr/>
          <p:nvPr/>
        </p:nvSpPr>
        <p:spPr>
          <a:xfrm>
            <a:off x="180000" y="2771398"/>
            <a:ext cx="5760000" cy="923330"/>
          </a:xfrm>
          <a:prstGeom prst="rect">
            <a:avLst/>
          </a:prstGeom>
          <a:noFill/>
          <a:ln w="38100">
            <a:solidFill>
              <a:schemeClr val="tx1"/>
            </a:solidFill>
          </a:ln>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ذات تناظر شعاعي </a:t>
            </a:r>
          </a:p>
        </p:txBody>
      </p:sp>
      <p:sp>
        <p:nvSpPr>
          <p:cNvPr id="14" name="مستطيل 13"/>
          <p:cNvSpPr/>
          <p:nvPr/>
        </p:nvSpPr>
        <p:spPr>
          <a:xfrm>
            <a:off x="6229739" y="2791271"/>
            <a:ext cx="5760000" cy="923330"/>
          </a:xfrm>
          <a:prstGeom prst="rect">
            <a:avLst/>
          </a:prstGeom>
          <a:noFill/>
          <a:ln w="38100">
            <a:solidFill>
              <a:schemeClr val="tx1"/>
            </a:solidFill>
          </a:ln>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معظمها عديم التناظر </a:t>
            </a:r>
          </a:p>
        </p:txBody>
      </p:sp>
      <p:sp>
        <p:nvSpPr>
          <p:cNvPr id="15" name="مستطيل 14"/>
          <p:cNvSpPr/>
          <p:nvPr/>
        </p:nvSpPr>
        <p:spPr>
          <a:xfrm>
            <a:off x="6229739" y="3919886"/>
            <a:ext cx="5760000" cy="2880000"/>
          </a:xfrm>
          <a:prstGeom prst="rect">
            <a:avLst/>
          </a:prstGeom>
          <a:noFill/>
          <a:ln w="38100">
            <a:solidFill>
              <a:schemeClr val="tx1"/>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ترشيحي التغذي </a:t>
            </a:r>
          </a:p>
          <a:p>
            <a:pPr algn="ctr"/>
            <a:r>
              <a:rPr lang="ar-SA" sz="4400" dirty="0">
                <a:ln w="0"/>
                <a:effectLst>
                  <a:outerShdw blurRad="38100" dist="19050" dir="2700000" algn="tl" rotWithShape="0">
                    <a:schemeClr val="dk1">
                      <a:alpha val="40000"/>
                    </a:schemeClr>
                  </a:outerShdw>
                </a:effectLst>
              </a:rPr>
              <a:t>يتم الهضم داخل الخلايا</a:t>
            </a:r>
            <a:r>
              <a:rPr lang="ar-SA" sz="4400" b="0" cap="none" spc="0" dirty="0">
                <a:ln w="0"/>
                <a:solidFill>
                  <a:schemeClr val="tx1"/>
                </a:solidFill>
                <a:effectLst>
                  <a:outerShdw blurRad="38100" dist="19050" dir="2700000" algn="tl" rotWithShape="0">
                    <a:schemeClr val="dk1">
                      <a:alpha val="40000"/>
                    </a:schemeClr>
                  </a:outerShdw>
                </a:effectLst>
              </a:rPr>
              <a:t> </a:t>
            </a:r>
          </a:p>
        </p:txBody>
      </p:sp>
      <p:sp>
        <p:nvSpPr>
          <p:cNvPr id="18" name="مستطيل 17"/>
          <p:cNvSpPr/>
          <p:nvPr/>
        </p:nvSpPr>
        <p:spPr>
          <a:xfrm>
            <a:off x="180000" y="3901527"/>
            <a:ext cx="5760000" cy="2880000"/>
          </a:xfrm>
          <a:prstGeom prst="rect">
            <a:avLst/>
          </a:prstGeom>
          <a:noFill/>
          <a:ln w="38100">
            <a:solidFill>
              <a:schemeClr val="tx1"/>
            </a:solidFill>
          </a:ln>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يمسك بالفريسة عن طريق الخلايا اللاسعة </a:t>
            </a:r>
            <a:r>
              <a:rPr lang="ar-SA" sz="4400" b="0" cap="none" spc="0" dirty="0" err="1">
                <a:ln w="0"/>
                <a:solidFill>
                  <a:schemeClr val="tx1"/>
                </a:solidFill>
                <a:effectLst>
                  <a:outerShdw blurRad="38100" dist="19050" dir="2700000" algn="tl" rotWithShape="0">
                    <a:schemeClr val="dk1">
                      <a:alpha val="40000"/>
                    </a:schemeClr>
                  </a:outerShdw>
                </a:effectLst>
              </a:rPr>
              <a:t>واللوامس</a:t>
            </a:r>
            <a:endParaRPr lang="ar-SA" sz="4400" b="0" cap="none" spc="0" dirty="0">
              <a:ln w="0"/>
              <a:solidFill>
                <a:schemeClr val="tx1"/>
              </a:solidFill>
              <a:effectLst>
                <a:outerShdw blurRad="38100" dist="19050" dir="2700000" algn="tl" rotWithShape="0">
                  <a:schemeClr val="dk1">
                    <a:alpha val="40000"/>
                  </a:schemeClr>
                </a:outerShdw>
              </a:effectLst>
            </a:endParaRPr>
          </a:p>
          <a:p>
            <a:pPr algn="ctr"/>
            <a:r>
              <a:rPr lang="ar-SA" sz="4400" dirty="0">
                <a:ln w="0"/>
                <a:effectLst>
                  <a:outerShdw blurRad="38100" dist="19050" dir="2700000" algn="tl" rotWithShape="0">
                    <a:schemeClr val="dk1">
                      <a:alpha val="40000"/>
                    </a:schemeClr>
                  </a:outerShdw>
                </a:effectLst>
              </a:rPr>
              <a:t>يتم الهضم في التجويف المعوي الوعائي </a:t>
            </a:r>
            <a:endParaRPr lang="ar-SA" sz="4400" b="0" cap="none" spc="0" dirty="0">
              <a:ln w="0"/>
              <a:solidFill>
                <a:schemeClr val="tx1"/>
              </a:solidFill>
              <a:effectLst>
                <a:outerShdw blurRad="38100" dist="19050" dir="2700000" algn="tl" rotWithShape="0">
                  <a:schemeClr val="dk1">
                    <a:alpha val="40000"/>
                  </a:schemeClr>
                </a:outerShdw>
              </a:effectLst>
            </a:endParaRPr>
          </a:p>
        </p:txBody>
      </p:sp>
      <p:sp>
        <p:nvSpPr>
          <p:cNvPr id="19" name="مستطيل 18"/>
          <p:cNvSpPr/>
          <p:nvPr/>
        </p:nvSpPr>
        <p:spPr>
          <a:xfrm>
            <a:off x="2766226" y="77961"/>
            <a:ext cx="9223513" cy="1569660"/>
          </a:xfrm>
          <a:prstGeom prst="rect">
            <a:avLst/>
          </a:prstGeom>
          <a:noFill/>
          <a:ln w="38100">
            <a:solidFill>
              <a:schemeClr val="accent1">
                <a:lumMod val="75000"/>
              </a:schemeClr>
            </a:solidFill>
          </a:ln>
        </p:spPr>
        <p:txBody>
          <a:bodyPr wrap="square" lIns="91440" tIns="45720" rIns="91440" bIns="45720">
            <a:spAutoFit/>
          </a:bodyPr>
          <a:lstStyle/>
          <a:p>
            <a:r>
              <a:rPr lang="ar-SA" sz="4800" b="0" cap="none" spc="0" dirty="0">
                <a:ln w="0"/>
                <a:solidFill>
                  <a:schemeClr val="tx1"/>
                </a:solidFill>
                <a:effectLst>
                  <a:outerShdw blurRad="38100" dist="19050" dir="2700000" algn="tl" rotWithShape="0">
                    <a:schemeClr val="dk1">
                      <a:alpha val="40000"/>
                    </a:schemeClr>
                  </a:outerShdw>
                </a:effectLst>
              </a:rPr>
              <a:t>ساعدي رؤى على ترتيب القصاصات لنقارن بين الاسفنجيات واللاسعات </a:t>
            </a:r>
          </a:p>
        </p:txBody>
      </p:sp>
      <p:pic>
        <p:nvPicPr>
          <p:cNvPr id="20" name="صورة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285" y="214559"/>
            <a:ext cx="1837098" cy="1455216"/>
          </a:xfrm>
          <a:prstGeom prst="rect">
            <a:avLst/>
          </a:prstGeom>
        </p:spPr>
      </p:pic>
    </p:spTree>
    <p:extLst>
      <p:ext uri="{BB962C8B-B14F-4D97-AF65-F5344CB8AC3E}">
        <p14:creationId xmlns:p14="http://schemas.microsoft.com/office/powerpoint/2010/main" val="667915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ستطيل 9"/>
          <p:cNvSpPr/>
          <p:nvPr/>
        </p:nvSpPr>
        <p:spPr>
          <a:xfrm>
            <a:off x="6193461" y="421853"/>
            <a:ext cx="5760000" cy="923330"/>
          </a:xfrm>
          <a:prstGeom prst="rect">
            <a:avLst/>
          </a:prstGeom>
          <a:noFill/>
          <a:ln w="38100">
            <a:solidFill>
              <a:schemeClr val="tx1"/>
            </a:solidFill>
          </a:ln>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جالسة </a:t>
            </a:r>
          </a:p>
        </p:txBody>
      </p:sp>
      <p:sp>
        <p:nvSpPr>
          <p:cNvPr id="12" name="مستطيل 11"/>
          <p:cNvSpPr/>
          <p:nvPr/>
        </p:nvSpPr>
        <p:spPr>
          <a:xfrm>
            <a:off x="126577" y="421853"/>
            <a:ext cx="5760000" cy="923330"/>
          </a:xfrm>
          <a:prstGeom prst="rect">
            <a:avLst/>
          </a:prstGeom>
          <a:noFill/>
          <a:ln w="38100">
            <a:solidFill>
              <a:schemeClr val="tx1"/>
            </a:solidFill>
          </a:ln>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طافية على الماء أو جالسة </a:t>
            </a:r>
          </a:p>
        </p:txBody>
      </p:sp>
      <p:sp>
        <p:nvSpPr>
          <p:cNvPr id="13" name="مستطيل 12"/>
          <p:cNvSpPr/>
          <p:nvPr/>
        </p:nvSpPr>
        <p:spPr>
          <a:xfrm>
            <a:off x="126577" y="1628950"/>
            <a:ext cx="5760000" cy="1754326"/>
          </a:xfrm>
          <a:prstGeom prst="rect">
            <a:avLst/>
          </a:prstGeom>
          <a:no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جهاز عصبي بسيط يتكون من شبكة عصبية </a:t>
            </a:r>
          </a:p>
        </p:txBody>
      </p:sp>
      <p:sp>
        <p:nvSpPr>
          <p:cNvPr id="14" name="مستطيل 13"/>
          <p:cNvSpPr/>
          <p:nvPr/>
        </p:nvSpPr>
        <p:spPr>
          <a:xfrm>
            <a:off x="6193461" y="1628950"/>
            <a:ext cx="5760000" cy="1754326"/>
          </a:xfrm>
          <a:prstGeom prst="rect">
            <a:avLst/>
          </a:prstGeom>
          <a:noFill/>
          <a:ln w="38100">
            <a:solidFill>
              <a:schemeClr val="tx1"/>
            </a:solidFill>
          </a:ln>
        </p:spPr>
        <p:txBody>
          <a:bodyPr wrap="none" lIns="91440" tIns="45720" rIns="91440" bIns="45720">
            <a:spAutoFit/>
          </a:bodyPr>
          <a:lstStyle/>
          <a:p>
            <a:pPr algn="ctr"/>
            <a:r>
              <a:rPr lang="ar-SA" sz="5400" b="0" cap="none" spc="0" dirty="0" err="1">
                <a:ln w="0"/>
                <a:solidFill>
                  <a:schemeClr val="tx1"/>
                </a:solidFill>
                <a:effectLst>
                  <a:outerShdw blurRad="38100" dist="19050" dir="2700000" algn="tl" rotWithShape="0">
                    <a:schemeClr val="dk1">
                      <a:alpha val="40000"/>
                    </a:schemeClr>
                  </a:outerShdw>
                </a:effectLst>
              </a:rPr>
              <a:t>لايوجد</a:t>
            </a:r>
            <a:r>
              <a:rPr lang="ar-SA" sz="5400" b="0" cap="none" spc="0" dirty="0">
                <a:ln w="0"/>
                <a:solidFill>
                  <a:schemeClr val="tx1"/>
                </a:solidFill>
                <a:effectLst>
                  <a:outerShdw blurRad="38100" dist="19050" dir="2700000" algn="tl" rotWithShape="0">
                    <a:schemeClr val="dk1">
                      <a:alpha val="40000"/>
                    </a:schemeClr>
                  </a:outerShdw>
                </a:effectLst>
              </a:rPr>
              <a:t> جهاز عصبي </a:t>
            </a:r>
          </a:p>
          <a:p>
            <a:pPr algn="ctr"/>
            <a:r>
              <a:rPr lang="ar-SA" sz="5400" dirty="0">
                <a:ln w="0"/>
                <a:effectLst>
                  <a:outerShdw blurRad="38100" dist="19050" dir="2700000" algn="tl" rotWithShape="0">
                    <a:schemeClr val="dk1">
                      <a:alpha val="40000"/>
                    </a:schemeClr>
                  </a:outerShdw>
                </a:effectLst>
              </a:rPr>
              <a:t>الخلايا تستجيب للمثير</a:t>
            </a:r>
            <a:endParaRPr lang="ar-SA" sz="5400" b="0" cap="none" spc="0" dirty="0">
              <a:ln w="0"/>
              <a:solidFill>
                <a:schemeClr val="tx1"/>
              </a:solidFill>
              <a:effectLst>
                <a:outerShdw blurRad="38100" dist="19050" dir="2700000" algn="tl" rotWithShape="0">
                  <a:schemeClr val="dk1">
                    <a:alpha val="40000"/>
                  </a:schemeClr>
                </a:outerShdw>
              </a:effectLst>
            </a:endParaRPr>
          </a:p>
        </p:txBody>
      </p:sp>
      <p:sp>
        <p:nvSpPr>
          <p:cNvPr id="15" name="مستطيل 14"/>
          <p:cNvSpPr/>
          <p:nvPr/>
        </p:nvSpPr>
        <p:spPr>
          <a:xfrm>
            <a:off x="6193461" y="3667043"/>
            <a:ext cx="5760000" cy="3046988"/>
          </a:xfrm>
          <a:prstGeom prst="rect">
            <a:avLst/>
          </a:prstGeom>
          <a:noFill/>
          <a:ln w="38100">
            <a:solidFill>
              <a:schemeClr val="tx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خنثى تتكاثر جنسيا</a:t>
            </a:r>
          </a:p>
          <a:p>
            <a:pPr algn="ctr"/>
            <a:r>
              <a:rPr lang="ar-SA" sz="4800" dirty="0">
                <a:ln w="0"/>
                <a:effectLst>
                  <a:outerShdw blurRad="38100" dist="19050" dir="2700000" algn="tl" rotWithShape="0">
                    <a:schemeClr val="dk1">
                      <a:alpha val="40000"/>
                    </a:schemeClr>
                  </a:outerShdw>
                </a:effectLst>
              </a:rPr>
              <a:t>التكاثر </a:t>
            </a:r>
            <a:r>
              <a:rPr lang="ar-SA" sz="4800" dirty="0" err="1">
                <a:ln w="0"/>
                <a:effectLst>
                  <a:outerShdw blurRad="38100" dist="19050" dir="2700000" algn="tl" rotWithShape="0">
                    <a:schemeClr val="dk1">
                      <a:alpha val="40000"/>
                    </a:schemeClr>
                  </a:outerShdw>
                </a:effectLst>
              </a:rPr>
              <a:t>اللاجنسي</a:t>
            </a:r>
            <a:r>
              <a:rPr lang="ar-SA" sz="4800" dirty="0">
                <a:ln w="0"/>
                <a:effectLst>
                  <a:outerShdw blurRad="38100" dist="19050" dir="2700000" algn="tl" rotWithShape="0">
                    <a:schemeClr val="dk1">
                      <a:alpha val="40000"/>
                    </a:schemeClr>
                  </a:outerShdw>
                </a:effectLst>
              </a:rPr>
              <a:t> يحدث عن طريقا التجزؤ أنتاج </a:t>
            </a:r>
            <a:r>
              <a:rPr lang="ar-SA" sz="4800" dirty="0" err="1">
                <a:ln w="0"/>
                <a:effectLst>
                  <a:outerShdw blurRad="38100" dist="19050" dir="2700000" algn="tl" rotWithShape="0">
                    <a:schemeClr val="dk1">
                      <a:alpha val="40000"/>
                    </a:schemeClr>
                  </a:outerShdw>
                </a:effectLst>
              </a:rPr>
              <a:t>البريعمات</a:t>
            </a:r>
            <a:r>
              <a:rPr lang="ar-SA" sz="4800" dirty="0">
                <a:ln w="0"/>
                <a:effectLst>
                  <a:outerShdw blurRad="38100" dist="19050" dir="2700000" algn="tl" rotWithShape="0">
                    <a:schemeClr val="dk1">
                      <a:alpha val="40000"/>
                    </a:schemeClr>
                  </a:outerShdw>
                </a:effectLst>
              </a:rPr>
              <a:t>   </a:t>
            </a:r>
            <a:endParaRPr lang="ar-SA" sz="4800" b="0" cap="none" spc="0" dirty="0">
              <a:ln w="0"/>
              <a:solidFill>
                <a:schemeClr val="tx1"/>
              </a:solidFill>
              <a:effectLst>
                <a:outerShdw blurRad="38100" dist="19050" dir="2700000" algn="tl" rotWithShape="0">
                  <a:schemeClr val="dk1">
                    <a:alpha val="40000"/>
                  </a:schemeClr>
                </a:outerShdw>
              </a:effectLst>
            </a:endParaRPr>
          </a:p>
        </p:txBody>
      </p:sp>
      <p:sp>
        <p:nvSpPr>
          <p:cNvPr id="11" name="مستطيل 10"/>
          <p:cNvSpPr/>
          <p:nvPr/>
        </p:nvSpPr>
        <p:spPr>
          <a:xfrm>
            <a:off x="126577" y="3667043"/>
            <a:ext cx="5760000" cy="3046988"/>
          </a:xfrm>
          <a:prstGeom prst="rect">
            <a:avLst/>
          </a:prstGeom>
          <a:noFill/>
          <a:ln w="38100">
            <a:solidFill>
              <a:schemeClr val="tx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الجنس فيها منفصل و تتكاثر جنسيا</a:t>
            </a:r>
          </a:p>
          <a:p>
            <a:pPr algn="ctr"/>
            <a:r>
              <a:rPr lang="ar-SA" sz="4800" dirty="0">
                <a:ln w="0"/>
                <a:effectLst>
                  <a:outerShdw blurRad="38100" dist="19050" dir="2700000" algn="tl" rotWithShape="0">
                    <a:schemeClr val="dk1">
                      <a:alpha val="40000"/>
                    </a:schemeClr>
                  </a:outerShdw>
                </a:effectLst>
              </a:rPr>
              <a:t>الطور </a:t>
            </a:r>
            <a:r>
              <a:rPr lang="ar-SA" sz="4800" dirty="0" err="1">
                <a:ln w="0"/>
                <a:effectLst>
                  <a:outerShdw blurRad="38100" dist="19050" dir="2700000" algn="tl" rotWithShape="0">
                    <a:schemeClr val="dk1">
                      <a:alpha val="40000"/>
                    </a:schemeClr>
                  </a:outerShdw>
                </a:effectLst>
              </a:rPr>
              <a:t>البوليبي</a:t>
            </a:r>
            <a:r>
              <a:rPr lang="ar-SA" sz="4800" dirty="0">
                <a:ln w="0"/>
                <a:effectLst>
                  <a:outerShdw blurRad="38100" dist="19050" dir="2700000" algn="tl" rotWithShape="0">
                    <a:schemeClr val="dk1">
                      <a:alpha val="40000"/>
                    </a:schemeClr>
                  </a:outerShdw>
                </a:effectLst>
              </a:rPr>
              <a:t> يتكاثر لا جنسيا بالتبرعم </a:t>
            </a:r>
            <a:endParaRPr lang="ar-SA" sz="4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845593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212035" y="172278"/>
            <a:ext cx="11531300" cy="6533321"/>
          </a:xfrm>
          <a:prstGeom prst="rect">
            <a:avLst/>
          </a:prstGeom>
        </p:spPr>
      </p:pic>
    </p:spTree>
    <p:extLst>
      <p:ext uri="{BB962C8B-B14F-4D97-AF65-F5344CB8AC3E}">
        <p14:creationId xmlns:p14="http://schemas.microsoft.com/office/powerpoint/2010/main" val="1518496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22401" y="322227"/>
            <a:ext cx="9624498" cy="92333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تصنف اللاسعات في أربع طوائف رئيسة </a:t>
            </a:r>
          </a:p>
        </p:txBody>
      </p:sp>
      <p:grpSp>
        <p:nvGrpSpPr>
          <p:cNvPr id="13" name="مجموعة 12"/>
          <p:cNvGrpSpPr/>
          <p:nvPr/>
        </p:nvGrpSpPr>
        <p:grpSpPr>
          <a:xfrm>
            <a:off x="9410700" y="1603181"/>
            <a:ext cx="2462749" cy="5199524"/>
            <a:chOff x="9410700" y="1603181"/>
            <a:chExt cx="2462749" cy="5199524"/>
          </a:xfrm>
        </p:grpSpPr>
        <p:sp>
          <p:nvSpPr>
            <p:cNvPr id="3" name="مستطيل 2"/>
            <p:cNvSpPr/>
            <p:nvPr/>
          </p:nvSpPr>
          <p:spPr>
            <a:xfrm>
              <a:off x="9410700" y="1603181"/>
              <a:ext cx="2462748" cy="2340000"/>
            </a:xfrm>
            <a:prstGeom prst="rect">
              <a:avLst/>
            </a:prstGeom>
            <a:gradFill flip="none" rotWithShape="1">
              <a:gsLst>
                <a:gs pos="0">
                  <a:srgbClr val="FF8761">
                    <a:tint val="66000"/>
                    <a:satMod val="160000"/>
                  </a:srgbClr>
                </a:gs>
                <a:gs pos="50000">
                  <a:srgbClr val="FF8761">
                    <a:tint val="44500"/>
                    <a:satMod val="160000"/>
                  </a:srgbClr>
                </a:gs>
                <a:gs pos="100000">
                  <a:srgbClr val="FF8761">
                    <a:tint val="23500"/>
                    <a:satMod val="160000"/>
                  </a:srgbClr>
                </a:gs>
              </a:gsLst>
              <a:lin ang="10800000" scaled="1"/>
              <a:tileRect/>
            </a:gradFill>
            <a:ln w="38100">
              <a:solidFill>
                <a:srgbClr val="FF6D4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طائفة </a:t>
              </a:r>
              <a:r>
                <a:rPr lang="ar-SA" sz="4800" b="0" cap="none" spc="0" dirty="0" err="1">
                  <a:ln w="0"/>
                  <a:solidFill>
                    <a:schemeClr val="tx1"/>
                  </a:solidFill>
                  <a:effectLst>
                    <a:outerShdw blurRad="38100" dist="19050" dir="2700000" algn="tl" rotWithShape="0">
                      <a:schemeClr val="dk1">
                        <a:alpha val="40000"/>
                      </a:schemeClr>
                    </a:outerShdw>
                  </a:effectLst>
                </a:rPr>
                <a:t>الهيدروزا</a:t>
              </a:r>
              <a:r>
                <a:rPr lang="ar-SA" sz="4800" b="0" cap="none" spc="0" dirty="0">
                  <a:ln w="0"/>
                  <a:solidFill>
                    <a:schemeClr val="tx1"/>
                  </a:solidFill>
                  <a:effectLst>
                    <a:outerShdw blurRad="38100" dist="19050" dir="2700000" algn="tl" rotWithShape="0">
                      <a:schemeClr val="dk1">
                        <a:alpha val="40000"/>
                      </a:schemeClr>
                    </a:outerShdw>
                  </a:effectLst>
                </a:rPr>
                <a:t> </a:t>
              </a:r>
              <a:r>
                <a:rPr lang="ar-SA" sz="4800" dirty="0">
                  <a:ln w="0"/>
                  <a:effectLst>
                    <a:outerShdw blurRad="38100" dist="19050" dir="2700000" algn="tl" rotWithShape="0">
                      <a:schemeClr val="dk1">
                        <a:alpha val="40000"/>
                      </a:schemeClr>
                    </a:outerShdw>
                  </a:effectLst>
                </a:rPr>
                <a:t>(</a:t>
              </a:r>
              <a:r>
                <a:rPr lang="ar-SA" sz="4800" dirty="0" err="1">
                  <a:ln w="0"/>
                  <a:effectLst>
                    <a:outerShdw blurRad="38100" dist="19050" dir="2700000" algn="tl" rotWithShape="0">
                      <a:schemeClr val="dk1">
                        <a:alpha val="40000"/>
                      </a:schemeClr>
                    </a:outerShdw>
                  </a:effectLst>
                </a:rPr>
                <a:t>الهيدرات</a:t>
              </a:r>
              <a:r>
                <a:rPr lang="ar-SA" sz="4800" dirty="0">
                  <a:ln w="0"/>
                  <a:effectLst>
                    <a:outerShdw blurRad="38100" dist="19050" dir="2700000" algn="tl" rotWithShape="0">
                      <a:schemeClr val="dk1">
                        <a:alpha val="40000"/>
                      </a:schemeClr>
                    </a:outerShdw>
                  </a:effectLst>
                </a:rPr>
                <a:t>)</a:t>
              </a:r>
              <a:endParaRPr lang="ar-SA" sz="4800" b="0" cap="none" spc="0" dirty="0">
                <a:ln w="0"/>
                <a:solidFill>
                  <a:schemeClr val="tx1"/>
                </a:solidFill>
                <a:effectLst>
                  <a:outerShdw blurRad="38100" dist="19050" dir="2700000" algn="tl" rotWithShape="0">
                    <a:schemeClr val="dk1">
                      <a:alpha val="40000"/>
                    </a:schemeClr>
                  </a:outerShdw>
                </a:effectLst>
              </a:endParaRPr>
            </a:p>
          </p:txBody>
        </p:sp>
        <p:pic>
          <p:nvPicPr>
            <p:cNvPr id="12" name="صورة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0700" y="4300805"/>
              <a:ext cx="2462749" cy="2501900"/>
            </a:xfrm>
            <a:prstGeom prst="rect">
              <a:avLst/>
            </a:prstGeom>
          </p:spPr>
        </p:pic>
      </p:grpSp>
      <p:grpSp>
        <p:nvGrpSpPr>
          <p:cNvPr id="16" name="مجموعة 15"/>
          <p:cNvGrpSpPr/>
          <p:nvPr/>
        </p:nvGrpSpPr>
        <p:grpSpPr>
          <a:xfrm>
            <a:off x="6441287" y="1603181"/>
            <a:ext cx="2619375" cy="5199524"/>
            <a:chOff x="6441287" y="1603181"/>
            <a:chExt cx="2619375" cy="5199524"/>
          </a:xfrm>
        </p:grpSpPr>
        <p:sp>
          <p:nvSpPr>
            <p:cNvPr id="5" name="مستطيل 4"/>
            <p:cNvSpPr/>
            <p:nvPr/>
          </p:nvSpPr>
          <p:spPr>
            <a:xfrm>
              <a:off x="6496849" y="1603181"/>
              <a:ext cx="2508252" cy="2340000"/>
            </a:xfrm>
            <a:prstGeom prst="rect">
              <a:avLst/>
            </a:prstGeom>
            <a:gradFill flip="none" rotWithShape="1">
              <a:gsLst>
                <a:gs pos="0">
                  <a:srgbClr val="FF8761">
                    <a:tint val="66000"/>
                    <a:satMod val="160000"/>
                  </a:srgbClr>
                </a:gs>
                <a:gs pos="50000">
                  <a:srgbClr val="FF8761">
                    <a:tint val="44500"/>
                    <a:satMod val="160000"/>
                  </a:srgbClr>
                </a:gs>
                <a:gs pos="100000">
                  <a:srgbClr val="FF8761">
                    <a:tint val="23500"/>
                    <a:satMod val="160000"/>
                  </a:srgbClr>
                </a:gs>
              </a:gsLst>
              <a:lin ang="10800000" scaled="1"/>
              <a:tileRect/>
            </a:gradFill>
            <a:ln w="38100">
              <a:solidFill>
                <a:srgbClr val="FF6D4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طائفة  قناديل البحر </a:t>
              </a:r>
              <a:r>
                <a:rPr lang="ar-SA" sz="4800" dirty="0">
                  <a:ln w="0"/>
                  <a:effectLst>
                    <a:outerShdw blurRad="38100" dist="19050" dir="2700000" algn="tl" rotWithShape="0">
                      <a:schemeClr val="dk1">
                        <a:alpha val="40000"/>
                      </a:schemeClr>
                    </a:outerShdw>
                  </a:effectLst>
                </a:rPr>
                <a:t>(</a:t>
              </a:r>
              <a:r>
                <a:rPr lang="ar-SA" sz="4800" dirty="0" err="1">
                  <a:ln w="0"/>
                  <a:effectLst>
                    <a:outerShdw blurRad="38100" dist="19050" dir="2700000" algn="tl" rotWithShape="0">
                      <a:schemeClr val="dk1">
                        <a:alpha val="40000"/>
                      </a:schemeClr>
                    </a:outerShdw>
                  </a:effectLst>
                </a:rPr>
                <a:t>الفنجانيات</a:t>
              </a:r>
              <a:r>
                <a:rPr lang="ar-SA" sz="4800" dirty="0">
                  <a:ln w="0"/>
                  <a:effectLst>
                    <a:outerShdw blurRad="38100" dist="19050" dir="2700000" algn="tl" rotWithShape="0">
                      <a:schemeClr val="dk1">
                        <a:alpha val="40000"/>
                      </a:schemeClr>
                    </a:outerShdw>
                  </a:effectLst>
                </a:rPr>
                <a:t>) </a:t>
              </a:r>
              <a:endParaRPr lang="ar-SA" sz="4800" b="0" cap="none" spc="0" dirty="0">
                <a:ln w="0"/>
                <a:solidFill>
                  <a:schemeClr val="tx1"/>
                </a:solidFill>
                <a:effectLst>
                  <a:outerShdw blurRad="38100" dist="19050" dir="2700000" algn="tl" rotWithShape="0">
                    <a:schemeClr val="dk1">
                      <a:alpha val="40000"/>
                    </a:schemeClr>
                  </a:outerShdw>
                </a:effectLst>
              </a:endParaRPr>
            </a:p>
          </p:txBody>
        </p:sp>
        <p:pic>
          <p:nvPicPr>
            <p:cNvPr id="15" name="صورة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1287" y="4300805"/>
              <a:ext cx="2619375" cy="2501900"/>
            </a:xfrm>
            <a:prstGeom prst="rect">
              <a:avLst/>
            </a:prstGeom>
          </p:spPr>
        </p:pic>
      </p:grpSp>
      <p:grpSp>
        <p:nvGrpSpPr>
          <p:cNvPr id="19" name="مجموعة 18"/>
          <p:cNvGrpSpPr/>
          <p:nvPr/>
        </p:nvGrpSpPr>
        <p:grpSpPr>
          <a:xfrm>
            <a:off x="3103575" y="1620055"/>
            <a:ext cx="2987676" cy="5182650"/>
            <a:chOff x="3103575" y="1620055"/>
            <a:chExt cx="2987676" cy="5182650"/>
          </a:xfrm>
        </p:grpSpPr>
        <p:sp>
          <p:nvSpPr>
            <p:cNvPr id="6" name="مستطيل 5"/>
            <p:cNvSpPr/>
            <p:nvPr/>
          </p:nvSpPr>
          <p:spPr>
            <a:xfrm>
              <a:off x="3103575" y="1620055"/>
              <a:ext cx="2987676" cy="2340000"/>
            </a:xfrm>
            <a:prstGeom prst="rect">
              <a:avLst/>
            </a:prstGeom>
            <a:gradFill flip="none" rotWithShape="1">
              <a:gsLst>
                <a:gs pos="0">
                  <a:srgbClr val="FF8761">
                    <a:tint val="66000"/>
                    <a:satMod val="160000"/>
                  </a:srgbClr>
                </a:gs>
                <a:gs pos="50000">
                  <a:srgbClr val="FF8761">
                    <a:tint val="44500"/>
                    <a:satMod val="160000"/>
                  </a:srgbClr>
                </a:gs>
                <a:gs pos="100000">
                  <a:srgbClr val="FF8761">
                    <a:tint val="23500"/>
                    <a:satMod val="160000"/>
                  </a:srgbClr>
                </a:gs>
              </a:gsLst>
              <a:lin ang="10800000" scaled="1"/>
              <a:tileRect/>
            </a:gradFill>
            <a:ln w="38100">
              <a:solidFill>
                <a:srgbClr val="FF6D4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طائفة    قناديل البحر </a:t>
              </a:r>
              <a:r>
                <a:rPr lang="ar-SA" sz="4800" dirty="0">
                  <a:ln w="0"/>
                  <a:effectLst>
                    <a:outerShdw blurRad="38100" dist="19050" dir="2700000" algn="tl" rotWithShape="0">
                      <a:schemeClr val="dk1">
                        <a:alpha val="40000"/>
                      </a:schemeClr>
                    </a:outerShdw>
                  </a:effectLst>
                </a:rPr>
                <a:t>(</a:t>
              </a:r>
              <a:r>
                <a:rPr lang="ar-SA" sz="4800" dirty="0" err="1">
                  <a:ln w="0"/>
                  <a:effectLst>
                    <a:outerShdw blurRad="38100" dist="19050" dir="2700000" algn="tl" rotWithShape="0">
                      <a:schemeClr val="dk1">
                        <a:alpha val="40000"/>
                      </a:schemeClr>
                    </a:outerShdw>
                  </a:effectLst>
                </a:rPr>
                <a:t>الصندوقيات</a:t>
              </a:r>
              <a:r>
                <a:rPr lang="ar-SA" sz="4800" dirty="0">
                  <a:ln w="0"/>
                  <a:effectLst>
                    <a:outerShdw blurRad="38100" dist="19050" dir="2700000" algn="tl" rotWithShape="0">
                      <a:schemeClr val="dk1">
                        <a:alpha val="40000"/>
                      </a:schemeClr>
                    </a:outerShdw>
                  </a:effectLst>
                </a:rPr>
                <a:t>)   </a:t>
              </a:r>
              <a:endParaRPr lang="ar-SA" sz="4800" b="0" cap="none" spc="0" dirty="0">
                <a:ln w="0"/>
                <a:solidFill>
                  <a:schemeClr val="tx1"/>
                </a:solidFill>
                <a:effectLst>
                  <a:outerShdw blurRad="38100" dist="19050" dir="2700000" algn="tl" rotWithShape="0">
                    <a:schemeClr val="dk1">
                      <a:alpha val="40000"/>
                    </a:schemeClr>
                  </a:outerShdw>
                </a:effectLst>
              </a:endParaRPr>
            </a:p>
          </p:txBody>
        </p:sp>
        <p:pic>
          <p:nvPicPr>
            <p:cNvPr id="17" name="صورة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3575" y="4334553"/>
              <a:ext cx="2987674" cy="2468152"/>
            </a:xfrm>
            <a:prstGeom prst="rect">
              <a:avLst/>
            </a:prstGeom>
          </p:spPr>
        </p:pic>
      </p:grpSp>
      <p:grpSp>
        <p:nvGrpSpPr>
          <p:cNvPr id="21" name="مجموعة 20"/>
          <p:cNvGrpSpPr/>
          <p:nvPr/>
        </p:nvGrpSpPr>
        <p:grpSpPr>
          <a:xfrm>
            <a:off x="107175" y="1603181"/>
            <a:ext cx="2646361" cy="5199525"/>
            <a:chOff x="107175" y="1603181"/>
            <a:chExt cx="2646361" cy="5199525"/>
          </a:xfrm>
        </p:grpSpPr>
        <p:sp>
          <p:nvSpPr>
            <p:cNvPr id="7" name="مستطيل 6"/>
            <p:cNvSpPr/>
            <p:nvPr/>
          </p:nvSpPr>
          <p:spPr>
            <a:xfrm>
              <a:off x="107176" y="1603181"/>
              <a:ext cx="2590800" cy="2340000"/>
            </a:xfrm>
            <a:prstGeom prst="rect">
              <a:avLst/>
            </a:prstGeom>
            <a:gradFill flip="none" rotWithShape="1">
              <a:gsLst>
                <a:gs pos="0">
                  <a:srgbClr val="FF8761">
                    <a:tint val="66000"/>
                    <a:satMod val="160000"/>
                  </a:srgbClr>
                </a:gs>
                <a:gs pos="50000">
                  <a:srgbClr val="FF8761">
                    <a:tint val="44500"/>
                    <a:satMod val="160000"/>
                  </a:srgbClr>
                </a:gs>
                <a:gs pos="100000">
                  <a:srgbClr val="FF8761">
                    <a:tint val="23500"/>
                    <a:satMod val="160000"/>
                  </a:srgbClr>
                </a:gs>
              </a:gsLst>
              <a:lin ang="10800000" scaled="1"/>
              <a:tileRect/>
            </a:gradFill>
            <a:ln w="38100">
              <a:solidFill>
                <a:srgbClr val="FF6D4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طائفة  </a:t>
              </a:r>
              <a:r>
                <a:rPr lang="ar-SA" sz="4800" b="0" cap="none" spc="0" dirty="0" err="1">
                  <a:ln w="0"/>
                  <a:solidFill>
                    <a:schemeClr val="tx1"/>
                  </a:solidFill>
                  <a:effectLst>
                    <a:outerShdw blurRad="38100" dist="19050" dir="2700000" algn="tl" rotWithShape="0">
                      <a:schemeClr val="dk1">
                        <a:alpha val="40000"/>
                      </a:schemeClr>
                    </a:outerShdw>
                  </a:effectLst>
                </a:rPr>
                <a:t>الأنثوزوا</a:t>
              </a:r>
              <a:r>
                <a:rPr lang="ar-SA" sz="4800" b="0" cap="none" spc="0" dirty="0">
                  <a:ln w="0"/>
                  <a:solidFill>
                    <a:schemeClr val="tx1"/>
                  </a:solidFill>
                  <a:effectLst>
                    <a:outerShdw blurRad="38100" dist="19050" dir="2700000" algn="tl" rotWithShape="0">
                      <a:schemeClr val="dk1">
                        <a:alpha val="40000"/>
                      </a:schemeClr>
                    </a:outerShdw>
                  </a:effectLst>
                </a:rPr>
                <a:t> </a:t>
              </a:r>
              <a:r>
                <a:rPr lang="ar-SA" sz="4800" dirty="0">
                  <a:ln w="0"/>
                  <a:effectLst>
                    <a:outerShdw blurRad="38100" dist="19050" dir="2700000" algn="tl" rotWithShape="0">
                      <a:schemeClr val="dk1">
                        <a:alpha val="40000"/>
                      </a:schemeClr>
                    </a:outerShdw>
                  </a:effectLst>
                </a:rPr>
                <a:t>(الزهريات)</a:t>
              </a:r>
              <a:endParaRPr lang="ar-SA" sz="4800" b="0" cap="none" spc="0" dirty="0">
                <a:ln w="0"/>
                <a:solidFill>
                  <a:schemeClr val="tx1"/>
                </a:solidFill>
                <a:effectLst>
                  <a:outerShdw blurRad="38100" dist="19050" dir="2700000" algn="tl" rotWithShape="0">
                    <a:schemeClr val="dk1">
                      <a:alpha val="40000"/>
                    </a:schemeClr>
                  </a:outerShdw>
                </a:effectLst>
              </a:endParaRPr>
            </a:p>
          </p:txBody>
        </p:sp>
        <p:pic>
          <p:nvPicPr>
            <p:cNvPr id="20" name="صورة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175" y="4334554"/>
              <a:ext cx="2646361" cy="2468152"/>
            </a:xfrm>
            <a:prstGeom prst="rect">
              <a:avLst/>
            </a:prstGeom>
          </p:spPr>
        </p:pic>
      </p:grpSp>
    </p:spTree>
    <p:extLst>
      <p:ext uri="{BB962C8B-B14F-4D97-AF65-F5344CB8AC3E}">
        <p14:creationId xmlns:p14="http://schemas.microsoft.com/office/powerpoint/2010/main" val="404094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968052" y="1977984"/>
            <a:ext cx="8651089" cy="4247317"/>
          </a:xfrm>
          <a:prstGeom prst="rect">
            <a:avLst/>
          </a:prstGeom>
          <a:solidFill>
            <a:srgbClr val="FFFF99"/>
          </a:solid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ثم بالتعاون مع زميلاتكِ في المجموعة </a:t>
            </a:r>
            <a:r>
              <a:rPr lang="ar-SA" sz="5400" b="1" cap="none" spc="0" dirty="0">
                <a:ln w="0">
                  <a:solidFill>
                    <a:schemeClr val="tx1"/>
                  </a:solidFill>
                </a:ln>
                <a:solidFill>
                  <a:srgbClr val="FF0000"/>
                </a:solidFill>
                <a:effectLst>
                  <a:outerShdw blurRad="38100" dist="19050" dir="2700000" algn="tl" rotWithShape="0">
                    <a:schemeClr val="dk1">
                      <a:alpha val="40000"/>
                    </a:schemeClr>
                  </a:outerShdw>
                </a:effectLst>
              </a:rPr>
              <a:t>أقرئي</a:t>
            </a:r>
            <a:r>
              <a:rPr lang="ar-SA" sz="5400" b="0" cap="none" spc="0" dirty="0">
                <a:ln w="0"/>
                <a:solidFill>
                  <a:schemeClr val="tx1"/>
                </a:solidFill>
                <a:effectLst>
                  <a:outerShdw blurRad="38100" dist="19050" dir="2700000" algn="tl" rotWithShape="0">
                    <a:schemeClr val="dk1">
                      <a:alpha val="40000"/>
                    </a:schemeClr>
                  </a:outerShdw>
                </a:effectLst>
              </a:rPr>
              <a:t> عن الطائفة التي ستحصلين على بطاقتها و</a:t>
            </a:r>
            <a:r>
              <a:rPr lang="ar-SA" sz="5400" b="1" cap="none" spc="0" dirty="0">
                <a:ln w="0">
                  <a:solidFill>
                    <a:schemeClr val="tx1"/>
                  </a:solidFill>
                </a:ln>
                <a:solidFill>
                  <a:srgbClr val="FF0000"/>
                </a:solidFill>
                <a:effectLst>
                  <a:outerShdw blurRad="38100" dist="19050" dir="2700000" algn="tl" rotWithShape="0">
                    <a:schemeClr val="dk1">
                      <a:alpha val="40000"/>
                    </a:schemeClr>
                  </a:outerShdw>
                </a:effectLst>
              </a:rPr>
              <a:t>أكتبي</a:t>
            </a:r>
            <a:r>
              <a:rPr lang="ar-SA" sz="5400" b="0" cap="none" spc="0" dirty="0">
                <a:ln w="0"/>
                <a:solidFill>
                  <a:schemeClr val="tx1"/>
                </a:solidFill>
                <a:effectLst>
                  <a:outerShdw blurRad="38100" dist="19050" dir="2700000" algn="tl" rotWithShape="0">
                    <a:schemeClr val="dk1">
                      <a:alpha val="40000"/>
                    </a:schemeClr>
                  </a:outerShdw>
                </a:effectLst>
              </a:rPr>
              <a:t> بطاقة تعريفية عن الطائفة ثم </a:t>
            </a:r>
            <a:r>
              <a:rPr lang="ar-SA" sz="5400" b="1" cap="none" spc="0" dirty="0">
                <a:ln w="0">
                  <a:solidFill>
                    <a:schemeClr val="tx1"/>
                  </a:solidFill>
                </a:ln>
                <a:solidFill>
                  <a:srgbClr val="FF0000"/>
                </a:solidFill>
                <a:effectLst>
                  <a:outerShdw blurRad="38100" dist="19050" dir="2700000" algn="tl" rotWithShape="0">
                    <a:schemeClr val="dk1">
                      <a:alpha val="40000"/>
                    </a:schemeClr>
                  </a:outerShdw>
                </a:effectLst>
              </a:rPr>
              <a:t>أشرحي</a:t>
            </a:r>
            <a:r>
              <a:rPr lang="ar-SA" sz="5400" b="0" cap="none" spc="0" dirty="0">
                <a:ln w="0"/>
                <a:solidFill>
                  <a:schemeClr val="tx1"/>
                </a:solidFill>
                <a:effectLst>
                  <a:outerShdw blurRad="38100" dist="19050" dir="2700000" algn="tl" rotWithShape="0">
                    <a:schemeClr val="dk1">
                      <a:alpha val="40000"/>
                    </a:schemeClr>
                  </a:outerShdw>
                </a:effectLst>
              </a:rPr>
              <a:t> لزميلاتكـِ في الصف عن تلك الطائفة </a:t>
            </a:r>
          </a:p>
        </p:txBody>
      </p:sp>
      <p:sp>
        <p:nvSpPr>
          <p:cNvPr id="3" name="مستطيل 2"/>
          <p:cNvSpPr/>
          <p:nvPr/>
        </p:nvSpPr>
        <p:spPr>
          <a:xfrm>
            <a:off x="3493516" y="688830"/>
            <a:ext cx="7600159" cy="923330"/>
          </a:xfrm>
          <a:prstGeom prst="rect">
            <a:avLst/>
          </a:prstGeom>
          <a:solidFill>
            <a:srgbClr val="92D050"/>
          </a:solidFill>
        </p:spPr>
        <p:txBody>
          <a:bodyPr wrap="none" lIns="91440" tIns="45720" rIns="91440" bIns="45720">
            <a:spAutoFit/>
          </a:bodyPr>
          <a:lstStyle/>
          <a:p>
            <a:pPr algn="ctr"/>
            <a:r>
              <a:rPr lang="ar-SA" sz="5400" b="1" cap="none" spc="0" dirty="0" err="1">
                <a:ln w="0">
                  <a:solidFill>
                    <a:sysClr val="windowText" lastClr="000000"/>
                  </a:solidFill>
                </a:ln>
                <a:solidFill>
                  <a:srgbClr val="FF0000"/>
                </a:solidFill>
                <a:effectLst>
                  <a:outerShdw blurRad="38100" dist="19050" dir="2700000" algn="tl" rotWithShape="0">
                    <a:schemeClr val="dk1">
                      <a:alpha val="40000"/>
                    </a:schemeClr>
                  </a:outerShdw>
                </a:effectLst>
              </a:rPr>
              <a:t>إسحبي</a:t>
            </a:r>
            <a:r>
              <a:rPr lang="ar-SA" sz="5400" b="0" cap="none" spc="0" dirty="0">
                <a:ln w="0">
                  <a:solidFill>
                    <a:sysClr val="windowText" lastClr="000000"/>
                  </a:solidFill>
                </a:ln>
                <a:solidFill>
                  <a:srgbClr val="FF0000"/>
                </a:solidFill>
                <a:effectLst>
                  <a:outerShdw blurRad="38100" dist="19050" dir="2700000" algn="tl" rotWithShape="0">
                    <a:schemeClr val="dk1">
                      <a:alpha val="40000"/>
                    </a:schemeClr>
                  </a:outerShdw>
                </a:effectLst>
              </a:rPr>
              <a:t> </a:t>
            </a:r>
            <a:r>
              <a:rPr lang="ar-SA" sz="5400" b="0" cap="none" spc="0" dirty="0">
                <a:ln w="0"/>
                <a:solidFill>
                  <a:schemeClr val="tx1"/>
                </a:solidFill>
                <a:effectLst>
                  <a:outerShdw blurRad="38100" dist="19050" dir="2700000" algn="tl" rotWithShape="0">
                    <a:schemeClr val="dk1">
                      <a:alpha val="40000"/>
                    </a:schemeClr>
                  </a:outerShdw>
                </a:effectLst>
              </a:rPr>
              <a:t>بطاقة من البطاقات الأربع </a:t>
            </a: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576" y="1977984"/>
            <a:ext cx="2409199" cy="4247317"/>
          </a:xfrm>
          <a:prstGeom prst="rect">
            <a:avLst/>
          </a:prstGeom>
        </p:spPr>
      </p:pic>
      <p:sp>
        <p:nvSpPr>
          <p:cNvPr id="5" name="مستطيل 4"/>
          <p:cNvSpPr/>
          <p:nvPr/>
        </p:nvSpPr>
        <p:spPr>
          <a:xfrm>
            <a:off x="554729" y="583899"/>
            <a:ext cx="1965603" cy="1446550"/>
          </a:xfrm>
          <a:prstGeom prst="rect">
            <a:avLst/>
          </a:prstGeom>
          <a:solidFill>
            <a:schemeClr val="accent2">
              <a:lumMod val="60000"/>
              <a:lumOff val="40000"/>
            </a:schemeClr>
          </a:solidFill>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البطاقات </a:t>
            </a:r>
          </a:p>
          <a:p>
            <a:pPr algn="ctr"/>
            <a:r>
              <a:rPr lang="ar-SA" sz="4400" b="0" cap="none" spc="0" dirty="0">
                <a:ln w="0"/>
                <a:solidFill>
                  <a:schemeClr val="tx1"/>
                </a:solidFill>
                <a:effectLst>
                  <a:outerShdw blurRad="38100" dist="19050" dir="2700000" algn="tl" rotWithShape="0">
                    <a:schemeClr val="dk1">
                      <a:alpha val="40000"/>
                    </a:schemeClr>
                  </a:outerShdw>
                </a:effectLst>
              </a:rPr>
              <a:t>المروحية </a:t>
            </a:r>
          </a:p>
        </p:txBody>
      </p:sp>
    </p:spTree>
    <p:extLst>
      <p:ext uri="{BB962C8B-B14F-4D97-AF65-F5344CB8AC3E}">
        <p14:creationId xmlns:p14="http://schemas.microsoft.com/office/powerpoint/2010/main" val="2486581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39176" y="224800"/>
            <a:ext cx="5570756" cy="6463308"/>
          </a:xfrm>
          <a:prstGeom prst="rect">
            <a:avLst/>
          </a:prstGeom>
          <a:noFill/>
          <a:ln w="38100">
            <a:solidFill>
              <a:schemeClr val="tx1"/>
            </a:solidFill>
          </a:ln>
        </p:spPr>
        <p:txBody>
          <a:bodyPr wrap="none" lIns="91440" tIns="45720" rIns="91440" bIns="45720">
            <a:spAutoFit/>
          </a:bodyPr>
          <a:lstStyle/>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endParaRPr lang="ar-SA" b="0" cap="none" spc="0" dirty="0">
              <a:ln w="0"/>
              <a:solidFill>
                <a:schemeClr val="tx1"/>
              </a:solidFill>
              <a:effectLst>
                <a:outerShdw blurRad="38100" dist="19050" dir="2700000" algn="tl" rotWithShape="0">
                  <a:schemeClr val="dk1">
                    <a:alpha val="40000"/>
                  </a:schemeClr>
                </a:outerShdw>
              </a:effectLst>
            </a:endParaRPr>
          </a:p>
          <a:p>
            <a:pPr algn="ctr"/>
            <a:endParaRPr lang="ar-SA" b="0" cap="none" spc="0" dirty="0">
              <a:ln w="0"/>
              <a:solidFill>
                <a:schemeClr val="tx1"/>
              </a:solidFill>
              <a:effectLst>
                <a:outerShdw blurRad="38100" dist="19050" dir="2700000" algn="tl" rotWithShape="0">
                  <a:schemeClr val="dk1">
                    <a:alpha val="40000"/>
                  </a:schemeClr>
                </a:outerShdw>
              </a:effectLst>
            </a:endParaRPr>
          </a:p>
        </p:txBody>
      </p:sp>
      <p:grpSp>
        <p:nvGrpSpPr>
          <p:cNvPr id="5" name="مجموعة 4"/>
          <p:cNvGrpSpPr/>
          <p:nvPr/>
        </p:nvGrpSpPr>
        <p:grpSpPr>
          <a:xfrm>
            <a:off x="6311352" y="364252"/>
            <a:ext cx="5570756" cy="6323856"/>
            <a:chOff x="6311352" y="364252"/>
            <a:chExt cx="5570756" cy="6323856"/>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1352" y="1273145"/>
              <a:ext cx="5570756" cy="5414963"/>
            </a:xfrm>
            <a:prstGeom prst="rect">
              <a:avLst/>
            </a:prstGeom>
            <a:ln w="38100">
              <a:solidFill>
                <a:schemeClr val="tx1"/>
              </a:solidFill>
            </a:ln>
          </p:spPr>
        </p:pic>
        <p:sp>
          <p:nvSpPr>
            <p:cNvPr id="4" name="مستطيل 3"/>
            <p:cNvSpPr/>
            <p:nvPr/>
          </p:nvSpPr>
          <p:spPr>
            <a:xfrm>
              <a:off x="6499704" y="364252"/>
              <a:ext cx="5194050" cy="769441"/>
            </a:xfrm>
            <a:prstGeom prst="rect">
              <a:avLst/>
            </a:prstGeom>
            <a:solidFill>
              <a:schemeClr val="accent2">
                <a:lumMod val="40000"/>
                <a:lumOff val="60000"/>
              </a:schemeClr>
            </a:solidFill>
            <a:ln w="38100">
              <a:solidFill>
                <a:schemeClr val="tx1"/>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طائفة </a:t>
              </a:r>
              <a:r>
                <a:rPr lang="ar-SA" sz="4400" b="0" cap="none" spc="0" dirty="0" err="1">
                  <a:ln w="0"/>
                  <a:solidFill>
                    <a:schemeClr val="tx1"/>
                  </a:solidFill>
                  <a:effectLst>
                    <a:outerShdw blurRad="38100" dist="19050" dir="2700000" algn="tl" rotWithShape="0">
                      <a:schemeClr val="dk1">
                        <a:alpha val="40000"/>
                      </a:schemeClr>
                    </a:outerShdw>
                  </a:effectLst>
                </a:rPr>
                <a:t>الهيدروزوا</a:t>
              </a:r>
              <a:r>
                <a:rPr lang="ar-SA" sz="4400" b="0" cap="none" spc="0" dirty="0">
                  <a:ln w="0"/>
                  <a:solidFill>
                    <a:schemeClr val="tx1"/>
                  </a:solidFill>
                  <a:effectLst>
                    <a:outerShdw blurRad="38100" dist="19050" dir="2700000" algn="tl" rotWithShape="0">
                      <a:schemeClr val="dk1">
                        <a:alpha val="40000"/>
                      </a:schemeClr>
                    </a:outerShdw>
                  </a:effectLst>
                </a:rPr>
                <a:t>(</a:t>
              </a:r>
              <a:r>
                <a:rPr lang="ar-SA" sz="4400" b="0" cap="none" spc="0" dirty="0" err="1">
                  <a:ln w="0"/>
                  <a:solidFill>
                    <a:schemeClr val="tx1"/>
                  </a:solidFill>
                  <a:effectLst>
                    <a:outerShdw blurRad="38100" dist="19050" dir="2700000" algn="tl" rotWithShape="0">
                      <a:schemeClr val="dk1">
                        <a:alpha val="40000"/>
                      </a:schemeClr>
                    </a:outerShdw>
                  </a:effectLst>
                </a:rPr>
                <a:t>الهيدرات</a:t>
              </a:r>
              <a:r>
                <a:rPr lang="ar-SA" sz="4400" b="0" cap="none" spc="0" dirty="0">
                  <a:ln w="0"/>
                  <a:solidFill>
                    <a:schemeClr val="tx1"/>
                  </a:solidFill>
                  <a:effectLst>
                    <a:outerShdw blurRad="38100" dist="19050" dir="2700000" algn="tl" rotWithShape="0">
                      <a:schemeClr val="dk1">
                        <a:alpha val="40000"/>
                      </a:schemeClr>
                    </a:outerShdw>
                  </a:effectLst>
                </a:rPr>
                <a:t>)</a:t>
              </a:r>
            </a:p>
          </p:txBody>
        </p:sp>
      </p:grpSp>
    </p:spTree>
    <p:extLst>
      <p:ext uri="{BB962C8B-B14F-4D97-AF65-F5344CB8AC3E}">
        <p14:creationId xmlns:p14="http://schemas.microsoft.com/office/powerpoint/2010/main" val="332795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39176" y="224800"/>
            <a:ext cx="5570756" cy="6463308"/>
          </a:xfrm>
          <a:prstGeom prst="rect">
            <a:avLst/>
          </a:prstGeom>
          <a:noFill/>
          <a:ln w="38100">
            <a:solidFill>
              <a:schemeClr val="tx1"/>
            </a:solidFill>
          </a:ln>
        </p:spPr>
        <p:txBody>
          <a:bodyPr wrap="none" lIns="91440" tIns="45720" rIns="91440" bIns="45720">
            <a:spAutoFit/>
          </a:bodyPr>
          <a:lstStyle/>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endParaRPr lang="ar-SA" b="0" cap="none" spc="0" dirty="0">
              <a:ln w="0"/>
              <a:solidFill>
                <a:schemeClr val="tx1"/>
              </a:solidFill>
              <a:effectLst>
                <a:outerShdw blurRad="38100" dist="19050" dir="2700000" algn="tl" rotWithShape="0">
                  <a:schemeClr val="dk1">
                    <a:alpha val="40000"/>
                  </a:schemeClr>
                </a:outerShdw>
              </a:effectLst>
            </a:endParaRPr>
          </a:p>
          <a:p>
            <a:pPr algn="ctr"/>
            <a:endParaRPr lang="ar-SA" b="0" cap="none" spc="0" dirty="0">
              <a:ln w="0"/>
              <a:solidFill>
                <a:schemeClr val="tx1"/>
              </a:solidFill>
              <a:effectLst>
                <a:outerShdw blurRad="38100" dist="19050" dir="2700000" algn="tl" rotWithShape="0">
                  <a:schemeClr val="dk1">
                    <a:alpha val="40000"/>
                  </a:schemeClr>
                </a:outerShdw>
              </a:effectLst>
            </a:endParaRPr>
          </a:p>
        </p:txBody>
      </p:sp>
      <p:grpSp>
        <p:nvGrpSpPr>
          <p:cNvPr id="5" name="مجموعة 4"/>
          <p:cNvGrpSpPr/>
          <p:nvPr/>
        </p:nvGrpSpPr>
        <p:grpSpPr>
          <a:xfrm>
            <a:off x="6311352" y="364252"/>
            <a:ext cx="5570756" cy="6323856"/>
            <a:chOff x="6311352" y="364252"/>
            <a:chExt cx="5570756" cy="6323856"/>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1352" y="1328738"/>
              <a:ext cx="5570756" cy="5359370"/>
            </a:xfrm>
            <a:prstGeom prst="rect">
              <a:avLst/>
            </a:prstGeom>
            <a:ln w="38100">
              <a:solidFill>
                <a:schemeClr val="tx1"/>
              </a:solidFill>
            </a:ln>
          </p:spPr>
        </p:pic>
        <p:sp>
          <p:nvSpPr>
            <p:cNvPr id="4" name="مستطيل 3"/>
            <p:cNvSpPr/>
            <p:nvPr/>
          </p:nvSpPr>
          <p:spPr>
            <a:xfrm>
              <a:off x="6315362" y="364252"/>
              <a:ext cx="5562741" cy="769441"/>
            </a:xfrm>
            <a:prstGeom prst="rect">
              <a:avLst/>
            </a:prstGeom>
            <a:solidFill>
              <a:schemeClr val="accent2">
                <a:lumMod val="40000"/>
                <a:lumOff val="60000"/>
              </a:schemeClr>
            </a:solidFill>
            <a:ln w="38100">
              <a:solidFill>
                <a:schemeClr val="tx1"/>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طائفة قناديل البحر(</a:t>
              </a:r>
              <a:r>
                <a:rPr lang="ar-SA" sz="4400" b="0" cap="none" spc="0" dirty="0" err="1">
                  <a:ln w="0"/>
                  <a:solidFill>
                    <a:schemeClr val="tx1"/>
                  </a:solidFill>
                  <a:effectLst>
                    <a:outerShdw blurRad="38100" dist="19050" dir="2700000" algn="tl" rotWithShape="0">
                      <a:schemeClr val="dk1">
                        <a:alpha val="40000"/>
                      </a:schemeClr>
                    </a:outerShdw>
                  </a:effectLst>
                </a:rPr>
                <a:t>الفنجانيات</a:t>
              </a:r>
              <a:r>
                <a:rPr lang="ar-SA" sz="4400" b="0" cap="none" spc="0" dirty="0">
                  <a:ln w="0"/>
                  <a:solidFill>
                    <a:schemeClr val="tx1"/>
                  </a:solidFill>
                  <a:effectLst>
                    <a:outerShdw blurRad="38100" dist="19050" dir="2700000" algn="tl" rotWithShape="0">
                      <a:schemeClr val="dk1">
                        <a:alpha val="40000"/>
                      </a:schemeClr>
                    </a:outerShdw>
                  </a:effectLst>
                </a:rPr>
                <a:t>)</a:t>
              </a:r>
            </a:p>
          </p:txBody>
        </p:sp>
      </p:grpSp>
    </p:spTree>
    <p:extLst>
      <p:ext uri="{BB962C8B-B14F-4D97-AF65-F5344CB8AC3E}">
        <p14:creationId xmlns:p14="http://schemas.microsoft.com/office/powerpoint/2010/main" val="596729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39176" y="224800"/>
            <a:ext cx="5570756" cy="6463308"/>
          </a:xfrm>
          <a:prstGeom prst="rect">
            <a:avLst/>
          </a:prstGeom>
          <a:noFill/>
          <a:ln w="38100">
            <a:solidFill>
              <a:schemeClr val="tx1"/>
            </a:solidFill>
          </a:ln>
        </p:spPr>
        <p:txBody>
          <a:bodyPr wrap="none" lIns="91440" tIns="45720" rIns="91440" bIns="45720">
            <a:spAutoFit/>
          </a:bodyPr>
          <a:lstStyle/>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endParaRPr lang="ar-SA" b="0" cap="none" spc="0" dirty="0">
              <a:ln w="0"/>
              <a:solidFill>
                <a:schemeClr val="tx1"/>
              </a:solidFill>
              <a:effectLst>
                <a:outerShdw blurRad="38100" dist="19050" dir="2700000" algn="tl" rotWithShape="0">
                  <a:schemeClr val="dk1">
                    <a:alpha val="40000"/>
                  </a:schemeClr>
                </a:outerShdw>
              </a:effectLst>
            </a:endParaRPr>
          </a:p>
          <a:p>
            <a:pPr algn="ctr"/>
            <a:endParaRPr lang="ar-SA" b="0" cap="none" spc="0" dirty="0">
              <a:ln w="0"/>
              <a:solidFill>
                <a:schemeClr val="tx1"/>
              </a:solidFill>
              <a:effectLst>
                <a:outerShdw blurRad="38100" dist="19050" dir="2700000" algn="tl" rotWithShape="0">
                  <a:schemeClr val="dk1">
                    <a:alpha val="40000"/>
                  </a:schemeClr>
                </a:outerShdw>
              </a:effectLst>
            </a:endParaRPr>
          </a:p>
        </p:txBody>
      </p:sp>
      <p:grpSp>
        <p:nvGrpSpPr>
          <p:cNvPr id="5" name="مجموعة 4"/>
          <p:cNvGrpSpPr/>
          <p:nvPr/>
        </p:nvGrpSpPr>
        <p:grpSpPr>
          <a:xfrm>
            <a:off x="6311352" y="364252"/>
            <a:ext cx="5570756" cy="6323856"/>
            <a:chOff x="6311352" y="364252"/>
            <a:chExt cx="5570756" cy="6323856"/>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1352" y="1257300"/>
              <a:ext cx="5570756" cy="5430808"/>
            </a:xfrm>
            <a:prstGeom prst="rect">
              <a:avLst/>
            </a:prstGeom>
            <a:ln w="38100">
              <a:solidFill>
                <a:schemeClr val="tx1"/>
              </a:solidFill>
            </a:ln>
          </p:spPr>
        </p:pic>
        <p:sp>
          <p:nvSpPr>
            <p:cNvPr id="4" name="مستطيل 3"/>
            <p:cNvSpPr/>
            <p:nvPr/>
          </p:nvSpPr>
          <p:spPr>
            <a:xfrm>
              <a:off x="6311352" y="364252"/>
              <a:ext cx="5570756" cy="769441"/>
            </a:xfrm>
            <a:prstGeom prst="rect">
              <a:avLst/>
            </a:prstGeom>
            <a:solidFill>
              <a:schemeClr val="accent2">
                <a:lumMod val="40000"/>
                <a:lumOff val="60000"/>
              </a:schemeClr>
            </a:solidFill>
            <a:ln w="38100">
              <a:solidFill>
                <a:schemeClr val="tx1"/>
              </a:solidFill>
            </a:ln>
          </p:spPr>
          <p:txBody>
            <a:bodyPr wrap="square" lIns="91440" tIns="45720" rIns="91440" bIns="45720">
              <a:spAutoFit/>
            </a:bodyPr>
            <a:lstStyle/>
            <a:p>
              <a:pPr algn="ctr"/>
              <a:r>
                <a:rPr lang="ar-SA" sz="4000" b="0" cap="none" spc="0" dirty="0">
                  <a:ln w="0"/>
                  <a:solidFill>
                    <a:schemeClr val="tx1"/>
                  </a:solidFill>
                  <a:effectLst>
                    <a:outerShdw blurRad="38100" dist="19050" dir="2700000" algn="tl" rotWithShape="0">
                      <a:schemeClr val="dk1">
                        <a:alpha val="40000"/>
                      </a:schemeClr>
                    </a:outerShdw>
                  </a:effectLst>
                </a:rPr>
                <a:t>طائفة </a:t>
              </a:r>
              <a:r>
                <a:rPr lang="ar-SA" sz="4400" b="0" cap="none" spc="0" dirty="0">
                  <a:ln w="0"/>
                  <a:solidFill>
                    <a:schemeClr val="tx1"/>
                  </a:solidFill>
                  <a:effectLst>
                    <a:outerShdw blurRad="38100" dist="19050" dir="2700000" algn="tl" rotWithShape="0">
                      <a:schemeClr val="dk1">
                        <a:alpha val="40000"/>
                      </a:schemeClr>
                    </a:outerShdw>
                  </a:effectLst>
                </a:rPr>
                <a:t>قناديل البحر(</a:t>
              </a:r>
              <a:r>
                <a:rPr lang="ar-SA" sz="4000" b="0" cap="none" spc="0" dirty="0" err="1">
                  <a:ln w="0"/>
                  <a:solidFill>
                    <a:schemeClr val="tx1"/>
                  </a:solidFill>
                  <a:effectLst>
                    <a:outerShdw blurRad="38100" dist="19050" dir="2700000" algn="tl" rotWithShape="0">
                      <a:schemeClr val="dk1">
                        <a:alpha val="40000"/>
                      </a:schemeClr>
                    </a:outerShdw>
                  </a:effectLst>
                </a:rPr>
                <a:t>الصندوقيات</a:t>
              </a:r>
              <a:r>
                <a:rPr lang="ar-SA" sz="4400" b="0" cap="none" spc="0" dirty="0">
                  <a:ln w="0"/>
                  <a:solidFill>
                    <a:schemeClr val="tx1"/>
                  </a:solidFill>
                  <a:effectLst>
                    <a:outerShdw blurRad="38100" dist="19050" dir="2700000" algn="tl" rotWithShape="0">
                      <a:schemeClr val="dk1">
                        <a:alpha val="40000"/>
                      </a:schemeClr>
                    </a:outerShdw>
                  </a:effectLst>
                </a:rPr>
                <a:t>)</a:t>
              </a:r>
            </a:p>
          </p:txBody>
        </p:sp>
      </p:grpSp>
    </p:spTree>
    <p:extLst>
      <p:ext uri="{BB962C8B-B14F-4D97-AF65-F5344CB8AC3E}">
        <p14:creationId xmlns:p14="http://schemas.microsoft.com/office/powerpoint/2010/main" val="591550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39176" y="224800"/>
            <a:ext cx="5570756" cy="6463308"/>
          </a:xfrm>
          <a:prstGeom prst="rect">
            <a:avLst/>
          </a:prstGeom>
          <a:noFill/>
          <a:ln w="38100">
            <a:solidFill>
              <a:schemeClr val="tx1"/>
            </a:solidFill>
          </a:ln>
        </p:spPr>
        <p:txBody>
          <a:bodyPr wrap="none" lIns="91440" tIns="45720" rIns="91440" bIns="45720">
            <a:spAutoFit/>
          </a:bodyPr>
          <a:lstStyle/>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dirty="0">
              <a:ln w="0"/>
              <a:effectLst>
                <a:outerShdw blurRad="38100" dist="19050" dir="2700000" algn="tl" rotWithShape="0">
                  <a:schemeClr val="dk1">
                    <a:alpha val="40000"/>
                  </a:schemeClr>
                </a:outerShdw>
              </a:effectLst>
            </a:endParaRPr>
          </a:p>
          <a:p>
            <a:pPr algn="ctr"/>
            <a:r>
              <a:rPr lang="ar-SA" b="0" cap="none" spc="0" dirty="0">
                <a:ln w="0"/>
                <a:solidFill>
                  <a:schemeClr val="tx1"/>
                </a:solidFill>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p>
          <a:p>
            <a:pPr algn="ctr"/>
            <a:endParaRPr lang="ar-SA" b="0" cap="none" spc="0" dirty="0">
              <a:ln w="0"/>
              <a:solidFill>
                <a:schemeClr val="tx1"/>
              </a:solidFill>
              <a:effectLst>
                <a:outerShdw blurRad="38100" dist="19050" dir="2700000" algn="tl" rotWithShape="0">
                  <a:schemeClr val="dk1">
                    <a:alpha val="40000"/>
                  </a:schemeClr>
                </a:outerShdw>
              </a:effectLst>
            </a:endParaRPr>
          </a:p>
          <a:p>
            <a:pPr algn="ctr"/>
            <a:r>
              <a:rPr lang="ar-SA" dirty="0">
                <a:ln w="0"/>
                <a:effectLst>
                  <a:outerShdw blurRad="38100" dist="19050" dir="2700000" algn="tl" rotWithShape="0">
                    <a:schemeClr val="dk1">
                      <a:alpha val="40000"/>
                    </a:schemeClr>
                  </a:outerShdw>
                </a:effectLst>
              </a:rPr>
              <a:t>...................................................................................</a:t>
            </a:r>
            <a:endParaRPr lang="ar-SA" b="0" cap="none" spc="0" dirty="0">
              <a:ln w="0"/>
              <a:solidFill>
                <a:schemeClr val="tx1"/>
              </a:solidFill>
              <a:effectLst>
                <a:outerShdw blurRad="38100" dist="19050" dir="2700000" algn="tl" rotWithShape="0">
                  <a:schemeClr val="dk1">
                    <a:alpha val="40000"/>
                  </a:schemeClr>
                </a:outerShdw>
              </a:effectLst>
            </a:endParaRPr>
          </a:p>
          <a:p>
            <a:pPr algn="ctr"/>
            <a:endParaRPr lang="ar-SA" b="0" cap="none" spc="0" dirty="0">
              <a:ln w="0"/>
              <a:solidFill>
                <a:schemeClr val="tx1"/>
              </a:solidFill>
              <a:effectLst>
                <a:outerShdw blurRad="38100" dist="19050" dir="2700000" algn="tl" rotWithShape="0">
                  <a:schemeClr val="dk1">
                    <a:alpha val="40000"/>
                  </a:schemeClr>
                </a:outerShdw>
              </a:effectLst>
            </a:endParaRPr>
          </a:p>
        </p:txBody>
      </p:sp>
      <p:grpSp>
        <p:nvGrpSpPr>
          <p:cNvPr id="5" name="مجموعة 4"/>
          <p:cNvGrpSpPr/>
          <p:nvPr/>
        </p:nvGrpSpPr>
        <p:grpSpPr>
          <a:xfrm>
            <a:off x="6311352" y="364252"/>
            <a:ext cx="5570756" cy="6323856"/>
            <a:chOff x="6311352" y="364252"/>
            <a:chExt cx="5570756" cy="6323856"/>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1352" y="1314450"/>
              <a:ext cx="5570756" cy="5373658"/>
            </a:xfrm>
            <a:prstGeom prst="rect">
              <a:avLst/>
            </a:prstGeom>
            <a:ln w="38100">
              <a:solidFill>
                <a:schemeClr val="tx1"/>
              </a:solidFill>
            </a:ln>
          </p:spPr>
        </p:pic>
        <p:sp>
          <p:nvSpPr>
            <p:cNvPr id="4" name="مستطيل 3"/>
            <p:cNvSpPr/>
            <p:nvPr/>
          </p:nvSpPr>
          <p:spPr>
            <a:xfrm>
              <a:off x="6818702" y="364252"/>
              <a:ext cx="4556054" cy="769441"/>
            </a:xfrm>
            <a:prstGeom prst="rect">
              <a:avLst/>
            </a:prstGeom>
            <a:solidFill>
              <a:schemeClr val="accent2">
                <a:lumMod val="40000"/>
                <a:lumOff val="60000"/>
              </a:schemeClr>
            </a:solidFill>
            <a:ln w="38100">
              <a:solidFill>
                <a:schemeClr val="tx1"/>
              </a:solidFill>
            </a:ln>
          </p:spPr>
          <p:txBody>
            <a:bodyPr wrap="non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طائفة </a:t>
              </a:r>
              <a:r>
                <a:rPr lang="ar-SA" sz="4400" b="0" cap="none" spc="0" dirty="0" err="1">
                  <a:ln w="0"/>
                  <a:solidFill>
                    <a:schemeClr val="tx1"/>
                  </a:solidFill>
                  <a:effectLst>
                    <a:outerShdw blurRad="38100" dist="19050" dir="2700000" algn="tl" rotWithShape="0">
                      <a:schemeClr val="dk1">
                        <a:alpha val="40000"/>
                      </a:schemeClr>
                    </a:outerShdw>
                  </a:effectLst>
                </a:rPr>
                <a:t>الأوزوا</a:t>
              </a:r>
              <a:r>
                <a:rPr lang="ar-SA" sz="4400" b="0" cap="none" spc="0" dirty="0">
                  <a:ln w="0"/>
                  <a:solidFill>
                    <a:schemeClr val="tx1"/>
                  </a:solidFill>
                  <a:effectLst>
                    <a:outerShdw blurRad="38100" dist="19050" dir="2700000" algn="tl" rotWithShape="0">
                      <a:schemeClr val="dk1">
                        <a:alpha val="40000"/>
                      </a:schemeClr>
                    </a:outerShdw>
                  </a:effectLst>
                </a:rPr>
                <a:t>(</a:t>
              </a:r>
              <a:r>
                <a:rPr lang="ar-SA" sz="4400" b="0" cap="none" spc="0" dirty="0" err="1">
                  <a:ln w="0"/>
                  <a:solidFill>
                    <a:schemeClr val="tx1"/>
                  </a:solidFill>
                  <a:effectLst>
                    <a:outerShdw blurRad="38100" dist="19050" dir="2700000" algn="tl" rotWithShape="0">
                      <a:schemeClr val="dk1">
                        <a:alpha val="40000"/>
                      </a:schemeClr>
                    </a:outerShdw>
                  </a:effectLst>
                </a:rPr>
                <a:t>الهيدرات</a:t>
              </a:r>
              <a:r>
                <a:rPr lang="ar-SA" sz="4400" b="0" cap="none" spc="0" dirty="0">
                  <a:ln w="0"/>
                  <a:solidFill>
                    <a:schemeClr val="tx1"/>
                  </a:solidFill>
                  <a:effectLst>
                    <a:outerShdw blurRad="38100" dist="19050" dir="2700000" algn="tl" rotWithShape="0">
                      <a:schemeClr val="dk1">
                        <a:alpha val="40000"/>
                      </a:schemeClr>
                    </a:outerShdw>
                  </a:effectLst>
                </a:rPr>
                <a:t>)</a:t>
              </a:r>
            </a:p>
          </p:txBody>
        </p:sp>
      </p:grpSp>
    </p:spTree>
    <p:extLst>
      <p:ext uri="{BB962C8B-B14F-4D97-AF65-F5344CB8AC3E}">
        <p14:creationId xmlns:p14="http://schemas.microsoft.com/office/powerpoint/2010/main" val="652557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قوس متوسط مزدوج 1"/>
          <p:cNvSpPr/>
          <p:nvPr/>
        </p:nvSpPr>
        <p:spPr>
          <a:xfrm>
            <a:off x="285136" y="257099"/>
            <a:ext cx="5009535" cy="6565463"/>
          </a:xfrm>
          <a:prstGeom prst="bracketPair">
            <a:avLst/>
          </a:prstGeom>
          <a:noFill/>
          <a:ln w="38100">
            <a:solidFill>
              <a:schemeClr val="tx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أن الله سبحانه وتعالى خلق المخلوقات وجعل لكل كائن حي فائدة من وجوده وهذه وقفة مع اللاسعات وبيئتها </a:t>
            </a:r>
          </a:p>
          <a:p>
            <a:pPr algn="ctr"/>
            <a:r>
              <a:rPr lang="ar-SA" sz="4800" dirty="0">
                <a:ln w="0"/>
                <a:effectLst>
                  <a:outerShdw blurRad="38100" dist="19050" dir="2700000" algn="tl" rotWithShape="0">
                    <a:schemeClr val="dk1">
                      <a:alpha val="40000"/>
                    </a:schemeClr>
                  </a:outerShdw>
                </a:effectLst>
              </a:rPr>
              <a:t>فلنخمن فوائد اللاسعات من خلال الصور التالية </a:t>
            </a:r>
            <a:r>
              <a:rPr lang="ar-SA" sz="5400" b="0" cap="none" spc="0" dirty="0">
                <a:ln w="0"/>
                <a:solidFill>
                  <a:schemeClr val="tx1"/>
                </a:solidFill>
                <a:effectLst>
                  <a:outerShdw blurRad="38100" dist="19050" dir="2700000" algn="tl" rotWithShape="0">
                    <a:schemeClr val="dk1">
                      <a:alpha val="40000"/>
                    </a:schemeClr>
                  </a:outerShdw>
                </a:effectLst>
              </a:rPr>
              <a:t>   </a:t>
            </a:r>
          </a:p>
        </p:txBody>
      </p:sp>
      <p:pic>
        <p:nvPicPr>
          <p:cNvPr id="1026" name="Picture 2" descr="ÙØªÙØ¬Ø© Ø¨Ø­Ø« Ø§ÙØµÙØ± Ø¹Ù ÙØ®Ø±Ø¬ ÙÙÙÙØ§ Ø§ÙÙØ¤ÙØ¤ ÙØ§ÙÙØ±Ø¬Ø§Ù">
            <a:extLst>
              <a:ext uri="{FF2B5EF4-FFF2-40B4-BE49-F238E27FC236}">
                <a16:creationId xmlns:a16="http://schemas.microsoft.com/office/drawing/2014/main" id="{4B26978E-E37C-4801-BC14-63F004249D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942" b="23680"/>
          <a:stretch/>
        </p:blipFill>
        <p:spPr bwMode="auto">
          <a:xfrm>
            <a:off x="5545395" y="147484"/>
            <a:ext cx="6474540" cy="6366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346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458075" y="932705"/>
            <a:ext cx="4471988" cy="5078313"/>
          </a:xfrm>
          <a:prstGeom prst="rect">
            <a:avLst/>
          </a:prstGeom>
          <a:gradFill flip="none" rotWithShape="1">
            <a:gsLst>
              <a:gs pos="0">
                <a:srgbClr val="A5CC00">
                  <a:tint val="66000"/>
                  <a:satMod val="160000"/>
                </a:srgbClr>
              </a:gs>
              <a:gs pos="50000">
                <a:srgbClr val="A5CC00">
                  <a:tint val="44500"/>
                  <a:satMod val="160000"/>
                </a:srgbClr>
              </a:gs>
              <a:gs pos="100000">
                <a:srgbClr val="A5CC00">
                  <a:tint val="23500"/>
                  <a:satMod val="160000"/>
                </a:srgbClr>
              </a:gs>
            </a:gsLst>
            <a:lin ang="5400000" scaled="1"/>
            <a:tileRect/>
          </a:grad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هناك علاقة تقايض بين أحد أنواع شقائق النعمان وسمكة المهرج </a:t>
            </a:r>
          </a:p>
          <a:p>
            <a:pPr algn="ctr"/>
            <a:r>
              <a:rPr lang="ar-SA" sz="5400" b="1" dirty="0">
                <a:ln w="0"/>
                <a:solidFill>
                  <a:srgbClr val="FF0000"/>
                </a:solidFill>
                <a:effectLst>
                  <a:outerShdw blurRad="38100" dist="19050" dir="2700000" algn="tl" rotWithShape="0">
                    <a:schemeClr val="dk1">
                      <a:alpha val="40000"/>
                    </a:schemeClr>
                  </a:outerShdw>
                </a:effectLst>
              </a:rPr>
              <a:t>حللي:</a:t>
            </a:r>
            <a:r>
              <a:rPr lang="ar-SA" sz="5400" dirty="0">
                <a:ln w="0"/>
                <a:effectLst>
                  <a:outerShdw blurRad="38100" dist="19050" dir="2700000" algn="tl" rotWithShape="0">
                    <a:schemeClr val="dk1">
                      <a:alpha val="40000"/>
                    </a:schemeClr>
                  </a:outerShdw>
                </a:effectLst>
              </a:rPr>
              <a:t> </a:t>
            </a:r>
          </a:p>
          <a:p>
            <a:pPr algn="ctr"/>
            <a:r>
              <a:rPr lang="ar-SA" sz="5400" dirty="0">
                <a:ln w="0"/>
                <a:effectLst>
                  <a:outerShdw blurRad="38100" dist="19050" dir="2700000" algn="tl" rotWithShape="0">
                    <a:schemeClr val="dk1">
                      <a:alpha val="40000"/>
                    </a:schemeClr>
                  </a:outerShdw>
                </a:effectLst>
              </a:rPr>
              <a:t>علاقة </a:t>
            </a:r>
            <a:r>
              <a:rPr lang="ar-SA" sz="5400" dirty="0" err="1">
                <a:ln w="0"/>
                <a:effectLst>
                  <a:outerShdw blurRad="38100" dist="19050" dir="2700000" algn="tl" rotWithShape="0">
                    <a:schemeClr val="dk1">
                      <a:alpha val="40000"/>
                    </a:schemeClr>
                  </a:outerShdw>
                </a:effectLst>
              </a:rPr>
              <a:t>التقايض</a:t>
            </a:r>
            <a:r>
              <a:rPr lang="ar-SA" sz="5400" dirty="0">
                <a:ln w="0"/>
                <a:effectLst>
                  <a:outerShdw blurRad="38100" dist="19050" dir="2700000" algn="tl" rotWithShape="0">
                    <a:schemeClr val="dk1">
                      <a:alpha val="40000"/>
                    </a:schemeClr>
                  </a:outerShdw>
                </a:effectLst>
              </a:rPr>
              <a:t> هذه </a:t>
            </a:r>
            <a:endParaRPr lang="ar-SA" sz="5400" b="0" cap="none" spc="0" dirty="0">
              <a:ln w="0"/>
              <a:solidFill>
                <a:schemeClr val="tx1"/>
              </a:solidFill>
              <a:effectLst>
                <a:outerShdw blurRad="38100" dist="19050" dir="2700000" algn="tl" rotWithShape="0">
                  <a:schemeClr val="dk1">
                    <a:alpha val="40000"/>
                  </a:schemeClr>
                </a:outerShdw>
              </a:effectLst>
            </a:endParaRP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327" y="228600"/>
            <a:ext cx="6987673" cy="6486525"/>
          </a:xfrm>
          <a:prstGeom prst="rect">
            <a:avLst/>
          </a:prstGeom>
        </p:spPr>
      </p:pic>
    </p:spTree>
    <p:extLst>
      <p:ext uri="{BB962C8B-B14F-4D97-AF65-F5344CB8AC3E}">
        <p14:creationId xmlns:p14="http://schemas.microsoft.com/office/powerpoint/2010/main" val="425426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529262" y="409872"/>
            <a:ext cx="6429375" cy="5909310"/>
          </a:xfrm>
          <a:prstGeom prst="rect">
            <a:avLst/>
          </a:prstGeom>
          <a:gradFill flip="none" rotWithShape="1">
            <a:gsLst>
              <a:gs pos="0">
                <a:srgbClr val="57D0FF">
                  <a:tint val="66000"/>
                  <a:satMod val="160000"/>
                </a:srgbClr>
              </a:gs>
              <a:gs pos="50000">
                <a:srgbClr val="57D0FF">
                  <a:tint val="44500"/>
                  <a:satMod val="160000"/>
                </a:srgbClr>
              </a:gs>
              <a:gs pos="100000">
                <a:srgbClr val="57D0FF">
                  <a:tint val="23500"/>
                  <a:satMod val="160000"/>
                </a:srgbClr>
              </a:gs>
            </a:gsLst>
            <a:lin ang="5400000" scaled="1"/>
            <a:tileRect/>
          </a:grad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 تحتمي سمكة المهرج </a:t>
            </a:r>
            <a:r>
              <a:rPr lang="ar-SA" sz="5400" b="0" cap="none" spc="0" dirty="0" err="1">
                <a:ln w="0"/>
                <a:solidFill>
                  <a:schemeClr val="tx1"/>
                </a:solidFill>
                <a:effectLst>
                  <a:outerShdw blurRad="38100" dist="19050" dir="2700000" algn="tl" rotWithShape="0">
                    <a:schemeClr val="dk1">
                      <a:alpha val="40000"/>
                    </a:schemeClr>
                  </a:outerShdw>
                </a:effectLst>
              </a:rPr>
              <a:t>بلوامس</a:t>
            </a:r>
            <a:r>
              <a:rPr lang="ar-SA" sz="5400" b="0" cap="none" spc="0" dirty="0">
                <a:ln w="0"/>
                <a:solidFill>
                  <a:schemeClr val="tx1"/>
                </a:solidFill>
                <a:effectLst>
                  <a:outerShdw blurRad="38100" dist="19050" dir="2700000" algn="tl" rotWithShape="0">
                    <a:schemeClr val="dk1">
                      <a:alpha val="40000"/>
                    </a:schemeClr>
                  </a:outerShdw>
                </a:effectLst>
              </a:rPr>
              <a:t> شقائق البحر وتحمي السمكة نفسها من لسع الشقائق بطبقة من المخاط على القشور وفي المقابل تجذب السمكة الفرائس لشقائق النعمان </a:t>
            </a:r>
          </a:p>
        </p:txBody>
      </p:sp>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409872"/>
            <a:ext cx="4900613" cy="3033416"/>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1" y="3614738"/>
            <a:ext cx="4900612" cy="2914649"/>
          </a:xfrm>
          <a:prstGeom prst="rect">
            <a:avLst/>
          </a:prstGeom>
        </p:spPr>
      </p:pic>
    </p:spTree>
    <p:extLst>
      <p:ext uri="{BB962C8B-B14F-4D97-AF65-F5344CB8AC3E}">
        <p14:creationId xmlns:p14="http://schemas.microsoft.com/office/powerpoint/2010/main" val="1932808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558088" y="438626"/>
            <a:ext cx="4195288" cy="5909310"/>
          </a:xfrm>
          <a:prstGeom prst="rect">
            <a:avLst/>
          </a:prstGeom>
          <a:gradFill flip="none" rotWithShape="1">
            <a:gsLst>
              <a:gs pos="0">
                <a:srgbClr val="FFFFCC">
                  <a:shade val="30000"/>
                  <a:satMod val="115000"/>
                </a:srgbClr>
              </a:gs>
              <a:gs pos="50000">
                <a:srgbClr val="FFFFCC">
                  <a:shade val="67500"/>
                  <a:satMod val="115000"/>
                </a:srgbClr>
              </a:gs>
              <a:gs pos="100000">
                <a:srgbClr val="FFFFCC">
                  <a:shade val="100000"/>
                  <a:satMod val="115000"/>
                </a:srgbClr>
              </a:gs>
            </a:gsLst>
            <a:lin ang="16200000" scaled="1"/>
            <a:tileRect/>
          </a:grad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هناك علاقة تقايض بين أحد أنواع شقائق نعمان البحر والسرطان الناسك </a:t>
            </a:r>
          </a:p>
          <a:p>
            <a:pPr algn="ctr"/>
            <a:r>
              <a:rPr lang="ar-SA" sz="5400" dirty="0">
                <a:ln w="0"/>
                <a:solidFill>
                  <a:srgbClr val="FF0000"/>
                </a:solidFill>
                <a:effectLst>
                  <a:outerShdw blurRad="38100" dist="19050" dir="2700000" algn="tl" rotWithShape="0">
                    <a:schemeClr val="dk1">
                      <a:alpha val="40000"/>
                    </a:schemeClr>
                  </a:outerShdw>
                </a:effectLst>
              </a:rPr>
              <a:t>حللي:</a:t>
            </a:r>
            <a:r>
              <a:rPr lang="ar-SA" sz="5400" dirty="0">
                <a:ln w="0"/>
                <a:effectLst>
                  <a:outerShdw blurRad="38100" dist="19050" dir="2700000" algn="tl" rotWithShape="0">
                    <a:schemeClr val="dk1">
                      <a:alpha val="40000"/>
                    </a:schemeClr>
                  </a:outerShdw>
                </a:effectLst>
              </a:rPr>
              <a:t> علاقة </a:t>
            </a:r>
            <a:r>
              <a:rPr lang="ar-SA" sz="5400" dirty="0" err="1">
                <a:ln w="0"/>
                <a:effectLst>
                  <a:outerShdw blurRad="38100" dist="19050" dir="2700000" algn="tl" rotWithShape="0">
                    <a:schemeClr val="dk1">
                      <a:alpha val="40000"/>
                    </a:schemeClr>
                  </a:outerShdw>
                </a:effectLst>
              </a:rPr>
              <a:t>التقايض</a:t>
            </a:r>
            <a:r>
              <a:rPr lang="ar-SA" sz="5400" dirty="0">
                <a:ln w="0"/>
                <a:effectLst>
                  <a:outerShdw blurRad="38100" dist="19050" dir="2700000" algn="tl" rotWithShape="0">
                    <a:schemeClr val="dk1">
                      <a:alpha val="40000"/>
                    </a:schemeClr>
                  </a:outerShdw>
                </a:effectLst>
              </a:rPr>
              <a:t> هذه </a:t>
            </a:r>
            <a:r>
              <a:rPr lang="ar-SA" sz="5400" b="0" cap="none" spc="0" dirty="0">
                <a:ln w="0"/>
                <a:solidFill>
                  <a:schemeClr val="tx1"/>
                </a:solidFill>
                <a:effectLst>
                  <a:outerShdw blurRad="38100" dist="19050" dir="2700000" algn="tl" rotWithShape="0">
                    <a:schemeClr val="dk1">
                      <a:alpha val="40000"/>
                    </a:schemeClr>
                  </a:outerShdw>
                </a:effectLst>
              </a:rPr>
              <a:t> </a:t>
            </a: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37" y="114300"/>
            <a:ext cx="7000875" cy="6557963"/>
          </a:xfrm>
          <a:prstGeom prst="rect">
            <a:avLst/>
          </a:prstGeom>
        </p:spPr>
      </p:pic>
    </p:spTree>
    <p:extLst>
      <p:ext uri="{BB962C8B-B14F-4D97-AF65-F5344CB8AC3E}">
        <p14:creationId xmlns:p14="http://schemas.microsoft.com/office/powerpoint/2010/main" val="377443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7198" y="3852472"/>
            <a:ext cx="6220022" cy="2803161"/>
          </a:xfrm>
          <a:prstGeom prst="rect">
            <a:avLst/>
          </a:prstGeom>
        </p:spPr>
      </p:pic>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853" y="149183"/>
            <a:ext cx="5081664" cy="6506450"/>
          </a:xfrm>
          <a:prstGeom prst="rect">
            <a:avLst/>
          </a:prstGeom>
        </p:spPr>
      </p:pic>
      <p:sp>
        <p:nvSpPr>
          <p:cNvPr id="4" name="مستطيل 3"/>
          <p:cNvSpPr/>
          <p:nvPr/>
        </p:nvSpPr>
        <p:spPr>
          <a:xfrm>
            <a:off x="5637198" y="224134"/>
            <a:ext cx="6220022" cy="3416320"/>
          </a:xfrm>
          <a:prstGeom prst="rect">
            <a:avLst/>
          </a:prstGeom>
          <a:gradFill flip="none" rotWithShape="1">
            <a:gsLst>
              <a:gs pos="0">
                <a:srgbClr val="F1C8B2">
                  <a:shade val="30000"/>
                  <a:satMod val="115000"/>
                </a:srgbClr>
              </a:gs>
              <a:gs pos="50000">
                <a:srgbClr val="F1C8B2">
                  <a:shade val="67500"/>
                  <a:satMod val="115000"/>
                </a:srgbClr>
              </a:gs>
              <a:gs pos="100000">
                <a:srgbClr val="F1C8B2">
                  <a:shade val="100000"/>
                  <a:satMod val="115000"/>
                </a:srgbClr>
              </a:gs>
            </a:gsLst>
            <a:lin ang="5400000" scaled="1"/>
            <a:tileRect/>
          </a:grad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أحد أنواع شقائق البحر يلف نفسه حول صدفة السرطان ليحصل على فتات الطعام ويحمي السرطان  </a:t>
            </a:r>
          </a:p>
        </p:txBody>
      </p:sp>
    </p:spTree>
    <p:extLst>
      <p:ext uri="{BB962C8B-B14F-4D97-AF65-F5344CB8AC3E}">
        <p14:creationId xmlns:p14="http://schemas.microsoft.com/office/powerpoint/2010/main" val="2033436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897210" y="276374"/>
            <a:ext cx="5876190" cy="2585323"/>
          </a:xfrm>
          <a:prstGeom prst="rect">
            <a:avLst/>
          </a:prstGeom>
          <a:solidFill>
            <a:srgbClr val="CCFF99"/>
          </a:solidFill>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بعض الناس يزورون الشعب المرجانية لمشاهدة الوانها الزاهية </a:t>
            </a:r>
          </a:p>
        </p:txBody>
      </p:sp>
      <p:pic>
        <p:nvPicPr>
          <p:cNvPr id="3" name="صورة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478" y="200025"/>
            <a:ext cx="5125311" cy="3214688"/>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199" y="3080920"/>
            <a:ext cx="7887201" cy="3591343"/>
          </a:xfrm>
          <a:prstGeom prst="rect">
            <a:avLst/>
          </a:prstGeom>
        </p:spPr>
      </p:pic>
      <p:pic>
        <p:nvPicPr>
          <p:cNvPr id="5" name="صورة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478" y="3643313"/>
            <a:ext cx="3235835" cy="3028950"/>
          </a:xfrm>
          <a:prstGeom prst="rect">
            <a:avLst/>
          </a:prstGeom>
        </p:spPr>
      </p:pic>
    </p:spTree>
    <p:extLst>
      <p:ext uri="{BB962C8B-B14F-4D97-AF65-F5344CB8AC3E}">
        <p14:creationId xmlns:p14="http://schemas.microsoft.com/office/powerpoint/2010/main" val="146149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571875" y="2025849"/>
            <a:ext cx="8038839" cy="4524315"/>
          </a:xfrm>
          <a:prstGeom prst="rect">
            <a:avLst/>
          </a:prstGeom>
          <a:solidFill>
            <a:schemeClr val="accent1">
              <a:lumMod val="20000"/>
              <a:lumOff val="80000"/>
            </a:schemeClr>
          </a:solidFill>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إذ يمكن معالجة هيدروكسي </a:t>
            </a:r>
            <a:r>
              <a:rPr lang="ar-SA" sz="4800" b="0" cap="none" spc="0" dirty="0" err="1">
                <a:ln w="0"/>
                <a:solidFill>
                  <a:schemeClr val="tx1"/>
                </a:solidFill>
                <a:effectLst>
                  <a:outerShdw blurRad="38100" dist="19050" dir="2700000" algn="tl" rotWithShape="0">
                    <a:schemeClr val="dk1">
                      <a:alpha val="40000"/>
                    </a:schemeClr>
                  </a:outerShdw>
                </a:effectLst>
              </a:rPr>
              <a:t>أباتيت</a:t>
            </a:r>
            <a:r>
              <a:rPr lang="ar-SA" sz="4800" b="0" cap="none" spc="0" dirty="0">
                <a:ln w="0"/>
                <a:solidFill>
                  <a:schemeClr val="tx1"/>
                </a:solidFill>
                <a:effectLst>
                  <a:outerShdw blurRad="38100" dist="19050" dir="2700000" algn="tl" rotWithShape="0">
                    <a:schemeClr val="dk1">
                      <a:alpha val="40000"/>
                    </a:schemeClr>
                  </a:outerShdw>
                </a:effectLst>
              </a:rPr>
              <a:t> </a:t>
            </a:r>
          </a:p>
          <a:p>
            <a:pPr algn="ctr"/>
            <a:r>
              <a:rPr lang="ar-SA" sz="4800" b="0" cap="none" spc="0" dirty="0">
                <a:ln w="0"/>
                <a:solidFill>
                  <a:schemeClr val="tx1"/>
                </a:solidFill>
                <a:effectLst>
                  <a:outerShdw blurRad="38100" dist="19050" dir="2700000" algn="tl" rotWithShape="0">
                    <a:schemeClr val="dk1">
                      <a:alpha val="40000"/>
                    </a:schemeClr>
                  </a:outerShdw>
                </a:effectLst>
              </a:rPr>
              <a:t>ـ فوسفات الكالسيوم ـ المستخلص من المرجان ليصبح له التركيب الكيميائي نفسه لعظم الإنسان وتزرع بعض هذه القطع </a:t>
            </a:r>
            <a:r>
              <a:rPr lang="ar-SA" sz="4800" b="0" cap="none" spc="0" dirty="0" err="1">
                <a:ln w="0"/>
                <a:solidFill>
                  <a:schemeClr val="tx1"/>
                </a:solidFill>
                <a:effectLst>
                  <a:outerShdw blurRad="38100" dist="19050" dir="2700000" algn="tl" rotWithShape="0">
                    <a:schemeClr val="dk1">
                      <a:alpha val="40000"/>
                    </a:schemeClr>
                  </a:outerShdw>
                </a:effectLst>
              </a:rPr>
              <a:t>كزرعات</a:t>
            </a:r>
            <a:r>
              <a:rPr lang="ar-SA" sz="4800" b="0" cap="none" spc="0" dirty="0">
                <a:ln w="0"/>
                <a:solidFill>
                  <a:schemeClr val="tx1"/>
                </a:solidFill>
                <a:effectLst>
                  <a:outerShdw blurRad="38100" dist="19050" dir="2700000" algn="tl" rotWithShape="0">
                    <a:schemeClr val="dk1">
                      <a:alpha val="40000"/>
                    </a:schemeClr>
                  </a:outerShdw>
                </a:effectLst>
              </a:rPr>
              <a:t> عظمية لإعادة بناء عظام الفك والوجه واليد والرجل </a:t>
            </a:r>
          </a:p>
        </p:txBody>
      </p:sp>
      <p:sp>
        <p:nvSpPr>
          <p:cNvPr id="3" name="مستطيل 2"/>
          <p:cNvSpPr/>
          <p:nvPr/>
        </p:nvSpPr>
        <p:spPr>
          <a:xfrm>
            <a:off x="2843213" y="271463"/>
            <a:ext cx="8939338" cy="1446550"/>
          </a:xfrm>
          <a:prstGeom prst="rect">
            <a:avLst/>
          </a:prstGeom>
          <a:solidFill>
            <a:schemeClr val="accent2">
              <a:lumMod val="20000"/>
              <a:lumOff val="80000"/>
            </a:schemeClr>
          </a:solid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rPr>
              <a:t>يستفاد من بعض الأنواع المتكلسة من المرجان في المجالات الطبية وخصوصا العمليات الجراحية </a:t>
            </a:r>
          </a:p>
        </p:txBody>
      </p:sp>
      <p:pic>
        <p:nvPicPr>
          <p:cNvPr id="4" name="صورة 3"/>
          <p:cNvPicPr>
            <a:picLocks noChangeAspect="1"/>
          </p:cNvPicPr>
          <p:nvPr/>
        </p:nvPicPr>
        <p:blipFill>
          <a:blip r:embed="rId2"/>
          <a:stretch>
            <a:fillRect/>
          </a:stretch>
        </p:blipFill>
        <p:spPr>
          <a:xfrm>
            <a:off x="242887" y="1100137"/>
            <a:ext cx="3043238" cy="54500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67000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id="{20969A91-8B8E-473B-A359-CA2E7A07D012}"/>
              </a:ext>
            </a:extLst>
          </p:cNvPr>
          <p:cNvSpPr/>
          <p:nvPr/>
        </p:nvSpPr>
        <p:spPr>
          <a:xfrm rot="5400000">
            <a:off x="8439832" y="3151361"/>
            <a:ext cx="6857998" cy="584775"/>
          </a:xfrm>
          <a:prstGeom prst="rect">
            <a:avLst/>
          </a:prstGeom>
          <a:noFill/>
        </p:spPr>
        <p:txBody>
          <a:bodyPr wrap="square" lIns="91440" tIns="45720" rIns="91440" bIns="45720">
            <a:spAutoFit/>
          </a:bodyPr>
          <a:lstStyle/>
          <a:p>
            <a:pPr algn="ctr"/>
            <a:r>
              <a:rPr lang="ar-SA" sz="3200" b="0" cap="none" spc="0" dirty="0">
                <a:ln w="0"/>
                <a:solidFill>
                  <a:schemeClr val="tx1"/>
                </a:solidFill>
                <a:effectLst>
                  <a:outerShdw blurRad="38100" dist="19050" dir="2700000" algn="tl" rotWithShape="0">
                    <a:schemeClr val="dk1">
                      <a:alpha val="40000"/>
                    </a:schemeClr>
                  </a:outerShdw>
                </a:effectLst>
              </a:rPr>
              <a:t>انقر هنا لمشاهدة الشعب المرجانية في البحر الأحمر </a:t>
            </a:r>
          </a:p>
        </p:txBody>
      </p:sp>
      <p:pic>
        <p:nvPicPr>
          <p:cNvPr id="4" name="47~1">
            <a:hlinkClick r:id="" action="ppaction://media"/>
            <a:extLst>
              <a:ext uri="{FF2B5EF4-FFF2-40B4-BE49-F238E27FC236}">
                <a16:creationId xmlns:a16="http://schemas.microsoft.com/office/drawing/2014/main" id="{5F722F77-C0BE-4A00-9D93-1ED80F44EDA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781" y="1"/>
            <a:ext cx="11545662" cy="6858000"/>
          </a:xfrm>
          <a:prstGeom prst="rect">
            <a:avLst/>
          </a:prstGeom>
        </p:spPr>
      </p:pic>
    </p:spTree>
    <p:extLst>
      <p:ext uri="{BB962C8B-B14F-4D97-AF65-F5344CB8AC3E}">
        <p14:creationId xmlns:p14="http://schemas.microsoft.com/office/powerpoint/2010/main" val="42807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FBC603EB-F2F0-4021-848D-0B2EB17161D5}"/>
              </a:ext>
            </a:extLst>
          </p:cNvPr>
          <p:cNvSpPr/>
          <p:nvPr/>
        </p:nvSpPr>
        <p:spPr>
          <a:xfrm>
            <a:off x="6445045" y="312625"/>
            <a:ext cx="5599470" cy="3416320"/>
          </a:xfrm>
          <a:prstGeom prst="rect">
            <a:avLst/>
          </a:prstGeom>
          <a:no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بعد ما رايته في المقطع المرئي السابق عن الشعب المرجانية وجمالها</a:t>
            </a:r>
          </a:p>
        </p:txBody>
      </p:sp>
      <p:sp>
        <p:nvSpPr>
          <p:cNvPr id="3" name="مستطيل 2">
            <a:extLst>
              <a:ext uri="{FF2B5EF4-FFF2-40B4-BE49-F238E27FC236}">
                <a16:creationId xmlns:a16="http://schemas.microsoft.com/office/drawing/2014/main" id="{14015B3D-AA53-4AE9-8B2C-6435B8396451}"/>
              </a:ext>
            </a:extLst>
          </p:cNvPr>
          <p:cNvSpPr/>
          <p:nvPr/>
        </p:nvSpPr>
        <p:spPr>
          <a:xfrm>
            <a:off x="6445045" y="3960052"/>
            <a:ext cx="5599470" cy="2585323"/>
          </a:xfrm>
          <a:prstGeom prst="rect">
            <a:avLst/>
          </a:prstGeom>
          <a:no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صفي مشاعرك تجاه هذا الجمال الذي ابدعته قدرت الخالق عز وجل </a:t>
            </a:r>
          </a:p>
        </p:txBody>
      </p:sp>
      <p:pic>
        <p:nvPicPr>
          <p:cNvPr id="2050" name="Picture 2" descr="ÙØªÙØ¬Ø© Ø¨Ø­Ø« Ø§ÙØµÙØ± Ø¹Ù âªCoral reefs gifâ¬â">
            <a:extLst>
              <a:ext uri="{FF2B5EF4-FFF2-40B4-BE49-F238E27FC236}">
                <a16:creationId xmlns:a16="http://schemas.microsoft.com/office/drawing/2014/main" id="{7AC6C075-04A9-46A3-B5E6-9C18E4055C3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47485" y="76199"/>
            <a:ext cx="6096000" cy="6604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29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FBC603EB-F2F0-4021-848D-0B2EB17161D5}"/>
              </a:ext>
            </a:extLst>
          </p:cNvPr>
          <p:cNvSpPr/>
          <p:nvPr/>
        </p:nvSpPr>
        <p:spPr>
          <a:xfrm>
            <a:off x="6445045" y="312625"/>
            <a:ext cx="5599470" cy="3416320"/>
          </a:xfrm>
          <a:prstGeom prst="rect">
            <a:avLst/>
          </a:prstGeom>
          <a:no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بعد ما رايته في المقطع المرئي السابق عن الشعب المرجانية وجمالها</a:t>
            </a:r>
          </a:p>
        </p:txBody>
      </p:sp>
      <p:sp>
        <p:nvSpPr>
          <p:cNvPr id="3" name="مستطيل 2">
            <a:extLst>
              <a:ext uri="{FF2B5EF4-FFF2-40B4-BE49-F238E27FC236}">
                <a16:creationId xmlns:a16="http://schemas.microsoft.com/office/drawing/2014/main" id="{14015B3D-AA53-4AE9-8B2C-6435B8396451}"/>
              </a:ext>
            </a:extLst>
          </p:cNvPr>
          <p:cNvSpPr/>
          <p:nvPr/>
        </p:nvSpPr>
        <p:spPr>
          <a:xfrm>
            <a:off x="6445045" y="3960052"/>
            <a:ext cx="5599470" cy="2585323"/>
          </a:xfrm>
          <a:prstGeom prst="rect">
            <a:avLst/>
          </a:prstGeom>
          <a:no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تخيلي ماذا يحدث لو تناقصت اعداد المرجانيات في البحار </a:t>
            </a:r>
          </a:p>
        </p:txBody>
      </p:sp>
      <p:pic>
        <p:nvPicPr>
          <p:cNvPr id="1026" name="Picture 2" descr="ÙØªÙØ¬Ø© Ø¨Ø­Ø« Ø§ÙØµÙØ± Ø¹Ù âªCoral reefs gifâ¬â">
            <a:extLst>
              <a:ext uri="{FF2B5EF4-FFF2-40B4-BE49-F238E27FC236}">
                <a16:creationId xmlns:a16="http://schemas.microsoft.com/office/drawing/2014/main" id="{EA1169DE-CDC5-4619-98CB-679C7446A8A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47485" y="312625"/>
            <a:ext cx="6172199" cy="623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0435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FBC603EB-F2F0-4021-848D-0B2EB17161D5}"/>
              </a:ext>
            </a:extLst>
          </p:cNvPr>
          <p:cNvSpPr/>
          <p:nvPr/>
        </p:nvSpPr>
        <p:spPr>
          <a:xfrm>
            <a:off x="6445045" y="91405"/>
            <a:ext cx="5599470" cy="3416320"/>
          </a:xfrm>
          <a:prstGeom prst="rect">
            <a:avLst/>
          </a:prstGeom>
          <a:no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بعد ما رايته في المقطع المرئي السابق عن الشعب المرجانية وجمالها</a:t>
            </a:r>
          </a:p>
        </p:txBody>
      </p:sp>
      <p:sp>
        <p:nvSpPr>
          <p:cNvPr id="3" name="مستطيل 2">
            <a:extLst>
              <a:ext uri="{FF2B5EF4-FFF2-40B4-BE49-F238E27FC236}">
                <a16:creationId xmlns:a16="http://schemas.microsoft.com/office/drawing/2014/main" id="{14015B3D-AA53-4AE9-8B2C-6435B8396451}"/>
              </a:ext>
            </a:extLst>
          </p:cNvPr>
          <p:cNvSpPr/>
          <p:nvPr/>
        </p:nvSpPr>
        <p:spPr>
          <a:xfrm>
            <a:off x="6445045" y="3694586"/>
            <a:ext cx="5599470" cy="3046988"/>
          </a:xfrm>
          <a:prstGeom prst="rect">
            <a:avLst/>
          </a:prstGeom>
          <a:noFill/>
          <a:ln w="38100">
            <a:solidFill>
              <a:schemeClr val="tx1"/>
            </a:solidFill>
          </a:ln>
        </p:spPr>
        <p:txBody>
          <a:bodyPr wrap="square" lIns="91440" tIns="45720" rIns="91440" bIns="45720">
            <a:spAutoFit/>
          </a:bodyPr>
          <a:lstStyle/>
          <a:p>
            <a:pPr algn="ctr"/>
            <a:r>
              <a:rPr lang="ar-SA" sz="4800" b="0" cap="none" spc="0" dirty="0">
                <a:ln w="0"/>
                <a:solidFill>
                  <a:schemeClr val="tx1"/>
                </a:solidFill>
                <a:effectLst>
                  <a:outerShdw blurRad="38100" dist="19050" dir="2700000" algn="tl" rotWithShape="0">
                    <a:schemeClr val="dk1">
                      <a:alpha val="40000"/>
                    </a:schemeClr>
                  </a:outerShdw>
                </a:effectLst>
              </a:rPr>
              <a:t>اكتبي رسالة شكر وعرفان للملكة العربية السعودية لما تقدمه من جهود مبذولة لحماية الحياة الفطرية  </a:t>
            </a:r>
          </a:p>
        </p:txBody>
      </p:sp>
      <p:pic>
        <p:nvPicPr>
          <p:cNvPr id="2052" name="Picture 4" descr="ØµÙØ±Ø© Ø°Ø§Øª ØµÙØ©">
            <a:extLst>
              <a:ext uri="{FF2B5EF4-FFF2-40B4-BE49-F238E27FC236}">
                <a16:creationId xmlns:a16="http://schemas.microsoft.com/office/drawing/2014/main" id="{14940F56-985E-4F69-AE6C-4FE2E4B28E8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47485" y="91404"/>
            <a:ext cx="6125496" cy="6650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5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23EA839B-25C3-4E5A-A5CC-D1ABEF3DC0B2}"/>
              </a:ext>
            </a:extLst>
          </p:cNvPr>
          <p:cNvSpPr/>
          <p:nvPr/>
        </p:nvSpPr>
        <p:spPr>
          <a:xfrm>
            <a:off x="6738424" y="308542"/>
            <a:ext cx="5286399" cy="5078313"/>
          </a:xfrm>
          <a:prstGeom prst="rect">
            <a:avLst/>
          </a:prstGeom>
          <a:noFill/>
          <a:ln w="38100">
            <a:solidFill>
              <a:schemeClr val="tx1"/>
            </a:solidFill>
          </a:ln>
        </p:spPr>
        <p:txBody>
          <a:bodyPr wrap="squar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بالتعاون مع </a:t>
            </a:r>
            <a:r>
              <a:rPr lang="ar-SA" sz="5400" dirty="0">
                <a:ln w="0"/>
                <a:effectLst>
                  <a:outerShdw blurRad="38100" dist="19050" dir="2700000" algn="tl" rotWithShape="0">
                    <a:schemeClr val="dk1">
                      <a:alpha val="40000"/>
                    </a:schemeClr>
                  </a:outerShdw>
                </a:effectLst>
              </a:rPr>
              <a:t>زميلاتكـِ في المجموعة اختاري احدى اقسام اللاسعات التي قمتن بدراستها ثم اختاري احد الأنشطة التالية وقمن بتنفيذها  </a:t>
            </a:r>
            <a:r>
              <a:rPr lang="ar-SA" sz="5400" b="0" cap="none" spc="0" dirty="0">
                <a:ln w="0"/>
                <a:solidFill>
                  <a:schemeClr val="tx1"/>
                </a:solidFill>
                <a:effectLst>
                  <a:outerShdw blurRad="38100" dist="19050" dir="2700000" algn="tl" rotWithShape="0">
                    <a:schemeClr val="dk1">
                      <a:alpha val="40000"/>
                    </a:schemeClr>
                  </a:outerShdw>
                </a:effectLst>
              </a:rPr>
              <a:t> </a:t>
            </a:r>
          </a:p>
        </p:txBody>
      </p:sp>
      <p:sp>
        <p:nvSpPr>
          <p:cNvPr id="4" name="مستطيل 3">
            <a:extLst>
              <a:ext uri="{FF2B5EF4-FFF2-40B4-BE49-F238E27FC236}">
                <a16:creationId xmlns:a16="http://schemas.microsoft.com/office/drawing/2014/main" id="{4E083159-666B-4E55-B96D-E41E3D72843E}"/>
              </a:ext>
            </a:extLst>
          </p:cNvPr>
          <p:cNvSpPr/>
          <p:nvPr/>
        </p:nvSpPr>
        <p:spPr>
          <a:xfrm>
            <a:off x="3537101" y="308542"/>
            <a:ext cx="2880000" cy="2340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ستطيل 5">
            <a:extLst>
              <a:ext uri="{FF2B5EF4-FFF2-40B4-BE49-F238E27FC236}">
                <a16:creationId xmlns:a16="http://schemas.microsoft.com/office/drawing/2014/main" id="{D4BB4110-1363-4DE3-8DDF-AC53C17D0615}"/>
              </a:ext>
            </a:extLst>
          </p:cNvPr>
          <p:cNvSpPr/>
          <p:nvPr/>
        </p:nvSpPr>
        <p:spPr>
          <a:xfrm>
            <a:off x="335778" y="308542"/>
            <a:ext cx="2880000" cy="2340000"/>
          </a:xfrm>
          <a:prstGeom prst="rect">
            <a:avLst/>
          </a:prstGeom>
          <a:blipFill dpi="0" rotWithShape="1">
            <a:blip r:embed="rId3" cstate="print">
              <a:extLst>
                <a:ext uri="{BEBA8EAE-BF5A-486C-A8C5-ECC9F3942E4B}">
                  <a14:imgProps xmlns:a14="http://schemas.microsoft.com/office/drawing/2010/main">
                    <a14:imgLayer r:embed="rId4">
                      <a14:imgEffect>
                        <a14:backgroundRemoval t="6667" b="93810" l="9889" r="91444">
                          <a14:foregroundMark x1="38667" y1="6667" x2="38667" y2="6667"/>
                          <a14:foregroundMark x1="18667" y1="87262" x2="18667" y2="87262"/>
                          <a14:foregroundMark x1="68889" y1="93810" x2="68889" y2="93810"/>
                          <a14:foregroundMark x1="9889" y1="83571" x2="9889" y2="83571"/>
                          <a14:foregroundMark x1="38111" y1="84762" x2="38111" y2="84762"/>
                          <a14:foregroundMark x1="39667" y1="82381" x2="39667" y2="82381"/>
                          <a14:foregroundMark x1="45000" y1="79405" x2="45000" y2="79405"/>
                          <a14:foregroundMark x1="29333" y1="79405" x2="29333" y2="79405"/>
                          <a14:foregroundMark x1="34222" y1="81190" x2="34222" y2="81190"/>
                          <a14:foregroundMark x1="34222" y1="81190" x2="34222" y2="81190"/>
                          <a14:foregroundMark x1="34222" y1="84762" x2="34222" y2="84762"/>
                          <a14:foregroundMark x1="41111" y1="84762" x2="41111" y2="84762"/>
                          <a14:foregroundMark x1="91444" y1="35476" x2="91444" y2="35476"/>
                          <a14:foregroundMark x1="26889" y1="78810" x2="26889" y2="78810"/>
                          <a14:foregroundMark x1="26889" y1="78810" x2="26889" y2="78810"/>
                          <a14:foregroundMark x1="26889" y1="78810" x2="26889" y2="78810"/>
                          <a14:foregroundMark x1="31778" y1="66786" x2="31778" y2="66786"/>
                          <a14:foregroundMark x1="29889" y1="61310" x2="29889" y2="61310"/>
                        </a14:backgroundRemoval>
                      </a14:imgEffect>
                    </a14:imgLayer>
                  </a14:imgProps>
                </a:ext>
                <a:ext uri="{28A0092B-C50C-407E-A947-70E740481C1C}">
                  <a14:useLocalDpi xmlns:a14="http://schemas.microsoft.com/office/drawing/2010/main" val="0"/>
                </a:ext>
              </a:extLst>
            </a:blip>
            <a:srcRec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ستطيل 6">
            <a:extLst>
              <a:ext uri="{FF2B5EF4-FFF2-40B4-BE49-F238E27FC236}">
                <a16:creationId xmlns:a16="http://schemas.microsoft.com/office/drawing/2014/main" id="{960DA7CD-B8E8-4A5E-A723-3CB0C82C53E0}"/>
              </a:ext>
            </a:extLst>
          </p:cNvPr>
          <p:cNvSpPr/>
          <p:nvPr/>
        </p:nvSpPr>
        <p:spPr>
          <a:xfrm>
            <a:off x="3537101" y="3429000"/>
            <a:ext cx="2880000" cy="2340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ستطيل 7">
            <a:extLst>
              <a:ext uri="{FF2B5EF4-FFF2-40B4-BE49-F238E27FC236}">
                <a16:creationId xmlns:a16="http://schemas.microsoft.com/office/drawing/2014/main" id="{619D91C6-2220-492D-A29B-79E6FD43E04A}"/>
              </a:ext>
            </a:extLst>
          </p:cNvPr>
          <p:cNvSpPr/>
          <p:nvPr/>
        </p:nvSpPr>
        <p:spPr>
          <a:xfrm>
            <a:off x="335778" y="3429000"/>
            <a:ext cx="2880000" cy="23400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ستطيل 8">
            <a:extLst>
              <a:ext uri="{FF2B5EF4-FFF2-40B4-BE49-F238E27FC236}">
                <a16:creationId xmlns:a16="http://schemas.microsoft.com/office/drawing/2014/main" id="{6DFCCFE9-95D2-4CC3-8FB5-E2ED66C9F35C}"/>
              </a:ext>
            </a:extLst>
          </p:cNvPr>
          <p:cNvSpPr/>
          <p:nvPr/>
        </p:nvSpPr>
        <p:spPr>
          <a:xfrm>
            <a:off x="3946209" y="2274839"/>
            <a:ext cx="2061783" cy="769441"/>
          </a:xfrm>
          <a:prstGeom prst="rect">
            <a:avLst/>
          </a:prstGeom>
          <a:solidFill>
            <a:schemeClr val="bg1"/>
          </a:solidFill>
          <a:ln w="38100">
            <a:solidFill>
              <a:schemeClr val="tx1"/>
            </a:solidFill>
          </a:ln>
        </p:spPr>
        <p:txBody>
          <a:bodyPr wrap="none" lIns="91440" tIns="45720" rIns="91440" bIns="45720">
            <a:spAutoFit/>
          </a:bodyPr>
          <a:lstStyle/>
          <a:p>
            <a:pPr algn="ctr"/>
            <a:r>
              <a:rPr lang="ar-SA" sz="4400" b="1" cap="none" spc="0" dirty="0">
                <a:ln w="0"/>
                <a:solidFill>
                  <a:schemeClr val="tx1"/>
                </a:solidFill>
                <a:effectLst>
                  <a:outerShdw blurRad="38100" dist="19050" dir="2700000" algn="tl" rotWithShape="0">
                    <a:schemeClr val="dk1">
                      <a:alpha val="40000"/>
                    </a:schemeClr>
                  </a:outerShdw>
                </a:effectLst>
              </a:rPr>
              <a:t>كتابة قصة</a:t>
            </a:r>
          </a:p>
        </p:txBody>
      </p:sp>
      <p:sp>
        <p:nvSpPr>
          <p:cNvPr id="10" name="مستطيل 9">
            <a:extLst>
              <a:ext uri="{FF2B5EF4-FFF2-40B4-BE49-F238E27FC236}">
                <a16:creationId xmlns:a16="http://schemas.microsoft.com/office/drawing/2014/main" id="{5B50807C-9DF9-4B19-949B-2CFD4CB588EC}"/>
              </a:ext>
            </a:extLst>
          </p:cNvPr>
          <p:cNvSpPr/>
          <p:nvPr/>
        </p:nvSpPr>
        <p:spPr>
          <a:xfrm>
            <a:off x="1209758" y="2263821"/>
            <a:ext cx="1132041" cy="769441"/>
          </a:xfrm>
          <a:prstGeom prst="rect">
            <a:avLst/>
          </a:prstGeom>
          <a:solidFill>
            <a:schemeClr val="bg1"/>
          </a:solidFill>
          <a:ln w="38100">
            <a:solidFill>
              <a:schemeClr val="tx1"/>
            </a:solidFill>
          </a:ln>
        </p:spPr>
        <p:txBody>
          <a:bodyPr wrap="none" lIns="91440" tIns="45720" rIns="91440" bIns="45720">
            <a:spAutoFit/>
          </a:bodyPr>
          <a:lstStyle/>
          <a:p>
            <a:pPr algn="ctr"/>
            <a:r>
              <a:rPr lang="ar-SA" sz="4400" b="1" cap="none" spc="0" dirty="0">
                <a:ln w="0"/>
                <a:solidFill>
                  <a:schemeClr val="tx1"/>
                </a:solidFill>
                <a:effectLst>
                  <a:outerShdw blurRad="38100" dist="19050" dir="2700000" algn="tl" rotWithShape="0">
                    <a:schemeClr val="dk1">
                      <a:alpha val="40000"/>
                    </a:schemeClr>
                  </a:outerShdw>
                </a:effectLst>
              </a:rPr>
              <a:t>رسم </a:t>
            </a:r>
          </a:p>
        </p:txBody>
      </p:sp>
      <p:sp>
        <p:nvSpPr>
          <p:cNvPr id="11" name="مستطيل 10">
            <a:extLst>
              <a:ext uri="{FF2B5EF4-FFF2-40B4-BE49-F238E27FC236}">
                <a16:creationId xmlns:a16="http://schemas.microsoft.com/office/drawing/2014/main" id="{DE945868-DBBE-42F3-BE3E-1625EEAF96F1}"/>
              </a:ext>
            </a:extLst>
          </p:cNvPr>
          <p:cNvSpPr/>
          <p:nvPr/>
        </p:nvSpPr>
        <p:spPr>
          <a:xfrm>
            <a:off x="4225132" y="5384279"/>
            <a:ext cx="1503938" cy="769441"/>
          </a:xfrm>
          <a:prstGeom prst="rect">
            <a:avLst/>
          </a:prstGeom>
          <a:solidFill>
            <a:schemeClr val="bg1"/>
          </a:solidFill>
          <a:ln w="38100">
            <a:solidFill>
              <a:schemeClr val="tx1"/>
            </a:solidFill>
          </a:ln>
        </p:spPr>
        <p:txBody>
          <a:bodyPr wrap="none" lIns="91440" tIns="45720" rIns="91440" bIns="45720">
            <a:spAutoFit/>
          </a:bodyPr>
          <a:lstStyle/>
          <a:p>
            <a:pPr algn="ctr"/>
            <a:r>
              <a:rPr lang="ar-SA" sz="4400" b="1" dirty="0">
                <a:ln w="0"/>
                <a:effectLst>
                  <a:outerShdw blurRad="38100" dist="19050" dir="2700000" algn="tl" rotWithShape="0">
                    <a:schemeClr val="dk1">
                      <a:alpha val="40000"/>
                    </a:schemeClr>
                  </a:outerShdw>
                </a:effectLst>
              </a:rPr>
              <a:t>نموذج </a:t>
            </a:r>
            <a:endParaRPr lang="ar-SA" sz="4400" b="1" cap="none" spc="0" dirty="0">
              <a:ln w="0"/>
              <a:solidFill>
                <a:schemeClr val="tx1"/>
              </a:solidFill>
              <a:effectLst>
                <a:outerShdw blurRad="38100" dist="19050" dir="2700000" algn="tl" rotWithShape="0">
                  <a:schemeClr val="dk1">
                    <a:alpha val="40000"/>
                  </a:schemeClr>
                </a:outerShdw>
              </a:effectLst>
            </a:endParaRPr>
          </a:p>
        </p:txBody>
      </p:sp>
      <p:sp>
        <p:nvSpPr>
          <p:cNvPr id="12" name="مستطيل 11">
            <a:extLst>
              <a:ext uri="{FF2B5EF4-FFF2-40B4-BE49-F238E27FC236}">
                <a16:creationId xmlns:a16="http://schemas.microsoft.com/office/drawing/2014/main" id="{B7D55778-010A-45A1-951A-E84D8DB72A2E}"/>
              </a:ext>
            </a:extLst>
          </p:cNvPr>
          <p:cNvSpPr/>
          <p:nvPr/>
        </p:nvSpPr>
        <p:spPr>
          <a:xfrm>
            <a:off x="1019001" y="5384278"/>
            <a:ext cx="1513556" cy="769441"/>
          </a:xfrm>
          <a:prstGeom prst="rect">
            <a:avLst/>
          </a:prstGeom>
          <a:solidFill>
            <a:schemeClr val="bg1"/>
          </a:solidFill>
          <a:ln w="38100">
            <a:solidFill>
              <a:schemeClr val="tx1"/>
            </a:solidFill>
          </a:ln>
        </p:spPr>
        <p:txBody>
          <a:bodyPr wrap="none" lIns="91440" tIns="45720" rIns="91440" bIns="45720">
            <a:spAutoFit/>
          </a:bodyPr>
          <a:lstStyle/>
          <a:p>
            <a:pPr algn="ctr"/>
            <a:r>
              <a:rPr lang="ar-SA" sz="4400" b="1" dirty="0">
                <a:ln w="0"/>
                <a:effectLst>
                  <a:outerShdw blurRad="38100" dist="19050" dir="2700000" algn="tl" rotWithShape="0">
                    <a:schemeClr val="dk1">
                      <a:alpha val="40000"/>
                    </a:schemeClr>
                  </a:outerShdw>
                </a:effectLst>
              </a:rPr>
              <a:t>مطوية </a:t>
            </a:r>
            <a:endParaRPr lang="ar-SA" sz="44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4435317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1162</Words>
  <Application>Microsoft Office PowerPoint</Application>
  <PresentationFormat>شاشة عريضة</PresentationFormat>
  <Paragraphs>282</Paragraphs>
  <Slides>51</Slides>
  <Notes>1</Notes>
  <HiddenSlides>0</HiddenSlides>
  <MMClips>5</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51</vt:i4>
      </vt:variant>
    </vt:vector>
  </HeadingPairs>
  <TitlesOfParts>
    <vt:vector size="55" baseType="lpstr">
      <vt:lpstr>Arial</vt:lpstr>
      <vt:lpstr>Calibri</vt:lpstr>
      <vt:lpstr>Calibri Light</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ريحانة العامر</dc:creator>
  <cp:lastModifiedBy>Tareq</cp:lastModifiedBy>
  <cp:revision>153</cp:revision>
  <cp:lastPrinted>2018-10-31T03:20:57Z</cp:lastPrinted>
  <dcterms:created xsi:type="dcterms:W3CDTF">2016-02-10T19:55:35Z</dcterms:created>
  <dcterms:modified xsi:type="dcterms:W3CDTF">2021-09-22T05:31:31Z</dcterms:modified>
</cp:coreProperties>
</file>