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custDataLst>
    <p:tags r:id="rId14"/>
  </p:custDataLst>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87" autoAdjust="0"/>
    <p:restoredTop sz="91103" autoAdjust="0"/>
  </p:normalViewPr>
  <p:slideViewPr>
    <p:cSldViewPr>
      <p:cViewPr varScale="1">
        <p:scale>
          <a:sx n="67" d="100"/>
          <a:sy n="67" d="100"/>
        </p:scale>
        <p:origin x="-7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1DBE250-EBC8-4FF7-81AB-0EA693E88063}" type="datetimeFigureOut">
              <a:rPr lang="ar-EG" smtClean="0"/>
              <a:pPr/>
              <a:t>13/10/1438</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326BDBA-3E88-4B35-AA02-961CF36B3C3A}" type="slidenum">
              <a:rPr lang="ar-EG" smtClean="0"/>
              <a:pPr/>
              <a:t>‹#›</a:t>
            </a:fld>
            <a:endParaRPr lang="ar-EG"/>
          </a:p>
        </p:txBody>
      </p:sp>
    </p:spTree>
    <p:extLst>
      <p:ext uri="{BB962C8B-B14F-4D97-AF65-F5344CB8AC3E}">
        <p14:creationId xmlns:p14="http://schemas.microsoft.com/office/powerpoint/2010/main" val="38202306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5" name="عنصر نائب للتذييل 4"/>
          <p:cNvSpPr>
            <a:spLocks noGrp="1"/>
          </p:cNvSpPr>
          <p:nvPr>
            <p:ph type="ftr" sz="quarter" idx="11"/>
          </p:nvPr>
        </p:nvSpPr>
        <p:spPr/>
        <p:txBody>
          <a:bodyPr/>
          <a:lstStyle/>
          <a:p>
            <a:endParaRPr lang="ar-SA">
              <a:solidFill>
                <a:srgbClr val="EEECE1">
                  <a:shade val="50000"/>
                </a:srgbClr>
              </a:solidFill>
            </a:endParaRPr>
          </a:p>
        </p:txBody>
      </p:sp>
      <p:sp>
        <p:nvSpPr>
          <p:cNvPr id="6" name="عنصر نائب لرقم الشريحة 5"/>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428915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5" name="عنصر نائب للتذييل 4"/>
          <p:cNvSpPr>
            <a:spLocks noGrp="1"/>
          </p:cNvSpPr>
          <p:nvPr>
            <p:ph type="ftr" sz="quarter" idx="11"/>
          </p:nvPr>
        </p:nvSpPr>
        <p:spPr/>
        <p:txBody>
          <a:bodyPr/>
          <a:lstStyle/>
          <a:p>
            <a:endParaRPr lang="ar-SA">
              <a:solidFill>
                <a:srgbClr val="EEECE1">
                  <a:shade val="50000"/>
                </a:srgbClr>
              </a:solidFill>
            </a:endParaRPr>
          </a:p>
        </p:txBody>
      </p:sp>
      <p:sp>
        <p:nvSpPr>
          <p:cNvPr id="6" name="عنصر نائب لرقم الشريحة 5"/>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993379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5" name="عنصر نائب للتذييل 4"/>
          <p:cNvSpPr>
            <a:spLocks noGrp="1"/>
          </p:cNvSpPr>
          <p:nvPr>
            <p:ph type="ftr" sz="quarter" idx="11"/>
          </p:nvPr>
        </p:nvSpPr>
        <p:spPr/>
        <p:txBody>
          <a:bodyPr/>
          <a:lstStyle/>
          <a:p>
            <a:endParaRPr lang="ar-SA">
              <a:solidFill>
                <a:srgbClr val="EEECE1">
                  <a:shade val="50000"/>
                </a:srgbClr>
              </a:solidFill>
            </a:endParaRPr>
          </a:p>
        </p:txBody>
      </p:sp>
      <p:sp>
        <p:nvSpPr>
          <p:cNvPr id="6" name="عنصر نائب لرقم الشريحة 5"/>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31716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5" name="عنصر نائب للتذييل 4"/>
          <p:cNvSpPr>
            <a:spLocks noGrp="1"/>
          </p:cNvSpPr>
          <p:nvPr>
            <p:ph type="ftr" sz="quarter" idx="11"/>
          </p:nvPr>
        </p:nvSpPr>
        <p:spPr/>
        <p:txBody>
          <a:bodyPr/>
          <a:lstStyle/>
          <a:p>
            <a:endParaRPr lang="ar-SA">
              <a:solidFill>
                <a:srgbClr val="EEECE1">
                  <a:shade val="50000"/>
                </a:srgbClr>
              </a:solidFill>
            </a:endParaRPr>
          </a:p>
        </p:txBody>
      </p:sp>
      <p:sp>
        <p:nvSpPr>
          <p:cNvPr id="6" name="عنصر نائب لرقم الشريحة 5"/>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3741446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5" name="عنصر نائب للتذييل 4"/>
          <p:cNvSpPr>
            <a:spLocks noGrp="1"/>
          </p:cNvSpPr>
          <p:nvPr>
            <p:ph type="ftr" sz="quarter" idx="11"/>
          </p:nvPr>
        </p:nvSpPr>
        <p:spPr/>
        <p:txBody>
          <a:bodyPr/>
          <a:lstStyle/>
          <a:p>
            <a:endParaRPr lang="ar-SA">
              <a:solidFill>
                <a:srgbClr val="EEECE1">
                  <a:shade val="50000"/>
                </a:srgbClr>
              </a:solidFill>
            </a:endParaRPr>
          </a:p>
        </p:txBody>
      </p:sp>
      <p:sp>
        <p:nvSpPr>
          <p:cNvPr id="6" name="عنصر نائب لرقم الشريحة 5"/>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4240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6" name="عنصر نائب للتذييل 5"/>
          <p:cNvSpPr>
            <a:spLocks noGrp="1"/>
          </p:cNvSpPr>
          <p:nvPr>
            <p:ph type="ftr" sz="quarter" idx="11"/>
          </p:nvPr>
        </p:nvSpPr>
        <p:spPr/>
        <p:txBody>
          <a:bodyPr/>
          <a:lstStyle/>
          <a:p>
            <a:endParaRPr lang="ar-SA">
              <a:solidFill>
                <a:srgbClr val="EEECE1">
                  <a:shade val="50000"/>
                </a:srgbClr>
              </a:solidFill>
            </a:endParaRPr>
          </a:p>
        </p:txBody>
      </p:sp>
      <p:sp>
        <p:nvSpPr>
          <p:cNvPr id="7" name="عنصر نائب لرقم الشريحة 6"/>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1295710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8" name="عنصر نائب للتذييل 7"/>
          <p:cNvSpPr>
            <a:spLocks noGrp="1"/>
          </p:cNvSpPr>
          <p:nvPr>
            <p:ph type="ftr" sz="quarter" idx="11"/>
          </p:nvPr>
        </p:nvSpPr>
        <p:spPr/>
        <p:txBody>
          <a:bodyPr/>
          <a:lstStyle/>
          <a:p>
            <a:endParaRPr lang="ar-SA">
              <a:solidFill>
                <a:srgbClr val="EEECE1">
                  <a:shade val="50000"/>
                </a:srgbClr>
              </a:solidFill>
            </a:endParaRPr>
          </a:p>
        </p:txBody>
      </p:sp>
      <p:sp>
        <p:nvSpPr>
          <p:cNvPr id="9" name="عنصر نائب لرقم الشريحة 8"/>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3871405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4" name="عنصر نائب للتذييل 3"/>
          <p:cNvSpPr>
            <a:spLocks noGrp="1"/>
          </p:cNvSpPr>
          <p:nvPr>
            <p:ph type="ftr" sz="quarter" idx="11"/>
          </p:nvPr>
        </p:nvSpPr>
        <p:spPr/>
        <p:txBody>
          <a:bodyPr/>
          <a:lstStyle/>
          <a:p>
            <a:endParaRPr lang="ar-SA">
              <a:solidFill>
                <a:srgbClr val="EEECE1">
                  <a:shade val="50000"/>
                </a:srgbClr>
              </a:solidFill>
            </a:endParaRPr>
          </a:p>
        </p:txBody>
      </p:sp>
      <p:sp>
        <p:nvSpPr>
          <p:cNvPr id="5" name="عنصر نائب لرقم الشريحة 4"/>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152316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3" name="عنصر نائب للتذييل 2"/>
          <p:cNvSpPr>
            <a:spLocks noGrp="1"/>
          </p:cNvSpPr>
          <p:nvPr>
            <p:ph type="ftr" sz="quarter" idx="11"/>
          </p:nvPr>
        </p:nvSpPr>
        <p:spPr/>
        <p:txBody>
          <a:bodyPr/>
          <a:lstStyle/>
          <a:p>
            <a:endParaRPr lang="ar-SA">
              <a:solidFill>
                <a:srgbClr val="EEECE1">
                  <a:shade val="50000"/>
                </a:srgbClr>
              </a:solidFill>
            </a:endParaRPr>
          </a:p>
        </p:txBody>
      </p:sp>
      <p:sp>
        <p:nvSpPr>
          <p:cNvPr id="4" name="عنصر نائب لرقم الشريحة 3"/>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63243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6" name="عنصر نائب للتذييل 5"/>
          <p:cNvSpPr>
            <a:spLocks noGrp="1"/>
          </p:cNvSpPr>
          <p:nvPr>
            <p:ph type="ftr" sz="quarter" idx="11"/>
          </p:nvPr>
        </p:nvSpPr>
        <p:spPr/>
        <p:txBody>
          <a:bodyPr/>
          <a:lstStyle/>
          <a:p>
            <a:endParaRPr lang="ar-SA">
              <a:solidFill>
                <a:srgbClr val="EEECE1">
                  <a:shade val="50000"/>
                </a:srgbClr>
              </a:solidFill>
            </a:endParaRPr>
          </a:p>
        </p:txBody>
      </p:sp>
      <p:sp>
        <p:nvSpPr>
          <p:cNvPr id="7" name="عنصر نائب لرقم الشريحة 6"/>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425381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5AC558-B72B-4644-871B-E134285A5763}" type="datetimeFigureOut">
              <a:rPr lang="ar-SA" smtClean="0">
                <a:solidFill>
                  <a:srgbClr val="EEECE1">
                    <a:shade val="50000"/>
                  </a:srgbClr>
                </a:solidFill>
              </a:rPr>
              <a:pPr/>
              <a:t>13/10/38</a:t>
            </a:fld>
            <a:endParaRPr lang="ar-SA">
              <a:solidFill>
                <a:srgbClr val="EEECE1">
                  <a:shade val="50000"/>
                </a:srgbClr>
              </a:solidFill>
            </a:endParaRPr>
          </a:p>
        </p:txBody>
      </p:sp>
      <p:sp>
        <p:nvSpPr>
          <p:cNvPr id="6" name="عنصر نائب للتذييل 5"/>
          <p:cNvSpPr>
            <a:spLocks noGrp="1"/>
          </p:cNvSpPr>
          <p:nvPr>
            <p:ph type="ftr" sz="quarter" idx="11"/>
          </p:nvPr>
        </p:nvSpPr>
        <p:spPr/>
        <p:txBody>
          <a:bodyPr/>
          <a:lstStyle/>
          <a:p>
            <a:endParaRPr lang="ar-SA">
              <a:solidFill>
                <a:srgbClr val="EEECE1">
                  <a:shade val="50000"/>
                </a:srgbClr>
              </a:solidFill>
            </a:endParaRPr>
          </a:p>
        </p:txBody>
      </p:sp>
      <p:sp>
        <p:nvSpPr>
          <p:cNvPr id="7" name="عنصر نائب لرقم الشريحة 6"/>
          <p:cNvSpPr>
            <a:spLocks noGrp="1"/>
          </p:cNvSpPr>
          <p:nvPr>
            <p:ph type="sldNum" sz="quarter" idx="12"/>
          </p:nvPr>
        </p:nvSpPr>
        <p:spPr/>
        <p:txBody>
          <a:bodyPr/>
          <a:lstStyle/>
          <a:p>
            <a:fld id="{81EECE29-F2A9-44F8-858B-C22879C84A96}" type="slidenum">
              <a:rPr lang="ar-SA" smtClean="0">
                <a:solidFill>
                  <a:srgbClr val="EEECE1">
                    <a:shade val="50000"/>
                  </a:srgbClr>
                </a:solidFill>
              </a:rPr>
              <a:pPr/>
              <a:t>‹#›</a:t>
            </a:fld>
            <a:endParaRPr lang="ar-SA">
              <a:solidFill>
                <a:srgbClr val="EEECE1">
                  <a:shade val="50000"/>
                </a:srgbClr>
              </a:solidFill>
            </a:endParaRPr>
          </a:p>
        </p:txBody>
      </p:sp>
    </p:spTree>
    <p:extLst>
      <p:ext uri="{BB962C8B-B14F-4D97-AF65-F5344CB8AC3E}">
        <p14:creationId xmlns:p14="http://schemas.microsoft.com/office/powerpoint/2010/main" val="316160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9CB88-5E1A-4FAC-892A-60949ACB1F6F}" type="datetimeFigureOut">
              <a:rPr lang="en-US" smtClean="0">
                <a:solidFill>
                  <a:srgbClr val="EEECE1">
                    <a:shade val="50000"/>
                  </a:srgbClr>
                </a:solidFill>
              </a:rPr>
              <a:pPr/>
              <a:t>7/7/2017</a:t>
            </a:fld>
            <a:endParaRPr lang="en-US">
              <a:solidFill>
                <a:srgbClr val="EEECE1">
                  <a:shade val="50000"/>
                </a:srgb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EEECE1">
                  <a:shade val="50000"/>
                </a:srgb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74DF9-AD47-4691-BA21-BBFCE3637A9A}" type="slidenum">
              <a:rPr lang="en-US" smtClean="0">
                <a:solidFill>
                  <a:srgbClr val="EEECE1">
                    <a:shade val="50000"/>
                  </a:srgbClr>
                </a:solidFill>
              </a:rPr>
              <a:pPr/>
              <a:t>‹#›</a:t>
            </a:fld>
            <a:endParaRPr lang="en-US">
              <a:solidFill>
                <a:srgbClr val="EEECE1">
                  <a:shade val="50000"/>
                </a:srgbClr>
              </a:solidFill>
            </a:endParaRPr>
          </a:p>
        </p:txBody>
      </p:sp>
    </p:spTree>
    <p:extLst>
      <p:ext uri="{BB962C8B-B14F-4D97-AF65-F5344CB8AC3E}">
        <p14:creationId xmlns:p14="http://schemas.microsoft.com/office/powerpoint/2010/main" val="2295853503"/>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7.xml"/><Relationship Id="rId4" Type="http://schemas.openxmlformats.org/officeDocument/2006/relationships/image" Target="../media/image6.tmp"/></Relationships>
</file>

<file path=ppt/slides/_rels/slide9.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7.xml"/><Relationship Id="rId6" Type="http://schemas.openxmlformats.org/officeDocument/2006/relationships/image" Target="../media/image11.tmp"/><Relationship Id="rId5" Type="http://schemas.openxmlformats.org/officeDocument/2006/relationships/image" Target="../media/image10.tmp"/><Relationship Id="rId4" Type="http://schemas.openxmlformats.org/officeDocument/2006/relationships/image" Target="../media/image9.tmp"/></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مستطيل 2"/>
          <p:cNvSpPr/>
          <p:nvPr/>
        </p:nvSpPr>
        <p:spPr>
          <a:xfrm>
            <a:off x="3026030" y="0"/>
            <a:ext cx="3108211" cy="646986"/>
          </a:xfrm>
          <a:prstGeom prst="round2Diag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otus-Bold"/>
              </a:rPr>
              <a:t>مراجعة الفصل الثاني </a:t>
            </a:r>
            <a:endPar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مستطيل 3"/>
          <p:cNvSpPr/>
          <p:nvPr/>
        </p:nvSpPr>
        <p:spPr>
          <a:xfrm>
            <a:off x="3958481" y="772180"/>
            <a:ext cx="4903907" cy="523220"/>
          </a:xfrm>
          <a:prstGeom prst="rect">
            <a:avLst/>
          </a:prstGeom>
        </p:spPr>
        <p:txBody>
          <a:bodyPr wrap="none">
            <a:spAutoFit/>
          </a:bodyPr>
          <a:lstStyle/>
          <a:p>
            <a:r>
              <a:rPr lang="ar-SA" sz="2800" b="1" dirty="0" smtClean="0">
                <a:solidFill>
                  <a:srgbClr val="FF0000"/>
                </a:solidFill>
                <a:latin typeface="Lotus-Bold"/>
              </a:rPr>
              <a:t>أكمل كلا</a:t>
            </a:r>
            <a:r>
              <a:rPr lang="ar-EG" sz="2800" b="1" dirty="0" smtClean="0">
                <a:solidFill>
                  <a:srgbClr val="FF0000"/>
                </a:solidFill>
                <a:latin typeface="Lotus-Bold"/>
              </a:rPr>
              <a:t>ً</a:t>
            </a:r>
            <a:r>
              <a:rPr lang="ar-SA" sz="2800" b="1" dirty="0" smtClean="0">
                <a:solidFill>
                  <a:srgbClr val="FF0000"/>
                </a:solidFill>
                <a:latin typeface="Lotus-Bold"/>
              </a:rPr>
              <a:t> من الجمل ال</a:t>
            </a:r>
            <a:r>
              <a:rPr lang="ar-EG" sz="2800" b="1" smtClean="0">
                <a:solidFill>
                  <a:srgbClr val="FF0000"/>
                </a:solidFill>
                <a:latin typeface="Lotus-Bold"/>
              </a:rPr>
              <a:t>آ</a:t>
            </a:r>
            <a:r>
              <a:rPr lang="ar-SA" sz="2800" b="1" smtClean="0">
                <a:solidFill>
                  <a:srgbClr val="FF0000"/>
                </a:solidFill>
                <a:latin typeface="Lotus-Bold"/>
              </a:rPr>
              <a:t>تية </a:t>
            </a:r>
            <a:r>
              <a:rPr lang="ar-SA" sz="2800" b="1" dirty="0" smtClean="0">
                <a:solidFill>
                  <a:srgbClr val="FF0000"/>
                </a:solidFill>
                <a:latin typeface="Lotus-Bold"/>
              </a:rPr>
              <a:t>بالمفردة المناسبة : </a:t>
            </a:r>
            <a:endParaRPr lang="ar-SA" sz="2800" b="1" dirty="0">
              <a:solidFill>
                <a:srgbClr val="FF0000"/>
              </a:solidFill>
            </a:endParaRPr>
          </a:p>
        </p:txBody>
      </p:sp>
      <p:sp>
        <p:nvSpPr>
          <p:cNvPr id="5" name="مستطيل 4"/>
          <p:cNvSpPr/>
          <p:nvPr/>
        </p:nvSpPr>
        <p:spPr>
          <a:xfrm>
            <a:off x="8028384" y="1383159"/>
            <a:ext cx="848309" cy="461665"/>
          </a:xfrm>
          <a:prstGeom prst="rect">
            <a:avLst/>
          </a:prstGeom>
        </p:spPr>
        <p:txBody>
          <a:bodyPr wrap="none">
            <a:spAutoFit/>
          </a:bodyPr>
          <a:lstStyle/>
          <a:p>
            <a:r>
              <a:rPr lang="ar-SA" sz="2400" b="1" dirty="0" smtClean="0">
                <a:solidFill>
                  <a:srgbClr val="C0504D">
                    <a:lumMod val="50000"/>
                  </a:srgbClr>
                </a:solidFill>
                <a:effectLst>
                  <a:glow rad="63500">
                    <a:srgbClr val="9BBB59">
                      <a:satMod val="175000"/>
                      <a:alpha val="40000"/>
                    </a:srgbClr>
                  </a:glow>
                </a:effectLst>
                <a:latin typeface="Adobe نسخ Medium" pitchFamily="50" charset="-78"/>
              </a:rPr>
              <a:t>التحول</a:t>
            </a:r>
            <a:endParaRPr lang="ar-SA" dirty="0">
              <a:solidFill>
                <a:prstClr val="black"/>
              </a:solidFill>
            </a:endParaRPr>
          </a:p>
        </p:txBody>
      </p:sp>
      <p:sp>
        <p:nvSpPr>
          <p:cNvPr id="6" name="مستطيل 5"/>
          <p:cNvSpPr/>
          <p:nvPr/>
        </p:nvSpPr>
        <p:spPr>
          <a:xfrm>
            <a:off x="6194355" y="1392212"/>
            <a:ext cx="1762021" cy="461665"/>
          </a:xfrm>
          <a:prstGeom prst="rect">
            <a:avLst/>
          </a:prstGeom>
        </p:spPr>
        <p:txBody>
          <a:bodyPr wrap="none">
            <a:spAutoFit/>
          </a:bodyPr>
          <a:lstStyle/>
          <a:p>
            <a:r>
              <a:rPr lang="ar-SA" sz="2400" b="1" dirty="0" smtClean="0">
                <a:ln>
                  <a:solidFill>
                    <a:prstClr val="black"/>
                  </a:solidFill>
                </a:ln>
                <a:solidFill>
                  <a:srgbClr val="00B050"/>
                </a:solidFill>
                <a:effectLst>
                  <a:glow rad="63500">
                    <a:srgbClr val="9BBB59">
                      <a:satMod val="175000"/>
                      <a:alpha val="40000"/>
                    </a:srgbClr>
                  </a:glow>
                </a:effectLst>
                <a:latin typeface="Adobe نسخ Medium" pitchFamily="50" charset="-78"/>
              </a:rPr>
              <a:t>التكاثر الخضري</a:t>
            </a:r>
            <a:endParaRPr lang="ar-SA" dirty="0">
              <a:ln>
                <a:solidFill>
                  <a:prstClr val="black"/>
                </a:solidFill>
              </a:ln>
              <a:solidFill>
                <a:srgbClr val="00B050"/>
              </a:solidFill>
            </a:endParaRPr>
          </a:p>
        </p:txBody>
      </p:sp>
      <p:sp>
        <p:nvSpPr>
          <p:cNvPr id="8" name="مستطيل 7"/>
          <p:cNvSpPr/>
          <p:nvPr/>
        </p:nvSpPr>
        <p:spPr>
          <a:xfrm>
            <a:off x="4651398" y="1425550"/>
            <a:ext cx="1072730" cy="461665"/>
          </a:xfrm>
          <a:prstGeom prst="rect">
            <a:avLst/>
          </a:prstGeom>
        </p:spPr>
        <p:txBody>
          <a:bodyPr wrap="none">
            <a:spAutoFit/>
          </a:bodyPr>
          <a:lstStyle/>
          <a:p>
            <a:r>
              <a:rPr lang="ar-SA" sz="2400" b="1" dirty="0" smtClean="0">
                <a:ln>
                  <a:solidFill>
                    <a:prstClr val="black"/>
                  </a:solidFill>
                </a:ln>
                <a:solidFill>
                  <a:srgbClr val="00B050"/>
                </a:solidFill>
                <a:effectLst>
                  <a:glow rad="63500">
                    <a:srgbClr val="9BBB59">
                      <a:satMod val="175000"/>
                      <a:alpha val="40000"/>
                    </a:srgbClr>
                  </a:glow>
                </a:effectLst>
                <a:latin typeface="Adobe نسخ Medium" pitchFamily="50" charset="-78"/>
              </a:rPr>
              <a:t>الإخصاب</a:t>
            </a:r>
            <a:endParaRPr lang="ar-SA" dirty="0">
              <a:ln>
                <a:solidFill>
                  <a:prstClr val="black"/>
                </a:solidFill>
              </a:ln>
              <a:solidFill>
                <a:srgbClr val="00B050"/>
              </a:solidFill>
            </a:endParaRPr>
          </a:p>
        </p:txBody>
      </p:sp>
      <p:sp>
        <p:nvSpPr>
          <p:cNvPr id="9" name="مستطيل 8"/>
          <p:cNvSpPr/>
          <p:nvPr/>
        </p:nvSpPr>
        <p:spPr>
          <a:xfrm>
            <a:off x="3470797" y="1383159"/>
            <a:ext cx="885179" cy="461665"/>
          </a:xfrm>
          <a:prstGeom prst="rect">
            <a:avLst/>
          </a:prstGeom>
        </p:spPr>
        <p:txBody>
          <a:bodyPr wrap="none">
            <a:spAutoFit/>
          </a:bodyPr>
          <a:lstStyle/>
          <a:p>
            <a:r>
              <a:rPr lang="ar-SA" sz="2400" b="1" dirty="0" smtClean="0">
                <a:solidFill>
                  <a:srgbClr val="C0504D">
                    <a:lumMod val="50000"/>
                  </a:srgbClr>
                </a:solidFill>
                <a:effectLst>
                  <a:glow rad="63500">
                    <a:srgbClr val="9BBB59">
                      <a:satMod val="175000"/>
                      <a:alpha val="40000"/>
                    </a:srgbClr>
                  </a:glow>
                </a:effectLst>
                <a:latin typeface="Adobe نسخ Medium" pitchFamily="50" charset="-78"/>
              </a:rPr>
              <a:t>العذراء</a:t>
            </a:r>
            <a:endParaRPr lang="ar-SA" dirty="0">
              <a:solidFill>
                <a:prstClr val="black"/>
              </a:solidFill>
            </a:endParaRPr>
          </a:p>
        </p:txBody>
      </p:sp>
      <p:sp>
        <p:nvSpPr>
          <p:cNvPr id="10" name="مستطيل 9"/>
          <p:cNvSpPr/>
          <p:nvPr/>
        </p:nvSpPr>
        <p:spPr>
          <a:xfrm>
            <a:off x="467544" y="1389338"/>
            <a:ext cx="833883" cy="461665"/>
          </a:xfrm>
          <a:prstGeom prst="rect">
            <a:avLst/>
          </a:prstGeom>
        </p:spPr>
        <p:txBody>
          <a:bodyPr wrap="none">
            <a:spAutoFit/>
          </a:bodyPr>
          <a:lstStyle/>
          <a:p>
            <a:r>
              <a:rPr lang="ar-SA" sz="2400" b="1" dirty="0" smtClean="0">
                <a:solidFill>
                  <a:srgbClr val="C0504D">
                    <a:lumMod val="50000"/>
                  </a:srgbClr>
                </a:solidFill>
                <a:effectLst>
                  <a:glow rad="63500">
                    <a:srgbClr val="9BBB59">
                      <a:satMod val="175000"/>
                      <a:alpha val="40000"/>
                    </a:srgbClr>
                  </a:glow>
                </a:effectLst>
                <a:latin typeface="Adobe نسخ Medium" pitchFamily="50" charset="-78"/>
              </a:rPr>
              <a:t>التلقيح</a:t>
            </a:r>
            <a:endParaRPr lang="ar-SA" dirty="0">
              <a:solidFill>
                <a:prstClr val="black"/>
              </a:solidFill>
            </a:endParaRPr>
          </a:p>
        </p:txBody>
      </p:sp>
      <p:sp>
        <p:nvSpPr>
          <p:cNvPr id="11" name="مستطيل 10"/>
          <p:cNvSpPr/>
          <p:nvPr/>
        </p:nvSpPr>
        <p:spPr>
          <a:xfrm>
            <a:off x="1634060" y="1407444"/>
            <a:ext cx="1641796" cy="461665"/>
          </a:xfrm>
          <a:prstGeom prst="rect">
            <a:avLst/>
          </a:prstGeom>
        </p:spPr>
        <p:txBody>
          <a:bodyPr wrap="none">
            <a:spAutoFit/>
          </a:bodyPr>
          <a:lstStyle/>
          <a:p>
            <a:r>
              <a:rPr lang="ar-SA" sz="2400" b="1" dirty="0" smtClean="0">
                <a:ln>
                  <a:solidFill>
                    <a:prstClr val="black"/>
                  </a:solidFill>
                </a:ln>
                <a:solidFill>
                  <a:srgbClr val="00B050"/>
                </a:solidFill>
                <a:effectLst>
                  <a:glow rad="63500">
                    <a:srgbClr val="9BBB59">
                      <a:satMod val="175000"/>
                      <a:alpha val="40000"/>
                    </a:srgbClr>
                  </a:glow>
                </a:effectLst>
                <a:latin typeface="Adobe نسخ Medium" pitchFamily="50" charset="-78"/>
              </a:rPr>
              <a:t>التكاثر الجنسي</a:t>
            </a:r>
            <a:endParaRPr lang="ar-SA" dirty="0">
              <a:ln>
                <a:solidFill>
                  <a:prstClr val="black"/>
                </a:solidFill>
              </a:ln>
              <a:solidFill>
                <a:srgbClr val="00B050"/>
              </a:solidFill>
            </a:endParaRPr>
          </a:p>
        </p:txBody>
      </p:sp>
      <p:sp>
        <p:nvSpPr>
          <p:cNvPr id="12" name="مستطيل 11"/>
          <p:cNvSpPr/>
          <p:nvPr/>
        </p:nvSpPr>
        <p:spPr>
          <a:xfrm>
            <a:off x="2430328" y="2129135"/>
            <a:ext cx="6566221" cy="461665"/>
          </a:xfrm>
          <a:prstGeom prst="rect">
            <a:avLst/>
          </a:prstGeom>
        </p:spPr>
        <p:txBody>
          <a:bodyPr wrap="none">
            <a:spAutoFit/>
          </a:bodyPr>
          <a:lstStyle/>
          <a:p>
            <a:r>
              <a:rPr lang="ar-SA" sz="2400" b="1" dirty="0" smtClean="0">
                <a:solidFill>
                  <a:srgbClr val="0070C0"/>
                </a:solidFill>
                <a:effectLst>
                  <a:glow rad="63500">
                    <a:srgbClr val="9BBB59">
                      <a:satMod val="175000"/>
                      <a:alpha val="40000"/>
                    </a:srgbClr>
                  </a:glow>
                </a:effectLst>
                <a:latin typeface="Adobe نسخ Medium" pitchFamily="50" charset="-78"/>
              </a:rPr>
              <a:t> 1 - .................... هو اتحاد مشيج مذكر مع مشيج مؤنث   .</a:t>
            </a:r>
            <a:endParaRPr lang="ar-SA" dirty="0">
              <a:solidFill>
                <a:srgbClr val="0070C0"/>
              </a:solidFill>
            </a:endParaRPr>
          </a:p>
        </p:txBody>
      </p:sp>
      <p:sp>
        <p:nvSpPr>
          <p:cNvPr id="13" name="مستطيل 12"/>
          <p:cNvSpPr/>
          <p:nvPr/>
        </p:nvSpPr>
        <p:spPr>
          <a:xfrm>
            <a:off x="7092280" y="2057400"/>
            <a:ext cx="1072730" cy="461665"/>
          </a:xfrm>
          <a:prstGeom prst="rect">
            <a:avLst/>
          </a:prstGeom>
        </p:spPr>
        <p:txBody>
          <a:bodyPr wrap="none">
            <a:spAutoFit/>
          </a:bodyPr>
          <a:lstStyle/>
          <a:p>
            <a:r>
              <a:rPr lang="ar-SA" sz="2400" b="1" dirty="0" smtClean="0">
                <a:ln>
                  <a:solidFill>
                    <a:prstClr val="black"/>
                  </a:solidFill>
                </a:ln>
                <a:solidFill>
                  <a:srgbClr val="00B050"/>
                </a:solidFill>
                <a:effectLst>
                  <a:glow rad="63500">
                    <a:srgbClr val="9BBB59">
                      <a:satMod val="175000"/>
                      <a:alpha val="40000"/>
                    </a:srgbClr>
                  </a:glow>
                </a:effectLst>
                <a:latin typeface="Adobe نسخ Medium" pitchFamily="50" charset="-78"/>
              </a:rPr>
              <a:t>الإخصاب</a:t>
            </a:r>
            <a:endParaRPr lang="ar-SA" dirty="0">
              <a:ln>
                <a:solidFill>
                  <a:prstClr val="black"/>
                </a:solidFill>
              </a:ln>
              <a:solidFill>
                <a:srgbClr val="00B050"/>
              </a:solidFill>
            </a:endParaRPr>
          </a:p>
        </p:txBody>
      </p:sp>
      <p:sp>
        <p:nvSpPr>
          <p:cNvPr id="14" name="مستطيل 13"/>
          <p:cNvSpPr/>
          <p:nvPr/>
        </p:nvSpPr>
        <p:spPr>
          <a:xfrm>
            <a:off x="198080" y="2590800"/>
            <a:ext cx="8760732" cy="830997"/>
          </a:xfrm>
          <a:prstGeom prst="rect">
            <a:avLst/>
          </a:prstGeom>
        </p:spPr>
        <p:txBody>
          <a:bodyPr wrap="none">
            <a:spAutoFit/>
          </a:bodyPr>
          <a:lstStyle/>
          <a:p>
            <a:r>
              <a:rPr lang="ar-SA" sz="2400" b="1" dirty="0" smtClean="0">
                <a:solidFill>
                  <a:srgbClr val="0070C0"/>
                </a:solidFill>
                <a:effectLst>
                  <a:glow rad="63500">
                    <a:srgbClr val="9BBB59">
                      <a:satMod val="175000"/>
                      <a:alpha val="40000"/>
                    </a:srgbClr>
                  </a:glow>
                </a:effectLst>
                <a:latin typeface="Adobe نسخ Medium" pitchFamily="50" charset="-78"/>
              </a:rPr>
              <a:t>2 – التغيرات التي تطرأ على المخلوق الحي في مراحل نموه للوصول الى مخلوق مكتمل</a:t>
            </a:r>
          </a:p>
          <a:p>
            <a:r>
              <a:rPr lang="ar-SA" sz="2400" b="1" dirty="0" smtClean="0">
                <a:solidFill>
                  <a:srgbClr val="0070C0"/>
                </a:solidFill>
                <a:effectLst>
                  <a:glow rad="63500">
                    <a:srgbClr val="9BBB59">
                      <a:satMod val="175000"/>
                      <a:alpha val="40000"/>
                    </a:srgbClr>
                  </a:glow>
                </a:effectLst>
                <a:latin typeface="Adobe نسخ Medium" pitchFamily="50" charset="-78"/>
              </a:rPr>
              <a:t>النمو تسمى    ................    . </a:t>
            </a:r>
            <a:endParaRPr lang="ar-SA" dirty="0">
              <a:solidFill>
                <a:srgbClr val="0070C0"/>
              </a:solidFill>
            </a:endParaRPr>
          </a:p>
        </p:txBody>
      </p:sp>
      <p:sp>
        <p:nvSpPr>
          <p:cNvPr id="15" name="مستطيل 14"/>
          <p:cNvSpPr/>
          <p:nvPr/>
        </p:nvSpPr>
        <p:spPr>
          <a:xfrm>
            <a:off x="6778371" y="2967335"/>
            <a:ext cx="848309" cy="461665"/>
          </a:xfrm>
          <a:prstGeom prst="rect">
            <a:avLst/>
          </a:prstGeom>
        </p:spPr>
        <p:txBody>
          <a:bodyPr wrap="none">
            <a:spAutoFit/>
          </a:bodyPr>
          <a:lstStyle/>
          <a:p>
            <a:r>
              <a:rPr lang="ar-SA" sz="2400" b="1" dirty="0" smtClean="0">
                <a:solidFill>
                  <a:srgbClr val="C0504D">
                    <a:lumMod val="50000"/>
                  </a:srgbClr>
                </a:solidFill>
                <a:effectLst>
                  <a:glow rad="63500">
                    <a:srgbClr val="9BBB59">
                      <a:satMod val="175000"/>
                      <a:alpha val="40000"/>
                    </a:srgbClr>
                  </a:glow>
                </a:effectLst>
                <a:latin typeface="Adobe نسخ Medium" pitchFamily="50" charset="-78"/>
              </a:rPr>
              <a:t>التحول</a:t>
            </a:r>
            <a:endParaRPr lang="ar-SA" dirty="0">
              <a:solidFill>
                <a:prstClr val="black"/>
              </a:solidFill>
            </a:endParaRPr>
          </a:p>
        </p:txBody>
      </p:sp>
      <p:sp>
        <p:nvSpPr>
          <p:cNvPr id="16" name="مستطيل 15"/>
          <p:cNvSpPr/>
          <p:nvPr/>
        </p:nvSpPr>
        <p:spPr>
          <a:xfrm>
            <a:off x="2502336" y="3653135"/>
            <a:ext cx="6534160" cy="461665"/>
          </a:xfrm>
          <a:prstGeom prst="rect">
            <a:avLst/>
          </a:prstGeom>
        </p:spPr>
        <p:txBody>
          <a:bodyPr wrap="none">
            <a:spAutoFit/>
          </a:bodyPr>
          <a:lstStyle/>
          <a:p>
            <a:r>
              <a:rPr lang="ar-SA" sz="2400" b="1" dirty="0" smtClean="0">
                <a:solidFill>
                  <a:srgbClr val="0070C0"/>
                </a:solidFill>
                <a:effectLst>
                  <a:glow rad="63500">
                    <a:srgbClr val="9BBB59">
                      <a:satMod val="175000"/>
                      <a:alpha val="40000"/>
                    </a:srgbClr>
                  </a:glow>
                </a:effectLst>
                <a:latin typeface="Adobe نسخ Medium" pitchFamily="50" charset="-78"/>
              </a:rPr>
              <a:t>3 – انتقال حبوب اللقاح من السداة الى </a:t>
            </a:r>
            <a:r>
              <a:rPr lang="ar-SA" sz="2400" b="1" dirty="0" err="1" smtClean="0">
                <a:solidFill>
                  <a:srgbClr val="0070C0"/>
                </a:solidFill>
                <a:effectLst>
                  <a:glow rad="63500">
                    <a:srgbClr val="9BBB59">
                      <a:satMod val="175000"/>
                      <a:alpha val="40000"/>
                    </a:srgbClr>
                  </a:glow>
                </a:effectLst>
                <a:latin typeface="Adobe نسخ Medium" pitchFamily="50" charset="-78"/>
              </a:rPr>
              <a:t>الكربلة</a:t>
            </a:r>
            <a:r>
              <a:rPr lang="ar-SA" sz="2400" b="1" dirty="0" smtClean="0">
                <a:solidFill>
                  <a:srgbClr val="0070C0"/>
                </a:solidFill>
                <a:effectLst>
                  <a:glow rad="63500">
                    <a:srgbClr val="9BBB59">
                      <a:satMod val="175000"/>
                      <a:alpha val="40000"/>
                    </a:srgbClr>
                  </a:glow>
                </a:effectLst>
                <a:latin typeface="Adobe نسخ Medium" pitchFamily="50" charset="-78"/>
              </a:rPr>
              <a:t> يسمى........... .</a:t>
            </a:r>
            <a:endParaRPr lang="ar-SA" dirty="0">
              <a:solidFill>
                <a:srgbClr val="0070C0"/>
              </a:solidFill>
            </a:endParaRPr>
          </a:p>
        </p:txBody>
      </p:sp>
      <p:sp>
        <p:nvSpPr>
          <p:cNvPr id="17" name="مستطيل 16"/>
          <p:cNvSpPr/>
          <p:nvPr/>
        </p:nvSpPr>
        <p:spPr>
          <a:xfrm>
            <a:off x="-197456" y="4338935"/>
            <a:ext cx="9180512" cy="461665"/>
          </a:xfrm>
          <a:prstGeom prst="rect">
            <a:avLst/>
          </a:prstGeom>
        </p:spPr>
        <p:txBody>
          <a:bodyPr wrap="square">
            <a:spAutoFit/>
          </a:bodyPr>
          <a:lstStyle/>
          <a:p>
            <a:r>
              <a:rPr lang="ar-SA" sz="2400" b="1" dirty="0" smtClean="0">
                <a:solidFill>
                  <a:srgbClr val="0070C0"/>
                </a:solidFill>
                <a:effectLst>
                  <a:glow rad="63500">
                    <a:srgbClr val="9BBB59">
                      <a:satMod val="175000"/>
                      <a:alpha val="40000"/>
                    </a:srgbClr>
                  </a:glow>
                </a:effectLst>
                <a:latin typeface="Adobe نسخ Medium" pitchFamily="50" charset="-78"/>
              </a:rPr>
              <a:t>4 – مرحلة التحول </a:t>
            </a:r>
            <a:r>
              <a:rPr lang="ar-SA" sz="2400" b="1" dirty="0" err="1" smtClean="0">
                <a:solidFill>
                  <a:srgbClr val="0070C0"/>
                </a:solidFill>
                <a:effectLst>
                  <a:glow rad="63500">
                    <a:srgbClr val="9BBB59">
                      <a:satMod val="175000"/>
                      <a:alpha val="40000"/>
                    </a:srgbClr>
                  </a:glow>
                </a:effectLst>
                <a:latin typeface="Adobe نسخ Medium" pitchFamily="50" charset="-78"/>
              </a:rPr>
              <a:t>التى</a:t>
            </a:r>
            <a:r>
              <a:rPr lang="ar-SA" sz="2400" b="1" dirty="0" smtClean="0">
                <a:solidFill>
                  <a:srgbClr val="0070C0"/>
                </a:solidFill>
                <a:effectLst>
                  <a:glow rad="63500">
                    <a:srgbClr val="9BBB59">
                      <a:satMod val="175000"/>
                      <a:alpha val="40000"/>
                    </a:srgbClr>
                  </a:glow>
                </a:effectLst>
                <a:latin typeface="Adobe نسخ Medium" pitchFamily="50" charset="-78"/>
              </a:rPr>
              <a:t> يحاط بها المخلوق الحي بشرنقة صلبة هي مرحلة </a:t>
            </a:r>
            <a:r>
              <a:rPr lang="ar-SA" b="1" dirty="0" smtClean="0">
                <a:solidFill>
                  <a:srgbClr val="0070C0"/>
                </a:solidFill>
                <a:effectLst>
                  <a:glow rad="63500">
                    <a:srgbClr val="9BBB59">
                      <a:satMod val="175000"/>
                      <a:alpha val="40000"/>
                    </a:srgbClr>
                  </a:glow>
                </a:effectLst>
                <a:latin typeface="Adobe نسخ Medium" pitchFamily="50" charset="-78"/>
              </a:rPr>
              <a:t>...................... </a:t>
            </a:r>
            <a:r>
              <a:rPr lang="ar-SA" sz="2400" b="1" dirty="0" smtClean="0">
                <a:solidFill>
                  <a:srgbClr val="0070C0"/>
                </a:solidFill>
                <a:effectLst>
                  <a:glow rad="63500">
                    <a:srgbClr val="9BBB59">
                      <a:satMod val="175000"/>
                      <a:alpha val="40000"/>
                    </a:srgbClr>
                  </a:glow>
                </a:effectLst>
                <a:latin typeface="Adobe نسخ Medium" pitchFamily="50" charset="-78"/>
              </a:rPr>
              <a:t>. </a:t>
            </a:r>
            <a:endParaRPr lang="ar-SA" dirty="0">
              <a:solidFill>
                <a:srgbClr val="0070C0"/>
              </a:solidFill>
            </a:endParaRPr>
          </a:p>
        </p:txBody>
      </p:sp>
      <p:sp>
        <p:nvSpPr>
          <p:cNvPr id="18" name="مستطيل 17"/>
          <p:cNvSpPr/>
          <p:nvPr/>
        </p:nvSpPr>
        <p:spPr>
          <a:xfrm>
            <a:off x="2862376" y="3576935"/>
            <a:ext cx="833883" cy="461665"/>
          </a:xfrm>
          <a:prstGeom prst="rect">
            <a:avLst/>
          </a:prstGeom>
        </p:spPr>
        <p:txBody>
          <a:bodyPr wrap="none">
            <a:spAutoFit/>
          </a:bodyPr>
          <a:lstStyle/>
          <a:p>
            <a:r>
              <a:rPr lang="ar-SA" sz="2400" b="1" dirty="0" smtClean="0">
                <a:solidFill>
                  <a:srgbClr val="C0504D">
                    <a:lumMod val="50000"/>
                  </a:srgbClr>
                </a:solidFill>
                <a:effectLst>
                  <a:glow rad="63500">
                    <a:srgbClr val="9BBB59">
                      <a:satMod val="175000"/>
                      <a:alpha val="40000"/>
                    </a:srgbClr>
                  </a:glow>
                </a:effectLst>
                <a:latin typeface="Adobe نسخ Medium" pitchFamily="50" charset="-78"/>
              </a:rPr>
              <a:t>التلقيح</a:t>
            </a:r>
            <a:endParaRPr lang="ar-SA" dirty="0">
              <a:solidFill>
                <a:prstClr val="black"/>
              </a:solidFill>
            </a:endParaRPr>
          </a:p>
        </p:txBody>
      </p:sp>
      <p:sp>
        <p:nvSpPr>
          <p:cNvPr id="19" name="مستطيل 18"/>
          <p:cNvSpPr/>
          <p:nvPr/>
        </p:nvSpPr>
        <p:spPr>
          <a:xfrm>
            <a:off x="486112" y="4262735"/>
            <a:ext cx="885179" cy="461665"/>
          </a:xfrm>
          <a:prstGeom prst="rect">
            <a:avLst/>
          </a:prstGeom>
        </p:spPr>
        <p:txBody>
          <a:bodyPr wrap="none">
            <a:spAutoFit/>
          </a:bodyPr>
          <a:lstStyle/>
          <a:p>
            <a:r>
              <a:rPr lang="ar-SA" sz="2400" b="1" dirty="0" smtClean="0">
                <a:solidFill>
                  <a:srgbClr val="C0504D">
                    <a:lumMod val="50000"/>
                  </a:srgbClr>
                </a:solidFill>
                <a:effectLst>
                  <a:glow rad="63500">
                    <a:srgbClr val="9BBB59">
                      <a:satMod val="175000"/>
                      <a:alpha val="40000"/>
                    </a:srgbClr>
                  </a:glow>
                </a:effectLst>
                <a:latin typeface="Adobe نسخ Medium" pitchFamily="50" charset="-78"/>
              </a:rPr>
              <a:t>العذراء</a:t>
            </a:r>
            <a:endParaRPr lang="ar-SA" dirty="0">
              <a:solidFill>
                <a:prstClr val="black"/>
              </a:solidFill>
            </a:endParaRPr>
          </a:p>
        </p:txBody>
      </p:sp>
      <p:sp>
        <p:nvSpPr>
          <p:cNvPr id="20" name="مستطيل 19"/>
          <p:cNvSpPr/>
          <p:nvPr/>
        </p:nvSpPr>
        <p:spPr>
          <a:xfrm>
            <a:off x="2214304" y="4948535"/>
            <a:ext cx="6756978" cy="461665"/>
          </a:xfrm>
          <a:prstGeom prst="rect">
            <a:avLst/>
          </a:prstGeom>
        </p:spPr>
        <p:txBody>
          <a:bodyPr wrap="none">
            <a:spAutoFit/>
          </a:bodyPr>
          <a:lstStyle/>
          <a:p>
            <a:r>
              <a:rPr lang="ar-SA" sz="2400" b="1" dirty="0" smtClean="0">
                <a:solidFill>
                  <a:srgbClr val="0070C0"/>
                </a:solidFill>
                <a:effectLst>
                  <a:glow rad="63500">
                    <a:srgbClr val="9BBB59">
                      <a:satMod val="175000"/>
                      <a:alpha val="40000"/>
                    </a:srgbClr>
                  </a:glow>
                </a:effectLst>
                <a:latin typeface="Adobe نسخ Medium" pitchFamily="50" charset="-78"/>
              </a:rPr>
              <a:t>5 – يأتي صغار الثدييات الى الحياة عن طريق  ................... </a:t>
            </a:r>
            <a:endParaRPr lang="ar-SA" dirty="0">
              <a:solidFill>
                <a:srgbClr val="0070C0"/>
              </a:solidFill>
            </a:endParaRPr>
          </a:p>
        </p:txBody>
      </p:sp>
      <p:sp>
        <p:nvSpPr>
          <p:cNvPr id="21" name="مستطيل 20"/>
          <p:cNvSpPr/>
          <p:nvPr/>
        </p:nvSpPr>
        <p:spPr>
          <a:xfrm>
            <a:off x="2699792" y="4872335"/>
            <a:ext cx="1641796" cy="461665"/>
          </a:xfrm>
          <a:prstGeom prst="rect">
            <a:avLst/>
          </a:prstGeom>
        </p:spPr>
        <p:txBody>
          <a:bodyPr wrap="none">
            <a:spAutoFit/>
          </a:bodyPr>
          <a:lstStyle/>
          <a:p>
            <a:r>
              <a:rPr lang="ar-SA" sz="2400" b="1" dirty="0" smtClean="0">
                <a:ln>
                  <a:solidFill>
                    <a:prstClr val="black"/>
                  </a:solidFill>
                </a:ln>
                <a:solidFill>
                  <a:srgbClr val="00B050"/>
                </a:solidFill>
                <a:effectLst>
                  <a:glow rad="63500">
                    <a:srgbClr val="9BBB59">
                      <a:satMod val="175000"/>
                      <a:alpha val="40000"/>
                    </a:srgbClr>
                  </a:glow>
                </a:effectLst>
                <a:latin typeface="Adobe نسخ Medium" pitchFamily="50" charset="-78"/>
              </a:rPr>
              <a:t>التكاثر الجنسي</a:t>
            </a:r>
            <a:endParaRPr lang="ar-SA" dirty="0">
              <a:ln>
                <a:solidFill>
                  <a:prstClr val="black"/>
                </a:solidFill>
              </a:ln>
              <a:solidFill>
                <a:srgbClr val="00B050"/>
              </a:solidFill>
            </a:endParaRPr>
          </a:p>
        </p:txBody>
      </p:sp>
      <p:sp>
        <p:nvSpPr>
          <p:cNvPr id="22" name="مستطيل 21"/>
          <p:cNvSpPr/>
          <p:nvPr/>
        </p:nvSpPr>
        <p:spPr>
          <a:xfrm>
            <a:off x="3163835" y="5558135"/>
            <a:ext cx="5819221" cy="461665"/>
          </a:xfrm>
          <a:prstGeom prst="rect">
            <a:avLst/>
          </a:prstGeom>
        </p:spPr>
        <p:txBody>
          <a:bodyPr wrap="none">
            <a:spAutoFit/>
          </a:bodyPr>
          <a:lstStyle/>
          <a:p>
            <a:r>
              <a:rPr lang="ar-SA" sz="2400" b="1" dirty="0" smtClean="0">
                <a:solidFill>
                  <a:srgbClr val="0070C0"/>
                </a:solidFill>
                <a:effectLst>
                  <a:glow rad="63500">
                    <a:srgbClr val="9BBB59">
                      <a:satMod val="175000"/>
                      <a:alpha val="40000"/>
                    </a:srgbClr>
                  </a:glow>
                </a:effectLst>
                <a:latin typeface="Adobe نسخ Medium" pitchFamily="50" charset="-78"/>
              </a:rPr>
              <a:t>6 -  ...................... إحدى طرق التكاثر </a:t>
            </a:r>
            <a:r>
              <a:rPr lang="ar-SA" sz="2400" b="1" dirty="0" err="1" smtClean="0">
                <a:solidFill>
                  <a:srgbClr val="0070C0"/>
                </a:solidFill>
                <a:effectLst>
                  <a:glow rad="63500">
                    <a:srgbClr val="9BBB59">
                      <a:satMod val="175000"/>
                      <a:alpha val="40000"/>
                    </a:srgbClr>
                  </a:glow>
                </a:effectLst>
                <a:latin typeface="Adobe نسخ Medium" pitchFamily="50" charset="-78"/>
              </a:rPr>
              <a:t>اللاجنسي</a:t>
            </a:r>
            <a:r>
              <a:rPr lang="ar-SA" sz="2400" b="1" dirty="0" smtClean="0">
                <a:solidFill>
                  <a:srgbClr val="0070C0"/>
                </a:solidFill>
                <a:effectLst>
                  <a:glow rad="63500">
                    <a:srgbClr val="9BBB59">
                      <a:satMod val="175000"/>
                      <a:alpha val="40000"/>
                    </a:srgbClr>
                  </a:glow>
                </a:effectLst>
                <a:latin typeface="Adobe نسخ Medium" pitchFamily="50" charset="-78"/>
              </a:rPr>
              <a:t>   .</a:t>
            </a:r>
            <a:endParaRPr lang="ar-SA" dirty="0">
              <a:solidFill>
                <a:srgbClr val="0070C0"/>
              </a:solidFill>
            </a:endParaRPr>
          </a:p>
        </p:txBody>
      </p:sp>
      <p:sp>
        <p:nvSpPr>
          <p:cNvPr id="23" name="مستطيل 22"/>
          <p:cNvSpPr/>
          <p:nvPr/>
        </p:nvSpPr>
        <p:spPr>
          <a:xfrm>
            <a:off x="6588224" y="5481935"/>
            <a:ext cx="1762021" cy="461665"/>
          </a:xfrm>
          <a:prstGeom prst="rect">
            <a:avLst/>
          </a:prstGeom>
        </p:spPr>
        <p:txBody>
          <a:bodyPr wrap="none">
            <a:spAutoFit/>
          </a:bodyPr>
          <a:lstStyle/>
          <a:p>
            <a:r>
              <a:rPr lang="ar-SA" sz="2400" b="1" dirty="0" smtClean="0">
                <a:ln>
                  <a:solidFill>
                    <a:prstClr val="black"/>
                  </a:solidFill>
                </a:ln>
                <a:solidFill>
                  <a:srgbClr val="00B050"/>
                </a:solidFill>
                <a:effectLst>
                  <a:glow rad="63500">
                    <a:srgbClr val="9BBB59">
                      <a:satMod val="175000"/>
                      <a:alpha val="40000"/>
                    </a:srgbClr>
                  </a:glow>
                </a:effectLst>
                <a:latin typeface="Adobe نسخ Medium" pitchFamily="50" charset="-78"/>
              </a:rPr>
              <a:t>التكاثر الخضري</a:t>
            </a:r>
            <a:endParaRPr lang="ar-SA" dirty="0">
              <a:ln>
                <a:solidFill>
                  <a:prstClr val="black"/>
                </a:solidFill>
              </a:ln>
              <a:solidFill>
                <a:srgbClr val="00B050"/>
              </a:solidFill>
            </a:endParaRPr>
          </a:p>
        </p:txBody>
      </p:sp>
      <p:grpSp>
        <p:nvGrpSpPr>
          <p:cNvPr id="25" name="مجموعة 4"/>
          <p:cNvGrpSpPr/>
          <p:nvPr/>
        </p:nvGrpSpPr>
        <p:grpSpPr>
          <a:xfrm>
            <a:off x="533400" y="6272617"/>
            <a:ext cx="5751790" cy="557468"/>
            <a:chOff x="395536" y="5964387"/>
            <a:chExt cx="5751790" cy="848989"/>
          </a:xfrm>
        </p:grpSpPr>
        <p:pic>
          <p:nvPicPr>
            <p:cNvPr id="26" name="Picture 25" descr="http://www.dr-mohammadian.ir/gallery/home.png">
              <a:hlinkClick r:id="" action="ppaction://hlinkshowjump?jump=firstslide"/>
            </p:cNvPr>
            <p:cNvPicPr>
              <a:picLocks noChangeAspect="1" noChangeArrowheads="1"/>
            </p:cNvPicPr>
            <p:nvPr/>
          </p:nvPicPr>
          <p:blipFill rotWithShape="1">
            <a:blip r:embed="rId2" cstate="print">
              <a:duotone>
                <a:prstClr val="black"/>
                <a:schemeClr val="accent4">
                  <a:tint val="45000"/>
                  <a:satMod val="400000"/>
                </a:schemeClr>
              </a:duotone>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l="16296" t="15127" r="15390" b="20163"/>
            <a:stretch/>
          </p:blipFill>
          <p:spPr bwMode="auto">
            <a:xfrm>
              <a:off x="4076488" y="5964387"/>
              <a:ext cx="896293" cy="848989"/>
            </a:xfrm>
            <a:prstGeom prst="roundRect">
              <a:avLst/>
            </a:prstGeom>
            <a:noFill/>
            <a:ln>
              <a:solidFill>
                <a:srgbClr val="7030A0"/>
              </a:solidFill>
            </a:ln>
            <a:extLst>
              <a:ext uri="{909E8E84-426E-40DD-AFC4-6F175D3DCCD1}">
                <a14:hiddenFill xmlns:a14="http://schemas.microsoft.com/office/drawing/2010/main">
                  <a:solidFill>
                    <a:srgbClr val="FFFFFF"/>
                  </a:solidFill>
                </a14:hiddenFill>
              </a:ext>
            </a:extLst>
          </p:spPr>
        </p:pic>
        <p:sp>
          <p:nvSpPr>
            <p:cNvPr id="27" name="سهم إلى اليمين 3">
              <a:hlinkClick r:id="" action="ppaction://hlinkshowjump?jump=nextslide"/>
            </p:cNvPr>
            <p:cNvSpPr/>
            <p:nvPr/>
          </p:nvSpPr>
          <p:spPr>
            <a:xfrm rot="801633">
              <a:off x="5370740" y="6201641"/>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28" name="سهم إلى اليمين 19">
              <a:hlinkClick r:id="" action="ppaction://hlinkshowjump?jump=previousslide"/>
            </p:cNvPr>
            <p:cNvSpPr/>
            <p:nvPr/>
          </p:nvSpPr>
          <p:spPr>
            <a:xfrm rot="10071875">
              <a:off x="2844698" y="6197190"/>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pic>
          <p:nvPicPr>
            <p:cNvPr id="29" name="Picture 4" descr="http://www.clker.com/cliparts/3/8/b/a/11971212312045077795webmichl_powerbutton_2_states_(_on_off_).svg.med.png">
              <a:hlinkClick r:id="" action="ppaction://hlinkshowjump?jump=endshow"/>
            </p:cNvPr>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869" b="-869"/>
            <a:stretch/>
          </p:blipFill>
          <p:spPr bwMode="auto">
            <a:xfrm>
              <a:off x="395536" y="6120038"/>
              <a:ext cx="684062" cy="684062"/>
            </a:xfrm>
            <a:prstGeom prst="ellipse">
              <a:avLst/>
            </a:prstGeom>
            <a:noFill/>
            <a:ln>
              <a:solidFill>
                <a:srgbClr val="FF0000"/>
              </a:solidFill>
            </a:ln>
            <a:extLst>
              <a:ext uri="{909E8E84-426E-40DD-AFC4-6F175D3DCCD1}">
                <a14:hiddenFill xmlns:a14="http://schemas.microsoft.com/office/drawing/2010/main">
                  <a:solidFill>
                    <a:srgbClr val="FFFFFF"/>
                  </a:solidFill>
                </a14:hiddenFill>
              </a:ext>
            </a:extLst>
          </p:spPr>
        </p:pic>
      </p:grpSp>
      <p:sp>
        <p:nvSpPr>
          <p:cNvPr id="30" name="دبوس زينة 29"/>
          <p:cNvSpPr/>
          <p:nvPr/>
        </p:nvSpPr>
        <p:spPr>
          <a:xfrm>
            <a:off x="11113" y="-27384"/>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كتاب الطالب صـ75</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541205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30"/>
                                        </p:tgtEl>
                                        <p:attrNameLst>
                                          <p:attrName>style.color</p:attrName>
                                        </p:attrNameLst>
                                      </p:cBhvr>
                                      <p:by>
                                        <p:hsl h="-7200000" s="0" l="0"/>
                                      </p:by>
                                    </p:animClr>
                                    <p:animClr clrSpc="hsl" dir="cw">
                                      <p:cBhvr>
                                        <p:cTn id="7" dur="500" fill="hold"/>
                                        <p:tgtEl>
                                          <p:spTgt spid="30"/>
                                        </p:tgtEl>
                                        <p:attrNameLst>
                                          <p:attrName>fillcolor</p:attrName>
                                        </p:attrNameLst>
                                      </p:cBhvr>
                                      <p:by>
                                        <p:hsl h="-7200000" s="0" l="0"/>
                                      </p:by>
                                    </p:animClr>
                                    <p:animClr clrSpc="hsl" dir="cw">
                                      <p:cBhvr>
                                        <p:cTn id="8" dur="500" fill="hold"/>
                                        <p:tgtEl>
                                          <p:spTgt spid="30"/>
                                        </p:tgtEl>
                                        <p:attrNameLst>
                                          <p:attrName>stroke.color</p:attrName>
                                        </p:attrNameLst>
                                      </p:cBhvr>
                                      <p:by>
                                        <p:hsl h="-7200000" s="0" l="0"/>
                                      </p:by>
                                    </p:animClr>
                                    <p:set>
                                      <p:cBhvr>
                                        <p:cTn id="9" dur="500" fill="hold"/>
                                        <p:tgtEl>
                                          <p:spTgt spid="3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500" fill="hold"/>
                                        <p:tgtEl>
                                          <p:spTgt spid="11"/>
                                        </p:tgtEl>
                                        <p:attrNameLst>
                                          <p:attrName>ppt_w</p:attrName>
                                        </p:attrNameLst>
                                      </p:cBhvr>
                                      <p:tavLst>
                                        <p:tav tm="0">
                                          <p:val>
                                            <p:fltVal val="0"/>
                                          </p:val>
                                        </p:tav>
                                        <p:tav tm="100000">
                                          <p:val>
                                            <p:strVal val="#ppt_w"/>
                                          </p:val>
                                        </p:tav>
                                      </p:tavLst>
                                    </p:anim>
                                    <p:anim calcmode="lin" valueType="num">
                                      <p:cBhvr>
                                        <p:cTn id="58" dur="500" fill="hold"/>
                                        <p:tgtEl>
                                          <p:spTgt spid="11"/>
                                        </p:tgtEl>
                                        <p:attrNameLst>
                                          <p:attrName>ppt_h</p:attrName>
                                        </p:attrNameLst>
                                      </p:cBhvr>
                                      <p:tavLst>
                                        <p:tav tm="0">
                                          <p:val>
                                            <p:fltVal val="0"/>
                                          </p:val>
                                        </p:tav>
                                        <p:tav tm="100000">
                                          <p:val>
                                            <p:strVal val="#ppt_h"/>
                                          </p:val>
                                        </p:tav>
                                      </p:tavLst>
                                    </p:anim>
                                    <p:animEffect transition="in" filter="fade">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p:cTn id="64" dur="500" fill="hold"/>
                                        <p:tgtEl>
                                          <p:spTgt spid="10"/>
                                        </p:tgtEl>
                                        <p:attrNameLst>
                                          <p:attrName>ppt_w</p:attrName>
                                        </p:attrNameLst>
                                      </p:cBhvr>
                                      <p:tavLst>
                                        <p:tav tm="0">
                                          <p:val>
                                            <p:fltVal val="0"/>
                                          </p:val>
                                        </p:tav>
                                        <p:tav tm="100000">
                                          <p:val>
                                            <p:strVal val="#ppt_w"/>
                                          </p:val>
                                        </p:tav>
                                      </p:tavLst>
                                    </p:anim>
                                    <p:anim calcmode="lin" valueType="num">
                                      <p:cBhvr>
                                        <p:cTn id="65" dur="500" fill="hold"/>
                                        <p:tgtEl>
                                          <p:spTgt spid="10"/>
                                        </p:tgtEl>
                                        <p:attrNameLst>
                                          <p:attrName>ppt_h</p:attrName>
                                        </p:attrNameLst>
                                      </p:cBhvr>
                                      <p:tavLst>
                                        <p:tav tm="0">
                                          <p:val>
                                            <p:fltVal val="0"/>
                                          </p:val>
                                        </p:tav>
                                        <p:tav tm="100000">
                                          <p:val>
                                            <p:strVal val="#ppt_h"/>
                                          </p:val>
                                        </p:tav>
                                      </p:tavLst>
                                    </p:anim>
                                    <p:animEffect transition="in" filter="fade">
                                      <p:cBhvr>
                                        <p:cTn id="66" dur="5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iterate type="lt">
                                    <p:tmPct val="10000"/>
                                  </p:iterate>
                                  <p:childTnLst>
                                    <p:set>
                                      <p:cBhvr>
                                        <p:cTn id="70" dur="1" fill="hold">
                                          <p:stCondLst>
                                            <p:cond delay="0"/>
                                          </p:stCondLst>
                                        </p:cTn>
                                        <p:tgtEl>
                                          <p:spTgt spid="12"/>
                                        </p:tgtEl>
                                        <p:attrNameLst>
                                          <p:attrName>style.visibility</p:attrName>
                                        </p:attrNameLst>
                                      </p:cBhvr>
                                      <p:to>
                                        <p:strVal val="visible"/>
                                      </p:to>
                                    </p:set>
                                    <p:anim calcmode="lin" valueType="num">
                                      <p:cBhvr additive="base">
                                        <p:cTn id="71" dur="500" fill="hold"/>
                                        <p:tgtEl>
                                          <p:spTgt spid="12"/>
                                        </p:tgtEl>
                                        <p:attrNameLst>
                                          <p:attrName>ppt_x</p:attrName>
                                        </p:attrNameLst>
                                      </p:cBhvr>
                                      <p:tavLst>
                                        <p:tav tm="0">
                                          <p:val>
                                            <p:strVal val="#ppt_x"/>
                                          </p:val>
                                        </p:tav>
                                        <p:tav tm="100000">
                                          <p:val>
                                            <p:strVal val="#ppt_x"/>
                                          </p:val>
                                        </p:tav>
                                      </p:tavLst>
                                    </p:anim>
                                    <p:anim calcmode="lin" valueType="num">
                                      <p:cBhvr additive="base">
                                        <p:cTn id="7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p:cTn id="77" dur="500" fill="hold"/>
                                        <p:tgtEl>
                                          <p:spTgt spid="13"/>
                                        </p:tgtEl>
                                        <p:attrNameLst>
                                          <p:attrName>ppt_w</p:attrName>
                                        </p:attrNameLst>
                                      </p:cBhvr>
                                      <p:tavLst>
                                        <p:tav tm="0">
                                          <p:val>
                                            <p:fltVal val="0"/>
                                          </p:val>
                                        </p:tav>
                                        <p:tav tm="100000">
                                          <p:val>
                                            <p:strVal val="#ppt_w"/>
                                          </p:val>
                                        </p:tav>
                                      </p:tavLst>
                                    </p:anim>
                                    <p:anim calcmode="lin" valueType="num">
                                      <p:cBhvr>
                                        <p:cTn id="78" dur="500" fill="hold"/>
                                        <p:tgtEl>
                                          <p:spTgt spid="13"/>
                                        </p:tgtEl>
                                        <p:attrNameLst>
                                          <p:attrName>ppt_h</p:attrName>
                                        </p:attrNameLst>
                                      </p:cBhvr>
                                      <p:tavLst>
                                        <p:tav tm="0">
                                          <p:val>
                                            <p:fltVal val="0"/>
                                          </p:val>
                                        </p:tav>
                                        <p:tav tm="100000">
                                          <p:val>
                                            <p:strVal val="#ppt_h"/>
                                          </p:val>
                                        </p:tav>
                                      </p:tavLst>
                                    </p:anim>
                                    <p:animEffect transition="in" filter="fade">
                                      <p:cBhvr>
                                        <p:cTn id="79" dur="500"/>
                                        <p:tgtEl>
                                          <p:spTgt spid="13"/>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iterate type="lt">
                                    <p:tmPct val="10000"/>
                                  </p:iterate>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fill="hold"/>
                                        <p:tgtEl>
                                          <p:spTgt spid="14"/>
                                        </p:tgtEl>
                                        <p:attrNameLst>
                                          <p:attrName>ppt_x</p:attrName>
                                        </p:attrNameLst>
                                      </p:cBhvr>
                                      <p:tavLst>
                                        <p:tav tm="0">
                                          <p:val>
                                            <p:strVal val="#ppt_x"/>
                                          </p:val>
                                        </p:tav>
                                        <p:tav tm="100000">
                                          <p:val>
                                            <p:strVal val="#ppt_x"/>
                                          </p:val>
                                        </p:tav>
                                      </p:tavLst>
                                    </p:anim>
                                    <p:anim calcmode="lin" valueType="num">
                                      <p:cBhvr additive="base">
                                        <p:cTn id="8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anim calcmode="lin" valueType="num">
                                      <p:cBhvr>
                                        <p:cTn id="90" dur="500" fill="hold"/>
                                        <p:tgtEl>
                                          <p:spTgt spid="15"/>
                                        </p:tgtEl>
                                        <p:attrNameLst>
                                          <p:attrName>ppt_w</p:attrName>
                                        </p:attrNameLst>
                                      </p:cBhvr>
                                      <p:tavLst>
                                        <p:tav tm="0">
                                          <p:val>
                                            <p:fltVal val="0"/>
                                          </p:val>
                                        </p:tav>
                                        <p:tav tm="100000">
                                          <p:val>
                                            <p:strVal val="#ppt_w"/>
                                          </p:val>
                                        </p:tav>
                                      </p:tavLst>
                                    </p:anim>
                                    <p:anim calcmode="lin" valueType="num">
                                      <p:cBhvr>
                                        <p:cTn id="91" dur="500" fill="hold"/>
                                        <p:tgtEl>
                                          <p:spTgt spid="15"/>
                                        </p:tgtEl>
                                        <p:attrNameLst>
                                          <p:attrName>ppt_h</p:attrName>
                                        </p:attrNameLst>
                                      </p:cBhvr>
                                      <p:tavLst>
                                        <p:tav tm="0">
                                          <p:val>
                                            <p:fltVal val="0"/>
                                          </p:val>
                                        </p:tav>
                                        <p:tav tm="100000">
                                          <p:val>
                                            <p:strVal val="#ppt_h"/>
                                          </p:val>
                                        </p:tav>
                                      </p:tavLst>
                                    </p:anim>
                                    <p:animEffect transition="in" filter="fade">
                                      <p:cBhvr>
                                        <p:cTn id="92" dur="500"/>
                                        <p:tgtEl>
                                          <p:spTgt spid="15"/>
                                        </p:tgtEl>
                                      </p:cBhvr>
                                    </p:animEffect>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iterate type="lt">
                                    <p:tmPct val="10000"/>
                                  </p:iterate>
                                  <p:childTnLst>
                                    <p:set>
                                      <p:cBhvr>
                                        <p:cTn id="96" dur="1" fill="hold">
                                          <p:stCondLst>
                                            <p:cond delay="0"/>
                                          </p:stCondLst>
                                        </p:cTn>
                                        <p:tgtEl>
                                          <p:spTgt spid="16"/>
                                        </p:tgtEl>
                                        <p:attrNameLst>
                                          <p:attrName>style.visibility</p:attrName>
                                        </p:attrNameLst>
                                      </p:cBhvr>
                                      <p:to>
                                        <p:strVal val="visible"/>
                                      </p:to>
                                    </p:set>
                                    <p:anim calcmode="lin" valueType="num">
                                      <p:cBhvr additive="base">
                                        <p:cTn id="97" dur="500" fill="hold"/>
                                        <p:tgtEl>
                                          <p:spTgt spid="16"/>
                                        </p:tgtEl>
                                        <p:attrNameLst>
                                          <p:attrName>ppt_x</p:attrName>
                                        </p:attrNameLst>
                                      </p:cBhvr>
                                      <p:tavLst>
                                        <p:tav tm="0">
                                          <p:val>
                                            <p:strVal val="#ppt_x"/>
                                          </p:val>
                                        </p:tav>
                                        <p:tav tm="100000">
                                          <p:val>
                                            <p:strVal val="#ppt_x"/>
                                          </p:val>
                                        </p:tav>
                                      </p:tavLst>
                                    </p:anim>
                                    <p:anim calcmode="lin" valueType="num">
                                      <p:cBhvr additive="base">
                                        <p:cTn id="9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grpId="0" nodeType="click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p:cTn id="103" dur="500" fill="hold"/>
                                        <p:tgtEl>
                                          <p:spTgt spid="18"/>
                                        </p:tgtEl>
                                        <p:attrNameLst>
                                          <p:attrName>ppt_w</p:attrName>
                                        </p:attrNameLst>
                                      </p:cBhvr>
                                      <p:tavLst>
                                        <p:tav tm="0">
                                          <p:val>
                                            <p:fltVal val="0"/>
                                          </p:val>
                                        </p:tav>
                                        <p:tav tm="100000">
                                          <p:val>
                                            <p:strVal val="#ppt_w"/>
                                          </p:val>
                                        </p:tav>
                                      </p:tavLst>
                                    </p:anim>
                                    <p:anim calcmode="lin" valueType="num">
                                      <p:cBhvr>
                                        <p:cTn id="104" dur="500" fill="hold"/>
                                        <p:tgtEl>
                                          <p:spTgt spid="18"/>
                                        </p:tgtEl>
                                        <p:attrNameLst>
                                          <p:attrName>ppt_h</p:attrName>
                                        </p:attrNameLst>
                                      </p:cBhvr>
                                      <p:tavLst>
                                        <p:tav tm="0">
                                          <p:val>
                                            <p:fltVal val="0"/>
                                          </p:val>
                                        </p:tav>
                                        <p:tav tm="100000">
                                          <p:val>
                                            <p:strVal val="#ppt_h"/>
                                          </p:val>
                                        </p:tav>
                                      </p:tavLst>
                                    </p:anim>
                                    <p:animEffect transition="in" filter="fade">
                                      <p:cBhvr>
                                        <p:cTn id="105" dur="500"/>
                                        <p:tgtEl>
                                          <p:spTgt spid="18"/>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iterate type="lt">
                                    <p:tmPct val="10000"/>
                                  </p:iterate>
                                  <p:childTnLst>
                                    <p:set>
                                      <p:cBhvr>
                                        <p:cTn id="109" dur="1" fill="hold">
                                          <p:stCondLst>
                                            <p:cond delay="0"/>
                                          </p:stCondLst>
                                        </p:cTn>
                                        <p:tgtEl>
                                          <p:spTgt spid="17"/>
                                        </p:tgtEl>
                                        <p:attrNameLst>
                                          <p:attrName>style.visibility</p:attrName>
                                        </p:attrNameLst>
                                      </p:cBhvr>
                                      <p:to>
                                        <p:strVal val="visible"/>
                                      </p:to>
                                    </p:set>
                                    <p:anim calcmode="lin" valueType="num">
                                      <p:cBhvr additive="base">
                                        <p:cTn id="110" dur="500" fill="hold"/>
                                        <p:tgtEl>
                                          <p:spTgt spid="17"/>
                                        </p:tgtEl>
                                        <p:attrNameLst>
                                          <p:attrName>ppt_x</p:attrName>
                                        </p:attrNameLst>
                                      </p:cBhvr>
                                      <p:tavLst>
                                        <p:tav tm="0">
                                          <p:val>
                                            <p:strVal val="#ppt_x"/>
                                          </p:val>
                                        </p:tav>
                                        <p:tav tm="100000">
                                          <p:val>
                                            <p:strVal val="#ppt_x"/>
                                          </p:val>
                                        </p:tav>
                                      </p:tavLst>
                                    </p:anim>
                                    <p:anim calcmode="lin" valueType="num">
                                      <p:cBhvr additive="base">
                                        <p:cTn id="11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53" presetClass="entr" presetSubtype="16" fill="hold" grpId="0" nodeType="clickEffect">
                                  <p:stCondLst>
                                    <p:cond delay="0"/>
                                  </p:stCondLst>
                                  <p:childTnLst>
                                    <p:set>
                                      <p:cBhvr>
                                        <p:cTn id="115" dur="1" fill="hold">
                                          <p:stCondLst>
                                            <p:cond delay="0"/>
                                          </p:stCondLst>
                                        </p:cTn>
                                        <p:tgtEl>
                                          <p:spTgt spid="19"/>
                                        </p:tgtEl>
                                        <p:attrNameLst>
                                          <p:attrName>style.visibility</p:attrName>
                                        </p:attrNameLst>
                                      </p:cBhvr>
                                      <p:to>
                                        <p:strVal val="visible"/>
                                      </p:to>
                                    </p:set>
                                    <p:anim calcmode="lin" valueType="num">
                                      <p:cBhvr>
                                        <p:cTn id="116" dur="500" fill="hold"/>
                                        <p:tgtEl>
                                          <p:spTgt spid="19"/>
                                        </p:tgtEl>
                                        <p:attrNameLst>
                                          <p:attrName>ppt_w</p:attrName>
                                        </p:attrNameLst>
                                      </p:cBhvr>
                                      <p:tavLst>
                                        <p:tav tm="0">
                                          <p:val>
                                            <p:fltVal val="0"/>
                                          </p:val>
                                        </p:tav>
                                        <p:tav tm="100000">
                                          <p:val>
                                            <p:strVal val="#ppt_w"/>
                                          </p:val>
                                        </p:tav>
                                      </p:tavLst>
                                    </p:anim>
                                    <p:anim calcmode="lin" valueType="num">
                                      <p:cBhvr>
                                        <p:cTn id="117" dur="500" fill="hold"/>
                                        <p:tgtEl>
                                          <p:spTgt spid="19"/>
                                        </p:tgtEl>
                                        <p:attrNameLst>
                                          <p:attrName>ppt_h</p:attrName>
                                        </p:attrNameLst>
                                      </p:cBhvr>
                                      <p:tavLst>
                                        <p:tav tm="0">
                                          <p:val>
                                            <p:fltVal val="0"/>
                                          </p:val>
                                        </p:tav>
                                        <p:tav tm="100000">
                                          <p:val>
                                            <p:strVal val="#ppt_h"/>
                                          </p:val>
                                        </p:tav>
                                      </p:tavLst>
                                    </p:anim>
                                    <p:animEffect transition="in" filter="fade">
                                      <p:cBhvr>
                                        <p:cTn id="118" dur="500"/>
                                        <p:tgtEl>
                                          <p:spTgt spid="19"/>
                                        </p:tgtEl>
                                      </p:cBhvr>
                                    </p:animEffect>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iterate type="lt">
                                    <p:tmPct val="10000"/>
                                  </p:iterate>
                                  <p:childTnLst>
                                    <p:set>
                                      <p:cBhvr>
                                        <p:cTn id="122" dur="1" fill="hold">
                                          <p:stCondLst>
                                            <p:cond delay="0"/>
                                          </p:stCondLst>
                                        </p:cTn>
                                        <p:tgtEl>
                                          <p:spTgt spid="20"/>
                                        </p:tgtEl>
                                        <p:attrNameLst>
                                          <p:attrName>style.visibility</p:attrName>
                                        </p:attrNameLst>
                                      </p:cBhvr>
                                      <p:to>
                                        <p:strVal val="visible"/>
                                      </p:to>
                                    </p:set>
                                    <p:anim calcmode="lin" valueType="num">
                                      <p:cBhvr additive="base">
                                        <p:cTn id="123" dur="500" fill="hold"/>
                                        <p:tgtEl>
                                          <p:spTgt spid="20"/>
                                        </p:tgtEl>
                                        <p:attrNameLst>
                                          <p:attrName>ppt_x</p:attrName>
                                        </p:attrNameLst>
                                      </p:cBhvr>
                                      <p:tavLst>
                                        <p:tav tm="0">
                                          <p:val>
                                            <p:strVal val="#ppt_x"/>
                                          </p:val>
                                        </p:tav>
                                        <p:tav tm="100000">
                                          <p:val>
                                            <p:strVal val="#ppt_x"/>
                                          </p:val>
                                        </p:tav>
                                      </p:tavLst>
                                    </p:anim>
                                    <p:anim calcmode="lin" valueType="num">
                                      <p:cBhvr additive="base">
                                        <p:cTn id="12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53" presetClass="entr" presetSubtype="16" fill="hold" grpId="0" nodeType="clickEffect">
                                  <p:stCondLst>
                                    <p:cond delay="0"/>
                                  </p:stCondLst>
                                  <p:childTnLst>
                                    <p:set>
                                      <p:cBhvr>
                                        <p:cTn id="128" dur="1" fill="hold">
                                          <p:stCondLst>
                                            <p:cond delay="0"/>
                                          </p:stCondLst>
                                        </p:cTn>
                                        <p:tgtEl>
                                          <p:spTgt spid="21"/>
                                        </p:tgtEl>
                                        <p:attrNameLst>
                                          <p:attrName>style.visibility</p:attrName>
                                        </p:attrNameLst>
                                      </p:cBhvr>
                                      <p:to>
                                        <p:strVal val="visible"/>
                                      </p:to>
                                    </p:set>
                                    <p:anim calcmode="lin" valueType="num">
                                      <p:cBhvr>
                                        <p:cTn id="129" dur="500" fill="hold"/>
                                        <p:tgtEl>
                                          <p:spTgt spid="21"/>
                                        </p:tgtEl>
                                        <p:attrNameLst>
                                          <p:attrName>ppt_w</p:attrName>
                                        </p:attrNameLst>
                                      </p:cBhvr>
                                      <p:tavLst>
                                        <p:tav tm="0">
                                          <p:val>
                                            <p:fltVal val="0"/>
                                          </p:val>
                                        </p:tav>
                                        <p:tav tm="100000">
                                          <p:val>
                                            <p:strVal val="#ppt_w"/>
                                          </p:val>
                                        </p:tav>
                                      </p:tavLst>
                                    </p:anim>
                                    <p:anim calcmode="lin" valueType="num">
                                      <p:cBhvr>
                                        <p:cTn id="130" dur="500" fill="hold"/>
                                        <p:tgtEl>
                                          <p:spTgt spid="21"/>
                                        </p:tgtEl>
                                        <p:attrNameLst>
                                          <p:attrName>ppt_h</p:attrName>
                                        </p:attrNameLst>
                                      </p:cBhvr>
                                      <p:tavLst>
                                        <p:tav tm="0">
                                          <p:val>
                                            <p:fltVal val="0"/>
                                          </p:val>
                                        </p:tav>
                                        <p:tav tm="100000">
                                          <p:val>
                                            <p:strVal val="#ppt_h"/>
                                          </p:val>
                                        </p:tav>
                                      </p:tavLst>
                                    </p:anim>
                                    <p:animEffect transition="in" filter="fade">
                                      <p:cBhvr>
                                        <p:cTn id="131" dur="500"/>
                                        <p:tgtEl>
                                          <p:spTgt spid="21"/>
                                        </p:tgtEl>
                                      </p:cBhvr>
                                    </p:animEffect>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grpId="0" nodeType="clickEffect">
                                  <p:stCondLst>
                                    <p:cond delay="0"/>
                                  </p:stCondLst>
                                  <p:iterate type="lt">
                                    <p:tmPct val="10000"/>
                                  </p:iterate>
                                  <p:childTnLst>
                                    <p:set>
                                      <p:cBhvr>
                                        <p:cTn id="135" dur="1" fill="hold">
                                          <p:stCondLst>
                                            <p:cond delay="0"/>
                                          </p:stCondLst>
                                        </p:cTn>
                                        <p:tgtEl>
                                          <p:spTgt spid="22"/>
                                        </p:tgtEl>
                                        <p:attrNameLst>
                                          <p:attrName>style.visibility</p:attrName>
                                        </p:attrNameLst>
                                      </p:cBhvr>
                                      <p:to>
                                        <p:strVal val="visible"/>
                                      </p:to>
                                    </p:set>
                                    <p:anim calcmode="lin" valueType="num">
                                      <p:cBhvr additive="base">
                                        <p:cTn id="136" dur="500" fill="hold"/>
                                        <p:tgtEl>
                                          <p:spTgt spid="22"/>
                                        </p:tgtEl>
                                        <p:attrNameLst>
                                          <p:attrName>ppt_x</p:attrName>
                                        </p:attrNameLst>
                                      </p:cBhvr>
                                      <p:tavLst>
                                        <p:tav tm="0">
                                          <p:val>
                                            <p:strVal val="#ppt_x"/>
                                          </p:val>
                                        </p:tav>
                                        <p:tav tm="100000">
                                          <p:val>
                                            <p:strVal val="#ppt_x"/>
                                          </p:val>
                                        </p:tav>
                                      </p:tavLst>
                                    </p:anim>
                                    <p:anim calcmode="lin" valueType="num">
                                      <p:cBhvr additive="base">
                                        <p:cTn id="13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53" presetClass="entr" presetSubtype="16" fill="hold" grpId="0" nodeType="clickEffect">
                                  <p:stCondLst>
                                    <p:cond delay="0"/>
                                  </p:stCondLst>
                                  <p:childTnLst>
                                    <p:set>
                                      <p:cBhvr>
                                        <p:cTn id="141" dur="1" fill="hold">
                                          <p:stCondLst>
                                            <p:cond delay="0"/>
                                          </p:stCondLst>
                                        </p:cTn>
                                        <p:tgtEl>
                                          <p:spTgt spid="23"/>
                                        </p:tgtEl>
                                        <p:attrNameLst>
                                          <p:attrName>style.visibility</p:attrName>
                                        </p:attrNameLst>
                                      </p:cBhvr>
                                      <p:to>
                                        <p:strVal val="visible"/>
                                      </p:to>
                                    </p:set>
                                    <p:anim calcmode="lin" valueType="num">
                                      <p:cBhvr>
                                        <p:cTn id="142" dur="500" fill="hold"/>
                                        <p:tgtEl>
                                          <p:spTgt spid="23"/>
                                        </p:tgtEl>
                                        <p:attrNameLst>
                                          <p:attrName>ppt_w</p:attrName>
                                        </p:attrNameLst>
                                      </p:cBhvr>
                                      <p:tavLst>
                                        <p:tav tm="0">
                                          <p:val>
                                            <p:fltVal val="0"/>
                                          </p:val>
                                        </p:tav>
                                        <p:tav tm="100000">
                                          <p:val>
                                            <p:strVal val="#ppt_w"/>
                                          </p:val>
                                        </p:tav>
                                      </p:tavLst>
                                    </p:anim>
                                    <p:anim calcmode="lin" valueType="num">
                                      <p:cBhvr>
                                        <p:cTn id="143" dur="500" fill="hold"/>
                                        <p:tgtEl>
                                          <p:spTgt spid="23"/>
                                        </p:tgtEl>
                                        <p:attrNameLst>
                                          <p:attrName>ppt_h</p:attrName>
                                        </p:attrNameLst>
                                      </p:cBhvr>
                                      <p:tavLst>
                                        <p:tav tm="0">
                                          <p:val>
                                            <p:fltVal val="0"/>
                                          </p:val>
                                        </p:tav>
                                        <p:tav tm="100000">
                                          <p:val>
                                            <p:strVal val="#ppt_h"/>
                                          </p:val>
                                        </p:tav>
                                      </p:tavLst>
                                    </p:anim>
                                    <p:animEffect transition="in" filter="fade">
                                      <p:cBhvr>
                                        <p:cTn id="14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3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21"/>
          <p:cNvSpPr txBox="1"/>
          <p:nvPr/>
        </p:nvSpPr>
        <p:spPr>
          <a:xfrm>
            <a:off x="6759253" y="-6742"/>
            <a:ext cx="2374900" cy="510778"/>
          </a:xfrm>
          <a:prstGeom prst="round2DiagRect">
            <a:avLst/>
          </a:prstGeom>
          <a:gradFill rotWithShape="1">
            <a:gsLst>
              <a:gs pos="0">
                <a:srgbClr val="8064A2">
                  <a:tint val="43000"/>
                  <a:satMod val="165000"/>
                </a:srgbClr>
              </a:gs>
              <a:gs pos="55000">
                <a:srgbClr val="8064A2">
                  <a:tint val="83000"/>
                  <a:satMod val="155000"/>
                </a:srgbClr>
              </a:gs>
              <a:gs pos="100000">
                <a:srgbClr val="8064A2">
                  <a:shade val="85000"/>
                </a:srgb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rgbClr val="8064A2">
                <a:satMod val="115000"/>
              </a:srgbClr>
            </a:contourClr>
          </a:sp3d>
        </p:spPr>
        <p:txBody>
          <a:bodyPr rtlCol="1">
            <a:spAutoFit/>
          </a:bodyPr>
          <a:lstStyle/>
          <a:p>
            <a:pPr algn="ctr">
              <a:defRPr/>
            </a:pPr>
            <a:r>
              <a:rPr lang="ar-EG" sz="2400" b="1" kern="0" dirty="0" smtClean="0">
                <a:solidFill>
                  <a:srgbClr val="FFFF00"/>
                </a:solidFill>
                <a:latin typeface="Sakkal Majalla"/>
                <a:cs typeface="Sakkal Majalla"/>
              </a:rPr>
              <a:t>الفصل الثاني</a:t>
            </a:r>
            <a:endParaRPr lang="ar-EG" sz="2400" b="1" kern="0" dirty="0">
              <a:solidFill>
                <a:srgbClr val="FFFF00"/>
              </a:solidFill>
              <a:latin typeface="Sakkal Majalla"/>
              <a:cs typeface="Sakkal Majalla"/>
            </a:endParaRPr>
          </a:p>
        </p:txBody>
      </p:sp>
      <p:sp>
        <p:nvSpPr>
          <p:cNvPr id="3" name="مربع نص 16"/>
          <p:cNvSpPr txBox="1"/>
          <p:nvPr/>
        </p:nvSpPr>
        <p:spPr>
          <a:xfrm>
            <a:off x="2957286" y="1592"/>
            <a:ext cx="3240360" cy="578882"/>
          </a:xfrm>
          <a:prstGeom prst="round2DiagRect">
            <a:avLst/>
          </a:prstGeom>
          <a:solidFill>
            <a:srgbClr val="C0504D"/>
          </a:solidFill>
          <a:ln w="19050" cap="flat" cmpd="sng" algn="ctr">
            <a:solidFill>
              <a:srgbClr val="C0504D">
                <a:shade val="50000"/>
              </a:srgbClr>
            </a:solidFill>
            <a:prstDash val="solid"/>
          </a:ln>
          <a:effectLst/>
        </p:spPr>
        <p:txBody>
          <a:bodyPr wrap="square" rtlCol="1">
            <a:spAutoFit/>
          </a:bodyPr>
          <a:lstStyle/>
          <a:p>
            <a:pPr algn="ctr">
              <a:defRPr/>
            </a:pPr>
            <a:r>
              <a:rPr lang="ar-SA" sz="2800" b="1" kern="0" dirty="0" smtClean="0">
                <a:solidFill>
                  <a:prstClr val="white"/>
                </a:solidFill>
                <a:latin typeface="Sakkal Majalla"/>
                <a:cs typeface="Sakkal Majalla"/>
              </a:rPr>
              <a:t>نــمـــوذج اخــتـــبــــــــار</a:t>
            </a:r>
            <a:endParaRPr lang="ar-EG" sz="2800" b="1" kern="0" dirty="0">
              <a:solidFill>
                <a:prstClr val="white"/>
              </a:solidFill>
              <a:latin typeface="Sakkal Majalla"/>
              <a:cs typeface="Sakkal Majalla"/>
            </a:endParaRPr>
          </a:p>
        </p:txBody>
      </p:sp>
      <p:sp>
        <p:nvSpPr>
          <p:cNvPr id="11" name="Bevel 10"/>
          <p:cNvSpPr/>
          <p:nvPr/>
        </p:nvSpPr>
        <p:spPr>
          <a:xfrm>
            <a:off x="4537316" y="658892"/>
            <a:ext cx="72008" cy="5794444"/>
          </a:xfrm>
          <a:prstGeom prst="beve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631150"/>
            <a:ext cx="4202113" cy="5695072"/>
          </a:xfrm>
          <a:prstGeom prst="rect">
            <a:avLst/>
          </a:prstGeom>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4799" y="876125"/>
            <a:ext cx="3534268" cy="1314633"/>
          </a:xfrm>
          <a:prstGeom prst="rect">
            <a:avLst/>
          </a:prstGeom>
        </p:spPr>
      </p:pic>
      <p:sp>
        <p:nvSpPr>
          <p:cNvPr id="4" name="دبوس زينة 10"/>
          <p:cNvSpPr/>
          <p:nvPr/>
        </p:nvSpPr>
        <p:spPr>
          <a:xfrm>
            <a:off x="9847" y="-773"/>
            <a:ext cx="1146267" cy="765477"/>
          </a:xfrm>
          <a:prstGeom prst="plaque">
            <a:avLst/>
          </a:prstGeom>
          <a:solidFill>
            <a:srgbClr val="9BBB59"/>
          </a:solidFill>
          <a:ln w="19050" cap="flat" cmpd="sng" algn="ctr">
            <a:solidFill>
              <a:srgbClr val="9BBB59">
                <a:shade val="50000"/>
              </a:srgbClr>
            </a:solidFill>
            <a:prstDash val="solid"/>
          </a:ln>
          <a:effectLst/>
        </p:spPr>
        <p:txBody>
          <a:bodyPr rtlCol="1" anchor="ctr"/>
          <a:lstStyle/>
          <a:p>
            <a:pPr algn="ctr">
              <a:defRPr/>
            </a:pPr>
            <a:r>
              <a:rPr lang="ar-SA"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rPr>
              <a:t>كتاب الطالب صـ</a:t>
            </a:r>
            <a:r>
              <a:rPr lang="ar-EG"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rPr>
              <a:t>78</a:t>
            </a:r>
            <a:endParaRPr lang="ar-SA"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endParaRPr>
          </a:p>
        </p:txBody>
      </p:sp>
      <p:sp>
        <p:nvSpPr>
          <p:cNvPr id="15" name="Bevel 14"/>
          <p:cNvSpPr/>
          <p:nvPr/>
        </p:nvSpPr>
        <p:spPr>
          <a:xfrm>
            <a:off x="5257800" y="3861048"/>
            <a:ext cx="3634680" cy="1296144"/>
          </a:xfrm>
          <a:prstGeom prst="bevel">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Bevel 25"/>
          <p:cNvSpPr/>
          <p:nvPr/>
        </p:nvSpPr>
        <p:spPr>
          <a:xfrm>
            <a:off x="611560" y="2386928"/>
            <a:ext cx="3634680" cy="3130304"/>
          </a:xfrm>
          <a:prstGeom prst="bevel">
            <a:avLst/>
          </a:prstGeom>
          <a:solidFill>
            <a:schemeClr val="accent1">
              <a:alpha val="0"/>
            </a:schemeClr>
          </a:solidFill>
          <a:ln w="25400"/>
          <a:scene3d>
            <a:camera prst="orthographicFront"/>
            <a:lightRig rig="harsh"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b="1" dirty="0" smtClean="0">
                <a:solidFill>
                  <a:srgbClr val="FF0000"/>
                </a:solidFill>
              </a:rPr>
              <a:t>التكاثر الجنسي هو الذي ينتج تنوعاً في المخلوقات الحية لأن الفرد ينتج نتيجة التقاء زوجين ذكر وأنثى</a:t>
            </a:r>
            <a:endParaRPr lang="en-US" sz="2400" b="1" dirty="0">
              <a:solidFill>
                <a:srgbClr val="FF0000"/>
              </a:solidFill>
            </a:endParaRPr>
          </a:p>
        </p:txBody>
      </p:sp>
    </p:spTree>
    <p:extLst>
      <p:ext uri="{BB962C8B-B14F-4D97-AF65-F5344CB8AC3E}">
        <p14:creationId xmlns:p14="http://schemas.microsoft.com/office/powerpoint/2010/main" val="237785902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4"/>
                                        </p:tgtEl>
                                        <p:attrNameLst>
                                          <p:attrName>style.color</p:attrName>
                                        </p:attrNameLst>
                                      </p:cBhvr>
                                      <p:by>
                                        <p:hsl h="-7200000" s="0" l="0"/>
                                      </p:by>
                                    </p:animClr>
                                    <p:animClr clrSpc="hsl" dir="cw">
                                      <p:cBhvr>
                                        <p:cTn id="7" dur="500" fill="hold"/>
                                        <p:tgtEl>
                                          <p:spTgt spid="4"/>
                                        </p:tgtEl>
                                        <p:attrNameLst>
                                          <p:attrName>fillcolor</p:attrName>
                                        </p:attrNameLst>
                                      </p:cBhvr>
                                      <p:by>
                                        <p:hsl h="-7200000" s="0" l="0"/>
                                      </p:by>
                                    </p:animClr>
                                    <p:animClr clrSpc="hsl" dir="cw">
                                      <p:cBhvr>
                                        <p:cTn id="8" dur="500" fill="hold"/>
                                        <p:tgtEl>
                                          <p:spTgt spid="4"/>
                                        </p:tgtEl>
                                        <p:attrNameLst>
                                          <p:attrName>stroke.color</p:attrName>
                                        </p:attrNameLst>
                                      </p:cBhvr>
                                      <p:by>
                                        <p:hsl h="-7200000" s="0" l="0"/>
                                      </p:by>
                                    </p:animClr>
                                    <p:set>
                                      <p:cBhvr>
                                        <p:cTn id="9" dur="5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ircle(in)">
                                      <p:cBhvr>
                                        <p:cTn id="26" dur="2000"/>
                                        <p:tgtEl>
                                          <p:spTgt spid="7"/>
                                        </p:tgtEl>
                                      </p:cBhvr>
                                    </p:animEffect>
                                  </p:childTnLst>
                                </p:cTn>
                              </p:par>
                              <p:par>
                                <p:cTn id="27" presetID="6" presetClass="entr" presetSubtype="16"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up)">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heel(1)">
                                      <p:cBhvr>
                                        <p:cTn id="39" dur="20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5" presetClass="entr" presetSubtype="0" fill="hold" grpId="0" nodeType="clickEffect">
                                  <p:stCondLst>
                                    <p:cond delay="0"/>
                                  </p:stCondLst>
                                  <p:iterate type="wd">
                                    <p:tmPct val="10000"/>
                                  </p:iterate>
                                  <p:childTnLst>
                                    <p:set>
                                      <p:cBhvr>
                                        <p:cTn id="43" dur="1" fill="hold">
                                          <p:stCondLst>
                                            <p:cond delay="0"/>
                                          </p:stCondLst>
                                        </p:cTn>
                                        <p:tgtEl>
                                          <p:spTgt spid="26"/>
                                        </p:tgtEl>
                                        <p:attrNameLst>
                                          <p:attrName>style.visibility</p:attrName>
                                        </p:attrNameLst>
                                      </p:cBhvr>
                                      <p:to>
                                        <p:strVal val="visible"/>
                                      </p:to>
                                    </p:set>
                                    <p:anim calcmode="lin" valueType="num">
                                      <p:cBhvr>
                                        <p:cTn id="44" dur="5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26"/>
                                        </p:tgtEl>
                                        <p:attrNameLst>
                                          <p:attrName>ppt_w</p:attrName>
                                        </p:attrNameLst>
                                      </p:cBhvr>
                                      <p:tavLst>
                                        <p:tav tm="0">
                                          <p:val>
                                            <p:strVal val="#ppt_w*.05"/>
                                          </p:val>
                                        </p:tav>
                                        <p:tav tm="100000">
                                          <p:val>
                                            <p:strVal val="#ppt_w"/>
                                          </p:val>
                                        </p:tav>
                                      </p:tavLst>
                                    </p:anim>
                                    <p:anim calcmode="lin" valueType="num">
                                      <p:cBhvr>
                                        <p:cTn id="47" dur="1000" fill="hold"/>
                                        <p:tgtEl>
                                          <p:spTgt spid="26"/>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26"/>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4" grpId="0" animBg="1"/>
      <p:bldP spid="1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21"/>
          <p:cNvSpPr txBox="1"/>
          <p:nvPr/>
        </p:nvSpPr>
        <p:spPr>
          <a:xfrm>
            <a:off x="6759253" y="-6742"/>
            <a:ext cx="2374900" cy="510778"/>
          </a:xfrm>
          <a:prstGeom prst="round2DiagRect">
            <a:avLst/>
          </a:prstGeom>
          <a:gradFill rotWithShape="1">
            <a:gsLst>
              <a:gs pos="0">
                <a:srgbClr val="8064A2">
                  <a:tint val="43000"/>
                  <a:satMod val="165000"/>
                </a:srgbClr>
              </a:gs>
              <a:gs pos="55000">
                <a:srgbClr val="8064A2">
                  <a:tint val="83000"/>
                  <a:satMod val="155000"/>
                </a:srgbClr>
              </a:gs>
              <a:gs pos="100000">
                <a:srgbClr val="8064A2">
                  <a:shade val="85000"/>
                </a:srgb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rgbClr val="8064A2">
                <a:satMod val="115000"/>
              </a:srgbClr>
            </a:contourClr>
          </a:sp3d>
        </p:spPr>
        <p:txBody>
          <a:bodyPr rtlCol="1">
            <a:spAutoFit/>
          </a:bodyPr>
          <a:lstStyle/>
          <a:p>
            <a:pPr algn="ctr">
              <a:defRPr/>
            </a:pPr>
            <a:r>
              <a:rPr lang="ar-EG" sz="2400" b="1" kern="0" dirty="0" smtClean="0">
                <a:solidFill>
                  <a:srgbClr val="FFFF00"/>
                </a:solidFill>
                <a:latin typeface="Sakkal Majalla"/>
                <a:cs typeface="Sakkal Majalla"/>
              </a:rPr>
              <a:t>الفصل الثاني</a:t>
            </a:r>
            <a:endParaRPr lang="ar-EG" sz="2400" b="1" kern="0" dirty="0">
              <a:solidFill>
                <a:srgbClr val="FFFF00"/>
              </a:solidFill>
              <a:latin typeface="Sakkal Majalla"/>
              <a:cs typeface="Sakkal Majalla"/>
            </a:endParaRPr>
          </a:p>
        </p:txBody>
      </p:sp>
      <p:sp>
        <p:nvSpPr>
          <p:cNvPr id="3" name="مربع نص 16"/>
          <p:cNvSpPr txBox="1"/>
          <p:nvPr/>
        </p:nvSpPr>
        <p:spPr>
          <a:xfrm>
            <a:off x="2959831" y="1592"/>
            <a:ext cx="3240360" cy="578882"/>
          </a:xfrm>
          <a:prstGeom prst="round2DiagRect">
            <a:avLst/>
          </a:prstGeom>
          <a:solidFill>
            <a:srgbClr val="C0504D"/>
          </a:solidFill>
          <a:ln w="19050" cap="flat" cmpd="sng" algn="ctr">
            <a:solidFill>
              <a:srgbClr val="C0504D">
                <a:shade val="50000"/>
              </a:srgbClr>
            </a:solidFill>
            <a:prstDash val="solid"/>
          </a:ln>
          <a:effectLst/>
        </p:spPr>
        <p:txBody>
          <a:bodyPr wrap="square" rtlCol="1">
            <a:spAutoFit/>
          </a:bodyPr>
          <a:lstStyle/>
          <a:p>
            <a:pPr algn="ctr">
              <a:defRPr/>
            </a:pPr>
            <a:r>
              <a:rPr lang="ar-SA" sz="2800" b="1" kern="0" dirty="0" smtClean="0">
                <a:solidFill>
                  <a:prstClr val="white"/>
                </a:solidFill>
                <a:latin typeface="Sakkal Majalla"/>
                <a:cs typeface="Sakkal Majalla"/>
              </a:rPr>
              <a:t>نــمـــوذج اخــتـــبــــــــار</a:t>
            </a:r>
            <a:endParaRPr lang="ar-EG" sz="2800" b="1" kern="0" dirty="0">
              <a:solidFill>
                <a:prstClr val="white"/>
              </a:solidFill>
              <a:latin typeface="Sakkal Majalla"/>
              <a:cs typeface="Sakkal Majalla"/>
            </a:endParaRPr>
          </a:p>
        </p:txBody>
      </p:sp>
      <p:sp>
        <p:nvSpPr>
          <p:cNvPr id="11" name="Bevel 10"/>
          <p:cNvSpPr/>
          <p:nvPr/>
        </p:nvSpPr>
        <p:spPr>
          <a:xfrm>
            <a:off x="4544007" y="658892"/>
            <a:ext cx="72008" cy="5794444"/>
          </a:xfrm>
          <a:prstGeom prst="beve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دبوس زينة 10"/>
          <p:cNvSpPr/>
          <p:nvPr/>
        </p:nvSpPr>
        <p:spPr>
          <a:xfrm>
            <a:off x="9847" y="-773"/>
            <a:ext cx="1146267" cy="765477"/>
          </a:xfrm>
          <a:prstGeom prst="plaque">
            <a:avLst/>
          </a:prstGeom>
          <a:solidFill>
            <a:srgbClr val="9BBB59"/>
          </a:solidFill>
          <a:ln w="19050" cap="flat" cmpd="sng" algn="ctr">
            <a:solidFill>
              <a:srgbClr val="9BBB59">
                <a:shade val="50000"/>
              </a:srgbClr>
            </a:solidFill>
            <a:prstDash val="solid"/>
          </a:ln>
          <a:effectLst/>
        </p:spPr>
        <p:txBody>
          <a:bodyPr rtlCol="1" anchor="ctr"/>
          <a:lstStyle/>
          <a:p>
            <a:pPr algn="ctr">
              <a:defRPr/>
            </a:pPr>
            <a:r>
              <a:rPr lang="ar-SA"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rPr>
              <a:t>كتاب الطالب صـ</a:t>
            </a:r>
            <a:r>
              <a:rPr lang="ar-EG"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rPr>
              <a:t>78</a:t>
            </a:r>
            <a:endParaRPr lang="ar-SA"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endParaRPr>
          </a:p>
        </p:txBody>
      </p:sp>
      <p:pic>
        <p:nvPicPr>
          <p:cNvPr id="9" name="Picture 8"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634598"/>
            <a:ext cx="4208300" cy="5242674"/>
          </a:xfrm>
          <a:prstGeom prst="rect">
            <a:avLst/>
          </a:prstGeom>
        </p:spPr>
      </p:pic>
      <p:sp>
        <p:nvSpPr>
          <p:cNvPr id="12" name="Bevel 11"/>
          <p:cNvSpPr/>
          <p:nvPr/>
        </p:nvSpPr>
        <p:spPr>
          <a:xfrm>
            <a:off x="539552" y="980728"/>
            <a:ext cx="3634680" cy="5112567"/>
          </a:xfrm>
          <a:prstGeom prst="bevel">
            <a:avLst/>
          </a:prstGeom>
          <a:solidFill>
            <a:schemeClr val="accent1">
              <a:alpha val="0"/>
            </a:schemeClr>
          </a:solidFill>
          <a:ln w="25400"/>
          <a:scene3d>
            <a:camera prst="orthographicFront"/>
            <a:lightRig rig="harsh"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Inflate">
              <a:avLst/>
            </a:prstTxWarp>
          </a:bodyPr>
          <a:lstStyle/>
          <a:p>
            <a:pPr algn="ctr"/>
            <a:r>
              <a:rPr lang="ar-EG" sz="2400" b="1" dirty="0" smtClean="0">
                <a:solidFill>
                  <a:srgbClr val="FF0000"/>
                </a:solidFill>
              </a:rPr>
              <a:t>السداة هي عضو التذكير في الزهرة وينتج حبوب اللقاح في المتك </a:t>
            </a:r>
          </a:p>
          <a:p>
            <a:pPr algn="ctr"/>
            <a:r>
              <a:rPr lang="ar-EG" sz="2400" b="1" dirty="0" smtClean="0">
                <a:solidFill>
                  <a:srgbClr val="FF0000"/>
                </a:solidFill>
              </a:rPr>
              <a:t>الميسم هو عضو التأنيث في الزهرة وتنتج البيوض في المبيض</a:t>
            </a:r>
          </a:p>
          <a:p>
            <a:pPr algn="ctr"/>
            <a:endParaRPr lang="en-US" sz="2400" b="1" dirty="0">
              <a:solidFill>
                <a:srgbClr val="FF0000"/>
              </a:solidFill>
            </a:endParaRPr>
          </a:p>
        </p:txBody>
      </p:sp>
    </p:spTree>
    <p:extLst>
      <p:ext uri="{BB962C8B-B14F-4D97-AF65-F5344CB8AC3E}">
        <p14:creationId xmlns:p14="http://schemas.microsoft.com/office/powerpoint/2010/main" val="39541901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4"/>
                                        </p:tgtEl>
                                        <p:attrNameLst>
                                          <p:attrName>style.color</p:attrName>
                                        </p:attrNameLst>
                                      </p:cBhvr>
                                      <p:by>
                                        <p:hsl h="-7200000" s="0" l="0"/>
                                      </p:by>
                                    </p:animClr>
                                    <p:animClr clrSpc="hsl" dir="cw">
                                      <p:cBhvr>
                                        <p:cTn id="7" dur="500" fill="hold"/>
                                        <p:tgtEl>
                                          <p:spTgt spid="4"/>
                                        </p:tgtEl>
                                        <p:attrNameLst>
                                          <p:attrName>fillcolor</p:attrName>
                                        </p:attrNameLst>
                                      </p:cBhvr>
                                      <p:by>
                                        <p:hsl h="-7200000" s="0" l="0"/>
                                      </p:by>
                                    </p:animClr>
                                    <p:animClr clrSpc="hsl" dir="cw">
                                      <p:cBhvr>
                                        <p:cTn id="8" dur="500" fill="hold"/>
                                        <p:tgtEl>
                                          <p:spTgt spid="4"/>
                                        </p:tgtEl>
                                        <p:attrNameLst>
                                          <p:attrName>stroke.color</p:attrName>
                                        </p:attrNameLst>
                                      </p:cBhvr>
                                      <p:by>
                                        <p:hsl h="-7200000" s="0" l="0"/>
                                      </p:by>
                                    </p:animClr>
                                    <p:set>
                                      <p:cBhvr>
                                        <p:cTn id="9" dur="5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ircle(in)">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iterate type="wd">
                                    <p:tmPct val="10000"/>
                                  </p:iterate>
                                  <p:childTnLst>
                                    <p:set>
                                      <p:cBhvr>
                                        <p:cTn id="35" dur="1" fill="hold">
                                          <p:stCondLst>
                                            <p:cond delay="0"/>
                                          </p:stCondLst>
                                        </p:cTn>
                                        <p:tgtEl>
                                          <p:spTgt spid="12"/>
                                        </p:tgtEl>
                                        <p:attrNameLst>
                                          <p:attrName>style.visibility</p:attrName>
                                        </p:attrNameLst>
                                      </p:cBhvr>
                                      <p:to>
                                        <p:strVal val="visible"/>
                                      </p:to>
                                    </p:set>
                                    <p:anim calcmode="lin" valueType="num">
                                      <p:cBhvr>
                                        <p:cTn id="3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39" dur="1000" fill="hold"/>
                                        <p:tgtEl>
                                          <p:spTgt spid="12"/>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4"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مجموعة 4"/>
          <p:cNvGrpSpPr/>
          <p:nvPr/>
        </p:nvGrpSpPr>
        <p:grpSpPr>
          <a:xfrm>
            <a:off x="533400" y="6272617"/>
            <a:ext cx="5751790" cy="557468"/>
            <a:chOff x="395536" y="5964387"/>
            <a:chExt cx="5751790" cy="848989"/>
          </a:xfrm>
        </p:grpSpPr>
        <p:pic>
          <p:nvPicPr>
            <p:cNvPr id="5" name="Picture 4" descr="http://www.dr-mohammadian.ir/gallery/home.png">
              <a:hlinkClick r:id="" action="ppaction://hlinkshowjump?jump=firstslide"/>
            </p:cNvPr>
            <p:cNvPicPr>
              <a:picLocks noChangeAspect="1" noChangeArrowheads="1"/>
            </p:cNvPicPr>
            <p:nvPr/>
          </p:nvPicPr>
          <p:blipFill rotWithShape="1">
            <a:blip r:embed="rId2" cstate="print">
              <a:duotone>
                <a:prstClr val="black"/>
                <a:schemeClr val="accent4">
                  <a:tint val="45000"/>
                  <a:satMod val="400000"/>
                </a:schemeClr>
              </a:duotone>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l="16296" t="15127" r="15390" b="20163"/>
            <a:stretch/>
          </p:blipFill>
          <p:spPr bwMode="auto">
            <a:xfrm>
              <a:off x="4076488" y="5964387"/>
              <a:ext cx="896293" cy="848989"/>
            </a:xfrm>
            <a:prstGeom prst="roundRect">
              <a:avLst/>
            </a:prstGeom>
            <a:noFill/>
            <a:ln>
              <a:solidFill>
                <a:srgbClr val="7030A0"/>
              </a:solidFill>
            </a:ln>
            <a:extLst>
              <a:ext uri="{909E8E84-426E-40DD-AFC4-6F175D3DCCD1}">
                <a14:hiddenFill xmlns:a14="http://schemas.microsoft.com/office/drawing/2010/main">
                  <a:solidFill>
                    <a:srgbClr val="FFFFFF"/>
                  </a:solidFill>
                </a14:hiddenFill>
              </a:ext>
            </a:extLst>
          </p:spPr>
        </p:pic>
        <p:sp>
          <p:nvSpPr>
            <p:cNvPr id="6" name="سهم إلى اليمين 3">
              <a:hlinkClick r:id="" action="ppaction://hlinkshowjump?jump=nextslide"/>
            </p:cNvPr>
            <p:cNvSpPr/>
            <p:nvPr/>
          </p:nvSpPr>
          <p:spPr>
            <a:xfrm rot="801633">
              <a:off x="5370740" y="6201641"/>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7" name="سهم إلى اليمين 19">
              <a:hlinkClick r:id="" action="ppaction://hlinkshowjump?jump=previousslide"/>
            </p:cNvPr>
            <p:cNvSpPr/>
            <p:nvPr/>
          </p:nvSpPr>
          <p:spPr>
            <a:xfrm rot="10071875">
              <a:off x="2844698" y="6197190"/>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pic>
          <p:nvPicPr>
            <p:cNvPr id="8" name="Picture 4" descr="http://www.clker.com/cliparts/3/8/b/a/11971212312045077795webmichl_powerbutton_2_states_(_on_off_).svg.med.png">
              <a:hlinkClick r:id="" action="ppaction://hlinkshowjump?jump=endshow"/>
            </p:cNvPr>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869" b="-869"/>
            <a:stretch/>
          </p:blipFill>
          <p:spPr bwMode="auto">
            <a:xfrm>
              <a:off x="395536" y="6120038"/>
              <a:ext cx="684062" cy="684062"/>
            </a:xfrm>
            <a:prstGeom prst="ellipse">
              <a:avLst/>
            </a:prstGeom>
            <a:noFill/>
            <a:ln>
              <a:solidFill>
                <a:srgbClr val="FF0000"/>
              </a:solidFill>
            </a:ln>
            <a:extLst>
              <a:ext uri="{909E8E84-426E-40DD-AFC4-6F175D3DCCD1}">
                <a14:hiddenFill xmlns:a14="http://schemas.microsoft.com/office/drawing/2010/main">
                  <a:solidFill>
                    <a:srgbClr val="FFFFFF"/>
                  </a:solidFill>
                </a14:hiddenFill>
              </a:ext>
            </a:extLst>
          </p:spPr>
        </p:pic>
      </p:grpSp>
      <p:sp>
        <p:nvSpPr>
          <p:cNvPr id="9" name="مستطيل 2"/>
          <p:cNvSpPr/>
          <p:nvPr/>
        </p:nvSpPr>
        <p:spPr>
          <a:xfrm>
            <a:off x="3032552" y="0"/>
            <a:ext cx="3108211" cy="646986"/>
          </a:xfrm>
          <a:prstGeom prst="round2Diag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otus-Bold"/>
              </a:rPr>
              <a:t>مراجعة الفصل الثاني </a:t>
            </a:r>
            <a:endPar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extBox 9"/>
          <p:cNvSpPr txBox="1"/>
          <p:nvPr/>
        </p:nvSpPr>
        <p:spPr>
          <a:xfrm>
            <a:off x="-252536" y="1554540"/>
            <a:ext cx="9394906" cy="584775"/>
          </a:xfrm>
          <a:prstGeom prst="rect">
            <a:avLst/>
          </a:prstGeom>
          <a:noFill/>
        </p:spPr>
        <p:txBody>
          <a:bodyPr wrap="square" rtlCol="1">
            <a:spAutoFit/>
          </a:bodyPr>
          <a:lstStyle/>
          <a:p>
            <a:r>
              <a:rPr lang="ar-SA" sz="3200" b="1" dirty="0" smtClean="0">
                <a:solidFill>
                  <a:srgbClr val="0070C0"/>
                </a:solidFill>
              </a:rPr>
              <a:t>7- التتابع . </a:t>
            </a:r>
            <a:r>
              <a:rPr lang="ar-SA" sz="3200" b="1" dirty="0" smtClean="0">
                <a:solidFill>
                  <a:srgbClr val="FF0000"/>
                </a:solidFill>
              </a:rPr>
              <a:t>أصف بالترتيب الخطوات التي تحدث في أثناء التبرعم .</a:t>
            </a:r>
            <a:r>
              <a:rPr lang="ar-SA" sz="3200" b="1" dirty="0" smtClean="0">
                <a:solidFill>
                  <a:prstClr val="black"/>
                </a:solidFill>
              </a:rPr>
              <a:t> </a:t>
            </a:r>
            <a:endParaRPr lang="ar-SA" sz="3200" b="1" dirty="0">
              <a:solidFill>
                <a:prstClr val="black"/>
              </a:solidFill>
            </a:endParaRPr>
          </a:p>
        </p:txBody>
      </p:sp>
      <p:sp>
        <p:nvSpPr>
          <p:cNvPr id="11" name="Flowchart: Terminator 10"/>
          <p:cNvSpPr/>
          <p:nvPr/>
        </p:nvSpPr>
        <p:spPr>
          <a:xfrm>
            <a:off x="424002" y="2819400"/>
            <a:ext cx="8305800" cy="2514600"/>
          </a:xfrm>
          <a:prstGeom prst="flowChartTerminator">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b="1" dirty="0" smtClean="0">
                <a:solidFill>
                  <a:srgbClr val="FF0000"/>
                </a:solidFill>
              </a:rPr>
              <a:t>   الإجابة : </a:t>
            </a:r>
          </a:p>
          <a:p>
            <a:pPr algn="ctr"/>
            <a:r>
              <a:rPr lang="ar-SA" sz="2800" b="1" dirty="0" smtClean="0">
                <a:solidFill>
                  <a:prstClr val="black"/>
                </a:solidFill>
              </a:rPr>
              <a:t>ينمو جزء صغير من جسم الأب ي</a:t>
            </a:r>
            <a:r>
              <a:rPr lang="ar-EG" sz="2800" b="1" dirty="0" smtClean="0">
                <a:solidFill>
                  <a:prstClr val="black"/>
                </a:solidFill>
              </a:rPr>
              <a:t>ح</a:t>
            </a:r>
            <a:r>
              <a:rPr lang="ar-SA" sz="2800" b="1" dirty="0" smtClean="0">
                <a:solidFill>
                  <a:prstClr val="black"/>
                </a:solidFill>
              </a:rPr>
              <a:t>مل نسخة وراثية عنه . قد ينفصل لاحقا</a:t>
            </a:r>
            <a:r>
              <a:rPr lang="ar-EG" sz="2800" b="1" dirty="0" smtClean="0">
                <a:solidFill>
                  <a:prstClr val="black"/>
                </a:solidFill>
              </a:rPr>
              <a:t>ً</a:t>
            </a:r>
            <a:r>
              <a:rPr lang="ar-SA" sz="2800" b="1" dirty="0" smtClean="0">
                <a:solidFill>
                  <a:prstClr val="black"/>
                </a:solidFill>
              </a:rPr>
              <a:t> البرعم عن الأب ، وإذا تم ذلك يستمر في النمو ويصبح مخلوقا</a:t>
            </a:r>
            <a:r>
              <a:rPr lang="ar-EG" sz="2800" b="1" dirty="0" smtClean="0">
                <a:solidFill>
                  <a:prstClr val="black"/>
                </a:solidFill>
              </a:rPr>
              <a:t>ً</a:t>
            </a:r>
            <a:r>
              <a:rPr lang="ar-SA" sz="2800" b="1" dirty="0" smtClean="0">
                <a:solidFill>
                  <a:prstClr val="black"/>
                </a:solidFill>
              </a:rPr>
              <a:t> بالغا</a:t>
            </a:r>
            <a:r>
              <a:rPr lang="ar-EG" sz="2800" b="1" dirty="0" smtClean="0">
                <a:solidFill>
                  <a:prstClr val="black"/>
                </a:solidFill>
              </a:rPr>
              <a:t>ً</a:t>
            </a:r>
            <a:r>
              <a:rPr lang="ar-SA" sz="2800" b="1" dirty="0" smtClean="0">
                <a:solidFill>
                  <a:prstClr val="black"/>
                </a:solidFill>
              </a:rPr>
              <a:t> . أما إذا لم ينفصل البرعم فإنه ينمو بوصفه جزءا</a:t>
            </a:r>
            <a:r>
              <a:rPr lang="ar-EG" sz="2800" b="1" dirty="0" smtClean="0">
                <a:solidFill>
                  <a:prstClr val="black"/>
                </a:solidFill>
              </a:rPr>
              <a:t>ً</a:t>
            </a:r>
            <a:r>
              <a:rPr lang="ar-SA" sz="2800" b="1" dirty="0" smtClean="0">
                <a:solidFill>
                  <a:prstClr val="black"/>
                </a:solidFill>
              </a:rPr>
              <a:t> من جسم الأب .</a:t>
            </a:r>
            <a:endParaRPr lang="ar-SA" sz="2800" b="1" dirty="0">
              <a:solidFill>
                <a:prstClr val="black"/>
              </a:solidFill>
            </a:endParaRPr>
          </a:p>
        </p:txBody>
      </p:sp>
      <p:sp>
        <p:nvSpPr>
          <p:cNvPr id="12" name="دبوس زينة 11"/>
          <p:cNvSpPr/>
          <p:nvPr/>
        </p:nvSpPr>
        <p:spPr>
          <a:xfrm>
            <a:off x="11113" y="-27384"/>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كتاب الطالب صـ76</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755015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12"/>
                                        </p:tgtEl>
                                        <p:attrNameLst>
                                          <p:attrName>style.color</p:attrName>
                                        </p:attrNameLst>
                                      </p:cBhvr>
                                      <p:by>
                                        <p:hsl h="-7200000" s="0" l="0"/>
                                      </p:by>
                                    </p:animClr>
                                    <p:animClr clrSpc="hsl" dir="cw">
                                      <p:cBhvr>
                                        <p:cTn id="7" dur="500" fill="hold"/>
                                        <p:tgtEl>
                                          <p:spTgt spid="12"/>
                                        </p:tgtEl>
                                        <p:attrNameLst>
                                          <p:attrName>fillcolor</p:attrName>
                                        </p:attrNameLst>
                                      </p:cBhvr>
                                      <p:by>
                                        <p:hsl h="-7200000" s="0" l="0"/>
                                      </p:by>
                                    </p:animClr>
                                    <p:animClr clrSpc="hsl" dir="cw">
                                      <p:cBhvr>
                                        <p:cTn id="8" dur="500" fill="hold"/>
                                        <p:tgtEl>
                                          <p:spTgt spid="12"/>
                                        </p:tgtEl>
                                        <p:attrNameLst>
                                          <p:attrName>stroke.color</p:attrName>
                                        </p:attrNameLst>
                                      </p:cBhvr>
                                      <p:by>
                                        <p:hsl h="-7200000" s="0" l="0"/>
                                      </p:by>
                                    </p:animClr>
                                    <p:set>
                                      <p:cBhvr>
                                        <p:cTn id="9" dur="500" fill="hold"/>
                                        <p:tgtEl>
                                          <p:spTgt spid="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iterate type="lt">
                                    <p:tmPct val="10000"/>
                                  </p:iterate>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iterate type="lt">
                                    <p:tmPct val="10000"/>
                                  </p:iterate>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مجموعة 4"/>
          <p:cNvGrpSpPr/>
          <p:nvPr/>
        </p:nvGrpSpPr>
        <p:grpSpPr>
          <a:xfrm>
            <a:off x="533400" y="6272617"/>
            <a:ext cx="5751790" cy="557468"/>
            <a:chOff x="395536" y="5964387"/>
            <a:chExt cx="5751790" cy="848989"/>
          </a:xfrm>
        </p:grpSpPr>
        <p:pic>
          <p:nvPicPr>
            <p:cNvPr id="5" name="Picture 4" descr="http://www.dr-mohammadian.ir/gallery/home.png">
              <a:hlinkClick r:id="" action="ppaction://hlinkshowjump?jump=firstslide"/>
            </p:cNvPr>
            <p:cNvPicPr>
              <a:picLocks noChangeAspect="1" noChangeArrowheads="1"/>
            </p:cNvPicPr>
            <p:nvPr/>
          </p:nvPicPr>
          <p:blipFill rotWithShape="1">
            <a:blip r:embed="rId2" cstate="print">
              <a:duotone>
                <a:prstClr val="black"/>
                <a:schemeClr val="accent4">
                  <a:tint val="45000"/>
                  <a:satMod val="400000"/>
                </a:schemeClr>
              </a:duotone>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l="16296" t="15127" r="15390" b="20163"/>
            <a:stretch/>
          </p:blipFill>
          <p:spPr bwMode="auto">
            <a:xfrm>
              <a:off x="4076488" y="5964387"/>
              <a:ext cx="896293" cy="848989"/>
            </a:xfrm>
            <a:prstGeom prst="roundRect">
              <a:avLst/>
            </a:prstGeom>
            <a:noFill/>
            <a:ln>
              <a:solidFill>
                <a:srgbClr val="7030A0"/>
              </a:solidFill>
            </a:ln>
            <a:extLst>
              <a:ext uri="{909E8E84-426E-40DD-AFC4-6F175D3DCCD1}">
                <a14:hiddenFill xmlns:a14="http://schemas.microsoft.com/office/drawing/2010/main">
                  <a:solidFill>
                    <a:srgbClr val="FFFFFF"/>
                  </a:solidFill>
                </a14:hiddenFill>
              </a:ext>
            </a:extLst>
          </p:spPr>
        </p:pic>
        <p:sp>
          <p:nvSpPr>
            <p:cNvPr id="6" name="سهم إلى اليمين 3">
              <a:hlinkClick r:id="" action="ppaction://hlinkshowjump?jump=nextslide"/>
            </p:cNvPr>
            <p:cNvSpPr/>
            <p:nvPr/>
          </p:nvSpPr>
          <p:spPr>
            <a:xfrm rot="801633">
              <a:off x="5370740" y="6201641"/>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7" name="سهم إلى اليمين 19">
              <a:hlinkClick r:id="" action="ppaction://hlinkshowjump?jump=previousslide"/>
            </p:cNvPr>
            <p:cNvSpPr/>
            <p:nvPr/>
          </p:nvSpPr>
          <p:spPr>
            <a:xfrm rot="10071875">
              <a:off x="2844698" y="6197190"/>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pic>
          <p:nvPicPr>
            <p:cNvPr id="8" name="Picture 4" descr="http://www.clker.com/cliparts/3/8/b/a/11971212312045077795webmichl_powerbutton_2_states_(_on_off_).svg.med.png">
              <a:hlinkClick r:id="" action="ppaction://hlinkshowjump?jump=endshow"/>
            </p:cNvPr>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869" b="-869"/>
            <a:stretch/>
          </p:blipFill>
          <p:spPr bwMode="auto">
            <a:xfrm>
              <a:off x="395536" y="6120038"/>
              <a:ext cx="684062" cy="684062"/>
            </a:xfrm>
            <a:prstGeom prst="ellipse">
              <a:avLst/>
            </a:prstGeom>
            <a:noFill/>
            <a:ln>
              <a:solidFill>
                <a:srgbClr val="FF0000"/>
              </a:solidFill>
            </a:ln>
            <a:extLst>
              <a:ext uri="{909E8E84-426E-40DD-AFC4-6F175D3DCCD1}">
                <a14:hiddenFill xmlns:a14="http://schemas.microsoft.com/office/drawing/2010/main">
                  <a:solidFill>
                    <a:srgbClr val="FFFFFF"/>
                  </a:solidFill>
                </a14:hiddenFill>
              </a:ext>
            </a:extLst>
          </p:spPr>
        </p:pic>
      </p:grpSp>
      <p:sp>
        <p:nvSpPr>
          <p:cNvPr id="9" name="مستطيل 2"/>
          <p:cNvSpPr/>
          <p:nvPr/>
        </p:nvSpPr>
        <p:spPr>
          <a:xfrm>
            <a:off x="3025148" y="0"/>
            <a:ext cx="3108211" cy="646986"/>
          </a:xfrm>
          <a:prstGeom prst="round2Diag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otus-Bold"/>
              </a:rPr>
              <a:t>مراجعة الفصل الثاني </a:t>
            </a:r>
            <a:endPar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extBox 9"/>
          <p:cNvSpPr txBox="1"/>
          <p:nvPr/>
        </p:nvSpPr>
        <p:spPr>
          <a:xfrm>
            <a:off x="323528" y="1554540"/>
            <a:ext cx="8468816" cy="584775"/>
          </a:xfrm>
          <a:prstGeom prst="rect">
            <a:avLst/>
          </a:prstGeom>
          <a:noFill/>
        </p:spPr>
        <p:txBody>
          <a:bodyPr wrap="square" rtlCol="1">
            <a:spAutoFit/>
          </a:bodyPr>
          <a:lstStyle/>
          <a:p>
            <a:r>
              <a:rPr lang="ar-SA" sz="3200" b="1" dirty="0" smtClean="0">
                <a:solidFill>
                  <a:srgbClr val="0070C0"/>
                </a:solidFill>
              </a:rPr>
              <a:t>8- أقارن . </a:t>
            </a:r>
            <a:r>
              <a:rPr lang="ar-SA" sz="3200" b="1" dirty="0" smtClean="0">
                <a:solidFill>
                  <a:srgbClr val="FF0000"/>
                </a:solidFill>
              </a:rPr>
              <a:t>التكاثر الجنسي والتكاثر </a:t>
            </a:r>
            <a:r>
              <a:rPr lang="ar-SA" sz="3200" b="1" dirty="0" err="1" smtClean="0">
                <a:solidFill>
                  <a:srgbClr val="FF0000"/>
                </a:solidFill>
              </a:rPr>
              <a:t>اللاجنسي</a:t>
            </a:r>
            <a:r>
              <a:rPr lang="ar-SA" sz="3200" b="1" dirty="0" smtClean="0">
                <a:solidFill>
                  <a:srgbClr val="FF0000"/>
                </a:solidFill>
              </a:rPr>
              <a:t> ؟</a:t>
            </a:r>
            <a:endParaRPr lang="ar-SA" sz="3200" b="1" dirty="0">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954186605"/>
              </p:ext>
            </p:extLst>
          </p:nvPr>
        </p:nvGraphicFramePr>
        <p:xfrm>
          <a:off x="429207" y="2438400"/>
          <a:ext cx="8305800" cy="2621280"/>
        </p:xfrm>
        <a:graphic>
          <a:graphicData uri="http://schemas.openxmlformats.org/drawingml/2006/table">
            <a:tbl>
              <a:tblPr rtl="1" firstRow="1" bandRow="1">
                <a:tableStyleId>{00A15C55-8517-42AA-B614-E9B94910E393}</a:tableStyleId>
              </a:tblPr>
              <a:tblGrid>
                <a:gridCol w="4152900"/>
                <a:gridCol w="4152900"/>
              </a:tblGrid>
              <a:tr h="370840">
                <a:tc>
                  <a:txBody>
                    <a:bodyPr/>
                    <a:lstStyle/>
                    <a:p>
                      <a:pPr algn="ctr" rtl="1"/>
                      <a:r>
                        <a:rPr lang="ar-SA" sz="4000" b="1" dirty="0" smtClean="0"/>
                        <a:t>التكاثر الجنسي </a:t>
                      </a:r>
                      <a:endParaRPr lang="ar-SA"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SA" sz="4000" b="1" dirty="0" smtClean="0"/>
                        <a:t>التكاثر </a:t>
                      </a:r>
                      <a:r>
                        <a:rPr lang="ar-SA" sz="4000" b="1" dirty="0" err="1" smtClean="0"/>
                        <a:t>اللاجنسي</a:t>
                      </a:r>
                      <a:r>
                        <a:rPr lang="ar-SA" sz="4000" b="1" dirty="0" smtClean="0"/>
                        <a:t> </a:t>
                      </a:r>
                      <a:endParaRPr lang="ar-SA"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ar-SA" sz="4000" b="1" dirty="0" smtClean="0"/>
                        <a:t>إنتاج مخلوقات حية من</a:t>
                      </a:r>
                      <a:r>
                        <a:rPr lang="ar-SA" sz="4000" b="1" baseline="0" dirty="0" smtClean="0"/>
                        <a:t> خلايا جنسية أنثوية وخلايا جنسية ذكرية .</a:t>
                      </a:r>
                      <a:endParaRPr lang="ar-SA"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ar-SA" sz="4000" b="1" dirty="0" smtClean="0"/>
                        <a:t>إنتاج مخلوقات حية جديدة من خلايا أب واحد.</a:t>
                      </a:r>
                      <a:endParaRPr lang="ar-SA"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دبوس زينة 10"/>
          <p:cNvSpPr/>
          <p:nvPr/>
        </p:nvSpPr>
        <p:spPr>
          <a:xfrm>
            <a:off x="11113" y="-27384"/>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كتاب الطالب صـ76</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213505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11"/>
                                        </p:tgtEl>
                                        <p:attrNameLst>
                                          <p:attrName>style.color</p:attrName>
                                        </p:attrNameLst>
                                      </p:cBhvr>
                                      <p:by>
                                        <p:hsl h="-7200000" s="0" l="0"/>
                                      </p:by>
                                    </p:animClr>
                                    <p:animClr clrSpc="hsl" dir="cw">
                                      <p:cBhvr>
                                        <p:cTn id="7" dur="500" fill="hold"/>
                                        <p:tgtEl>
                                          <p:spTgt spid="11"/>
                                        </p:tgtEl>
                                        <p:attrNameLst>
                                          <p:attrName>fillcolor</p:attrName>
                                        </p:attrNameLst>
                                      </p:cBhvr>
                                      <p:by>
                                        <p:hsl h="-7200000" s="0" l="0"/>
                                      </p:by>
                                    </p:animClr>
                                    <p:animClr clrSpc="hsl" dir="cw">
                                      <p:cBhvr>
                                        <p:cTn id="8" dur="500" fill="hold"/>
                                        <p:tgtEl>
                                          <p:spTgt spid="11"/>
                                        </p:tgtEl>
                                        <p:attrNameLst>
                                          <p:attrName>stroke.color</p:attrName>
                                        </p:attrNameLst>
                                      </p:cBhvr>
                                      <p:by>
                                        <p:hsl h="-7200000" s="0" l="0"/>
                                      </p:by>
                                    </p:animClr>
                                    <p:set>
                                      <p:cBhvr>
                                        <p:cTn id="9" dur="500" fill="hold"/>
                                        <p:tgtEl>
                                          <p:spTgt spid="11"/>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iterate type="lt">
                                    <p:tmPct val="10000"/>
                                  </p:iterate>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مجموعة 4"/>
          <p:cNvGrpSpPr/>
          <p:nvPr/>
        </p:nvGrpSpPr>
        <p:grpSpPr>
          <a:xfrm>
            <a:off x="533400" y="6272617"/>
            <a:ext cx="5751790" cy="557468"/>
            <a:chOff x="395536" y="5964387"/>
            <a:chExt cx="5751790" cy="848989"/>
          </a:xfrm>
        </p:grpSpPr>
        <p:pic>
          <p:nvPicPr>
            <p:cNvPr id="5" name="Picture 4" descr="http://www.dr-mohammadian.ir/gallery/home.png">
              <a:hlinkClick r:id="" action="ppaction://hlinkshowjump?jump=firstslide"/>
            </p:cNvPr>
            <p:cNvPicPr>
              <a:picLocks noChangeAspect="1" noChangeArrowheads="1"/>
            </p:cNvPicPr>
            <p:nvPr/>
          </p:nvPicPr>
          <p:blipFill rotWithShape="1">
            <a:blip r:embed="rId2" cstate="print">
              <a:duotone>
                <a:prstClr val="black"/>
                <a:schemeClr val="accent4">
                  <a:tint val="45000"/>
                  <a:satMod val="400000"/>
                </a:schemeClr>
              </a:duotone>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l="16296" t="15127" r="15390" b="20163"/>
            <a:stretch/>
          </p:blipFill>
          <p:spPr bwMode="auto">
            <a:xfrm>
              <a:off x="4076488" y="5964387"/>
              <a:ext cx="896293" cy="848989"/>
            </a:xfrm>
            <a:prstGeom prst="roundRect">
              <a:avLst/>
            </a:prstGeom>
            <a:noFill/>
            <a:ln>
              <a:solidFill>
                <a:srgbClr val="7030A0"/>
              </a:solidFill>
            </a:ln>
            <a:extLst>
              <a:ext uri="{909E8E84-426E-40DD-AFC4-6F175D3DCCD1}">
                <a14:hiddenFill xmlns:a14="http://schemas.microsoft.com/office/drawing/2010/main">
                  <a:solidFill>
                    <a:srgbClr val="FFFFFF"/>
                  </a:solidFill>
                </a14:hiddenFill>
              </a:ext>
            </a:extLst>
          </p:spPr>
        </p:pic>
        <p:sp>
          <p:nvSpPr>
            <p:cNvPr id="6" name="سهم إلى اليمين 3">
              <a:hlinkClick r:id="" action="ppaction://hlinkshowjump?jump=nextslide"/>
            </p:cNvPr>
            <p:cNvSpPr/>
            <p:nvPr/>
          </p:nvSpPr>
          <p:spPr>
            <a:xfrm rot="801633">
              <a:off x="5370740" y="6201641"/>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7" name="سهم إلى اليمين 19">
              <a:hlinkClick r:id="" action="ppaction://hlinkshowjump?jump=previousslide"/>
            </p:cNvPr>
            <p:cNvSpPr/>
            <p:nvPr/>
          </p:nvSpPr>
          <p:spPr>
            <a:xfrm rot="10071875">
              <a:off x="2844698" y="6197190"/>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pic>
          <p:nvPicPr>
            <p:cNvPr id="8" name="Picture 4" descr="http://www.clker.com/cliparts/3/8/b/a/11971212312045077795webmichl_powerbutton_2_states_(_on_off_).svg.med.png">
              <a:hlinkClick r:id="" action="ppaction://hlinkshowjump?jump=endshow"/>
            </p:cNvPr>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869" b="-869"/>
            <a:stretch/>
          </p:blipFill>
          <p:spPr bwMode="auto">
            <a:xfrm>
              <a:off x="395536" y="6120038"/>
              <a:ext cx="684062" cy="684062"/>
            </a:xfrm>
            <a:prstGeom prst="ellipse">
              <a:avLst/>
            </a:prstGeom>
            <a:noFill/>
            <a:ln>
              <a:solidFill>
                <a:srgbClr val="FF0000"/>
              </a:solidFill>
            </a:ln>
            <a:extLst>
              <a:ext uri="{909E8E84-426E-40DD-AFC4-6F175D3DCCD1}">
                <a14:hiddenFill xmlns:a14="http://schemas.microsoft.com/office/drawing/2010/main">
                  <a:solidFill>
                    <a:srgbClr val="FFFFFF"/>
                  </a:solidFill>
                </a14:hiddenFill>
              </a:ext>
            </a:extLst>
          </p:spPr>
        </p:pic>
      </p:grpSp>
      <p:sp>
        <p:nvSpPr>
          <p:cNvPr id="9" name="مستطيل 2"/>
          <p:cNvSpPr/>
          <p:nvPr/>
        </p:nvSpPr>
        <p:spPr>
          <a:xfrm>
            <a:off x="3025148" y="0"/>
            <a:ext cx="3108211" cy="646986"/>
          </a:xfrm>
          <a:prstGeom prst="round2Diag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otus-Bold"/>
              </a:rPr>
              <a:t>مراجعة الفصل الثاني </a:t>
            </a:r>
            <a:endPar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مربع نص 22"/>
          <p:cNvSpPr txBox="1"/>
          <p:nvPr/>
        </p:nvSpPr>
        <p:spPr>
          <a:xfrm>
            <a:off x="5868144" y="993338"/>
            <a:ext cx="2975244" cy="646986"/>
          </a:xfrm>
          <a:prstGeom prst="round2Diag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pPr>
              <a:defRPr/>
            </a:pPr>
            <a:r>
              <a:rPr lang="ar-SA" sz="3200" b="1" dirty="0" smtClean="0">
                <a:solidFill>
                  <a:srgbClr val="7030A0"/>
                </a:solidFill>
              </a:rPr>
              <a:t>10- التفكير الناقد : </a:t>
            </a:r>
            <a:endParaRPr lang="ar-SA" sz="3200" b="1" dirty="0">
              <a:solidFill>
                <a:srgbClr val="7030A0"/>
              </a:solidFill>
            </a:endParaRPr>
          </a:p>
        </p:txBody>
      </p:sp>
      <p:sp>
        <p:nvSpPr>
          <p:cNvPr id="11" name="TextBox 10"/>
          <p:cNvSpPr txBox="1"/>
          <p:nvPr/>
        </p:nvSpPr>
        <p:spPr>
          <a:xfrm>
            <a:off x="323528" y="2004121"/>
            <a:ext cx="8551168" cy="954107"/>
          </a:xfrm>
          <a:prstGeom prst="rect">
            <a:avLst/>
          </a:prstGeom>
          <a:noFill/>
        </p:spPr>
        <p:txBody>
          <a:bodyPr wrap="square" rtlCol="1">
            <a:spAutoFit/>
          </a:bodyPr>
          <a:lstStyle/>
          <a:p>
            <a:r>
              <a:rPr lang="ar-SA" sz="2800" b="1" dirty="0" smtClean="0">
                <a:solidFill>
                  <a:srgbClr val="FF0000"/>
                </a:solidFill>
              </a:rPr>
              <a:t>تكون فرصة حدوث الإخصاب الخارجي أقل من الإخصاب الداخلي . </a:t>
            </a:r>
            <a:endParaRPr lang="en-US" sz="2800" b="1" dirty="0" smtClean="0">
              <a:solidFill>
                <a:srgbClr val="FF0000"/>
              </a:solidFill>
            </a:endParaRPr>
          </a:p>
          <a:p>
            <a:r>
              <a:rPr lang="en-US" sz="2800" b="1" dirty="0">
                <a:solidFill>
                  <a:srgbClr val="FF0000"/>
                </a:solidFill>
              </a:rPr>
              <a:t> </a:t>
            </a:r>
            <a:r>
              <a:rPr lang="en-US" sz="2800" b="1" dirty="0" smtClean="0">
                <a:solidFill>
                  <a:srgbClr val="FF0000"/>
                </a:solidFill>
              </a:rPr>
              <a:t> </a:t>
            </a:r>
            <a:r>
              <a:rPr lang="ar-SA" sz="2800" b="1" dirty="0" smtClean="0">
                <a:solidFill>
                  <a:srgbClr val="FF0000"/>
                </a:solidFill>
              </a:rPr>
              <a:t>لماذا ؟</a:t>
            </a:r>
            <a:endParaRPr lang="ar-SA" sz="2800" b="1" dirty="0">
              <a:solidFill>
                <a:srgbClr val="FF0000"/>
              </a:solidFill>
            </a:endParaRPr>
          </a:p>
        </p:txBody>
      </p:sp>
      <p:sp>
        <p:nvSpPr>
          <p:cNvPr id="12" name="Round Diagonal Corner Rectangle 11"/>
          <p:cNvSpPr/>
          <p:nvPr/>
        </p:nvSpPr>
        <p:spPr>
          <a:xfrm>
            <a:off x="427655" y="3331029"/>
            <a:ext cx="8305799" cy="2057400"/>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3200" b="1" dirty="0" smtClean="0">
                <a:solidFill>
                  <a:srgbClr val="FF0000"/>
                </a:solidFill>
              </a:rPr>
              <a:t>الإجابة : </a:t>
            </a:r>
          </a:p>
          <a:p>
            <a:pPr algn="ctr"/>
            <a:r>
              <a:rPr lang="ar-SA" sz="3200" b="1" dirty="0" smtClean="0">
                <a:solidFill>
                  <a:prstClr val="black"/>
                </a:solidFill>
              </a:rPr>
              <a:t>لأن فرصة وصول الخلايا الجنسية الذكرية إلى الخلايا الجنسية المؤنثة تق</a:t>
            </a:r>
            <a:r>
              <a:rPr lang="ar-EG" sz="3200" b="1" dirty="0" smtClean="0">
                <a:solidFill>
                  <a:prstClr val="black"/>
                </a:solidFill>
              </a:rPr>
              <a:t>ل</a:t>
            </a:r>
            <a:r>
              <a:rPr lang="ar-SA" sz="3200" b="1" dirty="0" smtClean="0">
                <a:solidFill>
                  <a:prstClr val="black"/>
                </a:solidFill>
              </a:rPr>
              <a:t> بسبب العوامل الخارجية .</a:t>
            </a:r>
            <a:endParaRPr lang="ar-SA" sz="3200" b="1" dirty="0">
              <a:solidFill>
                <a:prstClr val="black"/>
              </a:solidFill>
            </a:endParaRPr>
          </a:p>
        </p:txBody>
      </p:sp>
      <p:sp>
        <p:nvSpPr>
          <p:cNvPr id="13" name="دبوس زينة 12"/>
          <p:cNvSpPr/>
          <p:nvPr/>
        </p:nvSpPr>
        <p:spPr>
          <a:xfrm>
            <a:off x="11113" y="-27384"/>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كتاب الطالب صـ76</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873901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13"/>
                                        </p:tgtEl>
                                        <p:attrNameLst>
                                          <p:attrName>style.color</p:attrName>
                                        </p:attrNameLst>
                                      </p:cBhvr>
                                      <p:by>
                                        <p:hsl h="-7200000" s="0" l="0"/>
                                      </p:by>
                                    </p:animClr>
                                    <p:animClr clrSpc="hsl" dir="cw">
                                      <p:cBhvr>
                                        <p:cTn id="7" dur="500" fill="hold"/>
                                        <p:tgtEl>
                                          <p:spTgt spid="13"/>
                                        </p:tgtEl>
                                        <p:attrNameLst>
                                          <p:attrName>fillcolor</p:attrName>
                                        </p:attrNameLst>
                                      </p:cBhvr>
                                      <p:by>
                                        <p:hsl h="-7200000" s="0" l="0"/>
                                      </p:by>
                                    </p:animClr>
                                    <p:animClr clrSpc="hsl" dir="cw">
                                      <p:cBhvr>
                                        <p:cTn id="8" dur="500" fill="hold"/>
                                        <p:tgtEl>
                                          <p:spTgt spid="13"/>
                                        </p:tgtEl>
                                        <p:attrNameLst>
                                          <p:attrName>stroke.color</p:attrName>
                                        </p:attrNameLst>
                                      </p:cBhvr>
                                      <p:by>
                                        <p:hsl h="-7200000" s="0" l="0"/>
                                      </p:by>
                                    </p:animClr>
                                    <p:set>
                                      <p:cBhvr>
                                        <p:cTn id="9" dur="500" fill="hold"/>
                                        <p:tgtEl>
                                          <p:spTgt spid="1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iterate type="lt">
                                    <p:tmPct val="10000"/>
                                  </p:iterate>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iterate type="lt">
                                    <p:tmPct val="10000"/>
                                  </p:iterate>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iterate type="lt">
                                    <p:tmPct val="10000"/>
                                  </p:iterate>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مستطيل 2"/>
          <p:cNvSpPr/>
          <p:nvPr/>
        </p:nvSpPr>
        <p:spPr>
          <a:xfrm>
            <a:off x="3025148" y="0"/>
            <a:ext cx="3108211" cy="646986"/>
          </a:xfrm>
          <a:prstGeom prst="round2Diag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otus-Bold"/>
              </a:rPr>
              <a:t>مراجعة الفصل الثاني </a:t>
            </a:r>
            <a:endPar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مربع نص 22"/>
          <p:cNvSpPr txBox="1"/>
          <p:nvPr/>
        </p:nvSpPr>
        <p:spPr>
          <a:xfrm>
            <a:off x="5220072" y="993338"/>
            <a:ext cx="3581401" cy="646986"/>
          </a:xfrm>
          <a:prstGeom prst="round2Diag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pPr>
              <a:defRPr/>
            </a:pPr>
            <a:r>
              <a:rPr lang="ar-SA" sz="3200" b="1" dirty="0" smtClean="0">
                <a:solidFill>
                  <a:srgbClr val="7030A0"/>
                </a:solidFill>
              </a:rPr>
              <a:t>11- الكتابة التوضيحية :</a:t>
            </a:r>
            <a:endParaRPr lang="ar-SA" sz="3200" b="1" dirty="0">
              <a:solidFill>
                <a:srgbClr val="7030A0"/>
              </a:solidFill>
            </a:endParaRPr>
          </a:p>
        </p:txBody>
      </p:sp>
      <p:sp>
        <p:nvSpPr>
          <p:cNvPr id="6" name="TextBox 5"/>
          <p:cNvSpPr txBox="1"/>
          <p:nvPr/>
        </p:nvSpPr>
        <p:spPr>
          <a:xfrm>
            <a:off x="35496" y="2004121"/>
            <a:ext cx="8839200" cy="584775"/>
          </a:xfrm>
          <a:prstGeom prst="rect">
            <a:avLst/>
          </a:prstGeom>
          <a:noFill/>
        </p:spPr>
        <p:txBody>
          <a:bodyPr wrap="square" rtlCol="1">
            <a:spAutoFit/>
          </a:bodyPr>
          <a:lstStyle/>
          <a:p>
            <a:r>
              <a:rPr lang="ar-SA" sz="3200" b="1" dirty="0" smtClean="0">
                <a:solidFill>
                  <a:srgbClr val="FF0000"/>
                </a:solidFill>
              </a:rPr>
              <a:t>أشرح مزايا التكاثر </a:t>
            </a:r>
            <a:r>
              <a:rPr lang="ar-SA" sz="3200" b="1" dirty="0" err="1" smtClean="0">
                <a:solidFill>
                  <a:srgbClr val="FF0000"/>
                </a:solidFill>
              </a:rPr>
              <a:t>اللاجنسي</a:t>
            </a:r>
            <a:r>
              <a:rPr lang="ar-SA" sz="3200" b="1" dirty="0" smtClean="0">
                <a:solidFill>
                  <a:srgbClr val="FF0000"/>
                </a:solidFill>
              </a:rPr>
              <a:t> ؟</a:t>
            </a:r>
            <a:endParaRPr lang="ar-SA" sz="3200" b="1" dirty="0">
              <a:solidFill>
                <a:srgbClr val="FF0000"/>
              </a:solidFill>
            </a:endParaRPr>
          </a:p>
        </p:txBody>
      </p:sp>
      <p:sp>
        <p:nvSpPr>
          <p:cNvPr id="7" name="Round Diagonal Corner Rectangle 6"/>
          <p:cNvSpPr/>
          <p:nvPr/>
        </p:nvSpPr>
        <p:spPr>
          <a:xfrm>
            <a:off x="427655" y="3331029"/>
            <a:ext cx="8305799" cy="2057400"/>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3200" b="1" dirty="0" smtClean="0">
                <a:solidFill>
                  <a:srgbClr val="FF0000"/>
                </a:solidFill>
              </a:rPr>
              <a:t>الإجابة : </a:t>
            </a:r>
          </a:p>
          <a:p>
            <a:pPr algn="ctr"/>
            <a:r>
              <a:rPr lang="ar-SA" sz="3200" b="1" dirty="0" smtClean="0">
                <a:solidFill>
                  <a:prstClr val="black"/>
                </a:solidFill>
              </a:rPr>
              <a:t>عدم وجود خلايا جنسية ، تشابه الأبناء لآبائهم ، وعدم حاجة المخلوق الحي إلى وجود شريك للتزاوج .</a:t>
            </a:r>
            <a:endParaRPr lang="ar-SA" sz="3200" b="1" dirty="0">
              <a:solidFill>
                <a:prstClr val="black"/>
              </a:solidFill>
            </a:endParaRPr>
          </a:p>
        </p:txBody>
      </p:sp>
      <p:grpSp>
        <p:nvGrpSpPr>
          <p:cNvPr id="8" name="مجموعة 4"/>
          <p:cNvGrpSpPr/>
          <p:nvPr/>
        </p:nvGrpSpPr>
        <p:grpSpPr>
          <a:xfrm>
            <a:off x="533400" y="6272617"/>
            <a:ext cx="5751790" cy="557468"/>
            <a:chOff x="395536" y="5964387"/>
            <a:chExt cx="5751790" cy="848989"/>
          </a:xfrm>
        </p:grpSpPr>
        <p:pic>
          <p:nvPicPr>
            <p:cNvPr id="9" name="Picture 4" descr="http://www.dr-mohammadian.ir/gallery/home.png">
              <a:hlinkClick r:id="" action="ppaction://hlinkshowjump?jump=firstslide"/>
            </p:cNvPr>
            <p:cNvPicPr>
              <a:picLocks noChangeAspect="1" noChangeArrowheads="1"/>
            </p:cNvPicPr>
            <p:nvPr/>
          </p:nvPicPr>
          <p:blipFill rotWithShape="1">
            <a:blip r:embed="rId2" cstate="print">
              <a:duotone>
                <a:prstClr val="black"/>
                <a:schemeClr val="accent4">
                  <a:tint val="45000"/>
                  <a:satMod val="400000"/>
                </a:schemeClr>
              </a:duotone>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l="16296" t="15127" r="15390" b="20163"/>
            <a:stretch/>
          </p:blipFill>
          <p:spPr bwMode="auto">
            <a:xfrm>
              <a:off x="4076488" y="5964387"/>
              <a:ext cx="896293" cy="848989"/>
            </a:xfrm>
            <a:prstGeom prst="roundRect">
              <a:avLst/>
            </a:prstGeom>
            <a:noFill/>
            <a:ln>
              <a:solidFill>
                <a:srgbClr val="7030A0"/>
              </a:solidFill>
            </a:ln>
            <a:extLst>
              <a:ext uri="{909E8E84-426E-40DD-AFC4-6F175D3DCCD1}">
                <a14:hiddenFill xmlns:a14="http://schemas.microsoft.com/office/drawing/2010/main">
                  <a:solidFill>
                    <a:srgbClr val="FFFFFF"/>
                  </a:solidFill>
                </a14:hiddenFill>
              </a:ext>
            </a:extLst>
          </p:spPr>
        </p:pic>
        <p:sp>
          <p:nvSpPr>
            <p:cNvPr id="10" name="سهم إلى اليمين 3">
              <a:hlinkClick r:id="" action="ppaction://hlinkshowjump?jump=nextslide"/>
            </p:cNvPr>
            <p:cNvSpPr/>
            <p:nvPr/>
          </p:nvSpPr>
          <p:spPr>
            <a:xfrm rot="801633">
              <a:off x="5370740" y="6201641"/>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11" name="سهم إلى اليمين 19">
              <a:hlinkClick r:id="" action="ppaction://hlinkshowjump?jump=previousslide"/>
            </p:cNvPr>
            <p:cNvSpPr/>
            <p:nvPr/>
          </p:nvSpPr>
          <p:spPr>
            <a:xfrm rot="10071875">
              <a:off x="2844698" y="6197190"/>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pic>
          <p:nvPicPr>
            <p:cNvPr id="12" name="Picture 4" descr="http://www.clker.com/cliparts/3/8/b/a/11971212312045077795webmichl_powerbutton_2_states_(_on_off_).svg.med.png">
              <a:hlinkClick r:id="" action="ppaction://hlinkshowjump?jump=endshow"/>
            </p:cNvPr>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869" b="-869"/>
            <a:stretch/>
          </p:blipFill>
          <p:spPr bwMode="auto">
            <a:xfrm>
              <a:off x="395536" y="6120038"/>
              <a:ext cx="684062" cy="684062"/>
            </a:xfrm>
            <a:prstGeom prst="ellipse">
              <a:avLst/>
            </a:prstGeom>
            <a:noFill/>
            <a:ln>
              <a:solidFill>
                <a:srgbClr val="FF0000"/>
              </a:solidFill>
            </a:ln>
            <a:extLst>
              <a:ext uri="{909E8E84-426E-40DD-AFC4-6F175D3DCCD1}">
                <a14:hiddenFill xmlns:a14="http://schemas.microsoft.com/office/drawing/2010/main">
                  <a:solidFill>
                    <a:srgbClr val="FFFFFF"/>
                  </a:solidFill>
                </a14:hiddenFill>
              </a:ext>
            </a:extLst>
          </p:spPr>
        </p:pic>
      </p:grpSp>
      <p:sp>
        <p:nvSpPr>
          <p:cNvPr id="13" name="دبوس زينة 12"/>
          <p:cNvSpPr/>
          <p:nvPr/>
        </p:nvSpPr>
        <p:spPr>
          <a:xfrm>
            <a:off x="11113" y="-27384"/>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كتاب الطالب صـ76</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950117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13"/>
                                        </p:tgtEl>
                                        <p:attrNameLst>
                                          <p:attrName>style.color</p:attrName>
                                        </p:attrNameLst>
                                      </p:cBhvr>
                                      <p:by>
                                        <p:hsl h="-7200000" s="0" l="0"/>
                                      </p:by>
                                    </p:animClr>
                                    <p:animClr clrSpc="hsl" dir="cw">
                                      <p:cBhvr>
                                        <p:cTn id="7" dur="500" fill="hold"/>
                                        <p:tgtEl>
                                          <p:spTgt spid="13"/>
                                        </p:tgtEl>
                                        <p:attrNameLst>
                                          <p:attrName>fillcolor</p:attrName>
                                        </p:attrNameLst>
                                      </p:cBhvr>
                                      <p:by>
                                        <p:hsl h="-7200000" s="0" l="0"/>
                                      </p:by>
                                    </p:animClr>
                                    <p:animClr clrSpc="hsl" dir="cw">
                                      <p:cBhvr>
                                        <p:cTn id="8" dur="500" fill="hold"/>
                                        <p:tgtEl>
                                          <p:spTgt spid="13"/>
                                        </p:tgtEl>
                                        <p:attrNameLst>
                                          <p:attrName>stroke.color</p:attrName>
                                        </p:attrNameLst>
                                      </p:cBhvr>
                                      <p:by>
                                        <p:hsl h="-7200000" s="0" l="0"/>
                                      </p:by>
                                    </p:animClr>
                                    <p:set>
                                      <p:cBhvr>
                                        <p:cTn id="9" dur="500" fill="hold"/>
                                        <p:tgtEl>
                                          <p:spTgt spid="1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iterate type="lt">
                                    <p:tmPct val="10000"/>
                                  </p:iterate>
                                  <p:childTnLst>
                                    <p:set>
                                      <p:cBhvr>
                                        <p:cTn id="19" dur="1" fill="hold">
                                          <p:stCondLst>
                                            <p:cond delay="0"/>
                                          </p:stCondLst>
                                        </p:cTn>
                                        <p:tgtEl>
                                          <p:spTgt spid="5"/>
                                        </p:tgtEl>
                                        <p:attrNameLst>
                                          <p:attrName>style.visibility</p:attrName>
                                        </p:attrNameLst>
                                      </p:cBhvr>
                                      <p:to>
                                        <p:strVal val="visible"/>
                                      </p:to>
                                    </p:set>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iterate type="lt">
                                    <p:tmPct val="10000"/>
                                  </p:iterate>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iterate type="lt">
                                    <p:tmPct val="10000"/>
                                  </p:iterate>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مستطيل 2"/>
          <p:cNvSpPr/>
          <p:nvPr/>
        </p:nvSpPr>
        <p:spPr>
          <a:xfrm>
            <a:off x="3015817" y="0"/>
            <a:ext cx="3108211" cy="646986"/>
          </a:xfrm>
          <a:prstGeom prst="round2Diag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otus-Bold"/>
              </a:rPr>
              <a:t>مراجعة الفصل الثاني </a:t>
            </a:r>
            <a:endPar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8" name="مجموعة 4"/>
          <p:cNvGrpSpPr/>
          <p:nvPr/>
        </p:nvGrpSpPr>
        <p:grpSpPr>
          <a:xfrm>
            <a:off x="533400" y="6272617"/>
            <a:ext cx="5751790" cy="557468"/>
            <a:chOff x="395536" y="5964387"/>
            <a:chExt cx="5751790" cy="848989"/>
          </a:xfrm>
        </p:grpSpPr>
        <p:pic>
          <p:nvPicPr>
            <p:cNvPr id="9" name="Picture 4" descr="http://www.dr-mohammadian.ir/gallery/home.png">
              <a:hlinkClick r:id="" action="ppaction://hlinkshowjump?jump=firstslide"/>
            </p:cNvPr>
            <p:cNvPicPr>
              <a:picLocks noChangeAspect="1" noChangeArrowheads="1"/>
            </p:cNvPicPr>
            <p:nvPr/>
          </p:nvPicPr>
          <p:blipFill rotWithShape="1">
            <a:blip r:embed="rId2" cstate="print">
              <a:duotone>
                <a:prstClr val="black"/>
                <a:schemeClr val="accent4">
                  <a:tint val="45000"/>
                  <a:satMod val="400000"/>
                </a:schemeClr>
              </a:duotone>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l="16296" t="15127" r="15390" b="20163"/>
            <a:stretch/>
          </p:blipFill>
          <p:spPr bwMode="auto">
            <a:xfrm>
              <a:off x="4076488" y="5964387"/>
              <a:ext cx="896293" cy="848989"/>
            </a:xfrm>
            <a:prstGeom prst="roundRect">
              <a:avLst/>
            </a:prstGeom>
            <a:noFill/>
            <a:ln>
              <a:solidFill>
                <a:srgbClr val="7030A0"/>
              </a:solidFill>
            </a:ln>
            <a:extLst>
              <a:ext uri="{909E8E84-426E-40DD-AFC4-6F175D3DCCD1}">
                <a14:hiddenFill xmlns:a14="http://schemas.microsoft.com/office/drawing/2010/main">
                  <a:solidFill>
                    <a:srgbClr val="FFFFFF"/>
                  </a:solidFill>
                </a14:hiddenFill>
              </a:ext>
            </a:extLst>
          </p:spPr>
        </p:pic>
        <p:sp>
          <p:nvSpPr>
            <p:cNvPr id="10" name="سهم إلى اليمين 3">
              <a:hlinkClick r:id="" action="ppaction://hlinkshowjump?jump=nextslide"/>
            </p:cNvPr>
            <p:cNvSpPr/>
            <p:nvPr/>
          </p:nvSpPr>
          <p:spPr>
            <a:xfrm rot="801633">
              <a:off x="5370740" y="6201641"/>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11" name="سهم إلى اليمين 19">
              <a:hlinkClick r:id="" action="ppaction://hlinkshowjump?jump=previousslide"/>
            </p:cNvPr>
            <p:cNvSpPr/>
            <p:nvPr/>
          </p:nvSpPr>
          <p:spPr>
            <a:xfrm rot="10071875">
              <a:off x="2844698" y="6197190"/>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pic>
          <p:nvPicPr>
            <p:cNvPr id="12" name="Picture 4" descr="http://www.clker.com/cliparts/3/8/b/a/11971212312045077795webmichl_powerbutton_2_states_(_on_off_).svg.med.png">
              <a:hlinkClick r:id="" action="ppaction://hlinkshowjump?jump=endshow"/>
            </p:cNvPr>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869" b="-869"/>
            <a:stretch/>
          </p:blipFill>
          <p:spPr bwMode="auto">
            <a:xfrm>
              <a:off x="395536" y="6120038"/>
              <a:ext cx="684062" cy="684062"/>
            </a:xfrm>
            <a:prstGeom prst="ellipse">
              <a:avLst/>
            </a:prstGeom>
            <a:noFill/>
            <a:ln>
              <a:solidFill>
                <a:srgbClr val="FF0000"/>
              </a:solidFill>
            </a:ln>
            <a:extLst>
              <a:ext uri="{909E8E84-426E-40DD-AFC4-6F175D3DCCD1}">
                <a14:hiddenFill xmlns:a14="http://schemas.microsoft.com/office/drawing/2010/main">
                  <a:solidFill>
                    <a:srgbClr val="FFFFFF"/>
                  </a:solidFill>
                </a14:hiddenFill>
              </a:ext>
            </a:extLst>
          </p:spPr>
        </p:pic>
      </p:grpSp>
      <p:sp>
        <p:nvSpPr>
          <p:cNvPr id="13" name="دبوس زينة 12"/>
          <p:cNvSpPr/>
          <p:nvPr/>
        </p:nvSpPr>
        <p:spPr>
          <a:xfrm>
            <a:off x="11113" y="-27384"/>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كتاب الطالب صـ76</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4" name="Rounded Rectangle 13"/>
          <p:cNvSpPr/>
          <p:nvPr/>
        </p:nvSpPr>
        <p:spPr>
          <a:xfrm>
            <a:off x="4712543" y="1628800"/>
            <a:ext cx="2592287"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ar-EG"/>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EG" dirty="0" smtClean="0">
                <a:ln w="0"/>
                <a:solidFill>
                  <a:prstClr val="black"/>
                </a:solidFill>
                <a:effectLst>
                  <a:outerShdw blurRad="38100" dist="19050" dir="2700000" algn="tl" rotWithShape="0">
                    <a:prstClr val="black">
                      <a:alpha val="40000"/>
                    </a:prstClr>
                  </a:outerShdw>
                </a:effectLst>
              </a:rPr>
              <a:t>أ ) انقسام</a:t>
            </a:r>
            <a:endParaRPr lang="en-US" dirty="0">
              <a:ln w="0"/>
              <a:solidFill>
                <a:prstClr val="black"/>
              </a:solidFill>
              <a:effectLst>
                <a:outerShdw blurRad="38100" dist="19050" dir="2700000" algn="tl" rotWithShape="0">
                  <a:prstClr val="black">
                    <a:alpha val="40000"/>
                  </a:prstClr>
                </a:outerShdw>
              </a:effectLst>
            </a:endParaRPr>
          </a:p>
        </p:txBody>
      </p:sp>
      <p:sp>
        <p:nvSpPr>
          <p:cNvPr id="15" name="Rounded Rectangle 14"/>
          <p:cNvSpPr/>
          <p:nvPr/>
        </p:nvSpPr>
        <p:spPr>
          <a:xfrm>
            <a:off x="1835696" y="1628800"/>
            <a:ext cx="2592287"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ar-EG"/>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EG" dirty="0" smtClean="0">
                <a:ln w="0"/>
                <a:solidFill>
                  <a:prstClr val="black"/>
                </a:solidFill>
                <a:effectLst>
                  <a:outerShdw blurRad="38100" dist="19050" dir="2700000" algn="tl" rotWithShape="0">
                    <a:prstClr val="black">
                      <a:alpha val="40000"/>
                    </a:prstClr>
                  </a:outerShdw>
                </a:effectLst>
              </a:rPr>
              <a:t>ب) تجدد</a:t>
            </a:r>
            <a:endParaRPr lang="en-US" dirty="0">
              <a:ln w="0"/>
              <a:solidFill>
                <a:prstClr val="black"/>
              </a:solidFill>
              <a:effectLst>
                <a:outerShdw blurRad="38100" dist="19050" dir="2700000" algn="tl" rotWithShape="0">
                  <a:prstClr val="black">
                    <a:alpha val="40000"/>
                  </a:prstClr>
                </a:outerShdw>
              </a:effectLst>
            </a:endParaRPr>
          </a:p>
        </p:txBody>
      </p:sp>
      <p:sp>
        <p:nvSpPr>
          <p:cNvPr id="16" name="Rounded Rectangle 15"/>
          <p:cNvSpPr/>
          <p:nvPr/>
        </p:nvSpPr>
        <p:spPr>
          <a:xfrm>
            <a:off x="4712542" y="2301592"/>
            <a:ext cx="2592287"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ar-EG"/>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EG" dirty="0" smtClean="0">
                <a:ln w="0"/>
                <a:solidFill>
                  <a:prstClr val="black"/>
                </a:solidFill>
                <a:effectLst>
                  <a:outerShdw blurRad="38100" dist="19050" dir="2700000" algn="tl" rotWithShape="0">
                    <a:prstClr val="black">
                      <a:alpha val="40000"/>
                    </a:prstClr>
                  </a:outerShdw>
                </a:effectLst>
              </a:rPr>
              <a:t>ج ) تبرعم</a:t>
            </a:r>
            <a:endParaRPr lang="en-US" dirty="0">
              <a:ln w="0"/>
              <a:solidFill>
                <a:prstClr val="black"/>
              </a:solidFill>
              <a:effectLst>
                <a:outerShdw blurRad="38100" dist="19050" dir="2700000" algn="tl" rotWithShape="0">
                  <a:prstClr val="black">
                    <a:alpha val="40000"/>
                  </a:prstClr>
                </a:outerShdw>
              </a:effectLst>
            </a:endParaRPr>
          </a:p>
        </p:txBody>
      </p:sp>
      <p:sp>
        <p:nvSpPr>
          <p:cNvPr id="17" name="Rounded Rectangle 16"/>
          <p:cNvSpPr/>
          <p:nvPr/>
        </p:nvSpPr>
        <p:spPr>
          <a:xfrm>
            <a:off x="1843633" y="2326815"/>
            <a:ext cx="2592287"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ar-EG"/>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EG" dirty="0" smtClean="0">
                <a:ln w="0"/>
                <a:solidFill>
                  <a:prstClr val="black"/>
                </a:solidFill>
                <a:effectLst>
                  <a:outerShdw blurRad="38100" dist="19050" dir="2700000" algn="tl" rotWithShape="0">
                    <a:prstClr val="black">
                      <a:alpha val="40000"/>
                    </a:prstClr>
                  </a:outerShdw>
                </a:effectLst>
              </a:rPr>
              <a:t>د ) تكاثر خضري</a:t>
            </a:r>
            <a:endParaRPr lang="en-US" dirty="0">
              <a:ln w="0"/>
              <a:solidFill>
                <a:prstClr val="black"/>
              </a:solidFill>
              <a:effectLst>
                <a:outerShdw blurRad="38100" dist="19050" dir="2700000" algn="tl" rotWithShape="0">
                  <a:prstClr val="black">
                    <a:alpha val="40000"/>
                  </a:prstClr>
                </a:outerShdw>
              </a:effectLst>
            </a:endParaRPr>
          </a:p>
        </p:txBody>
      </p:sp>
      <p:sp>
        <p:nvSpPr>
          <p:cNvPr id="18" name="Rounded Rectangle 17"/>
          <p:cNvSpPr/>
          <p:nvPr/>
        </p:nvSpPr>
        <p:spPr>
          <a:xfrm>
            <a:off x="5364088" y="764704"/>
            <a:ext cx="3720167"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ar-EG"/>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EG" sz="2800" dirty="0" smtClean="0">
                <a:ln w="0"/>
                <a:solidFill>
                  <a:srgbClr val="FF0000"/>
                </a:solidFill>
                <a:effectLst>
                  <a:outerShdw blurRad="38100" dist="19050" dir="2700000" algn="tl" rotWithShape="0">
                    <a:prstClr val="black">
                      <a:alpha val="40000"/>
                    </a:prstClr>
                  </a:outerShdw>
                </a:effectLst>
              </a:rPr>
              <a:t>12-</a:t>
            </a:r>
            <a:r>
              <a:rPr lang="ar-EG" sz="2800" dirty="0" smtClean="0">
                <a:ln w="0"/>
                <a:solidFill>
                  <a:prstClr val="black"/>
                </a:solidFill>
                <a:effectLst>
                  <a:outerShdw blurRad="38100" dist="19050" dir="2700000" algn="tl" rotWithShape="0">
                    <a:prstClr val="black">
                      <a:alpha val="40000"/>
                    </a:prstClr>
                  </a:outerShdw>
                </a:effectLst>
              </a:rPr>
              <a:t> </a:t>
            </a:r>
            <a:r>
              <a:rPr lang="ar-SA" sz="2800" dirty="0" smtClean="0">
                <a:ln w="0"/>
                <a:solidFill>
                  <a:prstClr val="black"/>
                </a:solidFill>
                <a:effectLst>
                  <a:outerShdw blurRad="38100" dist="19050" dir="2700000" algn="tl" rotWithShape="0">
                    <a:prstClr val="black">
                      <a:alpha val="40000"/>
                    </a:prstClr>
                  </a:outerShdw>
                </a:effectLst>
              </a:rPr>
              <a:t>اختار الإجابة الصحيحة</a:t>
            </a:r>
            <a:endParaRPr lang="en-US" sz="2800" dirty="0">
              <a:solidFill>
                <a:prstClr val="white"/>
              </a:solidFill>
            </a:endParaRPr>
          </a:p>
        </p:txBody>
      </p:sp>
      <p:sp>
        <p:nvSpPr>
          <p:cNvPr id="19" name="TextBox 16"/>
          <p:cNvSpPr txBox="1"/>
          <p:nvPr/>
        </p:nvSpPr>
        <p:spPr>
          <a:xfrm>
            <a:off x="827584" y="794880"/>
            <a:ext cx="4197311" cy="461665"/>
          </a:xfrm>
          <a:prstGeom prst="rect">
            <a:avLst/>
          </a:prstGeom>
          <a:noFill/>
        </p:spPr>
        <p:txBody>
          <a:bodyPr wrap="square" rtlCol="0">
            <a:sp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EG" sz="2400" b="1" dirty="0" smtClean="0">
                <a:solidFill>
                  <a:srgbClr val="FF0000"/>
                </a:solidFill>
              </a:rPr>
              <a:t>ما نوع التكاثر في الهيدرا ؟</a:t>
            </a:r>
            <a:endParaRPr lang="en-US" sz="2400" b="1" dirty="0">
              <a:solidFill>
                <a:srgbClr val="FF0000"/>
              </a:solidFill>
            </a:endParaRPr>
          </a:p>
        </p:txBody>
      </p:sp>
      <p:sp>
        <p:nvSpPr>
          <p:cNvPr id="20" name="مربع نص 5"/>
          <p:cNvSpPr txBox="1">
            <a:spLocks noChangeArrowheads="1"/>
          </p:cNvSpPr>
          <p:nvPr/>
        </p:nvSpPr>
        <p:spPr bwMode="auto">
          <a:xfrm>
            <a:off x="8197885" y="2962110"/>
            <a:ext cx="766603" cy="4001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ar-EG" sz="2000" b="1" dirty="0" smtClean="0">
                <a:solidFill>
                  <a:srgbClr val="FF0000"/>
                </a:solidFill>
              </a:rPr>
              <a:t>س13</a:t>
            </a:r>
            <a:endParaRPr lang="en-US" sz="2000" b="1" dirty="0">
              <a:solidFill>
                <a:prstClr val="black"/>
              </a:solidFill>
              <a:latin typeface="Arial" pitchFamily="34" charset="0"/>
            </a:endParaRPr>
          </a:p>
        </p:txBody>
      </p:sp>
      <p:sp>
        <p:nvSpPr>
          <p:cNvPr id="22" name="مربع نص 7"/>
          <p:cNvSpPr txBox="1">
            <a:spLocks noChangeArrowheads="1"/>
          </p:cNvSpPr>
          <p:nvPr/>
        </p:nvSpPr>
        <p:spPr bwMode="auto">
          <a:xfrm>
            <a:off x="1133530" y="3977826"/>
            <a:ext cx="6888163" cy="2009061"/>
          </a:xfrm>
          <a:prstGeom prst="round2Diag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r>
              <a:rPr lang="ar-EG" sz="2800" b="1" dirty="0" smtClean="0">
                <a:solidFill>
                  <a:prstClr val="black"/>
                </a:solidFill>
                <a:latin typeface="Arial" pitchFamily="34" charset="0"/>
              </a:rPr>
              <a:t>هذه العبارة غير صحيحة لأن التكاثر الجنسي يساعد على تحقيق التنوع والتحسن المتواصل في صفات المخلوقات الحية فالأبناء لا يشبهون آبائهم تماماً فبعضهم قد يكون أطول أو أقصر أو أسرع من البعض الآخر</a:t>
            </a:r>
            <a:endParaRPr lang="en-US" sz="2000" b="1" dirty="0">
              <a:solidFill>
                <a:prstClr val="black"/>
              </a:solidFill>
              <a:latin typeface="Arial" pitchFamily="34" charset="0"/>
            </a:endParaRPr>
          </a:p>
        </p:txBody>
      </p:sp>
      <p:sp>
        <p:nvSpPr>
          <p:cNvPr id="23" name="TextBox 22"/>
          <p:cNvSpPr txBox="1"/>
          <p:nvPr/>
        </p:nvSpPr>
        <p:spPr>
          <a:xfrm>
            <a:off x="395536" y="2924944"/>
            <a:ext cx="7793732" cy="954107"/>
          </a:xfrm>
          <a:prstGeom prst="rect">
            <a:avLst/>
          </a:prstGeom>
          <a:noFill/>
        </p:spPr>
        <p:txBody>
          <a:bodyPr wrap="square" rtlCol="1">
            <a:spAutoFit/>
          </a:bodyPr>
          <a:lstStyle/>
          <a:p>
            <a:r>
              <a:rPr lang="ar-EG" sz="2800" b="1" dirty="0" smtClean="0">
                <a:solidFill>
                  <a:srgbClr val="FF0000"/>
                </a:solidFill>
              </a:rPr>
              <a:t>صواب أم خطأ</a:t>
            </a:r>
            <a:r>
              <a:rPr lang="ar-SA" sz="2800" b="1" dirty="0" smtClean="0">
                <a:solidFill>
                  <a:srgbClr val="FF0000"/>
                </a:solidFill>
              </a:rPr>
              <a:t>. </a:t>
            </a:r>
            <a:r>
              <a:rPr lang="ar-EG" sz="2800" b="1" dirty="0" smtClean="0">
                <a:solidFill>
                  <a:srgbClr val="7030A0"/>
                </a:solidFill>
              </a:rPr>
              <a:t>التكاثر الجنسي ينتج أفراداً تطابق صفاتهم صفات الأبوين تماماً</a:t>
            </a:r>
            <a:r>
              <a:rPr lang="ar-SA" sz="2800" b="1" dirty="0" smtClean="0">
                <a:solidFill>
                  <a:srgbClr val="7030A0"/>
                </a:solidFill>
              </a:rPr>
              <a:t>.</a:t>
            </a:r>
            <a:r>
              <a:rPr lang="ar-EG" sz="2800" b="1" dirty="0" smtClean="0">
                <a:solidFill>
                  <a:srgbClr val="7030A0"/>
                </a:solidFill>
              </a:rPr>
              <a:t> هل هذه العبارة صحيحة أم خاطئة . أفسر إجابتي</a:t>
            </a:r>
            <a:endParaRPr lang="ar-SA" sz="2800" b="1" dirty="0">
              <a:solidFill>
                <a:srgbClr val="7030A0"/>
              </a:solidFill>
            </a:endParaRPr>
          </a:p>
        </p:txBody>
      </p:sp>
      <p:sp>
        <p:nvSpPr>
          <p:cNvPr id="21" name="مربع نص 6"/>
          <p:cNvSpPr txBox="1">
            <a:spLocks noChangeArrowheads="1"/>
          </p:cNvSpPr>
          <p:nvPr/>
        </p:nvSpPr>
        <p:spPr bwMode="auto">
          <a:xfrm>
            <a:off x="7954105" y="4648799"/>
            <a:ext cx="864046" cy="442674"/>
          </a:xfrm>
          <a:prstGeom prst="round2Diag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r>
              <a:rPr lang="ar-SA" sz="2000" b="1" dirty="0">
                <a:solidFill>
                  <a:srgbClr val="660066"/>
                </a:solidFill>
              </a:rPr>
              <a:t>الإجابة </a:t>
            </a:r>
            <a:endParaRPr lang="en-US" sz="2000" b="1" dirty="0">
              <a:solidFill>
                <a:prstClr val="black"/>
              </a:solidFill>
              <a:latin typeface="Arial" pitchFamily="34" charset="0"/>
            </a:endParaRPr>
          </a:p>
        </p:txBody>
      </p:sp>
    </p:spTree>
    <p:extLst>
      <p:ext uri="{BB962C8B-B14F-4D97-AF65-F5344CB8AC3E}">
        <p14:creationId xmlns:p14="http://schemas.microsoft.com/office/powerpoint/2010/main" val="195162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13"/>
                                        </p:tgtEl>
                                        <p:attrNameLst>
                                          <p:attrName>style.color</p:attrName>
                                        </p:attrNameLst>
                                      </p:cBhvr>
                                      <p:by>
                                        <p:hsl h="-7200000" s="0" l="0"/>
                                      </p:by>
                                    </p:animClr>
                                    <p:animClr clrSpc="hsl" dir="cw">
                                      <p:cBhvr>
                                        <p:cTn id="7" dur="500" fill="hold"/>
                                        <p:tgtEl>
                                          <p:spTgt spid="13"/>
                                        </p:tgtEl>
                                        <p:attrNameLst>
                                          <p:attrName>fillcolor</p:attrName>
                                        </p:attrNameLst>
                                      </p:cBhvr>
                                      <p:by>
                                        <p:hsl h="-7200000" s="0" l="0"/>
                                      </p:by>
                                    </p:animClr>
                                    <p:animClr clrSpc="hsl" dir="cw">
                                      <p:cBhvr>
                                        <p:cTn id="8" dur="500" fill="hold"/>
                                        <p:tgtEl>
                                          <p:spTgt spid="13"/>
                                        </p:tgtEl>
                                        <p:attrNameLst>
                                          <p:attrName>stroke.color</p:attrName>
                                        </p:attrNameLst>
                                      </p:cBhvr>
                                      <p:by>
                                        <p:hsl h="-7200000" s="0" l="0"/>
                                      </p:by>
                                    </p:animClr>
                                    <p:set>
                                      <p:cBhvr>
                                        <p:cTn id="9" dur="500" fill="hold"/>
                                        <p:tgtEl>
                                          <p:spTgt spid="1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arn(inVertical)">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mph" presetSubtype="0" fill="hold" grpId="1" nodeType="clickEffect">
                                  <p:stCondLst>
                                    <p:cond delay="0"/>
                                  </p:stCondLst>
                                  <p:childTnLst>
                                    <p:animClr clrSpc="hsl" dir="cw">
                                      <p:cBhvr override="childStyle">
                                        <p:cTn id="53" dur="500" fill="hold"/>
                                        <p:tgtEl>
                                          <p:spTgt spid="16"/>
                                        </p:tgtEl>
                                        <p:attrNameLst>
                                          <p:attrName>style.color</p:attrName>
                                        </p:attrNameLst>
                                      </p:cBhvr>
                                      <p:by>
                                        <p:hsl h="7200000" s="0" l="0"/>
                                      </p:by>
                                    </p:animClr>
                                    <p:animClr clrSpc="hsl" dir="cw">
                                      <p:cBhvr>
                                        <p:cTn id="54" dur="500" fill="hold"/>
                                        <p:tgtEl>
                                          <p:spTgt spid="16"/>
                                        </p:tgtEl>
                                        <p:attrNameLst>
                                          <p:attrName>fillcolor</p:attrName>
                                        </p:attrNameLst>
                                      </p:cBhvr>
                                      <p:by>
                                        <p:hsl h="7200000" s="0" l="0"/>
                                      </p:by>
                                    </p:animClr>
                                    <p:animClr clrSpc="hsl" dir="cw">
                                      <p:cBhvr>
                                        <p:cTn id="55" dur="500" fill="hold"/>
                                        <p:tgtEl>
                                          <p:spTgt spid="16"/>
                                        </p:tgtEl>
                                        <p:attrNameLst>
                                          <p:attrName>stroke.color</p:attrName>
                                        </p:attrNameLst>
                                      </p:cBhvr>
                                      <p:by>
                                        <p:hsl h="7200000" s="0" l="0"/>
                                      </p:by>
                                    </p:animClr>
                                    <p:set>
                                      <p:cBhvr>
                                        <p:cTn id="56" dur="500" fill="hold"/>
                                        <p:tgtEl>
                                          <p:spTgt spid="16"/>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2000" fill="hold"/>
                                        <p:tgtEl>
                                          <p:spTgt spid="20"/>
                                        </p:tgtEl>
                                        <p:attrNameLst>
                                          <p:attrName>ppt_x</p:attrName>
                                        </p:attrNameLst>
                                      </p:cBhvr>
                                      <p:tavLst>
                                        <p:tav tm="0">
                                          <p:val>
                                            <p:strVal val="1+#ppt_w/2"/>
                                          </p:val>
                                        </p:tav>
                                        <p:tav tm="100000">
                                          <p:val>
                                            <p:strVal val="#ppt_x"/>
                                          </p:val>
                                        </p:tav>
                                      </p:tavLst>
                                    </p:anim>
                                    <p:anim calcmode="lin" valueType="num">
                                      <p:cBhvr additive="base">
                                        <p:cTn id="62" dur="20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iterate type="lt">
                                    <p:tmPct val="10000"/>
                                  </p:iterate>
                                  <p:childTnLst>
                                    <p:set>
                                      <p:cBhvr>
                                        <p:cTn id="66" dur="1" fill="hold">
                                          <p:stCondLst>
                                            <p:cond delay="0"/>
                                          </p:stCondLst>
                                        </p:cTn>
                                        <p:tgtEl>
                                          <p:spTgt spid="23"/>
                                        </p:tgtEl>
                                        <p:attrNameLst>
                                          <p:attrName>style.visibility</p:attrName>
                                        </p:attrNameLst>
                                      </p:cBhvr>
                                      <p:to>
                                        <p:strVal val="visible"/>
                                      </p:to>
                                    </p:set>
                                    <p:animEffect transition="in" filter="wipe(down)">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iterate type="lt">
                                    <p:tmPct val="10000"/>
                                  </p:iterate>
                                  <p:childTnLst>
                                    <p:set>
                                      <p:cBhvr>
                                        <p:cTn id="71" dur="1" fill="hold">
                                          <p:stCondLst>
                                            <p:cond delay="0"/>
                                          </p:stCondLst>
                                        </p:cTn>
                                        <p:tgtEl>
                                          <p:spTgt spid="21"/>
                                        </p:tgtEl>
                                        <p:attrNameLst>
                                          <p:attrName>style.visibility</p:attrName>
                                        </p:attrNameLst>
                                      </p:cBhvr>
                                      <p:to>
                                        <p:strVal val="visible"/>
                                      </p:to>
                                    </p:set>
                                    <p:anim calcmode="lin" valueType="num">
                                      <p:cBhvr additive="base">
                                        <p:cTn id="72" dur="2000" fill="hold"/>
                                        <p:tgtEl>
                                          <p:spTgt spid="21"/>
                                        </p:tgtEl>
                                        <p:attrNameLst>
                                          <p:attrName>ppt_x</p:attrName>
                                        </p:attrNameLst>
                                      </p:cBhvr>
                                      <p:tavLst>
                                        <p:tav tm="0">
                                          <p:val>
                                            <p:strVal val="#ppt_x"/>
                                          </p:val>
                                        </p:tav>
                                        <p:tav tm="100000">
                                          <p:val>
                                            <p:strVal val="#ppt_x"/>
                                          </p:val>
                                        </p:tav>
                                      </p:tavLst>
                                    </p:anim>
                                    <p:anim calcmode="lin" valueType="num">
                                      <p:cBhvr additive="base">
                                        <p:cTn id="73" dur="2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p:stCondLst>
                                    <p:cond delay="0"/>
                                  </p:stCondLst>
                                  <p:iterate type="lt">
                                    <p:tmPct val="10000"/>
                                  </p:iterate>
                                  <p:childTnLst>
                                    <p:set>
                                      <p:cBhvr>
                                        <p:cTn id="77" dur="1" fill="hold">
                                          <p:stCondLst>
                                            <p:cond delay="0"/>
                                          </p:stCondLst>
                                        </p:cTn>
                                        <p:tgtEl>
                                          <p:spTgt spid="22"/>
                                        </p:tgtEl>
                                        <p:attrNameLst>
                                          <p:attrName>style.visibility</p:attrName>
                                        </p:attrNameLst>
                                      </p:cBhvr>
                                      <p:to>
                                        <p:strVal val="visible"/>
                                      </p:to>
                                    </p:set>
                                    <p:anim calcmode="lin" valueType="num">
                                      <p:cBhvr additive="base">
                                        <p:cTn id="78" dur="2000" fill="hold"/>
                                        <p:tgtEl>
                                          <p:spTgt spid="22"/>
                                        </p:tgtEl>
                                        <p:attrNameLst>
                                          <p:attrName>ppt_x</p:attrName>
                                        </p:attrNameLst>
                                      </p:cBhvr>
                                      <p:tavLst>
                                        <p:tav tm="0">
                                          <p:val>
                                            <p:strVal val="0-#ppt_w/2"/>
                                          </p:val>
                                        </p:tav>
                                        <p:tav tm="100000">
                                          <p:val>
                                            <p:strVal val="#ppt_x"/>
                                          </p:val>
                                        </p:tav>
                                      </p:tavLst>
                                    </p:anim>
                                    <p:anim calcmode="lin" valueType="num">
                                      <p:cBhvr additive="base">
                                        <p:cTn id="79" dur="20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15" grpId="0" animBg="1"/>
      <p:bldP spid="16" grpId="0" animBg="1"/>
      <p:bldP spid="16" grpId="1" animBg="1"/>
      <p:bldP spid="17" grpId="0" animBg="1"/>
      <p:bldP spid="18" grpId="0" animBg="1"/>
      <p:bldP spid="19" grpId="0"/>
      <p:bldP spid="20" grpId="0" animBg="1"/>
      <p:bldP spid="22" grpId="0" animBg="1"/>
      <p:bldP spid="23" grpId="0"/>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مستطيل 2"/>
          <p:cNvSpPr/>
          <p:nvPr/>
        </p:nvSpPr>
        <p:spPr>
          <a:xfrm>
            <a:off x="3025148" y="0"/>
            <a:ext cx="3108211" cy="646986"/>
          </a:xfrm>
          <a:prstGeom prst="round2Diag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otus-Bold"/>
              </a:rPr>
              <a:t>مراجعة الفصل الثاني </a:t>
            </a:r>
            <a:endPar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مربع نص 22"/>
          <p:cNvSpPr txBox="1"/>
          <p:nvPr/>
        </p:nvSpPr>
        <p:spPr>
          <a:xfrm>
            <a:off x="5845228" y="993338"/>
            <a:ext cx="2975244" cy="646986"/>
          </a:xfrm>
          <a:prstGeom prst="round2Diag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pPr>
              <a:defRPr/>
            </a:pPr>
            <a:r>
              <a:rPr lang="ar-SA" sz="3200" b="1" dirty="0" smtClean="0">
                <a:solidFill>
                  <a:srgbClr val="7030A0"/>
                </a:solidFill>
              </a:rPr>
              <a:t>12- الفكرة العامة :</a:t>
            </a:r>
            <a:endParaRPr lang="ar-SA" sz="3200" b="1" dirty="0">
              <a:solidFill>
                <a:srgbClr val="7030A0"/>
              </a:solidFill>
            </a:endParaRPr>
          </a:p>
        </p:txBody>
      </p:sp>
      <p:sp>
        <p:nvSpPr>
          <p:cNvPr id="6" name="TextBox 5"/>
          <p:cNvSpPr txBox="1"/>
          <p:nvPr/>
        </p:nvSpPr>
        <p:spPr>
          <a:xfrm>
            <a:off x="2056623" y="1828800"/>
            <a:ext cx="5029200" cy="584775"/>
          </a:xfrm>
          <a:prstGeom prst="rect">
            <a:avLst/>
          </a:prstGeom>
          <a:noFill/>
        </p:spPr>
        <p:txBody>
          <a:bodyPr wrap="square" rtlCol="1">
            <a:spAutoFit/>
          </a:bodyPr>
          <a:lstStyle/>
          <a:p>
            <a:r>
              <a:rPr lang="ar-SA" sz="3200" b="1" dirty="0" smtClean="0">
                <a:solidFill>
                  <a:srgbClr val="FF0000"/>
                </a:solidFill>
              </a:rPr>
              <a:t>كيف تتكاثر المخلوقات الحية ؟</a:t>
            </a:r>
            <a:endParaRPr lang="ar-SA" sz="3200" b="1" dirty="0">
              <a:solidFill>
                <a:srgbClr val="FF0000"/>
              </a:solidFill>
            </a:endParaRPr>
          </a:p>
        </p:txBody>
      </p:sp>
      <p:sp>
        <p:nvSpPr>
          <p:cNvPr id="7" name="Round Diagonal Corner Rectangle 6"/>
          <p:cNvSpPr/>
          <p:nvPr/>
        </p:nvSpPr>
        <p:spPr>
          <a:xfrm>
            <a:off x="427655" y="3331029"/>
            <a:ext cx="8305799" cy="2057400"/>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3200" b="1" dirty="0" smtClean="0">
                <a:solidFill>
                  <a:srgbClr val="FF0000"/>
                </a:solidFill>
              </a:rPr>
              <a:t>الإجابة : </a:t>
            </a:r>
          </a:p>
          <a:p>
            <a:pPr algn="ctr"/>
            <a:r>
              <a:rPr lang="ar-SA" sz="3200" b="1" dirty="0" smtClean="0">
                <a:solidFill>
                  <a:prstClr val="black"/>
                </a:solidFill>
              </a:rPr>
              <a:t>تتكاثر المخلوقات الحية جنسيا ولا جنسيا .</a:t>
            </a:r>
            <a:endParaRPr lang="ar-SA" sz="3200" b="1" dirty="0">
              <a:solidFill>
                <a:prstClr val="black"/>
              </a:solidFill>
            </a:endParaRPr>
          </a:p>
        </p:txBody>
      </p:sp>
      <p:grpSp>
        <p:nvGrpSpPr>
          <p:cNvPr id="8" name="مجموعة 4"/>
          <p:cNvGrpSpPr/>
          <p:nvPr/>
        </p:nvGrpSpPr>
        <p:grpSpPr>
          <a:xfrm>
            <a:off x="533400" y="6272617"/>
            <a:ext cx="5751790" cy="557468"/>
            <a:chOff x="395536" y="5964387"/>
            <a:chExt cx="5751790" cy="848989"/>
          </a:xfrm>
        </p:grpSpPr>
        <p:pic>
          <p:nvPicPr>
            <p:cNvPr id="9" name="Picture 4" descr="http://www.dr-mohammadian.ir/gallery/home.png">
              <a:hlinkClick r:id="" action="ppaction://hlinkshowjump?jump=firstslide"/>
            </p:cNvPr>
            <p:cNvPicPr>
              <a:picLocks noChangeAspect="1" noChangeArrowheads="1"/>
            </p:cNvPicPr>
            <p:nvPr/>
          </p:nvPicPr>
          <p:blipFill rotWithShape="1">
            <a:blip r:embed="rId2" cstate="print">
              <a:duotone>
                <a:prstClr val="black"/>
                <a:schemeClr val="accent4">
                  <a:tint val="45000"/>
                  <a:satMod val="400000"/>
                </a:schemeClr>
              </a:duotone>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l="16296" t="15127" r="15390" b="20163"/>
            <a:stretch/>
          </p:blipFill>
          <p:spPr bwMode="auto">
            <a:xfrm>
              <a:off x="4076488" y="5964387"/>
              <a:ext cx="896293" cy="848989"/>
            </a:xfrm>
            <a:prstGeom prst="roundRect">
              <a:avLst/>
            </a:prstGeom>
            <a:noFill/>
            <a:ln>
              <a:solidFill>
                <a:srgbClr val="7030A0"/>
              </a:solidFill>
            </a:ln>
            <a:extLst>
              <a:ext uri="{909E8E84-426E-40DD-AFC4-6F175D3DCCD1}">
                <a14:hiddenFill xmlns:a14="http://schemas.microsoft.com/office/drawing/2010/main">
                  <a:solidFill>
                    <a:srgbClr val="FFFFFF"/>
                  </a:solidFill>
                </a14:hiddenFill>
              </a:ext>
            </a:extLst>
          </p:spPr>
        </p:pic>
        <p:sp>
          <p:nvSpPr>
            <p:cNvPr id="10" name="سهم إلى اليمين 3">
              <a:hlinkClick r:id="" action="ppaction://hlinkshowjump?jump=nextslide"/>
            </p:cNvPr>
            <p:cNvSpPr/>
            <p:nvPr/>
          </p:nvSpPr>
          <p:spPr>
            <a:xfrm rot="801633">
              <a:off x="5370740" y="6201641"/>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11" name="سهم إلى اليمين 19">
              <a:hlinkClick r:id="" action="ppaction://hlinkshowjump?jump=previousslide"/>
            </p:cNvPr>
            <p:cNvSpPr/>
            <p:nvPr/>
          </p:nvSpPr>
          <p:spPr>
            <a:xfrm rot="10071875">
              <a:off x="2844698" y="6197190"/>
              <a:ext cx="776586" cy="600267"/>
            </a:xfrm>
            <a:prstGeom prst="rightArrow">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pic>
          <p:nvPicPr>
            <p:cNvPr id="12" name="Picture 4" descr="http://www.clker.com/cliparts/3/8/b/a/11971212312045077795webmichl_powerbutton_2_states_(_on_off_).svg.med.png">
              <a:hlinkClick r:id="" action="ppaction://hlinkshowjump?jump=endshow"/>
            </p:cNvPr>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869" b="-869"/>
            <a:stretch/>
          </p:blipFill>
          <p:spPr bwMode="auto">
            <a:xfrm>
              <a:off x="395536" y="6120038"/>
              <a:ext cx="684062" cy="684062"/>
            </a:xfrm>
            <a:prstGeom prst="ellipse">
              <a:avLst/>
            </a:prstGeom>
            <a:noFill/>
            <a:ln>
              <a:solidFill>
                <a:srgbClr val="FF0000"/>
              </a:solidFill>
            </a:ln>
            <a:extLst>
              <a:ext uri="{909E8E84-426E-40DD-AFC4-6F175D3DCCD1}">
                <a14:hiddenFill xmlns:a14="http://schemas.microsoft.com/office/drawing/2010/main">
                  <a:solidFill>
                    <a:srgbClr val="FFFFFF"/>
                  </a:solidFill>
                </a14:hiddenFill>
              </a:ext>
            </a:extLst>
          </p:spPr>
        </p:pic>
      </p:grpSp>
      <p:sp>
        <p:nvSpPr>
          <p:cNvPr id="13" name="دبوس زينة 12"/>
          <p:cNvSpPr/>
          <p:nvPr/>
        </p:nvSpPr>
        <p:spPr>
          <a:xfrm>
            <a:off x="11113" y="-27384"/>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كتاب الطالب صـ76</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084386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13"/>
                                        </p:tgtEl>
                                        <p:attrNameLst>
                                          <p:attrName>style.color</p:attrName>
                                        </p:attrNameLst>
                                      </p:cBhvr>
                                      <p:by>
                                        <p:hsl h="-7200000" s="0" l="0"/>
                                      </p:by>
                                    </p:animClr>
                                    <p:animClr clrSpc="hsl" dir="cw">
                                      <p:cBhvr>
                                        <p:cTn id="7" dur="500" fill="hold"/>
                                        <p:tgtEl>
                                          <p:spTgt spid="13"/>
                                        </p:tgtEl>
                                        <p:attrNameLst>
                                          <p:attrName>fillcolor</p:attrName>
                                        </p:attrNameLst>
                                      </p:cBhvr>
                                      <p:by>
                                        <p:hsl h="-7200000" s="0" l="0"/>
                                      </p:by>
                                    </p:animClr>
                                    <p:animClr clrSpc="hsl" dir="cw">
                                      <p:cBhvr>
                                        <p:cTn id="8" dur="500" fill="hold"/>
                                        <p:tgtEl>
                                          <p:spTgt spid="13"/>
                                        </p:tgtEl>
                                        <p:attrNameLst>
                                          <p:attrName>stroke.color</p:attrName>
                                        </p:attrNameLst>
                                      </p:cBhvr>
                                      <p:by>
                                        <p:hsl h="-7200000" s="0" l="0"/>
                                      </p:by>
                                    </p:animClr>
                                    <p:set>
                                      <p:cBhvr>
                                        <p:cTn id="9" dur="500" fill="hold"/>
                                        <p:tgtEl>
                                          <p:spTgt spid="1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iterate type="lt">
                                    <p:tmPct val="10000"/>
                                  </p:iterate>
                                  <p:childTnLst>
                                    <p:set>
                                      <p:cBhvr>
                                        <p:cTn id="19" dur="1" fill="hold">
                                          <p:stCondLst>
                                            <p:cond delay="0"/>
                                          </p:stCondLst>
                                        </p:cTn>
                                        <p:tgtEl>
                                          <p:spTgt spid="5"/>
                                        </p:tgtEl>
                                        <p:attrNameLst>
                                          <p:attrName>style.visibility</p:attrName>
                                        </p:attrNameLst>
                                      </p:cBhvr>
                                      <p:to>
                                        <p:strVal val="visible"/>
                                      </p:to>
                                    </p:set>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iterate type="lt">
                                    <p:tmPct val="10000"/>
                                  </p:iterate>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iterate type="lt">
                                    <p:tmPct val="10000"/>
                                  </p:iterate>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21"/>
          <p:cNvSpPr txBox="1"/>
          <p:nvPr/>
        </p:nvSpPr>
        <p:spPr>
          <a:xfrm>
            <a:off x="6759253" y="-6742"/>
            <a:ext cx="2374900" cy="510778"/>
          </a:xfrm>
          <a:prstGeom prst="round2DiagRect">
            <a:avLst/>
          </a:prstGeom>
          <a:gradFill rotWithShape="1">
            <a:gsLst>
              <a:gs pos="0">
                <a:srgbClr val="8064A2">
                  <a:tint val="43000"/>
                  <a:satMod val="165000"/>
                </a:srgbClr>
              </a:gs>
              <a:gs pos="55000">
                <a:srgbClr val="8064A2">
                  <a:tint val="83000"/>
                  <a:satMod val="155000"/>
                </a:srgbClr>
              </a:gs>
              <a:gs pos="100000">
                <a:srgbClr val="8064A2">
                  <a:shade val="85000"/>
                </a:srgb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rgbClr val="8064A2">
                <a:satMod val="115000"/>
              </a:srgbClr>
            </a:contourClr>
          </a:sp3d>
        </p:spPr>
        <p:txBody>
          <a:bodyPr rtlCol="1">
            <a:spAutoFit/>
          </a:bodyPr>
          <a:lstStyle/>
          <a:p>
            <a:pPr algn="ctr">
              <a:defRPr/>
            </a:pPr>
            <a:r>
              <a:rPr lang="ar-EG" sz="2400" b="1" kern="0" dirty="0" smtClean="0">
                <a:solidFill>
                  <a:srgbClr val="FFFF00"/>
                </a:solidFill>
                <a:latin typeface="Sakkal Majalla"/>
                <a:cs typeface="Sakkal Majalla"/>
              </a:rPr>
              <a:t>الفصل الثاني</a:t>
            </a:r>
            <a:endParaRPr lang="ar-EG" sz="2400" b="1" kern="0" dirty="0">
              <a:solidFill>
                <a:srgbClr val="FFFF00"/>
              </a:solidFill>
              <a:latin typeface="Sakkal Majalla"/>
              <a:cs typeface="Sakkal Majalla"/>
            </a:endParaRPr>
          </a:p>
        </p:txBody>
      </p:sp>
      <p:sp>
        <p:nvSpPr>
          <p:cNvPr id="3" name="مربع نص 16"/>
          <p:cNvSpPr txBox="1"/>
          <p:nvPr/>
        </p:nvSpPr>
        <p:spPr>
          <a:xfrm>
            <a:off x="2947955" y="1592"/>
            <a:ext cx="3240360" cy="578882"/>
          </a:xfrm>
          <a:prstGeom prst="round2DiagRect">
            <a:avLst/>
          </a:prstGeom>
          <a:solidFill>
            <a:srgbClr val="C0504D"/>
          </a:solidFill>
          <a:ln w="19050" cap="flat" cmpd="sng" algn="ctr">
            <a:solidFill>
              <a:srgbClr val="C0504D">
                <a:shade val="50000"/>
              </a:srgbClr>
            </a:solidFill>
            <a:prstDash val="solid"/>
          </a:ln>
          <a:effectLst/>
        </p:spPr>
        <p:txBody>
          <a:bodyPr wrap="square" rtlCol="1">
            <a:spAutoFit/>
          </a:bodyPr>
          <a:lstStyle/>
          <a:p>
            <a:pPr algn="ctr">
              <a:defRPr/>
            </a:pPr>
            <a:r>
              <a:rPr lang="ar-SA" sz="2800" b="1" kern="0" dirty="0" smtClean="0">
                <a:solidFill>
                  <a:prstClr val="white"/>
                </a:solidFill>
                <a:latin typeface="Sakkal Majalla"/>
                <a:cs typeface="Sakkal Majalla"/>
              </a:rPr>
              <a:t>نــمـــوذج اخــتـــبــــــــار</a:t>
            </a:r>
            <a:endParaRPr lang="ar-EG" sz="2800" b="1" kern="0" dirty="0">
              <a:solidFill>
                <a:prstClr val="white"/>
              </a:solidFill>
              <a:latin typeface="Sakkal Majalla"/>
              <a:cs typeface="Sakkal Majalla"/>
            </a:endParaRPr>
          </a:p>
        </p:txBody>
      </p:sp>
      <p:sp>
        <p:nvSpPr>
          <p:cNvPr id="4" name="دبوس زينة 10"/>
          <p:cNvSpPr/>
          <p:nvPr/>
        </p:nvSpPr>
        <p:spPr>
          <a:xfrm>
            <a:off x="9847" y="-773"/>
            <a:ext cx="1146267" cy="765477"/>
          </a:xfrm>
          <a:prstGeom prst="plaque">
            <a:avLst/>
          </a:prstGeom>
          <a:solidFill>
            <a:srgbClr val="9BBB59"/>
          </a:solidFill>
          <a:ln w="19050" cap="flat" cmpd="sng" algn="ctr">
            <a:solidFill>
              <a:srgbClr val="9BBB59">
                <a:shade val="50000"/>
              </a:srgbClr>
            </a:solidFill>
            <a:prstDash val="solid"/>
          </a:ln>
          <a:effectLst/>
        </p:spPr>
        <p:txBody>
          <a:bodyPr rtlCol="1" anchor="ctr"/>
          <a:lstStyle/>
          <a:p>
            <a:pPr algn="ctr">
              <a:defRPr/>
            </a:pPr>
            <a:r>
              <a:rPr lang="ar-SA"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rPr>
              <a:t>كتاب الطالب صـ</a:t>
            </a:r>
            <a:r>
              <a:rPr lang="ar-EG"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rPr>
              <a:t>77</a:t>
            </a:r>
            <a:endParaRPr lang="ar-SA"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endParaRPr>
          </a:p>
        </p:txBody>
      </p:sp>
      <p:sp>
        <p:nvSpPr>
          <p:cNvPr id="11" name="Bevel 10"/>
          <p:cNvSpPr/>
          <p:nvPr/>
        </p:nvSpPr>
        <p:spPr>
          <a:xfrm>
            <a:off x="4544007" y="658892"/>
            <a:ext cx="72008" cy="5794444"/>
          </a:xfrm>
          <a:prstGeom prst="beve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678131"/>
            <a:ext cx="4322662" cy="3086531"/>
          </a:xfrm>
          <a:prstGeom prst="rect">
            <a:avLst/>
          </a:prstGeom>
        </p:spPr>
      </p:pic>
      <p:pic>
        <p:nvPicPr>
          <p:cNvPr id="15" name="Picture 1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3827052"/>
            <a:ext cx="4304204" cy="2372056"/>
          </a:xfrm>
          <a:prstGeom prst="rect">
            <a:avLst/>
          </a:prstGeom>
        </p:spPr>
      </p:pic>
      <p:pic>
        <p:nvPicPr>
          <p:cNvPr id="17" name="Picture 1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196" y="908720"/>
            <a:ext cx="4245061" cy="3858163"/>
          </a:xfrm>
          <a:prstGeom prst="rect">
            <a:avLst/>
          </a:prstGeom>
        </p:spPr>
      </p:pic>
      <p:sp>
        <p:nvSpPr>
          <p:cNvPr id="18" name="Oval 17"/>
          <p:cNvSpPr/>
          <p:nvPr/>
        </p:nvSpPr>
        <p:spPr>
          <a:xfrm>
            <a:off x="5349255" y="2926699"/>
            <a:ext cx="1080120" cy="432048"/>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14196" y="4293097"/>
            <a:ext cx="1651557" cy="473786"/>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4788024" y="5407900"/>
            <a:ext cx="3784476" cy="650776"/>
          </a:xfrm>
          <a:prstGeom prst="roundRect">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674469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4"/>
                                        </p:tgtEl>
                                        <p:attrNameLst>
                                          <p:attrName>style.color</p:attrName>
                                        </p:attrNameLst>
                                      </p:cBhvr>
                                      <p:by>
                                        <p:hsl h="-7200000" s="0" l="0"/>
                                      </p:by>
                                    </p:animClr>
                                    <p:animClr clrSpc="hsl" dir="cw">
                                      <p:cBhvr>
                                        <p:cTn id="7" dur="500" fill="hold"/>
                                        <p:tgtEl>
                                          <p:spTgt spid="4"/>
                                        </p:tgtEl>
                                        <p:attrNameLst>
                                          <p:attrName>fillcolor</p:attrName>
                                        </p:attrNameLst>
                                      </p:cBhvr>
                                      <p:by>
                                        <p:hsl h="-7200000" s="0" l="0"/>
                                      </p:by>
                                    </p:animClr>
                                    <p:animClr clrSpc="hsl" dir="cw">
                                      <p:cBhvr>
                                        <p:cTn id="8" dur="500" fill="hold"/>
                                        <p:tgtEl>
                                          <p:spTgt spid="4"/>
                                        </p:tgtEl>
                                        <p:attrNameLst>
                                          <p:attrName>stroke.color</p:attrName>
                                        </p:attrNameLst>
                                      </p:cBhvr>
                                      <p:by>
                                        <p:hsl h="-7200000" s="0" l="0"/>
                                      </p:by>
                                    </p:animClr>
                                    <p:set>
                                      <p:cBhvr>
                                        <p:cTn id="9" dur="5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ircle(in)">
                                      <p:cBhvr>
                                        <p:cTn id="26" dur="2000"/>
                                        <p:tgtEl>
                                          <p:spTgt spid="7"/>
                                        </p:tgtEl>
                                      </p:cBhvr>
                                    </p:animEffect>
                                  </p:childTnLst>
                                </p:cTn>
                              </p:par>
                              <p:par>
                                <p:cTn id="27" presetID="6" presetClass="entr" presetSubtype="16"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circle(in)">
                                      <p:cBhvr>
                                        <p:cTn id="29" dur="2000"/>
                                        <p:tgtEl>
                                          <p:spTgt spid="15"/>
                                        </p:tgtEl>
                                      </p:cBhvr>
                                    </p:animEffect>
                                  </p:childTnLst>
                                </p:cTn>
                              </p:par>
                              <p:par>
                                <p:cTn id="30" presetID="6" presetClass="entr" presetSubtype="16"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ircle(in)">
                                      <p:cBhvr>
                                        <p:cTn id="32" dur="2000"/>
                                        <p:tgtEl>
                                          <p:spTgt spid="17"/>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heel(1)">
                                      <p:cBhvr>
                                        <p:cTn id="40" dur="20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heel(1)">
                                      <p:cBhvr>
                                        <p:cTn id="45" dur="20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wipe(down)">
                                      <p:cBhvr>
                                        <p:cTn id="5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1" grpId="0" animBg="1"/>
      <p:bldP spid="18" grpId="0" animBg="1"/>
      <p:bldP spid="22"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 name="Picture 1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835596"/>
            <a:ext cx="4245061" cy="2305372"/>
          </a:xfrm>
          <a:prstGeom prst="rect">
            <a:avLst/>
          </a:prstGeom>
        </p:spPr>
      </p:pic>
      <p:sp>
        <p:nvSpPr>
          <p:cNvPr id="2" name="مربع نص 21"/>
          <p:cNvSpPr txBox="1"/>
          <p:nvPr/>
        </p:nvSpPr>
        <p:spPr>
          <a:xfrm>
            <a:off x="6759253" y="-6742"/>
            <a:ext cx="2374900" cy="510778"/>
          </a:xfrm>
          <a:prstGeom prst="round2DiagRect">
            <a:avLst/>
          </a:prstGeom>
          <a:gradFill rotWithShape="1">
            <a:gsLst>
              <a:gs pos="0">
                <a:srgbClr val="8064A2">
                  <a:tint val="43000"/>
                  <a:satMod val="165000"/>
                </a:srgbClr>
              </a:gs>
              <a:gs pos="55000">
                <a:srgbClr val="8064A2">
                  <a:tint val="83000"/>
                  <a:satMod val="155000"/>
                </a:srgbClr>
              </a:gs>
              <a:gs pos="100000">
                <a:srgbClr val="8064A2">
                  <a:shade val="85000"/>
                </a:srgb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rgbClr val="8064A2">
                <a:satMod val="115000"/>
              </a:srgbClr>
            </a:contourClr>
          </a:sp3d>
        </p:spPr>
        <p:txBody>
          <a:bodyPr rtlCol="1">
            <a:spAutoFit/>
          </a:bodyPr>
          <a:lstStyle/>
          <a:p>
            <a:pPr algn="ctr">
              <a:defRPr/>
            </a:pPr>
            <a:r>
              <a:rPr lang="ar-EG" sz="2400" b="1" kern="0" dirty="0" smtClean="0">
                <a:solidFill>
                  <a:srgbClr val="FFFF00"/>
                </a:solidFill>
                <a:latin typeface="Sakkal Majalla"/>
                <a:cs typeface="Sakkal Majalla"/>
              </a:rPr>
              <a:t>الفصل الثاني</a:t>
            </a:r>
            <a:endParaRPr lang="ar-EG" sz="2400" b="1" kern="0" dirty="0">
              <a:solidFill>
                <a:srgbClr val="FFFF00"/>
              </a:solidFill>
              <a:latin typeface="Sakkal Majalla"/>
              <a:cs typeface="Sakkal Majalla"/>
            </a:endParaRPr>
          </a:p>
        </p:txBody>
      </p:sp>
      <p:sp>
        <p:nvSpPr>
          <p:cNvPr id="3" name="مربع نص 16"/>
          <p:cNvSpPr txBox="1"/>
          <p:nvPr/>
        </p:nvSpPr>
        <p:spPr>
          <a:xfrm>
            <a:off x="2957286" y="1592"/>
            <a:ext cx="3240360" cy="578882"/>
          </a:xfrm>
          <a:prstGeom prst="round2DiagRect">
            <a:avLst/>
          </a:prstGeom>
          <a:solidFill>
            <a:srgbClr val="C0504D"/>
          </a:solidFill>
          <a:ln w="19050" cap="flat" cmpd="sng" algn="ctr">
            <a:solidFill>
              <a:srgbClr val="C0504D">
                <a:shade val="50000"/>
              </a:srgbClr>
            </a:solidFill>
            <a:prstDash val="solid"/>
          </a:ln>
          <a:effectLst/>
        </p:spPr>
        <p:txBody>
          <a:bodyPr wrap="square" rtlCol="1">
            <a:spAutoFit/>
          </a:bodyPr>
          <a:lstStyle/>
          <a:p>
            <a:pPr algn="ctr">
              <a:defRPr/>
            </a:pPr>
            <a:r>
              <a:rPr lang="ar-SA" sz="2800" b="1" kern="0" dirty="0" smtClean="0">
                <a:solidFill>
                  <a:prstClr val="white"/>
                </a:solidFill>
                <a:latin typeface="Sakkal Majalla"/>
                <a:cs typeface="Sakkal Majalla"/>
              </a:rPr>
              <a:t>نــمـــوذج اخــتـــبــــــــار</a:t>
            </a:r>
            <a:endParaRPr lang="ar-EG" sz="2800" b="1" kern="0" dirty="0">
              <a:solidFill>
                <a:prstClr val="white"/>
              </a:solidFill>
              <a:latin typeface="Sakkal Majalla"/>
              <a:cs typeface="Sakkal Majalla"/>
            </a:endParaRPr>
          </a:p>
        </p:txBody>
      </p:sp>
      <p:sp>
        <p:nvSpPr>
          <p:cNvPr id="4" name="دبوس زينة 10"/>
          <p:cNvSpPr/>
          <p:nvPr/>
        </p:nvSpPr>
        <p:spPr>
          <a:xfrm>
            <a:off x="9847" y="-773"/>
            <a:ext cx="1146267" cy="765477"/>
          </a:xfrm>
          <a:prstGeom prst="plaque">
            <a:avLst/>
          </a:prstGeom>
          <a:solidFill>
            <a:srgbClr val="9BBB59"/>
          </a:solidFill>
          <a:ln w="19050" cap="flat" cmpd="sng" algn="ctr">
            <a:solidFill>
              <a:srgbClr val="9BBB59">
                <a:shade val="50000"/>
              </a:srgbClr>
            </a:solidFill>
            <a:prstDash val="solid"/>
          </a:ln>
          <a:effectLst/>
        </p:spPr>
        <p:txBody>
          <a:bodyPr rtlCol="1" anchor="ctr"/>
          <a:lstStyle/>
          <a:p>
            <a:pPr algn="ctr">
              <a:defRPr/>
            </a:pPr>
            <a:r>
              <a:rPr lang="ar-SA"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rPr>
              <a:t>كتاب الطالب صـ</a:t>
            </a:r>
            <a:r>
              <a:rPr lang="ar-EG"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rPr>
              <a:t>77</a:t>
            </a:r>
            <a:endParaRPr lang="ar-SA" b="1" kern="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Sakkal Majalla"/>
              <a:cs typeface="Sakkal Majalla"/>
            </a:endParaRPr>
          </a:p>
        </p:txBody>
      </p:sp>
      <p:sp>
        <p:nvSpPr>
          <p:cNvPr id="11" name="Bevel 10"/>
          <p:cNvSpPr/>
          <p:nvPr/>
        </p:nvSpPr>
        <p:spPr>
          <a:xfrm>
            <a:off x="4544007" y="658892"/>
            <a:ext cx="72008" cy="5794444"/>
          </a:xfrm>
          <a:prstGeom prst="beve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346" y="624253"/>
            <a:ext cx="3979380" cy="1209844"/>
          </a:xfrm>
          <a:prstGeom prst="rect">
            <a:avLst/>
          </a:prstGeom>
        </p:spPr>
      </p:pic>
      <p:pic>
        <p:nvPicPr>
          <p:cNvPr id="10" name="Picture 9"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346" y="1834097"/>
            <a:ext cx="4002645" cy="2314898"/>
          </a:xfrm>
          <a:prstGeom prst="rect">
            <a:avLst/>
          </a:prstGeom>
        </p:spPr>
      </p:pic>
      <p:pic>
        <p:nvPicPr>
          <p:cNvPr id="12" name="Picture 11"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3346" y="4157491"/>
            <a:ext cx="4002645" cy="2295845"/>
          </a:xfrm>
          <a:prstGeom prst="rect">
            <a:avLst/>
          </a:prstGeom>
        </p:spPr>
      </p:pic>
      <p:sp>
        <p:nvSpPr>
          <p:cNvPr id="20" name="Oval 19"/>
          <p:cNvSpPr/>
          <p:nvPr/>
        </p:nvSpPr>
        <p:spPr>
          <a:xfrm>
            <a:off x="7277472" y="989837"/>
            <a:ext cx="1080120" cy="432048"/>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93354" y="2425403"/>
            <a:ext cx="3420380" cy="355525"/>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creen Clipp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9513" y="3120885"/>
            <a:ext cx="4261126" cy="2324424"/>
          </a:xfrm>
          <a:prstGeom prst="rect">
            <a:avLst/>
          </a:prstGeom>
        </p:spPr>
      </p:pic>
      <p:sp>
        <p:nvSpPr>
          <p:cNvPr id="25" name="Oval 24"/>
          <p:cNvSpPr/>
          <p:nvPr/>
        </p:nvSpPr>
        <p:spPr>
          <a:xfrm>
            <a:off x="1945482" y="5010772"/>
            <a:ext cx="2103820" cy="506460"/>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958011" y="3364051"/>
            <a:ext cx="3784476" cy="388776"/>
          </a:xfrm>
          <a:prstGeom prst="roundRect">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932040" y="5017883"/>
            <a:ext cx="3784476" cy="661065"/>
          </a:xfrm>
          <a:prstGeom prst="roundRect">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374007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500" fill="hold"/>
                                        <p:tgtEl>
                                          <p:spTgt spid="4"/>
                                        </p:tgtEl>
                                        <p:attrNameLst>
                                          <p:attrName>style.color</p:attrName>
                                        </p:attrNameLst>
                                      </p:cBhvr>
                                      <p:by>
                                        <p:hsl h="-7200000" s="0" l="0"/>
                                      </p:by>
                                    </p:animClr>
                                    <p:animClr clrSpc="hsl" dir="cw">
                                      <p:cBhvr>
                                        <p:cTn id="7" dur="500" fill="hold"/>
                                        <p:tgtEl>
                                          <p:spTgt spid="4"/>
                                        </p:tgtEl>
                                        <p:attrNameLst>
                                          <p:attrName>fillcolor</p:attrName>
                                        </p:attrNameLst>
                                      </p:cBhvr>
                                      <p:by>
                                        <p:hsl h="-7200000" s="0" l="0"/>
                                      </p:by>
                                    </p:animClr>
                                    <p:animClr clrSpc="hsl" dir="cw">
                                      <p:cBhvr>
                                        <p:cTn id="8" dur="500" fill="hold"/>
                                        <p:tgtEl>
                                          <p:spTgt spid="4"/>
                                        </p:tgtEl>
                                        <p:attrNameLst>
                                          <p:attrName>stroke.color</p:attrName>
                                        </p:attrNameLst>
                                      </p:cBhvr>
                                      <p:by>
                                        <p:hsl h="-7200000" s="0" l="0"/>
                                      </p:by>
                                    </p:animClr>
                                    <p:set>
                                      <p:cBhvr>
                                        <p:cTn id="9" dur="5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ircle(in)">
                                      <p:cBhvr>
                                        <p:cTn id="26" dur="2000"/>
                                        <p:tgtEl>
                                          <p:spTgt spid="9"/>
                                        </p:tgtEl>
                                      </p:cBhvr>
                                    </p:animEffect>
                                  </p:childTnLst>
                                </p:cTn>
                              </p:par>
                              <p:par>
                                <p:cTn id="27" presetID="6" presetClass="entr" presetSubtype="16"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ircle(in)">
                                      <p:cBhvr>
                                        <p:cTn id="29" dur="2000"/>
                                        <p:tgtEl>
                                          <p:spTgt spid="10"/>
                                        </p:tgtEl>
                                      </p:cBhvr>
                                    </p:animEffect>
                                  </p:childTnLst>
                                </p:cTn>
                              </p:par>
                              <p:par>
                                <p:cTn id="30" presetID="6" presetClass="entr" presetSubtype="16"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ircle(in)">
                                      <p:cBhvr>
                                        <p:cTn id="32" dur="2000"/>
                                        <p:tgtEl>
                                          <p:spTgt spid="12"/>
                                        </p:tgtEl>
                                      </p:cBhvr>
                                    </p:animEffect>
                                  </p:childTnLst>
                                </p:cTn>
                              </p:par>
                              <p:par>
                                <p:cTn id="33" presetID="6" presetClass="entr" presetSubtype="16"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circle(in)">
                                      <p:cBhvr>
                                        <p:cTn id="35" dur="2000"/>
                                        <p:tgtEl>
                                          <p:spTgt spid="14"/>
                                        </p:tgtEl>
                                      </p:cBhvr>
                                    </p:animEffect>
                                  </p:childTnLst>
                                </p:cTn>
                              </p:par>
                              <p:par>
                                <p:cTn id="36" presetID="6" presetClass="entr" presetSubtype="16"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circle(in)">
                                      <p:cBhvr>
                                        <p:cTn id="38" dur="20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up)">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down)">
                                      <p:cBhvr>
                                        <p:cTn id="48" dur="5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heel(1)">
                                      <p:cBhvr>
                                        <p:cTn id="58" dur="20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heel(1)">
                                      <p:cBhvr>
                                        <p:cTn id="63" dur="2000"/>
                                        <p:tgtEl>
                                          <p:spTgt spid="24"/>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wheel(1)">
                                      <p:cBhvr>
                                        <p:cTn id="68"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1" grpId="0" animBg="1"/>
      <p:bldP spid="20" grpId="0" animBg="1"/>
      <p:bldP spid="24" grpId="0" animBg="1"/>
      <p:bldP spid="25" grpId="0" animBg="1"/>
      <p:bldP spid="18" grpId="0" animBg="1"/>
      <p:bldP spid="1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18"/>
</p:tagLst>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4188</TotalTime>
  <Words>472</Words>
  <Application>Microsoft Office PowerPoint</Application>
  <PresentationFormat>عرض على الشاشة (3:4)‏</PresentationFormat>
  <Paragraphs>80</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عمرو و محمد نور عيني</dc:creator>
  <cp:lastModifiedBy>User</cp:lastModifiedBy>
  <cp:revision>345</cp:revision>
  <dcterms:created xsi:type="dcterms:W3CDTF">2011-03-17T07:07:04Z</dcterms:created>
  <dcterms:modified xsi:type="dcterms:W3CDTF">2017-07-07T04:10:28Z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C89ED302-8AE5-4756-8AAD-B36EBC6E1DAB</vt:lpwstr>
  </property>
  <property fmtid="{D5CDD505-2E9C-101B-9397-08002B2CF9AE}" pid="3" name="ArticulatePath">
    <vt:lpwstr>1</vt:lpwstr>
  </property>
</Properties>
</file>