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8"/>
  </p:notesMasterIdLst>
  <p:sldIdLst>
    <p:sldId id="3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365" r:id="rId12"/>
    <p:sldId id="266" r:id="rId13"/>
    <p:sldId id="366" r:id="rId14"/>
    <p:sldId id="267" r:id="rId15"/>
    <p:sldId id="367" r:id="rId16"/>
    <p:sldId id="268" r:id="rId17"/>
    <p:sldId id="269" r:id="rId18"/>
    <p:sldId id="270" r:id="rId19"/>
    <p:sldId id="271" r:id="rId20"/>
    <p:sldId id="344" r:id="rId21"/>
    <p:sldId id="345" r:id="rId22"/>
    <p:sldId id="346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338" r:id="rId33"/>
    <p:sldId id="339" r:id="rId34"/>
    <p:sldId id="281" r:id="rId35"/>
    <p:sldId id="282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00FFFF"/>
    <a:srgbClr val="00FF00"/>
    <a:srgbClr val="FF3300"/>
    <a:srgbClr val="9900CC"/>
    <a:srgbClr val="FF0066"/>
    <a:srgbClr val="6600FF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0110" autoAdjust="0"/>
    <p:restoredTop sz="94660"/>
  </p:normalViewPr>
  <p:slideViewPr>
    <p:cSldViewPr>
      <p:cViewPr>
        <p:scale>
          <a:sx n="50" d="100"/>
          <a:sy n="50" d="100"/>
        </p:scale>
        <p:origin x="-23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40769F-72A9-4832-A4EA-952C2A11193C}" type="datetimeFigureOut">
              <a:rPr lang="ar-SA"/>
              <a:pPr>
                <a:defRPr/>
              </a:pPr>
              <a:t>23/07/1438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2CBC1B-200A-482E-AF57-0EDBF04E8F3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EG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82918-4F93-4228-BE13-2D05E4914E0C}" type="slidenum">
              <a:rPr lang="ar-SA" smtClean="0"/>
              <a:pPr>
                <a:defRPr/>
              </a:pPr>
              <a:t>23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C34EC-118C-4D63-BEB1-C824831B4CB3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933A7-DD6B-4F93-8F85-4395B6F16F9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78B6B-D0C1-4B45-8DF7-B7BF34702A3A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21463-6D70-48CC-A51D-638F53E1EA8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3693-CE31-4A42-8C97-86E40C9EB59A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53E20-064B-43B2-9B8A-849BB952B89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B67F9-8AE4-43E3-A40C-069A0AC53171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7FFA-0961-4671-8967-25130ED6BEB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8F447-CF0E-4C71-AF00-402A50207E8B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A312E-5EFD-4C48-8712-6A04B409110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E95CF-6C37-4544-94F0-C1A3A4596359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8CE06-1FD5-481F-91A4-B9E11A18703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21916-050D-41E7-A4D2-CED3C83704F0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75A2-F8BA-4C21-A575-E4A062C0818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1D687-1726-4AD4-892A-ADDD18170DF9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DF9A-E94C-404F-8A18-829C239C4ED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3317-B9EB-4049-A240-1A8E2CB938B3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7A66B-50C0-435A-9472-AC27743883C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74F87-FD7D-4138-A744-BD0CF11D2300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7BC9D-F0C6-47C4-822B-49F15B0C6A7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6BCC6-37D1-4EA1-9175-BCE8F33BA73C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AE70-13E1-46CD-BF34-FC50189AB8D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0452 - drum beat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tile tx="0" ty="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38907A-97C4-409D-B354-82DA8DA99A73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960470-2A58-4F8B-86A4-935DB7C5B71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1"/>
    <p:sndAc>
      <p:stSnd>
        <p:snd r:embed="rId13" name="0452 - drum beat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0.wav"/><Relationship Id="rId5" Type="http://schemas.openxmlformats.org/officeDocument/2006/relationships/audio" Target="../media/audio39.wav"/><Relationship Id="rId4" Type="http://schemas.openxmlformats.org/officeDocument/2006/relationships/audio" Target="../media/audio38.wav"/><Relationship Id="rId9" Type="http://schemas.openxmlformats.org/officeDocument/2006/relationships/audio" Target="../media/audio4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6.wav"/><Relationship Id="rId4" Type="http://schemas.openxmlformats.org/officeDocument/2006/relationships/audio" Target="../media/audio4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3.wav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6.wav"/><Relationship Id="rId4" Type="http://schemas.openxmlformats.org/officeDocument/2006/relationships/audio" Target="../media/audio5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7" Type="http://schemas.openxmlformats.org/officeDocument/2006/relationships/audio" Target="../media/audio6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3.wav"/><Relationship Id="rId5" Type="http://schemas.openxmlformats.org/officeDocument/2006/relationships/audio" Target="../media/audio62.wav"/><Relationship Id="rId4" Type="http://schemas.openxmlformats.org/officeDocument/2006/relationships/audio" Target="../media/audio6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7.wav"/><Relationship Id="rId4" Type="http://schemas.openxmlformats.org/officeDocument/2006/relationships/audio" Target="../media/audio6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0.wav"/><Relationship Id="rId4" Type="http://schemas.openxmlformats.org/officeDocument/2006/relationships/audio" Target="../media/audio6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audio" Target="../media/audio7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audio" Target="../media/audio75.wav"/><Relationship Id="rId4" Type="http://schemas.openxmlformats.org/officeDocument/2006/relationships/audio" Target="../media/audio74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1.wav"/><Relationship Id="rId3" Type="http://schemas.openxmlformats.org/officeDocument/2006/relationships/audio" Target="../media/audio76.wav"/><Relationship Id="rId7" Type="http://schemas.openxmlformats.org/officeDocument/2006/relationships/audio" Target="../media/audio8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9.wav"/><Relationship Id="rId5" Type="http://schemas.openxmlformats.org/officeDocument/2006/relationships/audio" Target="../media/audio78.wav"/><Relationship Id="rId4" Type="http://schemas.openxmlformats.org/officeDocument/2006/relationships/audio" Target="../media/audio77.wav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7.wav"/><Relationship Id="rId13" Type="http://schemas.openxmlformats.org/officeDocument/2006/relationships/audio" Target="../media/audio92.wav"/><Relationship Id="rId3" Type="http://schemas.openxmlformats.org/officeDocument/2006/relationships/audio" Target="../media/audio82.wav"/><Relationship Id="rId7" Type="http://schemas.openxmlformats.org/officeDocument/2006/relationships/audio" Target="../media/audio86.wav"/><Relationship Id="rId12" Type="http://schemas.openxmlformats.org/officeDocument/2006/relationships/audio" Target="../media/audio9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5.wav"/><Relationship Id="rId11" Type="http://schemas.openxmlformats.org/officeDocument/2006/relationships/audio" Target="../media/audio90.wav"/><Relationship Id="rId5" Type="http://schemas.openxmlformats.org/officeDocument/2006/relationships/audio" Target="../media/audio84.wav"/><Relationship Id="rId10" Type="http://schemas.openxmlformats.org/officeDocument/2006/relationships/audio" Target="../media/audio89.wav"/><Relationship Id="rId4" Type="http://schemas.openxmlformats.org/officeDocument/2006/relationships/audio" Target="../media/audio83.wav"/><Relationship Id="rId9" Type="http://schemas.openxmlformats.org/officeDocument/2006/relationships/audio" Target="../media/audio88.wav"/><Relationship Id="rId1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audio" Target="../media/audio9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97.wav"/><Relationship Id="rId4" Type="http://schemas.openxmlformats.org/officeDocument/2006/relationships/audio" Target="../media/audio96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3.wav"/><Relationship Id="rId3" Type="http://schemas.openxmlformats.org/officeDocument/2006/relationships/audio" Target="../media/audio98.wav"/><Relationship Id="rId7" Type="http://schemas.openxmlformats.org/officeDocument/2006/relationships/audio" Target="../media/audio10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5" Type="http://schemas.openxmlformats.org/officeDocument/2006/relationships/audio" Target="../media/audio100.wav"/><Relationship Id="rId10" Type="http://schemas.openxmlformats.org/officeDocument/2006/relationships/image" Target="../media/image19.png"/><Relationship Id="rId4" Type="http://schemas.openxmlformats.org/officeDocument/2006/relationships/audio" Target="../media/audio99.wav"/><Relationship Id="rId9" Type="http://schemas.openxmlformats.org/officeDocument/2006/relationships/audio" Target="../media/audio104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0.wav"/><Relationship Id="rId3" Type="http://schemas.openxmlformats.org/officeDocument/2006/relationships/audio" Target="../media/audio105.wav"/><Relationship Id="rId7" Type="http://schemas.openxmlformats.org/officeDocument/2006/relationships/audio" Target="../media/audio10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8.wav"/><Relationship Id="rId5" Type="http://schemas.openxmlformats.org/officeDocument/2006/relationships/audio" Target="../media/audio107.wav"/><Relationship Id="rId4" Type="http://schemas.openxmlformats.org/officeDocument/2006/relationships/audio" Target="../media/audio106.wav"/><Relationship Id="rId9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5.wav"/><Relationship Id="rId3" Type="http://schemas.openxmlformats.org/officeDocument/2006/relationships/audio" Target="../media/audio111.wav"/><Relationship Id="rId7" Type="http://schemas.openxmlformats.org/officeDocument/2006/relationships/audio" Target="../media/audio11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3.wav"/><Relationship Id="rId5" Type="http://schemas.openxmlformats.org/officeDocument/2006/relationships/audio" Target="../media/audio61.wav"/><Relationship Id="rId4" Type="http://schemas.openxmlformats.org/officeDocument/2006/relationships/audio" Target="../media/audio11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8.wav"/><Relationship Id="rId4" Type="http://schemas.openxmlformats.org/officeDocument/2006/relationships/audio" Target="../media/audio117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3.wav"/><Relationship Id="rId4" Type="http://schemas.openxmlformats.org/officeDocument/2006/relationships/audio" Target="../media/audio122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8.wav"/><Relationship Id="rId3" Type="http://schemas.openxmlformats.org/officeDocument/2006/relationships/audio" Target="../media/audio124.wav"/><Relationship Id="rId7" Type="http://schemas.openxmlformats.org/officeDocument/2006/relationships/audio" Target="../media/audio12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7.wav"/><Relationship Id="rId5" Type="http://schemas.openxmlformats.org/officeDocument/2006/relationships/audio" Target="../media/audio126.wav"/><Relationship Id="rId10" Type="http://schemas.openxmlformats.org/officeDocument/2006/relationships/image" Target="../media/image21.png"/><Relationship Id="rId4" Type="http://schemas.openxmlformats.org/officeDocument/2006/relationships/audio" Target="../media/audio125.wav"/><Relationship Id="rId9" Type="http://schemas.openxmlformats.org/officeDocument/2006/relationships/audio" Target="../media/audio12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0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3.wav"/><Relationship Id="rId5" Type="http://schemas.openxmlformats.org/officeDocument/2006/relationships/audio" Target="../media/audio132.wav"/><Relationship Id="rId4" Type="http://schemas.openxmlformats.org/officeDocument/2006/relationships/audio" Target="../media/audio13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5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7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9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audio" Target="../media/audio14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wmf"/><Relationship Id="rId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357188" y="2362200"/>
            <a:ext cx="8405812" cy="3623552"/>
            <a:chOff x="928684" y="2786058"/>
            <a:chExt cx="7400254" cy="2379049"/>
          </a:xfrm>
        </p:grpSpPr>
        <p:sp>
          <p:nvSpPr>
            <p:cNvPr id="8" name="Rectangle 7"/>
            <p:cNvSpPr/>
            <p:nvPr/>
          </p:nvSpPr>
          <p:spPr>
            <a:xfrm>
              <a:off x="1142779" y="2857816"/>
              <a:ext cx="7001540" cy="2143076"/>
            </a:xfrm>
            <a:prstGeom prst="rect">
              <a:avLst/>
            </a:prstGeom>
            <a:gradFill flip="none" rotWithShape="1">
              <a:gsLst>
                <a:gs pos="0">
                  <a:srgbClr val="0000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13500000" scaled="1"/>
              <a:tileRect/>
            </a:gra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2055" name="Picture 8" descr="00137.WM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8684" y="2786058"/>
              <a:ext cx="7400254" cy="2379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1070832" y="2766417"/>
            <a:ext cx="6977736" cy="415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latin typeface="Calibri" pitchFamily="34" charset="0"/>
                <a:cs typeface="Times New Roman" pitchFamily="18" charset="0"/>
              </a:rPr>
              <a:t>الجبر</a:t>
            </a:r>
            <a:r>
              <a:rPr lang="ar-EG" sz="6600" b="1" dirty="0" smtClean="0">
                <a:latin typeface="Calibri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ar-EG" sz="66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6600" b="1" dirty="0">
                <a:latin typeface="Calibri" pitchFamily="34" charset="0"/>
                <a:cs typeface="Times New Roman" pitchFamily="18" charset="0"/>
              </a:rPr>
              <a:t>الأنماط العددية والدوال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8625" y="1500188"/>
            <a:ext cx="6596063" cy="4371975"/>
            <a:chOff x="2285984" y="1571611"/>
            <a:chExt cx="5024551" cy="4372005"/>
          </a:xfrm>
        </p:grpSpPr>
        <p:grpSp>
          <p:nvGrpSpPr>
            <p:cNvPr id="12305" name="Group 4"/>
            <p:cNvGrpSpPr>
              <a:grpSpLocks/>
            </p:cNvGrpSpPr>
            <p:nvPr/>
          </p:nvGrpSpPr>
          <p:grpSpPr bwMode="auto">
            <a:xfrm>
              <a:off x="2285984" y="1571611"/>
              <a:ext cx="5024551" cy="4372005"/>
              <a:chOff x="5429256" y="1088355"/>
              <a:chExt cx="2452783" cy="3857652"/>
            </a:xfrm>
          </p:grpSpPr>
          <p:pic>
            <p:nvPicPr>
              <p:cNvPr id="12307" name="Picture 2" descr="QQQQQQQ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29256" y="1088355"/>
                <a:ext cx="2452783" cy="2143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5500694" y="1340490"/>
                <a:ext cx="2214578" cy="3605517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  <a:cs typeface="+mj-cs"/>
                </a:endParaRPr>
              </a:p>
            </p:txBody>
          </p:sp>
        </p:grpSp>
        <p:sp>
          <p:nvSpPr>
            <p:cNvPr id="11282" name="TextBox 10"/>
            <p:cNvSpPr txBox="1">
              <a:spLocks noChangeArrowheads="1"/>
            </p:cNvSpPr>
            <p:nvPr/>
          </p:nvSpPr>
          <p:spPr bwMode="auto">
            <a:xfrm>
              <a:off x="2857973" y="2357428"/>
              <a:ext cx="3570998" cy="3416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Times New Roman" pitchFamily="18" charset="0"/>
                  <a:cs typeface="+mj-cs"/>
                </a:rPr>
                <a:t>ما عدد المربعات التي تحتاج إليها لتكوين أكثر من مستطيل؟</a:t>
              </a:r>
            </a:p>
          </p:txBody>
        </p:sp>
      </p:grp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7143750" y="2571750"/>
            <a:ext cx="1428750" cy="1143000"/>
            <a:chOff x="7286644" y="571480"/>
            <a:chExt cx="1428760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1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عدد المربعات التي تحتاج إليها لتكوين أكثر من مستطيل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428625" y="1500188"/>
            <a:ext cx="6596063" cy="4371975"/>
            <a:chOff x="5429256" y="1088355"/>
            <a:chExt cx="2452783" cy="3857652"/>
          </a:xfrm>
        </p:grpSpPr>
        <p:pic>
          <p:nvPicPr>
            <p:cNvPr id="13330" name="Picture 2" descr="QQQQQQQ.WM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9256" y="1088355"/>
              <a:ext cx="2452783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5500694" y="1340490"/>
              <a:ext cx="2214578" cy="3605517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>
                <a:ln>
                  <a:solidFill>
                    <a:srgbClr val="FF0000"/>
                  </a:solidFill>
                </a:ln>
                <a:solidFill>
                  <a:srgbClr val="6600FF"/>
                </a:solidFill>
                <a:cs typeface="+mj-cs"/>
              </a:endParaRPr>
            </a:p>
          </p:txBody>
        </p:sp>
      </p:grpSp>
      <p:grpSp>
        <p:nvGrpSpPr>
          <p:cNvPr id="13315" name="Group 1"/>
          <p:cNvGrpSpPr>
            <a:grpSpLocks/>
          </p:cNvGrpSpPr>
          <p:nvPr/>
        </p:nvGrpSpPr>
        <p:grpSpPr bwMode="auto">
          <a:xfrm>
            <a:off x="7143750" y="2571750"/>
            <a:ext cx="1428750" cy="1143000"/>
            <a:chOff x="7286644" y="571480"/>
            <a:chExt cx="1428760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1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7088" y="2924175"/>
            <a:ext cx="55451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4، 6 ، 8، </a:t>
            </a:r>
            <a:r>
              <a:rPr lang="ar-EG" sz="4800" b="1" dirty="0" smtClean="0">
                <a:solidFill>
                  <a:srgbClr val="0000FF"/>
                </a:solidFill>
              </a:rPr>
              <a:t>10</a:t>
            </a:r>
            <a:r>
              <a:rPr lang="ar-SA" sz="4800" b="1" dirty="0" smtClean="0">
                <a:solidFill>
                  <a:srgbClr val="0000FF"/>
                </a:solidFill>
              </a:rPr>
              <a:t>،</a:t>
            </a:r>
            <a:r>
              <a:rPr lang="ar-EG" sz="4800" b="1" dirty="0" smtClean="0">
                <a:solidFill>
                  <a:srgbClr val="0000FF"/>
                </a:solidFill>
              </a:rPr>
              <a:t>9</a:t>
            </a:r>
            <a:r>
              <a:rPr lang="ar-SA" sz="4800" b="1" dirty="0" smtClean="0">
                <a:solidFill>
                  <a:srgbClr val="0000FF"/>
                </a:solidFill>
              </a:rPr>
              <a:t>، </a:t>
            </a:r>
            <a:r>
              <a:rPr lang="ar-SA" sz="4800" b="1" dirty="0">
                <a:solidFill>
                  <a:srgbClr val="0000FF"/>
                </a:solidFill>
              </a:rPr>
              <a:t>12، 14، 15، 16، 18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، 6 ، 8، 9،10، 12، 14، 15، 16،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7188" y="1500188"/>
            <a:ext cx="6929437" cy="4371975"/>
            <a:chOff x="2285984" y="1571611"/>
            <a:chExt cx="5024551" cy="4372005"/>
          </a:xfrm>
        </p:grpSpPr>
        <p:grpSp>
          <p:nvGrpSpPr>
            <p:cNvPr id="14353" name="Group 4"/>
            <p:cNvGrpSpPr>
              <a:grpSpLocks/>
            </p:cNvGrpSpPr>
            <p:nvPr/>
          </p:nvGrpSpPr>
          <p:grpSpPr bwMode="auto">
            <a:xfrm>
              <a:off x="2285984" y="1571611"/>
              <a:ext cx="5024551" cy="4372005"/>
              <a:chOff x="5429256" y="1088355"/>
              <a:chExt cx="2452783" cy="3857652"/>
            </a:xfrm>
          </p:grpSpPr>
          <p:pic>
            <p:nvPicPr>
              <p:cNvPr id="14355" name="Picture 2" descr="QQQQQQQ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29256" y="1088355"/>
                <a:ext cx="2452783" cy="2143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5500694" y="1340490"/>
                <a:ext cx="2214578" cy="3605517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  <a:cs typeface="+mj-cs"/>
                </a:endParaRPr>
              </a:p>
            </p:txBody>
          </p:sp>
        </p:grpSp>
        <p:sp>
          <p:nvSpPr>
            <p:cNvPr id="12306" name="TextBox 10"/>
            <p:cNvSpPr txBox="1">
              <a:spLocks noChangeArrowheads="1"/>
            </p:cNvSpPr>
            <p:nvPr/>
          </p:nvSpPr>
          <p:spPr bwMode="auto">
            <a:xfrm>
              <a:off x="2557644" y="2643180"/>
              <a:ext cx="4326984" cy="2586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Times New Roman" pitchFamily="18" charset="0"/>
                  <a:cs typeface="+mj-cs"/>
                </a:rPr>
                <a:t>ما عدد المربعات التي تحتاج إليها لتكوين مستطيل واحد فقط؟</a:t>
              </a:r>
            </a:p>
          </p:txBody>
        </p:sp>
      </p:grp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7429500" y="2643188"/>
            <a:ext cx="1428750" cy="1143000"/>
            <a:chOff x="7286644" y="571480"/>
            <a:chExt cx="1428760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2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 عدد المربعات التي تحتاج إليها لتكوين مستطيل واحد فقط  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4"/>
          <p:cNvGrpSpPr>
            <a:grpSpLocks/>
          </p:cNvGrpSpPr>
          <p:nvPr/>
        </p:nvGrpSpPr>
        <p:grpSpPr bwMode="auto">
          <a:xfrm>
            <a:off x="357188" y="1500188"/>
            <a:ext cx="6929437" cy="4371975"/>
            <a:chOff x="5429256" y="1088355"/>
            <a:chExt cx="2452783" cy="3857652"/>
          </a:xfrm>
        </p:grpSpPr>
        <p:pic>
          <p:nvPicPr>
            <p:cNvPr id="15378" name="Picture 2" descr="QQQQQQQ.WM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9256" y="1088355"/>
              <a:ext cx="2452783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5500694" y="1340490"/>
              <a:ext cx="2214578" cy="3605517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>
                <a:ln>
                  <a:solidFill>
                    <a:srgbClr val="FF0000"/>
                  </a:solidFill>
                </a:ln>
                <a:solidFill>
                  <a:srgbClr val="6600FF"/>
                </a:solidFill>
                <a:cs typeface="+mj-cs"/>
              </a:endParaRPr>
            </a:p>
          </p:txBody>
        </p:sp>
      </p:grpSp>
      <p:grpSp>
        <p:nvGrpSpPr>
          <p:cNvPr id="15363" name="Group 1"/>
          <p:cNvGrpSpPr>
            <a:grpSpLocks/>
          </p:cNvGrpSpPr>
          <p:nvPr/>
        </p:nvGrpSpPr>
        <p:grpSpPr bwMode="auto">
          <a:xfrm>
            <a:off x="7429500" y="2643188"/>
            <a:ext cx="1428750" cy="1143000"/>
            <a:chOff x="7286644" y="571480"/>
            <a:chExt cx="1428760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2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7088" y="2924175"/>
            <a:ext cx="55451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800" b="1" dirty="0">
                <a:solidFill>
                  <a:srgbClr val="0000FF"/>
                </a:solidFill>
              </a:rPr>
              <a:t>1، 2، 3، 5، 7، 11، 13، 17، 19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، 2، 3، 5، 7، 11، 13، 17، 19              ش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7188" y="1500188"/>
            <a:ext cx="6929437" cy="4371975"/>
            <a:chOff x="2285984" y="1571611"/>
            <a:chExt cx="5024551" cy="4372005"/>
          </a:xfrm>
        </p:grpSpPr>
        <p:grpSp>
          <p:nvGrpSpPr>
            <p:cNvPr id="16401" name="Group 4"/>
            <p:cNvGrpSpPr>
              <a:grpSpLocks/>
            </p:cNvGrpSpPr>
            <p:nvPr/>
          </p:nvGrpSpPr>
          <p:grpSpPr bwMode="auto">
            <a:xfrm>
              <a:off x="2285984" y="1571611"/>
              <a:ext cx="5024551" cy="4372005"/>
              <a:chOff x="5429256" y="1088355"/>
              <a:chExt cx="2452783" cy="3857652"/>
            </a:xfrm>
          </p:grpSpPr>
          <p:pic>
            <p:nvPicPr>
              <p:cNvPr id="16403" name="Picture 2" descr="QQQQQQQ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29256" y="1088355"/>
                <a:ext cx="2452783" cy="2143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00694" y="1340490"/>
                <a:ext cx="2214578" cy="3605517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</p:grpSp>
        <p:sp>
          <p:nvSpPr>
            <p:cNvPr id="16402" name="TextBox 11"/>
            <p:cNvSpPr txBox="1">
              <a:spLocks noChangeArrowheads="1"/>
            </p:cNvSpPr>
            <p:nvPr/>
          </p:nvSpPr>
          <p:spPr bwMode="auto">
            <a:xfrm>
              <a:off x="2524261" y="2205027"/>
              <a:ext cx="4247559" cy="3416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ماذا تلاحظ على بعدي المستطيل الواحد الذي يمكن </a:t>
              </a:r>
              <a:r>
                <a:rPr lang="ar-EG" sz="5400" b="1" dirty="0" smtClean="0">
                  <a:latin typeface="Times New Roman" pitchFamily="18" charset="0"/>
                  <a:cs typeface="Times New Roman" pitchFamily="18" charset="0"/>
                </a:rPr>
                <a:t>تكوي</a:t>
              </a:r>
              <a:r>
                <a:rPr lang="ar-SA" sz="5400" b="1" dirty="0" smtClean="0">
                  <a:latin typeface="Times New Roman" pitchFamily="18" charset="0"/>
                  <a:cs typeface="Times New Roman" pitchFamily="18" charset="0"/>
                </a:rPr>
                <a:t>ن</a:t>
              </a:r>
              <a:r>
                <a:rPr lang="ar-EG" sz="5400" b="1" dirty="0" smtClean="0">
                  <a:latin typeface="Times New Roman" pitchFamily="18" charset="0"/>
                  <a:cs typeface="Times New Roman" pitchFamily="18" charset="0"/>
                </a:rPr>
                <a:t>ه </a:t>
              </a:r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من المربعات؟</a:t>
              </a:r>
            </a:p>
          </p:txBody>
        </p:sp>
      </p:grp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7286625" y="2857500"/>
            <a:ext cx="1428750" cy="1143000"/>
            <a:chOff x="7286644" y="571480"/>
            <a:chExt cx="1428760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اذا تلاحظ على بعدي المستطيل الواحد الذي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"/>
          <p:cNvGrpSpPr>
            <a:grpSpLocks/>
          </p:cNvGrpSpPr>
          <p:nvPr/>
        </p:nvGrpSpPr>
        <p:grpSpPr bwMode="auto">
          <a:xfrm>
            <a:off x="0" y="1752600"/>
            <a:ext cx="7462837" cy="4371975"/>
            <a:chOff x="5429256" y="1088355"/>
            <a:chExt cx="2452783" cy="3857652"/>
          </a:xfrm>
        </p:grpSpPr>
        <p:pic>
          <p:nvPicPr>
            <p:cNvPr id="17426" name="Picture 2" descr="QQQQQQQ.WM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9256" y="1088355"/>
              <a:ext cx="2452783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ounded Rectangle 12"/>
            <p:cNvSpPr/>
            <p:nvPr/>
          </p:nvSpPr>
          <p:spPr>
            <a:xfrm>
              <a:off x="5500694" y="1340490"/>
              <a:ext cx="2214578" cy="3605517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>
                <a:ln>
                  <a:solidFill>
                    <a:srgbClr val="FF0000"/>
                  </a:solidFill>
                </a:ln>
                <a:solidFill>
                  <a:srgbClr val="6600FF"/>
                </a:solidFill>
              </a:endParaRPr>
            </a:p>
          </p:txBody>
        </p:sp>
      </p:grpSp>
      <p:grpSp>
        <p:nvGrpSpPr>
          <p:cNvPr id="17411" name="Group 1"/>
          <p:cNvGrpSpPr>
            <a:grpSpLocks/>
          </p:cNvGrpSpPr>
          <p:nvPr/>
        </p:nvGrpSpPr>
        <p:grpSpPr bwMode="auto">
          <a:xfrm>
            <a:off x="7286625" y="2857500"/>
            <a:ext cx="1428750" cy="1143000"/>
            <a:chOff x="7286644" y="571480"/>
            <a:chExt cx="1428760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" y="2895600"/>
            <a:ext cx="647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ألاحظ دائم</a:t>
            </a:r>
            <a:r>
              <a:rPr lang="ar-SA" sz="4800" b="1" dirty="0" smtClean="0">
                <a:solidFill>
                  <a:srgbClr val="0000FF"/>
                </a:solidFill>
              </a:rPr>
              <a:t>ً</a:t>
            </a:r>
            <a:r>
              <a:rPr lang="ar-EG" sz="4800" b="1" dirty="0" smtClean="0">
                <a:solidFill>
                  <a:srgbClr val="0000FF"/>
                </a:solidFill>
              </a:rPr>
              <a:t>ا أن أحد البعدين = 1</a:t>
            </a:r>
            <a:r>
              <a:rPr lang="ar-SA" sz="4800" b="1" dirty="0" smtClean="0">
                <a:solidFill>
                  <a:srgbClr val="0000FF"/>
                </a:solidFill>
              </a:rPr>
              <a:t/>
            </a:r>
            <a:br>
              <a:rPr lang="ar-SA" sz="4800" b="1" dirty="0" smtClean="0">
                <a:solidFill>
                  <a:srgbClr val="0000FF"/>
                </a:solidFill>
              </a:rPr>
            </a:br>
            <a:r>
              <a:rPr lang="ar-EG" sz="4800" b="1" dirty="0" smtClean="0">
                <a:solidFill>
                  <a:srgbClr val="0000FF"/>
                </a:solidFill>
              </a:rPr>
              <a:t>والآخر = عدد المربعات المكونة للمستطيل</a:t>
            </a:r>
            <a:r>
              <a:rPr lang="ar-SA" sz="4800" b="1" dirty="0" smtClean="0">
                <a:solidFill>
                  <a:srgbClr val="0000FF"/>
                </a:solidFill>
              </a:rPr>
              <a:t>.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لاحظ دائماً أن أحد البعدين    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5750" y="71438"/>
            <a:ext cx="8786813" cy="6643687"/>
            <a:chOff x="571472" y="500042"/>
            <a:chExt cx="6421729" cy="5715040"/>
          </a:xfrm>
        </p:grpSpPr>
        <p:pic>
          <p:nvPicPr>
            <p:cNvPr id="18436" name="Picture 5" descr="4fe4d6be42519b2e5e498ef8a21718eb.g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523624">
              <a:off x="3202251" y="1358503"/>
              <a:ext cx="3790950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37" name="Group 13"/>
            <p:cNvGrpSpPr>
              <a:grpSpLocks/>
            </p:cNvGrpSpPr>
            <p:nvPr/>
          </p:nvGrpSpPr>
          <p:grpSpPr bwMode="auto">
            <a:xfrm>
              <a:off x="571472" y="500042"/>
              <a:ext cx="6286544" cy="5715040"/>
              <a:chOff x="571472" y="500042"/>
              <a:chExt cx="6286544" cy="5715040"/>
            </a:xfrm>
          </p:grpSpPr>
          <p:grpSp>
            <p:nvGrpSpPr>
              <p:cNvPr id="18438" name="Group 10"/>
              <p:cNvGrpSpPr>
                <a:grpSpLocks/>
              </p:cNvGrpSpPr>
              <p:nvPr/>
            </p:nvGrpSpPr>
            <p:grpSpPr bwMode="auto">
              <a:xfrm>
                <a:off x="571472" y="500042"/>
                <a:ext cx="6286544" cy="5715040"/>
                <a:chOff x="714348" y="1857364"/>
                <a:chExt cx="7858180" cy="2896664"/>
              </a:xfrm>
            </p:grpSpPr>
            <p:sp>
              <p:nvSpPr>
                <p:cNvPr id="9" name="Wave 8"/>
                <p:cNvSpPr/>
                <p:nvPr/>
              </p:nvSpPr>
              <p:spPr>
                <a:xfrm>
                  <a:off x="714348" y="1857364"/>
                  <a:ext cx="7857481" cy="1142746"/>
                </a:xfrm>
                <a:prstGeom prst="wave">
                  <a:avLst/>
                </a:prstGeom>
                <a:gradFill flip="none" rotWithShape="1">
                  <a:gsLst>
                    <a:gs pos="0">
                      <a:srgbClr val="0000FF"/>
                    </a:gs>
                    <a:gs pos="49000">
                      <a:schemeClr val="bg1"/>
                    </a:gs>
                    <a:gs pos="100000">
                      <a:srgbClr val="0000FF"/>
                    </a:gs>
                  </a:gsLst>
                  <a:lin ang="13500000" scaled="1"/>
                  <a:tileRect/>
                </a:gradFill>
                <a:ln w="381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10" name="Flowchart: Manual Input 9"/>
                <p:cNvSpPr/>
                <p:nvPr/>
              </p:nvSpPr>
              <p:spPr>
                <a:xfrm>
                  <a:off x="714348" y="2143223"/>
                  <a:ext cx="7857481" cy="2610805"/>
                </a:xfrm>
                <a:prstGeom prst="flowChartManualInput">
                  <a:avLst/>
                </a:prstGeom>
                <a:solidFill>
                  <a:schemeClr val="bg1"/>
                </a:solidFill>
                <a:ln w="57150">
                  <a:solidFill>
                    <a:srgbClr val="99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  <p:sp>
            <p:nvSpPr>
              <p:cNvPr id="18439" name="TextBox 7"/>
              <p:cNvSpPr txBox="1">
                <a:spLocks noChangeArrowheads="1"/>
              </p:cNvSpPr>
              <p:nvPr/>
            </p:nvSpPr>
            <p:spPr bwMode="auto">
              <a:xfrm>
                <a:off x="1113257" y="2405062"/>
                <a:ext cx="5357850" cy="1350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4800" b="1" dirty="0">
                    <a:latin typeface="Times New Roman" pitchFamily="18" charset="0"/>
                    <a:cs typeface="Times New Roman" pitchFamily="18" charset="0"/>
                  </a:rPr>
                  <a:t>عند ضرب عددين أو </a:t>
                </a:r>
                <a:r>
                  <a:rPr lang="ar-EG" sz="4800" b="1" dirty="0" smtClean="0">
                    <a:latin typeface="Times New Roman" pitchFamily="18" charset="0"/>
                    <a:cs typeface="Times New Roman" pitchFamily="18" charset="0"/>
                  </a:rPr>
                  <a:t>أكثر، </a:t>
                </a:r>
                <a:r>
                  <a:rPr lang="ar-EG" sz="4800" b="1" dirty="0">
                    <a:latin typeface="Times New Roman" pitchFamily="18" charset="0"/>
                    <a:cs typeface="Times New Roman" pitchFamily="18" charset="0"/>
                  </a:rPr>
                  <a:t>فإن كل عدد منها يسمى </a:t>
                </a:r>
                <a:r>
                  <a:rPr lang="ar-EG" sz="4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عاملاً</a:t>
                </a:r>
                <a:r>
                  <a:rPr lang="ar-EG" sz="4800" b="1" dirty="0">
                    <a:latin typeface="Times New Roman" pitchFamily="18" charset="0"/>
                    <a:cs typeface="Times New Roman" pitchFamily="18" charset="0"/>
                  </a:rPr>
                  <a:t> لناتج الضرب.</a:t>
                </a:r>
              </a:p>
            </p:txBody>
          </p:sp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lum bright="-32000" contrast="42000"/>
          </a:blip>
          <a:srcRect l="61495"/>
          <a:stretch>
            <a:fillRect/>
          </a:stretch>
        </p:blipFill>
        <p:spPr bwMode="auto">
          <a:xfrm>
            <a:off x="5486400" y="4357688"/>
            <a:ext cx="29432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lum bright="-32000" contrast="42000"/>
          </a:blip>
          <a:srcRect r="40498"/>
          <a:stretch>
            <a:fillRect/>
          </a:stretch>
        </p:blipFill>
        <p:spPr bwMode="auto">
          <a:xfrm>
            <a:off x="609600" y="4381500"/>
            <a:ext cx="454818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ند ضرب عددين أو أكثر، فإن كل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ورة 1       ش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صورة 2     ش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/>
        </p:nvSpPr>
        <p:spPr bwMode="auto">
          <a:xfrm rot="10800000">
            <a:off x="419302" y="849828"/>
            <a:ext cx="8224636" cy="5079485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CC0066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66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85813" y="1857375"/>
            <a:ext cx="72151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العدد الذي له عاملان فقط هما: </a:t>
            </a:r>
            <a:br>
              <a:rPr lang="ar-EG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1،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والعدد نفسه) يسمى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عدد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 أولي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ًّ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كما يسمى العدد الأكبر من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1،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وله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أكثر من عاملين 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عدد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 غير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َ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أولي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ّ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مؤلف</a:t>
            </a:r>
            <a:r>
              <a:rPr lang="ar-S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ا)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دد الذي له عاملان فقط هما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ما يسمى العدد الأكبر من 1، ول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71438" y="915988"/>
            <a:ext cx="9144001" cy="4941887"/>
            <a:chOff x="-357190" y="291980"/>
            <a:chExt cx="9358346" cy="6137416"/>
          </a:xfrm>
        </p:grpSpPr>
        <p:sp>
          <p:nvSpPr>
            <p:cNvPr id="6" name="Rounded Rectangle 5"/>
            <p:cNvSpPr/>
            <p:nvPr/>
          </p:nvSpPr>
          <p:spPr>
            <a:xfrm>
              <a:off x="714348" y="642918"/>
              <a:ext cx="8072494" cy="5786478"/>
            </a:xfrm>
            <a:prstGeom prst="roundRect">
              <a:avLst/>
            </a:prstGeom>
            <a:gradFill>
              <a:gsLst>
                <a:gs pos="0">
                  <a:srgbClr val="CC3300"/>
                </a:gs>
                <a:gs pos="25000">
                  <a:schemeClr val="bg1"/>
                </a:gs>
                <a:gs pos="50000">
                  <a:schemeClr val="bg1"/>
                </a:gs>
                <a:gs pos="75000">
                  <a:schemeClr val="bg1"/>
                </a:gs>
                <a:gs pos="100000">
                  <a:srgbClr val="FF3300"/>
                </a:gs>
              </a:gsLst>
              <a:lin ang="8100000" scaled="0"/>
            </a:gradFill>
            <a:ln w="38100">
              <a:solidFill>
                <a:srgbClr val="FF3300"/>
              </a:solidFill>
              <a:prstDash val="sysDash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pic>
          <p:nvPicPr>
            <p:cNvPr id="7" name="Picture 6" descr="00008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008000">
                  <a:tint val="45000"/>
                  <a:satMod val="400000"/>
                </a:srgbClr>
              </a:duotone>
              <a:lum bright="-55000" contrast="70000"/>
            </a:blip>
            <a:stretch>
              <a:fillRect/>
            </a:stretch>
          </p:blipFill>
          <p:spPr>
            <a:xfrm>
              <a:off x="-357190" y="291980"/>
              <a:ext cx="9358346" cy="6125372"/>
            </a:xfrm>
            <a:prstGeom prst="rect">
              <a:avLst/>
            </a:prstGeom>
            <a:effectLst>
              <a:innerShdw blurRad="546100">
                <a:prstClr val="black"/>
              </a:innerShdw>
            </a:effectLst>
          </p:spPr>
        </p:pic>
      </p:grp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000125" y="1987550"/>
            <a:ext cx="715168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القراءة في الرياضيات:</a:t>
            </a:r>
          </a:p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لا نهائي:</a:t>
            </a:r>
          </a:p>
          <a:p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يعني أنه غير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منته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>ٍ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(غير محدود).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قراءة في الرياضيات   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ا نهائي    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عني أنه غير منته   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3175" y="669925"/>
          <a:ext cx="8640000" cy="549482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50776"/>
                <a:gridCol w="4155624"/>
                <a:gridCol w="2833600"/>
              </a:tblGrid>
              <a:tr h="1397413">
                <a:tc gridSpan="3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39741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00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4213" y="885825"/>
            <a:ext cx="7848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chemeClr val="bg1"/>
                </a:solidFill>
              </a:rPr>
              <a:t>العدد الأولي والعدد غير الأولي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948488" y="2327275"/>
            <a:ext cx="2087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العدد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95738" y="2327275"/>
            <a:ext cx="2089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التعريف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0" y="2327275"/>
            <a:ext cx="2087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أمثلة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64388" y="4414838"/>
            <a:ext cx="17287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/>
              <a:t>الأولي</a:t>
            </a:r>
            <a:endParaRPr lang="ar-EG" sz="44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32138" y="3730625"/>
            <a:ext cx="38163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/>
              <a:t>عدد له عاملان (قاسمان) فقط هما: </a:t>
            </a:r>
            <a:r>
              <a:rPr lang="ar-EG" sz="4400" b="1" dirty="0" smtClean="0"/>
              <a:t>1، </a:t>
            </a:r>
            <a:r>
              <a:rPr lang="ar-EG" sz="4400" b="1" dirty="0"/>
              <a:t>والعدد نفسه.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925" y="4294188"/>
            <a:ext cx="32416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/>
              <a:t>11، 13، </a:t>
            </a:r>
            <a:r>
              <a:rPr lang="ar-EG" sz="4400" b="1" dirty="0"/>
              <a:t>23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عدد الأولي والعدد غير الأولي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دد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ولي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عريف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دد له عاملان    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مثلة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، 13، 23       ش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4375" y="3143250"/>
            <a:ext cx="5000625" cy="3143250"/>
            <a:chOff x="1214414" y="3071810"/>
            <a:chExt cx="5000660" cy="3143272"/>
          </a:xfrm>
        </p:grpSpPr>
        <p:grpSp>
          <p:nvGrpSpPr>
            <p:cNvPr id="3078" name="Group 3"/>
            <p:cNvGrpSpPr>
              <a:grpSpLocks/>
            </p:cNvGrpSpPr>
            <p:nvPr/>
          </p:nvGrpSpPr>
          <p:grpSpPr bwMode="auto">
            <a:xfrm>
              <a:off x="1214414" y="3071810"/>
              <a:ext cx="5000660" cy="3143272"/>
              <a:chOff x="4071934" y="428604"/>
              <a:chExt cx="3929090" cy="3143272"/>
            </a:xfrm>
          </p:grpSpPr>
          <p:sp>
            <p:nvSpPr>
              <p:cNvPr id="7" name="Flowchart: Punched Tape 6"/>
              <p:cNvSpPr/>
              <p:nvPr/>
            </p:nvSpPr>
            <p:spPr>
              <a:xfrm>
                <a:off x="4071934" y="428604"/>
                <a:ext cx="3286715" cy="3143272"/>
              </a:xfrm>
              <a:prstGeom prst="flowChartPunchedTap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cs typeface="+mj-cs"/>
                </a:endParaRPr>
              </a:p>
            </p:txBody>
          </p:sp>
          <p:sp>
            <p:nvSpPr>
              <p:cNvPr id="8" name="Round Single Corner Rectangle 7"/>
              <p:cNvSpPr/>
              <p:nvPr/>
            </p:nvSpPr>
            <p:spPr>
              <a:xfrm>
                <a:off x="4071934" y="785794"/>
                <a:ext cx="3929090" cy="2500330"/>
              </a:xfrm>
              <a:prstGeom prst="round1Rect">
                <a:avLst>
                  <a:gd name="adj" fmla="val 50000"/>
                </a:avLst>
              </a:prstGeom>
              <a:ln w="38100">
                <a:solidFill>
                  <a:srgbClr val="FF00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cs typeface="+mj-cs"/>
                </a:endParaRPr>
              </a:p>
            </p:txBody>
          </p:sp>
        </p:grpSp>
        <p:sp>
          <p:nvSpPr>
            <p:cNvPr id="6" name="TextBox 2"/>
            <p:cNvSpPr txBox="1"/>
            <p:nvPr/>
          </p:nvSpPr>
          <p:spPr>
            <a:xfrm>
              <a:off x="1643042" y="3571878"/>
              <a:ext cx="3857652" cy="212367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العوامل الأولية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286375" y="0"/>
            <a:ext cx="3357563" cy="2786063"/>
            <a:chOff x="5500694" y="-214338"/>
            <a:chExt cx="3357554" cy="2286016"/>
          </a:xfrm>
        </p:grpSpPr>
        <p:pic>
          <p:nvPicPr>
            <p:cNvPr id="3076" name="Picture 9" descr="folder_red_mydocument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500694" y="-214338"/>
              <a:ext cx="3357554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 rot="408274">
              <a:off x="5916307" y="937134"/>
              <a:ext cx="2049022" cy="90913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latin typeface="+mn-lt"/>
                  <a:cs typeface="+mj-cs"/>
                </a:rPr>
                <a:t>1 – 2 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وامل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3175" y="669925"/>
          <a:ext cx="8640000" cy="549482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50776"/>
                <a:gridCol w="4155624"/>
                <a:gridCol w="2833600"/>
              </a:tblGrid>
              <a:tr h="1397413">
                <a:tc gridSpan="3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39741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00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548" name="TextBox 2"/>
          <p:cNvSpPr txBox="1">
            <a:spLocks noChangeArrowheads="1"/>
          </p:cNvSpPr>
          <p:nvPr/>
        </p:nvSpPr>
        <p:spPr bwMode="auto">
          <a:xfrm>
            <a:off x="684213" y="885825"/>
            <a:ext cx="7848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>
                <a:solidFill>
                  <a:schemeClr val="bg1"/>
                </a:solidFill>
              </a:rPr>
              <a:t>العدد الأولي والعدد غير الأولي</a:t>
            </a:r>
          </a:p>
        </p:txBody>
      </p:sp>
      <p:sp>
        <p:nvSpPr>
          <p:cNvPr id="22549" name="TextBox 3"/>
          <p:cNvSpPr txBox="1">
            <a:spLocks noChangeArrowheads="1"/>
          </p:cNvSpPr>
          <p:nvPr/>
        </p:nvSpPr>
        <p:spPr bwMode="auto">
          <a:xfrm>
            <a:off x="6948488" y="2327275"/>
            <a:ext cx="2087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0000"/>
                </a:solidFill>
              </a:rPr>
              <a:t>العدد</a:t>
            </a:r>
          </a:p>
        </p:txBody>
      </p:sp>
      <p:sp>
        <p:nvSpPr>
          <p:cNvPr id="22550" name="TextBox 4"/>
          <p:cNvSpPr txBox="1">
            <a:spLocks noChangeArrowheads="1"/>
          </p:cNvSpPr>
          <p:nvPr/>
        </p:nvSpPr>
        <p:spPr bwMode="auto">
          <a:xfrm>
            <a:off x="3995738" y="2327275"/>
            <a:ext cx="2089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0000"/>
                </a:solidFill>
              </a:rPr>
              <a:t>التعريف</a:t>
            </a:r>
          </a:p>
        </p:txBody>
      </p:sp>
      <p:sp>
        <p:nvSpPr>
          <p:cNvPr id="22551" name="TextBox 5"/>
          <p:cNvSpPr txBox="1">
            <a:spLocks noChangeArrowheads="1"/>
          </p:cNvSpPr>
          <p:nvPr/>
        </p:nvSpPr>
        <p:spPr bwMode="auto">
          <a:xfrm>
            <a:off x="323850" y="2327275"/>
            <a:ext cx="2087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0000"/>
                </a:solidFill>
              </a:rPr>
              <a:t>أمثلة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64388" y="3983038"/>
            <a:ext cx="17287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/>
              <a:t>غير الأولي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24200" y="4116050"/>
            <a:ext cx="41116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/>
              <a:t>عدد أكبر من </a:t>
            </a:r>
            <a:r>
              <a:rPr lang="ar-EG" sz="4400" b="1" dirty="0" smtClean="0"/>
              <a:t>1</a:t>
            </a:r>
            <a:r>
              <a:rPr lang="ar-SA" sz="4400" b="1" dirty="0" smtClean="0"/>
              <a:t/>
            </a:r>
            <a:br>
              <a:rPr lang="ar-SA" sz="4400" b="1" dirty="0" smtClean="0"/>
            </a:br>
            <a:r>
              <a:rPr lang="ar-EG" sz="4400" b="1" dirty="0" smtClean="0"/>
              <a:t>وله </a:t>
            </a:r>
            <a:r>
              <a:rPr lang="ar-EG" sz="4400" b="1" dirty="0"/>
              <a:t>أكثر من عاملين.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925" y="4294188"/>
            <a:ext cx="32416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 smtClean="0"/>
              <a:t>6، 10، </a:t>
            </a:r>
            <a:r>
              <a:rPr lang="ar-EG" sz="4400" b="1" dirty="0"/>
              <a:t>18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غير الأولي    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أكبر من 1 وله          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، 10، 18                   ش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3175" y="669925"/>
          <a:ext cx="8640000" cy="549482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50776"/>
                <a:gridCol w="4155624"/>
                <a:gridCol w="2833600"/>
              </a:tblGrid>
              <a:tr h="1397413">
                <a:tc gridSpan="3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1397413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00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572" name="TextBox 2"/>
          <p:cNvSpPr txBox="1">
            <a:spLocks noChangeArrowheads="1"/>
          </p:cNvSpPr>
          <p:nvPr/>
        </p:nvSpPr>
        <p:spPr bwMode="auto">
          <a:xfrm>
            <a:off x="684213" y="885825"/>
            <a:ext cx="7848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>
                <a:solidFill>
                  <a:schemeClr val="bg1"/>
                </a:solidFill>
              </a:rPr>
              <a:t>العدد الأولي والعدد غير الأولي</a:t>
            </a:r>
          </a:p>
        </p:txBody>
      </p:sp>
      <p:sp>
        <p:nvSpPr>
          <p:cNvPr id="23573" name="TextBox 3"/>
          <p:cNvSpPr txBox="1">
            <a:spLocks noChangeArrowheads="1"/>
          </p:cNvSpPr>
          <p:nvPr/>
        </p:nvSpPr>
        <p:spPr bwMode="auto">
          <a:xfrm>
            <a:off x="6948488" y="2327275"/>
            <a:ext cx="2087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0000"/>
                </a:solidFill>
              </a:rPr>
              <a:t>العدد</a:t>
            </a:r>
          </a:p>
        </p:txBody>
      </p:sp>
      <p:sp>
        <p:nvSpPr>
          <p:cNvPr id="23574" name="TextBox 4"/>
          <p:cNvSpPr txBox="1">
            <a:spLocks noChangeArrowheads="1"/>
          </p:cNvSpPr>
          <p:nvPr/>
        </p:nvSpPr>
        <p:spPr bwMode="auto">
          <a:xfrm>
            <a:off x="3995738" y="2327275"/>
            <a:ext cx="2089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0000"/>
                </a:solidFill>
              </a:rPr>
              <a:t>التعريف</a:t>
            </a:r>
          </a:p>
        </p:txBody>
      </p:sp>
      <p:sp>
        <p:nvSpPr>
          <p:cNvPr id="23575" name="TextBox 5"/>
          <p:cNvSpPr txBox="1">
            <a:spLocks noChangeArrowheads="1"/>
          </p:cNvSpPr>
          <p:nvPr/>
        </p:nvSpPr>
        <p:spPr bwMode="auto">
          <a:xfrm>
            <a:off x="323850" y="2327275"/>
            <a:ext cx="2087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0000"/>
                </a:solidFill>
              </a:rPr>
              <a:t>أمثلة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64388" y="3933825"/>
            <a:ext cx="17287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ليس </a:t>
            </a:r>
            <a:r>
              <a:rPr lang="ar-EG" sz="4000" b="1" dirty="0" smtClean="0"/>
              <a:t>أولي</a:t>
            </a:r>
            <a:r>
              <a:rPr lang="ar-SA" sz="4000" b="1" dirty="0" smtClean="0"/>
              <a:t>ًّ</a:t>
            </a:r>
            <a:r>
              <a:rPr lang="ar-EG" sz="4000" b="1" dirty="0" smtClean="0"/>
              <a:t>ا </a:t>
            </a:r>
            <a:r>
              <a:rPr lang="ar-EG" sz="4000" b="1" dirty="0"/>
              <a:t>ولا </a:t>
            </a:r>
            <a:r>
              <a:rPr lang="ar-EG" sz="4000" b="1" dirty="0" smtClean="0"/>
              <a:t>غير</a:t>
            </a:r>
            <a:r>
              <a:rPr lang="ar-SA" sz="4000" b="1" dirty="0" smtClean="0"/>
              <a:t>َ</a:t>
            </a:r>
            <a:r>
              <a:rPr lang="ar-EG" sz="4000" b="1" dirty="0" smtClean="0"/>
              <a:t> </a:t>
            </a:r>
            <a:r>
              <a:rPr lang="ar-EG" sz="4000" b="1" dirty="0"/>
              <a:t>أولي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6600" y="3716338"/>
            <a:ext cx="38163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العدد 1 له عامل واحد فقط. </a:t>
            </a:r>
          </a:p>
          <a:p>
            <a:pPr algn="ctr"/>
            <a:r>
              <a:rPr lang="ar-EG" sz="3600" b="1" dirty="0"/>
              <a:t>الصفر له عدد لا نهائي من العوامل.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925" y="4005263"/>
            <a:ext cx="32416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/>
              <a:t>1 </a:t>
            </a:r>
          </a:p>
          <a:p>
            <a:pPr algn="ctr"/>
            <a:r>
              <a:rPr lang="ar-EG" sz="4400" b="1" dirty="0"/>
              <a:t>صفر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يس أولياً ولا غير أولي     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دد 1 له عامل واحد فقط       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   وصفر      ش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0" name="Group 2"/>
          <p:cNvGrpSpPr>
            <a:grpSpLocks/>
          </p:cNvGrpSpPr>
          <p:nvPr/>
        </p:nvGrpSpPr>
        <p:grpSpPr bwMode="auto">
          <a:xfrm>
            <a:off x="179388" y="333375"/>
            <a:ext cx="8569325" cy="6408738"/>
            <a:chOff x="179511" y="532878"/>
            <a:chExt cx="8568953" cy="5992466"/>
          </a:xfrm>
        </p:grpSpPr>
        <p:sp>
          <p:nvSpPr>
            <p:cNvPr id="7" name="Cloud 6"/>
            <p:cNvSpPr/>
            <p:nvPr/>
          </p:nvSpPr>
          <p:spPr>
            <a:xfrm>
              <a:off x="179511" y="1628800"/>
              <a:ext cx="3597341" cy="4896544"/>
            </a:xfrm>
            <a:prstGeom prst="cloud">
              <a:avLst/>
            </a:prstGeom>
            <a:gradFill flip="none" rotWithShape="1">
              <a:gsLst>
                <a:gs pos="0">
                  <a:srgbClr val="6600CC">
                    <a:shade val="30000"/>
                    <a:satMod val="115000"/>
                  </a:srgbClr>
                </a:gs>
                <a:gs pos="50000">
                  <a:srgbClr val="6600CC">
                    <a:shade val="67500"/>
                    <a:satMod val="115000"/>
                  </a:srgbClr>
                </a:gs>
                <a:gs pos="100000">
                  <a:srgbClr val="6600CC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8" name="Wave 7"/>
            <p:cNvSpPr/>
            <p:nvPr/>
          </p:nvSpPr>
          <p:spPr>
            <a:xfrm rot="19913358">
              <a:off x="362379" y="532878"/>
              <a:ext cx="3377201" cy="2844316"/>
            </a:xfrm>
            <a:prstGeom prst="wav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9" name="Flowchart: Manual Input 8"/>
            <p:cNvSpPr/>
            <p:nvPr/>
          </p:nvSpPr>
          <p:spPr>
            <a:xfrm>
              <a:off x="2267744" y="692696"/>
              <a:ext cx="6480720" cy="5688632"/>
            </a:xfrm>
            <a:prstGeom prst="flowChartManualInput">
              <a:avLst/>
            </a:pr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810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539552" y="1196752"/>
              <a:ext cx="7992888" cy="4968552"/>
            </a:xfrm>
            <a:prstGeom prst="flowChartTerminator">
              <a:avLst/>
            </a:prstGeom>
            <a:gradFill flip="none" rotWithShape="1">
              <a:gsLst>
                <a:gs pos="0">
                  <a:srgbClr val="3366CC">
                    <a:shade val="30000"/>
                    <a:satMod val="115000"/>
                  </a:srgbClr>
                </a:gs>
                <a:gs pos="50000">
                  <a:srgbClr val="0000FF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331913" y="1701800"/>
            <a:ext cx="66246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/>
            <a:r>
              <a:rPr lang="ar-EG" sz="54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لاحظ أن العدد 1 له عامل واحد </a:t>
            </a:r>
            <a:r>
              <a:rPr lang="ar-EG" sz="54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فقط، </a:t>
            </a:r>
            <a:r>
              <a:rPr lang="ar-EG" sz="5400" b="1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والصفر له عدد لا نهائي من العوامل؛ لذا لا يمكن أن نقول إنهما أوليان أو غير أوليين.</a:t>
            </a:r>
            <a:endParaRPr lang="en-US" sz="5400" b="1" dirty="0">
              <a:ln w="3175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احظ أن العدد 1 له عامل واحد فقط    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0694" y="285728"/>
            <a:ext cx="3071834" cy="1500198"/>
            <a:chOff x="4143372" y="142852"/>
            <a:chExt cx="4286280" cy="1866912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3" name="Regular Pentagon 2"/>
            <p:cNvSpPr/>
            <p:nvPr/>
          </p:nvSpPr>
          <p:spPr>
            <a:xfrm>
              <a:off x="4143372" y="142852"/>
              <a:ext cx="4286280" cy="1866912"/>
            </a:xfrm>
            <a:prstGeom prst="pentagon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solidFill>
                  <a:schemeClr val="bg1"/>
                </a:solidFill>
              </a:endParaRPr>
            </a:p>
          </p:txBody>
        </p:sp>
        <p:grpSp>
          <p:nvGrpSpPr>
            <p:cNvPr id="4" name="Group 9"/>
            <p:cNvGrpSpPr/>
            <p:nvPr/>
          </p:nvGrpSpPr>
          <p:grpSpPr>
            <a:xfrm>
              <a:off x="4357686" y="285728"/>
              <a:ext cx="3857652" cy="1571636"/>
              <a:chOff x="4357686" y="285728"/>
              <a:chExt cx="3857652" cy="1571636"/>
            </a:xfrm>
          </p:grpSpPr>
          <p:sp>
            <p:nvSpPr>
              <p:cNvPr id="5" name="Regular Pentagon 4"/>
              <p:cNvSpPr/>
              <p:nvPr/>
            </p:nvSpPr>
            <p:spPr>
              <a:xfrm>
                <a:off x="4357686" y="285728"/>
                <a:ext cx="3857652" cy="1571636"/>
              </a:xfrm>
              <a:prstGeom prst="pentagon">
                <a:avLst/>
              </a:prstGeom>
              <a:solidFill>
                <a:srgbClr val="006600"/>
              </a:solidFill>
              <a:ln>
                <a:solidFill>
                  <a:srgbClr val="00FF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714876" y="545893"/>
                <a:ext cx="3214710" cy="1263936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مثالان</a:t>
                </a:r>
              </a:p>
            </p:txBody>
          </p:sp>
        </p:grpSp>
      </p:grpSp>
      <p:sp>
        <p:nvSpPr>
          <p:cNvPr id="7" name="Flowchart: Terminator 6"/>
          <p:cNvSpPr/>
          <p:nvPr/>
        </p:nvSpPr>
        <p:spPr>
          <a:xfrm>
            <a:off x="642938" y="857250"/>
            <a:ext cx="3643312" cy="928688"/>
          </a:xfrm>
          <a:prstGeom prst="flowChartTerminator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تصنيف الأعداد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42938" y="2643188"/>
            <a:ext cx="7572375" cy="3390900"/>
            <a:chOff x="1500166" y="531647"/>
            <a:chExt cx="5072098" cy="1500198"/>
          </a:xfrm>
        </p:grpSpPr>
        <p:grpSp>
          <p:nvGrpSpPr>
            <p:cNvPr id="25605" name="Group 10"/>
            <p:cNvGrpSpPr>
              <a:grpSpLocks/>
            </p:cNvGrpSpPr>
            <p:nvPr/>
          </p:nvGrpSpPr>
          <p:grpSpPr bwMode="auto">
            <a:xfrm>
              <a:off x="1500166" y="531647"/>
              <a:ext cx="5072098" cy="1500198"/>
              <a:chOff x="1857356" y="2460473"/>
              <a:chExt cx="4671588" cy="1500198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2000232" y="2643182"/>
                <a:ext cx="4429156" cy="1214446"/>
              </a:xfrm>
              <a:prstGeom prst="roundRect">
                <a:avLst/>
              </a:prstGeom>
              <a:gradFill>
                <a:gsLst>
                  <a:gs pos="0">
                    <a:srgbClr val="CC00FF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rgbClr val="00FFFF"/>
                  </a:gs>
                </a:gsLst>
                <a:lin ang="16200000" scaled="1"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3" name="Picture 12" descr="XXXXXX.WMF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rgbClr val="6600FF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1857356" y="2460473"/>
                <a:ext cx="4671588" cy="1500198"/>
              </a:xfrm>
              <a:prstGeom prst="rect">
                <a:avLst/>
              </a:prstGeom>
            </p:spPr>
          </p:pic>
        </p:grpSp>
        <p:sp>
          <p:nvSpPr>
            <p:cNvPr id="25606" name="TextBox 10"/>
            <p:cNvSpPr txBox="1">
              <a:spLocks noChangeArrowheads="1"/>
            </p:cNvSpPr>
            <p:nvPr/>
          </p:nvSpPr>
          <p:spPr bwMode="auto">
            <a:xfrm>
              <a:off x="1579916" y="945966"/>
              <a:ext cx="4828932" cy="776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صنف كلا من العددين الآتيين إلى </a:t>
              </a:r>
              <a:r>
                <a:rPr lang="ar-EG" sz="5400" b="1" dirty="0" smtClean="0">
                  <a:latin typeface="Times New Roman" pitchFamily="18" charset="0"/>
                  <a:cs typeface="Times New Roman" pitchFamily="18" charset="0"/>
                </a:rPr>
                <a:t>أولي، </a:t>
              </a:r>
              <a:r>
                <a:rPr lang="ar-EG" sz="5400" b="1" dirty="0">
                  <a:latin typeface="Times New Roman" pitchFamily="18" charset="0"/>
                  <a:cs typeface="Times New Roman" pitchFamily="18" charset="0"/>
                </a:rPr>
                <a:t>أو غير أولي: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3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ث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صنيف الأعد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صنف كلا من العددين الآتيين    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 bwMode="auto">
          <a:xfrm rot="5400000">
            <a:off x="2000250" y="-285750"/>
            <a:ext cx="4357688" cy="7215188"/>
          </a:xfrm>
          <a:prstGeom prst="flowChartTerminator">
            <a:avLst/>
          </a:prstGeom>
          <a:solidFill>
            <a:srgbClr val="66FF33"/>
          </a:solidFill>
          <a:ln w="5715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400"/>
          </a:p>
        </p:txBody>
      </p:sp>
      <p:grpSp>
        <p:nvGrpSpPr>
          <p:cNvPr id="9" name="مجموعة 8"/>
          <p:cNvGrpSpPr/>
          <p:nvPr/>
        </p:nvGrpSpPr>
        <p:grpSpPr>
          <a:xfrm>
            <a:off x="533400" y="1143000"/>
            <a:ext cx="7253288" cy="4786313"/>
            <a:chOff x="533400" y="1143000"/>
            <a:chExt cx="7253288" cy="4786313"/>
          </a:xfrm>
        </p:grpSpPr>
        <p:sp>
          <p:nvSpPr>
            <p:cNvPr id="6" name="Flowchart: Terminator 5"/>
            <p:cNvSpPr/>
            <p:nvPr/>
          </p:nvSpPr>
          <p:spPr bwMode="auto">
            <a:xfrm rot="5400000">
              <a:off x="2000250" y="142875"/>
              <a:ext cx="4357688" cy="7215188"/>
            </a:xfrm>
            <a:prstGeom prst="flowChartTerminator">
              <a:avLst/>
            </a:prstGeom>
            <a:solidFill>
              <a:srgbClr val="66FF33"/>
            </a:solidFill>
            <a:ln w="57150"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7" name="Flowchart: Terminator 2"/>
            <p:cNvSpPr/>
            <p:nvPr/>
          </p:nvSpPr>
          <p:spPr bwMode="auto">
            <a:xfrm rot="5400000">
              <a:off x="1962150" y="-285750"/>
              <a:ext cx="4357688" cy="7215188"/>
            </a:xfrm>
            <a:prstGeom prst="flowChartTerminator">
              <a:avLst/>
            </a:prstGeom>
            <a:solidFill>
              <a:srgbClr val="FF3300"/>
            </a:solidFill>
            <a:ln w="57150">
              <a:solidFill>
                <a:schemeClr val="tx1"/>
              </a:solidFill>
            </a:ln>
            <a:effectLst>
              <a:innerShdw blurRad="127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</p:grp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990600" y="1371600"/>
            <a:ext cx="6172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</a:p>
          <a:p>
            <a:pPr algn="ctr"/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عوامل العدد 12 هي</a:t>
            </a:r>
            <a:r>
              <a:rPr lang="ar-EG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ar-SA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1، 2، 3، 4، 6، 12</a:t>
            </a:r>
          </a:p>
          <a:p>
            <a:pPr algn="ctr"/>
            <a:r>
              <a:rPr lang="ar-EG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بما أن العدد 12 له أكثر من عاملين فهو عدد غير أولي.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358082" y="2428868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            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وامل العدد 12 هي          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ما أن العدد 12 له أكثر                 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 bwMode="auto">
          <a:xfrm rot="5400000">
            <a:off x="2000250" y="-285750"/>
            <a:ext cx="4357688" cy="7215188"/>
          </a:xfrm>
          <a:prstGeom prst="flowChartTerminator">
            <a:avLst/>
          </a:prstGeom>
          <a:solidFill>
            <a:srgbClr val="66FF33"/>
          </a:solidFill>
          <a:ln w="5715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400"/>
          </a:p>
        </p:txBody>
      </p:sp>
      <p:sp>
        <p:nvSpPr>
          <p:cNvPr id="7" name="Flowchart: Terminator 2"/>
          <p:cNvSpPr/>
          <p:nvPr/>
        </p:nvSpPr>
        <p:spPr bwMode="auto">
          <a:xfrm rot="5400000">
            <a:off x="2000250" y="-71438"/>
            <a:ext cx="4357688" cy="7215188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tx1"/>
            </a:solidFill>
          </a:ln>
          <a:effectLst>
            <a:innerShdw blurRad="127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400"/>
          </a:p>
        </p:txBody>
      </p:sp>
      <p:sp>
        <p:nvSpPr>
          <p:cNvPr id="27653" name="TextBox 3"/>
          <p:cNvSpPr txBox="1">
            <a:spLocks noChangeArrowheads="1"/>
          </p:cNvSpPr>
          <p:nvPr/>
        </p:nvSpPr>
        <p:spPr bwMode="auto">
          <a:xfrm>
            <a:off x="928662" y="1524000"/>
            <a:ext cx="60817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19 </a:t>
            </a:r>
          </a:p>
          <a:p>
            <a:pPr algn="ctr"/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عوامل العدد </a:t>
            </a:r>
            <a:r>
              <a:rPr lang="ar-SA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19هي</a:t>
            </a: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ar-EG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1، </a:t>
            </a: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19 </a:t>
            </a:r>
          </a:p>
          <a:p>
            <a:pPr algn="ctr"/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بما أن العدد 19 له عاملان </a:t>
            </a:r>
            <a:r>
              <a:rPr lang="ar-EG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فقط ، </a:t>
            </a:r>
            <a:r>
              <a:rPr lang="ar-EG" sz="48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فهو عدد أولي.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358082" y="2428868"/>
            <a:ext cx="1285884" cy="1000132"/>
          </a:xfrm>
          <a:prstGeom prst="wedgeEllipseCallout">
            <a:avLst/>
          </a:prstGeom>
          <a:solidFill>
            <a:srgbClr val="CC00CC"/>
          </a:solidFill>
          <a:ln>
            <a:solidFill>
              <a:srgbClr val="990099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                ش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وامل العدد 19هي             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ما أن العدد 19 له عاملان              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4313" y="1928813"/>
            <a:ext cx="8501062" cy="4652962"/>
            <a:chOff x="428596" y="1928802"/>
            <a:chExt cx="7000924" cy="4652994"/>
          </a:xfrm>
        </p:grpSpPr>
        <p:grpSp>
          <p:nvGrpSpPr>
            <p:cNvPr id="28683" name="Group 16"/>
            <p:cNvGrpSpPr>
              <a:grpSpLocks/>
            </p:cNvGrpSpPr>
            <p:nvPr/>
          </p:nvGrpSpPr>
          <p:grpSpPr bwMode="auto">
            <a:xfrm>
              <a:off x="428596" y="1928802"/>
              <a:ext cx="7000924" cy="4652994"/>
              <a:chOff x="214282" y="1428736"/>
              <a:chExt cx="8853542" cy="522449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14282" y="1428736"/>
                <a:ext cx="8557598" cy="4928604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10226" y="1724630"/>
                <a:ext cx="8557598" cy="4928604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6468" y="1571336"/>
                <a:ext cx="8559251" cy="4930387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857411" y="2285991"/>
              <a:ext cx="6072697" cy="3929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57500" y="357188"/>
            <a:ext cx="5286375" cy="1428750"/>
            <a:chOff x="2000232" y="357166"/>
            <a:chExt cx="6643734" cy="1428760"/>
          </a:xfrm>
        </p:grpSpPr>
        <p:sp>
          <p:nvSpPr>
            <p:cNvPr id="9" name="Flowchart: Stored Data 8"/>
            <p:cNvSpPr/>
            <p:nvPr/>
          </p:nvSpPr>
          <p:spPr>
            <a:xfrm>
              <a:off x="2000232" y="357166"/>
              <a:ext cx="6643734" cy="1428760"/>
            </a:xfrm>
            <a:prstGeom prst="flowChartOnlineStorage">
              <a:avLst/>
            </a:prstGeom>
            <a:gradFill>
              <a:gsLst>
                <a:gs pos="0">
                  <a:srgbClr val="66FF33"/>
                </a:gs>
                <a:gs pos="52000">
                  <a:schemeClr val="bg1"/>
                </a:gs>
                <a:gs pos="100000">
                  <a:srgbClr val="FFFF00"/>
                </a:gs>
              </a:gsLst>
            </a:gradFill>
            <a:ln w="57150">
              <a:solidFill>
                <a:srgbClr val="FF000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sp>
          <p:nvSpPr>
            <p:cNvPr id="28682" name="TextBox 9"/>
            <p:cNvSpPr txBox="1">
              <a:spLocks noChangeArrowheads="1"/>
            </p:cNvSpPr>
            <p:nvPr/>
          </p:nvSpPr>
          <p:spPr bwMode="auto">
            <a:xfrm>
              <a:off x="2000232" y="642918"/>
              <a:ext cx="557216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تحقق من فهمك:</a:t>
              </a: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28688" y="2500313"/>
            <a:ext cx="69294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صنف كل عدد فيما يأتي إلى أولي، أو غير أولي: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737225" y="3860800"/>
            <a:ext cx="171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 ) 28 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914400" y="4495800"/>
            <a:ext cx="72199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ar-EG" sz="3600" b="1" dirty="0" smtClean="0">
                <a:solidFill>
                  <a:srgbClr val="0000FF"/>
                </a:solidFill>
              </a:rPr>
              <a:t>عوامل العدد 28 هي 1، 2، 4، 7، 14، 28</a:t>
            </a:r>
          </a:p>
          <a:p>
            <a:pPr algn="ctr" eaLnBrk="0" hangingPunct="0"/>
            <a:r>
              <a:rPr lang="ar-EG" sz="3600" b="1" dirty="0" smtClean="0">
                <a:solidFill>
                  <a:srgbClr val="0000FF"/>
                </a:solidFill>
              </a:rPr>
              <a:t> بما أن العدد له أكثر من عاملين</a:t>
            </a:r>
            <a:r>
              <a:rPr lang="ar-SA" sz="3600" b="1" dirty="0" smtClean="0">
                <a:solidFill>
                  <a:srgbClr val="0000FF"/>
                </a:solidFill>
              </a:rPr>
              <a:t/>
            </a:r>
            <a:br>
              <a:rPr lang="ar-SA" sz="3600" b="1" dirty="0" smtClean="0">
                <a:solidFill>
                  <a:srgbClr val="0000FF"/>
                </a:solidFill>
              </a:rPr>
            </a:br>
            <a:r>
              <a:rPr lang="ar-EG" sz="3600" b="1" dirty="0" smtClean="0">
                <a:solidFill>
                  <a:srgbClr val="0000FF"/>
                </a:solidFill>
              </a:rPr>
              <a:t>فهو عدد غير أولي.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نف كل عدد فيما يأتي إلى أولي، أو 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8            ش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وامل العدد 28 هي 1، 2، 4، 7، 14،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بما أن العدد له أكثر من عاملين فهو عدد غير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228600" y="1981200"/>
            <a:ext cx="8501062" cy="4652962"/>
            <a:chOff x="428596" y="1928802"/>
            <a:chExt cx="7000924" cy="4652994"/>
          </a:xfrm>
        </p:grpSpPr>
        <p:grpSp>
          <p:nvGrpSpPr>
            <p:cNvPr id="29707" name="Group 16"/>
            <p:cNvGrpSpPr>
              <a:grpSpLocks/>
            </p:cNvGrpSpPr>
            <p:nvPr/>
          </p:nvGrpSpPr>
          <p:grpSpPr bwMode="auto">
            <a:xfrm>
              <a:off x="428596" y="1928802"/>
              <a:ext cx="7000924" cy="4652994"/>
              <a:chOff x="214282" y="1428736"/>
              <a:chExt cx="8853542" cy="522449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14282" y="1428736"/>
                <a:ext cx="8557598" cy="4928604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10226" y="1724630"/>
                <a:ext cx="8557598" cy="4928604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6468" y="1571336"/>
                <a:ext cx="8559251" cy="4930387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857411" y="2285991"/>
              <a:ext cx="6072697" cy="3929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</p:grpSp>
      <p:grpSp>
        <p:nvGrpSpPr>
          <p:cNvPr id="29699" name="Group 7"/>
          <p:cNvGrpSpPr>
            <a:grpSpLocks/>
          </p:cNvGrpSpPr>
          <p:nvPr/>
        </p:nvGrpSpPr>
        <p:grpSpPr bwMode="auto">
          <a:xfrm>
            <a:off x="2857500" y="357188"/>
            <a:ext cx="5286375" cy="1428750"/>
            <a:chOff x="2000232" y="357166"/>
            <a:chExt cx="6643734" cy="1428760"/>
          </a:xfrm>
        </p:grpSpPr>
        <p:sp>
          <p:nvSpPr>
            <p:cNvPr id="9" name="Flowchart: Stored Data 8"/>
            <p:cNvSpPr/>
            <p:nvPr/>
          </p:nvSpPr>
          <p:spPr>
            <a:xfrm>
              <a:off x="2000232" y="357166"/>
              <a:ext cx="6643734" cy="1428760"/>
            </a:xfrm>
            <a:prstGeom prst="flowChartOnlineStorage">
              <a:avLst/>
            </a:prstGeom>
            <a:gradFill>
              <a:gsLst>
                <a:gs pos="0">
                  <a:srgbClr val="66FF33"/>
                </a:gs>
                <a:gs pos="52000">
                  <a:schemeClr val="bg1"/>
                </a:gs>
                <a:gs pos="100000">
                  <a:srgbClr val="FFFF00"/>
                </a:gs>
              </a:gsLst>
            </a:gradFill>
            <a:ln w="57150">
              <a:solidFill>
                <a:srgbClr val="FF000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29706" name="TextBox 9"/>
            <p:cNvSpPr txBox="1">
              <a:spLocks noChangeArrowheads="1"/>
            </p:cNvSpPr>
            <p:nvPr/>
          </p:nvSpPr>
          <p:spPr bwMode="auto">
            <a:xfrm>
              <a:off x="2000232" y="642918"/>
              <a:ext cx="557216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تحقق من فهمك:</a:t>
              </a:r>
            </a:p>
          </p:txBody>
        </p:sp>
      </p:grpSp>
      <p:sp>
        <p:nvSpPr>
          <p:cNvPr id="22532" name="TextBox 10"/>
          <p:cNvSpPr txBox="1">
            <a:spLocks noChangeArrowheads="1"/>
          </p:cNvSpPr>
          <p:nvPr/>
        </p:nvSpPr>
        <p:spPr bwMode="auto">
          <a:xfrm>
            <a:off x="762000" y="2514600"/>
            <a:ext cx="69294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400" b="1" dirty="0">
                <a:latin typeface="Times New Roman" pitchFamily="18" charset="0"/>
                <a:cs typeface="+mj-cs"/>
              </a:rPr>
              <a:t>صنف كل عدد فيما يأتي إلى أولي، أو غير أولي: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86375" y="3933825"/>
            <a:ext cx="214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+mj-cs"/>
              </a:rPr>
              <a:t>ب) 11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4743271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عوامل العدد11 هو 1، 11</a:t>
            </a:r>
          </a:p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0000FF"/>
                </a:solidFill>
              </a:rPr>
              <a:t>بما أن العدد 11 له عاملان </a:t>
            </a:r>
            <a:r>
              <a:rPr lang="ar-EG" sz="3600" b="1" dirty="0" smtClean="0">
                <a:solidFill>
                  <a:srgbClr val="0000FF"/>
                </a:solidFill>
              </a:rPr>
              <a:t>فقط، </a:t>
            </a:r>
            <a:r>
              <a:rPr lang="ar-EG" sz="3600" b="1" dirty="0">
                <a:solidFill>
                  <a:srgbClr val="0000FF"/>
                </a:solidFill>
              </a:rPr>
              <a:t>فهو عدد أولي.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                      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وامل العدد11 هو 1، 11                ش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ما أن العدد 11 له عاملان فقط ، فهو عدد أولي   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"/>
          <p:cNvGrpSpPr>
            <a:grpSpLocks/>
          </p:cNvGrpSpPr>
          <p:nvPr/>
        </p:nvGrpSpPr>
        <p:grpSpPr bwMode="auto">
          <a:xfrm>
            <a:off x="214313" y="1928813"/>
            <a:ext cx="8501062" cy="4652962"/>
            <a:chOff x="428596" y="1928802"/>
            <a:chExt cx="7000924" cy="4652994"/>
          </a:xfrm>
        </p:grpSpPr>
        <p:grpSp>
          <p:nvGrpSpPr>
            <p:cNvPr id="30731" name="Group 16"/>
            <p:cNvGrpSpPr>
              <a:grpSpLocks/>
            </p:cNvGrpSpPr>
            <p:nvPr/>
          </p:nvGrpSpPr>
          <p:grpSpPr bwMode="auto">
            <a:xfrm>
              <a:off x="428596" y="1928802"/>
              <a:ext cx="7000924" cy="4652994"/>
              <a:chOff x="214282" y="1428736"/>
              <a:chExt cx="8853542" cy="522449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14282" y="1428736"/>
                <a:ext cx="8557598" cy="4928604"/>
              </a:xfrm>
              <a:prstGeom prst="roundRect">
                <a:avLst/>
              </a:prstGeom>
              <a:solidFill>
                <a:srgbClr val="0000FF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10226" y="1724630"/>
                <a:ext cx="8557598" cy="4928604"/>
              </a:xfrm>
              <a:prstGeom prst="round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56468" y="1571336"/>
                <a:ext cx="8559251" cy="4930387"/>
              </a:xfrm>
              <a:prstGeom prst="roundRect">
                <a:avLst/>
              </a:prstGeom>
              <a:gradFill flip="none" rotWithShape="1">
                <a:gsLst>
                  <a:gs pos="0">
                    <a:srgbClr val="CC00FF"/>
                  </a:gs>
                  <a:gs pos="50000">
                    <a:schemeClr val="bg1"/>
                  </a:gs>
                  <a:gs pos="100000">
                    <a:srgbClr val="9900FF"/>
                  </a:gs>
                </a:gsLst>
                <a:lin ang="16200000" scaled="1"/>
                <a:tileRect/>
              </a:gradFill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857411" y="2285991"/>
              <a:ext cx="6072697" cy="3929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</p:grpSp>
      <p:grpSp>
        <p:nvGrpSpPr>
          <p:cNvPr id="30723" name="Group 7"/>
          <p:cNvGrpSpPr>
            <a:grpSpLocks/>
          </p:cNvGrpSpPr>
          <p:nvPr/>
        </p:nvGrpSpPr>
        <p:grpSpPr bwMode="auto">
          <a:xfrm>
            <a:off x="2857500" y="357188"/>
            <a:ext cx="5286375" cy="1428750"/>
            <a:chOff x="2000232" y="357166"/>
            <a:chExt cx="6643734" cy="1428760"/>
          </a:xfrm>
        </p:grpSpPr>
        <p:sp>
          <p:nvSpPr>
            <p:cNvPr id="9" name="Flowchart: Stored Data 8"/>
            <p:cNvSpPr/>
            <p:nvPr/>
          </p:nvSpPr>
          <p:spPr>
            <a:xfrm>
              <a:off x="2000232" y="357166"/>
              <a:ext cx="6643734" cy="1428760"/>
            </a:xfrm>
            <a:prstGeom prst="flowChartOnlineStorage">
              <a:avLst/>
            </a:prstGeom>
            <a:gradFill>
              <a:gsLst>
                <a:gs pos="0">
                  <a:srgbClr val="66FF33"/>
                </a:gs>
                <a:gs pos="52000">
                  <a:schemeClr val="bg1"/>
                </a:gs>
                <a:gs pos="100000">
                  <a:srgbClr val="FFFF00"/>
                </a:gs>
              </a:gsLst>
            </a:gradFill>
            <a:ln w="57150">
              <a:solidFill>
                <a:srgbClr val="FF000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30730" name="TextBox 9"/>
            <p:cNvSpPr txBox="1">
              <a:spLocks noChangeArrowheads="1"/>
            </p:cNvSpPr>
            <p:nvPr/>
          </p:nvSpPr>
          <p:spPr bwMode="auto">
            <a:xfrm>
              <a:off x="2000232" y="642918"/>
              <a:ext cx="557216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تحقق من فهمك:</a:t>
              </a:r>
            </a:p>
          </p:txBody>
        </p:sp>
      </p:grp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928688" y="2500313"/>
            <a:ext cx="69294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400" b="1" dirty="0">
                <a:latin typeface="Times New Roman" pitchFamily="18" charset="0"/>
                <a:cs typeface="+mj-cs"/>
              </a:rPr>
              <a:t>صنف كل عدد فيما يأتي إلى أولي، أو غير أولي: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86375" y="3733800"/>
            <a:ext cx="214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+mj-cs"/>
              </a:rPr>
              <a:t>جـ) 81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4549676"/>
            <a:ext cx="8229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0000FF"/>
                </a:solidFill>
              </a:rPr>
              <a:t>عوامل العدد 81 هي </a:t>
            </a:r>
            <a:r>
              <a:rPr lang="ar-EG" sz="3600" b="1" dirty="0" smtClean="0">
                <a:solidFill>
                  <a:srgbClr val="0000FF"/>
                </a:solidFill>
              </a:rPr>
              <a:t>1، 3، 9، 27، 81</a:t>
            </a:r>
          </a:p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0000FF"/>
                </a:solidFill>
              </a:rPr>
              <a:t>بما أن العدد له أكثر من </a:t>
            </a:r>
            <a:r>
              <a:rPr lang="ar-EG" sz="3600" b="1" dirty="0" smtClean="0">
                <a:solidFill>
                  <a:srgbClr val="0000FF"/>
                </a:solidFill>
              </a:rPr>
              <a:t>عاملين</a:t>
            </a:r>
            <a:r>
              <a:rPr lang="ar-SA" sz="3600" b="1" dirty="0" smtClean="0">
                <a:solidFill>
                  <a:srgbClr val="0000FF"/>
                </a:solidFill>
              </a:rPr>
              <a:t/>
            </a:r>
            <a:br>
              <a:rPr lang="ar-SA" sz="3600" b="1" dirty="0" smtClean="0">
                <a:solidFill>
                  <a:srgbClr val="0000FF"/>
                </a:solidFill>
              </a:rPr>
            </a:br>
            <a:r>
              <a:rPr lang="ar-EG" sz="3600" b="1" dirty="0" smtClean="0">
                <a:solidFill>
                  <a:srgbClr val="0000FF"/>
                </a:solidFill>
              </a:rPr>
              <a:t>فهو عدد غير أولي</a:t>
            </a:r>
            <a:r>
              <a:rPr lang="ar-SA" sz="3600" b="1" dirty="0" smtClean="0">
                <a:solidFill>
                  <a:srgbClr val="0000FF"/>
                </a:solidFill>
              </a:rPr>
              <a:t>.</a:t>
            </a:r>
            <a:endParaRPr lang="en-US" sz="36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1                 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وامل العدد 81 هي 1، 3، 9، 27، 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ما أن العدد له أكثر من عاملين فهو عدد غير أولي    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7" name="Group 2"/>
          <p:cNvGrpSpPr>
            <a:grpSpLocks/>
          </p:cNvGrpSpPr>
          <p:nvPr/>
        </p:nvGrpSpPr>
        <p:grpSpPr bwMode="auto">
          <a:xfrm>
            <a:off x="428625" y="500063"/>
            <a:ext cx="8358188" cy="5857875"/>
            <a:chOff x="5286380" y="2928934"/>
            <a:chExt cx="2440717" cy="2428892"/>
          </a:xfrm>
        </p:grpSpPr>
        <p:sp>
          <p:nvSpPr>
            <p:cNvPr id="4" name="Rectangle 3"/>
            <p:cNvSpPr/>
            <p:nvPr/>
          </p:nvSpPr>
          <p:spPr>
            <a:xfrm>
              <a:off x="5429161" y="3071771"/>
              <a:ext cx="2143103" cy="2143217"/>
            </a:xfrm>
            <a:prstGeom prst="rect">
              <a:avLst/>
            </a:prstGeom>
            <a:gradFill flip="none" rotWithShape="1">
              <a:gsLst>
                <a:gs pos="0">
                  <a:srgbClr val="FF0066">
                    <a:shade val="30000"/>
                    <a:satMod val="115000"/>
                  </a:srgbClr>
                </a:gs>
                <a:gs pos="50000">
                  <a:schemeClr val="bg1"/>
                </a:gs>
                <a:gs pos="100000">
                  <a:srgbClr val="FF0066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31750" name="Picture 4" descr="Bord1130.wm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86380" y="2928934"/>
              <a:ext cx="2440717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524000" y="1447800"/>
            <a:ext cx="62865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كل عدد غير أولي يمكن التعبير عنه في صورة ضرب أعداد أولية. ويطلق على ذلك 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تحليل العدد إلى عوامله الأولية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ويمكن استعمال التحليل الشجري لإيجاد العوامل الأولية لعدد مُعطى.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ل عدد غير أولي يمكن التع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يمكن استعمال التحليل الشج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14750" y="463550"/>
            <a:ext cx="4643438" cy="1608138"/>
            <a:chOff x="6159918" y="297931"/>
            <a:chExt cx="2456269" cy="1485315"/>
          </a:xfrm>
        </p:grpSpPr>
        <p:sp>
          <p:nvSpPr>
            <p:cNvPr id="5" name="Rounded Rectangle 4"/>
            <p:cNvSpPr/>
            <p:nvPr/>
          </p:nvSpPr>
          <p:spPr>
            <a:xfrm>
              <a:off x="6159918" y="297931"/>
              <a:ext cx="2071664" cy="1214058"/>
            </a:xfrm>
            <a:prstGeom prst="roundRect">
              <a:avLst/>
            </a:prstGeom>
            <a:solidFill>
              <a:srgbClr val="0000FF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620101" y="569188"/>
              <a:ext cx="1996086" cy="1214058"/>
            </a:xfrm>
            <a:prstGeom prst="roundRect">
              <a:avLst/>
            </a:prstGeom>
            <a:solidFill>
              <a:srgbClr val="0000FF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grpSp>
          <p:nvGrpSpPr>
            <p:cNvPr id="4104" name="Group 8"/>
            <p:cNvGrpSpPr>
              <a:grpSpLocks/>
            </p:cNvGrpSpPr>
            <p:nvPr/>
          </p:nvGrpSpPr>
          <p:grpSpPr bwMode="auto">
            <a:xfrm>
              <a:off x="6357950" y="428604"/>
              <a:ext cx="2071702" cy="1214446"/>
              <a:chOff x="6000760" y="1928802"/>
              <a:chExt cx="2071702" cy="128588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000760" y="1928802"/>
                <a:ext cx="2071702" cy="1285884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105038" y="2069893"/>
                <a:ext cx="1849969" cy="1083648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600" b="1" dirty="0">
                    <a:solidFill>
                      <a:srgbClr val="C00000"/>
                    </a:solidFill>
                    <a:latin typeface="Times New Roman" pitchFamily="18" charset="0"/>
                    <a:cs typeface="+mj-cs"/>
                  </a:rPr>
                  <a:t>فكرة الدرس</a:t>
                </a:r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14375" y="3429000"/>
            <a:ext cx="7143750" cy="2714625"/>
            <a:chOff x="1357290" y="571480"/>
            <a:chExt cx="7143768" cy="2714644"/>
          </a:xfrm>
        </p:grpSpPr>
        <p:pic>
          <p:nvPicPr>
            <p:cNvPr id="11" name="Picture 10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1357290" y="571480"/>
              <a:ext cx="7143768" cy="271464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1643041" y="990583"/>
              <a:ext cx="5429264" cy="193835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أحلل </a:t>
              </a:r>
              <a:r>
                <a:rPr lang="ar-EG" sz="6000" b="1" dirty="0" smtClean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عدد</a:t>
              </a:r>
              <a:r>
                <a:rPr lang="ar-SA" sz="6000" b="1" dirty="0" smtClean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ً</a:t>
              </a:r>
              <a:r>
                <a:rPr lang="ar-EG" sz="6000" b="1" dirty="0" smtClean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ا </a:t>
              </a:r>
              <a:r>
                <a:rPr lang="ar-EG" sz="60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إلى عوامله الأولية.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لل عدداً إلى عوامله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 rot="290768">
            <a:off x="5535613" y="214313"/>
            <a:ext cx="3038475" cy="1785937"/>
            <a:chOff x="2786050" y="285728"/>
            <a:chExt cx="4039253" cy="1785950"/>
          </a:xfrm>
        </p:grpSpPr>
        <p:pic>
          <p:nvPicPr>
            <p:cNvPr id="3" name="Picture 2" descr="0021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F0066">
                  <a:tint val="45000"/>
                  <a:satMod val="400000"/>
                </a:srgbClr>
              </a:duotone>
              <a:lum bright="17000" contrast="48000"/>
            </a:blip>
            <a:stretch>
              <a:fillRect/>
            </a:stretch>
          </p:blipFill>
          <p:spPr>
            <a:xfrm>
              <a:off x="2786050" y="285728"/>
              <a:ext cx="4039253" cy="1785950"/>
            </a:xfrm>
            <a:prstGeom prst="rect">
              <a:avLst/>
            </a:prstGeom>
            <a:effectLst>
              <a:innerShdw blurRad="139700">
                <a:prstClr val="black"/>
              </a:inn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3284742" y="713529"/>
              <a:ext cx="3072702" cy="101600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مثال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 rot="-279157">
            <a:off x="339725" y="296863"/>
            <a:ext cx="3857625" cy="1500187"/>
            <a:chOff x="5133980" y="71438"/>
            <a:chExt cx="3581424" cy="1571589"/>
          </a:xfrm>
        </p:grpSpPr>
        <p:sp>
          <p:nvSpPr>
            <p:cNvPr id="6" name="Wave 5"/>
            <p:cNvSpPr/>
            <p:nvPr/>
          </p:nvSpPr>
          <p:spPr>
            <a:xfrm rot="10800000" flipH="1">
              <a:off x="5127123" y="140769"/>
              <a:ext cx="3581424" cy="1500078"/>
            </a:xfrm>
            <a:prstGeom prst="wave">
              <a:avLst/>
            </a:prstGeom>
            <a:solidFill>
              <a:srgbClr val="00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400" b="1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7" name="Wave 6"/>
            <p:cNvSpPr/>
            <p:nvPr/>
          </p:nvSpPr>
          <p:spPr>
            <a:xfrm>
              <a:off x="5142560" y="70033"/>
              <a:ext cx="3572581" cy="1500078"/>
            </a:xfrm>
            <a:prstGeom prst="wave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إيجاد العوامل الأولية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286625" y="3143250"/>
            <a:ext cx="1428750" cy="1395413"/>
            <a:chOff x="5715008" y="214290"/>
            <a:chExt cx="2714644" cy="1686489"/>
          </a:xfrm>
        </p:grpSpPr>
        <p:sp>
          <p:nvSpPr>
            <p:cNvPr id="9" name="Oval 8"/>
            <p:cNvSpPr/>
            <p:nvPr/>
          </p:nvSpPr>
          <p:spPr>
            <a:xfrm>
              <a:off x="5715008" y="214290"/>
              <a:ext cx="2714644" cy="165259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innerShdw blurRad="977900">
                <a:srgbClr val="CC00C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>
                <a:cs typeface="+mj-cs"/>
              </a:endParaRPr>
            </a:p>
          </p:txBody>
        </p:sp>
        <p:grpSp>
          <p:nvGrpSpPr>
            <p:cNvPr id="32785" name="Group 8"/>
            <p:cNvGrpSpPr>
              <a:grpSpLocks/>
            </p:cNvGrpSpPr>
            <p:nvPr/>
          </p:nvGrpSpPr>
          <p:grpSpPr bwMode="auto">
            <a:xfrm>
              <a:off x="5929322" y="300663"/>
              <a:ext cx="2286016" cy="1600116"/>
              <a:chOff x="5929322" y="300663"/>
              <a:chExt cx="2286016" cy="160011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929322" y="357166"/>
                <a:ext cx="2286016" cy="135732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2000">
                    <a:schemeClr val="bg1"/>
                  </a:gs>
                  <a:gs pos="100000">
                    <a:srgbClr val="FF0066"/>
                  </a:gs>
                </a:gsLst>
              </a:gra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cs typeface="+mj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171590" y="300663"/>
                <a:ext cx="1785951" cy="16001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8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+mn-lt"/>
                    <a:cs typeface="+mj-cs"/>
                  </a:rPr>
                  <a:t>3</a:t>
                </a:r>
                <a:endParaRPr lang="ar-EG" sz="8000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endParaRPr>
              </a:p>
            </p:txBody>
          </p:sp>
        </p:grp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28625" y="2928938"/>
            <a:ext cx="6643688" cy="2643187"/>
            <a:chOff x="214282" y="3714752"/>
            <a:chExt cx="7581952" cy="2643206"/>
          </a:xfrm>
        </p:grpSpPr>
        <p:grpSp>
          <p:nvGrpSpPr>
            <p:cNvPr id="32774" name="Group 9"/>
            <p:cNvGrpSpPr>
              <a:grpSpLocks/>
            </p:cNvGrpSpPr>
            <p:nvPr/>
          </p:nvGrpSpPr>
          <p:grpSpPr bwMode="auto">
            <a:xfrm>
              <a:off x="214282" y="3714752"/>
              <a:ext cx="7581952" cy="2643206"/>
              <a:chOff x="204758" y="714356"/>
              <a:chExt cx="8724960" cy="5857916"/>
            </a:xfrm>
          </p:grpSpPr>
          <p:sp>
            <p:nvSpPr>
              <p:cNvPr id="16" name="Flowchart: Delay 15"/>
              <p:cNvSpPr/>
              <p:nvPr/>
            </p:nvSpPr>
            <p:spPr>
              <a:xfrm rot="5400000">
                <a:off x="2070178" y="-143415"/>
                <a:ext cx="5073343" cy="8358031"/>
              </a:xfrm>
              <a:prstGeom prst="flowChartDelay">
                <a:avLst/>
              </a:prstGeom>
              <a:solidFill>
                <a:srgbClr val="CC3300"/>
              </a:solidFill>
              <a:ln w="762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7" name="Flowchart: Delay 16"/>
              <p:cNvSpPr/>
              <p:nvPr/>
            </p:nvSpPr>
            <p:spPr>
              <a:xfrm rot="5400000">
                <a:off x="2070178" y="-927988"/>
                <a:ext cx="5073343" cy="8358031"/>
              </a:xfrm>
              <a:prstGeom prst="flowChartDelay">
                <a:avLst/>
              </a:prstGeom>
              <a:solidFill>
                <a:srgbClr val="FFFF00"/>
              </a:solidFill>
              <a:ln w="76200">
                <a:solidFill>
                  <a:srgbClr val="00FF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grpSp>
            <p:nvGrpSpPr>
              <p:cNvPr id="32778" name="Group 3"/>
              <p:cNvGrpSpPr>
                <a:grpSpLocks/>
              </p:cNvGrpSpPr>
              <p:nvPr/>
            </p:nvGrpSpPr>
            <p:grpSpPr bwMode="auto">
              <a:xfrm>
                <a:off x="204758" y="1000108"/>
                <a:ext cx="8724960" cy="5224498"/>
                <a:chOff x="142844" y="1571612"/>
                <a:chExt cx="8724960" cy="5224498"/>
              </a:xfrm>
            </p:grpSpPr>
            <p:sp>
              <p:nvSpPr>
                <p:cNvPr id="19" name="Flowchart: Delay 18"/>
                <p:cNvSpPr/>
                <p:nvPr/>
              </p:nvSpPr>
              <p:spPr>
                <a:xfrm rot="5400000">
                  <a:off x="1786947" y="70986"/>
                  <a:ext cx="5069825" cy="8358032"/>
                </a:xfrm>
                <a:prstGeom prst="flowChartDelay">
                  <a:avLst/>
                </a:prstGeom>
                <a:solidFill>
                  <a:srgbClr val="0000FF"/>
                </a:solidFill>
                <a:ln w="762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0" name="Flowchart: Delay 19"/>
                <p:cNvSpPr/>
                <p:nvPr/>
              </p:nvSpPr>
              <p:spPr>
                <a:xfrm rot="5400000">
                  <a:off x="2152115" y="79782"/>
                  <a:ext cx="5073344" cy="8358032"/>
                </a:xfrm>
                <a:prstGeom prst="flowChartDelay">
                  <a:avLst/>
                </a:prstGeom>
                <a:solidFill>
                  <a:srgbClr val="0000FF"/>
                </a:solidFill>
                <a:ln w="76200">
                  <a:solidFill>
                    <a:srgbClr val="00FFFF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1" name="Flowchart: Delay 6"/>
                <p:cNvSpPr/>
                <p:nvPr/>
              </p:nvSpPr>
              <p:spPr>
                <a:xfrm rot="5400000">
                  <a:off x="1999924" y="-71505"/>
                  <a:ext cx="5073344" cy="8358031"/>
                </a:xfrm>
                <a:prstGeom prst="flowChartDelay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25607" name="TextBox 14"/>
            <p:cNvSpPr txBox="1">
              <a:spLocks noChangeArrowheads="1"/>
            </p:cNvSpPr>
            <p:nvPr/>
          </p:nvSpPr>
          <p:spPr bwMode="auto">
            <a:xfrm>
              <a:off x="1192598" y="4071942"/>
              <a:ext cx="5857217" cy="1754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Times New Roman" pitchFamily="18" charset="0"/>
                  <a:cs typeface="+mj-cs"/>
                </a:rPr>
                <a:t>أوجد العوامل الأولية للعدد 36 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  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يجاد العوامل الأولية   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جد العوامل الأولية للعدد 36          ش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9" cstate="print">
            <a:lum bright="-22000" contrast="50000"/>
          </a:blip>
          <a:srcRect/>
          <a:stretch>
            <a:fillRect/>
          </a:stretch>
        </p:blipFill>
        <p:spPr bwMode="auto">
          <a:xfrm>
            <a:off x="762000" y="1143000"/>
            <a:ext cx="7224713" cy="39385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3" name="مستطيل مستدير الزوايا 2"/>
          <p:cNvSpPr/>
          <p:nvPr/>
        </p:nvSpPr>
        <p:spPr>
          <a:xfrm>
            <a:off x="1524000" y="1371600"/>
            <a:ext cx="18288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447800" y="2819400"/>
            <a:ext cx="18288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886200" y="2819400"/>
            <a:ext cx="36576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143000" y="3657600"/>
            <a:ext cx="20574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810000" y="3581400"/>
            <a:ext cx="3733800" cy="7620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09600" y="4495800"/>
            <a:ext cx="3124200" cy="6096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طريقة الأولى     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تطيل 1                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ختر أي عاملين                 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ستطيل   4  ش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ستمر في تحليل أي عدد               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ستطيل   6            ش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14" cstate="print">
            <a:lum bright="-20000" contrast="48000"/>
          </a:blip>
          <a:srcRect/>
          <a:stretch>
            <a:fillRect/>
          </a:stretch>
        </p:blipFill>
        <p:spPr bwMode="auto">
          <a:xfrm>
            <a:off x="2857500" y="500063"/>
            <a:ext cx="3157538" cy="51593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3" name="مستطيل مستدير الزوايا 2"/>
          <p:cNvSpPr/>
          <p:nvPr/>
        </p:nvSpPr>
        <p:spPr>
          <a:xfrm>
            <a:off x="3048000" y="838200"/>
            <a:ext cx="3124200" cy="609600"/>
          </a:xfrm>
          <a:prstGeom prst="roundRect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4572000" y="1828800"/>
            <a:ext cx="1371600" cy="6858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شكل بيضاوي 4"/>
          <p:cNvSpPr/>
          <p:nvPr/>
        </p:nvSpPr>
        <p:spPr>
          <a:xfrm>
            <a:off x="2895600" y="1676400"/>
            <a:ext cx="1600200" cy="10668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شكل بيضاوي 5"/>
          <p:cNvSpPr/>
          <p:nvPr/>
        </p:nvSpPr>
        <p:spPr>
          <a:xfrm>
            <a:off x="4800600" y="2743200"/>
            <a:ext cx="762000" cy="533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/>
          <p:cNvSpPr/>
          <p:nvPr/>
        </p:nvSpPr>
        <p:spPr>
          <a:xfrm>
            <a:off x="3276600" y="2743200"/>
            <a:ext cx="762000" cy="5334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جسم مشطوف الحواف 9"/>
          <p:cNvSpPr/>
          <p:nvPr/>
        </p:nvSpPr>
        <p:spPr>
          <a:xfrm>
            <a:off x="4672584" y="3300984"/>
            <a:ext cx="1042416" cy="509016"/>
          </a:xfrm>
          <a:prstGeom prst="bevel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جسم مشطوف الحواف 10"/>
          <p:cNvSpPr/>
          <p:nvPr/>
        </p:nvSpPr>
        <p:spPr>
          <a:xfrm>
            <a:off x="3200400" y="3276600"/>
            <a:ext cx="1042416" cy="509016"/>
          </a:xfrm>
          <a:prstGeom prst="bevel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جسم مشطوف الحواف 11"/>
          <p:cNvSpPr/>
          <p:nvPr/>
        </p:nvSpPr>
        <p:spPr>
          <a:xfrm>
            <a:off x="4648200" y="3910584"/>
            <a:ext cx="1042416" cy="509016"/>
          </a:xfrm>
          <a:prstGeom prst="bevel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جسم مشطوف الحواف 12"/>
          <p:cNvSpPr/>
          <p:nvPr/>
        </p:nvSpPr>
        <p:spPr>
          <a:xfrm>
            <a:off x="3224784" y="3886200"/>
            <a:ext cx="1042416" cy="509016"/>
          </a:xfrm>
          <a:prstGeom prst="bevel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جسم مشطوف الحواف 13"/>
          <p:cNvSpPr/>
          <p:nvPr/>
        </p:nvSpPr>
        <p:spPr>
          <a:xfrm>
            <a:off x="4672584" y="4495800"/>
            <a:ext cx="1042416" cy="509016"/>
          </a:xfrm>
          <a:prstGeom prst="bevel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جسم مشطوف الحواف 14"/>
          <p:cNvSpPr/>
          <p:nvPr/>
        </p:nvSpPr>
        <p:spPr>
          <a:xfrm>
            <a:off x="3276600" y="4495800"/>
            <a:ext cx="1042416" cy="509016"/>
          </a:xfrm>
          <a:prstGeom prst="bevel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جسم مشطوف الحواف 15"/>
          <p:cNvSpPr/>
          <p:nvPr/>
        </p:nvSpPr>
        <p:spPr>
          <a:xfrm>
            <a:off x="4672584" y="5053584"/>
            <a:ext cx="1042416" cy="509016"/>
          </a:xfrm>
          <a:prstGeom prst="bevel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طريقة الثانية   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دد         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وامله ال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6                      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               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ربع 1         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ربع 2               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مربع 3           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مربع 4             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مربع    5   و6    ش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مربع    5   و6    ش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ربع 7             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54000"/>
          </a:blip>
          <a:srcRect b="54185"/>
          <a:stretch>
            <a:fillRect/>
          </a:stretch>
        </p:blipFill>
        <p:spPr bwMode="auto">
          <a:xfrm>
            <a:off x="928688" y="1295400"/>
            <a:ext cx="7342187" cy="9906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54000"/>
          </a:blip>
          <a:srcRect t="43612"/>
          <a:stretch>
            <a:fillRect/>
          </a:stretch>
        </p:blipFill>
        <p:spPr bwMode="auto">
          <a:xfrm>
            <a:off x="914400" y="4038600"/>
            <a:ext cx="7342187" cy="1219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                       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ذلك فالعوامل                       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285750" y="1727200"/>
            <a:ext cx="8501063" cy="498792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bg1"/>
              </a:solidFill>
              <a:cs typeface="+mj-cs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00063" y="2286001"/>
            <a:ext cx="7914406" cy="4126848"/>
          </a:xfrm>
          <a:prstGeom prst="roundRect">
            <a:avLst/>
          </a:prstGeom>
          <a:gradFill flip="none" rotWithShape="1">
            <a:gsLst>
              <a:gs pos="0">
                <a:srgbClr val="CC3300">
                  <a:shade val="30000"/>
                  <a:satMod val="115000"/>
                </a:srgbClr>
              </a:gs>
              <a:gs pos="50000">
                <a:srgbClr val="CC3300">
                  <a:shade val="67500"/>
                  <a:satMod val="115000"/>
                </a:srgbClr>
              </a:gs>
              <a:gs pos="100000">
                <a:srgbClr val="CC33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rgbClr val="007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>
              <a:solidFill>
                <a:schemeClr val="bg1"/>
              </a:solidFill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785812" y="2743200"/>
            <a:ext cx="7358062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>                    عند </a:t>
            </a:r>
            <a:r>
              <a:rPr lang="ar-EG" sz="4400" b="1" dirty="0">
                <a:solidFill>
                  <a:schemeClr val="bg1"/>
                </a:solidFill>
                <a:latin typeface="Times New Roman" pitchFamily="18" charset="0"/>
                <a:cs typeface="+mj-cs"/>
              </a:rPr>
              <a:t>تحليل عدد كلي باستعمال التحليل </a:t>
            </a:r>
            <a:r>
              <a:rPr lang="ar-EG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>الشجري، </a:t>
            </a:r>
            <a:r>
              <a:rPr lang="ar-EG" sz="4400" b="1" dirty="0">
                <a:solidFill>
                  <a:schemeClr val="bg1"/>
                </a:solidFill>
                <a:latin typeface="Times New Roman" pitchFamily="18" charset="0"/>
                <a:cs typeface="+mj-cs"/>
              </a:rPr>
              <a:t>يمكنك البدء بأي زوج من عوامله</a:t>
            </a:r>
            <a:r>
              <a:rPr lang="ar-EG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>؛</a:t>
            </a:r>
            <a:r>
              <a:rPr lang="ar-SA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> </a:t>
            </a:r>
            <a:r>
              <a:rPr lang="ar-EG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>مثل</a:t>
            </a:r>
            <a:r>
              <a:rPr lang="ar-SA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/>
            </a:r>
            <a:br>
              <a:rPr lang="ar-SA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</a:br>
            <a:r>
              <a:rPr lang="ar-EG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>4 </a:t>
            </a:r>
            <a:r>
              <a:rPr lang="ar-EG" sz="4400" b="1" dirty="0">
                <a:solidFill>
                  <a:schemeClr val="bg1"/>
                </a:solidFill>
                <a:latin typeface="Times New Roman" pitchFamily="18" charset="0"/>
                <a:cs typeface="+mj-cs"/>
              </a:rPr>
              <a:t>× 9 أو 2 × </a:t>
            </a:r>
            <a:r>
              <a:rPr lang="ar-EG" sz="4400" b="1" dirty="0" smtClean="0">
                <a:solidFill>
                  <a:schemeClr val="bg1"/>
                </a:solidFill>
                <a:latin typeface="Times New Roman" pitchFamily="18" charset="0"/>
                <a:cs typeface="+mj-cs"/>
              </a:rPr>
              <a:t>18</a:t>
            </a:r>
            <a:endParaRPr lang="ar-EG" sz="4400" b="1" dirty="0">
              <a:solidFill>
                <a:schemeClr val="bg1"/>
              </a:solidFill>
              <a:latin typeface="Times New Roman" pitchFamily="18" charset="0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chemeClr val="bg1"/>
                </a:solidFill>
                <a:latin typeface="Times New Roman" pitchFamily="18" charset="0"/>
                <a:cs typeface="+mj-cs"/>
              </a:rPr>
              <a:t>بغض النظر عن الترتيب.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728913" y="142875"/>
            <a:ext cx="5843587" cy="1352550"/>
            <a:chOff x="7384399" y="629764"/>
            <a:chExt cx="1233247" cy="1103549"/>
          </a:xfrm>
        </p:grpSpPr>
        <p:sp>
          <p:nvSpPr>
            <p:cNvPr id="5" name="Rounded Rectangle 4"/>
            <p:cNvSpPr/>
            <p:nvPr/>
          </p:nvSpPr>
          <p:spPr>
            <a:xfrm>
              <a:off x="7384399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74638" y="750187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17" y="629764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429517" y="804618"/>
              <a:ext cx="1143008" cy="928695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chemeClr val="bg1"/>
                </a:gs>
                <a:gs pos="100000">
                  <a:srgbClr val="FF00FF"/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solidFill>
                    <a:srgbClr val="C00000"/>
                  </a:solidFill>
                  <a:cs typeface="+mj-cs"/>
                </a:rPr>
                <a:t>إرشادات للدراسة</a:t>
              </a:r>
            </a:p>
          </p:txBody>
        </p:sp>
      </p:grpSp>
      <p:sp>
        <p:nvSpPr>
          <p:cNvPr id="17" name="مربع نص 16"/>
          <p:cNvSpPr txBox="1"/>
          <p:nvPr/>
        </p:nvSpPr>
        <p:spPr>
          <a:xfrm>
            <a:off x="4823413" y="2735759"/>
            <a:ext cx="30251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</a:rPr>
              <a:t>العوامل الأولية:</a:t>
            </a:r>
            <a:endParaRPr lang="en-US" sz="4400" dirty="0"/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رشادات للدراسة     35  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وامل الأولية      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ند تحليل عدد كلي باستعمال التحليل الشج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0" y="1981200"/>
            <a:ext cx="8643938" cy="4500563"/>
            <a:chOff x="571472" y="2071679"/>
            <a:chExt cx="7319205" cy="4105808"/>
          </a:xfrm>
        </p:grpSpPr>
        <p:grpSp>
          <p:nvGrpSpPr>
            <p:cNvPr id="37899" name="Group 13"/>
            <p:cNvGrpSpPr>
              <a:grpSpLocks/>
            </p:cNvGrpSpPr>
            <p:nvPr/>
          </p:nvGrpSpPr>
          <p:grpSpPr bwMode="auto">
            <a:xfrm>
              <a:off x="571472" y="2071679"/>
              <a:ext cx="7319205" cy="4105808"/>
              <a:chOff x="1071538" y="1357298"/>
              <a:chExt cx="7319205" cy="4658536"/>
            </a:xfrm>
          </p:grpSpPr>
          <p:sp>
            <p:nvSpPr>
              <p:cNvPr id="13" name="Cloud 12"/>
              <p:cNvSpPr/>
              <p:nvPr/>
            </p:nvSpPr>
            <p:spPr>
              <a:xfrm rot="190127">
                <a:off x="7033094" y="2892068"/>
                <a:ext cx="1357649" cy="1214342"/>
              </a:xfrm>
              <a:prstGeom prst="cloud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4" name="Cloud 13"/>
              <p:cNvSpPr/>
              <p:nvPr/>
            </p:nvSpPr>
            <p:spPr>
              <a:xfrm rot="190127">
                <a:off x="7033094" y="2678449"/>
                <a:ext cx="1357649" cy="1214342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 rot="190127">
                <a:off x="7033094" y="2320226"/>
                <a:ext cx="1357649" cy="1214342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6" name="Cloud 15"/>
              <p:cNvSpPr/>
              <p:nvPr/>
            </p:nvSpPr>
            <p:spPr>
              <a:xfrm rot="190127">
                <a:off x="6961851" y="1963648"/>
                <a:ext cx="1357649" cy="1214341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7" name="Cloud 16"/>
              <p:cNvSpPr/>
              <p:nvPr/>
            </p:nvSpPr>
            <p:spPr>
              <a:xfrm>
                <a:off x="1071538" y="1500259"/>
                <a:ext cx="1142576" cy="1214341"/>
              </a:xfrm>
              <a:prstGeom prst="cloud">
                <a:avLst/>
              </a:prstGeom>
              <a:solidFill>
                <a:srgbClr val="CC00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 rot="190127">
                <a:off x="6906739" y="1616927"/>
                <a:ext cx="1357649" cy="1215985"/>
              </a:xfrm>
              <a:prstGeom prst="cloud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9" name="Cloud 18"/>
              <p:cNvSpPr/>
              <p:nvPr/>
            </p:nvSpPr>
            <p:spPr>
              <a:xfrm>
                <a:off x="1285267" y="1357298"/>
                <a:ext cx="1143919" cy="1214342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0" name="Cloud 19"/>
              <p:cNvSpPr/>
              <p:nvPr/>
            </p:nvSpPr>
            <p:spPr>
              <a:xfrm rot="190127">
                <a:off x="6753499" y="1465751"/>
                <a:ext cx="1357649" cy="1214342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357854" y="1570917"/>
                <a:ext cx="6643069" cy="4444917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FFFF"/>
                  </a:gs>
                  <a:gs pos="50000">
                    <a:schemeClr val="bg1"/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519138" y="2658223"/>
              <a:ext cx="5500493" cy="160032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FF0066"/>
                  </a:solidFill>
                  <a:latin typeface="Times New Roman" pitchFamily="18" charset="0"/>
                  <a:cs typeface="+mj-cs"/>
                </a:rPr>
                <a:t>حلل كلا من العددين الآتيين إلى عوامله </a:t>
              </a:r>
              <a:r>
                <a:rPr lang="ar-EG" sz="5400" b="1" dirty="0" smtClean="0">
                  <a:solidFill>
                    <a:srgbClr val="FF0066"/>
                  </a:solidFill>
                  <a:latin typeface="Times New Roman" pitchFamily="18" charset="0"/>
                  <a:cs typeface="+mj-cs"/>
                </a:rPr>
                <a:t>الأولية:</a:t>
              </a:r>
              <a:endParaRPr lang="ar-EG" sz="5400" b="1" dirty="0">
                <a:solidFill>
                  <a:srgbClr val="FF0066"/>
                </a:solidFill>
                <a:latin typeface="Times New Roman" pitchFamily="18" charset="0"/>
                <a:cs typeface="+mj-cs"/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86375" y="4429125"/>
            <a:ext cx="1928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latin typeface="Times New Roman" pitchFamily="18" charset="0"/>
                <a:cs typeface="+mj-cs"/>
              </a:rPr>
              <a:t>د ) 54 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57500" y="357188"/>
            <a:ext cx="5286375" cy="1428750"/>
            <a:chOff x="2000232" y="357166"/>
            <a:chExt cx="6643734" cy="1428760"/>
          </a:xfrm>
        </p:grpSpPr>
        <p:sp>
          <p:nvSpPr>
            <p:cNvPr id="8" name="Flowchart: Stored Data 7"/>
            <p:cNvSpPr/>
            <p:nvPr/>
          </p:nvSpPr>
          <p:spPr>
            <a:xfrm>
              <a:off x="2000232" y="357166"/>
              <a:ext cx="6643734" cy="1428760"/>
            </a:xfrm>
            <a:prstGeom prst="flowChartOnlineStorage">
              <a:avLst/>
            </a:prstGeom>
            <a:gradFill>
              <a:gsLst>
                <a:gs pos="0">
                  <a:srgbClr val="66FF33"/>
                </a:gs>
                <a:gs pos="52000">
                  <a:schemeClr val="bg1"/>
                </a:gs>
                <a:gs pos="100000">
                  <a:srgbClr val="FFFF00"/>
                </a:gs>
              </a:gsLst>
            </a:gradFill>
            <a:ln w="57150">
              <a:solidFill>
                <a:srgbClr val="FF000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37898" name="TextBox 8"/>
            <p:cNvSpPr txBox="1">
              <a:spLocks noChangeArrowheads="1"/>
            </p:cNvSpPr>
            <p:nvPr/>
          </p:nvSpPr>
          <p:spPr bwMode="auto">
            <a:xfrm>
              <a:off x="2000232" y="642918"/>
              <a:ext cx="557216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تحقق من فهمك:</a:t>
              </a:r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57200" y="5553075"/>
            <a:ext cx="7848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5400" b="1" dirty="0" smtClean="0">
                <a:solidFill>
                  <a:srgbClr val="FF0000"/>
                </a:solidFill>
              </a:rPr>
              <a:t>إذن 54 = 2×3×3×3  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638" y="3505200"/>
            <a:ext cx="2000250" cy="1984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" name="مستطيل مستدير الزوايا 22"/>
          <p:cNvSpPr/>
          <p:nvPr/>
        </p:nvSpPr>
        <p:spPr>
          <a:xfrm>
            <a:off x="381000" y="4191000"/>
            <a:ext cx="18288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1295400" y="4876800"/>
            <a:ext cx="9144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381000" y="4876800"/>
            <a:ext cx="9144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      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ل كلا من العددين الآتيين        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4                    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ستطيل 1                  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ستطيل 2     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ستطيل 3               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ذن 54 = 2×3×3×3                   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6"/>
          <p:cNvGrpSpPr>
            <a:grpSpLocks/>
          </p:cNvGrpSpPr>
          <p:nvPr/>
        </p:nvGrpSpPr>
        <p:grpSpPr bwMode="auto">
          <a:xfrm flipH="1">
            <a:off x="142875" y="2000250"/>
            <a:ext cx="8643938" cy="4500563"/>
            <a:chOff x="571472" y="2071679"/>
            <a:chExt cx="7319205" cy="4105808"/>
          </a:xfrm>
        </p:grpSpPr>
        <p:grpSp>
          <p:nvGrpSpPr>
            <p:cNvPr id="38923" name="Group 13"/>
            <p:cNvGrpSpPr>
              <a:grpSpLocks/>
            </p:cNvGrpSpPr>
            <p:nvPr/>
          </p:nvGrpSpPr>
          <p:grpSpPr bwMode="auto">
            <a:xfrm>
              <a:off x="571472" y="2071679"/>
              <a:ext cx="7319205" cy="4105808"/>
              <a:chOff x="1071538" y="1357298"/>
              <a:chExt cx="7319205" cy="4658536"/>
            </a:xfrm>
          </p:grpSpPr>
          <p:sp>
            <p:nvSpPr>
              <p:cNvPr id="10" name="Cloud 9"/>
              <p:cNvSpPr/>
              <p:nvPr/>
            </p:nvSpPr>
            <p:spPr>
              <a:xfrm rot="190127">
                <a:off x="7033094" y="2892068"/>
                <a:ext cx="1357649" cy="1214342"/>
              </a:xfrm>
              <a:prstGeom prst="cloud">
                <a:avLst/>
              </a:prstGeom>
              <a:solidFill>
                <a:srgbClr val="FF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Cloud 10"/>
              <p:cNvSpPr/>
              <p:nvPr/>
            </p:nvSpPr>
            <p:spPr>
              <a:xfrm rot="190127">
                <a:off x="7033094" y="2678449"/>
                <a:ext cx="1357649" cy="1214342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2" name="Cloud 11"/>
              <p:cNvSpPr/>
              <p:nvPr/>
            </p:nvSpPr>
            <p:spPr>
              <a:xfrm rot="190127">
                <a:off x="7033094" y="2320226"/>
                <a:ext cx="1357649" cy="1214342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Cloud 12"/>
              <p:cNvSpPr/>
              <p:nvPr/>
            </p:nvSpPr>
            <p:spPr>
              <a:xfrm rot="190127">
                <a:off x="6961851" y="1963648"/>
                <a:ext cx="1357649" cy="1214341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4" name="Cloud 13"/>
              <p:cNvSpPr/>
              <p:nvPr/>
            </p:nvSpPr>
            <p:spPr>
              <a:xfrm>
                <a:off x="1071538" y="1500259"/>
                <a:ext cx="1142576" cy="1214341"/>
              </a:xfrm>
              <a:prstGeom prst="cloud">
                <a:avLst/>
              </a:prstGeom>
              <a:solidFill>
                <a:srgbClr val="CC00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 rot="190127">
                <a:off x="6906739" y="1616927"/>
                <a:ext cx="1357649" cy="1215985"/>
              </a:xfrm>
              <a:prstGeom prst="cloud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6" name="Cloud 15"/>
              <p:cNvSpPr/>
              <p:nvPr/>
            </p:nvSpPr>
            <p:spPr>
              <a:xfrm>
                <a:off x="1285267" y="1357298"/>
                <a:ext cx="1143919" cy="1214342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7" name="Cloud 16"/>
              <p:cNvSpPr/>
              <p:nvPr/>
            </p:nvSpPr>
            <p:spPr>
              <a:xfrm rot="190127">
                <a:off x="6753499" y="1465751"/>
                <a:ext cx="1357649" cy="1214342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357854" y="1570917"/>
                <a:ext cx="6643069" cy="4444917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FFFF"/>
                  </a:gs>
                  <a:gs pos="50000">
                    <a:schemeClr val="bg1"/>
                  </a:gs>
                  <a:gs pos="100000">
                    <a:srgbClr val="00B0F0"/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519138" y="2658223"/>
              <a:ext cx="5500493" cy="160032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rgbClr val="FF0066"/>
                  </a:solidFill>
                  <a:latin typeface="Times New Roman" pitchFamily="18" charset="0"/>
                  <a:cs typeface="+mj-cs"/>
                </a:rPr>
                <a:t>حلل كلا من العددين الآتيين إلى عوامله الأولية:</a:t>
              </a:r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14875" y="4362450"/>
            <a:ext cx="2571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latin typeface="Times New Roman" pitchFamily="18" charset="0"/>
                <a:cs typeface="+mj-cs"/>
              </a:rPr>
              <a:t>هـ) 72 </a:t>
            </a: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2857500" y="357188"/>
            <a:ext cx="5286375" cy="1428750"/>
            <a:chOff x="2000232" y="357166"/>
            <a:chExt cx="6643734" cy="1428760"/>
          </a:xfrm>
        </p:grpSpPr>
        <p:sp>
          <p:nvSpPr>
            <p:cNvPr id="5" name="Flowchart: Stored Data 4"/>
            <p:cNvSpPr/>
            <p:nvPr/>
          </p:nvSpPr>
          <p:spPr>
            <a:xfrm>
              <a:off x="2000232" y="357166"/>
              <a:ext cx="6643734" cy="1428760"/>
            </a:xfrm>
            <a:prstGeom prst="flowChartOnlineStorage">
              <a:avLst/>
            </a:prstGeom>
            <a:gradFill>
              <a:gsLst>
                <a:gs pos="0">
                  <a:srgbClr val="66FF33"/>
                </a:gs>
                <a:gs pos="52000">
                  <a:schemeClr val="bg1"/>
                </a:gs>
                <a:gs pos="100000">
                  <a:srgbClr val="FFFF00"/>
                </a:gs>
              </a:gsLst>
            </a:gradFill>
            <a:ln w="57150">
              <a:solidFill>
                <a:srgbClr val="FF000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38922" name="TextBox 5"/>
            <p:cNvSpPr txBox="1">
              <a:spLocks noChangeArrowheads="1"/>
            </p:cNvSpPr>
            <p:nvPr/>
          </p:nvSpPr>
          <p:spPr bwMode="auto">
            <a:xfrm>
              <a:off x="2000232" y="642918"/>
              <a:ext cx="557216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5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تحقق من فهمك: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3429000"/>
            <a:ext cx="2378075" cy="2300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" name="مستطيل مستدير الزوايا 19"/>
          <p:cNvSpPr/>
          <p:nvPr/>
        </p:nvSpPr>
        <p:spPr>
          <a:xfrm>
            <a:off x="609600" y="4038600"/>
            <a:ext cx="1828800" cy="4572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1752600" y="4572000"/>
            <a:ext cx="914400" cy="3810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609600" y="4572000"/>
            <a:ext cx="914400" cy="3810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1905000" y="5105400"/>
            <a:ext cx="838200" cy="3810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457200" y="5638800"/>
            <a:ext cx="7848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5400" b="1" dirty="0" smtClean="0">
                <a:solidFill>
                  <a:srgbClr val="FF0000"/>
                </a:solidFill>
              </a:rPr>
              <a:t>إذن 72 = 2×2×2×3 ×3  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2           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تطيل 1       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ستطيل 2            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ستطيل3                 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ستطيل 4                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72 = 2×2×2×3 ×3                   ش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cs typeface="+mj-cs"/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584775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Times New Roman" pitchFamily="18" charset="0"/>
              </a:rPr>
              <a:t>المثالان 1 </a:t>
            </a:r>
            <a:r>
              <a:rPr lang="ar-EG" sz="3200" b="1" dirty="0" smtClean="0">
                <a:latin typeface="Times New Roman" pitchFamily="18" charset="0"/>
              </a:rPr>
              <a:t>، </a:t>
            </a:r>
            <a:r>
              <a:rPr lang="ar-EG" sz="3200" b="1" dirty="0">
                <a:latin typeface="Times New Roman" pitchFamily="18" charset="0"/>
              </a:rPr>
              <a:t>2 </a:t>
            </a:r>
          </a:p>
        </p:txBody>
      </p:sp>
      <p:grpSp>
        <p:nvGrpSpPr>
          <p:cNvPr id="39952" name="Group 7"/>
          <p:cNvGrpSpPr>
            <a:grpSpLocks/>
          </p:cNvGrpSpPr>
          <p:nvPr/>
        </p:nvGrpSpPr>
        <p:grpSpPr bwMode="auto">
          <a:xfrm>
            <a:off x="428626" y="2286000"/>
            <a:ext cx="8286749" cy="4500360"/>
            <a:chOff x="1285853" y="377787"/>
            <a:chExt cx="6858048" cy="4051348"/>
          </a:xfrm>
        </p:grpSpPr>
        <p:sp>
          <p:nvSpPr>
            <p:cNvPr id="10" name="Flowchart: Terminator 9"/>
            <p:cNvSpPr/>
            <p:nvPr/>
          </p:nvSpPr>
          <p:spPr>
            <a:xfrm rot="5400000">
              <a:off x="2689203" y="-1025563"/>
              <a:ext cx="4051348" cy="6858048"/>
            </a:xfrm>
            <a:prstGeom prst="flowChartTerminator">
              <a:avLst/>
            </a:prstGeom>
            <a:gradFill>
              <a:gsLst>
                <a:gs pos="0">
                  <a:srgbClr val="990099"/>
                </a:gs>
                <a:gs pos="50000">
                  <a:schemeClr val="bg1"/>
                </a:gs>
                <a:gs pos="100000">
                  <a:srgbClr val="CC00FF"/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1" name="TextBox 2"/>
            <p:cNvSpPr txBox="1"/>
            <p:nvPr/>
          </p:nvSpPr>
          <p:spPr>
            <a:xfrm>
              <a:off x="1640579" y="763647"/>
              <a:ext cx="5954153" cy="130192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400" b="1" dirty="0">
                  <a:latin typeface="Times New Roman" pitchFamily="18" charset="0"/>
                  <a:cs typeface="+mj-cs"/>
                </a:rPr>
                <a:t>صنف كل عدد فيما يأتي إلى </a:t>
              </a:r>
              <a:r>
                <a:rPr lang="ar-EG" sz="4400" b="1" dirty="0" smtClean="0">
                  <a:latin typeface="Times New Roman" pitchFamily="18" charset="0"/>
                  <a:cs typeface="+mj-cs"/>
                </a:rPr>
                <a:t>أولي، </a:t>
              </a:r>
              <a:r>
                <a:rPr lang="ar-EG" sz="4400" b="1" dirty="0">
                  <a:latin typeface="Times New Roman" pitchFamily="18" charset="0"/>
                  <a:cs typeface="+mj-cs"/>
                </a:rPr>
                <a:t>أو غير </a:t>
              </a:r>
              <a:r>
                <a:rPr lang="ar-EG" sz="4400" b="1" dirty="0" smtClean="0">
                  <a:latin typeface="Times New Roman" pitchFamily="18" charset="0"/>
                  <a:cs typeface="+mj-cs"/>
                </a:rPr>
                <a:t>أولي، </a:t>
              </a:r>
              <a:r>
                <a:rPr lang="ar-EG" sz="4400" b="1" dirty="0">
                  <a:latin typeface="Times New Roman" pitchFamily="18" charset="0"/>
                  <a:cs typeface="+mj-cs"/>
                </a:rPr>
                <a:t>أو غير ذلك: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43563" y="4219575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10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4722674"/>
            <a:ext cx="5715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3600" b="1" dirty="0">
                <a:solidFill>
                  <a:srgbClr val="0000FF"/>
                </a:solidFill>
              </a:rPr>
              <a:t>عوامل العدد 10 هي </a:t>
            </a:r>
            <a:r>
              <a:rPr lang="ar-EG" sz="3600" b="1" dirty="0" smtClean="0">
                <a:solidFill>
                  <a:srgbClr val="0000FF"/>
                </a:solidFill>
              </a:rPr>
              <a:t>1، 2، 5، </a:t>
            </a:r>
            <a:r>
              <a:rPr lang="ar-EG" sz="3600" b="1" dirty="0">
                <a:solidFill>
                  <a:srgbClr val="0000FF"/>
                </a:solidFill>
              </a:rPr>
              <a:t>10 </a:t>
            </a:r>
            <a:endParaRPr lang="ar-EG" sz="3600" b="1" dirty="0" smtClean="0">
              <a:solidFill>
                <a:srgbClr val="0000FF"/>
              </a:solidFill>
            </a:endParaRPr>
          </a:p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بما </a:t>
            </a:r>
            <a:r>
              <a:rPr lang="ar-EG" sz="3600" b="1" dirty="0">
                <a:solidFill>
                  <a:srgbClr val="0000FF"/>
                </a:solidFill>
              </a:rPr>
              <a:t>أن العدد له أكثر من </a:t>
            </a:r>
            <a:r>
              <a:rPr lang="ar-EG" sz="3600" b="1" dirty="0" smtClean="0">
                <a:solidFill>
                  <a:srgbClr val="0000FF"/>
                </a:solidFill>
              </a:rPr>
              <a:t>عاملين</a:t>
            </a:r>
            <a:r>
              <a:rPr lang="ar-SA" sz="3600" b="1" dirty="0" smtClean="0">
                <a:solidFill>
                  <a:srgbClr val="0000FF"/>
                </a:solidFill>
              </a:rPr>
              <a:t/>
            </a:r>
            <a:br>
              <a:rPr lang="ar-SA" sz="3600" b="1" dirty="0" smtClean="0">
                <a:solidFill>
                  <a:srgbClr val="0000FF"/>
                </a:solidFill>
              </a:rPr>
            </a:br>
            <a:r>
              <a:rPr lang="ar-EG" sz="3600" b="1" dirty="0" smtClean="0">
                <a:solidFill>
                  <a:srgbClr val="0000FF"/>
                </a:solidFill>
              </a:rPr>
              <a:t>فهو </a:t>
            </a:r>
            <a:r>
              <a:rPr lang="ar-EG" sz="3600" b="1" dirty="0">
                <a:solidFill>
                  <a:srgbClr val="0000FF"/>
                </a:solidFill>
              </a:rPr>
              <a:t>عدد </a:t>
            </a:r>
            <a:r>
              <a:rPr lang="ar-EG" sz="3600" b="1" dirty="0" smtClean="0">
                <a:solidFill>
                  <a:srgbClr val="0000FF"/>
                </a:solidFill>
              </a:rPr>
              <a:t>غير أولي.</a:t>
            </a:r>
            <a:endParaRPr lang="en-US" sz="3600" dirty="0">
              <a:solidFill>
                <a:srgbClr val="0000FF"/>
              </a:solidFill>
            </a:endParaRP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429500" y="4214813"/>
            <a:ext cx="714375" cy="1395412"/>
            <a:chOff x="7929586" y="3071810"/>
            <a:chExt cx="714380" cy="1394861"/>
          </a:xfrm>
        </p:grpSpPr>
        <p:grpSp>
          <p:nvGrpSpPr>
            <p:cNvPr id="39946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9" name="Curved Down Arrow 18"/>
              <p:cNvSpPr/>
              <p:nvPr/>
            </p:nvSpPr>
            <p:spPr>
              <a:xfrm rot="6111631">
                <a:off x="7899635" y="2538057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  <a:cs typeface="+mj-cs"/>
                </a:endParaRPr>
              </a:p>
            </p:txBody>
          </p:sp>
        </p:grpSp>
        <p:grpSp>
          <p:nvGrpSpPr>
            <p:cNvPr id="39947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7" name="Curved Down Arrow 16"/>
              <p:cNvSpPr/>
              <p:nvPr/>
            </p:nvSpPr>
            <p:spPr>
              <a:xfrm rot="6111631">
                <a:off x="7899635" y="2538114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  <a:cs typeface="+mj-cs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  <a:cs typeface="+mj-cs"/>
                  </a:rPr>
                  <a:t>1</a:t>
                </a:r>
              </a:p>
            </p:txBody>
          </p:sp>
        </p:grp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كد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ثالان 1 ، 2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صنف كل عدد فيما يأتي إلى أولي، أو 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                 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عوامل العدد 10 هي 1، 2، 5، 10       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بما أن العدد له أكثر من عاملين فهو عدد غير أولي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584775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Times New Roman" pitchFamily="18" charset="0"/>
              </a:rPr>
              <a:t>المثالان 1 , 2 </a:t>
            </a:r>
          </a:p>
        </p:txBody>
      </p:sp>
      <p:grpSp>
        <p:nvGrpSpPr>
          <p:cNvPr id="40976" name="Group 6"/>
          <p:cNvGrpSpPr>
            <a:grpSpLocks/>
          </p:cNvGrpSpPr>
          <p:nvPr/>
        </p:nvGrpSpPr>
        <p:grpSpPr bwMode="auto">
          <a:xfrm>
            <a:off x="428626" y="2286000"/>
            <a:ext cx="8286749" cy="4500360"/>
            <a:chOff x="1285853" y="377787"/>
            <a:chExt cx="6858048" cy="4051348"/>
          </a:xfrm>
        </p:grpSpPr>
        <p:sp>
          <p:nvSpPr>
            <p:cNvPr id="9" name="Flowchart: Terminator 8"/>
            <p:cNvSpPr/>
            <p:nvPr/>
          </p:nvSpPr>
          <p:spPr>
            <a:xfrm rot="5400000">
              <a:off x="2689203" y="-1025563"/>
              <a:ext cx="4051348" cy="6858048"/>
            </a:xfrm>
            <a:prstGeom prst="flowChartTerminator">
              <a:avLst/>
            </a:prstGeom>
            <a:gradFill>
              <a:gsLst>
                <a:gs pos="0">
                  <a:srgbClr val="990099"/>
                </a:gs>
                <a:gs pos="50000">
                  <a:schemeClr val="bg1"/>
                </a:gs>
                <a:gs pos="100000">
                  <a:srgbClr val="CC00FF"/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0981" name="TextBox 2"/>
            <p:cNvSpPr txBox="1">
              <a:spLocks noChangeArrowheads="1"/>
            </p:cNvSpPr>
            <p:nvPr/>
          </p:nvSpPr>
          <p:spPr bwMode="auto">
            <a:xfrm>
              <a:off x="1640579" y="763647"/>
              <a:ext cx="5953500" cy="130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صنف كل عدد فيما يأتي إلى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أولي،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أو غير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أولي،</a:t>
              </a:r>
              <a:r>
                <a:rPr lang="ar-SA" sz="4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أو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غير ذلك: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43563" y="4219575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429500" y="4214813"/>
            <a:ext cx="714375" cy="1395412"/>
            <a:chOff x="7929586" y="3071810"/>
            <a:chExt cx="714380" cy="1394861"/>
          </a:xfrm>
        </p:grpSpPr>
        <p:grpSp>
          <p:nvGrpSpPr>
            <p:cNvPr id="4097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5" y="2538057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097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5" y="2538114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2</a:t>
                </a:r>
              </a:p>
            </p:txBody>
          </p:sp>
        </p:grp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55650" y="4699000"/>
            <a:ext cx="49593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solidFill>
                  <a:srgbClr val="0000FF"/>
                </a:solidFill>
              </a:rPr>
              <a:t>عوامل العدد3 هو </a:t>
            </a:r>
            <a:r>
              <a:rPr lang="ar-EG" sz="3600" b="1" dirty="0" smtClean="0">
                <a:solidFill>
                  <a:srgbClr val="0000FF"/>
                </a:solidFill>
              </a:rPr>
              <a:t>1، 3</a:t>
            </a:r>
          </a:p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العدد </a:t>
            </a:r>
            <a:r>
              <a:rPr lang="ar-EG" sz="3600" b="1" dirty="0">
                <a:solidFill>
                  <a:srgbClr val="0000FF"/>
                </a:solidFill>
              </a:rPr>
              <a:t>3 له عاملان </a:t>
            </a:r>
            <a:r>
              <a:rPr lang="ar-EG" sz="3600" b="1" dirty="0" smtClean="0">
                <a:solidFill>
                  <a:srgbClr val="0000FF"/>
                </a:solidFill>
              </a:rPr>
              <a:t>فقط،</a:t>
            </a:r>
            <a:r>
              <a:rPr lang="ar-SA" sz="3600" b="1" dirty="0" smtClean="0">
                <a:solidFill>
                  <a:srgbClr val="0000FF"/>
                </a:solidFill>
              </a:rPr>
              <a:t/>
            </a:r>
            <a:br>
              <a:rPr lang="ar-SA" sz="3600" b="1" dirty="0" smtClean="0">
                <a:solidFill>
                  <a:srgbClr val="0000FF"/>
                </a:solidFill>
              </a:rPr>
            </a:br>
            <a:r>
              <a:rPr lang="ar-EG" sz="3600" b="1" dirty="0" smtClean="0">
                <a:solidFill>
                  <a:srgbClr val="0000FF"/>
                </a:solidFill>
              </a:rPr>
              <a:t>إذن فهو </a:t>
            </a:r>
            <a:r>
              <a:rPr lang="ar-EG" sz="3600" b="1" dirty="0">
                <a:solidFill>
                  <a:srgbClr val="0000FF"/>
                </a:solidFill>
              </a:rPr>
              <a:t>عدد أولي.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                                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وامل العدد3 هو 1، 3          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دد 3 له عاملان فقط ، إذن فهو عدد أولي 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584775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Times New Roman" pitchFamily="18" charset="0"/>
              </a:rPr>
              <a:t>المثالان 1 , 2 </a:t>
            </a:r>
          </a:p>
        </p:txBody>
      </p:sp>
      <p:grpSp>
        <p:nvGrpSpPr>
          <p:cNvPr id="42000" name="Group 6"/>
          <p:cNvGrpSpPr>
            <a:grpSpLocks/>
          </p:cNvGrpSpPr>
          <p:nvPr/>
        </p:nvGrpSpPr>
        <p:grpSpPr bwMode="auto">
          <a:xfrm>
            <a:off x="428626" y="2286000"/>
            <a:ext cx="8286749" cy="4500360"/>
            <a:chOff x="1285853" y="377787"/>
            <a:chExt cx="6858048" cy="4051348"/>
          </a:xfrm>
        </p:grpSpPr>
        <p:sp>
          <p:nvSpPr>
            <p:cNvPr id="9" name="Flowchart: Terminator 8"/>
            <p:cNvSpPr/>
            <p:nvPr/>
          </p:nvSpPr>
          <p:spPr>
            <a:xfrm rot="5400000">
              <a:off x="2689203" y="-1025563"/>
              <a:ext cx="4051348" cy="6858048"/>
            </a:xfrm>
            <a:prstGeom prst="flowChartTerminator">
              <a:avLst/>
            </a:prstGeom>
            <a:gradFill>
              <a:gsLst>
                <a:gs pos="0">
                  <a:srgbClr val="990099"/>
                </a:gs>
                <a:gs pos="50000">
                  <a:schemeClr val="bg1"/>
                </a:gs>
                <a:gs pos="100000">
                  <a:srgbClr val="CC00FF"/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2005" name="TextBox 2"/>
            <p:cNvSpPr txBox="1">
              <a:spLocks noChangeArrowheads="1"/>
            </p:cNvSpPr>
            <p:nvPr/>
          </p:nvSpPr>
          <p:spPr bwMode="auto">
            <a:xfrm>
              <a:off x="1640579" y="763647"/>
              <a:ext cx="5953500" cy="130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صنف كل عدد فيما يأتي إلى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أولي،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أو غير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أولي،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أو غير ذلك: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43563" y="4219575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429500" y="4214813"/>
            <a:ext cx="714375" cy="1395412"/>
            <a:chOff x="7929586" y="3071810"/>
            <a:chExt cx="714380" cy="1394861"/>
          </a:xfrm>
        </p:grpSpPr>
        <p:grpSp>
          <p:nvGrpSpPr>
            <p:cNvPr id="41994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5" y="2538057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1995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5" y="2538114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3</a:t>
                </a:r>
              </a:p>
            </p:txBody>
          </p:sp>
        </p:grp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5650" y="4699000"/>
            <a:ext cx="495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0000FF"/>
                </a:solidFill>
              </a:rPr>
              <a:t>العدد 1 له عامل واحد </a:t>
            </a:r>
            <a:r>
              <a:rPr lang="ar-EG" sz="3600" b="1" dirty="0" smtClean="0">
                <a:solidFill>
                  <a:srgbClr val="0000FF"/>
                </a:solidFill>
              </a:rPr>
              <a:t>فقط</a:t>
            </a:r>
            <a:r>
              <a:rPr lang="ar-SA" sz="3600" b="1" dirty="0" smtClean="0">
                <a:solidFill>
                  <a:srgbClr val="0000FF"/>
                </a:solidFill>
              </a:rPr>
              <a:t/>
            </a:r>
            <a:br>
              <a:rPr lang="ar-SA" sz="3600" b="1" dirty="0" smtClean="0">
                <a:solidFill>
                  <a:srgbClr val="0000FF"/>
                </a:solidFill>
              </a:rPr>
            </a:br>
            <a:r>
              <a:rPr lang="ar-EG" sz="3600" b="1" dirty="0" smtClean="0">
                <a:solidFill>
                  <a:srgbClr val="0000FF"/>
                </a:solidFill>
              </a:rPr>
              <a:t>فهو ليس أولي</a:t>
            </a:r>
            <a:r>
              <a:rPr lang="ar-SA" sz="3600" b="1" dirty="0" smtClean="0">
                <a:solidFill>
                  <a:srgbClr val="0000FF"/>
                </a:solidFill>
              </a:rPr>
              <a:t>ًّ</a:t>
            </a:r>
            <a:r>
              <a:rPr lang="ar-EG" sz="3600" b="1" dirty="0" smtClean="0">
                <a:solidFill>
                  <a:srgbClr val="0000FF"/>
                </a:solidFill>
              </a:rPr>
              <a:t>ا </a:t>
            </a:r>
            <a:r>
              <a:rPr lang="ar-EG" sz="3600" b="1" dirty="0">
                <a:solidFill>
                  <a:srgbClr val="0000FF"/>
                </a:solidFill>
              </a:rPr>
              <a:t>ولا </a:t>
            </a:r>
            <a:r>
              <a:rPr lang="ar-EG" sz="3600" b="1" dirty="0" smtClean="0">
                <a:solidFill>
                  <a:srgbClr val="0000FF"/>
                </a:solidFill>
              </a:rPr>
              <a:t>غير</a:t>
            </a:r>
            <a:r>
              <a:rPr lang="ar-SA" sz="3600" b="1" dirty="0" smtClean="0">
                <a:solidFill>
                  <a:srgbClr val="0000FF"/>
                </a:solidFill>
              </a:rPr>
              <a:t>َ</a:t>
            </a:r>
            <a:r>
              <a:rPr lang="ar-EG" sz="3600" b="1" dirty="0" smtClean="0">
                <a:solidFill>
                  <a:srgbClr val="0000FF"/>
                </a:solidFill>
              </a:rPr>
              <a:t> أولي</a:t>
            </a:r>
            <a:r>
              <a:rPr lang="ar-SA" sz="3600" b="1" dirty="0" smtClean="0">
                <a:solidFill>
                  <a:srgbClr val="0000FF"/>
                </a:solidFill>
              </a:rPr>
              <a:t>ٍّ</a:t>
            </a:r>
            <a:r>
              <a:rPr lang="ar-EG" sz="3600" b="1" dirty="0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                     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دد 1 له عامل واحد فقط فهو ليس             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9" name="Group 25"/>
          <p:cNvGrpSpPr>
            <a:grpSpLocks/>
          </p:cNvGrpSpPr>
          <p:nvPr/>
        </p:nvGrpSpPr>
        <p:grpSpPr bwMode="auto">
          <a:xfrm>
            <a:off x="642938" y="1643063"/>
            <a:ext cx="6715125" cy="5000625"/>
            <a:chOff x="214282" y="1428736"/>
            <a:chExt cx="8853542" cy="5224498"/>
          </a:xfrm>
        </p:grpSpPr>
        <p:sp>
          <p:nvSpPr>
            <p:cNvPr id="10" name="Rounded Rectangle 9"/>
            <p:cNvSpPr/>
            <p:nvPr/>
          </p:nvSpPr>
          <p:spPr>
            <a:xfrm>
              <a:off x="214282" y="1428736"/>
              <a:ext cx="8558423" cy="4929272"/>
            </a:xfrm>
            <a:prstGeom prst="roundRect">
              <a:avLst/>
            </a:prstGeom>
            <a:solidFill>
              <a:srgbClr val="0000FF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>
                <a:cs typeface="+mj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09399" y="1723962"/>
              <a:ext cx="8558425" cy="4929272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>
                <a:cs typeface="+mj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6608" y="1571373"/>
              <a:ext cx="8558423" cy="4929272"/>
            </a:xfrm>
            <a:prstGeom prst="roundRect">
              <a:avLst/>
            </a:prstGeom>
            <a:gradFill flip="none" rotWithShape="1"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70C0"/>
                </a:gs>
              </a:gsLst>
              <a:lin ang="135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800" b="1">
                <a:cs typeface="+mj-cs"/>
              </a:endParaRPr>
            </a:p>
          </p:txBody>
        </p:sp>
      </p:grpSp>
      <p:sp>
        <p:nvSpPr>
          <p:cNvPr id="4105" name="TextBox 5"/>
          <p:cNvSpPr txBox="1">
            <a:spLocks noChangeArrowheads="1"/>
          </p:cNvSpPr>
          <p:nvPr/>
        </p:nvSpPr>
        <p:spPr bwMode="auto">
          <a:xfrm>
            <a:off x="1027113" y="2286000"/>
            <a:ext cx="57546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800" b="1" dirty="0">
                <a:latin typeface="Times New Roman" pitchFamily="18" charset="0"/>
                <a:cs typeface="+mj-cs"/>
              </a:rPr>
              <a:t>العامل</a:t>
            </a:r>
          </a:p>
          <a:p>
            <a:pPr>
              <a:defRPr/>
            </a:pPr>
            <a:r>
              <a:rPr lang="ar-EG" sz="4800" b="1" dirty="0">
                <a:latin typeface="Times New Roman" pitchFamily="18" charset="0"/>
                <a:cs typeface="+mj-cs"/>
              </a:rPr>
              <a:t>العدد الأولي </a:t>
            </a:r>
          </a:p>
          <a:p>
            <a:pPr>
              <a:defRPr/>
            </a:pPr>
            <a:r>
              <a:rPr lang="ar-EG" sz="4800" b="1" dirty="0">
                <a:latin typeface="Times New Roman" pitchFamily="18" charset="0"/>
                <a:cs typeface="+mj-cs"/>
              </a:rPr>
              <a:t>العدد غير الأولي (المؤلف) </a:t>
            </a:r>
          </a:p>
          <a:p>
            <a:pPr>
              <a:defRPr/>
            </a:pPr>
            <a:r>
              <a:rPr lang="ar-EG" sz="4800" b="1" dirty="0">
                <a:latin typeface="Times New Roman" pitchFamily="18" charset="0"/>
                <a:cs typeface="+mj-cs"/>
              </a:rPr>
              <a:t>التحليل إلى عوامل أولية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072063" y="285750"/>
            <a:ext cx="3643312" cy="1357313"/>
            <a:chOff x="6000760" y="642918"/>
            <a:chExt cx="2214578" cy="1500198"/>
          </a:xfrm>
        </p:grpSpPr>
        <p:sp>
          <p:nvSpPr>
            <p:cNvPr id="14" name="Oval Callout 13"/>
            <p:cNvSpPr/>
            <p:nvPr/>
          </p:nvSpPr>
          <p:spPr>
            <a:xfrm>
              <a:off x="6000760" y="642918"/>
              <a:ext cx="2214578" cy="1500198"/>
            </a:xfrm>
            <a:prstGeom prst="wedgeEllipseCallout">
              <a:avLst>
                <a:gd name="adj1" fmla="val -14904"/>
                <a:gd name="adj2" fmla="val 18691"/>
              </a:avLst>
            </a:prstGeom>
            <a:solidFill>
              <a:srgbClr val="008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11476" y="721876"/>
              <a:ext cx="1686746" cy="122472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latin typeface="+mn-lt"/>
                  <a:cs typeface="+mj-cs"/>
                </a:rPr>
                <a:t>المفردات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ا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دد ال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500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عدد غير الأولي     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500"/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حليل إلى عوامل أول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584775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atin typeface="Times New Roman" pitchFamily="18" charset="0"/>
              </a:rPr>
              <a:t>المثالان 1 , 2 </a:t>
            </a:r>
          </a:p>
        </p:txBody>
      </p:sp>
      <p:grpSp>
        <p:nvGrpSpPr>
          <p:cNvPr id="43024" name="Group 6"/>
          <p:cNvGrpSpPr>
            <a:grpSpLocks/>
          </p:cNvGrpSpPr>
          <p:nvPr/>
        </p:nvGrpSpPr>
        <p:grpSpPr bwMode="auto">
          <a:xfrm>
            <a:off x="428626" y="2286000"/>
            <a:ext cx="8286749" cy="4500360"/>
            <a:chOff x="1285853" y="377787"/>
            <a:chExt cx="6858048" cy="4051348"/>
          </a:xfrm>
        </p:grpSpPr>
        <p:sp>
          <p:nvSpPr>
            <p:cNvPr id="9" name="Flowchart: Terminator 8"/>
            <p:cNvSpPr/>
            <p:nvPr/>
          </p:nvSpPr>
          <p:spPr>
            <a:xfrm rot="5400000">
              <a:off x="2689203" y="-1025563"/>
              <a:ext cx="4051348" cy="6858048"/>
            </a:xfrm>
            <a:prstGeom prst="flowChartTerminator">
              <a:avLst/>
            </a:prstGeom>
            <a:gradFill>
              <a:gsLst>
                <a:gs pos="0">
                  <a:srgbClr val="990099"/>
                </a:gs>
                <a:gs pos="50000">
                  <a:schemeClr val="bg1"/>
                </a:gs>
                <a:gs pos="100000">
                  <a:srgbClr val="CC00FF"/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3029" name="TextBox 2"/>
            <p:cNvSpPr txBox="1">
              <a:spLocks noChangeArrowheads="1"/>
            </p:cNvSpPr>
            <p:nvPr/>
          </p:nvSpPr>
          <p:spPr bwMode="auto">
            <a:xfrm>
              <a:off x="1640579" y="763647"/>
              <a:ext cx="5953500" cy="130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صنف كل عدد فيما يأتي إلى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أولي،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أو غير </a:t>
              </a:r>
              <a:r>
                <a:rPr lang="ar-EG" sz="4400" b="1" dirty="0" smtClean="0">
                  <a:latin typeface="Times New Roman" pitchFamily="18" charset="0"/>
                  <a:cs typeface="Times New Roman" pitchFamily="18" charset="0"/>
                </a:rPr>
                <a:t>أولي، </a:t>
              </a:r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أو غير ذلك: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43563" y="4219575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61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429500" y="4214813"/>
            <a:ext cx="714375" cy="1395412"/>
            <a:chOff x="7929586" y="3071810"/>
            <a:chExt cx="714380" cy="1394861"/>
          </a:xfrm>
        </p:grpSpPr>
        <p:grpSp>
          <p:nvGrpSpPr>
            <p:cNvPr id="4301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5" y="2538057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301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5" y="2538114"/>
                <a:ext cx="1052096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4</a:t>
                </a:r>
              </a:p>
            </p:txBody>
          </p:sp>
        </p:grp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55650" y="4699000"/>
            <a:ext cx="49593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>
                <a:solidFill>
                  <a:srgbClr val="0000FF"/>
                </a:solidFill>
              </a:rPr>
              <a:t>عوامل العدد61 هو </a:t>
            </a:r>
            <a:r>
              <a:rPr lang="ar-EG" sz="3600" b="1" dirty="0" smtClean="0">
                <a:solidFill>
                  <a:srgbClr val="0000FF"/>
                </a:solidFill>
              </a:rPr>
              <a:t>1، 61 </a:t>
            </a:r>
          </a:p>
          <a:p>
            <a:pPr algn="ctr"/>
            <a:r>
              <a:rPr lang="ar-EG" sz="3600" b="1" dirty="0" smtClean="0">
                <a:solidFill>
                  <a:srgbClr val="0000FF"/>
                </a:solidFill>
              </a:rPr>
              <a:t>بما </a:t>
            </a:r>
            <a:r>
              <a:rPr lang="ar-EG" sz="3600" b="1" dirty="0">
                <a:solidFill>
                  <a:srgbClr val="0000FF"/>
                </a:solidFill>
              </a:rPr>
              <a:t>أن العدد 61 له عاملان </a:t>
            </a:r>
            <a:r>
              <a:rPr lang="ar-EG" sz="3600" b="1" dirty="0" smtClean="0">
                <a:solidFill>
                  <a:srgbClr val="0000FF"/>
                </a:solidFill>
              </a:rPr>
              <a:t>فقط، </a:t>
            </a:r>
            <a:r>
              <a:rPr lang="ar-EG" sz="3600" b="1" dirty="0">
                <a:solidFill>
                  <a:srgbClr val="0000FF"/>
                </a:solidFill>
              </a:rPr>
              <a:t>فهو عدد أولي.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           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وامل العدد61 هو 1، 61           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ما أن العدد 61 له عاملان فقط  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70788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</a:gradFill>
          <a:ln w="19050">
            <a:solidFill>
              <a:srgbClr val="9900CC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Times New Roman" pitchFamily="18" charset="0"/>
              </a:rPr>
              <a:t>المثال 3</a:t>
            </a:r>
          </a:p>
        </p:txBody>
      </p:sp>
      <p:grpSp>
        <p:nvGrpSpPr>
          <p:cNvPr id="44049" name="Group 6"/>
          <p:cNvGrpSpPr>
            <a:grpSpLocks/>
          </p:cNvGrpSpPr>
          <p:nvPr/>
        </p:nvGrpSpPr>
        <p:grpSpPr bwMode="auto">
          <a:xfrm>
            <a:off x="428626" y="2286000"/>
            <a:ext cx="8286749" cy="4500360"/>
            <a:chOff x="1285853" y="377787"/>
            <a:chExt cx="6858048" cy="4051348"/>
          </a:xfrm>
        </p:grpSpPr>
        <p:sp>
          <p:nvSpPr>
            <p:cNvPr id="9" name="Flowchart: Terminator 8"/>
            <p:cNvSpPr/>
            <p:nvPr/>
          </p:nvSpPr>
          <p:spPr>
            <a:xfrm rot="5400000">
              <a:off x="2689203" y="-1025563"/>
              <a:ext cx="4051348" cy="6858048"/>
            </a:xfrm>
            <a:prstGeom prst="flowChartTerminator">
              <a:avLst/>
            </a:prstGeom>
            <a:gradFill>
              <a:gsLst>
                <a:gs pos="0">
                  <a:srgbClr val="00FFFF"/>
                </a:gs>
                <a:gs pos="50000">
                  <a:schemeClr val="bg1"/>
                </a:gs>
                <a:gs pos="100000">
                  <a:srgbClr val="00FF00"/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4054" name="TextBox 2"/>
            <p:cNvSpPr txBox="1">
              <a:spLocks noChangeArrowheads="1"/>
            </p:cNvSpPr>
            <p:nvPr/>
          </p:nvSpPr>
          <p:spPr bwMode="auto">
            <a:xfrm>
              <a:off x="1556434" y="843722"/>
              <a:ext cx="6292333" cy="692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00688" y="3862388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36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038600" y="4831140"/>
            <a:ext cx="320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latin typeface="Calibri" pitchFamily="34" charset="0"/>
              </a:rPr>
              <a:t>إذن 36 = </a:t>
            </a:r>
            <a:r>
              <a:rPr lang="ar-SA" sz="4800" b="1" dirty="0" smtClean="0">
                <a:latin typeface="Calibri" pitchFamily="34" charset="0"/>
              </a:rPr>
              <a:t>2×2×3×3</a:t>
            </a:r>
            <a:endParaRPr lang="en-US" sz="4800" dirty="0">
              <a:latin typeface="Calibri" pitchFamily="34" charset="0"/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286625" y="3857625"/>
            <a:ext cx="714375" cy="1395413"/>
            <a:chOff x="7929586" y="3071810"/>
            <a:chExt cx="714380" cy="1394861"/>
          </a:xfrm>
        </p:grpSpPr>
        <p:grpSp>
          <p:nvGrpSpPr>
            <p:cNvPr id="44043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4" y="2538057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4044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4" y="2538115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5</a:t>
                </a:r>
              </a:p>
            </p:txBody>
          </p:sp>
        </p:grp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6375" y="3779838"/>
            <a:ext cx="1657350" cy="2536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" name="مستطيل مستدير الزوايا 20"/>
          <p:cNvSpPr/>
          <p:nvPr/>
        </p:nvSpPr>
        <p:spPr>
          <a:xfrm>
            <a:off x="2133600" y="4572000"/>
            <a:ext cx="990600" cy="3048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1981200" y="5257800"/>
            <a:ext cx="762000" cy="3810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1524000" y="5943600"/>
            <a:ext cx="990600" cy="3048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 3            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ل كل عدد فيما يأتي إلى عوامله الأولية    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                 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ستطيل 1                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ستطيل  2           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ستطيل 3         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ذن 36 = 2×2×3×3                  ش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70788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</a:gradFill>
          <a:ln w="19050">
            <a:solidFill>
              <a:srgbClr val="9900CC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Times New Roman" pitchFamily="18" charset="0"/>
              </a:rPr>
              <a:t>المثال 3</a:t>
            </a:r>
          </a:p>
        </p:txBody>
      </p:sp>
      <p:sp>
        <p:nvSpPr>
          <p:cNvPr id="9" name="Flowchart: Terminator 8"/>
          <p:cNvSpPr/>
          <p:nvPr/>
        </p:nvSpPr>
        <p:spPr bwMode="auto">
          <a:xfrm rot="5400000">
            <a:off x="2321821" y="392805"/>
            <a:ext cx="4500360" cy="8286749"/>
          </a:xfrm>
          <a:prstGeom prst="flowChartTerminator">
            <a:avLst/>
          </a:prstGeom>
          <a:gradFill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00"/>
              </a:gs>
            </a:gsLst>
            <a:lin ang="13500000" scaled="1"/>
          </a:gradFill>
          <a:ln w="57150">
            <a:solidFill>
              <a:srgbClr val="9900CC"/>
            </a:solidFill>
          </a:ln>
          <a:effectLst>
            <a:innerShdw blurRad="203200">
              <a:srgbClr val="0000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>
              <a:ln w="18415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00688" y="3862388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81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86112" y="4724400"/>
            <a:ext cx="36718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latin typeface="Calibri" pitchFamily="34" charset="0"/>
              </a:rPr>
              <a:t>إذن81 =  </a:t>
            </a:r>
            <a:r>
              <a:rPr lang="ar-SA" sz="4800" b="1" dirty="0" smtClean="0">
                <a:latin typeface="Calibri" pitchFamily="34" charset="0"/>
              </a:rPr>
              <a:t>3×3×3×3</a:t>
            </a:r>
            <a:endParaRPr lang="en-US" sz="4800" dirty="0">
              <a:latin typeface="Calibri" pitchFamily="34" charset="0"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286625" y="3857625"/>
            <a:ext cx="714375" cy="1395413"/>
            <a:chOff x="7929586" y="3071810"/>
            <a:chExt cx="714380" cy="1394861"/>
          </a:xfrm>
        </p:grpSpPr>
        <p:grpSp>
          <p:nvGrpSpPr>
            <p:cNvPr id="4506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4" y="2538057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506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4" y="2538115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6</a:t>
                </a:r>
              </a:p>
            </p:txBody>
          </p:sp>
        </p:grpSp>
      </p:grpSp>
      <p:sp>
        <p:nvSpPr>
          <p:cNvPr id="45066" name="TextBox 2"/>
          <p:cNvSpPr txBox="1">
            <a:spLocks noChangeArrowheads="1"/>
          </p:cNvSpPr>
          <p:nvPr/>
        </p:nvSpPr>
        <p:spPr bwMode="auto">
          <a:xfrm>
            <a:off x="755650" y="2803525"/>
            <a:ext cx="76025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حلل كل عدد فيما يأتي إلى عوامله الأولية: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3881438"/>
            <a:ext cx="1966912" cy="2154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" name="مستطيل مستدير الزوايا 19"/>
          <p:cNvSpPr/>
          <p:nvPr/>
        </p:nvSpPr>
        <p:spPr>
          <a:xfrm>
            <a:off x="1447800" y="4724400"/>
            <a:ext cx="1600200" cy="3810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2209800" y="5638800"/>
            <a:ext cx="990600" cy="30480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1                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تطيل 1          ش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ستطيل 2           ش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81 =  3×3×3×3                 ش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70788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</a:gradFill>
          <a:ln w="19050">
            <a:solidFill>
              <a:srgbClr val="9900CC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Times New Roman" pitchFamily="18" charset="0"/>
              </a:rPr>
              <a:t>المثال 3</a:t>
            </a:r>
          </a:p>
        </p:txBody>
      </p:sp>
      <p:sp>
        <p:nvSpPr>
          <p:cNvPr id="9" name="Flowchart: Terminator 8"/>
          <p:cNvSpPr/>
          <p:nvPr/>
        </p:nvSpPr>
        <p:spPr bwMode="auto">
          <a:xfrm rot="5400000">
            <a:off x="2321821" y="392805"/>
            <a:ext cx="4500360" cy="8286749"/>
          </a:xfrm>
          <a:prstGeom prst="flowChartTerminator">
            <a:avLst/>
          </a:prstGeom>
          <a:gradFill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00"/>
              </a:gs>
            </a:gsLst>
            <a:lin ang="13500000" scaled="1"/>
          </a:gradFill>
          <a:ln w="57150">
            <a:solidFill>
              <a:srgbClr val="9900CC"/>
            </a:solidFill>
          </a:ln>
          <a:effectLst>
            <a:innerShdw blurRad="203200">
              <a:srgbClr val="0000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>
              <a:ln w="18415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00688" y="3862388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65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5813" y="4792663"/>
            <a:ext cx="5857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000" b="1" dirty="0" smtClean="0">
                <a:latin typeface="Calibri" pitchFamily="34" charset="0"/>
              </a:rPr>
              <a:t>65= 5</a:t>
            </a:r>
            <a:r>
              <a:rPr lang="ar-SA" sz="6000" b="1" dirty="0" smtClean="0">
                <a:latin typeface="Calibri" pitchFamily="34" charset="0"/>
              </a:rPr>
              <a:t>×13</a:t>
            </a:r>
            <a:endParaRPr lang="en-US" sz="6000" dirty="0">
              <a:latin typeface="Calibri" pitchFamily="34" charset="0"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286625" y="3857625"/>
            <a:ext cx="714375" cy="1395413"/>
            <a:chOff x="7929586" y="3071810"/>
            <a:chExt cx="714380" cy="1394861"/>
          </a:xfrm>
        </p:grpSpPr>
        <p:grpSp>
          <p:nvGrpSpPr>
            <p:cNvPr id="46091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4" y="2538057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6092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4" y="2538115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7</a:t>
                </a:r>
              </a:p>
            </p:txBody>
          </p:sp>
        </p:grpSp>
      </p:grpSp>
      <p:sp>
        <p:nvSpPr>
          <p:cNvPr id="46090" name="TextBox 2"/>
          <p:cNvSpPr txBox="1">
            <a:spLocks noChangeArrowheads="1"/>
          </p:cNvSpPr>
          <p:nvPr/>
        </p:nvSpPr>
        <p:spPr bwMode="auto">
          <a:xfrm>
            <a:off x="755650" y="2803525"/>
            <a:ext cx="76025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حلل كل عدد فيما يأتي إلى عوامله الأولية: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5              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5= 5×13                            ش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70788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</a:gradFill>
          <a:ln w="19050">
            <a:solidFill>
              <a:srgbClr val="9900CC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Times New Roman" pitchFamily="18" charset="0"/>
              </a:rPr>
              <a:t>المثال 3</a:t>
            </a:r>
          </a:p>
        </p:txBody>
      </p:sp>
      <p:sp>
        <p:nvSpPr>
          <p:cNvPr id="9" name="Flowchart: Terminator 8"/>
          <p:cNvSpPr/>
          <p:nvPr/>
        </p:nvSpPr>
        <p:spPr bwMode="auto">
          <a:xfrm rot="5400000">
            <a:off x="2321821" y="392805"/>
            <a:ext cx="4500360" cy="8286749"/>
          </a:xfrm>
          <a:prstGeom prst="flowChartTerminator">
            <a:avLst/>
          </a:prstGeom>
          <a:gradFill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00"/>
              </a:gs>
            </a:gsLst>
            <a:lin ang="13500000" scaled="1"/>
          </a:gradFill>
          <a:ln w="57150">
            <a:solidFill>
              <a:srgbClr val="9900CC"/>
            </a:solidFill>
          </a:ln>
          <a:effectLst>
            <a:innerShdw blurRad="203200">
              <a:srgbClr val="0000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400" b="1">
              <a:ln w="18415" cmpd="sng">
                <a:solidFill>
                  <a:srgbClr val="FF00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00688" y="3862388"/>
            <a:ext cx="10715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19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5813" y="4792663"/>
            <a:ext cx="58578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 smtClean="0">
                <a:latin typeface="Calibri" pitchFamily="34" charset="0"/>
              </a:rPr>
              <a:t>19 = 1 × 19</a:t>
            </a:r>
            <a:endParaRPr lang="en-US" sz="4800" dirty="0">
              <a:latin typeface="Calibri" pitchFamily="34" charset="0"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286625" y="3857625"/>
            <a:ext cx="714375" cy="1395413"/>
            <a:chOff x="7929586" y="3071810"/>
            <a:chExt cx="714380" cy="1394861"/>
          </a:xfrm>
        </p:grpSpPr>
        <p:grpSp>
          <p:nvGrpSpPr>
            <p:cNvPr id="47115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4" y="2538057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8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7116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4" y="2538115"/>
                <a:ext cx="1052097" cy="661993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8</a:t>
                </a:r>
              </a:p>
            </p:txBody>
          </p:sp>
        </p:grpSp>
      </p:grpSp>
      <p:sp>
        <p:nvSpPr>
          <p:cNvPr id="47114" name="TextBox 2"/>
          <p:cNvSpPr txBox="1">
            <a:spLocks noChangeArrowheads="1"/>
          </p:cNvSpPr>
          <p:nvPr/>
        </p:nvSpPr>
        <p:spPr bwMode="auto">
          <a:xfrm>
            <a:off x="755650" y="2803525"/>
            <a:ext cx="76025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حلل كل عدد فيما يأتي إلى عوامله الأولية: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                      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9 = 1 × 19                            ش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70788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</a:gradFill>
          <a:ln w="19050">
            <a:solidFill>
              <a:srgbClr val="9900CC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Times New Roman" pitchFamily="18" charset="0"/>
              </a:rPr>
              <a:t>المثال 3</a:t>
            </a:r>
          </a:p>
        </p:txBody>
      </p:sp>
      <p:grpSp>
        <p:nvGrpSpPr>
          <p:cNvPr id="48143" name="Group 6"/>
          <p:cNvGrpSpPr>
            <a:grpSpLocks/>
          </p:cNvGrpSpPr>
          <p:nvPr/>
        </p:nvGrpSpPr>
        <p:grpSpPr bwMode="auto">
          <a:xfrm>
            <a:off x="428626" y="2286000"/>
            <a:ext cx="8286749" cy="4500360"/>
            <a:chOff x="1285853" y="377787"/>
            <a:chExt cx="6858048" cy="4051348"/>
          </a:xfrm>
        </p:grpSpPr>
        <p:sp>
          <p:nvSpPr>
            <p:cNvPr id="9" name="Flowchart: Terminator 8"/>
            <p:cNvSpPr/>
            <p:nvPr/>
          </p:nvSpPr>
          <p:spPr>
            <a:xfrm rot="5400000">
              <a:off x="2689203" y="-1025563"/>
              <a:ext cx="4051348" cy="6858048"/>
            </a:xfrm>
            <a:prstGeom prst="flowChartTerminator">
              <a:avLst/>
            </a:prstGeom>
            <a:gradFill flip="none"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3300"/>
                </a:gs>
              </a:gsLst>
              <a:lin ang="0" scaled="1"/>
              <a:tileRect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TextBox 2"/>
            <p:cNvSpPr txBox="1"/>
            <p:nvPr/>
          </p:nvSpPr>
          <p:spPr>
            <a:xfrm>
              <a:off x="1640579" y="763647"/>
              <a:ext cx="5954153" cy="69311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2990433"/>
            <a:ext cx="6705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ar-SA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يبلغ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عدد الدول الأعضاء في جامعة الدول العربية 22 دولة. اكتب العدد 22 في صورة حاصل ضرب عوامله الأولية.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643813" y="2928938"/>
            <a:ext cx="714375" cy="1395412"/>
            <a:chOff x="7929586" y="3071810"/>
            <a:chExt cx="714380" cy="1394861"/>
          </a:xfrm>
        </p:grpSpPr>
        <p:grpSp>
          <p:nvGrpSpPr>
            <p:cNvPr id="48137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8138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9</a:t>
                </a:r>
              </a:p>
            </p:txBody>
          </p:sp>
        </p:grpSp>
      </p:grpSp>
      <p:sp>
        <p:nvSpPr>
          <p:cNvPr id="20" name="مربع نص 19"/>
          <p:cNvSpPr txBox="1"/>
          <p:nvPr/>
        </p:nvSpPr>
        <p:spPr>
          <a:xfrm>
            <a:off x="5062030" y="3025914"/>
            <a:ext cx="2481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الدول العربية:</a:t>
            </a:r>
            <a:endParaRPr lang="en-US" sz="4000" dirty="0"/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ول العربية      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بلغ عدد الدول الأعضاء في جام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"/>
          <p:cNvGrpSpPr>
            <a:grpSpLocks/>
          </p:cNvGrpSpPr>
          <p:nvPr/>
        </p:nvGrpSpPr>
        <p:grpSpPr bwMode="auto">
          <a:xfrm>
            <a:off x="3500438" y="214313"/>
            <a:ext cx="2214562" cy="1500187"/>
            <a:chOff x="3000364" y="2000240"/>
            <a:chExt cx="4000528" cy="1643074"/>
          </a:xfrm>
        </p:grpSpPr>
        <p:sp>
          <p:nvSpPr>
            <p:cNvPr id="3" name="Wave 2"/>
            <p:cNvSpPr/>
            <p:nvPr/>
          </p:nvSpPr>
          <p:spPr>
            <a:xfrm>
              <a:off x="3000364" y="2000240"/>
              <a:ext cx="4000528" cy="1643074"/>
            </a:xfrm>
            <a:prstGeom prst="wave">
              <a:avLst/>
            </a:prstGeom>
            <a:solidFill>
              <a:schemeClr val="accent1">
                <a:lumMod val="75000"/>
              </a:schemeClr>
            </a:solidFill>
            <a:ln w="57150"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endParaRPr>
            </a:p>
          </p:txBody>
        </p:sp>
        <p:sp>
          <p:nvSpPr>
            <p:cNvPr id="4" name="Rounded Rectangular Callout 3"/>
            <p:cNvSpPr/>
            <p:nvPr/>
          </p:nvSpPr>
          <p:spPr>
            <a:xfrm>
              <a:off x="3000364" y="2214554"/>
              <a:ext cx="4000528" cy="1071570"/>
            </a:xfrm>
            <a:prstGeom prst="wedgeRoundRectCallout">
              <a:avLst>
                <a:gd name="adj1" fmla="val -31904"/>
                <a:gd name="adj2" fmla="val -32166"/>
                <a:gd name="adj3" fmla="val 16667"/>
              </a:avLst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rgbClr val="FF00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Times New Roman" pitchFamily="18" charset="0"/>
                  <a:cs typeface="+mj-cs"/>
                </a:rPr>
                <a:t>تأكد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72198" y="1578106"/>
            <a:ext cx="2143140" cy="707886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</a:gradFill>
          <a:ln w="19050">
            <a:solidFill>
              <a:srgbClr val="9900CC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atin typeface="Times New Roman" pitchFamily="18" charset="0"/>
              </a:rPr>
              <a:t>المثال 3</a:t>
            </a:r>
          </a:p>
        </p:txBody>
      </p:sp>
      <p:grpSp>
        <p:nvGrpSpPr>
          <p:cNvPr id="49167" name="Group 6"/>
          <p:cNvGrpSpPr>
            <a:grpSpLocks/>
          </p:cNvGrpSpPr>
          <p:nvPr/>
        </p:nvGrpSpPr>
        <p:grpSpPr bwMode="auto">
          <a:xfrm>
            <a:off x="428626" y="2286000"/>
            <a:ext cx="8286749" cy="4500360"/>
            <a:chOff x="1285853" y="377787"/>
            <a:chExt cx="6858048" cy="4051348"/>
          </a:xfrm>
        </p:grpSpPr>
        <p:sp>
          <p:nvSpPr>
            <p:cNvPr id="9" name="Flowchart: Terminator 8"/>
            <p:cNvSpPr/>
            <p:nvPr/>
          </p:nvSpPr>
          <p:spPr>
            <a:xfrm rot="5400000">
              <a:off x="2689203" y="-1025563"/>
              <a:ext cx="4051348" cy="6858048"/>
            </a:xfrm>
            <a:prstGeom prst="flowChartTerminator">
              <a:avLst/>
            </a:prstGeom>
            <a:gradFill flip="none"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3300"/>
                </a:gs>
              </a:gsLst>
              <a:lin ang="0" scaled="1"/>
              <a:tileRect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TextBox 2"/>
            <p:cNvSpPr txBox="1"/>
            <p:nvPr/>
          </p:nvSpPr>
          <p:spPr>
            <a:xfrm>
              <a:off x="1640579" y="763647"/>
              <a:ext cx="5954153" cy="69311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49159" name="Group 12"/>
          <p:cNvGrpSpPr>
            <a:grpSpLocks/>
          </p:cNvGrpSpPr>
          <p:nvPr/>
        </p:nvGrpSpPr>
        <p:grpSpPr bwMode="auto">
          <a:xfrm>
            <a:off x="7643813" y="2928938"/>
            <a:ext cx="714375" cy="1395412"/>
            <a:chOff x="7929586" y="3071810"/>
            <a:chExt cx="714380" cy="1394861"/>
          </a:xfrm>
        </p:grpSpPr>
        <p:grpSp>
          <p:nvGrpSpPr>
            <p:cNvPr id="49161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8" name="Curved Down Arrow 17"/>
              <p:cNvSpPr/>
              <p:nvPr/>
            </p:nvSpPr>
            <p:spPr>
              <a:xfrm rot="6111631">
                <a:off x="7899635" y="2538057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72462" y="2143059"/>
                <a:ext cx="714380" cy="714093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5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9162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6" name="Curved Down Arrow 15"/>
              <p:cNvSpPr/>
              <p:nvPr/>
            </p:nvSpPr>
            <p:spPr>
              <a:xfrm rot="6111631">
                <a:off x="7899635" y="2538114"/>
                <a:ext cx="1052096" cy="661992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5400" b="1" dirty="0">
                    <a:ln>
                      <a:solidFill>
                        <a:srgbClr val="FF0000"/>
                      </a:solidFill>
                    </a:ln>
                  </a:rPr>
                  <a:t>9</a:t>
                </a: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85938" y="2667000"/>
            <a:ext cx="4951412" cy="2670175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143000" y="5410200"/>
            <a:ext cx="58578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600" b="1" dirty="0">
                <a:latin typeface="Calibri" pitchFamily="34" charset="0"/>
              </a:rPr>
              <a:t>22 = 2×11</a:t>
            </a:r>
            <a:endParaRPr lang="ar-EG" sz="6600" b="1" dirty="0">
              <a:solidFill>
                <a:srgbClr val="0000FF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 = 2×11                 ش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7188" y="2000250"/>
            <a:ext cx="8181975" cy="4357688"/>
            <a:chOff x="571472" y="142852"/>
            <a:chExt cx="8182557" cy="5887377"/>
          </a:xfrm>
        </p:grpSpPr>
        <p:sp>
          <p:nvSpPr>
            <p:cNvPr id="5" name="Flowchart: Document 4"/>
            <p:cNvSpPr/>
            <p:nvPr/>
          </p:nvSpPr>
          <p:spPr>
            <a:xfrm>
              <a:off x="571472" y="142852"/>
              <a:ext cx="7858684" cy="5357620"/>
            </a:xfrm>
            <a:prstGeom prst="flowChartDocumen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cs typeface="+mj-cs"/>
              </a:endParaRPr>
            </a:p>
          </p:txBody>
        </p:sp>
        <p:sp>
          <p:nvSpPr>
            <p:cNvPr id="6" name="Flowchart: Document 5"/>
            <p:cNvSpPr/>
            <p:nvPr/>
          </p:nvSpPr>
          <p:spPr>
            <a:xfrm>
              <a:off x="895345" y="571805"/>
              <a:ext cx="7858684" cy="5458424"/>
            </a:xfrm>
            <a:prstGeom prst="flowChartDocumen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cs typeface="+mj-cs"/>
              </a:endParaRPr>
            </a:p>
          </p:txBody>
        </p:sp>
        <p:grpSp>
          <p:nvGrpSpPr>
            <p:cNvPr id="6152" name="Group 14"/>
            <p:cNvGrpSpPr>
              <a:grpSpLocks/>
            </p:cNvGrpSpPr>
            <p:nvPr/>
          </p:nvGrpSpPr>
          <p:grpSpPr bwMode="auto">
            <a:xfrm>
              <a:off x="743449" y="357165"/>
              <a:ext cx="7971955" cy="5673064"/>
              <a:chOff x="857224" y="714355"/>
              <a:chExt cx="7971955" cy="5673064"/>
            </a:xfrm>
          </p:grpSpPr>
          <p:grpSp>
            <p:nvGrpSpPr>
              <p:cNvPr id="6153" name="Group 12"/>
              <p:cNvGrpSpPr>
                <a:grpSpLocks/>
              </p:cNvGrpSpPr>
              <p:nvPr/>
            </p:nvGrpSpPr>
            <p:grpSpPr bwMode="auto">
              <a:xfrm>
                <a:off x="3428992" y="3857628"/>
                <a:ext cx="5400187" cy="2529791"/>
                <a:chOff x="3086352" y="3914336"/>
                <a:chExt cx="5400187" cy="2529791"/>
              </a:xfrm>
            </p:grpSpPr>
            <p:sp>
              <p:nvSpPr>
                <p:cNvPr id="12" name="Moon 11"/>
                <p:cNvSpPr/>
                <p:nvPr/>
              </p:nvSpPr>
              <p:spPr>
                <a:xfrm rot="4551367">
                  <a:off x="5681156" y="3638222"/>
                  <a:ext cx="2284173" cy="3327637"/>
                </a:xfrm>
                <a:prstGeom prst="moon">
                  <a:avLst/>
                </a:prstGeom>
                <a:solidFill>
                  <a:srgbClr val="66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13" name="Moon 12"/>
                <p:cNvSpPr/>
                <p:nvPr/>
              </p:nvSpPr>
              <p:spPr>
                <a:xfrm rot="4551367">
                  <a:off x="5394313" y="3566373"/>
                  <a:ext cx="2286317" cy="3327637"/>
                </a:xfrm>
                <a:prstGeom prst="moon">
                  <a:avLst/>
                </a:prstGeom>
                <a:solidFill>
                  <a:srgbClr val="FF33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14" name="Moon 13"/>
                <p:cNvSpPr/>
                <p:nvPr/>
              </p:nvSpPr>
              <p:spPr>
                <a:xfrm rot="4551367">
                  <a:off x="5108543" y="3566373"/>
                  <a:ext cx="2286317" cy="3327637"/>
                </a:xfrm>
                <a:prstGeom prst="moon">
                  <a:avLst/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15" name="Moon 14"/>
                <p:cNvSpPr/>
                <p:nvPr/>
              </p:nvSpPr>
              <p:spPr>
                <a:xfrm rot="4551367">
                  <a:off x="4823845" y="3494524"/>
                  <a:ext cx="2284172" cy="3327637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16" name="Moon 15"/>
                <p:cNvSpPr/>
                <p:nvPr/>
              </p:nvSpPr>
              <p:spPr>
                <a:xfrm rot="4551367">
                  <a:off x="4542364" y="3428035"/>
                  <a:ext cx="2275594" cy="3327637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17" name="Moon 16"/>
                <p:cNvSpPr/>
                <p:nvPr/>
              </p:nvSpPr>
              <p:spPr>
                <a:xfrm rot="4551367">
                  <a:off x="4256594" y="3428035"/>
                  <a:ext cx="2275594" cy="3327637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18" name="Moon 5"/>
                <p:cNvSpPr/>
                <p:nvPr/>
              </p:nvSpPr>
              <p:spPr>
                <a:xfrm rot="4551367">
                  <a:off x="3970824" y="3428035"/>
                  <a:ext cx="2275594" cy="3327637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19" name="Moon 4"/>
                <p:cNvSpPr/>
                <p:nvPr/>
              </p:nvSpPr>
              <p:spPr>
                <a:xfrm rot="4551367">
                  <a:off x="3612023" y="3398009"/>
                  <a:ext cx="2275594" cy="3327637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</p:grpSp>
          <p:grpSp>
            <p:nvGrpSpPr>
              <p:cNvPr id="6154" name="Group 13"/>
              <p:cNvGrpSpPr>
                <a:grpSpLocks/>
              </p:cNvGrpSpPr>
              <p:nvPr/>
            </p:nvGrpSpPr>
            <p:grpSpPr bwMode="auto">
              <a:xfrm>
                <a:off x="857224" y="714355"/>
                <a:ext cx="7858180" cy="5458749"/>
                <a:chOff x="857224" y="714355"/>
                <a:chExt cx="7858180" cy="5458749"/>
              </a:xfrm>
            </p:grpSpPr>
            <p:sp>
              <p:nvSpPr>
                <p:cNvPr id="10" name="Flowchart: Document 9"/>
                <p:cNvSpPr/>
                <p:nvPr/>
              </p:nvSpPr>
              <p:spPr>
                <a:xfrm>
                  <a:off x="857224" y="714355"/>
                  <a:ext cx="7858180" cy="5458749"/>
                </a:xfrm>
                <a:prstGeom prst="flowChartDocument">
                  <a:avLst/>
                </a:prstGeom>
                <a:ln w="57150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l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2400">
                    <a:cs typeface="+mj-cs"/>
                  </a:endParaRPr>
                </a:p>
              </p:txBody>
            </p:sp>
            <p:sp>
              <p:nvSpPr>
                <p:cNvPr id="5134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971017" y="1158485"/>
                  <a:ext cx="7072815" cy="31184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ar-EG" sz="4800" b="1" dirty="0">
                      <a:latin typeface="Times New Roman" pitchFamily="18" charset="0"/>
                      <a:cs typeface="+mj-cs"/>
                    </a:rPr>
                    <a:t>إذا استعملت أي عدد من </a:t>
                  </a:r>
                  <a:r>
                    <a:rPr lang="ar-EG" sz="4800" b="1" dirty="0" smtClean="0">
                      <a:latin typeface="Times New Roman" pitchFamily="18" charset="0"/>
                      <a:cs typeface="+mj-cs"/>
                    </a:rPr>
                    <a:t>المربعات، </a:t>
                  </a:r>
                  <a:r>
                    <a:rPr lang="ar-EG" sz="4800" b="1" dirty="0">
                      <a:latin typeface="Times New Roman" pitchFamily="18" charset="0"/>
                      <a:cs typeface="+mj-cs"/>
                    </a:rPr>
                    <a:t>فإنه يمكن تكوين مستطيل أو أكثر من المستطيلات المختلفة.</a:t>
                  </a:r>
                </a:p>
              </p:txBody>
            </p:sp>
          </p:grpSp>
        </p:grp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5000625" y="500063"/>
            <a:ext cx="2857500" cy="1279525"/>
            <a:chOff x="2214546" y="785794"/>
            <a:chExt cx="4000528" cy="1327397"/>
          </a:xfrm>
        </p:grpSpPr>
        <p:sp>
          <p:nvSpPr>
            <p:cNvPr id="21" name="Rounded Rectangle 20"/>
            <p:cNvSpPr/>
            <p:nvPr/>
          </p:nvSpPr>
          <p:spPr>
            <a:xfrm>
              <a:off x="2214546" y="785794"/>
              <a:ext cx="4000528" cy="1142945"/>
            </a:xfrm>
            <a:prstGeom prst="roundRect">
              <a:avLst/>
            </a:pr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72372" y="868139"/>
              <a:ext cx="3142637" cy="124505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solidFill>
                    <a:schemeClr val="bg1"/>
                  </a:solidFill>
                  <a:latin typeface="+mn-lt"/>
                  <a:cs typeface="+mj-cs"/>
                </a:rPr>
                <a:t>نشاط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استعملت أي عدد من المربع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81000" y="2214530"/>
            <a:ext cx="7358114" cy="4643470"/>
            <a:chOff x="1289896" y="2643182"/>
            <a:chExt cx="7143800" cy="103397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3" name="Group 15"/>
            <p:cNvGrpSpPr/>
            <p:nvPr/>
          </p:nvGrpSpPr>
          <p:grpSpPr>
            <a:xfrm>
              <a:off x="1289896" y="2643182"/>
              <a:ext cx="7143800" cy="1033976"/>
              <a:chOff x="1289896" y="2643182"/>
              <a:chExt cx="7143800" cy="1033976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500166" y="2643182"/>
                <a:ext cx="6786610" cy="1000132"/>
              </a:xfrm>
              <a:prstGeom prst="roundRect">
                <a:avLst/>
              </a:prstGeom>
              <a:gradFill>
                <a:gsLst>
                  <a:gs pos="0">
                    <a:srgbClr val="00FFFF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13500000" scaled="1"/>
              </a:gradFill>
              <a:ln w="38100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8" name="Picture 13" descr="EEEEEEE.WMF"/>
              <p:cNvPicPr>
                <a:picLocks noChangeAspect="1"/>
              </p:cNvPicPr>
              <p:nvPr/>
            </p:nvPicPr>
            <p:blipFill>
              <a:blip r:embed="rId5" cstate="print">
                <a:lum bright="-19000" contrast="29000"/>
              </a:blip>
              <a:stretch>
                <a:fillRect/>
              </a:stretch>
            </p:blipFill>
            <p:spPr>
              <a:xfrm>
                <a:off x="1289896" y="2643182"/>
                <a:ext cx="7143800" cy="1033976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029702" y="2715421"/>
              <a:ext cx="5765096" cy="84296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1">
              <a:spAutoFit/>
            </a:bodyPr>
            <a:lstStyle/>
            <a:p>
              <a:pPr algn="justLow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atin typeface="Times New Roman" pitchFamily="18" charset="0"/>
                  <a:cs typeface="+mj-cs"/>
                </a:rPr>
                <a:t>استعمل اللوحة الهندسية لتكوين مستطيلات مختلفة باستعمال </a:t>
              </a:r>
              <a:r>
                <a:rPr lang="ar-EG" sz="4800" b="1" dirty="0" smtClean="0">
                  <a:latin typeface="Times New Roman" pitchFamily="18" charset="0"/>
                  <a:cs typeface="+mj-cs"/>
                </a:rPr>
                <a:t>مربعين، </a:t>
              </a:r>
              <a:r>
                <a:rPr lang="ar-EG" sz="4800" b="1" dirty="0">
                  <a:latin typeface="Times New Roman" pitchFamily="18" charset="0"/>
                  <a:cs typeface="+mj-cs"/>
                </a:rPr>
                <a:t>ثم كرر العمل باستعمال أربعة مربعات.</a:t>
              </a:r>
            </a:p>
          </p:txBody>
        </p:sp>
      </p:grpSp>
      <p:grpSp>
        <p:nvGrpSpPr>
          <p:cNvPr id="4" name="مجموعة 8"/>
          <p:cNvGrpSpPr>
            <a:grpSpLocks/>
          </p:cNvGrpSpPr>
          <p:nvPr/>
        </p:nvGrpSpPr>
        <p:grpSpPr bwMode="auto">
          <a:xfrm rot="1680256">
            <a:off x="5097463" y="146050"/>
            <a:ext cx="3370262" cy="2471738"/>
            <a:chOff x="-554038" y="685078"/>
            <a:chExt cx="6715126" cy="5620883"/>
          </a:xfrm>
        </p:grpSpPr>
        <p:sp>
          <p:nvSpPr>
            <p:cNvPr id="10" name="موجة 1"/>
            <p:cNvSpPr/>
            <p:nvPr/>
          </p:nvSpPr>
          <p:spPr>
            <a:xfrm rot="16200000">
              <a:off x="-199394" y="2102037"/>
              <a:ext cx="5620881" cy="2783472"/>
            </a:xfrm>
            <a:prstGeom prst="wave">
              <a:avLst>
                <a:gd name="adj1" fmla="val 20000"/>
                <a:gd name="adj2" fmla="val 6812"/>
              </a:avLst>
            </a:prstGeom>
            <a:solidFill>
              <a:srgbClr val="FFFF00"/>
            </a:solidFill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11" name="مخطط انسيابي: رابط 4"/>
            <p:cNvSpPr/>
            <p:nvPr/>
          </p:nvSpPr>
          <p:spPr>
            <a:xfrm rot="19130015">
              <a:off x="-553878" y="1836691"/>
              <a:ext cx="6715126" cy="3010800"/>
            </a:xfrm>
            <a:prstGeom prst="flowChartConnector">
              <a:avLst/>
            </a:prstGeom>
            <a:gradFill>
              <a:gsLst>
                <a:gs pos="0">
                  <a:srgbClr val="CC00FF"/>
                </a:gs>
                <a:gs pos="35000">
                  <a:schemeClr val="tx1"/>
                </a:gs>
                <a:gs pos="100000">
                  <a:srgbClr val="FF0000"/>
                </a:gs>
              </a:gsLst>
            </a:gra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solidFill>
                    <a:schemeClr val="bg1"/>
                  </a:solidFill>
                  <a:cs typeface="+mj-cs"/>
                </a:rPr>
                <a:t>الخطوة 1</a:t>
              </a:r>
              <a:endParaRPr lang="en-US" sz="5400" b="1" dirty="0">
                <a:solidFill>
                  <a:schemeClr val="bg1"/>
                </a:solidFill>
                <a:cs typeface="+mj-cs"/>
              </a:endParaRPr>
            </a:p>
          </p:txBody>
        </p:sp>
      </p:grp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عمل اللوحة الهندسية     6  أ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88913"/>
            <a:ext cx="4032250" cy="572611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27313" y="4437063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/>
              <a:t>باستعمال مربعين يمكن الحصول على مستطيل واحد بعداه 1×2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استعمال مربعين يمكن الحصول على مستطيل واحد بعداه 1×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88900"/>
            <a:ext cx="3941762" cy="571658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43213" y="4437063"/>
            <a:ext cx="3241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/>
              <a:t>باستعمال أربعة مربعات يمكن الحصول على مستطيلين مختلفين بعداهما 1×4 </a:t>
            </a:r>
            <a:r>
              <a:rPr lang="ar-EG" sz="2400" b="1" dirty="0" err="1"/>
              <a:t>و</a:t>
            </a:r>
            <a:r>
              <a:rPr lang="ar-EG" sz="2400" b="1" dirty="0"/>
              <a:t> 2×2</a:t>
            </a:r>
          </a:p>
        </p:txBody>
      </p:sp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باستعمال أربعة مربعات يمكن الحصول على مستطيلين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8625" y="1857375"/>
            <a:ext cx="8143875" cy="4714875"/>
            <a:chOff x="428596" y="1928802"/>
            <a:chExt cx="8143932" cy="4572032"/>
          </a:xfrm>
        </p:grpSpPr>
        <p:sp>
          <p:nvSpPr>
            <p:cNvPr id="8" name="Plaque 7"/>
            <p:cNvSpPr/>
            <p:nvPr/>
          </p:nvSpPr>
          <p:spPr>
            <a:xfrm>
              <a:off x="428596" y="1928802"/>
              <a:ext cx="8072495" cy="4572032"/>
            </a:xfrm>
            <a:prstGeom prst="plaque">
              <a:avLst/>
            </a:prstGeom>
            <a:solidFill>
              <a:srgbClr val="0000FF"/>
            </a:solidFill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10248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0" name="Left-Right Arrow 9"/>
              <p:cNvSpPr/>
              <p:nvPr/>
            </p:nvSpPr>
            <p:spPr>
              <a:xfrm>
                <a:off x="642910" y="1642425"/>
                <a:ext cx="8143932" cy="857449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1000101" y="1713237"/>
                <a:ext cx="7358113" cy="4287243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5813" y="2286000"/>
            <a:ext cx="69294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800" b="1" dirty="0">
                <a:latin typeface="Times New Roman" pitchFamily="18" charset="0"/>
                <a:cs typeface="+mj-cs"/>
              </a:rPr>
              <a:t>انسخ الجدول المجاور في </a:t>
            </a:r>
            <a:r>
              <a:rPr lang="ar-EG" sz="4800" b="1" dirty="0" smtClean="0">
                <a:latin typeface="Times New Roman" pitchFamily="18" charset="0"/>
                <a:cs typeface="+mj-cs"/>
              </a:rPr>
              <a:t>دفترك،</a:t>
            </a:r>
            <a:r>
              <a:rPr lang="ar-SA" sz="4800" b="1" dirty="0" smtClean="0">
                <a:latin typeface="Times New Roman" pitchFamily="18" charset="0"/>
                <a:cs typeface="+mj-cs"/>
              </a:rPr>
              <a:t/>
            </a:r>
            <a:br>
              <a:rPr lang="ar-SA" sz="4800" b="1" dirty="0" smtClean="0">
                <a:latin typeface="Times New Roman" pitchFamily="18" charset="0"/>
                <a:cs typeface="+mj-cs"/>
              </a:rPr>
            </a:br>
            <a:r>
              <a:rPr lang="ar-EG" sz="4800" b="1" dirty="0" smtClean="0">
                <a:latin typeface="Times New Roman" pitchFamily="18" charset="0"/>
                <a:cs typeface="+mj-cs"/>
              </a:rPr>
              <a:t>وأكمله </a:t>
            </a:r>
            <a:r>
              <a:rPr lang="ar-EG" sz="4800" b="1" dirty="0">
                <a:latin typeface="Times New Roman" pitchFamily="18" charset="0"/>
                <a:cs typeface="+mj-cs"/>
              </a:rPr>
              <a:t>باستعمال مربعات عددها </a:t>
            </a:r>
            <a:r>
              <a:rPr lang="ar-EG" sz="4800" b="1" dirty="0" smtClean="0">
                <a:latin typeface="Times New Roman" pitchFamily="18" charset="0"/>
                <a:cs typeface="+mj-cs"/>
              </a:rPr>
              <a:t>2، 3، 4، ....، 20.</a:t>
            </a:r>
          </a:p>
          <a:p>
            <a:pPr>
              <a:defRPr/>
            </a:pPr>
            <a:r>
              <a:rPr lang="ar-EG" sz="4800" b="1" dirty="0" smtClean="0">
                <a:latin typeface="Times New Roman" pitchFamily="18" charset="0"/>
                <a:cs typeface="+mj-cs"/>
              </a:rPr>
              <a:t>استعمل </a:t>
            </a:r>
            <a:r>
              <a:rPr lang="ar-EG" sz="4800" b="1" dirty="0">
                <a:latin typeface="Times New Roman" pitchFamily="18" charset="0"/>
                <a:cs typeface="+mj-cs"/>
              </a:rPr>
              <a:t>اللوحة الهندسية لتساعدك على ذلك.</a:t>
            </a:r>
          </a:p>
        </p:txBody>
      </p:sp>
      <p:grpSp>
        <p:nvGrpSpPr>
          <p:cNvPr id="4" name="مجموعة 8"/>
          <p:cNvGrpSpPr>
            <a:grpSpLocks/>
          </p:cNvGrpSpPr>
          <p:nvPr/>
        </p:nvGrpSpPr>
        <p:grpSpPr bwMode="auto">
          <a:xfrm rot="1680256">
            <a:off x="5176838" y="3175"/>
            <a:ext cx="3370262" cy="2471738"/>
            <a:chOff x="-554038" y="685078"/>
            <a:chExt cx="6715126" cy="5620883"/>
          </a:xfrm>
        </p:grpSpPr>
        <p:sp>
          <p:nvSpPr>
            <p:cNvPr id="5" name="موجة 1"/>
            <p:cNvSpPr/>
            <p:nvPr/>
          </p:nvSpPr>
          <p:spPr>
            <a:xfrm rot="16200000">
              <a:off x="-199395" y="2102034"/>
              <a:ext cx="5620883" cy="2783472"/>
            </a:xfrm>
            <a:prstGeom prst="wave">
              <a:avLst>
                <a:gd name="adj1" fmla="val 20000"/>
                <a:gd name="adj2" fmla="val 6812"/>
              </a:avLst>
            </a:prstGeom>
            <a:solidFill>
              <a:srgbClr val="FFFF00"/>
            </a:solidFill>
            <a:ln w="571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مخطط انسيابي: رابط 4"/>
            <p:cNvSpPr/>
            <p:nvPr/>
          </p:nvSpPr>
          <p:spPr>
            <a:xfrm rot="19130015">
              <a:off x="-553878" y="1836691"/>
              <a:ext cx="6715126" cy="3010800"/>
            </a:xfrm>
            <a:prstGeom prst="flowChartConnector">
              <a:avLst/>
            </a:prstGeom>
            <a:gradFill>
              <a:gsLst>
                <a:gs pos="0">
                  <a:srgbClr val="CC00FF"/>
                </a:gs>
                <a:gs pos="35000">
                  <a:schemeClr val="tx1"/>
                </a:gs>
                <a:gs pos="100000">
                  <a:srgbClr val="FF0000"/>
                </a:gs>
              </a:gsLst>
            </a:gra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 smtClean="0">
                  <a:solidFill>
                    <a:schemeClr val="bg1"/>
                  </a:solidFill>
                  <a:cs typeface="+mj-cs"/>
                </a:rPr>
                <a:t>الخطوة 2</a:t>
              </a:r>
              <a:endParaRPr lang="en-US" sz="5400" b="1" dirty="0">
                <a:solidFill>
                  <a:schemeClr val="bg1"/>
                </a:solidFill>
                <a:cs typeface="+mj-cs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lum bright="-14000" contrast="30000"/>
          </a:blip>
          <a:srcRect/>
          <a:stretch>
            <a:fillRect/>
          </a:stretch>
        </p:blipFill>
        <p:spPr bwMode="auto">
          <a:xfrm>
            <a:off x="533400" y="381000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0452 - drum bea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نسخ الجدول المجاور في دفترك    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ستعمل اللوحة الهندسية لتساعدك    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3681</TotalTime>
  <Words>843</Words>
  <Application>Microsoft Office PowerPoint</Application>
  <PresentationFormat>عرض على الشاشة (3:4)‏</PresentationFormat>
  <Paragraphs>168</Paragraphs>
  <Slides>46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47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1 - 2 العوامل الأولية</dc:subject>
  <dc:creator>أ/ بندر الحازمي</dc:creator>
  <cp:keywords>حقيبة إنجاز المعلم والمعلمة</cp:keywords>
  <cp:lastModifiedBy>Dell</cp:lastModifiedBy>
  <cp:revision>369</cp:revision>
  <dcterms:created xsi:type="dcterms:W3CDTF">2011-05-13T06:46:17Z</dcterms:created>
  <dcterms:modified xsi:type="dcterms:W3CDTF">2017-04-19T07:10:17Z</dcterms:modified>
</cp:coreProperties>
</file>