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7"/>
  </p:notesMasterIdLst>
  <p:sldIdLst>
    <p:sldId id="324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7" r:id="rId15"/>
    <p:sldId id="426" r:id="rId16"/>
  </p:sldIdLst>
  <p:sldSz cx="9144000" cy="6858000" type="screen4x3"/>
  <p:notesSz cx="6858000" cy="9144000"/>
  <p:custDataLst>
    <p:tags r:id="rId18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5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5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3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6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2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200400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4067944" y="2549331"/>
            <a:ext cx="4757016" cy="224676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هذه النباتا</a:t>
            </a:r>
            <a:r>
              <a:rPr lang="ar-SA" sz="2800" b="1" dirty="0" smtClean="0">
                <a:solidFill>
                  <a:prstClr val="black"/>
                </a:solidFill>
              </a:rPr>
              <a:t>ت حديثة النمو. </a:t>
            </a:r>
            <a:r>
              <a:rPr lang="ar-SA" sz="2800" b="1" dirty="0" smtClean="0">
                <a:solidFill>
                  <a:prstClr val="black"/>
                </a:solidFill>
              </a:rPr>
              <a:t>تنمو </a:t>
            </a:r>
            <a:r>
              <a:rPr lang="ar-SA" sz="2800" b="1" dirty="0">
                <a:solidFill>
                  <a:prstClr val="black"/>
                </a:solidFill>
              </a:rPr>
              <a:t>النباتات بشكل جيد في بعض أنواع التربة </a:t>
            </a:r>
            <a:r>
              <a:rPr lang="ar-SA" sz="2800" b="1" dirty="0" smtClean="0">
                <a:solidFill>
                  <a:prstClr val="black"/>
                </a:solidFill>
              </a:rPr>
              <a:t>،</a:t>
            </a:r>
            <a:r>
              <a:rPr lang="ar-EG" sz="2800" b="1" dirty="0" smtClean="0">
                <a:solidFill>
                  <a:prstClr val="black"/>
                </a:solidFill>
              </a:rPr>
              <a:t>ل</a:t>
            </a:r>
            <a:r>
              <a:rPr lang="ar-SA" sz="2800" b="1" dirty="0" smtClean="0">
                <a:solidFill>
                  <a:prstClr val="black"/>
                </a:solidFill>
              </a:rPr>
              <a:t>كنها  </a:t>
            </a:r>
            <a:r>
              <a:rPr lang="ar-SA" sz="2800" b="1" dirty="0">
                <a:solidFill>
                  <a:prstClr val="black"/>
                </a:solidFill>
              </a:rPr>
              <a:t>لا تنمو في أنواع أخرى من التربة .ما المواد الموجودة في التربة التي تساعد النبات على النمو؟</a:t>
            </a:r>
          </a:p>
        </p:txBody>
      </p:sp>
      <p:pic>
        <p:nvPicPr>
          <p:cNvPr id="10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767455" cy="3956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486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27"/>
          <p:cNvSpPr>
            <a:spLocks noChangeArrowheads="1"/>
          </p:cNvSpPr>
          <p:nvPr/>
        </p:nvSpPr>
        <p:spPr bwMode="auto">
          <a:xfrm>
            <a:off x="1374671" y="2488272"/>
            <a:ext cx="1106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النطاق أ</a:t>
            </a:r>
            <a:endParaRPr lang="ar-SA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629" y="2507436"/>
            <a:ext cx="88058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نطاق الأرض الذي يحوي المواد العضوية يسمي </a:t>
            </a:r>
            <a:r>
              <a:rPr lang="ar-S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...................</a:t>
            </a:r>
            <a:endParaRPr lang="ar-S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22"/>
          <p:cNvSpPr txBox="1"/>
          <p:nvPr/>
        </p:nvSpPr>
        <p:spPr>
          <a:xfrm>
            <a:off x="6674296" y="1484784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1</a:t>
            </a:r>
            <a:r>
              <a:rPr lang="ar-SA" sz="3200" b="1" dirty="0" smtClean="0">
                <a:solidFill>
                  <a:srgbClr val="7030A0"/>
                </a:solidFill>
              </a:rPr>
              <a:t>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400267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7089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17"/>
          <p:cNvSpPr/>
          <p:nvPr/>
        </p:nvSpPr>
        <p:spPr>
          <a:xfrm>
            <a:off x="5605643" y="2636912"/>
            <a:ext cx="2371695" cy="677789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أشرطة متبادلة </a:t>
            </a:r>
          </a:p>
        </p:txBody>
      </p:sp>
      <p:sp>
        <p:nvSpPr>
          <p:cNvPr id="12" name="مستطيل 31"/>
          <p:cNvSpPr/>
          <p:nvPr/>
        </p:nvSpPr>
        <p:spPr>
          <a:xfrm>
            <a:off x="5721441" y="3501008"/>
            <a:ext cx="2140098" cy="72267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المصاطب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ستطيل 32"/>
          <p:cNvSpPr/>
          <p:nvPr/>
        </p:nvSpPr>
        <p:spPr>
          <a:xfrm>
            <a:off x="5413171" y="4437112"/>
            <a:ext cx="2873941" cy="64293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الحراثة الكنتورية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22"/>
          <p:cNvSpPr txBox="1"/>
          <p:nvPr/>
        </p:nvSpPr>
        <p:spPr>
          <a:xfrm>
            <a:off x="6905658" y="1162667"/>
            <a:ext cx="1911762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r>
              <a:rPr lang="ar-SA" sz="3200" b="1" dirty="0" smtClean="0">
                <a:solidFill>
                  <a:srgbClr val="7030A0"/>
                </a:solidFill>
              </a:rPr>
              <a:t>- ألخص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828800"/>
            <a:ext cx="87296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أصف الطرائق التي 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تحفظ 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بها التربة من التعرية .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901790" y="2768157"/>
            <a:ext cx="2813203" cy="2087859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FF0000"/>
                </a:solidFill>
              </a:rPr>
              <a:t>يتم حماية التربة من الانجراف </a:t>
            </a:r>
            <a:endParaRPr lang="ar-SA" sz="4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714236" y="2768157"/>
            <a:ext cx="891407" cy="10439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714236" y="3862344"/>
            <a:ext cx="698935" cy="8962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42128" y="3862343"/>
            <a:ext cx="197931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مربع نص 21"/>
          <p:cNvSpPr txBox="1"/>
          <p:nvPr/>
        </p:nvSpPr>
        <p:spPr>
          <a:xfrm>
            <a:off x="3146574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21" name="دبوس زينة 2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5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486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122668" y="1185967"/>
            <a:ext cx="270713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3</a:t>
            </a:r>
            <a:r>
              <a:rPr lang="ar-SA" sz="3200" b="1" dirty="0" smtClean="0">
                <a:solidFill>
                  <a:srgbClr val="7030A0"/>
                </a:solidFill>
              </a:rPr>
              <a:t>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2536" y="2063750"/>
            <a:ext cx="8944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أقارن بين تربة الغابة وتربة الصحراء .</a:t>
            </a:r>
            <a:endParaRPr lang="ar-SA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مستطيل 31"/>
          <p:cNvSpPr/>
          <p:nvPr/>
        </p:nvSpPr>
        <p:spPr>
          <a:xfrm>
            <a:off x="182484" y="3480048"/>
            <a:ext cx="8709996" cy="189316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الإجابة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تربة الغابة وتربة الصحراء كلاهما تحتوي كميات قليلة من الدبال ، بينما تربة الصحراء غنية بالمعادن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19"/>
          <p:cNvSpPr/>
          <p:nvPr/>
        </p:nvSpPr>
        <p:spPr>
          <a:xfrm>
            <a:off x="616768" y="1628800"/>
            <a:ext cx="8131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5- </a:t>
            </a:r>
            <a:r>
              <a:rPr lang="ar-SA" sz="3200" b="1" dirty="0" err="1" smtClean="0">
                <a:solidFill>
                  <a:srgbClr val="FF0000"/>
                </a:solidFill>
                <a:latin typeface="Arial" pitchFamily="34" charset="0"/>
              </a:rPr>
              <a:t>مم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 يتكون نطاق التربة 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أ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– صلصال .                             ب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دبال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ج 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صخر مفتت .                        د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صخور كبيرة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مستطيل 28"/>
          <p:cNvSpPr/>
          <p:nvPr/>
        </p:nvSpPr>
        <p:spPr>
          <a:xfrm>
            <a:off x="-180528" y="3573016"/>
            <a:ext cx="89729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6- ما الأشرطة المتبادلة ؟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1Minus"/>
              <a:defRPr/>
            </a:pP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إضافة الأسمدة للتربة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 ب- تقطيع الصخور في التلال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ج-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زراعة الأعشاب بين صفوف النباتات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د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زراعة الأشجار حول النباتات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57051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5469031" y="1157431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3286" y="2611435"/>
            <a:ext cx="3036626" cy="58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63369" y="5061988"/>
            <a:ext cx="5720591" cy="582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2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57051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ربع نص 22"/>
          <p:cNvSpPr txBox="1"/>
          <p:nvPr/>
        </p:nvSpPr>
        <p:spPr>
          <a:xfrm>
            <a:off x="5508104" y="1185967"/>
            <a:ext cx="3321703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6</a:t>
            </a:r>
            <a:r>
              <a:rPr lang="ar-SA" sz="3200" b="1" dirty="0" smtClean="0">
                <a:solidFill>
                  <a:srgbClr val="7030A0"/>
                </a:solidFill>
              </a:rPr>
              <a:t>- السؤال الأساسي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691680" y="1916832"/>
            <a:ext cx="70007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err="1" smtClean="0">
                <a:solidFill>
                  <a:srgbClr val="FF0000"/>
                </a:solidFill>
                <a:latin typeface="Arial" pitchFamily="34" charset="0"/>
              </a:rPr>
              <a:t>مم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 تتكون التربة ؟ و كيف نحافظ عليها ؟ </a:t>
            </a:r>
            <a:endParaRPr lang="ar-SA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مستطيل 31"/>
          <p:cNvSpPr/>
          <p:nvPr/>
        </p:nvSpPr>
        <p:spPr>
          <a:xfrm>
            <a:off x="182484" y="2648525"/>
            <a:ext cx="8709996" cy="3588787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التربة خليط من فتات الصخور و أجزاء نباتات و مخلوقات ميتة.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طرق المحافظة علي التربة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1. التسميد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2. الدورة الزراعية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3. الأشرطة المتبادلة.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4. الحراثة الكنتورية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5. المصاطب.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6. </a:t>
            </a:r>
            <a:r>
              <a:rPr lang="ar-SA" sz="2800" b="1" dirty="0" err="1" smtClean="0">
                <a:solidFill>
                  <a:schemeClr val="tx1"/>
                </a:solidFill>
              </a:rPr>
              <a:t>مصادات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الرياح .</a:t>
            </a:r>
          </a:p>
        </p:txBody>
      </p:sp>
    </p:spTree>
    <p:extLst>
      <p:ext uri="{BB962C8B-B14F-4D97-AF65-F5344CB8AC3E}">
        <p14:creationId xmlns:p14="http://schemas.microsoft.com/office/powerpoint/2010/main" val="14485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الواجب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7" name="مربع نص 57"/>
          <p:cNvSpPr txBox="1"/>
          <p:nvPr/>
        </p:nvSpPr>
        <p:spPr>
          <a:xfrm>
            <a:off x="-612576" y="1686878"/>
            <a:ext cx="9253855" cy="41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FF0000"/>
                </a:solidFill>
                <a:effectLst/>
                <a:latin typeface="Arial"/>
                <a:ea typeface="Times New Roman"/>
              </a:rPr>
              <a:t>- مما يتكون نطاق التربة ؟</a:t>
            </a:r>
            <a:endParaRPr lang="en-US" sz="1050">
              <a:effectLst/>
              <a:ea typeface="Traditional Arabic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en-US" sz="2800" b="1" kern="120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ar-SA" sz="2800" b="1" kern="1200">
                <a:solidFill>
                  <a:srgbClr val="660066"/>
                </a:solidFill>
                <a:effectLst/>
                <a:latin typeface="Arial"/>
                <a:ea typeface="Times New Roman"/>
              </a:rPr>
              <a:t>أ – صلصال .                             ب – دبال .</a:t>
            </a:r>
            <a:endParaRPr lang="en-US" sz="1050">
              <a:effectLst/>
              <a:ea typeface="Traditional Arabic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660066"/>
                </a:solidFill>
                <a:effectLst/>
                <a:latin typeface="Arial"/>
                <a:ea typeface="Times New Roman"/>
              </a:rPr>
              <a:t>ج – صخر مفتت .                        د – صخور كبيرة .</a:t>
            </a:r>
            <a:endParaRPr lang="en-US" sz="1050">
              <a:effectLst/>
              <a:ea typeface="Traditional Arabic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FF0000"/>
                </a:solidFill>
                <a:effectLst/>
                <a:latin typeface="Arial"/>
                <a:ea typeface="Times New Roman"/>
              </a:rPr>
              <a:t>6- ما الأشرطة المتبادلة ؟</a:t>
            </a:r>
            <a:endParaRPr lang="en-US" sz="1050">
              <a:effectLst/>
              <a:ea typeface="Traditional Arabic"/>
            </a:endParaRPr>
          </a:p>
          <a:p>
            <a:pPr rtl="1" fontAlgn="base">
              <a:spcAft>
                <a:spcPts val="0"/>
              </a:spcAft>
            </a:pPr>
            <a:r>
              <a:rPr lang="ar-SA" sz="2800" b="1" kern="1200">
                <a:solidFill>
                  <a:srgbClr val="660066"/>
                </a:solidFill>
                <a:effectLst/>
                <a:latin typeface="Arial"/>
                <a:ea typeface="Times New Roman"/>
              </a:rPr>
              <a:t>أ ــ إضافة الأسمدة للتربة .</a:t>
            </a:r>
            <a:endParaRPr lang="en-US" sz="1100">
              <a:effectLst/>
              <a:latin typeface="Times New Roman"/>
              <a:ea typeface="Times New Roman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660066"/>
                </a:solidFill>
                <a:effectLst/>
                <a:latin typeface="Arial"/>
                <a:ea typeface="Times New Roman"/>
              </a:rPr>
              <a:t>ب- تقطيع الصخور في التلال .</a:t>
            </a:r>
            <a:endParaRPr lang="en-US" sz="1050">
              <a:effectLst/>
              <a:ea typeface="Traditional Arabic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660066"/>
                </a:solidFill>
                <a:effectLst/>
                <a:latin typeface="Arial"/>
                <a:ea typeface="Times New Roman"/>
              </a:rPr>
              <a:t>ج- زراعة الأعشاب بين صفوف النباتات . </a:t>
            </a:r>
            <a:endParaRPr lang="en-US" sz="1050">
              <a:effectLst/>
              <a:ea typeface="Traditional Arabic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660066"/>
                </a:solidFill>
                <a:effectLst/>
                <a:latin typeface="Arial"/>
                <a:ea typeface="Times New Roman"/>
              </a:rPr>
              <a:t>د – زراعة الأشجار حول النباتات .</a:t>
            </a:r>
            <a:endParaRPr lang="en-US" sz="1050">
              <a:effectLst/>
              <a:ea typeface="Traditional Arabic"/>
            </a:endParaRPr>
          </a:p>
          <a:p>
            <a:pPr marL="457200" indent="-228600" algn="r" rtl="1" fontAlgn="base">
              <a:spcAft>
                <a:spcPts val="0"/>
              </a:spcAft>
            </a:pPr>
            <a:r>
              <a:rPr lang="en-US" sz="3200" b="1" kern="1200">
                <a:solidFill>
                  <a:srgbClr val="0070C0"/>
                </a:solidFill>
                <a:effectLst/>
                <a:latin typeface="Arial"/>
                <a:ea typeface="Times New Roman"/>
              </a:rPr>
              <a:t> </a:t>
            </a:r>
            <a:endParaRPr lang="en-US" sz="110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Traditional Arabic"/>
              </a:rPr>
              <a:t> </a:t>
            </a:r>
            <a:endParaRPr lang="en-US" sz="1050">
              <a:effectLst/>
              <a:ea typeface="Traditional Arabic"/>
            </a:endParaRPr>
          </a:p>
        </p:txBody>
      </p:sp>
      <p:sp>
        <p:nvSpPr>
          <p:cNvPr id="18" name="مربع نص 58"/>
          <p:cNvSpPr txBox="1"/>
          <p:nvPr/>
        </p:nvSpPr>
        <p:spPr>
          <a:xfrm>
            <a:off x="323528" y="1009333"/>
            <a:ext cx="8533140" cy="661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>
                <a:solidFill>
                  <a:srgbClr val="C00000"/>
                </a:solidFill>
                <a:effectLst/>
                <a:ea typeface="Traditional Arabic"/>
              </a:rPr>
              <a:t>س: اختر الاجابة الصحيحة من بين الاجابات المعطاة فيما يأتي؟</a:t>
            </a:r>
            <a:endParaRPr lang="en-US" sz="1050">
              <a:solidFill>
                <a:srgbClr val="C00000"/>
              </a:solidFill>
              <a:effectLst/>
              <a:ea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7001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build="p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3"/>
          <p:cNvSpPr/>
          <p:nvPr/>
        </p:nvSpPr>
        <p:spPr>
          <a:xfrm>
            <a:off x="2830418" y="1033433"/>
            <a:ext cx="3987220" cy="995422"/>
          </a:xfrm>
          <a:prstGeom prst="flowChartTerminator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التـــــــربــــــــــــــة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88598" y="76200"/>
            <a:ext cx="2502639" cy="851297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الدرس الأول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981297"/>
            <a:ext cx="8136904" cy="1328023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هذه النباتات </a:t>
            </a:r>
            <a:r>
              <a:rPr lang="ar-SA" sz="2400" b="1" dirty="0" err="1" smtClean="0">
                <a:solidFill>
                  <a:prstClr val="white"/>
                </a:solidFill>
              </a:rPr>
              <a:t>حديثةتنمو</a:t>
            </a:r>
            <a:r>
              <a:rPr lang="ar-SA" sz="2400" b="1" dirty="0" smtClean="0">
                <a:solidFill>
                  <a:prstClr val="white"/>
                </a:solidFill>
              </a:rPr>
              <a:t> </a:t>
            </a:r>
            <a:r>
              <a:rPr lang="ar-SA" sz="2400" b="1" dirty="0" smtClean="0">
                <a:solidFill>
                  <a:prstClr val="white"/>
                </a:solidFill>
              </a:rPr>
              <a:t>النباتات بشكل جيد في بعض أنواع التربة ، لكنها لا تنمو في أنواع أخري من التربة . ما المواد الموجودة في التربة التي تساعد النبات على النمو ؟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50" y="2060848"/>
            <a:ext cx="5817335" cy="297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0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602804" y="0"/>
            <a:ext cx="2049316" cy="714356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التربة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؟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627974" y="869053"/>
            <a:ext cx="1231651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600" b="1" dirty="0" smtClean="0">
                <a:solidFill>
                  <a:prstClr val="white"/>
                </a:solidFill>
              </a:rPr>
              <a:t>التربة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11595" y="769007"/>
            <a:ext cx="721840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خليط من فتات الصخور وبقايا أو أجزاء نباتات ومخلوقات حية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prstClr val="black"/>
                </a:solidFill>
                <a:latin typeface="Arial" pitchFamily="34" charset="0"/>
              </a:rPr>
              <a:t>من الموارد الطبيعية وهى متجددة أي يمكن إعادة استخدامها مرة أخرى رغم أنها تكونت عبر السنين ولا تستطيع الكائنات الحية أن تعيش بدونها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164288" y="2594973"/>
            <a:ext cx="1684482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white"/>
                </a:solidFill>
              </a:rPr>
              <a:t>نطاق التربة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95536" y="2125930"/>
            <a:ext cx="656110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prstClr val="black"/>
                </a:solidFill>
                <a:latin typeface="Arial" pitchFamily="34" charset="0"/>
              </a:rPr>
              <a:t>كل طبقة من طبقات الأرض  وتتكون من ثلاث نطاقات وهى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prstClr val="black"/>
                </a:solidFill>
                <a:latin typeface="Arial" pitchFamily="34" charset="0"/>
              </a:rPr>
              <a:t>1- الدبال :- يحمل جميع مصادر الغذاء والبقايا المتحللة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prstClr val="black"/>
                </a:solidFill>
                <a:latin typeface="Arial" pitchFamily="34" charset="0"/>
              </a:rPr>
              <a:t>2- التربة السطحية :- أماكن نمو جذور النباتات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prstClr val="black"/>
                </a:solidFill>
                <a:latin typeface="Arial" pitchFamily="34" charset="0"/>
              </a:rPr>
              <a:t>3- صخور التجوية :- تحتوى على الصخور الكبيرة في باطن الارض </a:t>
            </a:r>
            <a:endParaRPr lang="ar-EG" sz="24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6" y="4082136"/>
            <a:ext cx="8724900" cy="215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6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/>
      <p:bldP spid="18" grpId="0" animBg="1"/>
      <p:bldP spid="1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52736"/>
            <a:ext cx="2483768" cy="485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12"/>
          <p:cNvSpPr txBox="1"/>
          <p:nvPr/>
        </p:nvSpPr>
        <p:spPr>
          <a:xfrm>
            <a:off x="7651923" y="692696"/>
            <a:ext cx="1187554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</a:rPr>
              <a:t>الدبال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2339752" y="1393264"/>
            <a:ext cx="648064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</a:rPr>
              <a:t>جزء من التربة تكون من المواد العضوية المتحللة . هذه المواد هي بقايا النباتات والحيوانات الميتة التي تحللت بوساطة المخلوقات المجهرية . يحوي الدبال مواد مغذية للنبات ، ويمتص الدبال الماء ويحتفظ به في أكثر من الفتات الصخري</a:t>
            </a:r>
            <a:endParaRPr lang="ar-EG" sz="28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مربع نص 12"/>
          <p:cNvSpPr txBox="1"/>
          <p:nvPr/>
        </p:nvSpPr>
        <p:spPr>
          <a:xfrm>
            <a:off x="6347297" y="3917564"/>
            <a:ext cx="2501994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</a:rPr>
              <a:t>التربة السطحية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0" name="مربع نص 15"/>
          <p:cNvSpPr txBox="1"/>
          <p:nvPr/>
        </p:nvSpPr>
        <p:spPr>
          <a:xfrm>
            <a:off x="2555776" y="4774158"/>
            <a:ext cx="622811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</a:rPr>
              <a:t>الطبقة العليا من طبقات التربة وتحتوي على الدبال . معظم جذور النباتات تنمو في هذه التربة .</a:t>
            </a:r>
            <a:endParaRPr lang="ar-EG" sz="28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3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20"/>
          <p:cNvSpPr/>
          <p:nvPr/>
        </p:nvSpPr>
        <p:spPr>
          <a:xfrm>
            <a:off x="2820303" y="-27384"/>
            <a:ext cx="322095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600" b="1" dirty="0" smtClean="0">
                <a:solidFill>
                  <a:prstClr val="white"/>
                </a:solidFill>
              </a:rPr>
              <a:t>كيف تستعمل التربة </a:t>
            </a:r>
            <a:endParaRPr lang="ar-EG" sz="3600" b="1" dirty="0">
              <a:solidFill>
                <a:prstClr val="white"/>
              </a:solidFill>
            </a:endParaRPr>
          </a:p>
        </p:txBody>
      </p:sp>
      <p:sp>
        <p:nvSpPr>
          <p:cNvPr id="5" name="مستطيل 21"/>
          <p:cNvSpPr/>
          <p:nvPr/>
        </p:nvSpPr>
        <p:spPr>
          <a:xfrm>
            <a:off x="2555776" y="1189196"/>
            <a:ext cx="6329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7030A0"/>
                </a:solidFill>
                <a:latin typeface="Arial" pitchFamily="34" charset="0"/>
              </a:rPr>
              <a:t>تستعمل التربة على حسب طبيعتها من أرض خصبة </a:t>
            </a: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إ</a:t>
            </a:r>
            <a:r>
              <a:rPr lang="ar-EG" sz="2800" b="1" dirty="0" smtClean="0">
                <a:solidFill>
                  <a:srgbClr val="7030A0"/>
                </a:solidFill>
                <a:latin typeface="Arial" pitchFamily="34" charset="0"/>
              </a:rPr>
              <a:t>لى صحراوية </a:t>
            </a: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إل</a:t>
            </a:r>
            <a:r>
              <a:rPr lang="ar-EG" sz="2800" b="1" dirty="0" smtClean="0">
                <a:solidFill>
                  <a:srgbClr val="7030A0"/>
                </a:solidFill>
                <a:latin typeface="Arial" pitchFamily="34" charset="0"/>
              </a:rPr>
              <a:t>ى غيرها من أنواع التربة </a:t>
            </a: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 ، وكل نوع من التربة يناسب نباتات وحيوانات معينة للعيش فيها .</a:t>
            </a:r>
            <a:r>
              <a:rPr lang="ar-EG" sz="2800" b="1" dirty="0" smtClean="0">
                <a:solidFill>
                  <a:srgbClr val="7030A0"/>
                </a:solidFill>
                <a:latin typeface="Arial" pitchFamily="34" charset="0"/>
              </a:rPr>
              <a:t> </a:t>
            </a:r>
            <a:endParaRPr lang="ar-SA" sz="28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b="1" dirty="0" smtClean="0">
                <a:solidFill>
                  <a:srgbClr val="1AB39F">
                    <a:lumMod val="50000"/>
                  </a:srgbClr>
                </a:solidFill>
                <a:latin typeface="Arial" pitchFamily="34" charset="0"/>
              </a:rPr>
              <a:t>تربة الغابات ذات طبقة رقيقة تحوي القليل من الدبال ، لا تستطيع النباتات  النمو في هذه التربة .</a:t>
            </a:r>
            <a:endParaRPr lang="ar-SA" sz="2800" b="1" dirty="0">
              <a:solidFill>
                <a:srgbClr val="1AB39F">
                  <a:lumMod val="50000"/>
                </a:srgbClr>
              </a:solidFill>
              <a:latin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</a:rPr>
              <a:t>التربة الصحراوية رملية ولا تحوي الكثير من الدبال ، وقلة الأمطار فيها أدت إل</a:t>
            </a:r>
            <a:r>
              <a:rPr lang="ar-EG" sz="2800" b="1" dirty="0">
                <a:solidFill>
                  <a:srgbClr val="0070C0"/>
                </a:solidFill>
                <a:latin typeface="Arial" pitchFamily="34" charset="0"/>
              </a:rPr>
              <a:t>ى</a:t>
            </a:r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</a:rPr>
              <a:t> تكيف النباتات فيها 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b="1" dirty="0" smtClean="0">
                <a:solidFill>
                  <a:srgbClr val="00B050"/>
                </a:solidFill>
                <a:latin typeface="Arial" pitchFamily="34" charset="0"/>
              </a:rPr>
              <a:t>تربة الأراضي العشبية صالحة للزراعة ؛ لأنها غنية بالدبال الذي يحتفظ بالماء 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56222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0" y="3978525"/>
            <a:ext cx="2584167" cy="220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6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20"/>
          <p:cNvSpPr/>
          <p:nvPr/>
        </p:nvSpPr>
        <p:spPr>
          <a:xfrm>
            <a:off x="4490783" y="409655"/>
            <a:ext cx="1233346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</a:rPr>
              <a:t>التلوث </a:t>
            </a:r>
            <a:endParaRPr lang="ar-EG" sz="36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074" y="1182231"/>
            <a:ext cx="854489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</a:rPr>
              <a:t>هو إضافة مواد ضارة إلى التربة أو الماء أو الهواء . وتتلوث التربة بالمواد الكيميائية التي تلق</a:t>
            </a:r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ى</a:t>
            </a: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</a:rPr>
              <a:t> في الأرض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</a:rPr>
              <a:t>وكذلك قد تتلوث الأرض بفعل المواد الكيميائية التي تستخدم في المبيدات الحشرية أو لقتل الحشائش والأعشاب ، وكذلك بسبب التلوث الناتج عن مكبات النفايات ، وبخاصة غير المتحللة منها كالبلاستيك بأنواعه .</a:t>
            </a:r>
            <a:endParaRPr lang="ar-SA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6" y="3501008"/>
            <a:ext cx="7888432" cy="2778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4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051720" y="0"/>
            <a:ext cx="4865615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كيفَ تتمُّ المحافظةُ علَى 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التربة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194355" y="1320276"/>
            <a:ext cx="11705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التسميد</a:t>
            </a:r>
            <a:r>
              <a:rPr lang="ar-EG" sz="32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ar-EG" sz="24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741506" y="1844485"/>
            <a:ext cx="207621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الدورة</a:t>
            </a:r>
            <a:r>
              <a:rPr lang="ar-EG" sz="2400" b="1" dirty="0" smtClean="0">
                <a:solidFill>
                  <a:srgbClr val="0070C0"/>
                </a:solidFill>
              </a:rPr>
              <a:t> </a:t>
            </a: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الزراعية</a:t>
            </a:r>
            <a:r>
              <a:rPr lang="ar-EG" sz="2400" b="1" dirty="0" smtClean="0">
                <a:solidFill>
                  <a:srgbClr val="0070C0"/>
                </a:solidFill>
              </a:rPr>
              <a:t> </a:t>
            </a:r>
            <a:endParaRPr lang="ar-EG" sz="2400" b="1" dirty="0">
              <a:solidFill>
                <a:srgbClr val="0070C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602847" y="2903176"/>
            <a:ext cx="23535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الأشرطة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المتبادلة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</a:rPr>
              <a:t>  </a:t>
            </a:r>
            <a:endParaRPr lang="ar-EG" sz="24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659753" y="2370309"/>
            <a:ext cx="22397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الحراثة</a:t>
            </a:r>
            <a:r>
              <a:rPr lang="ar-EG" sz="2400" b="1" dirty="0" smtClean="0">
                <a:solidFill>
                  <a:srgbClr val="00B050"/>
                </a:solidFill>
              </a:rPr>
              <a:t> </a:t>
            </a: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الكنتورية</a:t>
            </a:r>
            <a:r>
              <a:rPr lang="ar-EG" sz="2400" b="1" dirty="0" smtClean="0">
                <a:solidFill>
                  <a:srgbClr val="00B050"/>
                </a:solidFill>
              </a:rPr>
              <a:t> </a:t>
            </a:r>
            <a:endParaRPr lang="ar-EG" sz="2400" b="1" dirty="0">
              <a:solidFill>
                <a:srgbClr val="00B05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097373" y="3789040"/>
            <a:ext cx="13644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المصاطب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endParaRPr lang="ar-EG" sz="24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817649" y="3331234"/>
            <a:ext cx="192392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مصدات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الرياح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ar-EG" sz="24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189546" y="4848668"/>
            <a:ext cx="118013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القوانين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endParaRPr lang="ar-EG" sz="24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800016" y="4318854"/>
            <a:ext cx="195919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الجهود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الفردية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ar-EG" sz="24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292940" y="5339845"/>
            <a:ext cx="9733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B050"/>
                </a:solidFill>
                <a:latin typeface="Arial" pitchFamily="34" charset="0"/>
              </a:rPr>
              <a:t>التعليم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ar-EG" sz="2400" b="1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29068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7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328259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6677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7"/>
          <p:cNvSpPr txBox="1"/>
          <p:nvPr/>
        </p:nvSpPr>
        <p:spPr>
          <a:xfrm>
            <a:off x="3581400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3" y="1295400"/>
            <a:ext cx="60146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التربة خليط من فتات الصخور وبقايا أو أجزاء نباتات ومخلوقات ميتة.</a:t>
            </a:r>
            <a:endParaRPr lang="ar-SA" sz="28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2971800"/>
            <a:ext cx="611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</a:rPr>
              <a:t>التربة توفر دعما</a:t>
            </a:r>
            <a:r>
              <a:rPr lang="ar-EG" sz="2800" b="1" dirty="0" smtClean="0">
                <a:solidFill>
                  <a:srgbClr val="002060"/>
                </a:solidFill>
                <a:latin typeface="Arial" pitchFamily="34" charset="0"/>
              </a:rPr>
              <a:t>ً</a:t>
            </a: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</a:rPr>
              <a:t> لحياة النبات والحيوان وهي قا</a:t>
            </a:r>
            <a:r>
              <a:rPr lang="ar-EG" sz="2800" b="1" dirty="0" smtClean="0">
                <a:solidFill>
                  <a:srgbClr val="002060"/>
                </a:solidFill>
                <a:latin typeface="Arial" pitchFamily="34" charset="0"/>
              </a:rPr>
              <a:t>بل</a:t>
            </a: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</a:rPr>
              <a:t>ة للتلوث</a:t>
            </a:r>
            <a:endParaRPr lang="ar-SA" sz="28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6335" y="4724400"/>
            <a:ext cx="568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يمكن المحافظة على التربة بطرائق مختلفة 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1" y="797395"/>
            <a:ext cx="2517738" cy="162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7" y="2572053"/>
            <a:ext cx="2499091" cy="143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1" y="4230241"/>
            <a:ext cx="2499091" cy="1503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7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472275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63878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الأول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8"/>
          <p:cNvSpPr txBox="1">
            <a:spLocks noChangeArrowheads="1"/>
          </p:cNvSpPr>
          <p:nvPr/>
        </p:nvSpPr>
        <p:spPr bwMode="auto">
          <a:xfrm>
            <a:off x="0" y="2298700"/>
            <a:ext cx="8845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altLang="en-US" sz="2800" b="1" dirty="0">
                <a:solidFill>
                  <a:srgbClr val="6600CC"/>
                </a:solidFill>
              </a:rPr>
              <a:t>أعمل مطوية </a:t>
            </a:r>
            <a:r>
              <a:rPr lang="ar-SA" altLang="en-US" sz="2800" b="1" dirty="0" smtClean="0">
                <a:solidFill>
                  <a:srgbClr val="6600CC"/>
                </a:solidFill>
              </a:rPr>
              <a:t>ألخص فيها ما تعلمته عن التربة .</a:t>
            </a:r>
            <a:endParaRPr lang="en-US" altLang="en-US" sz="2800" b="1" dirty="0">
              <a:solidFill>
                <a:srgbClr val="6600CC"/>
              </a:solidFill>
            </a:endParaRPr>
          </a:p>
        </p:txBody>
      </p:sp>
      <p:sp>
        <p:nvSpPr>
          <p:cNvPr id="12" name="موجة مزدوجة 16"/>
          <p:cNvSpPr/>
          <p:nvPr/>
        </p:nvSpPr>
        <p:spPr>
          <a:xfrm>
            <a:off x="6396543" y="828675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3" name="مربع نص 17"/>
          <p:cNvSpPr txBox="1">
            <a:spLocks noChangeArrowheads="1"/>
          </p:cNvSpPr>
          <p:nvPr/>
        </p:nvSpPr>
        <p:spPr bwMode="auto">
          <a:xfrm>
            <a:off x="354404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9300"/>
            <a:ext cx="1796225" cy="43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790</Words>
  <Application>Microsoft Office PowerPoint</Application>
  <PresentationFormat>عرض على الشاشة (3:4)‏</PresentationFormat>
  <Paragraphs>126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344</cp:revision>
  <dcterms:created xsi:type="dcterms:W3CDTF">2011-03-17T07:07:04Z</dcterms:created>
  <dcterms:modified xsi:type="dcterms:W3CDTF">2019-03-17T16:54:57Z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