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custDataLst>
    <p:tags r:id="rId18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7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D9E3810-901B-4869-8051-E170A1167B20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CF916E3-15EF-4C2B-9DA4-72D11482B9E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788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45CB2-37E1-43C5-AE0E-8F7565946E26}" type="slidenum">
              <a:rPr lang="ar-SA" smtClean="0">
                <a:solidFill>
                  <a:prstClr val="black"/>
                </a:solidFill>
              </a:rPr>
              <a:pPr/>
              <a:t>9</a:t>
            </a:fld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36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45CB2-37E1-43C5-AE0E-8F7565946E26}" type="slidenum">
              <a:rPr lang="ar-SA" smtClean="0">
                <a:solidFill>
                  <a:prstClr val="black"/>
                </a:solidFill>
              </a:rPr>
              <a:pPr/>
              <a:t>10</a:t>
            </a:fld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3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الخاصية التجميعية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5-7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990600" y="1103293"/>
            <a:ext cx="73152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أكتب جملة ضرب باستعمال ثلاثة أعداد وإشارتي ضرب لإيجاد عدد الأشكال الآتية كلها.</a:t>
            </a:r>
            <a:endParaRPr lang="ar-SA" sz="2800" b="1" dirty="0">
              <a:solidFill>
                <a:prstClr val="black"/>
              </a:solidFill>
            </a:endParaRPr>
          </a:p>
        </p:txBody>
      </p:sp>
      <p:grpSp>
        <p:nvGrpSpPr>
          <p:cNvPr id="3" name="مجموعة 2"/>
          <p:cNvGrpSpPr/>
          <p:nvPr/>
        </p:nvGrpSpPr>
        <p:grpSpPr>
          <a:xfrm>
            <a:off x="5334000" y="2438400"/>
            <a:ext cx="2051992" cy="1676400"/>
            <a:chOff x="5943600" y="1981200"/>
            <a:chExt cx="1731952" cy="1295400"/>
          </a:xfrm>
        </p:grpSpPr>
        <p:sp>
          <p:nvSpPr>
            <p:cNvPr id="2" name="وجه ضاحك 1"/>
            <p:cNvSpPr/>
            <p:nvPr/>
          </p:nvSpPr>
          <p:spPr>
            <a:xfrm>
              <a:off x="7309792" y="198120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" name="وجه ضاحك 9"/>
            <p:cNvSpPr/>
            <p:nvPr/>
          </p:nvSpPr>
          <p:spPr>
            <a:xfrm>
              <a:off x="6858000" y="198120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" name="وجه ضاحك 10"/>
            <p:cNvSpPr/>
            <p:nvPr/>
          </p:nvSpPr>
          <p:spPr>
            <a:xfrm>
              <a:off x="6400800" y="198120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" name="وجه ضاحك 11"/>
            <p:cNvSpPr/>
            <p:nvPr/>
          </p:nvSpPr>
          <p:spPr>
            <a:xfrm>
              <a:off x="5943600" y="198120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" name="وجه ضاحك 12"/>
            <p:cNvSpPr/>
            <p:nvPr/>
          </p:nvSpPr>
          <p:spPr>
            <a:xfrm>
              <a:off x="7309792" y="243840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" name="وجه ضاحك 13"/>
            <p:cNvSpPr/>
            <p:nvPr/>
          </p:nvSpPr>
          <p:spPr>
            <a:xfrm>
              <a:off x="6858000" y="243840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" name="وجه ضاحك 14"/>
            <p:cNvSpPr/>
            <p:nvPr/>
          </p:nvSpPr>
          <p:spPr>
            <a:xfrm>
              <a:off x="6400800" y="243840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" name="وجه ضاحك 15"/>
            <p:cNvSpPr/>
            <p:nvPr/>
          </p:nvSpPr>
          <p:spPr>
            <a:xfrm>
              <a:off x="5943600" y="243840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0" name="وجه ضاحك 19"/>
            <p:cNvSpPr/>
            <p:nvPr/>
          </p:nvSpPr>
          <p:spPr>
            <a:xfrm>
              <a:off x="7309792" y="291084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وجه ضاحك 20"/>
            <p:cNvSpPr/>
            <p:nvPr/>
          </p:nvSpPr>
          <p:spPr>
            <a:xfrm>
              <a:off x="6858000" y="291084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" name="وجه ضاحك 21"/>
            <p:cNvSpPr/>
            <p:nvPr/>
          </p:nvSpPr>
          <p:spPr>
            <a:xfrm>
              <a:off x="6400800" y="291084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" name="وجه ضاحك 22"/>
            <p:cNvSpPr/>
            <p:nvPr/>
          </p:nvSpPr>
          <p:spPr>
            <a:xfrm>
              <a:off x="5943600" y="291084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مجموعة 24"/>
          <p:cNvGrpSpPr/>
          <p:nvPr/>
        </p:nvGrpSpPr>
        <p:grpSpPr>
          <a:xfrm>
            <a:off x="2133600" y="2362200"/>
            <a:ext cx="2051992" cy="1838325"/>
            <a:chOff x="5943600" y="1981200"/>
            <a:chExt cx="1731952" cy="1295400"/>
          </a:xfrm>
        </p:grpSpPr>
        <p:sp>
          <p:nvSpPr>
            <p:cNvPr id="26" name="وجه ضاحك 25"/>
            <p:cNvSpPr/>
            <p:nvPr/>
          </p:nvSpPr>
          <p:spPr>
            <a:xfrm>
              <a:off x="7309792" y="198120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" name="وجه ضاحك 26"/>
            <p:cNvSpPr/>
            <p:nvPr/>
          </p:nvSpPr>
          <p:spPr>
            <a:xfrm>
              <a:off x="6858000" y="198120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" name="وجه ضاحك 27"/>
            <p:cNvSpPr/>
            <p:nvPr/>
          </p:nvSpPr>
          <p:spPr>
            <a:xfrm>
              <a:off x="6400800" y="198120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9" name="وجه ضاحك 28"/>
            <p:cNvSpPr/>
            <p:nvPr/>
          </p:nvSpPr>
          <p:spPr>
            <a:xfrm>
              <a:off x="5943600" y="198120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0" name="وجه ضاحك 29"/>
            <p:cNvSpPr/>
            <p:nvPr/>
          </p:nvSpPr>
          <p:spPr>
            <a:xfrm>
              <a:off x="7309792" y="243840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1" name="وجه ضاحك 30"/>
            <p:cNvSpPr/>
            <p:nvPr/>
          </p:nvSpPr>
          <p:spPr>
            <a:xfrm>
              <a:off x="6858000" y="243840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2" name="وجه ضاحك 31"/>
            <p:cNvSpPr/>
            <p:nvPr/>
          </p:nvSpPr>
          <p:spPr>
            <a:xfrm>
              <a:off x="6400800" y="243840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3" name="وجه ضاحك 32"/>
            <p:cNvSpPr/>
            <p:nvPr/>
          </p:nvSpPr>
          <p:spPr>
            <a:xfrm>
              <a:off x="5943600" y="243840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4" name="وجه ضاحك 33"/>
            <p:cNvSpPr/>
            <p:nvPr/>
          </p:nvSpPr>
          <p:spPr>
            <a:xfrm>
              <a:off x="7309792" y="291084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5" name="وجه ضاحك 34"/>
            <p:cNvSpPr/>
            <p:nvPr/>
          </p:nvSpPr>
          <p:spPr>
            <a:xfrm>
              <a:off x="6858000" y="291084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6" name="وجه ضاحك 35"/>
            <p:cNvSpPr/>
            <p:nvPr/>
          </p:nvSpPr>
          <p:spPr>
            <a:xfrm>
              <a:off x="6400800" y="291084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7" name="وجه ضاحك 36"/>
            <p:cNvSpPr/>
            <p:nvPr/>
          </p:nvSpPr>
          <p:spPr>
            <a:xfrm>
              <a:off x="5943600" y="2910840"/>
              <a:ext cx="365760" cy="365760"/>
            </a:xfrm>
            <a:prstGeom prst="smileyFac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8" name="مربع نص 37"/>
          <p:cNvSpPr txBox="1"/>
          <p:nvPr/>
        </p:nvSpPr>
        <p:spPr>
          <a:xfrm>
            <a:off x="723900" y="4572000"/>
            <a:ext cx="73152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لإيجاد ناتج ضرب ثلاثة أعداد ، مثل 2 × 3 × 4 ، يمكنني أن أستعمل خصائص الضرب التي تجعل الضرب أسهل .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9" name="سهم إلى اليسار 38">
            <a:hlinkClick r:id="" action="ppaction://noaction"/>
          </p:cNvPr>
          <p:cNvSpPr/>
          <p:nvPr/>
        </p:nvSpPr>
        <p:spPr>
          <a:xfrm>
            <a:off x="228600" y="5334000"/>
            <a:ext cx="1676400" cy="1017984"/>
          </a:xfrm>
          <a:prstGeom prst="lef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تكملة الشرح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Teardrop 8"/>
          <p:cNvSpPr/>
          <p:nvPr/>
        </p:nvSpPr>
        <p:spPr>
          <a:xfrm>
            <a:off x="43699" y="437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160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35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38" grpId="0"/>
      <p:bldP spid="3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الخاصية التجميعية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5-7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229600" y="1447800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17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12" name="Teardrop 8"/>
          <p:cNvSpPr/>
          <p:nvPr/>
        </p:nvSpPr>
        <p:spPr>
          <a:xfrm>
            <a:off x="43699" y="437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162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782568" y="838200"/>
            <a:ext cx="501853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مسائل  مهارات التفكير العليا</a:t>
            </a:r>
            <a:endParaRPr lang="ar-SA" sz="3200" b="1" dirty="0"/>
          </a:p>
        </p:txBody>
      </p:sp>
      <p:sp>
        <p:nvSpPr>
          <p:cNvPr id="13" name="مستطيل 12"/>
          <p:cNvSpPr/>
          <p:nvPr/>
        </p:nvSpPr>
        <p:spPr>
          <a:xfrm>
            <a:off x="457200" y="1295400"/>
            <a:ext cx="7620000" cy="7097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dirty="0" smtClean="0"/>
              <a:t> </a:t>
            </a:r>
            <a:r>
              <a:rPr lang="ar-SA" sz="2800" dirty="0" smtClean="0">
                <a:solidFill>
                  <a:srgbClr val="00B050"/>
                </a:solidFill>
              </a:rPr>
              <a:t>مسألة مفتوحة : </a:t>
            </a:r>
            <a:r>
              <a:rPr lang="ar-SA" sz="2800" dirty="0" smtClean="0"/>
              <a:t>أكتب ثلاثة عوامل ناتج ضربها = 24</a:t>
            </a:r>
            <a:endParaRPr lang="ar-SA" sz="2800" dirty="0"/>
          </a:p>
        </p:txBody>
      </p:sp>
      <p:sp>
        <p:nvSpPr>
          <p:cNvPr id="14" name="شكل بيضاوي 13"/>
          <p:cNvSpPr/>
          <p:nvPr/>
        </p:nvSpPr>
        <p:spPr>
          <a:xfrm>
            <a:off x="8305800" y="2590800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18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257300" y="1981200"/>
            <a:ext cx="69723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dirty="0" smtClean="0"/>
              <a:t> </a:t>
            </a:r>
            <a:r>
              <a:rPr lang="ar-SA" sz="2400" dirty="0" smtClean="0">
                <a:solidFill>
                  <a:srgbClr val="FF0000"/>
                </a:solidFill>
              </a:rPr>
              <a:t>إجابة ممكنة:  1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ar-SA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ar-SA" sz="2400" dirty="0" smtClean="0">
                <a:solidFill>
                  <a:srgbClr val="FF0000"/>
                </a:solidFill>
              </a:rPr>
              <a:t>4 =24</a:t>
            </a:r>
            <a:endParaRPr lang="ar-SA" sz="2400" dirty="0"/>
          </a:p>
        </p:txBody>
      </p:sp>
      <p:sp>
        <p:nvSpPr>
          <p:cNvPr id="17" name="مستطيل 16"/>
          <p:cNvSpPr/>
          <p:nvPr/>
        </p:nvSpPr>
        <p:spPr>
          <a:xfrm>
            <a:off x="685800" y="2438400"/>
            <a:ext cx="7620000" cy="4893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dirty="0" smtClean="0"/>
              <a:t>أحدد الجملة غير الصحيحة. ثم أوضح اختياري:</a:t>
            </a:r>
            <a:endParaRPr lang="ar-SA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24062"/>
            <a:ext cx="8001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مستطيل 18"/>
          <p:cNvSpPr/>
          <p:nvPr/>
        </p:nvSpPr>
        <p:spPr>
          <a:xfrm>
            <a:off x="800100" y="3810000"/>
            <a:ext cx="765810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dirty="0" smtClean="0">
                <a:solidFill>
                  <a:srgbClr val="FF0000"/>
                </a:solidFill>
              </a:rPr>
              <a:t> (4</a:t>
            </a:r>
            <a:r>
              <a:rPr lang="en-US" sz="3200" dirty="0" smtClean="0">
                <a:solidFill>
                  <a:srgbClr val="FF0000"/>
                </a:solidFill>
              </a:rPr>
              <a:t>X</a:t>
            </a:r>
            <a:r>
              <a:rPr lang="ar-SA" sz="3200" dirty="0" smtClean="0">
                <a:solidFill>
                  <a:srgbClr val="FF0000"/>
                </a:solidFill>
              </a:rPr>
              <a:t>4) </a:t>
            </a:r>
            <a:r>
              <a:rPr lang="en-US" sz="3200" dirty="0" smtClean="0">
                <a:solidFill>
                  <a:srgbClr val="FF0000"/>
                </a:solidFill>
              </a:rPr>
              <a:t>X</a:t>
            </a:r>
            <a:r>
              <a:rPr lang="ar-SA" sz="3200" dirty="0" smtClean="0">
                <a:solidFill>
                  <a:srgbClr val="FF0000"/>
                </a:solidFill>
              </a:rPr>
              <a:t> 2=(4</a:t>
            </a:r>
            <a:r>
              <a:rPr lang="en-US" sz="3200" dirty="0" smtClean="0">
                <a:solidFill>
                  <a:srgbClr val="FF0000"/>
                </a:solidFill>
              </a:rPr>
              <a:t>X</a:t>
            </a:r>
            <a:r>
              <a:rPr lang="ar-SA" sz="3200" dirty="0" smtClean="0">
                <a:solidFill>
                  <a:srgbClr val="FF0000"/>
                </a:solidFill>
              </a:rPr>
              <a:t>4)ْ</a:t>
            </a:r>
            <a:r>
              <a:rPr lang="en-US" sz="3200" dirty="0" smtClean="0">
                <a:solidFill>
                  <a:srgbClr val="FF0000"/>
                </a:solidFill>
              </a:rPr>
              <a:t> X</a:t>
            </a:r>
            <a:r>
              <a:rPr lang="ar-SA" sz="3200" dirty="0" smtClean="0">
                <a:solidFill>
                  <a:srgbClr val="FF0000"/>
                </a:solidFill>
              </a:rPr>
              <a:t> 4 لأن العدد 2 لا يساوي العدد4</a:t>
            </a: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8305800" y="4648200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19</a:t>
            </a:r>
            <a:endParaRPr lang="ar-SA" sz="2400" b="1" dirty="0">
              <a:solidFill>
                <a:prstClr val="white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4648200"/>
            <a:ext cx="1447800" cy="413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مستطيل 21"/>
          <p:cNvSpPr/>
          <p:nvPr/>
        </p:nvSpPr>
        <p:spPr>
          <a:xfrm>
            <a:off x="685800" y="4419600"/>
            <a:ext cx="6172200" cy="8572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dirty="0" smtClean="0"/>
              <a:t> أوضح لماذا لا يكون الترتيب مهما عند إيجاد ناتج 3</a:t>
            </a:r>
            <a:r>
              <a:rPr lang="en-US" sz="2400" dirty="0" smtClean="0"/>
              <a:t>X</a:t>
            </a:r>
            <a:r>
              <a:rPr lang="ar-SA" sz="2400" dirty="0" smtClean="0"/>
              <a:t>4</a:t>
            </a:r>
            <a:r>
              <a:rPr lang="en-US" sz="2400" dirty="0" smtClean="0"/>
              <a:t>X</a:t>
            </a:r>
            <a:r>
              <a:rPr lang="ar-SA" sz="2400" dirty="0" smtClean="0"/>
              <a:t>2</a:t>
            </a:r>
            <a:endParaRPr lang="ar-SA" sz="2400" dirty="0"/>
          </a:p>
        </p:txBody>
      </p:sp>
      <p:sp>
        <p:nvSpPr>
          <p:cNvPr id="23" name="مستطيل 22"/>
          <p:cNvSpPr/>
          <p:nvPr/>
        </p:nvSpPr>
        <p:spPr>
          <a:xfrm>
            <a:off x="880807" y="5061857"/>
            <a:ext cx="765810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ar-SA" sz="3200" dirty="0" smtClean="0">
                <a:solidFill>
                  <a:srgbClr val="FF0000"/>
                </a:solidFill>
              </a:rPr>
              <a:t>إجابة ممكنة وفق الخاصية التجمعية في الضرب لا يكون الترتيب مهما عند إيجاد ناتج ضرب الأعداد.</a:t>
            </a:r>
            <a:endParaRPr lang="ar-S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62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تدريب على اختبار 1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229600" y="914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20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2057400" y="838200"/>
            <a:ext cx="6019800" cy="6857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rgbClr val="00B0F0"/>
                </a:solidFill>
              </a:rPr>
              <a:t>ما العدد الذي يجعل الجملة العددية الآتية صحيحة؟</a:t>
            </a:r>
            <a:endParaRPr lang="ar-SA" sz="2800" b="1" dirty="0">
              <a:solidFill>
                <a:srgbClr val="00B0F0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3400" y="3276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21</a:t>
            </a:r>
            <a:endParaRPr lang="ar-SA" dirty="0"/>
          </a:p>
        </p:txBody>
      </p:sp>
      <p:sp>
        <p:nvSpPr>
          <p:cNvPr id="15" name="مستطيل 14"/>
          <p:cNvSpPr/>
          <p:nvPr/>
        </p:nvSpPr>
        <p:spPr>
          <a:xfrm>
            <a:off x="685800" y="3276600"/>
            <a:ext cx="7391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rgbClr val="00B0F0"/>
                </a:solidFill>
              </a:rPr>
              <a:t>تتكون </a:t>
            </a:r>
            <a:r>
              <a:rPr lang="ar-SA" sz="2800" b="1" dirty="0" err="1" smtClean="0">
                <a:solidFill>
                  <a:srgbClr val="00B0F0"/>
                </a:solidFill>
              </a:rPr>
              <a:t>إحدي</a:t>
            </a:r>
            <a:r>
              <a:rPr lang="ar-SA" sz="2800" b="1" dirty="0" smtClean="0">
                <a:solidFill>
                  <a:srgbClr val="00B0F0"/>
                </a:solidFill>
              </a:rPr>
              <a:t> البنايات من 9 طوابق ،إذا كان ارتفاع كل طابق منها 3 أمتار، فما الجملة العددية التي تمثل ارتفاع البناية ؟</a:t>
            </a:r>
            <a:endParaRPr lang="ar-SA" sz="2800" b="1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684" y="1574170"/>
            <a:ext cx="4661916" cy="483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367" y="2362201"/>
            <a:ext cx="3761233" cy="76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592" y="4572000"/>
            <a:ext cx="5791200" cy="1406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مستطيل مستدير الزوايا 1"/>
          <p:cNvSpPr/>
          <p:nvPr/>
        </p:nvSpPr>
        <p:spPr>
          <a:xfrm>
            <a:off x="1677090" y="4572000"/>
            <a:ext cx="2666310" cy="56942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58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0" grpId="0" animBg="1"/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-192762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(5)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229600" y="762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22</a:t>
            </a:r>
            <a:endParaRPr lang="ar-SA" dirty="0"/>
          </a:p>
        </p:txBody>
      </p:sp>
      <p:sp>
        <p:nvSpPr>
          <p:cNvPr id="19" name="شكل بيضاوي 18"/>
          <p:cNvSpPr/>
          <p:nvPr/>
        </p:nvSpPr>
        <p:spPr>
          <a:xfrm>
            <a:off x="8229600" y="2558288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23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20" y="762000"/>
            <a:ext cx="764318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0" y="2482088"/>
            <a:ext cx="7490780" cy="64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مربع نص 42"/>
          <p:cNvSpPr txBox="1"/>
          <p:nvPr/>
        </p:nvSpPr>
        <p:spPr>
          <a:xfrm>
            <a:off x="3961804" y="1548824"/>
            <a:ext cx="18293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18 ريال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8" name="مربع نص 42"/>
          <p:cNvSpPr txBox="1"/>
          <p:nvPr/>
        </p:nvSpPr>
        <p:spPr>
          <a:xfrm>
            <a:off x="3961804" y="4215825"/>
            <a:ext cx="18293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24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46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9" grpId="0" animBg="1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-192762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(5)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8153400" y="1447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24</a:t>
            </a:r>
            <a:endParaRPr lang="ar-SA" dirty="0"/>
          </a:p>
        </p:txBody>
      </p:sp>
      <p:sp>
        <p:nvSpPr>
          <p:cNvPr id="31" name="شكل بيضاوي 30"/>
          <p:cNvSpPr/>
          <p:nvPr/>
        </p:nvSpPr>
        <p:spPr>
          <a:xfrm>
            <a:off x="6019800" y="1524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25</a:t>
            </a:r>
            <a:endParaRPr lang="ar-SA" dirty="0"/>
          </a:p>
        </p:txBody>
      </p:sp>
      <p:sp>
        <p:nvSpPr>
          <p:cNvPr id="32" name="شكل بيضاوي 31"/>
          <p:cNvSpPr/>
          <p:nvPr/>
        </p:nvSpPr>
        <p:spPr>
          <a:xfrm>
            <a:off x="3886200" y="1524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26</a:t>
            </a:r>
            <a:endParaRPr lang="ar-SA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38" y="1283161"/>
            <a:ext cx="1033462" cy="69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مستطيل 12"/>
          <p:cNvSpPr/>
          <p:nvPr/>
        </p:nvSpPr>
        <p:spPr>
          <a:xfrm>
            <a:off x="1371600" y="838200"/>
            <a:ext cx="7391400" cy="609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00B0F0"/>
                </a:solidFill>
              </a:rPr>
              <a:t> أجد ناتج الضرب ،وأستعمل النماذج ، أو الأنماط  إذا لزم الأمر</a:t>
            </a:r>
            <a:endParaRPr lang="ar-SA" sz="2800" b="1" dirty="0">
              <a:solidFill>
                <a:srgbClr val="00B0F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566" y="1447800"/>
            <a:ext cx="1202034" cy="37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884" y="1524000"/>
            <a:ext cx="900684" cy="408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شكل بيضاوي 35"/>
          <p:cNvSpPr/>
          <p:nvPr/>
        </p:nvSpPr>
        <p:spPr>
          <a:xfrm>
            <a:off x="1981200" y="1524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27</a:t>
            </a:r>
            <a:endParaRPr lang="ar-SA" dirty="0"/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591340"/>
            <a:ext cx="838200" cy="389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مستطيل 37"/>
          <p:cNvSpPr/>
          <p:nvPr/>
        </p:nvSpPr>
        <p:spPr>
          <a:xfrm>
            <a:off x="1371600" y="2895600"/>
            <a:ext cx="7391400" cy="609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rgbClr val="00B0F0"/>
                </a:solidFill>
              </a:rPr>
              <a:t>أقارن بوضع الإشارة المناسبة ( &gt; ،&lt; ،= )في</a:t>
            </a:r>
            <a:endParaRPr lang="ar-SA" sz="2800" b="1" dirty="0">
              <a:solidFill>
                <a:srgbClr val="00B0F0"/>
              </a:solidFill>
            </a:endParaRPr>
          </a:p>
        </p:txBody>
      </p:sp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636" y="3100388"/>
            <a:ext cx="312964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شكل بيضاوي 39"/>
          <p:cNvSpPr/>
          <p:nvPr/>
        </p:nvSpPr>
        <p:spPr>
          <a:xfrm>
            <a:off x="8229600" y="3810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28</a:t>
            </a:r>
            <a:endParaRPr lang="ar-SA" dirty="0"/>
          </a:p>
        </p:txBody>
      </p:sp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745" y="3886200"/>
            <a:ext cx="133765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شكل بيضاوي 41"/>
          <p:cNvSpPr/>
          <p:nvPr/>
        </p:nvSpPr>
        <p:spPr>
          <a:xfrm>
            <a:off x="6019800" y="3810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29</a:t>
            </a:r>
            <a:endParaRPr lang="ar-SA" dirty="0"/>
          </a:p>
        </p:txBody>
      </p:sp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67149"/>
            <a:ext cx="2057400" cy="581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شكل بيضاوي 43"/>
          <p:cNvSpPr/>
          <p:nvPr/>
        </p:nvSpPr>
        <p:spPr>
          <a:xfrm>
            <a:off x="2819400" y="3810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30</a:t>
            </a:r>
            <a:endParaRPr lang="ar-SA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43353"/>
            <a:ext cx="1623381" cy="77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مربع نص 42"/>
          <p:cNvSpPr txBox="1"/>
          <p:nvPr/>
        </p:nvSpPr>
        <p:spPr>
          <a:xfrm>
            <a:off x="7138431" y="2094844"/>
            <a:ext cx="93876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54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8" name="مربع نص 42"/>
          <p:cNvSpPr txBox="1"/>
          <p:nvPr/>
        </p:nvSpPr>
        <p:spPr>
          <a:xfrm>
            <a:off x="4968199" y="2057400"/>
            <a:ext cx="93876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63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9" name="مربع نص 42"/>
          <p:cNvSpPr txBox="1"/>
          <p:nvPr/>
        </p:nvSpPr>
        <p:spPr>
          <a:xfrm>
            <a:off x="3023631" y="2129283"/>
            <a:ext cx="93876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81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3" name="مربع نص 42"/>
          <p:cNvSpPr txBox="1"/>
          <p:nvPr/>
        </p:nvSpPr>
        <p:spPr>
          <a:xfrm>
            <a:off x="1023937" y="2097524"/>
            <a:ext cx="93876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4" name="مربع نص 42"/>
          <p:cNvSpPr txBox="1"/>
          <p:nvPr/>
        </p:nvSpPr>
        <p:spPr>
          <a:xfrm>
            <a:off x="4267200" y="3810000"/>
            <a:ext cx="93876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&gt;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5" name="مربع نص 42"/>
          <p:cNvSpPr txBox="1"/>
          <p:nvPr/>
        </p:nvSpPr>
        <p:spPr>
          <a:xfrm>
            <a:off x="972461" y="3733800"/>
            <a:ext cx="93876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smtClean="0">
                <a:solidFill>
                  <a:srgbClr val="FF0000"/>
                </a:solidFill>
              </a:rPr>
              <a:t>&lt;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7" name="مربع نص 42"/>
          <p:cNvSpPr txBox="1"/>
          <p:nvPr/>
        </p:nvSpPr>
        <p:spPr>
          <a:xfrm>
            <a:off x="7043738" y="3814156"/>
            <a:ext cx="93876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smtClean="0">
                <a:solidFill>
                  <a:srgbClr val="FF0000"/>
                </a:solidFill>
              </a:rPr>
              <a:t>&lt;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31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0" grpId="0" animBg="1"/>
      <p:bldP spid="31" grpId="0" animBg="1"/>
      <p:bldP spid="32" grpId="0" animBg="1"/>
      <p:bldP spid="36" grpId="0" animBg="1"/>
      <p:bldP spid="40" grpId="0" animBg="1"/>
      <p:bldP spid="42" grpId="0" animBg="1"/>
      <p:bldP spid="44" grpId="0" animBg="1"/>
      <p:bldP spid="27" grpId="0"/>
      <p:bldP spid="28" grpId="0"/>
      <p:bldP spid="29" grpId="0"/>
      <p:bldP spid="33" grpId="0"/>
      <p:bldP spid="34" grpId="0"/>
      <p:bldP spid="35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-4763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تدريبات على حقائق الضرب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061046" y="609600"/>
            <a:ext cx="310031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أجد ناتج الضرب :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305800" y="1344163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106776" y="12440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6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342057" y="218325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6292755" y="1344163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093731" y="12440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6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7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360857" y="22346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3276600" y="12440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3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9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532057" y="22346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4648200" y="1344163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3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1295400" y="12440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5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9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627057" y="22346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2743200" y="1319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4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8305800" y="296918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5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7106776" y="286905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2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7315200" y="380827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6292755" y="296918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6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5093731" y="286905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9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5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5360857" y="385965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3276600" y="286905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2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8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3581400" y="385965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4648200" y="296918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7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1295400" y="286905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9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6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1447800" y="385965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2743200" y="2944363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8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8305800" y="4544563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9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7106776" y="44444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8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9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7418257" y="54350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6292755" y="4544563"/>
            <a:ext cx="68352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10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5167016" y="4444424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7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5486400" y="54350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3276600" y="44444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8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3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3532057" y="54350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3" name="شكل بيضاوي 42"/>
          <p:cNvSpPr/>
          <p:nvPr/>
        </p:nvSpPr>
        <p:spPr>
          <a:xfrm>
            <a:off x="4531057" y="4544563"/>
            <a:ext cx="677400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1295400" y="44444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8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1627057" y="54350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2565779" y="4519738"/>
            <a:ext cx="71082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12</a:t>
            </a:r>
            <a:endParaRPr lang="ar-S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5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2" grpId="0" animBg="1"/>
      <p:bldP spid="23" grpId="0" animBg="1"/>
      <p:bldP spid="24" grpId="0"/>
      <p:bldP spid="25" grpId="0"/>
      <p:bldP spid="26" grpId="0" animBg="1"/>
      <p:bldP spid="27" grpId="0"/>
      <p:bldP spid="28" grpId="0"/>
      <p:bldP spid="29" grpId="0"/>
      <p:bldP spid="30" grpId="0"/>
      <p:bldP spid="31" grpId="0" animBg="1"/>
      <p:bldP spid="32" grpId="0"/>
      <p:bldP spid="33" grpId="0"/>
      <p:bldP spid="34" grpId="0" animBg="1"/>
      <p:bldP spid="35" grpId="0" animBg="1"/>
      <p:bldP spid="36" grpId="0"/>
      <p:bldP spid="37" grpId="0"/>
      <p:bldP spid="38" grpId="0" animBg="1"/>
      <p:bldP spid="39" grpId="0"/>
      <p:bldP spid="40" grpId="0"/>
      <p:bldP spid="41" grpId="0"/>
      <p:bldP spid="42" grpId="0"/>
      <p:bldP spid="43" grpId="0" animBg="1"/>
      <p:bldP spid="44" grpId="0"/>
      <p:bldP spid="45" grpId="0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-4763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تدريبات على حقائق الضرب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229600" y="9906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106776" y="7868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5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8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7494457" y="17012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6256908" y="10668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5134084" y="7620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5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3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369365" y="17012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4199508" y="10668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076684" y="7620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8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6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3311965" y="17012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2189624" y="10668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066800" y="7620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  3      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  3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1143000" y="17012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8229600" y="2647806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7106776" y="2571606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6× 5</a:t>
            </a:r>
          </a:p>
        </p:txBody>
      </p:sp>
      <p:sp>
        <p:nvSpPr>
          <p:cNvPr id="23" name="مربع نص 22"/>
          <p:cNvSpPr txBox="1"/>
          <p:nvPr/>
        </p:nvSpPr>
        <p:spPr>
          <a:xfrm>
            <a:off x="7469875" y="29966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6075824" y="2647806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18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4800600" y="2571606"/>
            <a:ext cx="11990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8 × 10</a:t>
            </a:r>
          </a:p>
        </p:txBody>
      </p:sp>
      <p:sp>
        <p:nvSpPr>
          <p:cNvPr id="26" name="مربع نص 25"/>
          <p:cNvSpPr txBox="1"/>
          <p:nvPr/>
        </p:nvSpPr>
        <p:spPr>
          <a:xfrm>
            <a:off x="5181600" y="2952606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4170824" y="2672631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19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3048000" y="2596431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9× 8</a:t>
            </a:r>
          </a:p>
        </p:txBody>
      </p:sp>
      <p:sp>
        <p:nvSpPr>
          <p:cNvPr id="29" name="مربع نص 28"/>
          <p:cNvSpPr txBox="1"/>
          <p:nvPr/>
        </p:nvSpPr>
        <p:spPr>
          <a:xfrm>
            <a:off x="3303457" y="2952606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2037224" y="2672631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20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914400" y="2596431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7× 6</a:t>
            </a:r>
          </a:p>
        </p:txBody>
      </p:sp>
      <p:sp>
        <p:nvSpPr>
          <p:cNvPr id="32" name="مربع نص 31"/>
          <p:cNvSpPr txBox="1"/>
          <p:nvPr/>
        </p:nvSpPr>
        <p:spPr>
          <a:xfrm>
            <a:off x="1302081" y="2977431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8229600" y="40386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7106776" y="3962400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6× 6</a:t>
            </a:r>
          </a:p>
        </p:txBody>
      </p:sp>
      <p:sp>
        <p:nvSpPr>
          <p:cNvPr id="35" name="مربع نص 34"/>
          <p:cNvSpPr txBox="1"/>
          <p:nvPr/>
        </p:nvSpPr>
        <p:spPr>
          <a:xfrm>
            <a:off x="7315200" y="43434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6075824" y="40386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4800600" y="3962400"/>
            <a:ext cx="11990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4× 8</a:t>
            </a:r>
          </a:p>
        </p:txBody>
      </p:sp>
      <p:sp>
        <p:nvSpPr>
          <p:cNvPr id="38" name="مربع نص 37"/>
          <p:cNvSpPr txBox="1"/>
          <p:nvPr/>
        </p:nvSpPr>
        <p:spPr>
          <a:xfrm>
            <a:off x="5181600" y="43434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4170824" y="4063425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2991976" y="3987225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8× 5</a:t>
            </a:r>
          </a:p>
        </p:txBody>
      </p:sp>
      <p:sp>
        <p:nvSpPr>
          <p:cNvPr id="41" name="مربع نص 40"/>
          <p:cNvSpPr txBox="1"/>
          <p:nvPr/>
        </p:nvSpPr>
        <p:spPr>
          <a:xfrm>
            <a:off x="3276600" y="43682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2037224" y="4063425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914400" y="3987225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9× 4</a:t>
            </a:r>
          </a:p>
        </p:txBody>
      </p:sp>
      <p:sp>
        <p:nvSpPr>
          <p:cNvPr id="44" name="مربع نص 43"/>
          <p:cNvSpPr txBox="1"/>
          <p:nvPr/>
        </p:nvSpPr>
        <p:spPr>
          <a:xfrm>
            <a:off x="1143000" y="43682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8229600" y="53340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6858000" y="5257800"/>
            <a:ext cx="1295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6× 2</a:t>
            </a:r>
          </a:p>
        </p:txBody>
      </p:sp>
      <p:sp>
        <p:nvSpPr>
          <p:cNvPr id="47" name="مربع نص 46"/>
          <p:cNvSpPr txBox="1"/>
          <p:nvPr/>
        </p:nvSpPr>
        <p:spPr>
          <a:xfrm>
            <a:off x="7467600" y="56388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6075824" y="53340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4953000" y="5257800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9× 2</a:t>
            </a:r>
          </a:p>
        </p:txBody>
      </p:sp>
      <p:sp>
        <p:nvSpPr>
          <p:cNvPr id="50" name="مربع نص 49"/>
          <p:cNvSpPr txBox="1"/>
          <p:nvPr/>
        </p:nvSpPr>
        <p:spPr>
          <a:xfrm>
            <a:off x="5105400" y="56388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4170824" y="5358825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52" name="مربع نص 51"/>
          <p:cNvSpPr txBox="1"/>
          <p:nvPr/>
        </p:nvSpPr>
        <p:spPr>
          <a:xfrm>
            <a:off x="3048000" y="5282625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3× 7</a:t>
            </a:r>
          </a:p>
        </p:txBody>
      </p:sp>
      <p:sp>
        <p:nvSpPr>
          <p:cNvPr id="53" name="مربع نص 52"/>
          <p:cNvSpPr txBox="1"/>
          <p:nvPr/>
        </p:nvSpPr>
        <p:spPr>
          <a:xfrm>
            <a:off x="3379657" y="56388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2037224" y="5358825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28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55" name="مربع نص 54"/>
          <p:cNvSpPr txBox="1"/>
          <p:nvPr/>
        </p:nvSpPr>
        <p:spPr>
          <a:xfrm>
            <a:off x="762000" y="5282625"/>
            <a:ext cx="11990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9 × 9</a:t>
            </a:r>
          </a:p>
        </p:txBody>
      </p:sp>
      <p:sp>
        <p:nvSpPr>
          <p:cNvPr id="56" name="مربع نص 55"/>
          <p:cNvSpPr txBox="1"/>
          <p:nvPr/>
        </p:nvSpPr>
        <p:spPr>
          <a:xfrm>
            <a:off x="1143000" y="56636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81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4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 animBg="1"/>
      <p:bldP spid="31" grpId="0"/>
      <p:bldP spid="32" grpId="0"/>
      <p:bldP spid="33" grpId="0" animBg="1"/>
      <p:bldP spid="34" grpId="0"/>
      <p:bldP spid="35" grpId="0"/>
      <p:bldP spid="36" grpId="0" animBg="1"/>
      <p:bldP spid="37" grpId="0"/>
      <p:bldP spid="38" grpId="0"/>
      <p:bldP spid="39" grpId="0" animBg="1"/>
      <p:bldP spid="40" grpId="0"/>
      <p:bldP spid="41" grpId="0"/>
      <p:bldP spid="42" grpId="0" animBg="1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/>
      <p:bldP spid="51" grpId="0" animBg="1"/>
      <p:bldP spid="52" grpId="0"/>
      <p:bldP spid="53" grpId="0"/>
      <p:bldP spid="54" grpId="0" animBg="1"/>
      <p:bldP spid="55" grpId="0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الخاصية التجميعية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5-7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ستطيل ذو زوايا قطرية مستديرة 1"/>
          <p:cNvSpPr/>
          <p:nvPr/>
        </p:nvSpPr>
        <p:spPr>
          <a:xfrm>
            <a:off x="5437584" y="821412"/>
            <a:ext cx="2667000" cy="754743"/>
          </a:xfrm>
          <a:prstGeom prst="round2Diag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الخاصية التجميعية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990600" y="1676400"/>
            <a:ext cx="73152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تنص الخاصية التجميعية لعملية الضرب على أن تجميع العوامل لا يغير ناتج الضرب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7467600" y="2586037"/>
            <a:ext cx="1295400" cy="457200"/>
          </a:xfrm>
          <a:prstGeom prst="flowChartTerminator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أمثلة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448300" y="3124200"/>
            <a:ext cx="27813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  ( 2 × 3 )  × 4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4572000" y="3886200"/>
            <a:ext cx="36385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     6      ×   4  = 24 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609600" y="3124199"/>
            <a:ext cx="3429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prstClr val="black"/>
                </a:solidFill>
              </a:rPr>
              <a:t>2 × ( 3 × 4 ) </a:t>
            </a:r>
          </a:p>
        </p:txBody>
      </p:sp>
      <p:grpSp>
        <p:nvGrpSpPr>
          <p:cNvPr id="15364" name="مجموعة 15363"/>
          <p:cNvGrpSpPr/>
          <p:nvPr/>
        </p:nvGrpSpPr>
        <p:grpSpPr>
          <a:xfrm>
            <a:off x="6896100" y="3485331"/>
            <a:ext cx="685800" cy="400869"/>
            <a:chOff x="6629400" y="3485331"/>
            <a:chExt cx="685800" cy="400869"/>
          </a:xfrm>
        </p:grpSpPr>
        <p:cxnSp>
          <p:nvCxnSpPr>
            <p:cNvPr id="28" name="رابط مستقيم 27"/>
            <p:cNvCxnSpPr/>
            <p:nvPr/>
          </p:nvCxnSpPr>
          <p:spPr>
            <a:xfrm flipH="1">
              <a:off x="7010400" y="3485331"/>
              <a:ext cx="304800" cy="40086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رابط مستقيم 33"/>
            <p:cNvCxnSpPr/>
            <p:nvPr/>
          </p:nvCxnSpPr>
          <p:spPr>
            <a:xfrm>
              <a:off x="6629400" y="3485331"/>
              <a:ext cx="381000" cy="40086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رابط مستقيم 37"/>
          <p:cNvCxnSpPr/>
          <p:nvPr/>
        </p:nvCxnSpPr>
        <p:spPr>
          <a:xfrm>
            <a:off x="5829300" y="3508540"/>
            <a:ext cx="42472" cy="40389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>
            <a:off x="3843728" y="3505200"/>
            <a:ext cx="42472" cy="40389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3" name="مجموعة 42"/>
          <p:cNvGrpSpPr/>
          <p:nvPr/>
        </p:nvGrpSpPr>
        <p:grpSpPr>
          <a:xfrm>
            <a:off x="2209800" y="3505200"/>
            <a:ext cx="685800" cy="400869"/>
            <a:chOff x="6629400" y="3485331"/>
            <a:chExt cx="685800" cy="400869"/>
          </a:xfrm>
        </p:grpSpPr>
        <p:cxnSp>
          <p:nvCxnSpPr>
            <p:cNvPr id="44" name="رابط مستقيم 43"/>
            <p:cNvCxnSpPr/>
            <p:nvPr/>
          </p:nvCxnSpPr>
          <p:spPr>
            <a:xfrm flipH="1">
              <a:off x="7010400" y="3485331"/>
              <a:ext cx="304800" cy="40086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رابط مستقيم 44"/>
            <p:cNvCxnSpPr/>
            <p:nvPr/>
          </p:nvCxnSpPr>
          <p:spPr>
            <a:xfrm>
              <a:off x="6629400" y="3485331"/>
              <a:ext cx="381000" cy="40086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مربع نص 45"/>
          <p:cNvSpPr txBox="1"/>
          <p:nvPr/>
        </p:nvSpPr>
        <p:spPr>
          <a:xfrm>
            <a:off x="1066800" y="3886200"/>
            <a:ext cx="36385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     2    ×   12  =  24 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15375" name="سهم منحني إلى اليمين 15374"/>
          <p:cNvSpPr/>
          <p:nvPr/>
        </p:nvSpPr>
        <p:spPr>
          <a:xfrm flipH="1" flipV="1">
            <a:off x="7924800" y="3238083"/>
            <a:ext cx="609600" cy="2465784"/>
          </a:xfrm>
          <a:prstGeom prst="curv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55" name="سهم منحني إلى اليمين 54"/>
          <p:cNvSpPr/>
          <p:nvPr/>
        </p:nvSpPr>
        <p:spPr>
          <a:xfrm flipV="1">
            <a:off x="1066800" y="3276600"/>
            <a:ext cx="609600" cy="2465784"/>
          </a:xfrm>
          <a:prstGeom prst="curv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5376" name="مستطيل مستدير الزوايا 15375"/>
          <p:cNvSpPr/>
          <p:nvPr/>
        </p:nvSpPr>
        <p:spPr>
          <a:xfrm>
            <a:off x="1676400" y="4724400"/>
            <a:ext cx="6248400" cy="1295400"/>
          </a:xfrm>
          <a:prstGeom prst="roundRect">
            <a:avLst/>
          </a:prstGeom>
          <a:noFill/>
          <a:ln w="38100"/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</a:rPr>
              <a:t>تدلني الأقواس على العوامل التي أبدأ بضربها </a:t>
            </a:r>
            <a:endParaRPr lang="ar-SA" sz="3200" b="1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25" name="Teardrop 8"/>
          <p:cNvSpPr/>
          <p:nvPr/>
        </p:nvSpPr>
        <p:spPr>
          <a:xfrm>
            <a:off x="43699" y="437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160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62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 animBg="1"/>
      <p:bldP spid="9" grpId="0"/>
      <p:bldP spid="10" grpId="0" animBg="1"/>
      <p:bldP spid="12" grpId="0"/>
      <p:bldP spid="21" grpId="0"/>
      <p:bldP spid="22" grpId="0"/>
      <p:bldP spid="46" grpId="0"/>
      <p:bldP spid="15375" grpId="0" animBg="1"/>
      <p:bldP spid="55" grpId="0" animBg="1"/>
      <p:bldP spid="153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الخاصية التجميعية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5-7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6858000" y="762000"/>
            <a:ext cx="1295400" cy="457200"/>
          </a:xfrm>
          <a:prstGeom prst="flowChartTerminator">
            <a:avLst/>
          </a:prstGeom>
          <a:ln>
            <a:solidFill>
              <a:srgbClr val="0070C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881884" y="772180"/>
            <a:ext cx="382371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أستعمل الخاصية التجميعية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334000" y="1371600"/>
            <a:ext cx="29436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أجد ناتج  5 × 2 × 3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509592" y="2093893"/>
            <a:ext cx="272000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الطريقة الأولي :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أضرب 5 في 2 أولا .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5448300" y="3301425"/>
            <a:ext cx="27813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  ( 5 × 2)  ×  3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572000" y="4063425"/>
            <a:ext cx="36385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     10     ×   3  = 30</a:t>
            </a:r>
            <a:endParaRPr lang="ar-SA" sz="3200" b="1" dirty="0">
              <a:solidFill>
                <a:prstClr val="black"/>
              </a:solidFill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6896100" y="3713931"/>
            <a:ext cx="685800" cy="400869"/>
            <a:chOff x="6629400" y="3485331"/>
            <a:chExt cx="685800" cy="400869"/>
          </a:xfrm>
        </p:grpSpPr>
        <p:cxnSp>
          <p:nvCxnSpPr>
            <p:cNvPr id="16" name="رابط مستقيم 15"/>
            <p:cNvCxnSpPr/>
            <p:nvPr/>
          </p:nvCxnSpPr>
          <p:spPr>
            <a:xfrm flipH="1">
              <a:off x="7010400" y="3485331"/>
              <a:ext cx="304800" cy="40086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>
              <a:off x="6629400" y="3485331"/>
              <a:ext cx="381000" cy="40086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رابط مستقيم 17"/>
          <p:cNvCxnSpPr/>
          <p:nvPr/>
        </p:nvCxnSpPr>
        <p:spPr>
          <a:xfrm>
            <a:off x="5829300" y="3685765"/>
            <a:ext cx="42472" cy="40389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رابط مستقيم 2"/>
          <p:cNvCxnSpPr/>
          <p:nvPr/>
        </p:nvCxnSpPr>
        <p:spPr>
          <a:xfrm>
            <a:off x="4381500" y="2570946"/>
            <a:ext cx="0" cy="2610654"/>
          </a:xfrm>
          <a:prstGeom prst="line">
            <a:avLst/>
          </a:prstGeom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مربع نص 20"/>
          <p:cNvSpPr txBox="1"/>
          <p:nvPr/>
        </p:nvSpPr>
        <p:spPr>
          <a:xfrm>
            <a:off x="1143000" y="2093893"/>
            <a:ext cx="272000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الطريقة الثانية :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أضرب 2 في 3 أولا .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81000" y="3124199"/>
            <a:ext cx="3429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5 </a:t>
            </a:r>
            <a:r>
              <a:rPr lang="ar-SA" sz="3200" b="1" dirty="0">
                <a:solidFill>
                  <a:prstClr val="black"/>
                </a:solidFill>
              </a:rPr>
              <a:t>× ( </a:t>
            </a:r>
            <a:r>
              <a:rPr lang="ar-SA" sz="3200" b="1" dirty="0" smtClean="0">
                <a:solidFill>
                  <a:prstClr val="black"/>
                </a:solidFill>
              </a:rPr>
              <a:t>2 </a:t>
            </a:r>
            <a:r>
              <a:rPr lang="ar-SA" sz="3200" b="1" dirty="0">
                <a:solidFill>
                  <a:prstClr val="black"/>
                </a:solidFill>
              </a:rPr>
              <a:t>× </a:t>
            </a:r>
            <a:r>
              <a:rPr lang="ar-SA" sz="3200" b="1" dirty="0" smtClean="0">
                <a:solidFill>
                  <a:prstClr val="black"/>
                </a:solidFill>
              </a:rPr>
              <a:t>3 </a:t>
            </a:r>
            <a:r>
              <a:rPr lang="ar-SA" sz="3200" b="1" dirty="0">
                <a:solidFill>
                  <a:prstClr val="black"/>
                </a:solidFill>
              </a:rPr>
              <a:t>) </a:t>
            </a:r>
          </a:p>
        </p:txBody>
      </p:sp>
      <p:cxnSp>
        <p:nvCxnSpPr>
          <p:cNvPr id="23" name="رابط مستقيم 22"/>
          <p:cNvCxnSpPr/>
          <p:nvPr/>
        </p:nvCxnSpPr>
        <p:spPr>
          <a:xfrm>
            <a:off x="3615128" y="3505200"/>
            <a:ext cx="42472" cy="40389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4" name="مجموعة 23"/>
          <p:cNvGrpSpPr/>
          <p:nvPr/>
        </p:nvGrpSpPr>
        <p:grpSpPr>
          <a:xfrm>
            <a:off x="1981200" y="3505200"/>
            <a:ext cx="685800" cy="400869"/>
            <a:chOff x="6629400" y="3485331"/>
            <a:chExt cx="685800" cy="400869"/>
          </a:xfrm>
        </p:grpSpPr>
        <p:cxnSp>
          <p:nvCxnSpPr>
            <p:cNvPr id="25" name="رابط مستقيم 24"/>
            <p:cNvCxnSpPr/>
            <p:nvPr/>
          </p:nvCxnSpPr>
          <p:spPr>
            <a:xfrm flipH="1">
              <a:off x="7010400" y="3485331"/>
              <a:ext cx="304800" cy="40086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رابط مستقيم 25"/>
            <p:cNvCxnSpPr/>
            <p:nvPr/>
          </p:nvCxnSpPr>
          <p:spPr>
            <a:xfrm>
              <a:off x="6629400" y="3485331"/>
              <a:ext cx="381000" cy="40086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مربع نص 26"/>
          <p:cNvSpPr txBox="1"/>
          <p:nvPr/>
        </p:nvSpPr>
        <p:spPr>
          <a:xfrm>
            <a:off x="838200" y="3886200"/>
            <a:ext cx="36385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     5     ×   6  =  30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609600" y="5449669"/>
            <a:ext cx="730540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إذن  5 × 2 × 3 = 30 .</a:t>
            </a:r>
          </a:p>
        </p:txBody>
      </p:sp>
      <p:sp>
        <p:nvSpPr>
          <p:cNvPr id="28" name="Teardrop 8"/>
          <p:cNvSpPr/>
          <p:nvPr/>
        </p:nvSpPr>
        <p:spPr>
          <a:xfrm>
            <a:off x="43699" y="437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160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8273955" y="1319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</a:t>
            </a:r>
            <a:endParaRPr lang="ar-SA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8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21" grpId="0"/>
      <p:bldP spid="22" grpId="0"/>
      <p:bldP spid="27" grpId="0"/>
      <p:bldP spid="29" grpId="0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الخاصية التجميعية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5-7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295400" y="838200"/>
            <a:ext cx="7010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قصص:</a:t>
            </a:r>
            <a:r>
              <a:rPr lang="ar-SA" sz="2400" b="1" dirty="0" smtClean="0">
                <a:solidFill>
                  <a:prstClr val="black"/>
                </a:solidFill>
              </a:rPr>
              <a:t>  قرأ حامد3 قصص ، كل منهما يحتوي على 6 صفحات. وفي  كل صفحة صورتان ، ما عدد الصور في القصص جميعها ؟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8" name="Teardrop 8"/>
          <p:cNvSpPr/>
          <p:nvPr/>
        </p:nvSpPr>
        <p:spPr>
          <a:xfrm>
            <a:off x="43699" y="437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162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8426355" y="8382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1257300" y="1752600"/>
            <a:ext cx="7010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لإيجاد عدد الصور كلها، يمكن ان أكتب جملة ضرب تمثلها ، ثم أبدأ بتجميع العوامل التي أعرف ناتج ضربها.</a:t>
            </a:r>
            <a:endParaRPr lang="ar-SA" sz="2400" b="1" dirty="0">
              <a:solidFill>
                <a:prstClr val="black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49" y="2886075"/>
            <a:ext cx="787110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مربع نص 31"/>
          <p:cNvSpPr txBox="1"/>
          <p:nvPr/>
        </p:nvSpPr>
        <p:spPr>
          <a:xfrm>
            <a:off x="1447800" y="4876800"/>
            <a:ext cx="7010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لإيجاد  العوامل المجهولة عند ضرب ثلاثة أعداد ، أستعمل الخاصية التجمعية لعملية الضرب.</a:t>
            </a:r>
            <a:endParaRPr lang="ar-SA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95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/>
      <p:bldP spid="30" grpId="0" animBg="1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الخاصية التجميعية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5-7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219201" y="838200"/>
            <a:ext cx="70104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الجبر: </a:t>
            </a:r>
            <a:r>
              <a:rPr lang="ar-SA" sz="2400" b="1" dirty="0" smtClean="0">
                <a:solidFill>
                  <a:prstClr val="black"/>
                </a:solidFill>
              </a:rPr>
              <a:t>لدي نورة صورتان ، يظهر في كل منهما 5 صديقات لها ، وكل منهن تحمل العدد نفسه من الأزهار. فإذا كان مجموع الأزهار 30 زهرة، فكم زهرة تحمل كل صديقة؟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4924697" y="3810000"/>
            <a:ext cx="383830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أستعمل الخاصية التجمعية.</a:t>
            </a:r>
          </a:p>
        </p:txBody>
      </p:sp>
      <p:sp>
        <p:nvSpPr>
          <p:cNvPr id="28" name="Teardrop 8"/>
          <p:cNvSpPr/>
          <p:nvPr/>
        </p:nvSpPr>
        <p:spPr>
          <a:xfrm>
            <a:off x="43699" y="437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161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8350155" y="8382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3</a:t>
            </a:r>
            <a:endParaRPr lang="ar-SA" sz="2400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804535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" y="4191000"/>
            <a:ext cx="501015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46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/>
      <p:bldP spid="29" grpId="0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الخاصية التجميعية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5-7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153651" y="758018"/>
            <a:ext cx="5867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أجد ناتج الضرب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8273955" y="1319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6858000" y="1381780"/>
            <a:ext cx="1295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2×4×6</a:t>
            </a:r>
          </a:p>
        </p:txBody>
      </p:sp>
      <p:sp>
        <p:nvSpPr>
          <p:cNvPr id="22" name="شكل بيضاوي 21"/>
          <p:cNvSpPr/>
          <p:nvPr/>
        </p:nvSpPr>
        <p:spPr>
          <a:xfrm>
            <a:off x="5530755" y="1319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6432645" y="1838980"/>
            <a:ext cx="179695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8 × 6 = 48 </a:t>
            </a:r>
          </a:p>
        </p:txBody>
      </p:sp>
      <p:sp>
        <p:nvSpPr>
          <p:cNvPr id="38" name="مربع نص 37"/>
          <p:cNvSpPr txBox="1"/>
          <p:nvPr/>
        </p:nvSpPr>
        <p:spPr>
          <a:xfrm>
            <a:off x="4235355" y="1381780"/>
            <a:ext cx="1295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5×2×8</a:t>
            </a:r>
          </a:p>
        </p:txBody>
      </p:sp>
      <p:sp>
        <p:nvSpPr>
          <p:cNvPr id="39" name="مربع نص 38"/>
          <p:cNvSpPr txBox="1"/>
          <p:nvPr/>
        </p:nvSpPr>
        <p:spPr>
          <a:xfrm>
            <a:off x="3810000" y="1838980"/>
            <a:ext cx="2133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10 × 8 = 80</a:t>
            </a:r>
          </a:p>
        </p:txBody>
      </p:sp>
      <p:sp>
        <p:nvSpPr>
          <p:cNvPr id="40" name="شكل بيضاوي 39"/>
          <p:cNvSpPr/>
          <p:nvPr/>
        </p:nvSpPr>
        <p:spPr>
          <a:xfrm>
            <a:off x="2939955" y="12954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3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1644555" y="1357842"/>
            <a:ext cx="1295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4×1×3</a:t>
            </a:r>
          </a:p>
        </p:txBody>
      </p:sp>
      <p:sp>
        <p:nvSpPr>
          <p:cNvPr id="42" name="مربع نص 41"/>
          <p:cNvSpPr txBox="1"/>
          <p:nvPr/>
        </p:nvSpPr>
        <p:spPr>
          <a:xfrm>
            <a:off x="1219200" y="1815042"/>
            <a:ext cx="2133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4 × 3= 12</a:t>
            </a:r>
          </a:p>
        </p:txBody>
      </p:sp>
      <p:cxnSp>
        <p:nvCxnSpPr>
          <p:cNvPr id="43" name="رابط مستقيم 42"/>
          <p:cNvCxnSpPr/>
          <p:nvPr/>
        </p:nvCxnSpPr>
        <p:spPr>
          <a:xfrm flipH="1">
            <a:off x="1014923" y="24384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44" name="مجموعة 43"/>
          <p:cNvGrpSpPr/>
          <p:nvPr/>
        </p:nvGrpSpPr>
        <p:grpSpPr>
          <a:xfrm>
            <a:off x="2438400" y="2524780"/>
            <a:ext cx="5867400" cy="523220"/>
            <a:chOff x="2362200" y="2819400"/>
            <a:chExt cx="5867400" cy="523220"/>
          </a:xfrm>
        </p:grpSpPr>
        <p:sp>
          <p:nvSpPr>
            <p:cNvPr id="45" name="مربع نص 44"/>
            <p:cNvSpPr txBox="1"/>
            <p:nvPr/>
          </p:nvSpPr>
          <p:spPr>
            <a:xfrm>
              <a:off x="2362200" y="2819400"/>
              <a:ext cx="586740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>
                  <a:solidFill>
                    <a:srgbClr val="FF0000"/>
                  </a:solidFill>
                </a:rPr>
                <a:t> </a:t>
              </a:r>
              <a:r>
                <a:rPr lang="ar-SA" sz="2800" b="1" dirty="0" smtClean="0">
                  <a:solidFill>
                    <a:srgbClr val="FF0000"/>
                  </a:solidFill>
                </a:rPr>
                <a:t>جبر : أكتب العدد المناسب في        : </a:t>
              </a:r>
              <a:endParaRPr lang="ar-SA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مستطيل 45"/>
            <p:cNvSpPr/>
            <p:nvPr/>
          </p:nvSpPr>
          <p:spPr>
            <a:xfrm>
              <a:off x="4000500" y="2953062"/>
              <a:ext cx="398923" cy="30383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47" name="شكل بيضاوي 46"/>
          <p:cNvSpPr/>
          <p:nvPr/>
        </p:nvSpPr>
        <p:spPr>
          <a:xfrm>
            <a:off x="8273955" y="31242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4</a:t>
            </a:r>
            <a:endParaRPr lang="ar-SA" sz="2400" dirty="0">
              <a:solidFill>
                <a:prstClr val="white"/>
              </a:solidFill>
            </a:endParaRPr>
          </a:p>
        </p:txBody>
      </p:sp>
      <p:grpSp>
        <p:nvGrpSpPr>
          <p:cNvPr id="48" name="مجموعة 47"/>
          <p:cNvGrpSpPr/>
          <p:nvPr/>
        </p:nvGrpSpPr>
        <p:grpSpPr>
          <a:xfrm>
            <a:off x="5334000" y="3124200"/>
            <a:ext cx="2796207" cy="523220"/>
            <a:chOff x="5509592" y="3429000"/>
            <a:chExt cx="2796207" cy="523220"/>
          </a:xfrm>
        </p:grpSpPr>
        <p:sp>
          <p:nvSpPr>
            <p:cNvPr id="49" name="مربع نص 48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    ×2×3 = 30    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مستطيل 49"/>
            <p:cNvSpPr/>
            <p:nvPr/>
          </p:nvSpPr>
          <p:spPr>
            <a:xfrm>
              <a:off x="7868775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51" name="مربع نص 50"/>
          <p:cNvSpPr txBox="1"/>
          <p:nvPr/>
        </p:nvSpPr>
        <p:spPr>
          <a:xfrm>
            <a:off x="7444407" y="31242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3778155" y="3072825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5</a:t>
            </a:r>
            <a:endParaRPr lang="ar-SA" sz="2400" dirty="0">
              <a:solidFill>
                <a:prstClr val="white"/>
              </a:solidFill>
            </a:endParaRPr>
          </a:p>
        </p:txBody>
      </p:sp>
      <p:grpSp>
        <p:nvGrpSpPr>
          <p:cNvPr id="54" name="مجموعة 53"/>
          <p:cNvGrpSpPr/>
          <p:nvPr/>
        </p:nvGrpSpPr>
        <p:grpSpPr>
          <a:xfrm>
            <a:off x="838200" y="3072825"/>
            <a:ext cx="2796207" cy="523220"/>
            <a:chOff x="5509592" y="3429000"/>
            <a:chExt cx="2796207" cy="523220"/>
          </a:xfrm>
        </p:grpSpPr>
        <p:sp>
          <p:nvSpPr>
            <p:cNvPr id="55" name="مربع نص 54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    ×8×1 = 72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56" name="مستطيل 55"/>
            <p:cNvSpPr/>
            <p:nvPr/>
          </p:nvSpPr>
          <p:spPr>
            <a:xfrm>
              <a:off x="7868775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57" name="مربع نص 56"/>
          <p:cNvSpPr txBox="1"/>
          <p:nvPr/>
        </p:nvSpPr>
        <p:spPr>
          <a:xfrm>
            <a:off x="2948607" y="30728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8273955" y="37338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6</a:t>
            </a:r>
            <a:endParaRPr lang="ar-SA" sz="2400" dirty="0">
              <a:solidFill>
                <a:prstClr val="white"/>
              </a:solidFill>
            </a:endParaRPr>
          </a:p>
        </p:txBody>
      </p:sp>
      <p:grpSp>
        <p:nvGrpSpPr>
          <p:cNvPr id="59" name="مجموعة 58"/>
          <p:cNvGrpSpPr/>
          <p:nvPr/>
        </p:nvGrpSpPr>
        <p:grpSpPr>
          <a:xfrm>
            <a:off x="5334000" y="3733800"/>
            <a:ext cx="2720007" cy="523220"/>
            <a:chOff x="5509592" y="3429000"/>
            <a:chExt cx="2720007" cy="523220"/>
          </a:xfrm>
        </p:grpSpPr>
        <p:sp>
          <p:nvSpPr>
            <p:cNvPr id="60" name="مربع نص 59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4×2×      = 40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61" name="مستطيل 60"/>
            <p:cNvSpPr/>
            <p:nvPr/>
          </p:nvSpPr>
          <p:spPr>
            <a:xfrm>
              <a:off x="6825168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62" name="مربع نص 61"/>
          <p:cNvSpPr txBox="1"/>
          <p:nvPr/>
        </p:nvSpPr>
        <p:spPr>
          <a:xfrm>
            <a:off x="6400800" y="36824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63" name="رابط مستقيم 62"/>
          <p:cNvCxnSpPr/>
          <p:nvPr/>
        </p:nvCxnSpPr>
        <p:spPr>
          <a:xfrm flipH="1">
            <a:off x="990600" y="43434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4" name="شكل بيضاوي 63"/>
          <p:cNvSpPr/>
          <p:nvPr/>
        </p:nvSpPr>
        <p:spPr>
          <a:xfrm>
            <a:off x="8305800" y="4574214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7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65" name="مربع نص 64"/>
          <p:cNvSpPr txBox="1"/>
          <p:nvPr/>
        </p:nvSpPr>
        <p:spPr>
          <a:xfrm>
            <a:off x="685800" y="4481155"/>
            <a:ext cx="749192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يوجد 3 طاولات ، على كل منها 4 كتب ، ومع كل كتاب قلمان . ما عدد الأقلام كلها ؟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66" name="مربع نص 65"/>
          <p:cNvSpPr txBox="1"/>
          <p:nvPr/>
        </p:nvSpPr>
        <p:spPr>
          <a:xfrm>
            <a:off x="938722" y="5420380"/>
            <a:ext cx="7214677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 × 4 × 2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12 × 2 = 24 قلما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2" name="Teardrop 8"/>
          <p:cNvSpPr/>
          <p:nvPr/>
        </p:nvSpPr>
        <p:spPr>
          <a:xfrm>
            <a:off x="43699" y="437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162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33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9" grpId="0"/>
      <p:bldP spid="20" grpId="0" animBg="1"/>
      <p:bldP spid="21" grpId="0"/>
      <p:bldP spid="22" grpId="0" animBg="1"/>
      <p:bldP spid="37" grpId="0"/>
      <p:bldP spid="38" grpId="0"/>
      <p:bldP spid="39" grpId="0"/>
      <p:bldP spid="40" grpId="0" animBg="1"/>
      <p:bldP spid="41" grpId="0"/>
      <p:bldP spid="42" grpId="0"/>
      <p:bldP spid="47" grpId="0" animBg="1"/>
      <p:bldP spid="51" grpId="0"/>
      <p:bldP spid="53" grpId="0" animBg="1"/>
      <p:bldP spid="57" grpId="0"/>
      <p:bldP spid="58" grpId="0" animBg="1"/>
      <p:bldP spid="62" grpId="0"/>
      <p:bldP spid="64" grpId="0" animBg="1"/>
      <p:bldP spid="65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شكل بيضاوي 63"/>
          <p:cNvSpPr/>
          <p:nvPr/>
        </p:nvSpPr>
        <p:spPr>
          <a:xfrm>
            <a:off x="8447584" y="641739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7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68" name="مربع نص 64"/>
          <p:cNvSpPr txBox="1"/>
          <p:nvPr/>
        </p:nvSpPr>
        <p:spPr>
          <a:xfrm>
            <a:off x="827584" y="548680"/>
            <a:ext cx="749192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أكتب : أوضح كيف تساعدني الخاصية التجميعية لعملية الضرب علي إيجاد الأعداد المجهولة.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69" name="مربع نص 44"/>
          <p:cNvSpPr txBox="1"/>
          <p:nvPr/>
        </p:nvSpPr>
        <p:spPr>
          <a:xfrm>
            <a:off x="539552" y="1502787"/>
            <a:ext cx="784399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وفق الخاصية التجميعية في الضرب لا يكون الترتيب مهمًا عند إيجاده ناتج ضرب الأعداد. 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89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الخاصية التجميعية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5-7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153651" y="758018"/>
            <a:ext cx="5867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أجد ناتج الضرب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273955" y="1319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9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858000" y="1381780"/>
            <a:ext cx="1295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2×4×9</a:t>
            </a:r>
          </a:p>
        </p:txBody>
      </p:sp>
      <p:sp>
        <p:nvSpPr>
          <p:cNvPr id="13" name="شكل بيضاوي 12"/>
          <p:cNvSpPr/>
          <p:nvPr/>
        </p:nvSpPr>
        <p:spPr>
          <a:xfrm>
            <a:off x="5530755" y="1395538"/>
            <a:ext cx="670020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10</a:t>
            </a:r>
            <a:endParaRPr lang="ar-SA" sz="1600" b="1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6432645" y="1838980"/>
            <a:ext cx="179695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8 × 9 = 72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4235355" y="1381780"/>
            <a:ext cx="1295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6×2×2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3657600" y="1838980"/>
            <a:ext cx="2133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12× 2 = 24</a:t>
            </a:r>
          </a:p>
        </p:txBody>
      </p:sp>
      <p:sp>
        <p:nvSpPr>
          <p:cNvPr id="18" name="مربع نص 17"/>
          <p:cNvSpPr txBox="1"/>
          <p:nvPr/>
        </p:nvSpPr>
        <p:spPr>
          <a:xfrm>
            <a:off x="1644555" y="1357842"/>
            <a:ext cx="1295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2×7×2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1219200" y="1815042"/>
            <a:ext cx="2133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14 × 2 = 28</a:t>
            </a:r>
          </a:p>
        </p:txBody>
      </p:sp>
      <p:grpSp>
        <p:nvGrpSpPr>
          <p:cNvPr id="20" name="مجموعة 19"/>
          <p:cNvGrpSpPr/>
          <p:nvPr/>
        </p:nvGrpSpPr>
        <p:grpSpPr>
          <a:xfrm>
            <a:off x="2438400" y="2524780"/>
            <a:ext cx="5867400" cy="523220"/>
            <a:chOff x="2362200" y="2819400"/>
            <a:chExt cx="5867400" cy="523220"/>
          </a:xfrm>
        </p:grpSpPr>
        <p:sp>
          <p:nvSpPr>
            <p:cNvPr id="21" name="مربع نص 20"/>
            <p:cNvSpPr txBox="1"/>
            <p:nvPr/>
          </p:nvSpPr>
          <p:spPr>
            <a:xfrm>
              <a:off x="2362200" y="2819400"/>
              <a:ext cx="586740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>
                  <a:solidFill>
                    <a:srgbClr val="FF0000"/>
                  </a:solidFill>
                </a:rPr>
                <a:t> </a:t>
              </a:r>
              <a:r>
                <a:rPr lang="ar-SA" sz="2800" b="1" dirty="0" smtClean="0">
                  <a:solidFill>
                    <a:srgbClr val="FF0000"/>
                  </a:solidFill>
                </a:rPr>
                <a:t>جبر : أكتب العدد المناسب في        : </a:t>
              </a:r>
              <a:endParaRPr lang="ar-SA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مستطيل 21"/>
            <p:cNvSpPr/>
            <p:nvPr/>
          </p:nvSpPr>
          <p:spPr>
            <a:xfrm>
              <a:off x="4000500" y="2953062"/>
              <a:ext cx="398923" cy="30383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23" name="شكل بيضاوي 22"/>
          <p:cNvSpPr/>
          <p:nvPr/>
        </p:nvSpPr>
        <p:spPr>
          <a:xfrm>
            <a:off x="8273955" y="3124200"/>
            <a:ext cx="6414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prstClr val="white"/>
                </a:solidFill>
              </a:rPr>
              <a:t>12</a:t>
            </a:r>
            <a:endParaRPr lang="ar-SA" sz="2000" dirty="0">
              <a:solidFill>
                <a:prstClr val="white"/>
              </a:solidFill>
            </a:endParaRPr>
          </a:p>
        </p:txBody>
      </p:sp>
      <p:grpSp>
        <p:nvGrpSpPr>
          <p:cNvPr id="24" name="مجموعة 23"/>
          <p:cNvGrpSpPr/>
          <p:nvPr/>
        </p:nvGrpSpPr>
        <p:grpSpPr>
          <a:xfrm>
            <a:off x="5334000" y="3124200"/>
            <a:ext cx="2720007" cy="523220"/>
            <a:chOff x="5509592" y="3429000"/>
            <a:chExt cx="2720007" cy="523220"/>
          </a:xfrm>
        </p:grpSpPr>
        <p:sp>
          <p:nvSpPr>
            <p:cNvPr id="25" name="مربع نص 24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3×      ×4 = 24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26" name="مستطيل 25"/>
            <p:cNvSpPr/>
            <p:nvPr/>
          </p:nvSpPr>
          <p:spPr>
            <a:xfrm>
              <a:off x="7185992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27" name="مربع نص 26"/>
          <p:cNvSpPr txBox="1"/>
          <p:nvPr/>
        </p:nvSpPr>
        <p:spPr>
          <a:xfrm>
            <a:off x="6717815" y="31242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3216180" y="1371600"/>
            <a:ext cx="670020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11</a:t>
            </a:r>
            <a:endParaRPr lang="ar-SA" sz="1600" b="1" dirty="0">
              <a:solidFill>
                <a:prstClr val="white"/>
              </a:solidFill>
            </a:endParaRPr>
          </a:p>
        </p:txBody>
      </p:sp>
      <p:cxnSp>
        <p:nvCxnSpPr>
          <p:cNvPr id="36" name="رابط مستقيم 35"/>
          <p:cNvCxnSpPr/>
          <p:nvPr/>
        </p:nvCxnSpPr>
        <p:spPr>
          <a:xfrm flipH="1">
            <a:off x="1014923" y="24384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شكل بيضاوي 36"/>
          <p:cNvSpPr/>
          <p:nvPr/>
        </p:nvSpPr>
        <p:spPr>
          <a:xfrm>
            <a:off x="4191000" y="3124200"/>
            <a:ext cx="6414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prstClr val="white"/>
                </a:solidFill>
              </a:rPr>
              <a:t>13</a:t>
            </a:r>
            <a:endParaRPr lang="ar-SA" sz="2000" dirty="0">
              <a:solidFill>
                <a:prstClr val="white"/>
              </a:solidFill>
            </a:endParaRPr>
          </a:p>
        </p:txBody>
      </p:sp>
      <p:grpSp>
        <p:nvGrpSpPr>
          <p:cNvPr id="38" name="مجموعة 37"/>
          <p:cNvGrpSpPr/>
          <p:nvPr/>
        </p:nvGrpSpPr>
        <p:grpSpPr>
          <a:xfrm>
            <a:off x="1371600" y="3124200"/>
            <a:ext cx="2720007" cy="523220"/>
            <a:chOff x="5509592" y="3429000"/>
            <a:chExt cx="2720007" cy="523220"/>
          </a:xfrm>
        </p:grpSpPr>
        <p:sp>
          <p:nvSpPr>
            <p:cNvPr id="39" name="مربع نص 38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6×      ×3 = 36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40" name="مستطيل 39"/>
            <p:cNvSpPr/>
            <p:nvPr/>
          </p:nvSpPr>
          <p:spPr>
            <a:xfrm>
              <a:off x="7185992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41" name="مربع نص 40"/>
          <p:cNvSpPr txBox="1"/>
          <p:nvPr/>
        </p:nvSpPr>
        <p:spPr>
          <a:xfrm>
            <a:off x="2819400" y="31242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8273955" y="3682425"/>
            <a:ext cx="6414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prstClr val="white"/>
                </a:solidFill>
              </a:rPr>
              <a:t>14</a:t>
            </a:r>
            <a:endParaRPr lang="ar-SA" sz="2000" dirty="0">
              <a:solidFill>
                <a:prstClr val="white"/>
              </a:solidFill>
            </a:endParaRPr>
          </a:p>
        </p:txBody>
      </p:sp>
      <p:grpSp>
        <p:nvGrpSpPr>
          <p:cNvPr id="43" name="مجموعة 42"/>
          <p:cNvGrpSpPr/>
          <p:nvPr/>
        </p:nvGrpSpPr>
        <p:grpSpPr>
          <a:xfrm>
            <a:off x="5334000" y="3682425"/>
            <a:ext cx="2743200" cy="523220"/>
            <a:chOff x="5509592" y="3429000"/>
            <a:chExt cx="2743200" cy="523220"/>
          </a:xfrm>
        </p:grpSpPr>
        <p:sp>
          <p:nvSpPr>
            <p:cNvPr id="44" name="مربع نص 43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     ×3×3 = 27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45" name="مستطيل 44"/>
            <p:cNvSpPr/>
            <p:nvPr/>
          </p:nvSpPr>
          <p:spPr>
            <a:xfrm>
              <a:off x="7815768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46" name="مربع نص 45"/>
          <p:cNvSpPr txBox="1"/>
          <p:nvPr/>
        </p:nvSpPr>
        <p:spPr>
          <a:xfrm>
            <a:off x="7418257" y="36576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47" name="رابط مستقيم 46"/>
          <p:cNvCxnSpPr/>
          <p:nvPr/>
        </p:nvCxnSpPr>
        <p:spPr>
          <a:xfrm flipH="1">
            <a:off x="990600" y="42672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8" name="شكل بيضاوي 47"/>
          <p:cNvSpPr/>
          <p:nvPr/>
        </p:nvSpPr>
        <p:spPr>
          <a:xfrm>
            <a:off x="8305800" y="4519738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15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685800" y="4418320"/>
            <a:ext cx="7491923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اشترى خالد صندوقين من علب الجبن في كل منهما 4 صناديق صغيرة ، حيث يحوي كل صندوق صغير 10 علب . ما عدد العلب التي اشتراها خالد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50" name="مربع نص 49"/>
          <p:cNvSpPr txBox="1"/>
          <p:nvPr/>
        </p:nvSpPr>
        <p:spPr>
          <a:xfrm>
            <a:off x="1219201" y="5410200"/>
            <a:ext cx="367846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 × 4 × 10 =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8      × 10 = 80 علبة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1" name="Teardrop 8"/>
          <p:cNvSpPr/>
          <p:nvPr/>
        </p:nvSpPr>
        <p:spPr>
          <a:xfrm>
            <a:off x="43699" y="437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162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88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16" grpId="0"/>
      <p:bldP spid="18" grpId="0"/>
      <p:bldP spid="19" grpId="0"/>
      <p:bldP spid="23" grpId="0" animBg="1"/>
      <p:bldP spid="27" grpId="0"/>
      <p:bldP spid="35" grpId="0" animBg="1"/>
      <p:bldP spid="37" grpId="0" animBg="1"/>
      <p:bldP spid="41" grpId="0"/>
      <p:bldP spid="42" grpId="0" animBg="1"/>
      <p:bldP spid="46" grpId="0"/>
      <p:bldP spid="48" grpId="0" animBg="1"/>
      <p:bldP spid="49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الخاصية التجميعية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5-7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253922" y="1166938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16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914400" y="990600"/>
            <a:ext cx="7345051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قطعت سلمى 5  </a:t>
            </a:r>
            <a:r>
              <a:rPr lang="ar-SA" sz="2800" b="1" dirty="0" err="1" smtClean="0">
                <a:solidFill>
                  <a:prstClr val="black"/>
                </a:solidFill>
              </a:rPr>
              <a:t>تفاحات</a:t>
            </a:r>
            <a:r>
              <a:rPr lang="ar-SA" sz="2800" b="1" dirty="0" smtClean="0">
                <a:solidFill>
                  <a:prstClr val="black"/>
                </a:solidFill>
              </a:rPr>
              <a:t> ، كل تفاحة إلي قطعتين . ثم جاءت أختها وقطعت كل قطعة إلي 4 قطع صغيرة . أكتب جملة ضرب تبين عدد القطع الصغيرة كلها ؟ 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1793261" y="2304871"/>
            <a:ext cx="563246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5 × 2 × 4 </a:t>
            </a:r>
          </a:p>
          <a:p>
            <a:r>
              <a:rPr lang="ar-SA" sz="3600" b="1" dirty="0" smtClean="0">
                <a:solidFill>
                  <a:srgbClr val="FF0000"/>
                </a:solidFill>
              </a:rPr>
              <a:t>10    × 4 = 40 قطعة . </a:t>
            </a:r>
          </a:p>
        </p:txBody>
      </p:sp>
      <p:sp>
        <p:nvSpPr>
          <p:cNvPr id="12" name="Teardrop 8"/>
          <p:cNvSpPr/>
          <p:nvPr/>
        </p:nvSpPr>
        <p:spPr>
          <a:xfrm>
            <a:off x="43699" y="4373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162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90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987</Words>
  <Application>Microsoft Office PowerPoint</Application>
  <PresentationFormat>On-screen Show (4:3)</PresentationFormat>
  <Paragraphs>343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20</cp:revision>
  <dcterms:created xsi:type="dcterms:W3CDTF">2015-10-06T14:56:54Z</dcterms:created>
  <dcterms:modified xsi:type="dcterms:W3CDTF">2019-04-20T11:17:52Z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