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41" y="854501"/>
            <a:ext cx="3104517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4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103378" y="824805"/>
            <a:ext cx="520242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تحمل شاحنة 5 سيارات . فإذا كان للسيارة الواحدة 4 عجلات ، فكم عجلة </a:t>
            </a:r>
            <a:r>
              <a:rPr lang="ar-SA" sz="2800" b="1" dirty="0" err="1" smtClean="0">
                <a:solidFill>
                  <a:prstClr val="black"/>
                </a:solidFill>
              </a:rPr>
              <a:t>للسيارت</a:t>
            </a:r>
            <a:r>
              <a:rPr lang="ar-SA" sz="2800" b="1" dirty="0" smtClean="0">
                <a:solidFill>
                  <a:prstClr val="black"/>
                </a:solidFill>
              </a:rPr>
              <a:t> الخمس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219200" y="2133600"/>
            <a:ext cx="705045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لإيجاد ناتج الضرب في العدد 4 يمكنني أن أستعمل الطرائق نفسها التي اتبعتها في عملية الضرب في العدد 2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7772400" y="3124200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32909" y="3048000"/>
            <a:ext cx="75156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إذا كان للسيارة الواحدة 4 عجلات ، فكم عجلة لخمس </a:t>
            </a:r>
            <a:r>
              <a:rPr lang="ar-SA" sz="2800" b="1" dirty="0" err="1" smtClean="0">
                <a:solidFill>
                  <a:prstClr val="black"/>
                </a:solidFill>
              </a:rPr>
              <a:t>سيارت</a:t>
            </a:r>
            <a:r>
              <a:rPr lang="ar-SA" sz="2800" b="1" dirty="0" smtClean="0">
                <a:solidFill>
                  <a:prstClr val="black"/>
                </a:solidFill>
              </a:rPr>
              <a:t>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92502" y="3607713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الأولي  : </a:t>
            </a:r>
            <a:r>
              <a:rPr lang="ar-SA" sz="2800" b="1" dirty="0" smtClean="0">
                <a:solidFill>
                  <a:prstClr val="black"/>
                </a:solidFill>
              </a:rPr>
              <a:t>أعمل</a:t>
            </a:r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prstClr val="black"/>
                </a:solidFill>
              </a:rPr>
              <a:t>نموذجا باستعمال قطع العد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76200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70866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7620000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7102522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60198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54864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6019800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502322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283122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3749722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283122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3765644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28956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23622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895600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2378122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14478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914400" y="426720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1447800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930322" y="47539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914400" y="5257800"/>
            <a:ext cx="730678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عدد القطع في خمس مجموعات تحوى كل مجموعة منها 4 قطع يساوي 20 قطعة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8" name="سهم إلى اليسار 37">
            <a:hlinkClick r:id="" action="ppaction://noaction"/>
          </p:cNvPr>
          <p:cNvSpPr/>
          <p:nvPr/>
        </p:nvSpPr>
        <p:spPr>
          <a:xfrm>
            <a:off x="152400" y="5535216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Teardrop 8"/>
          <p:cNvSpPr/>
          <p:nvPr/>
        </p:nvSpPr>
        <p:spPr>
          <a:xfrm>
            <a:off x="70507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9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/>
      <p:bldP spid="12" grpId="0" animBg="1"/>
      <p:bldP spid="13" grpId="0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4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92502" y="8382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الثانية :  </a:t>
            </a:r>
            <a:r>
              <a:rPr lang="ar-SA" sz="2800" b="1" dirty="0" smtClean="0">
                <a:solidFill>
                  <a:prstClr val="black"/>
                </a:solidFill>
              </a:rPr>
              <a:t>أرسم صورة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85800" y="1381780"/>
            <a:ext cx="7620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أستعمل الجمع المتكرر لأجد ناتج 5 × 4 .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84090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مربع نص 11"/>
          <p:cNvSpPr txBox="1"/>
          <p:nvPr/>
        </p:nvSpPr>
        <p:spPr>
          <a:xfrm>
            <a:off x="376237" y="3886200"/>
            <a:ext cx="76370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   +       4  +        4+        4+      4 = 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85800" y="4977825"/>
            <a:ext cx="76370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إذن ؛ عدد العجلات = 5 × 4 = 20 عجلة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Teardrop 8"/>
          <p:cNvSpPr/>
          <p:nvPr/>
        </p:nvSpPr>
        <p:spPr>
          <a:xfrm>
            <a:off x="70507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4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4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620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جملة الضرب مستعملا الشبكة أو الرسم إذا لزم الأمر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91400" y="23108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292755" y="13955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093731" y="1295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437057" y="22860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43400" y="13716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144376" y="13671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4 × 10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17526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265824" y="1438364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066800" y="1433899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6× 4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351424" y="181936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26" name="رابط مستقيم 25"/>
          <p:cNvCxnSpPr/>
          <p:nvPr/>
        </p:nvCxnSpPr>
        <p:spPr>
          <a:xfrm flipH="1">
            <a:off x="990600" y="28194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شكل بيضاوي 26"/>
          <p:cNvSpPr/>
          <p:nvPr/>
        </p:nvSpPr>
        <p:spPr>
          <a:xfrm>
            <a:off x="8305800" y="3124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066800" y="2905780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قرأ خالد 8 كتب . فإذا كان كل كتاب يتكون من 4 فصول ، فما عدد الفصول التي قرأها خالد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1828800" y="3810000"/>
            <a:ext cx="472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8 × 4 = 32 فصلا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30" name="رابط مستقيم 29"/>
          <p:cNvCxnSpPr/>
          <p:nvPr/>
        </p:nvCxnSpPr>
        <p:spPr>
          <a:xfrm flipH="1">
            <a:off x="990600" y="4419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شكل بيضاوي 30"/>
          <p:cNvSpPr/>
          <p:nvPr/>
        </p:nvSpPr>
        <p:spPr>
          <a:xfrm>
            <a:off x="8305800" y="45720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4" name="وسيلة شرح بيضاوية 33"/>
          <p:cNvSpPr/>
          <p:nvPr/>
        </p:nvSpPr>
        <p:spPr>
          <a:xfrm>
            <a:off x="7024092" y="45720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755576" y="4545339"/>
            <a:ext cx="608647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ysClr val="windowText" lastClr="000000"/>
                </a:solidFill>
              </a:rPr>
              <a:t>كيف أجد ناتج 7 × 4 بمعرفة ناتج 7 × 2 . </a:t>
            </a:r>
            <a:endParaRPr lang="ar-SA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990601" y="5181600"/>
            <a:ext cx="72633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إجابة ممكنة : ناتج 7 × 2 في العدد 2 هو نفسه ناتج 7 × 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70507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7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7" grpId="0" animBg="1"/>
      <p:bldP spid="28" grpId="0"/>
      <p:bldP spid="29" grpId="0"/>
      <p:bldP spid="31" grpId="0" animBg="1"/>
      <p:bldP spid="34" grpId="0" animBg="1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4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4114800" y="762000"/>
            <a:ext cx="4724400" cy="504372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اتدرب وأحل المسائل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41208" y="1295400"/>
            <a:ext cx="79741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أجد ناتج الضرب مستعملاً  النماذج أو الرسم إذا لزم الامر </a:t>
            </a:r>
            <a:endParaRPr lang="ar-SA" sz="2800" b="1" dirty="0"/>
          </a:p>
        </p:txBody>
      </p:sp>
      <p:sp>
        <p:nvSpPr>
          <p:cNvPr id="11" name="شكل بيضاوي 10"/>
          <p:cNvSpPr/>
          <p:nvPr/>
        </p:nvSpPr>
        <p:spPr>
          <a:xfrm>
            <a:off x="8426355" y="19050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106776" y="16764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42057" y="25908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346777" y="19050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259256" y="1676399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7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532057" y="26156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387755" y="19812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438400" y="1981201"/>
            <a:ext cx="685800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10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125576" y="1876597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8× 4</a:t>
            </a:r>
          </a:p>
        </p:txBody>
      </p:sp>
      <p:sp>
        <p:nvSpPr>
          <p:cNvPr id="31" name="شكل بيضاوي 30"/>
          <p:cNvSpPr/>
          <p:nvPr/>
        </p:nvSpPr>
        <p:spPr>
          <a:xfrm>
            <a:off x="8298651" y="4267200"/>
            <a:ext cx="616749" cy="61867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12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70507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1239376" y="2052935"/>
            <a:ext cx="1046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4× 9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1600200" y="2362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395292" y="2414462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381999" y="2946975"/>
            <a:ext cx="549323" cy="4855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11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685800" y="3008107"/>
            <a:ext cx="74922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حافلة طلاب فيها 9 صفوف من المقاعد. فإذا كان كل صف يتسع لأربعة طلاب. وكان هناك 48 طالباً ، فما عدد الطلاب الذين لا يمكنهم ركوب الحافلة؟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897885" y="4048780"/>
            <a:ext cx="72633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ar-SA" sz="2800" b="1" dirty="0" smtClean="0">
                <a:solidFill>
                  <a:srgbClr val="FF0000"/>
                </a:solidFill>
              </a:rPr>
              <a:t>4=36 طالباً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685800" y="4570386"/>
            <a:ext cx="74922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يضع عبد الله كل أربعة أقلام في علبة. فإذا كان معه 28 قلما ، ففي كم علبة يضعها؟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1143000" y="5105400"/>
            <a:ext cx="5638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</a:rPr>
              <a:t>4 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ar-SA" sz="2800" b="1" dirty="0" smtClean="0">
                <a:solidFill>
                  <a:srgbClr val="FF0000"/>
                </a:solidFill>
              </a:rPr>
              <a:t> ..... =28  ، 7 علب .   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638800" y="4953000"/>
            <a:ext cx="37123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5788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20" grpId="0" animBg="1"/>
      <p:bldP spid="21" grpId="0"/>
      <p:bldP spid="31" grpId="0" animBg="1"/>
      <p:bldP spid="33" grpId="0"/>
      <p:bldP spid="38" grpId="0"/>
      <p:bldP spid="39" grpId="0"/>
      <p:bldP spid="40" grpId="0" animBg="1"/>
      <p:bldP spid="41" grpId="0"/>
      <p:bldP spid="42" grpId="0"/>
      <p:bldP spid="43" grpId="0"/>
      <p:bldP spid="44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4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4191000" y="714828"/>
            <a:ext cx="4724400" cy="504372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مسائل </a:t>
            </a:r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ومهارات التفكير العليا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1" y="1447800"/>
            <a:ext cx="7391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مسألة مفتوحة :أشرح طريقة استعمالها لأجد ناتج 4</a:t>
            </a:r>
            <a:r>
              <a:rPr lang="en-US" sz="2800" b="1" dirty="0" smtClean="0"/>
              <a:t>x</a:t>
            </a:r>
            <a:r>
              <a:rPr lang="ar-SA" sz="2800" b="1" dirty="0" smtClean="0"/>
              <a:t>6 ن ثم أبين لماذا أفضل هذه الطريقة؟</a:t>
            </a:r>
            <a:endParaRPr lang="ar-SA" sz="2800" b="1" dirty="0"/>
          </a:p>
        </p:txBody>
      </p:sp>
      <p:sp>
        <p:nvSpPr>
          <p:cNvPr id="31" name="شكل بيضاوي 30"/>
          <p:cNvSpPr/>
          <p:nvPr/>
        </p:nvSpPr>
        <p:spPr>
          <a:xfrm>
            <a:off x="8298651" y="4267200"/>
            <a:ext cx="616749" cy="61867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15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70507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381999" y="2946975"/>
            <a:ext cx="549323" cy="4855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14</a:t>
            </a:r>
            <a:endParaRPr lang="ar-SA" sz="1400" dirty="0">
              <a:solidFill>
                <a:prstClr val="white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685800" y="3008107"/>
            <a:ext cx="749229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أكتشف الخطأ: أوجد كل من محمد وزيد ناتج8</a:t>
            </a:r>
            <a:r>
              <a:rPr lang="en-US" sz="2400" b="1" dirty="0" smtClean="0"/>
              <a:t>X</a:t>
            </a:r>
            <a:r>
              <a:rPr lang="ar-SA" sz="2400" b="1" dirty="0" smtClean="0"/>
              <a:t>4 ،من منهما إجابته صحيحة ؟أشرح إجابتي.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890078" y="2362200"/>
            <a:ext cx="726332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تكرار الجمع ، يمكن العد أربعات.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8344710" y="1495676"/>
            <a:ext cx="549323" cy="4855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dirty="0" smtClean="0">
                <a:solidFill>
                  <a:prstClr val="white"/>
                </a:solidFill>
              </a:rPr>
              <a:t>13</a:t>
            </a:r>
            <a:endParaRPr lang="ar-SA" sz="1400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3581400"/>
            <a:ext cx="4343399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مربع نص 35"/>
          <p:cNvSpPr txBox="1"/>
          <p:nvPr/>
        </p:nvSpPr>
        <p:spPr>
          <a:xfrm>
            <a:off x="5614105" y="3748207"/>
            <a:ext cx="246309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محمد ، لأن زيد جمع</a:t>
            </a:r>
          </a:p>
          <a:p>
            <a:r>
              <a:rPr lang="ar-SA" sz="2000" b="1" dirty="0" smtClean="0">
                <a:solidFill>
                  <a:srgbClr val="FF0000"/>
                </a:solidFill>
              </a:rPr>
              <a:t>العاملين بدلاً من ضربهما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892" y="4446208"/>
            <a:ext cx="1667508" cy="50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مربع نص 36"/>
          <p:cNvSpPr txBox="1"/>
          <p:nvPr/>
        </p:nvSpPr>
        <p:spPr>
          <a:xfrm>
            <a:off x="857250" y="4572000"/>
            <a:ext cx="554355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مسألة من واقع الحياة تتضمن الضرب في العدد4 ، ثم أحلها.</a:t>
            </a:r>
            <a:endParaRPr lang="ar-SA" sz="20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228600" y="5253335"/>
            <a:ext cx="838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إجابة ممكنة: (6) طاولات لكل منها (4)أرجل في الطاولات جميعها؟6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r>
              <a:rPr lang="ar-SA" sz="2400" b="1" dirty="0" smtClean="0">
                <a:solidFill>
                  <a:srgbClr val="FF0000"/>
                </a:solidFill>
              </a:rPr>
              <a:t>4= 24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1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31" grpId="0" animBg="1"/>
      <p:bldP spid="40" grpId="0" animBg="1"/>
      <p:bldP spid="41" grpId="0"/>
      <p:bldP spid="30" grpId="0"/>
      <p:bldP spid="35" grpId="0" animBg="1"/>
      <p:bldP spid="36" grpId="0"/>
      <p:bldP spid="37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1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153400" y="838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16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2057400" y="919445"/>
            <a:ext cx="5970823" cy="37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أكتب جملة الضرب التي تعبر عن الشبكة أدناه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165618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988" y="2209801"/>
            <a:ext cx="3290212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شكل بيضاوي 13"/>
          <p:cNvSpPr/>
          <p:nvPr/>
        </p:nvSpPr>
        <p:spPr>
          <a:xfrm>
            <a:off x="8156448" y="35814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17</a:t>
            </a:r>
            <a:endParaRPr lang="ar-SA" dirty="0"/>
          </a:p>
        </p:txBody>
      </p:sp>
      <p:sp>
        <p:nvSpPr>
          <p:cNvPr id="16" name="مستطيل 15"/>
          <p:cNvSpPr/>
          <p:nvPr/>
        </p:nvSpPr>
        <p:spPr>
          <a:xfrm>
            <a:off x="1877777" y="3510245"/>
            <a:ext cx="5970823" cy="756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 إذا كان 7</a:t>
            </a:r>
            <a:r>
              <a:rPr lang="en-US" sz="2800" b="1" dirty="0" smtClean="0">
                <a:solidFill>
                  <a:srgbClr val="00B0F0"/>
                </a:solidFill>
              </a:rPr>
              <a:t>X</a:t>
            </a:r>
            <a:r>
              <a:rPr lang="ar-SA" sz="2800" b="1" dirty="0" smtClean="0">
                <a:solidFill>
                  <a:srgbClr val="00B0F0"/>
                </a:solidFill>
              </a:rPr>
              <a:t>5 =35 ، فأوجد قيمة 5</a:t>
            </a:r>
            <a:r>
              <a:rPr lang="en-US" sz="2800" b="1" dirty="0" smtClean="0">
                <a:solidFill>
                  <a:srgbClr val="00B0F0"/>
                </a:solidFill>
              </a:rPr>
              <a:t>X</a:t>
            </a:r>
            <a:r>
              <a:rPr lang="ar-SA" sz="2800" b="1" dirty="0" smtClean="0">
                <a:solidFill>
                  <a:srgbClr val="00B0F0"/>
                </a:solidFill>
              </a:rPr>
              <a:t> 7 :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408" y="4267200"/>
            <a:ext cx="1962150" cy="18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شكل بيضاوي 1"/>
          <p:cNvSpPr/>
          <p:nvPr/>
        </p:nvSpPr>
        <p:spPr>
          <a:xfrm>
            <a:off x="4953000" y="2760828"/>
            <a:ext cx="1659636" cy="477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5" name="شكل بيضاوي 1"/>
          <p:cNvSpPr/>
          <p:nvPr/>
        </p:nvSpPr>
        <p:spPr>
          <a:xfrm>
            <a:off x="6479974" y="4648200"/>
            <a:ext cx="1659636" cy="477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4" grpId="0" animBg="1"/>
      <p:bldP spid="16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548680"/>
            <a:ext cx="2610975" cy="591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204" y="1340768"/>
            <a:ext cx="5694276" cy="5875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5633" y="2276872"/>
            <a:ext cx="1668123" cy="11912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808" y="2276872"/>
            <a:ext cx="1668123" cy="115490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4288" y="4365104"/>
            <a:ext cx="1595596" cy="11276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43808" y="4321556"/>
            <a:ext cx="1631860" cy="1109438"/>
          </a:xfrm>
          <a:prstGeom prst="rect">
            <a:avLst/>
          </a:prstGeom>
        </p:spPr>
      </p:pic>
      <p:sp>
        <p:nvSpPr>
          <p:cNvPr id="21" name="مربع نص 38"/>
          <p:cNvSpPr txBox="1"/>
          <p:nvPr/>
        </p:nvSpPr>
        <p:spPr>
          <a:xfrm>
            <a:off x="7090750" y="3331853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2" name="مربع نص 38"/>
          <p:cNvSpPr txBox="1"/>
          <p:nvPr/>
        </p:nvSpPr>
        <p:spPr>
          <a:xfrm>
            <a:off x="3018926" y="3291891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3" name="مربع نص 38"/>
          <p:cNvSpPr txBox="1"/>
          <p:nvPr/>
        </p:nvSpPr>
        <p:spPr>
          <a:xfrm>
            <a:off x="7420222" y="5492729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4" name="مربع نص 38"/>
          <p:cNvSpPr txBox="1"/>
          <p:nvPr/>
        </p:nvSpPr>
        <p:spPr>
          <a:xfrm>
            <a:off x="3000795" y="5430994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32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476672"/>
            <a:ext cx="7506554" cy="654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1484784"/>
            <a:ext cx="3164818" cy="17443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0368" y="4365104"/>
            <a:ext cx="4931842" cy="1455000"/>
          </a:xfrm>
          <a:prstGeom prst="rect">
            <a:avLst/>
          </a:prstGeom>
        </p:spPr>
      </p:pic>
      <p:sp>
        <p:nvSpPr>
          <p:cNvPr id="14" name="مربع نص 38"/>
          <p:cNvSpPr txBox="1"/>
          <p:nvPr/>
        </p:nvSpPr>
        <p:spPr>
          <a:xfrm>
            <a:off x="1619672" y="2064569"/>
            <a:ext cx="241797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 × 4 = 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مربع نص 38"/>
          <p:cNvSpPr txBox="1"/>
          <p:nvPr/>
        </p:nvSpPr>
        <p:spPr>
          <a:xfrm>
            <a:off x="683568" y="4653136"/>
            <a:ext cx="26031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 × 5 = 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6" name="مربع نص 38"/>
          <p:cNvSpPr txBox="1"/>
          <p:nvPr/>
        </p:nvSpPr>
        <p:spPr>
          <a:xfrm>
            <a:off x="1619672" y="2628201"/>
            <a:ext cx="241797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 × 3 = 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مربع نص 38"/>
          <p:cNvSpPr txBox="1"/>
          <p:nvPr/>
        </p:nvSpPr>
        <p:spPr>
          <a:xfrm>
            <a:off x="683567" y="5213143"/>
            <a:ext cx="260315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smtClean="0">
                <a:solidFill>
                  <a:srgbClr val="FF0000"/>
                </a:solidFill>
              </a:rPr>
              <a:t>5 × 2 = 10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503</Words>
  <Application>Microsoft Office PowerPoint</Application>
  <PresentationFormat>On-screen Show (4:3)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14</cp:revision>
  <dcterms:created xsi:type="dcterms:W3CDTF">2015-10-06T14:56:54Z</dcterms:created>
  <dcterms:modified xsi:type="dcterms:W3CDTF">2019-04-20T10:17:04Z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