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89" r:id="rId2"/>
    <p:sldId id="692" r:id="rId3"/>
    <p:sldId id="681" r:id="rId4"/>
    <p:sldId id="675" r:id="rId5"/>
    <p:sldId id="694" r:id="rId6"/>
    <p:sldId id="660" r:id="rId7"/>
    <p:sldId id="678" r:id="rId8"/>
    <p:sldId id="695" r:id="rId9"/>
    <p:sldId id="596" r:id="rId10"/>
    <p:sldId id="696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6" autoAdjust="0"/>
    <p:restoredTop sz="94660"/>
  </p:normalViewPr>
  <p:slideViewPr>
    <p:cSldViewPr snapToGrid="0">
      <p:cViewPr>
        <p:scale>
          <a:sx n="66" d="100"/>
          <a:sy n="66" d="100"/>
        </p:scale>
        <p:origin x="-84" y="-114"/>
      </p:cViewPr>
      <p:guideLst>
        <p:guide orient="horz" pos="1963"/>
        <p:guide pos="56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04/09/1442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018743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124874"/>
              <a:ext cx="483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كَيْفَ أَشْتَرِي؟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3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2824" y="3661087"/>
              <a:ext cx="749987" cy="7267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374" y="3168660"/>
              <a:ext cx="125763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أَشْتَرِي؟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862115" y="214024"/>
            <a:ext cx="214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/>
              <a:t>كَيْفَ أَشْتَرِي؟</a:t>
            </a:r>
            <a:endParaRPr lang="en-US" sz="3200" b="1" dirty="0"/>
          </a:p>
        </p:txBody>
      </p:sp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4123" y="1499128"/>
            <a:ext cx="2112685" cy="3458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37" y="881105"/>
            <a:ext cx="974598" cy="70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788840" y="145476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213601" y="1096111"/>
            <a:ext cx="4847438" cy="856437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417453" y="1221727"/>
            <a:ext cx="4182353" cy="559336"/>
            <a:chOff x="1532940" y="1971530"/>
            <a:chExt cx="5593983" cy="559336"/>
          </a:xfrm>
        </p:grpSpPr>
        <p:sp>
          <p:nvSpPr>
            <p:cNvPr id="49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0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532940" y="2007646"/>
              <a:ext cx="55939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/>
                <a:t>مَا فَائِدَةُ </a:t>
              </a:r>
              <a:r>
                <a:rPr lang="ar-SY" sz="2800" b="1" dirty="0" smtClean="0"/>
                <a:t>النُّقُودِ ؟</a:t>
              </a:r>
              <a:endParaRPr lang="ar-SY" sz="2800" b="1" dirty="0"/>
            </a:p>
          </p:txBody>
        </p:sp>
      </p:grpSp>
      <p:sp>
        <p:nvSpPr>
          <p:cNvPr id="28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72781" y="33559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213601" y="2870301"/>
            <a:ext cx="4847437" cy="842291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433132" y="3082275"/>
            <a:ext cx="4245636" cy="523220"/>
            <a:chOff x="1974299" y="1930874"/>
            <a:chExt cx="5542874" cy="523220"/>
          </a:xfrm>
        </p:grpSpPr>
        <p:sp>
          <p:nvSpPr>
            <p:cNvPr id="32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974299" y="1930874"/>
              <a:ext cx="5542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 smtClean="0"/>
                <a:t>نحتاج النقود لشراء ما يلزمنا</a:t>
              </a:r>
              <a:endParaRPr lang="ar-SY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0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28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05644" y="2260155"/>
            <a:ext cx="1638314" cy="2322961"/>
            <a:chOff x="1824712" y="2259160"/>
            <a:chExt cx="163695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4814" y="3653524"/>
              <a:ext cx="716755" cy="6945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376" y="3152260"/>
              <a:ext cx="125763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أَشْتَرِي؟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: Rounded Corners 16">
            <a:extLst>
              <a:ext uri="{FF2B5EF4-FFF2-40B4-BE49-F238E27FC236}">
                <a16:creationId xmlns="" xmlns:a16="http://schemas.microsoft.com/office/drawing/2014/main" id="{221EFBA9-B765-43F5-B990-2F1BB1C0C649}"/>
              </a:ext>
            </a:extLst>
          </p:cNvPr>
          <p:cNvSpPr/>
          <p:nvPr/>
        </p:nvSpPr>
        <p:spPr>
          <a:xfrm rot="220048">
            <a:off x="6863386" y="2147720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="" xmlns:a16="http://schemas.microsoft.com/office/drawing/2014/main" id="{C7A27F80-1A2E-4539-A4B5-655DDD31578C}"/>
              </a:ext>
            </a:extLst>
          </p:cNvPr>
          <p:cNvSpPr/>
          <p:nvPr/>
        </p:nvSpPr>
        <p:spPr>
          <a:xfrm>
            <a:off x="6402698" y="1694032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8">
            <a:extLst>
              <a:ext uri="{FF2B5EF4-FFF2-40B4-BE49-F238E27FC236}">
                <a16:creationId xmlns="" xmlns:a16="http://schemas.microsoft.com/office/drawing/2014/main" id="{A28828EA-657D-488D-A736-987288368F2D}"/>
              </a:ext>
            </a:extLst>
          </p:cNvPr>
          <p:cNvSpPr/>
          <p:nvPr/>
        </p:nvSpPr>
        <p:spPr>
          <a:xfrm>
            <a:off x="6506510" y="1536161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2">
            <a:extLst>
              <a:ext uri="{FF2B5EF4-FFF2-40B4-BE49-F238E27FC236}">
                <a16:creationId xmlns="" xmlns:a16="http://schemas.microsoft.com/office/drawing/2014/main" id="{EAC4A0E4-4CBD-49AB-BD49-ABF90A4C4862}"/>
              </a:ext>
            </a:extLst>
          </p:cNvPr>
          <p:cNvSpPr/>
          <p:nvPr/>
        </p:nvSpPr>
        <p:spPr>
          <a:xfrm rot="220048">
            <a:off x="6863386" y="3921119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3">
            <a:extLst>
              <a:ext uri="{FF2B5EF4-FFF2-40B4-BE49-F238E27FC236}">
                <a16:creationId xmlns="" xmlns:a16="http://schemas.microsoft.com/office/drawing/2014/main" id="{C372AA08-D913-4B9D-BFE0-4FF63C86C802}"/>
              </a:ext>
            </a:extLst>
          </p:cNvPr>
          <p:cNvSpPr/>
          <p:nvPr/>
        </p:nvSpPr>
        <p:spPr>
          <a:xfrm>
            <a:off x="6402698" y="3467431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="" xmlns:a16="http://schemas.microsoft.com/office/drawing/2014/main" id="{67BBCFFB-4337-49AD-A54C-21E7FBAF47F7}"/>
              </a:ext>
            </a:extLst>
          </p:cNvPr>
          <p:cNvSpPr/>
          <p:nvPr/>
        </p:nvSpPr>
        <p:spPr>
          <a:xfrm>
            <a:off x="6506510" y="3342762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8">
            <a:extLst>
              <a:ext uri="{FF2B5EF4-FFF2-40B4-BE49-F238E27FC236}">
                <a16:creationId xmlns="" xmlns:a16="http://schemas.microsoft.com/office/drawing/2014/main" id="{F2AA69E7-8916-41A4-A02A-9B4AE993FC8E}"/>
              </a:ext>
            </a:extLst>
          </p:cNvPr>
          <p:cNvSpPr/>
          <p:nvPr/>
        </p:nvSpPr>
        <p:spPr>
          <a:xfrm rot="220048">
            <a:off x="6863386" y="5886523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9">
            <a:extLst>
              <a:ext uri="{FF2B5EF4-FFF2-40B4-BE49-F238E27FC236}">
                <a16:creationId xmlns="" xmlns:a16="http://schemas.microsoft.com/office/drawing/2014/main" id="{59CCBA47-3208-4FF6-885B-9158DF0EA24F}"/>
              </a:ext>
            </a:extLst>
          </p:cNvPr>
          <p:cNvSpPr/>
          <p:nvPr/>
        </p:nvSpPr>
        <p:spPr>
          <a:xfrm>
            <a:off x="6402698" y="5432835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30">
            <a:extLst>
              <a:ext uri="{FF2B5EF4-FFF2-40B4-BE49-F238E27FC236}">
                <a16:creationId xmlns="" xmlns:a16="http://schemas.microsoft.com/office/drawing/2014/main" id="{A2AF1115-8F7B-434D-B24D-4CE3441EE2A5}"/>
              </a:ext>
            </a:extLst>
          </p:cNvPr>
          <p:cNvSpPr/>
          <p:nvPr/>
        </p:nvSpPr>
        <p:spPr>
          <a:xfrm>
            <a:off x="6506510" y="5274964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46">
            <a:extLst>
              <a:ext uri="{FF2B5EF4-FFF2-40B4-BE49-F238E27FC236}">
                <a16:creationId xmlns="" xmlns:a16="http://schemas.microsoft.com/office/drawing/2014/main" id="{72B2D40A-3D9C-43D4-8380-3BF5D04000B7}"/>
              </a:ext>
            </a:extLst>
          </p:cNvPr>
          <p:cNvGrpSpPr/>
          <p:nvPr/>
        </p:nvGrpSpPr>
        <p:grpSpPr>
          <a:xfrm>
            <a:off x="7136662" y="1741778"/>
            <a:ext cx="3830772" cy="874189"/>
            <a:chOff x="1293415" y="1196910"/>
            <a:chExt cx="3830772" cy="874189"/>
          </a:xfrm>
        </p:grpSpPr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48">
              <a:extLst>
                <a:ext uri="{FF2B5EF4-FFF2-40B4-BE49-F238E27FC236}">
                  <a16:creationId xmlns="" xmlns:a16="http://schemas.microsoft.com/office/drawing/2014/main" id="{0DB16EC3-D11C-455D-93BA-195F52123095}"/>
                </a:ext>
              </a:extLst>
            </p:cNvPr>
            <p:cNvSpPr txBox="1"/>
            <p:nvPr/>
          </p:nvSpPr>
          <p:spPr>
            <a:xfrm>
              <a:off x="1293415" y="1240102"/>
              <a:ext cx="3830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أَقِفُ فِي الطَّابُورِ وَلَا أُزَاحِمُ الأُخْرَيَاتِ عِنْدَ الشِّرَاءِ.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="" xmlns:a16="http://schemas.microsoft.com/office/drawing/2014/main" id="{E968BE6A-FD52-4F17-B17A-04F54C547E24}"/>
              </a:ext>
            </a:extLst>
          </p:cNvPr>
          <p:cNvGrpSpPr/>
          <p:nvPr/>
        </p:nvGrpSpPr>
        <p:grpSpPr>
          <a:xfrm>
            <a:off x="6506510" y="3542196"/>
            <a:ext cx="4541303" cy="721492"/>
            <a:chOff x="-279158" y="1196910"/>
            <a:chExt cx="5606459" cy="721492"/>
          </a:xfrm>
        </p:grpSpPr>
        <p:sp>
          <p:nvSpPr>
            <p:cNvPr id="35" name="TextBox 50">
              <a:extLst>
                <a:ext uri="{FF2B5EF4-FFF2-40B4-BE49-F238E27FC236}">
                  <a16:creationId xmlns="" xmlns:a16="http://schemas.microsoft.com/office/drawing/2014/main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51">
              <a:extLst>
                <a:ext uri="{FF2B5EF4-FFF2-40B4-BE49-F238E27FC236}">
                  <a16:creationId xmlns="" xmlns:a16="http://schemas.microsoft.com/office/drawing/2014/main" id="{75A28EC1-40C8-4858-A175-95A31B65BBEF}"/>
                </a:ext>
              </a:extLst>
            </p:cNvPr>
            <p:cNvSpPr txBox="1"/>
            <p:nvPr/>
          </p:nvSpPr>
          <p:spPr>
            <a:xfrm>
              <a:off x="-279158" y="1456737"/>
              <a:ext cx="5606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أُعْطِي الْبَائِعَةَ النُّقُودَ وَتُعْطِينِي مَا أَحْتَاجُهُ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52">
            <a:extLst>
              <a:ext uri="{FF2B5EF4-FFF2-40B4-BE49-F238E27FC236}">
                <a16:creationId xmlns="" xmlns:a16="http://schemas.microsoft.com/office/drawing/2014/main" id="{BFD7A614-14E4-47A0-8569-CE3713B880A4}"/>
              </a:ext>
            </a:extLst>
          </p:cNvPr>
          <p:cNvGrpSpPr/>
          <p:nvPr/>
        </p:nvGrpSpPr>
        <p:grpSpPr>
          <a:xfrm>
            <a:off x="7264691" y="5507600"/>
            <a:ext cx="3642795" cy="657476"/>
            <a:chOff x="1420495" y="1196910"/>
            <a:chExt cx="3642795" cy="657476"/>
          </a:xfrm>
        </p:grpSpPr>
        <p:sp>
          <p:nvSpPr>
            <p:cNvPr id="38" name="TextBox 53">
              <a:extLst>
                <a:ext uri="{FF2B5EF4-FFF2-40B4-BE49-F238E27FC236}">
                  <a16:creationId xmlns="" xmlns:a16="http://schemas.microsoft.com/office/drawing/2014/main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54">
              <a:extLst>
                <a:ext uri="{FF2B5EF4-FFF2-40B4-BE49-F238E27FC236}">
                  <a16:creationId xmlns="" xmlns:a16="http://schemas.microsoft.com/office/drawing/2014/main" id="{38473116-A77D-4CBA-9F4C-CBBE43857C23}"/>
                </a:ext>
              </a:extLst>
            </p:cNvPr>
            <p:cNvSpPr txBox="1"/>
            <p:nvPr/>
          </p:nvSpPr>
          <p:spPr>
            <a:xfrm>
              <a:off x="1422393" y="1392721"/>
              <a:ext cx="3640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أَتَأَكَّدُ مِنْ عَدِّ النُّقُودِ المُتَبَقِّيَةِ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="" xmlns:a16="http://schemas.microsoft.com/office/drawing/2014/main" id="{80DC600E-44EC-4026-BDAF-18EFA8362B34}"/>
              </a:ext>
            </a:extLst>
          </p:cNvPr>
          <p:cNvGrpSpPr/>
          <p:nvPr/>
        </p:nvGrpSpPr>
        <p:grpSpPr>
          <a:xfrm>
            <a:off x="10813143" y="1616231"/>
            <a:ext cx="612354" cy="594846"/>
            <a:chOff x="10767881" y="1071362"/>
            <a:chExt cx="657616" cy="643925"/>
          </a:xfrm>
        </p:grpSpPr>
        <p:sp>
          <p:nvSpPr>
            <p:cNvPr id="41" name="Freeform: Shape 63">
              <a:extLst>
                <a:ext uri="{FF2B5EF4-FFF2-40B4-BE49-F238E27FC236}">
                  <a16:creationId xmlns="" xmlns:a16="http://schemas.microsoft.com/office/drawing/2014/main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67">
              <a:extLst>
                <a:ext uri="{FF2B5EF4-FFF2-40B4-BE49-F238E27FC236}">
                  <a16:creationId xmlns="" xmlns:a16="http://schemas.microsoft.com/office/drawing/2014/main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4" name="Group 8">
            <a:extLst>
              <a:ext uri="{FF2B5EF4-FFF2-40B4-BE49-F238E27FC236}">
                <a16:creationId xmlns="" xmlns:a16="http://schemas.microsoft.com/office/drawing/2014/main" id="{C74A9D79-B75C-4CC7-B012-1B4A6E281982}"/>
              </a:ext>
            </a:extLst>
          </p:cNvPr>
          <p:cNvGrpSpPr/>
          <p:nvPr/>
        </p:nvGrpSpPr>
        <p:grpSpPr>
          <a:xfrm>
            <a:off x="10813143" y="3345808"/>
            <a:ext cx="646917" cy="616592"/>
            <a:chOff x="10813143" y="2800940"/>
            <a:chExt cx="646917" cy="616592"/>
          </a:xfrm>
        </p:grpSpPr>
        <p:sp>
          <p:nvSpPr>
            <p:cNvPr id="45" name="Freeform: Shape 62">
              <a:extLst>
                <a:ext uri="{FF2B5EF4-FFF2-40B4-BE49-F238E27FC236}">
                  <a16:creationId xmlns="" xmlns:a16="http://schemas.microsoft.com/office/drawing/2014/main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68">
              <a:extLst>
                <a:ext uri="{FF2B5EF4-FFF2-40B4-BE49-F238E27FC236}">
                  <a16:creationId xmlns="" xmlns:a16="http://schemas.microsoft.com/office/drawing/2014/main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7">
            <a:extLst>
              <a:ext uri="{FF2B5EF4-FFF2-40B4-BE49-F238E27FC236}">
                <a16:creationId xmlns="" xmlns:a16="http://schemas.microsoft.com/office/drawing/2014/main" id="{4CB979B6-2026-459C-B152-F2B0C1488CCF}"/>
              </a:ext>
            </a:extLst>
          </p:cNvPr>
          <p:cNvGrpSpPr/>
          <p:nvPr/>
        </p:nvGrpSpPr>
        <p:grpSpPr>
          <a:xfrm>
            <a:off x="10767881" y="5345234"/>
            <a:ext cx="695292" cy="604645"/>
            <a:chOff x="10767881" y="4800366"/>
            <a:chExt cx="695292" cy="604645"/>
          </a:xfrm>
        </p:grpSpPr>
        <p:sp>
          <p:nvSpPr>
            <p:cNvPr id="48" name="Freeform: Shape 61">
              <a:extLst>
                <a:ext uri="{FF2B5EF4-FFF2-40B4-BE49-F238E27FC236}">
                  <a16:creationId xmlns="" xmlns:a16="http://schemas.microsoft.com/office/drawing/2014/main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69">
              <a:extLst>
                <a:ext uri="{FF2B5EF4-FFF2-40B4-BE49-F238E27FC236}">
                  <a16:creationId xmlns="" xmlns:a16="http://schemas.microsoft.com/office/drawing/2014/main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50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021943" y="166410"/>
            <a:ext cx="619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لِأَشْتَرِيَ بِالنُّقُودِ مَا </a:t>
            </a:r>
            <a:r>
              <a:rPr lang="ar-SY" sz="2800" b="1" dirty="0" smtClean="0"/>
              <a:t>أَحْتَاجُهُ </a:t>
            </a:r>
            <a:r>
              <a:rPr lang="ar-SY" sz="2800" b="1" dirty="0"/>
              <a:t>مِنْ مَقْصَفِ </a:t>
            </a:r>
            <a:r>
              <a:rPr lang="ar-SY" sz="2800" b="1" dirty="0" smtClean="0"/>
              <a:t>الْمَدْرَسَةِ 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487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77549" y="2260155"/>
            <a:ext cx="1354252" cy="2322961"/>
            <a:chOff x="1996475" y="2259160"/>
            <a:chExt cx="1353132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0916" y="3712105"/>
              <a:ext cx="661329" cy="6408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6475" y="3224345"/>
              <a:ext cx="125763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أَشْتَرِي؟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9894" y="4115511"/>
            <a:ext cx="1423697" cy="233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8282440" y="1402585"/>
            <a:ext cx="188062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8301019" y="1101302"/>
            <a:ext cx="3493469" cy="74099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8301020" y="1226917"/>
            <a:ext cx="3350408" cy="516106"/>
            <a:chOff x="3395473" y="1971530"/>
            <a:chExt cx="4174935" cy="516106"/>
          </a:xfrm>
        </p:grpSpPr>
        <p:sp>
          <p:nvSpPr>
            <p:cNvPr id="53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4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4604054" y="2025971"/>
              <a:ext cx="2966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أَعْجَبَكِ 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4272446" y="1418767"/>
            <a:ext cx="188062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4291025" y="1117484"/>
            <a:ext cx="3493469" cy="74099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4891314" y="1243099"/>
            <a:ext cx="2750121" cy="516106"/>
            <a:chOff x="3395473" y="1971530"/>
            <a:chExt cx="4174936" cy="516106"/>
          </a:xfrm>
        </p:grpSpPr>
        <p:sp>
          <p:nvSpPr>
            <p:cNvPr id="5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395474" y="2025971"/>
              <a:ext cx="4174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FF0000"/>
                  </a:solidFill>
                </a:rPr>
                <a:t>نعم / لا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60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8385049" y="3315198"/>
            <a:ext cx="188062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8403628" y="3013915"/>
            <a:ext cx="3493469" cy="74099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8403629" y="3139530"/>
            <a:ext cx="3350408" cy="516106"/>
            <a:chOff x="3395473" y="1971530"/>
            <a:chExt cx="4174935" cy="516106"/>
          </a:xfrm>
        </p:grpSpPr>
        <p:sp>
          <p:nvSpPr>
            <p:cNvPr id="63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4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4604054" y="2025971"/>
              <a:ext cx="2966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لَمْ </a:t>
              </a:r>
              <a:r>
                <a:rPr lang="ar-SY" sz="2400" b="1" dirty="0" smtClean="0"/>
                <a:t>يُعْجِبْكِ 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70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4208862" y="3355590"/>
            <a:ext cx="188062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4227441" y="3054307"/>
            <a:ext cx="3493469" cy="74099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4487958" y="3179922"/>
            <a:ext cx="2380517" cy="475058"/>
            <a:chOff x="3395473" y="1971530"/>
            <a:chExt cx="3290985" cy="475058"/>
          </a:xfrm>
        </p:grpSpPr>
        <p:sp>
          <p:nvSpPr>
            <p:cNvPr id="73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720103" y="1984923"/>
              <a:ext cx="2966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</a:rPr>
                <a:t>نعم / لا</a:t>
              </a:r>
            </a:p>
          </p:txBody>
        </p:sp>
      </p:grpSp>
      <p:sp>
        <p:nvSpPr>
          <p:cNvPr id="35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2692432" y="340665"/>
            <a:ext cx="909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1     </a:t>
            </a:r>
            <a:r>
              <a:rPr lang="ar-SY" sz="2800" b="1" dirty="0"/>
              <a:t>قَيِّمِي مُشْتَرَيَاتِكِ مِنْ مَقْصَفِ الْمَدْرَسَةِ.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8392055" y="5102521"/>
            <a:ext cx="188062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8410634" y="4801238"/>
            <a:ext cx="3493469" cy="74099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8410635" y="4926853"/>
            <a:ext cx="3343402" cy="475058"/>
            <a:chOff x="3395473" y="1971530"/>
            <a:chExt cx="3290985" cy="475058"/>
          </a:xfrm>
        </p:grpSpPr>
        <p:sp>
          <p:nvSpPr>
            <p:cNvPr id="41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2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720102" y="1984923"/>
              <a:ext cx="2966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هَلْ عَمَلِيَّةُ الشِّرَاءِ سَهْلَة؟</a:t>
              </a:r>
            </a:p>
          </p:txBody>
        </p:sp>
      </p:grpSp>
      <p:sp>
        <p:nvSpPr>
          <p:cNvPr id="44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4272445" y="5173984"/>
            <a:ext cx="188062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4291024" y="4872701"/>
            <a:ext cx="3493469" cy="74099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4291025" y="4998316"/>
            <a:ext cx="2641034" cy="475058"/>
            <a:chOff x="3395473" y="1971530"/>
            <a:chExt cx="3290985" cy="475058"/>
          </a:xfrm>
        </p:grpSpPr>
        <p:sp>
          <p:nvSpPr>
            <p:cNvPr id="47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720103" y="1984923"/>
              <a:ext cx="2966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</a:rPr>
                <a:t>نعم </a:t>
              </a:r>
              <a:r>
                <a:rPr lang="ar-SY" sz="2400" b="1" dirty="0" smtClean="0">
                  <a:solidFill>
                    <a:srgbClr val="FF0000"/>
                  </a:solidFill>
                </a:rPr>
                <a:t>سهلة</a:t>
              </a:r>
              <a:endParaRPr lang="ar-SY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0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5" grpId="0" animBg="1"/>
      <p:bldP spid="56" grpId="0" animBg="1"/>
      <p:bldP spid="60" grpId="0" animBg="1"/>
      <p:bldP spid="61" grpId="0" animBg="1"/>
      <p:bldP spid="70" grpId="0" animBg="1"/>
      <p:bldP spid="71" grpId="0" animBg="1"/>
      <p:bldP spid="36" grpId="0" animBg="1"/>
      <p:bldP spid="39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  <a:endParaRPr lang="ar-SY" altLang="en-US" sz="20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9596" y="3646651"/>
              <a:ext cx="744817" cy="7217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376" y="3246296"/>
              <a:ext cx="1257637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أَشْتَرِي؟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9041999" y="1347009"/>
            <a:ext cx="1367029" cy="649575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9442185" y="957944"/>
            <a:ext cx="2605956" cy="1021230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9269908" y="1186565"/>
            <a:ext cx="2646238" cy="461665"/>
            <a:chOff x="3395473" y="1948569"/>
            <a:chExt cx="4220675" cy="461665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880777" y="1948569"/>
              <a:ext cx="373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هَذَا رِيال وَاحِد.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2322286" y="189038"/>
            <a:ext cx="942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أَنَا أَعْرِفُ </a:t>
            </a:r>
            <a:r>
              <a:rPr lang="ar-SY" sz="2800" b="1" dirty="0" smtClean="0"/>
              <a:t>أَنَّ :</a:t>
            </a:r>
            <a:endParaRPr lang="ar-SY" sz="2800" b="1" dirty="0"/>
          </a:p>
        </p:txBody>
      </p:sp>
      <p:pic>
        <p:nvPicPr>
          <p:cNvPr id="2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95" y="657224"/>
            <a:ext cx="5859188" cy="153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8990948" y="3375275"/>
            <a:ext cx="1367029" cy="649575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9391134" y="2986210"/>
            <a:ext cx="2605956" cy="1021230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9218857" y="3214831"/>
            <a:ext cx="2646238" cy="461665"/>
            <a:chOff x="3395473" y="1948569"/>
            <a:chExt cx="4220675" cy="461665"/>
          </a:xfrm>
        </p:grpSpPr>
        <p:sp>
          <p:nvSpPr>
            <p:cNvPr id="34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880777" y="1948569"/>
              <a:ext cx="373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هَذِهِ خَمْسَةُ رِيَالاتٍ.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4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92" y="2888799"/>
            <a:ext cx="5998291" cy="147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8953071" y="5529030"/>
            <a:ext cx="1367029" cy="649575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9353257" y="5139965"/>
            <a:ext cx="2605956" cy="1021230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9180980" y="5368586"/>
            <a:ext cx="2646238" cy="461665"/>
            <a:chOff x="3395473" y="1948569"/>
            <a:chExt cx="4220675" cy="461665"/>
          </a:xfrm>
        </p:grpSpPr>
        <p:sp>
          <p:nvSpPr>
            <p:cNvPr id="46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7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880777" y="1948569"/>
              <a:ext cx="373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هَذِهِ </a:t>
              </a:r>
              <a:r>
                <a:rPr lang="ar-SY" sz="2400" b="1" dirty="0" smtClean="0"/>
                <a:t>عَشَرَةُ رِيَالاتٍ</a:t>
              </a:r>
              <a:r>
                <a:rPr lang="ar-SY" sz="2400" b="1" dirty="0"/>
                <a:t>.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4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09" y="4962001"/>
            <a:ext cx="5956866" cy="163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9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8" grpId="0" animBg="1"/>
      <p:bldP spid="32" grpId="0" animBg="1"/>
      <p:bldP spid="42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9596" y="3646651"/>
              <a:ext cx="744817" cy="7217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376" y="3241778"/>
              <a:ext cx="1257637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أَشْتَرِي؟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841198" y="116860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532507" y="809951"/>
            <a:ext cx="4580889" cy="895263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802652" y="935567"/>
            <a:ext cx="4007917" cy="552847"/>
            <a:chOff x="1978120" y="1971530"/>
            <a:chExt cx="5360671" cy="55284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978120" y="2062712"/>
              <a:ext cx="5360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صِلي الْفِئَاتِ بِمَا </a:t>
              </a:r>
              <a:r>
                <a:rPr lang="ar-SY" sz="2400" b="1" dirty="0" smtClean="0"/>
                <a:t>يُعَادِلُها :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1166" y="80284"/>
            <a:ext cx="1052426" cy="657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10241316" y="223330"/>
            <a:ext cx="133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03" y="1727196"/>
            <a:ext cx="2032870" cy="4953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77" y="1742092"/>
            <a:ext cx="2776752" cy="492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7120507" flipV="1">
            <a:off x="6113084" y="3801904"/>
            <a:ext cx="2838846" cy="1537556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0599411" flipV="1">
            <a:off x="6274580" y="3102772"/>
            <a:ext cx="2100032" cy="737090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87029" flipV="1">
            <a:off x="5821690" y="3261027"/>
            <a:ext cx="3216714" cy="1370769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750825" flipV="1">
            <a:off x="6415580" y="4792460"/>
            <a:ext cx="2020630" cy="805367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46" grpId="0" animBg="1"/>
      <p:bldP spid="32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011" y="3645170"/>
              <a:ext cx="751936" cy="7286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375" y="3162850"/>
              <a:ext cx="125763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أَشْتَرِي؟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727414" y="1623187"/>
            <a:ext cx="2442926" cy="658723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805714" y="963727"/>
            <a:ext cx="5988776" cy="1060055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442857" y="1266840"/>
            <a:ext cx="6453234" cy="461665"/>
            <a:chOff x="1123130" y="1887259"/>
            <a:chExt cx="6254366" cy="461665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123130" y="1887259"/>
              <a:ext cx="6254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مَا اسْمُ الْعُمْلَةِ النَّقْدِيَّة فِي الْمَمْلَكَةِ الْعَرَبِيَّةِ السُّعُودِيَّةِ؟</a:t>
              </a:r>
              <a:endParaRPr lang="ar-SY" sz="2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8734866" y="3215180"/>
            <a:ext cx="1367029" cy="649575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9135052" y="2826115"/>
            <a:ext cx="2605956" cy="783192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8962775" y="3054736"/>
            <a:ext cx="2646238" cy="461665"/>
            <a:chOff x="3395473" y="1948569"/>
            <a:chExt cx="4220675" cy="461665"/>
          </a:xfrm>
        </p:grpSpPr>
        <p:sp>
          <p:nvSpPr>
            <p:cNvPr id="31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880777" y="1948569"/>
              <a:ext cx="373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الرِيال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63" y="2580154"/>
            <a:ext cx="3224649" cy="3120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8693858" y="223330"/>
            <a:ext cx="288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C00000"/>
                </a:solidFill>
              </a:rPr>
              <a:t>التفكير الناقد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011" y="3645170"/>
              <a:ext cx="751936" cy="7286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375" y="3162850"/>
              <a:ext cx="125763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كَيْفَ أَشْتَرِي؟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973459" y="2283533"/>
            <a:ext cx="4227116" cy="92692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254171" y="1686942"/>
            <a:ext cx="6540319" cy="1060055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341256" y="1811661"/>
            <a:ext cx="6453234" cy="830997"/>
            <a:chOff x="1024660" y="1708865"/>
            <a:chExt cx="6254366" cy="83099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024660" y="1708865"/>
              <a:ext cx="6254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مَاذَا لَوْ فَقَدتِ مَصْرُوفَكِ الْيَوْمِيَّ عِنْدَ ذَهَابِكِ لِلشِّرَاءِ </a:t>
              </a:r>
              <a:r>
                <a:rPr lang="ar-SY" sz="2400" b="1" dirty="0" smtClean="0"/>
                <a:t>مِنْ</a:t>
              </a:r>
            </a:p>
            <a:p>
              <a:pPr algn="r"/>
              <a:r>
                <a:rPr lang="ar-SY" sz="2400" b="1" dirty="0"/>
                <a:t>مَقْصَفِ الْمَدْرَسَةِ، كَيْفَ تَتَصَرَّفِينَ؟</a:t>
              </a:r>
              <a:endParaRPr lang="ar-SY" sz="2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8734866" y="3816628"/>
            <a:ext cx="1367029" cy="649575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9135052" y="3427563"/>
            <a:ext cx="2605956" cy="1021230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8962775" y="3679145"/>
            <a:ext cx="2559841" cy="521026"/>
            <a:chOff x="3395473" y="1971530"/>
            <a:chExt cx="4082875" cy="521026"/>
          </a:xfrm>
        </p:grpSpPr>
        <p:sp>
          <p:nvSpPr>
            <p:cNvPr id="31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742978" y="2030891"/>
              <a:ext cx="3735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أُخبرُ معلِّمتي</a:t>
              </a:r>
              <a:endParaRPr lang="ar-SY" sz="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3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8693858" y="476041"/>
            <a:ext cx="288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C00000"/>
                </a:solidFill>
              </a:rPr>
              <a:t>التفكير الإبداعي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DFDBBD5-49CE-4BBA-8BB2-69DEA3692443}"/>
              </a:ext>
            </a:extLst>
          </p:cNvPr>
          <p:cNvSpPr/>
          <p:nvPr/>
        </p:nvSpPr>
        <p:spPr>
          <a:xfrm>
            <a:off x="-10496" y="0"/>
            <a:ext cx="12202496" cy="680173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2000" t="-6000" r="-17000"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658AB4E0-0DE3-4518-A85C-A8BD46813E6F}"/>
              </a:ext>
            </a:extLst>
          </p:cNvPr>
          <p:cNvSpPr/>
          <p:nvPr/>
        </p:nvSpPr>
        <p:spPr>
          <a:xfrm rot="16200000">
            <a:off x="3236583" y="639825"/>
            <a:ext cx="4367694" cy="6113887"/>
          </a:xfrm>
          <a:custGeom>
            <a:avLst/>
            <a:gdLst>
              <a:gd name="connsiteX0" fmla="*/ 4367694 w 4367694"/>
              <a:gd name="connsiteY0" fmla="*/ 436770 h 6113887"/>
              <a:gd name="connsiteX1" fmla="*/ 4367693 w 4367694"/>
              <a:gd name="connsiteY1" fmla="*/ 6113887 h 6113887"/>
              <a:gd name="connsiteX2" fmla="*/ 3494154 w 4367694"/>
              <a:gd name="connsiteY2" fmla="*/ 6113887 h 6113887"/>
              <a:gd name="connsiteX3" fmla="*/ 3494154 w 4367694"/>
              <a:gd name="connsiteY3" fmla="*/ 5445991 h 6113887"/>
              <a:gd name="connsiteX4" fmla="*/ 3494154 w 4367694"/>
              <a:gd name="connsiteY4" fmla="*/ 6113887 h 6113887"/>
              <a:gd name="connsiteX5" fmla="*/ 2620616 w 4367694"/>
              <a:gd name="connsiteY5" fmla="*/ 6113887 h 6113887"/>
              <a:gd name="connsiteX6" fmla="*/ 2620615 w 4367694"/>
              <a:gd name="connsiteY6" fmla="*/ 6113887 h 6113887"/>
              <a:gd name="connsiteX7" fmla="*/ 1747077 w 4367694"/>
              <a:gd name="connsiteY7" fmla="*/ 6113887 h 6113887"/>
              <a:gd name="connsiteX8" fmla="*/ 873539 w 4367694"/>
              <a:gd name="connsiteY8" fmla="*/ 6113887 h 6113887"/>
              <a:gd name="connsiteX9" fmla="*/ 873538 w 4367694"/>
              <a:gd name="connsiteY9" fmla="*/ 6113887 h 6113887"/>
              <a:gd name="connsiteX10" fmla="*/ 0 w 4367694"/>
              <a:gd name="connsiteY10" fmla="*/ 6113887 h 6113887"/>
              <a:gd name="connsiteX11" fmla="*/ 0 w 4367694"/>
              <a:gd name="connsiteY11" fmla="*/ 436770 h 6113887"/>
              <a:gd name="connsiteX12" fmla="*/ 436770 w 4367694"/>
              <a:gd name="connsiteY12" fmla="*/ 0 h 6113887"/>
              <a:gd name="connsiteX13" fmla="*/ 864666 w 4367694"/>
              <a:gd name="connsiteY13" fmla="*/ 348746 h 6113887"/>
              <a:gd name="connsiteX14" fmla="*/ 873539 w 4367694"/>
              <a:gd name="connsiteY14" fmla="*/ 436761 h 6113887"/>
              <a:gd name="connsiteX15" fmla="*/ 882412 w 4367694"/>
              <a:gd name="connsiteY15" fmla="*/ 348746 h 6113887"/>
              <a:gd name="connsiteX16" fmla="*/ 1310308 w 4367694"/>
              <a:gd name="connsiteY16" fmla="*/ 0 h 6113887"/>
              <a:gd name="connsiteX17" fmla="*/ 1738204 w 4367694"/>
              <a:gd name="connsiteY17" fmla="*/ 348746 h 6113887"/>
              <a:gd name="connsiteX18" fmla="*/ 1747078 w 4367694"/>
              <a:gd name="connsiteY18" fmla="*/ 436765 h 6113887"/>
              <a:gd name="connsiteX19" fmla="*/ 1755951 w 4367694"/>
              <a:gd name="connsiteY19" fmla="*/ 348746 h 6113887"/>
              <a:gd name="connsiteX20" fmla="*/ 2183847 w 4367694"/>
              <a:gd name="connsiteY20" fmla="*/ 0 h 6113887"/>
              <a:gd name="connsiteX21" fmla="*/ 2611743 w 4367694"/>
              <a:gd name="connsiteY21" fmla="*/ 348746 h 6113887"/>
              <a:gd name="connsiteX22" fmla="*/ 2620616 w 4367694"/>
              <a:gd name="connsiteY22" fmla="*/ 436760 h 6113887"/>
              <a:gd name="connsiteX23" fmla="*/ 2629489 w 4367694"/>
              <a:gd name="connsiteY23" fmla="*/ 348746 h 6113887"/>
              <a:gd name="connsiteX24" fmla="*/ 3057385 w 4367694"/>
              <a:gd name="connsiteY24" fmla="*/ 0 h 6113887"/>
              <a:gd name="connsiteX25" fmla="*/ 3485281 w 4367694"/>
              <a:gd name="connsiteY25" fmla="*/ 348746 h 6113887"/>
              <a:gd name="connsiteX26" fmla="*/ 3494154 w 4367694"/>
              <a:gd name="connsiteY26" fmla="*/ 436765 h 6113887"/>
              <a:gd name="connsiteX27" fmla="*/ 3503028 w 4367694"/>
              <a:gd name="connsiteY27" fmla="*/ 348746 h 6113887"/>
              <a:gd name="connsiteX28" fmla="*/ 3930924 w 4367694"/>
              <a:gd name="connsiteY28" fmla="*/ 0 h 6113887"/>
              <a:gd name="connsiteX29" fmla="*/ 4367694 w 4367694"/>
              <a:gd name="connsiteY29" fmla="*/ 436770 h 61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67694" h="6113887">
                <a:moveTo>
                  <a:pt x="4367694" y="436770"/>
                </a:moveTo>
                <a:cubicBezTo>
                  <a:pt x="4367694" y="2329142"/>
                  <a:pt x="4367693" y="4221515"/>
                  <a:pt x="4367693" y="6113887"/>
                </a:cubicBezTo>
                <a:lnTo>
                  <a:pt x="3494154" y="6113887"/>
                </a:lnTo>
                <a:lnTo>
                  <a:pt x="3494154" y="5445991"/>
                </a:lnTo>
                <a:lnTo>
                  <a:pt x="3494154" y="6113887"/>
                </a:lnTo>
                <a:lnTo>
                  <a:pt x="2620616" y="6113887"/>
                </a:lnTo>
                <a:lnTo>
                  <a:pt x="2620615" y="6113887"/>
                </a:lnTo>
                <a:lnTo>
                  <a:pt x="1747077" y="6113887"/>
                </a:lnTo>
                <a:lnTo>
                  <a:pt x="873539" y="6113887"/>
                </a:lnTo>
                <a:lnTo>
                  <a:pt x="873538" y="6113887"/>
                </a:lnTo>
                <a:lnTo>
                  <a:pt x="0" y="6113887"/>
                </a:lnTo>
                <a:lnTo>
                  <a:pt x="0" y="436770"/>
                </a:lnTo>
                <a:cubicBezTo>
                  <a:pt x="0" y="195549"/>
                  <a:pt x="195549" y="0"/>
                  <a:pt x="436770" y="0"/>
                </a:cubicBezTo>
                <a:cubicBezTo>
                  <a:pt x="647839" y="0"/>
                  <a:pt x="823939" y="149718"/>
                  <a:pt x="864666" y="348746"/>
                </a:cubicBezTo>
                <a:lnTo>
                  <a:pt x="873539" y="436761"/>
                </a:lnTo>
                <a:lnTo>
                  <a:pt x="882412" y="348746"/>
                </a:lnTo>
                <a:cubicBezTo>
                  <a:pt x="923139" y="149718"/>
                  <a:pt x="1099240" y="0"/>
                  <a:pt x="1310308" y="0"/>
                </a:cubicBezTo>
                <a:cubicBezTo>
                  <a:pt x="1521376" y="0"/>
                  <a:pt x="1697477" y="149718"/>
                  <a:pt x="1738204" y="348746"/>
                </a:cubicBezTo>
                <a:lnTo>
                  <a:pt x="1747078" y="436765"/>
                </a:lnTo>
                <a:lnTo>
                  <a:pt x="1755951" y="348746"/>
                </a:lnTo>
                <a:cubicBezTo>
                  <a:pt x="1796678" y="149717"/>
                  <a:pt x="1972779" y="0"/>
                  <a:pt x="2183847" y="0"/>
                </a:cubicBezTo>
                <a:cubicBezTo>
                  <a:pt x="2394915" y="0"/>
                  <a:pt x="2571016" y="149717"/>
                  <a:pt x="2611743" y="348746"/>
                </a:cubicBezTo>
                <a:lnTo>
                  <a:pt x="2620616" y="436760"/>
                </a:lnTo>
                <a:lnTo>
                  <a:pt x="2629489" y="348746"/>
                </a:lnTo>
                <a:cubicBezTo>
                  <a:pt x="2670216" y="149717"/>
                  <a:pt x="2846317" y="0"/>
                  <a:pt x="3057385" y="0"/>
                </a:cubicBezTo>
                <a:cubicBezTo>
                  <a:pt x="3268453" y="0"/>
                  <a:pt x="3444554" y="149717"/>
                  <a:pt x="3485281" y="348746"/>
                </a:cubicBezTo>
                <a:lnTo>
                  <a:pt x="3494154" y="436765"/>
                </a:lnTo>
                <a:lnTo>
                  <a:pt x="3503028" y="348746"/>
                </a:lnTo>
                <a:cubicBezTo>
                  <a:pt x="3543755" y="149717"/>
                  <a:pt x="3719856" y="0"/>
                  <a:pt x="3930924" y="0"/>
                </a:cubicBezTo>
                <a:cubicBezTo>
                  <a:pt x="4172145" y="0"/>
                  <a:pt x="4367694" y="195549"/>
                  <a:pt x="4367694" y="436770"/>
                </a:cubicBezTo>
                <a:close/>
              </a:path>
            </a:pathLst>
          </a:custGeom>
          <a:solidFill>
            <a:schemeClr val="tx1">
              <a:alpha val="98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68BE590-BD0B-4734-ADB0-A890D9074E21}"/>
              </a:ext>
            </a:extLst>
          </p:cNvPr>
          <p:cNvGrpSpPr/>
          <p:nvPr/>
        </p:nvGrpSpPr>
        <p:grpSpPr>
          <a:xfrm>
            <a:off x="2504048" y="1626363"/>
            <a:ext cx="6113887" cy="873539"/>
            <a:chOff x="2504048" y="2151013"/>
            <a:chExt cx="6113887" cy="873539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="" xmlns:a16="http://schemas.microsoft.com/office/drawing/2014/main" id="{7CFD0A8B-7B57-4533-AB87-B31167F4CC97}"/>
                </a:ext>
              </a:extLst>
            </p:cNvPr>
            <p:cNvSpPr/>
            <p:nvPr/>
          </p:nvSpPr>
          <p:spPr>
            <a:xfrm rot="16200000">
              <a:off x="5124222" y="-469161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C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2F8C4D9-9E6D-4328-9F76-D4918473B260}"/>
                </a:ext>
              </a:extLst>
            </p:cNvPr>
            <p:cNvSpPr txBox="1"/>
            <p:nvPr/>
          </p:nvSpPr>
          <p:spPr>
            <a:xfrm>
              <a:off x="2658794" y="2233840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36C31F70-DE17-461C-B3C4-EC599D8871FD}"/>
                </a:ext>
              </a:extLst>
            </p:cNvPr>
            <p:cNvGrpSpPr/>
            <p:nvPr/>
          </p:nvGrpSpPr>
          <p:grpSpPr>
            <a:xfrm>
              <a:off x="2989382" y="2193554"/>
              <a:ext cx="4777700" cy="830997"/>
              <a:chOff x="2989382" y="1180680"/>
              <a:chExt cx="4777700" cy="830997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D3CAD08-DEF8-488F-A5E7-E56C7A226FC2}"/>
                  </a:ext>
                </a:extLst>
              </p:cNvPr>
              <p:cNvSpPr txBox="1"/>
              <p:nvPr/>
            </p:nvSpPr>
            <p:spPr>
              <a:xfrm>
                <a:off x="2989382" y="1180680"/>
                <a:ext cx="4777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الْبَيْعُ وَالشِّرَاءُ فِي المَقْصَفِ يُشْبِهُ الْبَيْعَ وَالشِّرَاءَ فِي السُّوقِ.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B9B3A083-01D2-4CA4-AD29-7477AB5B0618}"/>
                  </a:ext>
                </a:extLst>
              </p:cNvPr>
              <p:cNvSpPr txBox="1"/>
              <p:nvPr/>
            </p:nvSpPr>
            <p:spPr>
              <a:xfrm>
                <a:off x="3370553" y="1630551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6A1402F-0D5F-4B52-9CCC-6CCA44417D7C}"/>
              </a:ext>
            </a:extLst>
          </p:cNvPr>
          <p:cNvGrpSpPr/>
          <p:nvPr/>
        </p:nvGrpSpPr>
        <p:grpSpPr>
          <a:xfrm>
            <a:off x="2504048" y="2457796"/>
            <a:ext cx="6113887" cy="915645"/>
            <a:chOff x="2504048" y="2982446"/>
            <a:chExt cx="6113887" cy="915645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="" xmlns:a16="http://schemas.microsoft.com/office/drawing/2014/main" id="{54536FE0-8182-47CC-8605-BCC1F89E9970}"/>
                </a:ext>
              </a:extLst>
            </p:cNvPr>
            <p:cNvSpPr/>
            <p:nvPr/>
          </p:nvSpPr>
          <p:spPr>
            <a:xfrm rot="16200000">
              <a:off x="5124222" y="404378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B684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F7AD090-F28B-46A0-B754-6CC5906C0DE8}"/>
                </a:ext>
              </a:extLst>
            </p:cNvPr>
            <p:cNvSpPr txBox="1"/>
            <p:nvPr/>
          </p:nvSpPr>
          <p:spPr>
            <a:xfrm>
              <a:off x="2658793" y="3105557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74AEDB7A-546C-45A0-8F46-8BFAB50D9260}"/>
                </a:ext>
              </a:extLst>
            </p:cNvPr>
            <p:cNvGrpSpPr/>
            <p:nvPr/>
          </p:nvGrpSpPr>
          <p:grpSpPr>
            <a:xfrm>
              <a:off x="3144129" y="2982446"/>
              <a:ext cx="4265500" cy="830997"/>
              <a:chOff x="3144129" y="1105072"/>
              <a:chExt cx="4265500" cy="830997"/>
            </a:xfrm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1685E620-3311-4B7A-831C-68664ABE7962}"/>
                  </a:ext>
                </a:extLst>
              </p:cNvPr>
              <p:cNvSpPr txBox="1"/>
              <p:nvPr/>
            </p:nvSpPr>
            <p:spPr>
              <a:xfrm>
                <a:off x="3144129" y="1105072"/>
                <a:ext cx="42655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عَدُّكِ لِنُقُودِكِ قَبْلَ الشِّرَاءِ وَبَعْدَهُ، وَحِرْصُكِ عَلَيْهَا 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جَيِّداً أَمْر ضَرُورِيّ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.</a:t>
                </a:r>
                <a:endPara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ABEE0861-AA10-4D48-B665-49363D4FDC3D}"/>
                  </a:ext>
                </a:extLst>
              </p:cNvPr>
              <p:cNvSpPr txBox="1"/>
              <p:nvPr/>
            </p:nvSpPr>
            <p:spPr>
              <a:xfrm>
                <a:off x="3144129" y="1254418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A0FEA97-F887-4B7C-A171-0D80399B1E41}"/>
              </a:ext>
            </a:extLst>
          </p:cNvPr>
          <p:cNvGrpSpPr/>
          <p:nvPr/>
        </p:nvGrpSpPr>
        <p:grpSpPr>
          <a:xfrm>
            <a:off x="2504048" y="3373440"/>
            <a:ext cx="6113887" cy="873539"/>
            <a:chOff x="2504048" y="3898090"/>
            <a:chExt cx="6113887" cy="873539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="" xmlns:a16="http://schemas.microsoft.com/office/drawing/2014/main" id="{398415C3-8F33-4784-ABEE-64E3F290188B}"/>
                </a:ext>
              </a:extLst>
            </p:cNvPr>
            <p:cNvSpPr/>
            <p:nvPr/>
          </p:nvSpPr>
          <p:spPr>
            <a:xfrm rot="16200000">
              <a:off x="5124222" y="1277916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2A36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EFAC325-DB82-4B91-BEAB-AD614FB5C8E5}"/>
                </a:ext>
              </a:extLst>
            </p:cNvPr>
            <p:cNvSpPr txBox="1"/>
            <p:nvPr/>
          </p:nvSpPr>
          <p:spPr>
            <a:xfrm>
              <a:off x="2546244" y="3977274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9B53E047-83B4-4991-B45A-C0653DD073E4}"/>
                </a:ext>
              </a:extLst>
            </p:cNvPr>
            <p:cNvGrpSpPr/>
            <p:nvPr/>
          </p:nvGrpSpPr>
          <p:grpSpPr>
            <a:xfrm>
              <a:off x="2962127" y="3932096"/>
              <a:ext cx="4618304" cy="830997"/>
              <a:chOff x="2962127" y="1162086"/>
              <a:chExt cx="4618304" cy="830997"/>
            </a:xfrm>
          </p:grpSpPr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1AB2181-B779-450B-A678-8751FF3A0FBF}"/>
                  </a:ext>
                </a:extLst>
              </p:cNvPr>
              <p:cNvSpPr txBox="1"/>
              <p:nvPr/>
            </p:nvSpPr>
            <p:spPr>
              <a:xfrm>
                <a:off x="2962127" y="1162086"/>
                <a:ext cx="4618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لَيْسَ ضَرُورِيّاً صَرْفُ جَمِيعِ النُّقُودِ الَّتيِ مَعَكِ </a:t>
                </a:r>
                <a:r>
                  <a:rPr lang="ar-SY" sz="2400" b="1" dirty="0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فِى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الْيَوْمِ نَفْسِهِ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3A2A5AB6-5F46-4B8F-A015-512B2E6389C7}"/>
                  </a:ext>
                </a:extLst>
              </p:cNvPr>
              <p:cNvSpPr txBox="1"/>
              <p:nvPr/>
            </p:nvSpPr>
            <p:spPr>
              <a:xfrm>
                <a:off x="3314931" y="1577585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00AF7E3-1B77-4C1D-836F-4E1ACD3D2499}"/>
              </a:ext>
            </a:extLst>
          </p:cNvPr>
          <p:cNvGrpSpPr/>
          <p:nvPr/>
        </p:nvGrpSpPr>
        <p:grpSpPr>
          <a:xfrm>
            <a:off x="2504047" y="4246979"/>
            <a:ext cx="6113888" cy="873539"/>
            <a:chOff x="2504047" y="4771629"/>
            <a:chExt cx="6113888" cy="873539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="" xmlns:a16="http://schemas.microsoft.com/office/drawing/2014/main" id="{2930A2D5-E2B1-4DCB-9DD4-8B665D716779}"/>
                </a:ext>
              </a:extLst>
            </p:cNvPr>
            <p:cNvSpPr/>
            <p:nvPr/>
          </p:nvSpPr>
          <p:spPr>
            <a:xfrm rot="16200000">
              <a:off x="5124222" y="2151455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F372D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204A308-956B-4D47-9E81-4B8C0BA81F02}"/>
                </a:ext>
              </a:extLst>
            </p:cNvPr>
            <p:cNvSpPr txBox="1"/>
            <p:nvPr/>
          </p:nvSpPr>
          <p:spPr>
            <a:xfrm>
              <a:off x="2504047" y="4848991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ABFC186D-F81A-488E-AB43-6A4543695B9A}"/>
                </a:ext>
              </a:extLst>
            </p:cNvPr>
            <p:cNvGrpSpPr/>
            <p:nvPr/>
          </p:nvGrpSpPr>
          <p:grpSpPr>
            <a:xfrm>
              <a:off x="2989382" y="4913746"/>
              <a:ext cx="4830504" cy="461665"/>
              <a:chOff x="2989382" y="1293304"/>
              <a:chExt cx="4830504" cy="461665"/>
            </a:xfrm>
          </p:grpSpPr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85AED27-2E6C-4E05-A681-C8DDF76341BD}"/>
                  </a:ext>
                </a:extLst>
              </p:cNvPr>
              <p:cNvSpPr txBox="1"/>
              <p:nvPr/>
            </p:nvSpPr>
            <p:spPr>
              <a:xfrm>
                <a:off x="2989382" y="1293304"/>
                <a:ext cx="4830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شِرَاءُكِ لَيْسَ لِكُلِّ مَا يُعْجِبُكِ، بَلِ احْتِيَاجَاتِكِ فَقَطْ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4042AE21-1919-4829-8FD0-FFC624F62B57}"/>
                  </a:ext>
                </a:extLst>
              </p:cNvPr>
              <p:cNvSpPr txBox="1"/>
              <p:nvPr/>
            </p:nvSpPr>
            <p:spPr>
              <a:xfrm>
                <a:off x="3314931" y="1439085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308D090-2083-47B0-83AA-9B1C09F8CBA0}"/>
              </a:ext>
            </a:extLst>
          </p:cNvPr>
          <p:cNvGrpSpPr/>
          <p:nvPr/>
        </p:nvGrpSpPr>
        <p:grpSpPr>
          <a:xfrm>
            <a:off x="2399882" y="5120172"/>
            <a:ext cx="6218053" cy="873884"/>
            <a:chOff x="2399882" y="5644822"/>
            <a:chExt cx="6218053" cy="873884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="" xmlns:a16="http://schemas.microsoft.com/office/drawing/2014/main" id="{0C9EAE70-EAD4-49C7-AB5C-85A367AC6073}"/>
                </a:ext>
              </a:extLst>
            </p:cNvPr>
            <p:cNvSpPr/>
            <p:nvPr/>
          </p:nvSpPr>
          <p:spPr>
            <a:xfrm rot="16200000">
              <a:off x="5124222" y="3024993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3A0B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00D1EB5-AA39-485B-94D3-BBB05EEB19EE}"/>
                </a:ext>
              </a:extLst>
            </p:cNvPr>
            <p:cNvSpPr txBox="1"/>
            <p:nvPr/>
          </p:nvSpPr>
          <p:spPr>
            <a:xfrm>
              <a:off x="2399882" y="5720708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05FA2457-6DAA-42E5-9C52-71CEBCB4D2F8}"/>
                </a:ext>
              </a:extLst>
            </p:cNvPr>
            <p:cNvGrpSpPr/>
            <p:nvPr/>
          </p:nvGrpSpPr>
          <p:grpSpPr>
            <a:xfrm>
              <a:off x="2658792" y="5644822"/>
              <a:ext cx="5161093" cy="830997"/>
              <a:chOff x="2658792" y="1131744"/>
              <a:chExt cx="5161093" cy="830997"/>
            </a:xfrm>
          </p:grpSpPr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331AE00C-17CC-4984-B333-F6C8BBD4BB63}"/>
                  </a:ext>
                </a:extLst>
              </p:cNvPr>
              <p:cNvSpPr txBox="1"/>
              <p:nvPr/>
            </p:nvSpPr>
            <p:spPr>
              <a:xfrm>
                <a:off x="2658792" y="1131744"/>
                <a:ext cx="51610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ما تُعْطَيْنَ مِنْ مَالٍ يُسَمَّى مَصْرُوفاً، وَإِذَا وَفَّرْتِ مِنْهُ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مَبْلَغاً 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يُسَمَّى ادِّخَاراً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9F32639B-B423-4984-921E-9F212A2D619E}"/>
                  </a:ext>
                </a:extLst>
              </p:cNvPr>
              <p:cNvSpPr txBox="1"/>
              <p:nvPr/>
            </p:nvSpPr>
            <p:spPr>
              <a:xfrm>
                <a:off x="3314931" y="1423073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5447555-DB0B-4569-B21B-C67CC73B7654}"/>
              </a:ext>
            </a:extLst>
          </p:cNvPr>
          <p:cNvSpPr/>
          <p:nvPr/>
        </p:nvSpPr>
        <p:spPr>
          <a:xfrm>
            <a:off x="7461353" y="1771902"/>
            <a:ext cx="2413567" cy="4047978"/>
          </a:xfrm>
          <a:custGeom>
            <a:avLst/>
            <a:gdLst>
              <a:gd name="connsiteX0" fmla="*/ 884022 w 1768044"/>
              <a:gd name="connsiteY0" fmla="*/ 0 h 3225528"/>
              <a:gd name="connsiteX1" fmla="*/ 1768044 w 1768044"/>
              <a:gd name="connsiteY1" fmla="*/ 884022 h 3225528"/>
              <a:gd name="connsiteX2" fmla="*/ 1378287 w 1768044"/>
              <a:gd name="connsiteY2" fmla="*/ 1617067 h 3225528"/>
              <a:gd name="connsiteX3" fmla="*/ 1230762 w 1768044"/>
              <a:gd name="connsiteY3" fmla="*/ 1697141 h 3225528"/>
              <a:gd name="connsiteX4" fmla="*/ 1438319 w 1768044"/>
              <a:gd name="connsiteY4" fmla="*/ 3225528 h 3225528"/>
              <a:gd name="connsiteX5" fmla="*/ 329725 w 1768044"/>
              <a:gd name="connsiteY5" fmla="*/ 3225528 h 3225528"/>
              <a:gd name="connsiteX6" fmla="*/ 537283 w 1768044"/>
              <a:gd name="connsiteY6" fmla="*/ 1697141 h 3225528"/>
              <a:gd name="connsiteX7" fmla="*/ 389757 w 1768044"/>
              <a:gd name="connsiteY7" fmla="*/ 1617067 h 3225528"/>
              <a:gd name="connsiteX8" fmla="*/ 0 w 1768044"/>
              <a:gd name="connsiteY8" fmla="*/ 884022 h 3225528"/>
              <a:gd name="connsiteX9" fmla="*/ 884022 w 1768044"/>
              <a:gd name="connsiteY9" fmla="*/ 0 h 32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044" h="3225528">
                <a:moveTo>
                  <a:pt x="884022" y="0"/>
                </a:moveTo>
                <a:cubicBezTo>
                  <a:pt x="1372254" y="0"/>
                  <a:pt x="1768044" y="395790"/>
                  <a:pt x="1768044" y="884022"/>
                </a:cubicBezTo>
                <a:cubicBezTo>
                  <a:pt x="1768044" y="1189167"/>
                  <a:pt x="1613439" y="1458202"/>
                  <a:pt x="1378287" y="1617067"/>
                </a:cubicBezTo>
                <a:lnTo>
                  <a:pt x="1230762" y="1697141"/>
                </a:lnTo>
                <a:lnTo>
                  <a:pt x="1438319" y="3225528"/>
                </a:lnTo>
                <a:lnTo>
                  <a:pt x="329725" y="3225528"/>
                </a:lnTo>
                <a:lnTo>
                  <a:pt x="537283" y="1697141"/>
                </a:lnTo>
                <a:lnTo>
                  <a:pt x="389757" y="1617067"/>
                </a:lnTo>
                <a:cubicBezTo>
                  <a:pt x="154605" y="1458202"/>
                  <a:pt x="0" y="1189167"/>
                  <a:pt x="0" y="884022"/>
                </a:cubicBezTo>
                <a:cubicBezTo>
                  <a:pt x="0" y="395790"/>
                  <a:pt x="395790" y="0"/>
                  <a:pt x="884022" y="0"/>
                </a:cubicBezTo>
                <a:close/>
              </a:path>
            </a:pathLst>
          </a:custGeom>
          <a:solidFill>
            <a:schemeClr val="tx1"/>
          </a:solidFill>
          <a:ln w="327025">
            <a:gradFill flip="none" rotWithShape="1">
              <a:gsLst>
                <a:gs pos="54000">
                  <a:schemeClr val="bg1">
                    <a:lumMod val="95000"/>
                  </a:schemeClr>
                </a:gs>
                <a:gs pos="48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lumMod val="50000"/>
                  </a:schemeClr>
                </a:gs>
                <a:gs pos="27000">
                  <a:schemeClr val="bg1">
                    <a:lumMod val="95000"/>
                  </a:schemeClr>
                </a:gs>
                <a:gs pos="6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woPt" dir="t"/>
          </a:scene3d>
          <a:sp3d extrusionH="2222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832D7DE-1CCB-4696-B3E6-2619125A89DF}"/>
              </a:ext>
            </a:extLst>
          </p:cNvPr>
          <p:cNvGrpSpPr/>
          <p:nvPr/>
        </p:nvGrpSpPr>
        <p:grpSpPr>
          <a:xfrm>
            <a:off x="8077071" y="966526"/>
            <a:ext cx="3446584" cy="3446584"/>
            <a:chOff x="8077071" y="1491176"/>
            <a:chExt cx="3446584" cy="3446584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890C90F-BEC6-4538-9962-F1DE1E7ECD3C}"/>
                </a:ext>
              </a:extLst>
            </p:cNvPr>
            <p:cNvSpPr/>
            <p:nvPr/>
          </p:nvSpPr>
          <p:spPr>
            <a:xfrm>
              <a:off x="8394194" y="2785402"/>
              <a:ext cx="998806" cy="1252025"/>
            </a:xfrm>
            <a:custGeom>
              <a:avLst/>
              <a:gdLst>
                <a:gd name="connsiteX0" fmla="*/ 745588 w 998806"/>
                <a:gd name="connsiteY0" fmla="*/ 0 h 1280160"/>
                <a:gd name="connsiteX1" fmla="*/ 0 w 998806"/>
                <a:gd name="connsiteY1" fmla="*/ 576775 h 1280160"/>
                <a:gd name="connsiteX2" fmla="*/ 84406 w 998806"/>
                <a:gd name="connsiteY2" fmla="*/ 1209822 h 1280160"/>
                <a:gd name="connsiteX3" fmla="*/ 998806 w 998806"/>
                <a:gd name="connsiteY3" fmla="*/ 1280160 h 1280160"/>
                <a:gd name="connsiteX4" fmla="*/ 745588 w 998806"/>
                <a:gd name="connsiteY4" fmla="*/ 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280160">
                  <a:moveTo>
                    <a:pt x="745588" y="0"/>
                  </a:moveTo>
                  <a:lnTo>
                    <a:pt x="0" y="576775"/>
                  </a:lnTo>
                  <a:lnTo>
                    <a:pt x="84406" y="1209822"/>
                  </a:lnTo>
                  <a:lnTo>
                    <a:pt x="998806" y="1280160"/>
                  </a:lnTo>
                  <a:lnTo>
                    <a:pt x="745588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349250"/>
              <a:bevelB w="19050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ircle: Hollow 1">
              <a:extLst>
                <a:ext uri="{FF2B5EF4-FFF2-40B4-BE49-F238E27FC236}">
                  <a16:creationId xmlns="" xmlns:a16="http://schemas.microsoft.com/office/drawing/2014/main" id="{51900E45-55BD-44CD-B195-D71715E426DE}"/>
                </a:ext>
              </a:extLst>
            </p:cNvPr>
            <p:cNvSpPr/>
            <p:nvPr/>
          </p:nvSpPr>
          <p:spPr>
            <a:xfrm>
              <a:off x="8077071" y="1491176"/>
              <a:ext cx="3446584" cy="3446584"/>
            </a:xfrm>
            <a:prstGeom prst="donut">
              <a:avLst>
                <a:gd name="adj" fmla="val 20655"/>
              </a:avLst>
            </a:prstGeom>
            <a:gradFill>
              <a:gsLst>
                <a:gs pos="54000">
                  <a:schemeClr val="bg1">
                    <a:lumMod val="95000"/>
                  </a:schemeClr>
                </a:gs>
                <a:gs pos="48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lumMod val="50000"/>
                  </a:schemeClr>
                </a:gs>
                <a:gs pos="27000">
                  <a:schemeClr val="bg1">
                    <a:lumMod val="95000"/>
                  </a:schemeClr>
                </a:gs>
                <a:gs pos="6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scene3d>
              <a:camera prst="isometricOffAxis1Left"/>
              <a:lightRig rig="threePt" dir="t"/>
            </a:scene3d>
            <a:sp3d extrusionH="196850">
              <a:bevelT w="558800" h="133350"/>
              <a:bevelB w="13335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979694" y="56270"/>
            <a:ext cx="1035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إِرْشَادَات </a:t>
            </a:r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عَامَّة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231</Words>
  <Application>Microsoft Office PowerPoint</Application>
  <PresentationFormat>مخصص</PresentationFormat>
  <Paragraphs>71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3964</cp:revision>
  <dcterms:created xsi:type="dcterms:W3CDTF">2020-10-10T04:32:51Z</dcterms:created>
  <dcterms:modified xsi:type="dcterms:W3CDTF">2021-04-15T05:51:29Z</dcterms:modified>
</cp:coreProperties>
</file>