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589" r:id="rId2"/>
    <p:sldId id="776" r:id="rId3"/>
    <p:sldId id="819" r:id="rId4"/>
    <p:sldId id="811" r:id="rId5"/>
    <p:sldId id="821" r:id="rId6"/>
    <p:sldId id="822" r:id="rId7"/>
    <p:sldId id="826" r:id="rId8"/>
    <p:sldId id="827" r:id="rId9"/>
    <p:sldId id="802" r:id="rId10"/>
    <p:sldId id="828" r:id="rId11"/>
    <p:sldId id="829" r:id="rId12"/>
    <p:sldId id="824" r:id="rId13"/>
    <p:sldId id="830" r:id="rId14"/>
    <p:sldId id="792" r:id="rId15"/>
    <p:sldId id="831" r:id="rId16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9933FF"/>
    <a:srgbClr val="00CC99"/>
    <a:srgbClr val="33CCFF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63" autoAdjust="0"/>
    <p:restoredTop sz="94660"/>
  </p:normalViewPr>
  <p:slideViewPr>
    <p:cSldViewPr snapToGrid="0">
      <p:cViewPr>
        <p:scale>
          <a:sx n="66" d="100"/>
          <a:sy n="66" d="100"/>
        </p:scale>
        <p:origin x="-690" y="-270"/>
      </p:cViewPr>
      <p:guideLst>
        <p:guide orient="horz" pos="1561"/>
        <p:guide pos="70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27C2867-E55A-4D78-9560-5A67FEF13D76}" type="datetimeFigureOut">
              <a:rPr lang="ar-SY" smtClean="0"/>
              <a:t>23/09/1442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AB6B5D0-A538-4549-A260-0F35CF25369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8050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23/09/1442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23/09/1442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23/09/1442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23/09/1442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23/09/1442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23/09/1442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23/09/1442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23/09/1442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23/09/1442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23/09/1442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23/09/1442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23/09/1442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1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8.gif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gif"/><Relationship Id="rId7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gif"/><Relationship Id="rId5" Type="http://schemas.openxmlformats.org/officeDocument/2006/relationships/image" Target="../media/image19.png"/><Relationship Id="rId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gif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gif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xmlns="" id="{6B593B20-1F5C-431F-8B71-BF5257FC17D7}"/>
              </a:ext>
            </a:extLst>
          </p:cNvPr>
          <p:cNvGrpSpPr/>
          <p:nvPr/>
        </p:nvGrpSpPr>
        <p:grpSpPr>
          <a:xfrm>
            <a:off x="11088876" y="2680769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xmlns="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xmlns="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xmlns="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xmlns="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xmlns="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xmlns="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xmlns="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xmlns="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xmlns="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xmlns="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xmlns="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xmlns="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xmlns="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xmlns="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xmlns="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xmlns="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xmlns="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xmlns="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xmlns="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xmlns="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xmlns="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xmlns="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xmlns="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xmlns="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xmlns="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xmlns="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xmlns="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xmlns="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xmlns="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xmlns="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xmlns="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xmlns="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xmlns="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xmlns="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xmlns="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xmlns="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xmlns="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xmlns="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xmlns="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xmlns="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xmlns="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xmlns="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xmlns="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xmlns="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xmlns="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xmlns="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xmlns="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xmlns="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xmlns="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xmlns="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xmlns="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xmlns="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xmlns="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xmlns="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xmlns="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xmlns="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xmlns="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xmlns="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xmlns="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xmlns="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xmlns="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xmlns="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xmlns="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xmlns="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xmlns="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xmlns="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xmlns="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xmlns="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xmlns="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xmlns="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xmlns="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xmlns="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xmlns="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xmlns="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xmlns="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xmlns="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xmlns="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xmlns="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xmlns="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xmlns="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xmlns="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xmlns="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xmlns="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xmlns="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xmlns="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xmlns="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xmlns="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xmlns="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xmlns="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xmlns="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xmlns="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xmlns="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xmlns="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xmlns="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xmlns="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xmlns="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xmlns="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xmlns="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xmlns="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xmlns="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xmlns="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xmlns="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xmlns="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xmlns="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xmlns="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xmlns="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xmlns="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xmlns="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xmlns="" id="{DECF6CD6-3A3C-4226-8039-3E6001337D48}"/>
                  </a:ext>
                </a:extLst>
              </p:cNvPr>
              <p:cNvSpPr/>
              <p:nvPr/>
            </p:nvSpPr>
            <p:spPr>
              <a:xfrm>
                <a:off x="7951579" y="3519956"/>
                <a:ext cx="6029231" cy="3191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xmlns="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xmlns="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xmlns="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xmlns="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xmlns="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xmlns="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xmlns="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xmlns="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xmlns="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xmlns="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xmlns="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xmlns="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xmlns="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xmlns="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xmlns="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xmlns="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xmlns="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xmlns="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xmlns="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xmlns="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xmlns="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xmlns="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xmlns="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xmlns="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xmlns="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xmlns="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xmlns="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xmlns="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xmlns="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xmlns="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xmlns="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xmlns="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xmlns="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xmlns="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xmlns="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xmlns="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xmlns="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xmlns="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xmlns="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xmlns="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xmlns="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xmlns="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xmlns="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xmlns="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xmlns="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xmlns="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xmlns="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xmlns="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xmlns="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xmlns="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xmlns="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xmlns="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xmlns="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xmlns="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xmlns="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xmlns="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xmlns="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xmlns="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xmlns="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xmlns="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xmlns="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xmlns="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xmlns="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xmlns="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xmlns="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xmlns="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xmlns="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xmlns="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xmlns="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xmlns="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xmlns="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xmlns="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xmlns="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xmlns="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xmlns="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xmlns="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xmlns="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xmlns="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xmlns="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xmlns="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xmlns="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xmlns="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xmlns="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xmlns="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xmlns="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xmlns="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xmlns="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xmlns="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xmlns="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xmlns="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xmlns="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xmlns="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xmlns="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xmlns="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xmlns="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xmlns="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xmlns="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xmlns="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xmlns="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xmlns="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xmlns="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xmlns="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xmlns="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xmlns="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xmlns="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xmlns="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xmlns="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xmlns="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xmlns="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xmlns="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xmlns="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xmlns="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xmlns="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xmlns="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xmlns="" id="{5F1E1639-F48D-4D01-80D9-2058D7799887}"/>
                </a:ext>
              </a:extLst>
            </p:cNvPr>
            <p:cNvSpPr txBox="1"/>
            <p:nvPr/>
          </p:nvSpPr>
          <p:spPr>
            <a:xfrm>
              <a:off x="10684093" y="3031795"/>
              <a:ext cx="52992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مواطن في الماء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983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61E8F48-9F58-4FBB-A4B7-53B54DBACA35}"/>
              </a:ext>
            </a:extLst>
          </p:cNvPr>
          <p:cNvGrpSpPr/>
          <p:nvPr/>
        </p:nvGrpSpPr>
        <p:grpSpPr>
          <a:xfrm>
            <a:off x="343178" y="2478088"/>
            <a:ext cx="2733576" cy="763305"/>
            <a:chOff x="4562485" y="2478088"/>
            <a:chExt cx="2733576" cy="763305"/>
          </a:xfrm>
        </p:grpSpPr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xmlns="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2485" y="2602770"/>
              <a:ext cx="876250" cy="6386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E9A3F2A4-523A-43EC-AC42-26A0A704049B}"/>
                </a:ext>
              </a:extLst>
            </p:cNvPr>
            <p:cNvSpPr txBox="1"/>
            <p:nvPr/>
          </p:nvSpPr>
          <p:spPr>
            <a:xfrm>
              <a:off x="5400791" y="2478088"/>
              <a:ext cx="18952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</a:t>
              </a:r>
              <a:r>
                <a:rPr lang="ar-SY" sz="2000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الرابع</a:t>
              </a:r>
              <a:endParaRPr lang="ar-SY" sz="20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الحيوانات و مساكنها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F303D07-23DA-4876-B2A3-A06F7DC65C2B}"/>
              </a:ext>
            </a:extLst>
          </p:cNvPr>
          <p:cNvGrpSpPr/>
          <p:nvPr/>
        </p:nvGrpSpPr>
        <p:grpSpPr>
          <a:xfrm>
            <a:off x="437962" y="3640595"/>
            <a:ext cx="2743369" cy="607075"/>
            <a:chOff x="4588192" y="3640595"/>
            <a:chExt cx="2743369" cy="607075"/>
          </a:xfrm>
        </p:grpSpPr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xmlns="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8192" y="3640595"/>
              <a:ext cx="887500" cy="6070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0C37B15B-FA09-41D5-A480-D1B298E85BDB}"/>
                </a:ext>
              </a:extLst>
            </p:cNvPr>
            <p:cNvSpPr txBox="1"/>
            <p:nvPr/>
          </p:nvSpPr>
          <p:spPr>
            <a:xfrm>
              <a:off x="5227136" y="3841238"/>
              <a:ext cx="21044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مواطن </a:t>
              </a:r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في الماء</a:t>
              </a:r>
              <a:endParaRPr lang="ar-SY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21E03BA-7738-4C4C-89EB-8D002A8F37C3}"/>
              </a:ext>
            </a:extLst>
          </p:cNvPr>
          <p:cNvGrpSpPr/>
          <p:nvPr/>
        </p:nvGrpSpPr>
        <p:grpSpPr>
          <a:xfrm>
            <a:off x="769259" y="4759191"/>
            <a:ext cx="1906507" cy="598644"/>
            <a:chOff x="4862287" y="4759191"/>
            <a:chExt cx="1906507" cy="598644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xmlns="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2287" y="4759191"/>
              <a:ext cx="725711" cy="51310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D422625F-6678-4DD5-97FA-758F4C6B6913}"/>
                </a:ext>
              </a:extLst>
            </p:cNvPr>
            <p:cNvSpPr txBox="1"/>
            <p:nvPr/>
          </p:nvSpPr>
          <p:spPr>
            <a:xfrm>
              <a:off x="5472940" y="4988503"/>
              <a:ext cx="129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الثاني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2A1F8F9-6D07-4783-AA05-2B10C255BCC9}"/>
              </a:ext>
            </a:extLst>
          </p:cNvPr>
          <p:cNvSpPr txBox="1"/>
          <p:nvPr/>
        </p:nvSpPr>
        <p:spPr>
          <a:xfrm>
            <a:off x="804517" y="1885575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الثانية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34">
            <a:extLst>
              <a:ext uri="{FF2B5EF4-FFF2-40B4-BE49-F238E27FC236}">
                <a16:creationId xmlns="" xmlns:a16="http://schemas.microsoft.com/office/drawing/2014/main" id="{73C4F4A6-C756-4101-A3F0-248D63C16A03}"/>
              </a:ext>
            </a:extLst>
          </p:cNvPr>
          <p:cNvSpPr txBox="1"/>
          <p:nvPr/>
        </p:nvSpPr>
        <p:spPr>
          <a:xfrm>
            <a:off x="9455969" y="246812"/>
            <a:ext cx="2169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rgbClr val="FFFF00"/>
                </a:solidFill>
              </a:rPr>
              <a:t>حقيقة</a:t>
            </a:r>
            <a:endParaRPr lang="ar-SY" sz="2400" b="1" dirty="0">
              <a:solidFill>
                <a:srgbClr val="FFFF00"/>
              </a:solidFill>
            </a:endParaRPr>
          </a:p>
        </p:txBody>
      </p:sp>
      <p:sp>
        <p:nvSpPr>
          <p:cNvPr id="29" name="TextBox 34">
            <a:extLst>
              <a:ext uri="{FF2B5EF4-FFF2-40B4-BE49-F238E27FC236}">
                <a16:creationId xmlns="" xmlns:a16="http://schemas.microsoft.com/office/drawing/2014/main" id="{73C4F4A6-C756-4101-A3F0-248D63C16A03}"/>
              </a:ext>
            </a:extLst>
          </p:cNvPr>
          <p:cNvSpPr txBox="1"/>
          <p:nvPr/>
        </p:nvSpPr>
        <p:spPr>
          <a:xfrm>
            <a:off x="5399315" y="866005"/>
            <a:ext cx="6352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chemeClr val="bg1"/>
                </a:solidFill>
              </a:rPr>
              <a:t>للسمكة ذيل و زعانف يُساعدانها على السباحة في الماء</a:t>
            </a:r>
            <a:endParaRPr lang="ar-SY" sz="2400" b="1" dirty="0">
              <a:solidFill>
                <a:schemeClr val="bg1"/>
              </a:solidFill>
            </a:endParaRPr>
          </a:p>
        </p:txBody>
      </p:sp>
      <p:pic>
        <p:nvPicPr>
          <p:cNvPr id="27" name="Graphic 204">
            <a:extLst>
              <a:ext uri="{FF2B5EF4-FFF2-40B4-BE49-F238E27FC236}">
                <a16:creationId xmlns:a16="http://schemas.microsoft.com/office/drawing/2014/main" xmlns="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551" y="2308235"/>
            <a:ext cx="2641680" cy="2307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مجموعة 5"/>
          <p:cNvGrpSpPr/>
          <p:nvPr/>
        </p:nvGrpSpPr>
        <p:grpSpPr>
          <a:xfrm>
            <a:off x="3446449" y="1770743"/>
            <a:ext cx="5299443" cy="3746889"/>
            <a:chOff x="3446449" y="1770743"/>
            <a:chExt cx="5299443" cy="3746889"/>
          </a:xfrm>
        </p:grpSpPr>
        <p:pic>
          <p:nvPicPr>
            <p:cNvPr id="28" name="Graphic 204">
              <a:extLst>
                <a:ext uri="{FF2B5EF4-FFF2-40B4-BE49-F238E27FC236}">
                  <a16:creationId xmlns:a16="http://schemas.microsoft.com/office/drawing/2014/main" xmlns="" id="{12A15261-21FF-4C3F-BFF2-B647A658D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449" y="1770743"/>
              <a:ext cx="5299443" cy="374688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1" name="Graphic 204">
              <a:extLst>
                <a:ext uri="{FF2B5EF4-FFF2-40B4-BE49-F238E27FC236}">
                  <a16:creationId xmlns:a16="http://schemas.microsoft.com/office/drawing/2014/main" xmlns="" id="{12A15261-21FF-4C3F-BFF2-B647A658D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4951" y="2814470"/>
              <a:ext cx="2379753" cy="22012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03594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21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61E8F48-9F58-4FBB-A4B7-53B54DBACA35}"/>
              </a:ext>
            </a:extLst>
          </p:cNvPr>
          <p:cNvGrpSpPr/>
          <p:nvPr/>
        </p:nvGrpSpPr>
        <p:grpSpPr>
          <a:xfrm>
            <a:off x="343178" y="2478088"/>
            <a:ext cx="2733576" cy="763305"/>
            <a:chOff x="4562485" y="2478088"/>
            <a:chExt cx="2733576" cy="763305"/>
          </a:xfrm>
        </p:grpSpPr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xmlns="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2485" y="2602770"/>
              <a:ext cx="876250" cy="6386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E9A3F2A4-523A-43EC-AC42-26A0A704049B}"/>
                </a:ext>
              </a:extLst>
            </p:cNvPr>
            <p:cNvSpPr txBox="1"/>
            <p:nvPr/>
          </p:nvSpPr>
          <p:spPr>
            <a:xfrm>
              <a:off x="5400791" y="2478088"/>
              <a:ext cx="18952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</a:t>
              </a:r>
              <a:r>
                <a:rPr lang="ar-SY" sz="2000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الرابع</a:t>
              </a:r>
              <a:endParaRPr lang="ar-SY" sz="20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الحيوانات و مساكنها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F303D07-23DA-4876-B2A3-A06F7DC65C2B}"/>
              </a:ext>
            </a:extLst>
          </p:cNvPr>
          <p:cNvGrpSpPr/>
          <p:nvPr/>
        </p:nvGrpSpPr>
        <p:grpSpPr>
          <a:xfrm>
            <a:off x="437962" y="3640595"/>
            <a:ext cx="2847947" cy="607075"/>
            <a:chOff x="4588192" y="3640595"/>
            <a:chExt cx="2847947" cy="607075"/>
          </a:xfrm>
        </p:grpSpPr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xmlns="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8192" y="3640595"/>
              <a:ext cx="887500" cy="6070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0C37B15B-FA09-41D5-A480-D1B298E85BDB}"/>
                </a:ext>
              </a:extLst>
            </p:cNvPr>
            <p:cNvSpPr txBox="1"/>
            <p:nvPr/>
          </p:nvSpPr>
          <p:spPr>
            <a:xfrm>
              <a:off x="5331714" y="3836222"/>
              <a:ext cx="21044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مواطن </a:t>
              </a:r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في الماء</a:t>
              </a:r>
              <a:endParaRPr lang="ar-SY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21E03BA-7738-4C4C-89EB-8D002A8F37C3}"/>
              </a:ext>
            </a:extLst>
          </p:cNvPr>
          <p:cNvGrpSpPr/>
          <p:nvPr/>
        </p:nvGrpSpPr>
        <p:grpSpPr>
          <a:xfrm>
            <a:off x="769259" y="4759191"/>
            <a:ext cx="1906507" cy="598644"/>
            <a:chOff x="4862287" y="4759191"/>
            <a:chExt cx="1906507" cy="598644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xmlns="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2287" y="4759191"/>
              <a:ext cx="725711" cy="51310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D422625F-6678-4DD5-97FA-758F4C6B6913}"/>
                </a:ext>
              </a:extLst>
            </p:cNvPr>
            <p:cNvSpPr txBox="1"/>
            <p:nvPr/>
          </p:nvSpPr>
          <p:spPr>
            <a:xfrm>
              <a:off x="5472940" y="4988503"/>
              <a:ext cx="129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الثاني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2A1F8F9-6D07-4783-AA05-2B10C255BCC9}"/>
              </a:ext>
            </a:extLst>
          </p:cNvPr>
          <p:cNvSpPr txBox="1"/>
          <p:nvPr/>
        </p:nvSpPr>
        <p:spPr>
          <a:xfrm>
            <a:off x="804517" y="1885575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الثانية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34">
            <a:extLst>
              <a:ext uri="{FF2B5EF4-FFF2-40B4-BE49-F238E27FC236}">
                <a16:creationId xmlns="" xmlns:a16="http://schemas.microsoft.com/office/drawing/2014/main" id="{73C4F4A6-C756-4101-A3F0-248D63C16A03}"/>
              </a:ext>
            </a:extLst>
          </p:cNvPr>
          <p:cNvSpPr txBox="1"/>
          <p:nvPr/>
        </p:nvSpPr>
        <p:spPr>
          <a:xfrm>
            <a:off x="5965370" y="246812"/>
            <a:ext cx="5660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chemeClr val="bg1"/>
                </a:solidFill>
              </a:rPr>
              <a:t>في المحيطات حيوانات – منها الحيتان – تأكل الأسماك , و فيها حيوانات أخرى تأكل النباتات</a:t>
            </a:r>
            <a:endParaRPr lang="ar-SY" sz="2400" b="1" dirty="0">
              <a:solidFill>
                <a:schemeClr val="bg1"/>
              </a:solidFill>
            </a:endParaRPr>
          </a:p>
        </p:txBody>
      </p:sp>
      <p:pic>
        <p:nvPicPr>
          <p:cNvPr id="27" name="Graphic 204">
            <a:extLst>
              <a:ext uri="{FF2B5EF4-FFF2-40B4-BE49-F238E27FC236}">
                <a16:creationId xmlns:a16="http://schemas.microsoft.com/office/drawing/2014/main" xmlns="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601" y="2140323"/>
            <a:ext cx="1996200" cy="1959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Graphic 204">
            <a:extLst>
              <a:ext uri="{FF2B5EF4-FFF2-40B4-BE49-F238E27FC236}">
                <a16:creationId xmlns:a16="http://schemas.microsoft.com/office/drawing/2014/main" xmlns="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370" y="2208394"/>
            <a:ext cx="2908286" cy="1735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Graphic 204">
            <a:extLst>
              <a:ext uri="{FF2B5EF4-FFF2-40B4-BE49-F238E27FC236}">
                <a16:creationId xmlns:a16="http://schemas.microsoft.com/office/drawing/2014/main" xmlns="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714" y="4115672"/>
            <a:ext cx="2858663" cy="2644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504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61E8F48-9F58-4FBB-A4B7-53B54DBACA35}"/>
              </a:ext>
            </a:extLst>
          </p:cNvPr>
          <p:cNvGrpSpPr/>
          <p:nvPr/>
        </p:nvGrpSpPr>
        <p:grpSpPr>
          <a:xfrm>
            <a:off x="256967" y="2471499"/>
            <a:ext cx="2946429" cy="830613"/>
            <a:chOff x="4387914" y="2547019"/>
            <a:chExt cx="2946429" cy="830613"/>
          </a:xfrm>
        </p:grpSpPr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xmlns="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7914" y="2547019"/>
              <a:ext cx="1028975" cy="74993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E9A3F2A4-523A-43EC-AC42-26A0A704049B}"/>
                </a:ext>
              </a:extLst>
            </p:cNvPr>
            <p:cNvSpPr txBox="1"/>
            <p:nvPr/>
          </p:nvSpPr>
          <p:spPr>
            <a:xfrm>
              <a:off x="5303756" y="2669746"/>
              <a:ext cx="20305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</a:t>
              </a:r>
              <a:r>
                <a:rPr lang="ar-SY" sz="2000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الرابع</a:t>
              </a:r>
              <a:endParaRPr lang="ar-SY" sz="20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الحيوانات و مساكنها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F303D07-23DA-4876-B2A3-A06F7DC65C2B}"/>
              </a:ext>
            </a:extLst>
          </p:cNvPr>
          <p:cNvGrpSpPr/>
          <p:nvPr/>
        </p:nvGrpSpPr>
        <p:grpSpPr>
          <a:xfrm>
            <a:off x="412886" y="3607482"/>
            <a:ext cx="2891855" cy="615855"/>
            <a:chOff x="4505914" y="3607482"/>
            <a:chExt cx="2891855" cy="615855"/>
          </a:xfrm>
        </p:grpSpPr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xmlns="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5914" y="3607482"/>
              <a:ext cx="900336" cy="61585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0C37B15B-FA09-41D5-A480-D1B298E85BDB}"/>
                </a:ext>
              </a:extLst>
            </p:cNvPr>
            <p:cNvSpPr txBox="1"/>
            <p:nvPr/>
          </p:nvSpPr>
          <p:spPr>
            <a:xfrm>
              <a:off x="5265837" y="3773657"/>
              <a:ext cx="21319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مواطن </a:t>
              </a:r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في الماء</a:t>
              </a:r>
              <a:endParaRPr lang="ar-SY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21E03BA-7738-4C4C-89EB-8D002A8F37C3}"/>
              </a:ext>
            </a:extLst>
          </p:cNvPr>
          <p:cNvGrpSpPr/>
          <p:nvPr/>
        </p:nvGrpSpPr>
        <p:grpSpPr>
          <a:xfrm>
            <a:off x="549438" y="4657806"/>
            <a:ext cx="2079893" cy="609328"/>
            <a:chOff x="4616752" y="4710069"/>
            <a:chExt cx="2079893" cy="609328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xmlns="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6752" y="4710069"/>
              <a:ext cx="861809" cy="60932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D422625F-6678-4DD5-97FA-758F4C6B6913}"/>
                </a:ext>
              </a:extLst>
            </p:cNvPr>
            <p:cNvSpPr txBox="1"/>
            <p:nvPr/>
          </p:nvSpPr>
          <p:spPr>
            <a:xfrm>
              <a:off x="5400791" y="4886624"/>
              <a:ext cx="129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الثاني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2A1F8F9-6D07-4783-AA05-2B10C255BCC9}"/>
              </a:ext>
            </a:extLst>
          </p:cNvPr>
          <p:cNvSpPr txBox="1"/>
          <p:nvPr/>
        </p:nvSpPr>
        <p:spPr>
          <a:xfrm>
            <a:off x="804517" y="1885575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الثانية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Oval 12">
            <a:extLst>
              <a:ext uri="{FF2B5EF4-FFF2-40B4-BE49-F238E27FC236}">
                <a16:creationId xmlns:a16="http://schemas.microsoft.com/office/drawing/2014/main" xmlns="" id="{259160B0-F5EE-4D33-83DB-85DD427D34B6}"/>
              </a:ext>
            </a:extLst>
          </p:cNvPr>
          <p:cNvSpPr/>
          <p:nvPr/>
        </p:nvSpPr>
        <p:spPr>
          <a:xfrm>
            <a:off x="4951165" y="4558764"/>
            <a:ext cx="3336492" cy="11541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13">
            <a:extLst>
              <a:ext uri="{FF2B5EF4-FFF2-40B4-BE49-F238E27FC236}">
                <a16:creationId xmlns:a16="http://schemas.microsoft.com/office/drawing/2014/main" xmlns="" id="{1CE2429F-59A9-49F0-8A2B-FD11822D9495}"/>
              </a:ext>
            </a:extLst>
          </p:cNvPr>
          <p:cNvSpPr/>
          <p:nvPr/>
        </p:nvSpPr>
        <p:spPr>
          <a:xfrm>
            <a:off x="7622689" y="795147"/>
            <a:ext cx="380957" cy="3809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rapezoid 6">
            <a:extLst>
              <a:ext uri="{FF2B5EF4-FFF2-40B4-BE49-F238E27FC236}">
                <a16:creationId xmlns:a16="http://schemas.microsoft.com/office/drawing/2014/main" xmlns="" id="{AC3F29F7-669B-419E-89A0-EE2485AD4DE4}"/>
              </a:ext>
            </a:extLst>
          </p:cNvPr>
          <p:cNvSpPr/>
          <p:nvPr/>
        </p:nvSpPr>
        <p:spPr>
          <a:xfrm>
            <a:off x="4983494" y="1020145"/>
            <a:ext cx="3271834" cy="4115686"/>
          </a:xfrm>
          <a:custGeom>
            <a:avLst/>
            <a:gdLst>
              <a:gd name="connsiteX0" fmla="*/ 0 w 2598057"/>
              <a:gd name="connsiteY0" fmla="*/ 2540000 h 2540000"/>
              <a:gd name="connsiteX1" fmla="*/ 1012368 w 2598057"/>
              <a:gd name="connsiteY1" fmla="*/ 0 h 2540000"/>
              <a:gd name="connsiteX2" fmla="*/ 1585689 w 2598057"/>
              <a:gd name="connsiteY2" fmla="*/ 0 h 2540000"/>
              <a:gd name="connsiteX3" fmla="*/ 2598057 w 2598057"/>
              <a:gd name="connsiteY3" fmla="*/ 2540000 h 2540000"/>
              <a:gd name="connsiteX4" fmla="*/ 0 w 2598057"/>
              <a:gd name="connsiteY4" fmla="*/ 2540000 h 2540000"/>
              <a:gd name="connsiteX0" fmla="*/ 0 w 2598057"/>
              <a:gd name="connsiteY0" fmla="*/ 2540000 h 2540000"/>
              <a:gd name="connsiteX1" fmla="*/ 1012368 w 2598057"/>
              <a:gd name="connsiteY1" fmla="*/ 0 h 2540000"/>
              <a:gd name="connsiteX2" fmla="*/ 2398489 w 2598057"/>
              <a:gd name="connsiteY2" fmla="*/ 145143 h 2540000"/>
              <a:gd name="connsiteX3" fmla="*/ 2598057 w 2598057"/>
              <a:gd name="connsiteY3" fmla="*/ 2540000 h 2540000"/>
              <a:gd name="connsiteX4" fmla="*/ 0 w 2598057"/>
              <a:gd name="connsiteY4" fmla="*/ 2540000 h 2540000"/>
              <a:gd name="connsiteX0" fmla="*/ 0 w 2598057"/>
              <a:gd name="connsiteY0" fmla="*/ 2423886 h 2423886"/>
              <a:gd name="connsiteX1" fmla="*/ 2071911 w 2598057"/>
              <a:gd name="connsiteY1" fmla="*/ 0 h 2423886"/>
              <a:gd name="connsiteX2" fmla="*/ 2398489 w 2598057"/>
              <a:gd name="connsiteY2" fmla="*/ 29029 h 2423886"/>
              <a:gd name="connsiteX3" fmla="*/ 2598057 w 2598057"/>
              <a:gd name="connsiteY3" fmla="*/ 2423886 h 2423886"/>
              <a:gd name="connsiteX4" fmla="*/ 0 w 2598057"/>
              <a:gd name="connsiteY4" fmla="*/ 2423886 h 2423886"/>
              <a:gd name="connsiteX0" fmla="*/ 0 w 2598057"/>
              <a:gd name="connsiteY0" fmla="*/ 2823131 h 2823131"/>
              <a:gd name="connsiteX1" fmla="*/ 2116987 w 2598057"/>
              <a:gd name="connsiteY1" fmla="*/ 0 h 2823131"/>
              <a:gd name="connsiteX2" fmla="*/ 2398489 w 2598057"/>
              <a:gd name="connsiteY2" fmla="*/ 428274 h 2823131"/>
              <a:gd name="connsiteX3" fmla="*/ 2598057 w 2598057"/>
              <a:gd name="connsiteY3" fmla="*/ 2823131 h 2823131"/>
              <a:gd name="connsiteX4" fmla="*/ 0 w 2598057"/>
              <a:gd name="connsiteY4" fmla="*/ 2823131 h 2823131"/>
              <a:gd name="connsiteX0" fmla="*/ 0 w 2598057"/>
              <a:gd name="connsiteY0" fmla="*/ 2823131 h 2823131"/>
              <a:gd name="connsiteX1" fmla="*/ 2116987 w 2598057"/>
              <a:gd name="connsiteY1" fmla="*/ 0 h 2823131"/>
              <a:gd name="connsiteX2" fmla="*/ 2372731 w 2598057"/>
              <a:gd name="connsiteY2" fmla="*/ 41908 h 2823131"/>
              <a:gd name="connsiteX3" fmla="*/ 2598057 w 2598057"/>
              <a:gd name="connsiteY3" fmla="*/ 2823131 h 2823131"/>
              <a:gd name="connsiteX4" fmla="*/ 0 w 2598057"/>
              <a:gd name="connsiteY4" fmla="*/ 2823131 h 2823131"/>
              <a:gd name="connsiteX0" fmla="*/ 0 w 2598057"/>
              <a:gd name="connsiteY0" fmla="*/ 3341060 h 3341060"/>
              <a:gd name="connsiteX1" fmla="*/ 2116987 w 2598057"/>
              <a:gd name="connsiteY1" fmla="*/ 517929 h 3341060"/>
              <a:gd name="connsiteX2" fmla="*/ 2376463 w 2598057"/>
              <a:gd name="connsiteY2" fmla="*/ 0 h 3341060"/>
              <a:gd name="connsiteX3" fmla="*/ 2598057 w 2598057"/>
              <a:gd name="connsiteY3" fmla="*/ 3341060 h 3341060"/>
              <a:gd name="connsiteX4" fmla="*/ 0 w 2598057"/>
              <a:gd name="connsiteY4" fmla="*/ 3341060 h 3341060"/>
              <a:gd name="connsiteX0" fmla="*/ 0 w 2598057"/>
              <a:gd name="connsiteY0" fmla="*/ 3371771 h 3371771"/>
              <a:gd name="connsiteX1" fmla="*/ 2087129 w 2598057"/>
              <a:gd name="connsiteY1" fmla="*/ 0 h 3371771"/>
              <a:gd name="connsiteX2" fmla="*/ 2376463 w 2598057"/>
              <a:gd name="connsiteY2" fmla="*/ 30711 h 3371771"/>
              <a:gd name="connsiteX3" fmla="*/ 2598057 w 2598057"/>
              <a:gd name="connsiteY3" fmla="*/ 3371771 h 3371771"/>
              <a:gd name="connsiteX4" fmla="*/ 0 w 2598057"/>
              <a:gd name="connsiteY4" fmla="*/ 3371771 h 337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8057" h="3371771">
                <a:moveTo>
                  <a:pt x="0" y="3371771"/>
                </a:moveTo>
                <a:lnTo>
                  <a:pt x="2087129" y="0"/>
                </a:lnTo>
                <a:lnTo>
                  <a:pt x="2376463" y="30711"/>
                </a:lnTo>
                <a:lnTo>
                  <a:pt x="2598057" y="3371771"/>
                </a:lnTo>
                <a:lnTo>
                  <a:pt x="0" y="3371771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23">
            <a:extLst>
              <a:ext uri="{FF2B5EF4-FFF2-40B4-BE49-F238E27FC236}">
                <a16:creationId xmlns:a16="http://schemas.microsoft.com/office/drawing/2014/main" xmlns="" id="{C575320E-D4E8-47F0-A5BE-580A36F5EE20}"/>
              </a:ext>
            </a:extLst>
          </p:cNvPr>
          <p:cNvSpPr txBox="1"/>
          <p:nvPr/>
        </p:nvSpPr>
        <p:spPr>
          <a:xfrm>
            <a:off x="3860800" y="5712897"/>
            <a:ext cx="5820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chemeClr val="bg1"/>
                </a:solidFill>
              </a:rPr>
              <a:t>تختلف في الأحجام و الأشكال و نوع الغذاء</a:t>
            </a:r>
          </a:p>
          <a:p>
            <a:pPr algn="ctr"/>
            <a:r>
              <a:rPr lang="ar-SY" sz="2400" b="1" dirty="0" smtClean="0">
                <a:solidFill>
                  <a:schemeClr val="bg1"/>
                </a:solidFill>
              </a:rPr>
              <a:t>تتغذّى من المحيط حيوانات و نبات – تملك خياشيم و تعيش في الماء</a:t>
            </a:r>
            <a:endParaRPr lang="ar-SY" sz="2400" b="1" dirty="0">
              <a:solidFill>
                <a:schemeClr val="bg1"/>
              </a:solidFill>
            </a:endParaRPr>
          </a:p>
        </p:txBody>
      </p:sp>
      <p:pic>
        <p:nvPicPr>
          <p:cNvPr id="54" name="Graphic 18">
            <a:extLst>
              <a:ext uri="{FF2B5EF4-FFF2-40B4-BE49-F238E27FC236}">
                <a16:creationId xmlns:a16="http://schemas.microsoft.com/office/drawing/2014/main" xmlns="" id="{6C7C30C0-CCD4-4403-95A4-28EB50C91B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950" y="4159573"/>
            <a:ext cx="2512922" cy="17189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TextBox 34">
            <a:extLst>
              <a:ext uri="{FF2B5EF4-FFF2-40B4-BE49-F238E27FC236}">
                <a16:creationId xmlns="" xmlns:a16="http://schemas.microsoft.com/office/drawing/2014/main" id="{73C4F4A6-C756-4101-A3F0-248D63C16A03}"/>
              </a:ext>
            </a:extLst>
          </p:cNvPr>
          <p:cNvSpPr txBox="1"/>
          <p:nvPr/>
        </p:nvSpPr>
        <p:spPr>
          <a:xfrm>
            <a:off x="3860800" y="183448"/>
            <a:ext cx="7959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chemeClr val="bg1"/>
                </a:solidFill>
              </a:rPr>
              <a:t>فيمَ تتشابه حيوانات المحيط , و فيم تختلف ؟</a:t>
            </a:r>
            <a:endParaRPr lang="ar-SY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12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51" grpId="0" animBg="1"/>
      <p:bldP spid="52" grpId="0" animBg="1"/>
      <p:bldP spid="53" grpId="0" animBg="1"/>
      <p:bldP spid="5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61E8F48-9F58-4FBB-A4B7-53B54DBACA35}"/>
              </a:ext>
            </a:extLst>
          </p:cNvPr>
          <p:cNvGrpSpPr/>
          <p:nvPr/>
        </p:nvGrpSpPr>
        <p:grpSpPr>
          <a:xfrm>
            <a:off x="256967" y="2471499"/>
            <a:ext cx="2946429" cy="830613"/>
            <a:chOff x="4387914" y="2547019"/>
            <a:chExt cx="2946429" cy="830613"/>
          </a:xfrm>
        </p:grpSpPr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xmlns="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7914" y="2547019"/>
              <a:ext cx="1028975" cy="74993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E9A3F2A4-523A-43EC-AC42-26A0A704049B}"/>
                </a:ext>
              </a:extLst>
            </p:cNvPr>
            <p:cNvSpPr txBox="1"/>
            <p:nvPr/>
          </p:nvSpPr>
          <p:spPr>
            <a:xfrm>
              <a:off x="5303756" y="2669746"/>
              <a:ext cx="20305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</a:t>
              </a:r>
              <a:r>
                <a:rPr lang="ar-SY" sz="2000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الرابع</a:t>
              </a:r>
              <a:endParaRPr lang="ar-SY" sz="20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الحيوانات و مساكنها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F303D07-23DA-4876-B2A3-A06F7DC65C2B}"/>
              </a:ext>
            </a:extLst>
          </p:cNvPr>
          <p:cNvGrpSpPr/>
          <p:nvPr/>
        </p:nvGrpSpPr>
        <p:grpSpPr>
          <a:xfrm>
            <a:off x="412886" y="3607482"/>
            <a:ext cx="2891855" cy="615855"/>
            <a:chOff x="4505914" y="3607482"/>
            <a:chExt cx="2891855" cy="615855"/>
          </a:xfrm>
        </p:grpSpPr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xmlns="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5914" y="3607482"/>
              <a:ext cx="900336" cy="61585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0C37B15B-FA09-41D5-A480-D1B298E85BDB}"/>
                </a:ext>
              </a:extLst>
            </p:cNvPr>
            <p:cNvSpPr txBox="1"/>
            <p:nvPr/>
          </p:nvSpPr>
          <p:spPr>
            <a:xfrm>
              <a:off x="5265837" y="3794676"/>
              <a:ext cx="21319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مواطن </a:t>
              </a:r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في الماء</a:t>
              </a:r>
              <a:endParaRPr lang="ar-SY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21E03BA-7738-4C4C-89EB-8D002A8F37C3}"/>
              </a:ext>
            </a:extLst>
          </p:cNvPr>
          <p:cNvGrpSpPr/>
          <p:nvPr/>
        </p:nvGrpSpPr>
        <p:grpSpPr>
          <a:xfrm>
            <a:off x="549438" y="4657806"/>
            <a:ext cx="2079893" cy="609328"/>
            <a:chOff x="4616752" y="4710069"/>
            <a:chExt cx="2079893" cy="609328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xmlns="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6752" y="4710069"/>
              <a:ext cx="861809" cy="60932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D422625F-6678-4DD5-97FA-758F4C6B6913}"/>
                </a:ext>
              </a:extLst>
            </p:cNvPr>
            <p:cNvSpPr txBox="1"/>
            <p:nvPr/>
          </p:nvSpPr>
          <p:spPr>
            <a:xfrm>
              <a:off x="5400791" y="4886624"/>
              <a:ext cx="129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الثاني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2A1F8F9-6D07-4783-AA05-2B10C255BCC9}"/>
              </a:ext>
            </a:extLst>
          </p:cNvPr>
          <p:cNvSpPr txBox="1"/>
          <p:nvPr/>
        </p:nvSpPr>
        <p:spPr>
          <a:xfrm>
            <a:off x="804517" y="1885575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الثانية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Oval 12">
            <a:extLst>
              <a:ext uri="{FF2B5EF4-FFF2-40B4-BE49-F238E27FC236}">
                <a16:creationId xmlns:a16="http://schemas.microsoft.com/office/drawing/2014/main" xmlns="" id="{259160B0-F5EE-4D33-83DB-85DD427D34B6}"/>
              </a:ext>
            </a:extLst>
          </p:cNvPr>
          <p:cNvSpPr/>
          <p:nvPr/>
        </p:nvSpPr>
        <p:spPr>
          <a:xfrm>
            <a:off x="4951165" y="4558764"/>
            <a:ext cx="3336492" cy="11541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13">
            <a:extLst>
              <a:ext uri="{FF2B5EF4-FFF2-40B4-BE49-F238E27FC236}">
                <a16:creationId xmlns:a16="http://schemas.microsoft.com/office/drawing/2014/main" xmlns="" id="{1CE2429F-59A9-49F0-8A2B-FD11822D9495}"/>
              </a:ext>
            </a:extLst>
          </p:cNvPr>
          <p:cNvSpPr/>
          <p:nvPr/>
        </p:nvSpPr>
        <p:spPr>
          <a:xfrm>
            <a:off x="7622689" y="795147"/>
            <a:ext cx="380957" cy="3809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rapezoid 6">
            <a:extLst>
              <a:ext uri="{FF2B5EF4-FFF2-40B4-BE49-F238E27FC236}">
                <a16:creationId xmlns:a16="http://schemas.microsoft.com/office/drawing/2014/main" xmlns="" id="{AC3F29F7-669B-419E-89A0-EE2485AD4DE4}"/>
              </a:ext>
            </a:extLst>
          </p:cNvPr>
          <p:cNvSpPr/>
          <p:nvPr/>
        </p:nvSpPr>
        <p:spPr>
          <a:xfrm>
            <a:off x="4983494" y="1020145"/>
            <a:ext cx="3271834" cy="4115686"/>
          </a:xfrm>
          <a:custGeom>
            <a:avLst/>
            <a:gdLst>
              <a:gd name="connsiteX0" fmla="*/ 0 w 2598057"/>
              <a:gd name="connsiteY0" fmla="*/ 2540000 h 2540000"/>
              <a:gd name="connsiteX1" fmla="*/ 1012368 w 2598057"/>
              <a:gd name="connsiteY1" fmla="*/ 0 h 2540000"/>
              <a:gd name="connsiteX2" fmla="*/ 1585689 w 2598057"/>
              <a:gd name="connsiteY2" fmla="*/ 0 h 2540000"/>
              <a:gd name="connsiteX3" fmla="*/ 2598057 w 2598057"/>
              <a:gd name="connsiteY3" fmla="*/ 2540000 h 2540000"/>
              <a:gd name="connsiteX4" fmla="*/ 0 w 2598057"/>
              <a:gd name="connsiteY4" fmla="*/ 2540000 h 2540000"/>
              <a:gd name="connsiteX0" fmla="*/ 0 w 2598057"/>
              <a:gd name="connsiteY0" fmla="*/ 2540000 h 2540000"/>
              <a:gd name="connsiteX1" fmla="*/ 1012368 w 2598057"/>
              <a:gd name="connsiteY1" fmla="*/ 0 h 2540000"/>
              <a:gd name="connsiteX2" fmla="*/ 2398489 w 2598057"/>
              <a:gd name="connsiteY2" fmla="*/ 145143 h 2540000"/>
              <a:gd name="connsiteX3" fmla="*/ 2598057 w 2598057"/>
              <a:gd name="connsiteY3" fmla="*/ 2540000 h 2540000"/>
              <a:gd name="connsiteX4" fmla="*/ 0 w 2598057"/>
              <a:gd name="connsiteY4" fmla="*/ 2540000 h 2540000"/>
              <a:gd name="connsiteX0" fmla="*/ 0 w 2598057"/>
              <a:gd name="connsiteY0" fmla="*/ 2423886 h 2423886"/>
              <a:gd name="connsiteX1" fmla="*/ 2071911 w 2598057"/>
              <a:gd name="connsiteY1" fmla="*/ 0 h 2423886"/>
              <a:gd name="connsiteX2" fmla="*/ 2398489 w 2598057"/>
              <a:gd name="connsiteY2" fmla="*/ 29029 h 2423886"/>
              <a:gd name="connsiteX3" fmla="*/ 2598057 w 2598057"/>
              <a:gd name="connsiteY3" fmla="*/ 2423886 h 2423886"/>
              <a:gd name="connsiteX4" fmla="*/ 0 w 2598057"/>
              <a:gd name="connsiteY4" fmla="*/ 2423886 h 2423886"/>
              <a:gd name="connsiteX0" fmla="*/ 0 w 2598057"/>
              <a:gd name="connsiteY0" fmla="*/ 2823131 h 2823131"/>
              <a:gd name="connsiteX1" fmla="*/ 2116987 w 2598057"/>
              <a:gd name="connsiteY1" fmla="*/ 0 h 2823131"/>
              <a:gd name="connsiteX2" fmla="*/ 2398489 w 2598057"/>
              <a:gd name="connsiteY2" fmla="*/ 428274 h 2823131"/>
              <a:gd name="connsiteX3" fmla="*/ 2598057 w 2598057"/>
              <a:gd name="connsiteY3" fmla="*/ 2823131 h 2823131"/>
              <a:gd name="connsiteX4" fmla="*/ 0 w 2598057"/>
              <a:gd name="connsiteY4" fmla="*/ 2823131 h 2823131"/>
              <a:gd name="connsiteX0" fmla="*/ 0 w 2598057"/>
              <a:gd name="connsiteY0" fmla="*/ 2823131 h 2823131"/>
              <a:gd name="connsiteX1" fmla="*/ 2116987 w 2598057"/>
              <a:gd name="connsiteY1" fmla="*/ 0 h 2823131"/>
              <a:gd name="connsiteX2" fmla="*/ 2372731 w 2598057"/>
              <a:gd name="connsiteY2" fmla="*/ 41908 h 2823131"/>
              <a:gd name="connsiteX3" fmla="*/ 2598057 w 2598057"/>
              <a:gd name="connsiteY3" fmla="*/ 2823131 h 2823131"/>
              <a:gd name="connsiteX4" fmla="*/ 0 w 2598057"/>
              <a:gd name="connsiteY4" fmla="*/ 2823131 h 2823131"/>
              <a:gd name="connsiteX0" fmla="*/ 0 w 2598057"/>
              <a:gd name="connsiteY0" fmla="*/ 3341060 h 3341060"/>
              <a:gd name="connsiteX1" fmla="*/ 2116987 w 2598057"/>
              <a:gd name="connsiteY1" fmla="*/ 517929 h 3341060"/>
              <a:gd name="connsiteX2" fmla="*/ 2376463 w 2598057"/>
              <a:gd name="connsiteY2" fmla="*/ 0 h 3341060"/>
              <a:gd name="connsiteX3" fmla="*/ 2598057 w 2598057"/>
              <a:gd name="connsiteY3" fmla="*/ 3341060 h 3341060"/>
              <a:gd name="connsiteX4" fmla="*/ 0 w 2598057"/>
              <a:gd name="connsiteY4" fmla="*/ 3341060 h 3341060"/>
              <a:gd name="connsiteX0" fmla="*/ 0 w 2598057"/>
              <a:gd name="connsiteY0" fmla="*/ 3371771 h 3371771"/>
              <a:gd name="connsiteX1" fmla="*/ 2087129 w 2598057"/>
              <a:gd name="connsiteY1" fmla="*/ 0 h 3371771"/>
              <a:gd name="connsiteX2" fmla="*/ 2376463 w 2598057"/>
              <a:gd name="connsiteY2" fmla="*/ 30711 h 3371771"/>
              <a:gd name="connsiteX3" fmla="*/ 2598057 w 2598057"/>
              <a:gd name="connsiteY3" fmla="*/ 3371771 h 3371771"/>
              <a:gd name="connsiteX4" fmla="*/ 0 w 2598057"/>
              <a:gd name="connsiteY4" fmla="*/ 3371771 h 337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8057" h="3371771">
                <a:moveTo>
                  <a:pt x="0" y="3371771"/>
                </a:moveTo>
                <a:lnTo>
                  <a:pt x="2087129" y="0"/>
                </a:lnTo>
                <a:lnTo>
                  <a:pt x="2376463" y="30711"/>
                </a:lnTo>
                <a:lnTo>
                  <a:pt x="2598057" y="3371771"/>
                </a:lnTo>
                <a:lnTo>
                  <a:pt x="0" y="3371771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23">
            <a:extLst>
              <a:ext uri="{FF2B5EF4-FFF2-40B4-BE49-F238E27FC236}">
                <a16:creationId xmlns:a16="http://schemas.microsoft.com/office/drawing/2014/main" xmlns="" id="{C575320E-D4E8-47F0-A5BE-580A36F5EE20}"/>
              </a:ext>
            </a:extLst>
          </p:cNvPr>
          <p:cNvSpPr txBox="1"/>
          <p:nvPr/>
        </p:nvSpPr>
        <p:spPr>
          <a:xfrm>
            <a:off x="3860800" y="5712897"/>
            <a:ext cx="5820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chemeClr val="bg1"/>
                </a:solidFill>
              </a:rPr>
              <a:t>سمك القرش يتغذّى على أسماك صغيرة تعيش في المحيط</a:t>
            </a:r>
            <a:endParaRPr lang="ar-SY" sz="2400" b="1" dirty="0">
              <a:solidFill>
                <a:schemeClr val="bg1"/>
              </a:solidFill>
            </a:endParaRPr>
          </a:p>
        </p:txBody>
      </p:sp>
      <p:pic>
        <p:nvPicPr>
          <p:cNvPr id="54" name="Graphic 18">
            <a:extLst>
              <a:ext uri="{FF2B5EF4-FFF2-40B4-BE49-F238E27FC236}">
                <a16:creationId xmlns:a16="http://schemas.microsoft.com/office/drawing/2014/main" xmlns="" id="{6C7C30C0-CCD4-4403-95A4-28EB50C91B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950" y="4269139"/>
            <a:ext cx="2512922" cy="14997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TextBox 34">
            <a:extLst>
              <a:ext uri="{FF2B5EF4-FFF2-40B4-BE49-F238E27FC236}">
                <a16:creationId xmlns="" xmlns:a16="http://schemas.microsoft.com/office/drawing/2014/main" id="{73C4F4A6-C756-4101-A3F0-248D63C16A03}"/>
              </a:ext>
            </a:extLst>
          </p:cNvPr>
          <p:cNvSpPr txBox="1"/>
          <p:nvPr/>
        </p:nvSpPr>
        <p:spPr>
          <a:xfrm>
            <a:off x="10203543" y="183448"/>
            <a:ext cx="1398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rgbClr val="FFFF00"/>
                </a:solidFill>
              </a:rPr>
              <a:t>حقيقة</a:t>
            </a:r>
            <a:endParaRPr lang="ar-SY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07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51" grpId="0" animBg="1"/>
      <p:bldP spid="52" grpId="0" animBg="1"/>
      <p:bldP spid="53" grpId="0" animBg="1"/>
      <p:bldP spid="5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61E8F48-9F58-4FBB-A4B7-53B54DBACA35}"/>
              </a:ext>
            </a:extLst>
          </p:cNvPr>
          <p:cNvGrpSpPr/>
          <p:nvPr/>
        </p:nvGrpSpPr>
        <p:grpSpPr>
          <a:xfrm>
            <a:off x="253062" y="2574902"/>
            <a:ext cx="2835777" cy="707886"/>
            <a:chOff x="4562485" y="2574902"/>
            <a:chExt cx="2835777" cy="707886"/>
          </a:xfrm>
        </p:grpSpPr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xmlns="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2485" y="2602770"/>
              <a:ext cx="876250" cy="6386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E9A3F2A4-523A-43EC-AC42-26A0A704049B}"/>
                </a:ext>
              </a:extLst>
            </p:cNvPr>
            <p:cNvSpPr txBox="1"/>
            <p:nvPr/>
          </p:nvSpPr>
          <p:spPr>
            <a:xfrm>
              <a:off x="5433199" y="2574902"/>
              <a:ext cx="19650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</a:t>
              </a:r>
              <a:r>
                <a:rPr lang="ar-SY" sz="2000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الرابع</a:t>
              </a:r>
              <a:endParaRPr lang="ar-SY" sz="20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الحيوانات و مساكنها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F303D07-23DA-4876-B2A3-A06F7DC65C2B}"/>
              </a:ext>
            </a:extLst>
          </p:cNvPr>
          <p:cNvGrpSpPr/>
          <p:nvPr/>
        </p:nvGrpSpPr>
        <p:grpSpPr>
          <a:xfrm>
            <a:off x="331613" y="3650027"/>
            <a:ext cx="2819460" cy="617100"/>
            <a:chOff x="4562121" y="3657206"/>
            <a:chExt cx="2819460" cy="617100"/>
          </a:xfrm>
        </p:grpSpPr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xmlns="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2121" y="3657206"/>
              <a:ext cx="902156" cy="6171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0C37B15B-FA09-41D5-A480-D1B298E85BDB}"/>
                </a:ext>
              </a:extLst>
            </p:cNvPr>
            <p:cNvSpPr txBox="1"/>
            <p:nvPr/>
          </p:nvSpPr>
          <p:spPr>
            <a:xfrm>
              <a:off x="5418525" y="3831750"/>
              <a:ext cx="1963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مواطن في الماء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21E03BA-7738-4C4C-89EB-8D002A8F37C3}"/>
              </a:ext>
            </a:extLst>
          </p:cNvPr>
          <p:cNvGrpSpPr/>
          <p:nvPr/>
        </p:nvGrpSpPr>
        <p:grpSpPr>
          <a:xfrm>
            <a:off x="551543" y="4778427"/>
            <a:ext cx="2113203" cy="595251"/>
            <a:chOff x="4644571" y="4778427"/>
            <a:chExt cx="2113203" cy="595251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xmlns="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571" y="4778427"/>
              <a:ext cx="817349" cy="57789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D422625F-6678-4DD5-97FA-758F4C6B6913}"/>
                </a:ext>
              </a:extLst>
            </p:cNvPr>
            <p:cNvSpPr txBox="1"/>
            <p:nvPr/>
          </p:nvSpPr>
          <p:spPr>
            <a:xfrm>
              <a:off x="5461920" y="5004346"/>
              <a:ext cx="129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الثاني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2A1F8F9-6D07-4783-AA05-2B10C255BCC9}"/>
              </a:ext>
            </a:extLst>
          </p:cNvPr>
          <p:cNvSpPr txBox="1"/>
          <p:nvPr/>
        </p:nvSpPr>
        <p:spPr>
          <a:xfrm>
            <a:off x="804517" y="1885575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الثانية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TextBox 21">
            <a:extLst>
              <a:ext uri="{FF2B5EF4-FFF2-40B4-BE49-F238E27FC236}">
                <a16:creationId xmlns:a16="http://schemas.microsoft.com/office/drawing/2014/main" xmlns="" id="{97DB3C04-E536-4EB7-ABCE-64E37DBC02E0}"/>
              </a:ext>
            </a:extLst>
          </p:cNvPr>
          <p:cNvSpPr txBox="1"/>
          <p:nvPr/>
        </p:nvSpPr>
        <p:spPr>
          <a:xfrm>
            <a:off x="8241237" y="2480278"/>
            <a:ext cx="3188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2000" b="1" dirty="0"/>
          </a:p>
        </p:txBody>
      </p:sp>
      <p:sp>
        <p:nvSpPr>
          <p:cNvPr id="21" name="Freeform: Shape 5">
            <a:extLst>
              <a:ext uri="{FF2B5EF4-FFF2-40B4-BE49-F238E27FC236}">
                <a16:creationId xmlns:a16="http://schemas.microsoft.com/office/drawing/2014/main" xmlns="" id="{38FE7F47-D248-4947-93AD-EFD88C6C6250}"/>
              </a:ext>
            </a:extLst>
          </p:cNvPr>
          <p:cNvSpPr/>
          <p:nvPr/>
        </p:nvSpPr>
        <p:spPr>
          <a:xfrm>
            <a:off x="6365888" y="1379397"/>
            <a:ext cx="5438915" cy="5290458"/>
          </a:xfrm>
          <a:custGeom>
            <a:avLst/>
            <a:gdLst>
              <a:gd name="connsiteX0" fmla="*/ 781368 w 5849258"/>
              <a:gd name="connsiteY0" fmla="*/ 0 h 5689601"/>
              <a:gd name="connsiteX1" fmla="*/ 5067890 w 5849258"/>
              <a:gd name="connsiteY1" fmla="*/ 0 h 5689601"/>
              <a:gd name="connsiteX2" fmla="*/ 5849258 w 5849258"/>
              <a:gd name="connsiteY2" fmla="*/ 781368 h 5689601"/>
              <a:gd name="connsiteX3" fmla="*/ 5849258 w 5849258"/>
              <a:gd name="connsiteY3" fmla="*/ 3906747 h 5689601"/>
              <a:gd name="connsiteX4" fmla="*/ 5067890 w 5849258"/>
              <a:gd name="connsiteY4" fmla="*/ 4688115 h 5689601"/>
              <a:gd name="connsiteX5" fmla="*/ 4651681 w 5849258"/>
              <a:gd name="connsiteY5" fmla="*/ 4688115 h 5689601"/>
              <a:gd name="connsiteX6" fmla="*/ 3425372 w 5849258"/>
              <a:gd name="connsiteY6" fmla="*/ 5689601 h 5689601"/>
              <a:gd name="connsiteX7" fmla="*/ 3425372 w 5849258"/>
              <a:gd name="connsiteY7" fmla="*/ 4688115 h 5689601"/>
              <a:gd name="connsiteX8" fmla="*/ 781368 w 5849258"/>
              <a:gd name="connsiteY8" fmla="*/ 4688115 h 5689601"/>
              <a:gd name="connsiteX9" fmla="*/ 0 w 5849258"/>
              <a:gd name="connsiteY9" fmla="*/ 3906747 h 5689601"/>
              <a:gd name="connsiteX10" fmla="*/ 0 w 5849258"/>
              <a:gd name="connsiteY10" fmla="*/ 781368 h 5689601"/>
              <a:gd name="connsiteX11" fmla="*/ 781368 w 5849258"/>
              <a:gd name="connsiteY11" fmla="*/ 0 h 568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49258" h="5689601">
                <a:moveTo>
                  <a:pt x="781368" y="0"/>
                </a:moveTo>
                <a:lnTo>
                  <a:pt x="5067890" y="0"/>
                </a:lnTo>
                <a:cubicBezTo>
                  <a:pt x="5499428" y="0"/>
                  <a:pt x="5849258" y="349830"/>
                  <a:pt x="5849258" y="781368"/>
                </a:cubicBezTo>
                <a:lnTo>
                  <a:pt x="5849258" y="3906747"/>
                </a:lnTo>
                <a:cubicBezTo>
                  <a:pt x="5849258" y="4338285"/>
                  <a:pt x="5499428" y="4688115"/>
                  <a:pt x="5067890" y="4688115"/>
                </a:cubicBezTo>
                <a:lnTo>
                  <a:pt x="4651681" y="4688115"/>
                </a:lnTo>
                <a:lnTo>
                  <a:pt x="3425372" y="5689601"/>
                </a:lnTo>
                <a:lnTo>
                  <a:pt x="3425372" y="4688115"/>
                </a:lnTo>
                <a:lnTo>
                  <a:pt x="781368" y="4688115"/>
                </a:lnTo>
                <a:cubicBezTo>
                  <a:pt x="349830" y="4688115"/>
                  <a:pt x="0" y="4338285"/>
                  <a:pt x="0" y="3906747"/>
                </a:cubicBezTo>
                <a:lnTo>
                  <a:pt x="0" y="781368"/>
                </a:lnTo>
                <a:cubicBezTo>
                  <a:pt x="0" y="349830"/>
                  <a:pt x="349830" y="0"/>
                  <a:pt x="781368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244475">
            <a:solidFill>
              <a:schemeClr val="tx1">
                <a:alpha val="20000"/>
              </a:schemeClr>
            </a:solidFill>
          </a:ln>
          <a:scene3d>
            <a:camera prst="perspectiveLeft"/>
            <a:lightRig rig="brightRoom" dir="t"/>
          </a:scene3d>
          <a:sp3d prstMaterial="matte">
            <a:bevelT w="0" h="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3">
            <a:extLst>
              <a:ext uri="{FF2B5EF4-FFF2-40B4-BE49-F238E27FC236}">
                <a16:creationId xmlns:a16="http://schemas.microsoft.com/office/drawing/2014/main" xmlns="" id="{05DD7B41-9B38-4767-944F-EC69296CFC48}"/>
              </a:ext>
            </a:extLst>
          </p:cNvPr>
          <p:cNvSpPr/>
          <p:nvPr/>
        </p:nvSpPr>
        <p:spPr>
          <a:xfrm>
            <a:off x="5894636" y="1016540"/>
            <a:ext cx="5438915" cy="5290458"/>
          </a:xfrm>
          <a:custGeom>
            <a:avLst/>
            <a:gdLst>
              <a:gd name="connsiteX0" fmla="*/ 781368 w 5849258"/>
              <a:gd name="connsiteY0" fmla="*/ 0 h 5689601"/>
              <a:gd name="connsiteX1" fmla="*/ 5067890 w 5849258"/>
              <a:gd name="connsiteY1" fmla="*/ 0 h 5689601"/>
              <a:gd name="connsiteX2" fmla="*/ 5849258 w 5849258"/>
              <a:gd name="connsiteY2" fmla="*/ 781368 h 5689601"/>
              <a:gd name="connsiteX3" fmla="*/ 5849258 w 5849258"/>
              <a:gd name="connsiteY3" fmla="*/ 3906747 h 5689601"/>
              <a:gd name="connsiteX4" fmla="*/ 5067890 w 5849258"/>
              <a:gd name="connsiteY4" fmla="*/ 4688115 h 5689601"/>
              <a:gd name="connsiteX5" fmla="*/ 4651681 w 5849258"/>
              <a:gd name="connsiteY5" fmla="*/ 4688115 h 5689601"/>
              <a:gd name="connsiteX6" fmla="*/ 3425372 w 5849258"/>
              <a:gd name="connsiteY6" fmla="*/ 5689601 h 5689601"/>
              <a:gd name="connsiteX7" fmla="*/ 3425372 w 5849258"/>
              <a:gd name="connsiteY7" fmla="*/ 4688115 h 5689601"/>
              <a:gd name="connsiteX8" fmla="*/ 781368 w 5849258"/>
              <a:gd name="connsiteY8" fmla="*/ 4688115 h 5689601"/>
              <a:gd name="connsiteX9" fmla="*/ 0 w 5849258"/>
              <a:gd name="connsiteY9" fmla="*/ 3906747 h 5689601"/>
              <a:gd name="connsiteX10" fmla="*/ 0 w 5849258"/>
              <a:gd name="connsiteY10" fmla="*/ 781368 h 5689601"/>
              <a:gd name="connsiteX11" fmla="*/ 781368 w 5849258"/>
              <a:gd name="connsiteY11" fmla="*/ 0 h 568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49258" h="5689601">
                <a:moveTo>
                  <a:pt x="781368" y="0"/>
                </a:moveTo>
                <a:lnTo>
                  <a:pt x="5067890" y="0"/>
                </a:lnTo>
                <a:cubicBezTo>
                  <a:pt x="5499428" y="0"/>
                  <a:pt x="5849258" y="349830"/>
                  <a:pt x="5849258" y="781368"/>
                </a:cubicBezTo>
                <a:lnTo>
                  <a:pt x="5849258" y="3906747"/>
                </a:lnTo>
                <a:cubicBezTo>
                  <a:pt x="5849258" y="4338285"/>
                  <a:pt x="5499428" y="4688115"/>
                  <a:pt x="5067890" y="4688115"/>
                </a:cubicBezTo>
                <a:lnTo>
                  <a:pt x="4651681" y="4688115"/>
                </a:lnTo>
                <a:lnTo>
                  <a:pt x="3425372" y="5689601"/>
                </a:lnTo>
                <a:lnTo>
                  <a:pt x="3425372" y="4688115"/>
                </a:lnTo>
                <a:lnTo>
                  <a:pt x="781368" y="4688115"/>
                </a:lnTo>
                <a:cubicBezTo>
                  <a:pt x="349830" y="4688115"/>
                  <a:pt x="0" y="4338285"/>
                  <a:pt x="0" y="3906747"/>
                </a:cubicBezTo>
                <a:lnTo>
                  <a:pt x="0" y="781368"/>
                </a:lnTo>
                <a:cubicBezTo>
                  <a:pt x="0" y="349830"/>
                  <a:pt x="349830" y="0"/>
                  <a:pt x="781368" y="0"/>
                </a:cubicBezTo>
                <a:close/>
              </a:path>
            </a:pathLst>
          </a:custGeom>
          <a:noFill/>
          <a:ln w="152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4000">
                  <a:schemeClr val="bg1"/>
                </a:gs>
                <a:gs pos="6000">
                  <a:schemeClr val="bg1"/>
                </a:gs>
                <a:gs pos="78000">
                  <a:srgbClr val="FFFFFF"/>
                </a:gs>
                <a:gs pos="87000">
                  <a:srgbClr val="FFFFFF"/>
                </a:gs>
                <a:gs pos="91000">
                  <a:schemeClr val="bg1">
                    <a:lumMod val="95000"/>
                  </a:schemeClr>
                </a:gs>
                <a:gs pos="98000">
                  <a:schemeClr val="bg1"/>
                </a:gs>
              </a:gsLst>
              <a:lin ang="18900000" scaled="1"/>
              <a:tileRect/>
            </a:gradFill>
          </a:ln>
          <a:scene3d>
            <a:camera prst="perspectiveLeft"/>
            <a:lightRig rig="twoPt" dir="t"/>
          </a:scene3d>
          <a:sp3d prstMaterial="powder">
            <a:bevelT w="0" h="6477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tar: 4 Points 16">
            <a:extLst>
              <a:ext uri="{FF2B5EF4-FFF2-40B4-BE49-F238E27FC236}">
                <a16:creationId xmlns:a16="http://schemas.microsoft.com/office/drawing/2014/main" xmlns="" id="{350D6AFD-4C02-4906-937B-C3011CB2581B}"/>
              </a:ext>
            </a:extLst>
          </p:cNvPr>
          <p:cNvSpPr/>
          <p:nvPr/>
        </p:nvSpPr>
        <p:spPr>
          <a:xfrm>
            <a:off x="8679794" y="4072186"/>
            <a:ext cx="2336413" cy="2336413"/>
          </a:xfrm>
          <a:prstGeom prst="star4">
            <a:avLst>
              <a:gd name="adj" fmla="val 6271"/>
            </a:avLst>
          </a:prstGeom>
          <a:solidFill>
            <a:schemeClr val="bg1"/>
          </a:solidFill>
          <a:ln>
            <a:noFill/>
          </a:ln>
          <a:effectLst>
            <a:glow>
              <a:schemeClr val="bg1">
                <a:alpha val="40000"/>
              </a:schemeClr>
            </a:glow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1">
            <a:extLst>
              <a:ext uri="{FF2B5EF4-FFF2-40B4-BE49-F238E27FC236}">
                <a16:creationId xmlns:a16="http://schemas.microsoft.com/office/drawing/2014/main" xmlns="" id="{6FE97CA9-EEB8-4F25-905F-F46466192B23}"/>
              </a:ext>
            </a:extLst>
          </p:cNvPr>
          <p:cNvGrpSpPr/>
          <p:nvPr/>
        </p:nvGrpSpPr>
        <p:grpSpPr>
          <a:xfrm>
            <a:off x="7309317" y="1447887"/>
            <a:ext cx="3627273" cy="1349553"/>
            <a:chOff x="4392542" y="1215118"/>
            <a:chExt cx="3627273" cy="1349553"/>
          </a:xfrm>
        </p:grpSpPr>
        <p:sp>
          <p:nvSpPr>
            <p:cNvPr id="29" name="TextBox 6">
              <a:extLst>
                <a:ext uri="{FF2B5EF4-FFF2-40B4-BE49-F238E27FC236}">
                  <a16:creationId xmlns:a16="http://schemas.microsoft.com/office/drawing/2014/main" xmlns="" id="{85F6043C-396C-498A-A0A0-BA201A7ADC10}"/>
                </a:ext>
              </a:extLst>
            </p:cNvPr>
            <p:cNvSpPr txBox="1"/>
            <p:nvPr/>
          </p:nvSpPr>
          <p:spPr>
            <a:xfrm>
              <a:off x="4565205" y="1699157"/>
              <a:ext cx="22642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000" dirty="0">
                <a:latin typeface="Arial Nova" panose="020B0504020202020204" pitchFamily="34" charset="0"/>
                <a:ea typeface="Verdana" panose="020B060403050404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0" name="TextBox 7">
              <a:extLst>
                <a:ext uri="{FF2B5EF4-FFF2-40B4-BE49-F238E27FC236}">
                  <a16:creationId xmlns:a16="http://schemas.microsoft.com/office/drawing/2014/main" xmlns="" id="{52C665CB-E2B3-49D8-A1A8-3DFF8AD9800D}"/>
                </a:ext>
              </a:extLst>
            </p:cNvPr>
            <p:cNvSpPr txBox="1"/>
            <p:nvPr/>
          </p:nvSpPr>
          <p:spPr>
            <a:xfrm>
              <a:off x="4392542" y="1364342"/>
              <a:ext cx="8326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7200" dirty="0"/>
            </a:p>
          </p:txBody>
        </p:sp>
        <p:sp>
          <p:nvSpPr>
            <p:cNvPr id="31" name="TextBox 8">
              <a:extLst>
                <a:ext uri="{FF2B5EF4-FFF2-40B4-BE49-F238E27FC236}">
                  <a16:creationId xmlns:a16="http://schemas.microsoft.com/office/drawing/2014/main" xmlns="" id="{D60F5F48-A5B2-4A46-8D88-01279B6641FE}"/>
                </a:ext>
              </a:extLst>
            </p:cNvPr>
            <p:cNvSpPr txBox="1"/>
            <p:nvPr/>
          </p:nvSpPr>
          <p:spPr>
            <a:xfrm>
              <a:off x="5960351" y="1215118"/>
              <a:ext cx="205946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72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33" name="TextBox 9">
            <a:extLst>
              <a:ext uri="{FF2B5EF4-FFF2-40B4-BE49-F238E27FC236}">
                <a16:creationId xmlns:a16="http://schemas.microsoft.com/office/drawing/2014/main" xmlns="" id="{393E9811-67FC-4C3C-B752-072534E2A030}"/>
              </a:ext>
            </a:extLst>
          </p:cNvPr>
          <p:cNvSpPr txBox="1"/>
          <p:nvPr/>
        </p:nvSpPr>
        <p:spPr>
          <a:xfrm>
            <a:off x="6645121" y="1678688"/>
            <a:ext cx="46884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rgbClr val="C00000"/>
                </a:solidFill>
              </a:rPr>
              <a:t>1- الفكرة الرئيسة و التفاصيل ,</a:t>
            </a:r>
          </a:p>
          <a:p>
            <a:pPr algn="r"/>
            <a:r>
              <a:rPr lang="ar-SY" sz="2400" b="1" dirty="0" smtClean="0">
                <a:solidFill>
                  <a:srgbClr val="C00000"/>
                </a:solidFill>
              </a:rPr>
              <a:t> أصف موطن البحيرة؟</a:t>
            </a:r>
          </a:p>
          <a:p>
            <a:pPr algn="r"/>
            <a:r>
              <a:rPr lang="ar-SY" sz="2400" b="1" dirty="0" smtClean="0"/>
              <a:t>موطن عذب تحيط به اليابسة , تعيش فيه نباتات و حيوانات</a:t>
            </a:r>
          </a:p>
          <a:p>
            <a:pPr algn="r"/>
            <a:r>
              <a:rPr lang="ar-SY" sz="2400" b="1" dirty="0" smtClean="0">
                <a:solidFill>
                  <a:srgbClr val="C00000"/>
                </a:solidFill>
              </a:rPr>
              <a:t>2- السؤال الأساسي , </a:t>
            </a:r>
          </a:p>
          <a:p>
            <a:pPr algn="r"/>
            <a:r>
              <a:rPr lang="ar-SY" sz="2400" b="1" dirty="0" smtClean="0">
                <a:solidFill>
                  <a:srgbClr val="C00000"/>
                </a:solidFill>
              </a:rPr>
              <a:t>ما الذي يعيش في مواطن الماء؟</a:t>
            </a:r>
          </a:p>
          <a:p>
            <a:pPr algn="r"/>
            <a:r>
              <a:rPr lang="ar-SY" sz="2400" b="1" dirty="0" smtClean="0"/>
              <a:t>النباتات و الحيوانات و الطيور و الحيتان و الأسماك</a:t>
            </a:r>
          </a:p>
        </p:txBody>
      </p:sp>
      <p:pic>
        <p:nvPicPr>
          <p:cNvPr id="34" name="Graphic 86">
            <a:extLst>
              <a:ext uri="{FF2B5EF4-FFF2-40B4-BE49-F238E27FC236}">
                <a16:creationId xmlns="" xmlns:a16="http://schemas.microsoft.com/office/drawing/2014/main" id="{B374C174-712E-460D-9DF0-243F17674F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086" y="2764004"/>
            <a:ext cx="1976259" cy="886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TextBox 62">
            <a:extLst>
              <a:ext uri="{FF2B5EF4-FFF2-40B4-BE49-F238E27FC236}">
                <a16:creationId xmlns="" xmlns:a16="http://schemas.microsoft.com/office/drawing/2014/main" id="{35E145AC-8310-404F-B878-A8958A67D11A}"/>
              </a:ext>
            </a:extLst>
          </p:cNvPr>
          <p:cNvSpPr txBox="1"/>
          <p:nvPr/>
        </p:nvSpPr>
        <p:spPr>
          <a:xfrm>
            <a:off x="10079888" y="160010"/>
            <a:ext cx="187263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rgbClr val="C00000"/>
                </a:solidFill>
              </a:rPr>
              <a:t>أفكّر و أتحدّث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36" name="Graphic 86">
            <a:extLst>
              <a:ext uri="{FF2B5EF4-FFF2-40B4-BE49-F238E27FC236}">
                <a16:creationId xmlns="" xmlns:a16="http://schemas.microsoft.com/office/drawing/2014/main" id="{B374C174-712E-460D-9DF0-243F17674F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875" y="4539399"/>
            <a:ext cx="939574" cy="869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Graphic 86">
            <a:extLst>
              <a:ext uri="{FF2B5EF4-FFF2-40B4-BE49-F238E27FC236}">
                <a16:creationId xmlns="" xmlns:a16="http://schemas.microsoft.com/office/drawing/2014/main" id="{B374C174-712E-460D-9DF0-243F17674F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549" y="4393835"/>
            <a:ext cx="939574" cy="786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Graphic 86">
            <a:extLst>
              <a:ext uri="{FF2B5EF4-FFF2-40B4-BE49-F238E27FC236}">
                <a16:creationId xmlns="" xmlns:a16="http://schemas.microsoft.com/office/drawing/2014/main" id="{B374C174-712E-460D-9DF0-243F17674F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830" y="4339309"/>
            <a:ext cx="939574" cy="772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744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5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21" grpId="0" animBg="1"/>
      <p:bldP spid="26" grpId="0" animBg="1"/>
      <p:bldP spid="27" grpId="0" animBg="1"/>
      <p:bldP spid="27" grpId="1" animBg="1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=""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=""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=""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=""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=""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=""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=""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=""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=""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=""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=""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=""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=""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=""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=""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=""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=""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=""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=""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=""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=""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=""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=""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=""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=""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=""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=""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=""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=""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=""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=""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=""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=""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=""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=""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=""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=""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=""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=""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=""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=""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=""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=""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=""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=""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=""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=""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=""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=""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=""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=""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=""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=""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=""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=""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=""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=""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=""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=""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=""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=""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=""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=""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=""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=""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=""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=""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=""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=""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=""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=""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=""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=""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=""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=""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=""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=""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=""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=""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=""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=""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=""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=""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=""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=""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=""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=""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=""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=""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=""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=""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=""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=""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=""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=""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=""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=""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=""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=""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=""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=""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=""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=""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=""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=""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=""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=""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=""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=""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=""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=""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=""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=""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=""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=""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=""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=""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=""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=""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=""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=""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=""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=""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=""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=""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=""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=""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=""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=""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=""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=""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=""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=""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=""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=""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=""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=""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=""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=""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=""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=""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=""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=""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=""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=""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=""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=""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=""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=""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=""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=""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=""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=""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=""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=""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=""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=""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=""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=""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=""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=""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=""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=""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=""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=""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=""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=""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=""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=""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=""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=""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=""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=""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=""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=""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=""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=""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=""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=""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=""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=""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=""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=""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=""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=""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=""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=""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=""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=""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=""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=""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=""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=""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=""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=""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=""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=""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=""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=""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=""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=""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=""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=""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=""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=""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=""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=""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=""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=""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=""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=""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=""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=""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=""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=""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=""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=""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=""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=""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=""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=""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=""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=""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=""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=""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=""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192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61E8F48-9F58-4FBB-A4B7-53B54DBACA35}"/>
              </a:ext>
            </a:extLst>
          </p:cNvPr>
          <p:cNvGrpSpPr/>
          <p:nvPr/>
        </p:nvGrpSpPr>
        <p:grpSpPr>
          <a:xfrm>
            <a:off x="253062" y="2533507"/>
            <a:ext cx="2818393" cy="707886"/>
            <a:chOff x="4346090" y="2533507"/>
            <a:chExt cx="2818393" cy="707886"/>
          </a:xfrm>
        </p:grpSpPr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xmlns="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6090" y="2602770"/>
              <a:ext cx="876250" cy="6386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E9A3F2A4-523A-43EC-AC42-26A0A704049B}"/>
                </a:ext>
              </a:extLst>
            </p:cNvPr>
            <p:cNvSpPr txBox="1"/>
            <p:nvPr/>
          </p:nvSpPr>
          <p:spPr>
            <a:xfrm>
              <a:off x="5123542" y="2533507"/>
              <a:ext cx="20409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</a:t>
              </a:r>
              <a:r>
                <a:rPr lang="ar-SY" sz="2000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الرابع</a:t>
              </a:r>
            </a:p>
            <a:p>
              <a:pPr algn="ctr"/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الحيوانات و مساكنها</a:t>
              </a:r>
              <a:endParaRPr lang="ar-SY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F303D07-23DA-4876-B2A3-A06F7DC65C2B}"/>
              </a:ext>
            </a:extLst>
          </p:cNvPr>
          <p:cNvGrpSpPr/>
          <p:nvPr/>
        </p:nvGrpSpPr>
        <p:grpSpPr>
          <a:xfrm>
            <a:off x="351534" y="3616134"/>
            <a:ext cx="2757333" cy="675690"/>
            <a:chOff x="4444562" y="3616134"/>
            <a:chExt cx="2757333" cy="675690"/>
          </a:xfrm>
        </p:grpSpPr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xmlns="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4562" y="3616134"/>
              <a:ext cx="922042" cy="63070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0C37B15B-FA09-41D5-A480-D1B298E85BDB}"/>
                </a:ext>
              </a:extLst>
            </p:cNvPr>
            <p:cNvSpPr txBox="1"/>
            <p:nvPr/>
          </p:nvSpPr>
          <p:spPr>
            <a:xfrm>
              <a:off x="5222340" y="3891714"/>
              <a:ext cx="19795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مواطن في الماء</a:t>
              </a:r>
              <a:endParaRPr lang="ar-SY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21E03BA-7738-4C4C-89EB-8D002A8F37C3}"/>
              </a:ext>
            </a:extLst>
          </p:cNvPr>
          <p:cNvGrpSpPr/>
          <p:nvPr/>
        </p:nvGrpSpPr>
        <p:grpSpPr>
          <a:xfrm>
            <a:off x="645393" y="4680664"/>
            <a:ext cx="2022512" cy="657473"/>
            <a:chOff x="4738421" y="4680664"/>
            <a:chExt cx="2022512" cy="657473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xmlns="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8421" y="4680664"/>
              <a:ext cx="770241" cy="54458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D422625F-6678-4DD5-97FA-758F4C6B6913}"/>
                </a:ext>
              </a:extLst>
            </p:cNvPr>
            <p:cNvSpPr txBox="1"/>
            <p:nvPr/>
          </p:nvSpPr>
          <p:spPr>
            <a:xfrm>
              <a:off x="5465079" y="4968805"/>
              <a:ext cx="129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الثاني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2A1F8F9-6D07-4783-AA05-2B10C255BCC9}"/>
              </a:ext>
            </a:extLst>
          </p:cNvPr>
          <p:cNvSpPr txBox="1"/>
          <p:nvPr/>
        </p:nvSpPr>
        <p:spPr>
          <a:xfrm>
            <a:off x="907582" y="1851466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الثانية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Box 34">
            <a:extLst>
              <a:ext uri="{FF2B5EF4-FFF2-40B4-BE49-F238E27FC236}">
                <a16:creationId xmlns="" xmlns:a16="http://schemas.microsoft.com/office/drawing/2014/main" id="{73C4F4A6-C756-4101-A3F0-248D63C16A03}"/>
              </a:ext>
            </a:extLst>
          </p:cNvPr>
          <p:cNvSpPr txBox="1"/>
          <p:nvPr/>
        </p:nvSpPr>
        <p:spPr>
          <a:xfrm>
            <a:off x="3178823" y="610287"/>
            <a:ext cx="8821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chemeClr val="bg1"/>
                </a:solidFill>
              </a:rPr>
              <a:t>معظم أجزاء الأرض مغطّاة بالمياه . </a:t>
            </a:r>
            <a:endParaRPr lang="ar-SY" sz="2400" b="1" dirty="0">
              <a:solidFill>
                <a:schemeClr val="bg1"/>
              </a:solidFill>
            </a:endParaRPr>
          </a:p>
        </p:txBody>
      </p:sp>
      <p:sp>
        <p:nvSpPr>
          <p:cNvPr id="40" name="Freeform: Shape 12">
            <a:extLst>
              <a:ext uri="{FF2B5EF4-FFF2-40B4-BE49-F238E27FC236}">
                <a16:creationId xmlns:a16="http://schemas.microsoft.com/office/drawing/2014/main" xmlns="" id="{66AAAF00-546E-4D11-A9DF-771E4009B418}"/>
              </a:ext>
            </a:extLst>
          </p:cNvPr>
          <p:cNvSpPr/>
          <p:nvPr/>
        </p:nvSpPr>
        <p:spPr>
          <a:xfrm flipH="1" flipV="1">
            <a:off x="6637148" y="1884805"/>
            <a:ext cx="5363169" cy="2906071"/>
          </a:xfrm>
          <a:custGeom>
            <a:avLst/>
            <a:gdLst>
              <a:gd name="connsiteX0" fmla="*/ 5551158 w 8221786"/>
              <a:gd name="connsiteY0" fmla="*/ 0 h 4210712"/>
              <a:gd name="connsiteX1" fmla="*/ 8221786 w 8221786"/>
              <a:gd name="connsiteY1" fmla="*/ 1473200 h 4210712"/>
              <a:gd name="connsiteX2" fmla="*/ 5551158 w 8221786"/>
              <a:gd name="connsiteY2" fmla="*/ 2946400 h 4210712"/>
              <a:gd name="connsiteX3" fmla="*/ 5551158 w 8221786"/>
              <a:gd name="connsiteY3" fmla="*/ 2510970 h 4210712"/>
              <a:gd name="connsiteX4" fmla="*/ 1997332 w 8221786"/>
              <a:gd name="connsiteY4" fmla="*/ 2510970 h 4210712"/>
              <a:gd name="connsiteX5" fmla="*/ 1145518 w 8221786"/>
              <a:gd name="connsiteY5" fmla="*/ 3362784 h 4210712"/>
              <a:gd name="connsiteX6" fmla="*/ 1145518 w 8221786"/>
              <a:gd name="connsiteY6" fmla="*/ 3516984 h 4210712"/>
              <a:gd name="connsiteX7" fmla="*/ 1395009 w 8221786"/>
              <a:gd name="connsiteY7" fmla="*/ 4119308 h 4210712"/>
              <a:gd name="connsiteX8" fmla="*/ 1505792 w 8221786"/>
              <a:gd name="connsiteY8" fmla="*/ 4210712 h 4210712"/>
              <a:gd name="connsiteX9" fmla="*/ 1505546 w 8221786"/>
              <a:gd name="connsiteY9" fmla="*/ 4210700 h 4210712"/>
              <a:gd name="connsiteX10" fmla="*/ 0 w 8221786"/>
              <a:gd name="connsiteY10" fmla="*/ 2542348 h 4210712"/>
              <a:gd name="connsiteX11" fmla="*/ 0 w 8221786"/>
              <a:gd name="connsiteY11" fmla="*/ 2238768 h 4210712"/>
              <a:gd name="connsiteX12" fmla="*/ 1677010 w 8221786"/>
              <a:gd name="connsiteY12" fmla="*/ 561758 h 4210712"/>
              <a:gd name="connsiteX13" fmla="*/ 5551158 w 8221786"/>
              <a:gd name="connsiteY13" fmla="*/ 561758 h 421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221786" h="4210712">
                <a:moveTo>
                  <a:pt x="5551158" y="0"/>
                </a:moveTo>
                <a:lnTo>
                  <a:pt x="8221786" y="1473200"/>
                </a:lnTo>
                <a:lnTo>
                  <a:pt x="5551158" y="2946400"/>
                </a:lnTo>
                <a:lnTo>
                  <a:pt x="5551158" y="2510970"/>
                </a:lnTo>
                <a:lnTo>
                  <a:pt x="1997332" y="2510970"/>
                </a:lnTo>
                <a:cubicBezTo>
                  <a:pt x="1526888" y="2510970"/>
                  <a:pt x="1145518" y="2892340"/>
                  <a:pt x="1145518" y="3362784"/>
                </a:cubicBezTo>
                <a:lnTo>
                  <a:pt x="1145518" y="3516984"/>
                </a:lnTo>
                <a:cubicBezTo>
                  <a:pt x="1145518" y="3752206"/>
                  <a:pt x="1240861" y="3965160"/>
                  <a:pt x="1395009" y="4119308"/>
                </a:cubicBezTo>
                <a:lnTo>
                  <a:pt x="1505792" y="4210712"/>
                </a:lnTo>
                <a:lnTo>
                  <a:pt x="1505546" y="4210700"/>
                </a:lnTo>
                <a:cubicBezTo>
                  <a:pt x="659903" y="4124820"/>
                  <a:pt x="0" y="3410649"/>
                  <a:pt x="0" y="2542348"/>
                </a:cubicBezTo>
                <a:lnTo>
                  <a:pt x="0" y="2238768"/>
                </a:lnTo>
                <a:cubicBezTo>
                  <a:pt x="0" y="1312581"/>
                  <a:pt x="750823" y="561758"/>
                  <a:pt x="1677010" y="561758"/>
                </a:cubicBezTo>
                <a:lnTo>
                  <a:pt x="5551158" y="561758"/>
                </a:lnTo>
                <a:close/>
              </a:path>
            </a:pathLst>
          </a:custGeom>
          <a:gradFill flip="none" rotWithShape="1">
            <a:gsLst>
              <a:gs pos="0">
                <a:srgbClr val="00CCFF"/>
              </a:gs>
              <a:gs pos="100000">
                <a:srgbClr val="0033CC"/>
              </a:gs>
            </a:gsLst>
            <a:lin ang="10800000" scaled="1"/>
            <a:tileRect/>
          </a:gradFill>
          <a:ln>
            <a:noFill/>
          </a:ln>
          <a:effectLst>
            <a:innerShdw blurRad="2286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Freeform: Shape 13">
            <a:extLst>
              <a:ext uri="{FF2B5EF4-FFF2-40B4-BE49-F238E27FC236}">
                <a16:creationId xmlns:a16="http://schemas.microsoft.com/office/drawing/2014/main" xmlns="" id="{D2922E7D-05B2-4196-B387-C88EDA7D7FE0}"/>
              </a:ext>
            </a:extLst>
          </p:cNvPr>
          <p:cNvSpPr/>
          <p:nvPr/>
        </p:nvSpPr>
        <p:spPr>
          <a:xfrm flipH="1" flipV="1">
            <a:off x="6473935" y="1674568"/>
            <a:ext cx="5363168" cy="2906072"/>
          </a:xfrm>
          <a:custGeom>
            <a:avLst/>
            <a:gdLst>
              <a:gd name="connsiteX0" fmla="*/ 5551158 w 8221786"/>
              <a:gd name="connsiteY0" fmla="*/ 0 h 4210712"/>
              <a:gd name="connsiteX1" fmla="*/ 8221786 w 8221786"/>
              <a:gd name="connsiteY1" fmla="*/ 1473200 h 4210712"/>
              <a:gd name="connsiteX2" fmla="*/ 5551158 w 8221786"/>
              <a:gd name="connsiteY2" fmla="*/ 2946400 h 4210712"/>
              <a:gd name="connsiteX3" fmla="*/ 5551158 w 8221786"/>
              <a:gd name="connsiteY3" fmla="*/ 2510970 h 4210712"/>
              <a:gd name="connsiteX4" fmla="*/ 1997332 w 8221786"/>
              <a:gd name="connsiteY4" fmla="*/ 2510970 h 4210712"/>
              <a:gd name="connsiteX5" fmla="*/ 1145518 w 8221786"/>
              <a:gd name="connsiteY5" fmla="*/ 3362784 h 4210712"/>
              <a:gd name="connsiteX6" fmla="*/ 1145518 w 8221786"/>
              <a:gd name="connsiteY6" fmla="*/ 3516984 h 4210712"/>
              <a:gd name="connsiteX7" fmla="*/ 1395009 w 8221786"/>
              <a:gd name="connsiteY7" fmla="*/ 4119308 h 4210712"/>
              <a:gd name="connsiteX8" fmla="*/ 1505792 w 8221786"/>
              <a:gd name="connsiteY8" fmla="*/ 4210712 h 4210712"/>
              <a:gd name="connsiteX9" fmla="*/ 1505546 w 8221786"/>
              <a:gd name="connsiteY9" fmla="*/ 4210700 h 4210712"/>
              <a:gd name="connsiteX10" fmla="*/ 0 w 8221786"/>
              <a:gd name="connsiteY10" fmla="*/ 2542348 h 4210712"/>
              <a:gd name="connsiteX11" fmla="*/ 0 w 8221786"/>
              <a:gd name="connsiteY11" fmla="*/ 2238768 h 4210712"/>
              <a:gd name="connsiteX12" fmla="*/ 1677010 w 8221786"/>
              <a:gd name="connsiteY12" fmla="*/ 561758 h 4210712"/>
              <a:gd name="connsiteX13" fmla="*/ 5551158 w 8221786"/>
              <a:gd name="connsiteY13" fmla="*/ 561758 h 421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221786" h="4210712">
                <a:moveTo>
                  <a:pt x="5551158" y="0"/>
                </a:moveTo>
                <a:lnTo>
                  <a:pt x="8221786" y="1473200"/>
                </a:lnTo>
                <a:lnTo>
                  <a:pt x="5551158" y="2946400"/>
                </a:lnTo>
                <a:lnTo>
                  <a:pt x="5551158" y="2510970"/>
                </a:lnTo>
                <a:lnTo>
                  <a:pt x="1997332" y="2510970"/>
                </a:lnTo>
                <a:cubicBezTo>
                  <a:pt x="1526888" y="2510970"/>
                  <a:pt x="1145518" y="2892340"/>
                  <a:pt x="1145518" y="3362784"/>
                </a:cubicBezTo>
                <a:lnTo>
                  <a:pt x="1145518" y="3516984"/>
                </a:lnTo>
                <a:cubicBezTo>
                  <a:pt x="1145518" y="3752206"/>
                  <a:pt x="1240861" y="3965160"/>
                  <a:pt x="1395009" y="4119308"/>
                </a:cubicBezTo>
                <a:lnTo>
                  <a:pt x="1505792" y="4210712"/>
                </a:lnTo>
                <a:lnTo>
                  <a:pt x="1505546" y="4210700"/>
                </a:lnTo>
                <a:cubicBezTo>
                  <a:pt x="659903" y="4124820"/>
                  <a:pt x="0" y="3410649"/>
                  <a:pt x="0" y="2542348"/>
                </a:cubicBezTo>
                <a:lnTo>
                  <a:pt x="0" y="2238768"/>
                </a:lnTo>
                <a:cubicBezTo>
                  <a:pt x="0" y="1312581"/>
                  <a:pt x="750823" y="561758"/>
                  <a:pt x="1677010" y="561758"/>
                </a:cubicBezTo>
                <a:lnTo>
                  <a:pt x="5551158" y="561758"/>
                </a:lnTo>
                <a:close/>
              </a:path>
            </a:pathLst>
          </a:custGeom>
          <a:gradFill>
            <a:gsLst>
              <a:gs pos="47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47" name="Group 2">
            <a:extLst>
              <a:ext uri="{FF2B5EF4-FFF2-40B4-BE49-F238E27FC236}">
                <a16:creationId xmlns:a16="http://schemas.microsoft.com/office/drawing/2014/main" xmlns="" id="{DE6A379F-7BDE-447D-BA19-E77AE351583C}"/>
              </a:ext>
            </a:extLst>
          </p:cNvPr>
          <p:cNvGrpSpPr/>
          <p:nvPr/>
        </p:nvGrpSpPr>
        <p:grpSpPr>
          <a:xfrm>
            <a:off x="7300604" y="3230936"/>
            <a:ext cx="4209143" cy="1011687"/>
            <a:chOff x="5871587" y="4298557"/>
            <a:chExt cx="3603068" cy="1011687"/>
          </a:xfrm>
        </p:grpSpPr>
        <p:sp>
          <p:nvSpPr>
            <p:cNvPr id="48" name="TextBox 22">
              <a:extLst>
                <a:ext uri="{FF2B5EF4-FFF2-40B4-BE49-F238E27FC236}">
                  <a16:creationId xmlns:a16="http://schemas.microsoft.com/office/drawing/2014/main" xmlns="" id="{3656659C-DE48-4A4A-8918-D6B6FE244D42}"/>
                </a:ext>
              </a:extLst>
            </p:cNvPr>
            <p:cNvSpPr txBox="1"/>
            <p:nvPr/>
          </p:nvSpPr>
          <p:spPr>
            <a:xfrm>
              <a:off x="5871587" y="4298557"/>
              <a:ext cx="36030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0033CC"/>
                  </a:solidFill>
                  <a:latin typeface="Century Gothic" panose="020B0502020202020204" pitchFamily="34" charset="0"/>
                </a:rPr>
                <a:t>الطيور – الأسماك - الضفادع</a:t>
              </a:r>
              <a:endParaRPr lang="en-US" sz="2400" b="1" dirty="0">
                <a:solidFill>
                  <a:srgbClr val="0033CC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9" name="TextBox 23">
              <a:extLst>
                <a:ext uri="{FF2B5EF4-FFF2-40B4-BE49-F238E27FC236}">
                  <a16:creationId xmlns:a16="http://schemas.microsoft.com/office/drawing/2014/main" xmlns="" id="{C2363FE4-D677-4806-9FF1-D3FD9513713E}"/>
                </a:ext>
              </a:extLst>
            </p:cNvPr>
            <p:cNvSpPr txBox="1"/>
            <p:nvPr/>
          </p:nvSpPr>
          <p:spPr>
            <a:xfrm>
              <a:off x="6566705" y="4910134"/>
              <a:ext cx="28342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2000" b="1" dirty="0"/>
            </a:p>
          </p:txBody>
        </p:sp>
      </p:grpSp>
      <p:sp>
        <p:nvSpPr>
          <p:cNvPr id="56" name="TextBox 37">
            <a:extLst>
              <a:ext uri="{FF2B5EF4-FFF2-40B4-BE49-F238E27FC236}">
                <a16:creationId xmlns:a16="http://schemas.microsoft.com/office/drawing/2014/main" xmlns="" id="{E0673B62-28E7-435F-81AC-2973E74EB7D7}"/>
              </a:ext>
            </a:extLst>
          </p:cNvPr>
          <p:cNvSpPr txBox="1"/>
          <p:nvPr/>
        </p:nvSpPr>
        <p:spPr>
          <a:xfrm>
            <a:off x="4489692" y="87715"/>
            <a:ext cx="4665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مواطن </a:t>
            </a:r>
            <a:r>
              <a:rPr lang="ar-SY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في الماء</a:t>
            </a:r>
            <a:endParaRPr lang="ar-SY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7" name="Graphic 206">
            <a:extLst>
              <a:ext uri="{FF2B5EF4-FFF2-40B4-BE49-F238E27FC236}">
                <a16:creationId xmlns:a16="http://schemas.microsoft.com/office/drawing/2014/main" xmlns="" id="{6E006741-4755-427C-898D-9339BED681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458" y="1060857"/>
            <a:ext cx="1659146" cy="1417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Graphic 206">
            <a:extLst>
              <a:ext uri="{FF2B5EF4-FFF2-40B4-BE49-F238E27FC236}">
                <a16:creationId xmlns:a16="http://schemas.microsoft.com/office/drawing/2014/main" xmlns="" id="{6E006741-4755-427C-898D-9339BED681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217" y="2825740"/>
            <a:ext cx="1529931" cy="1081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Graphic 206">
            <a:extLst>
              <a:ext uri="{FF2B5EF4-FFF2-40B4-BE49-F238E27FC236}">
                <a16:creationId xmlns:a16="http://schemas.microsoft.com/office/drawing/2014/main" xmlns="" id="{6E006741-4755-427C-898D-9339BED681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505" y="1124111"/>
            <a:ext cx="1542546" cy="1290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Graphic 206">
            <a:extLst>
              <a:ext uri="{FF2B5EF4-FFF2-40B4-BE49-F238E27FC236}">
                <a16:creationId xmlns:a16="http://schemas.microsoft.com/office/drawing/2014/main" xmlns="" id="{6E006741-4755-427C-898D-9339BED681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509" y="4539399"/>
            <a:ext cx="2575292" cy="1200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" name="Graphic 206">
            <a:extLst>
              <a:ext uri="{FF2B5EF4-FFF2-40B4-BE49-F238E27FC236}">
                <a16:creationId xmlns:a16="http://schemas.microsoft.com/office/drawing/2014/main" xmlns="" id="{6E006741-4755-427C-898D-9339BED681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681" y="2641425"/>
            <a:ext cx="1718926" cy="1450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Graphic 206">
            <a:extLst>
              <a:ext uri="{FF2B5EF4-FFF2-40B4-BE49-F238E27FC236}">
                <a16:creationId xmlns:a16="http://schemas.microsoft.com/office/drawing/2014/main" xmlns="" id="{6E006741-4755-427C-898D-9339BED681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782" y="4574840"/>
            <a:ext cx="2008731" cy="1198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TextBox 34">
            <a:extLst>
              <a:ext uri="{FF2B5EF4-FFF2-40B4-BE49-F238E27FC236}">
                <a16:creationId xmlns="" xmlns:a16="http://schemas.microsoft.com/office/drawing/2014/main" id="{73C4F4A6-C756-4101-A3F0-248D63C16A03}"/>
              </a:ext>
            </a:extLst>
          </p:cNvPr>
          <p:cNvSpPr txBox="1"/>
          <p:nvPr/>
        </p:nvSpPr>
        <p:spPr>
          <a:xfrm>
            <a:off x="3331223" y="1285907"/>
            <a:ext cx="8821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chemeClr val="bg1"/>
                </a:solidFill>
              </a:rPr>
              <a:t>ما الحيوانات التي تعيش في موطن الماء ؟</a:t>
            </a:r>
            <a:endParaRPr lang="ar-SY" sz="2400" b="1" dirty="0">
              <a:solidFill>
                <a:schemeClr val="bg1"/>
              </a:solidFill>
            </a:endParaRPr>
          </a:p>
        </p:txBody>
      </p:sp>
      <p:pic>
        <p:nvPicPr>
          <p:cNvPr id="35" name="Graphic 206">
            <a:extLst>
              <a:ext uri="{FF2B5EF4-FFF2-40B4-BE49-F238E27FC236}">
                <a16:creationId xmlns:a16="http://schemas.microsoft.com/office/drawing/2014/main" xmlns="" id="{6E006741-4755-427C-898D-9339BED681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648" y="5153471"/>
            <a:ext cx="1519895" cy="1455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" name="Graphic 206">
            <a:extLst>
              <a:ext uri="{FF2B5EF4-FFF2-40B4-BE49-F238E27FC236}">
                <a16:creationId xmlns:a16="http://schemas.microsoft.com/office/drawing/2014/main" xmlns="" id="{6E006741-4755-427C-898D-9339BED681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812" y="5100583"/>
            <a:ext cx="1519895" cy="12500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8554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"/>
                            </p:stCondLst>
                            <p:childTnLst>
                              <p:par>
                                <p:cTn id="6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50"/>
                            </p:stCondLst>
                            <p:childTnLst>
                              <p:par>
                                <p:cTn id="6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750"/>
                            </p:stCondLst>
                            <p:childTnLst>
                              <p:par>
                                <p:cTn id="7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250"/>
                            </p:stCondLst>
                            <p:childTnLst>
                              <p:par>
                                <p:cTn id="8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"/>
                            </p:stCondLst>
                            <p:childTnLst>
                              <p:par>
                                <p:cTn id="9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250"/>
                            </p:stCondLst>
                            <p:childTnLst>
                              <p:par>
                                <p:cTn id="97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750"/>
                            </p:stCondLst>
                            <p:childTnLst>
                              <p:par>
                                <p:cTn id="10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250"/>
                            </p:stCondLst>
                            <p:childTnLst>
                              <p:par>
                                <p:cTn id="11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750"/>
                            </p:stCondLst>
                            <p:childTnLst>
                              <p:par>
                                <p:cTn id="11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37" grpId="0"/>
      <p:bldP spid="40" grpId="0" animBg="1"/>
      <p:bldP spid="41" grpId="0" animBg="1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61E8F48-9F58-4FBB-A4B7-53B54DBACA35}"/>
              </a:ext>
            </a:extLst>
          </p:cNvPr>
          <p:cNvGrpSpPr/>
          <p:nvPr/>
        </p:nvGrpSpPr>
        <p:grpSpPr>
          <a:xfrm>
            <a:off x="253062" y="2495151"/>
            <a:ext cx="2818506" cy="756901"/>
            <a:chOff x="4539300" y="2484492"/>
            <a:chExt cx="2818506" cy="756901"/>
          </a:xfrm>
        </p:grpSpPr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xmlns="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9300" y="2602770"/>
              <a:ext cx="876250" cy="6386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E9A3F2A4-523A-43EC-AC42-26A0A704049B}"/>
                </a:ext>
              </a:extLst>
            </p:cNvPr>
            <p:cNvSpPr txBox="1"/>
            <p:nvPr/>
          </p:nvSpPr>
          <p:spPr>
            <a:xfrm>
              <a:off x="5392766" y="2484492"/>
              <a:ext cx="19650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</a:t>
              </a:r>
              <a:r>
                <a:rPr lang="ar-SY" sz="2000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الرابع</a:t>
              </a:r>
              <a:endParaRPr lang="ar-SY" sz="20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الحيوانات و مساكنها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F303D07-23DA-4876-B2A3-A06F7DC65C2B}"/>
              </a:ext>
            </a:extLst>
          </p:cNvPr>
          <p:cNvGrpSpPr/>
          <p:nvPr/>
        </p:nvGrpSpPr>
        <p:grpSpPr>
          <a:xfrm>
            <a:off x="350266" y="3614057"/>
            <a:ext cx="2648447" cy="639919"/>
            <a:chOff x="4636504" y="3633478"/>
            <a:chExt cx="2648447" cy="639919"/>
          </a:xfrm>
        </p:grpSpPr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xmlns="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6504" y="3633478"/>
              <a:ext cx="910179" cy="6225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0C37B15B-FA09-41D5-A480-D1B298E85BDB}"/>
                </a:ext>
              </a:extLst>
            </p:cNvPr>
            <p:cNvSpPr txBox="1"/>
            <p:nvPr/>
          </p:nvSpPr>
          <p:spPr>
            <a:xfrm>
              <a:off x="5311793" y="3873287"/>
              <a:ext cx="19731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مواطن </a:t>
              </a:r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في الماء</a:t>
              </a:r>
              <a:endParaRPr lang="ar-SY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21E03BA-7738-4C4C-89EB-8D002A8F37C3}"/>
              </a:ext>
            </a:extLst>
          </p:cNvPr>
          <p:cNvGrpSpPr/>
          <p:nvPr/>
        </p:nvGrpSpPr>
        <p:grpSpPr>
          <a:xfrm>
            <a:off x="501279" y="4712372"/>
            <a:ext cx="2114008" cy="619854"/>
            <a:chOff x="4594307" y="4771777"/>
            <a:chExt cx="2114008" cy="619854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xmlns="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4307" y="4771777"/>
              <a:ext cx="876695" cy="61985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D422625F-6678-4DD5-97FA-758F4C6B6913}"/>
                </a:ext>
              </a:extLst>
            </p:cNvPr>
            <p:cNvSpPr txBox="1"/>
            <p:nvPr/>
          </p:nvSpPr>
          <p:spPr>
            <a:xfrm>
              <a:off x="5412461" y="5022299"/>
              <a:ext cx="129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الثاني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2A1F8F9-6D07-4783-AA05-2B10C255BCC9}"/>
              </a:ext>
            </a:extLst>
          </p:cNvPr>
          <p:cNvSpPr txBox="1"/>
          <p:nvPr/>
        </p:nvSpPr>
        <p:spPr>
          <a:xfrm>
            <a:off x="804517" y="1885575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الثانية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Box 34">
            <a:extLst>
              <a:ext uri="{FF2B5EF4-FFF2-40B4-BE49-F238E27FC236}">
                <a16:creationId xmlns="" xmlns:a16="http://schemas.microsoft.com/office/drawing/2014/main" id="{73C4F4A6-C756-4101-A3F0-248D63C16A03}"/>
              </a:ext>
            </a:extLst>
          </p:cNvPr>
          <p:cNvSpPr txBox="1"/>
          <p:nvPr/>
        </p:nvSpPr>
        <p:spPr>
          <a:xfrm>
            <a:off x="6691085" y="216659"/>
            <a:ext cx="5058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chemeClr val="bg1"/>
                </a:solidFill>
              </a:rPr>
              <a:t>ما موطن البحيرة ؟</a:t>
            </a:r>
            <a:endParaRPr lang="ar-SY" sz="2400" b="1" dirty="0">
              <a:solidFill>
                <a:schemeClr val="bg1"/>
              </a:solidFill>
            </a:endParaRPr>
          </a:p>
        </p:txBody>
      </p:sp>
      <p:sp>
        <p:nvSpPr>
          <p:cNvPr id="21" name="TextBox 34">
            <a:extLst>
              <a:ext uri="{FF2B5EF4-FFF2-40B4-BE49-F238E27FC236}">
                <a16:creationId xmlns="" xmlns:a16="http://schemas.microsoft.com/office/drawing/2014/main" id="{73C4F4A6-C756-4101-A3F0-248D63C16A03}"/>
              </a:ext>
            </a:extLst>
          </p:cNvPr>
          <p:cNvSpPr txBox="1"/>
          <p:nvPr/>
        </p:nvSpPr>
        <p:spPr>
          <a:xfrm>
            <a:off x="4797884" y="823745"/>
            <a:ext cx="6951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chemeClr val="bg1"/>
                </a:solidFill>
              </a:rPr>
              <a:t>المياه قد تكون مالحة , و قد تكون عذبة .</a:t>
            </a:r>
            <a:endParaRPr lang="ar-SY" sz="2400" b="1" dirty="0">
              <a:solidFill>
                <a:srgbClr val="FFFF00"/>
              </a:solidFill>
            </a:endParaRPr>
          </a:p>
        </p:txBody>
      </p:sp>
      <p:sp>
        <p:nvSpPr>
          <p:cNvPr id="28" name="TextBox 34">
            <a:extLst>
              <a:ext uri="{FF2B5EF4-FFF2-40B4-BE49-F238E27FC236}">
                <a16:creationId xmlns="" xmlns:a16="http://schemas.microsoft.com/office/drawing/2014/main" id="{73C4F4A6-C756-4101-A3F0-248D63C16A03}"/>
              </a:ext>
            </a:extLst>
          </p:cNvPr>
          <p:cNvSpPr txBox="1"/>
          <p:nvPr/>
        </p:nvSpPr>
        <p:spPr>
          <a:xfrm>
            <a:off x="4797884" y="1654742"/>
            <a:ext cx="6951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rgbClr val="FFFF00"/>
                </a:solidFill>
              </a:rPr>
              <a:t>البحيرة : </a:t>
            </a:r>
            <a:r>
              <a:rPr lang="ar-SY" sz="2400" b="1" dirty="0" smtClean="0">
                <a:solidFill>
                  <a:schemeClr val="bg1"/>
                </a:solidFill>
              </a:rPr>
              <a:t>موطن من مواطن المياه العذبة , تحيط بها اليابسة .</a:t>
            </a:r>
          </a:p>
        </p:txBody>
      </p:sp>
      <p:pic>
        <p:nvPicPr>
          <p:cNvPr id="30" name="Graphic 204">
            <a:extLst>
              <a:ext uri="{FF2B5EF4-FFF2-40B4-BE49-F238E27FC236}">
                <a16:creationId xmlns:a16="http://schemas.microsoft.com/office/drawing/2014/main" xmlns="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020" y="2826041"/>
            <a:ext cx="7196472" cy="3226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409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37" grpId="0"/>
      <p:bldP spid="21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61E8F48-9F58-4FBB-A4B7-53B54DBACA35}"/>
              </a:ext>
            </a:extLst>
          </p:cNvPr>
          <p:cNvGrpSpPr/>
          <p:nvPr/>
        </p:nvGrpSpPr>
        <p:grpSpPr>
          <a:xfrm>
            <a:off x="256967" y="2471499"/>
            <a:ext cx="2946429" cy="830613"/>
            <a:chOff x="4387914" y="2547019"/>
            <a:chExt cx="2946429" cy="830613"/>
          </a:xfrm>
        </p:grpSpPr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xmlns="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7914" y="2547019"/>
              <a:ext cx="1028975" cy="74993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E9A3F2A4-523A-43EC-AC42-26A0A704049B}"/>
                </a:ext>
              </a:extLst>
            </p:cNvPr>
            <p:cNvSpPr txBox="1"/>
            <p:nvPr/>
          </p:nvSpPr>
          <p:spPr>
            <a:xfrm>
              <a:off x="5303756" y="2669746"/>
              <a:ext cx="20305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</a:t>
              </a:r>
              <a:r>
                <a:rPr lang="ar-SY" sz="2000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الرابع</a:t>
              </a:r>
              <a:endParaRPr lang="ar-SY" sz="20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الحيوانات و مساكنها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F303D07-23DA-4876-B2A3-A06F7DC65C2B}"/>
              </a:ext>
            </a:extLst>
          </p:cNvPr>
          <p:cNvGrpSpPr/>
          <p:nvPr/>
        </p:nvGrpSpPr>
        <p:grpSpPr>
          <a:xfrm>
            <a:off x="412886" y="3607482"/>
            <a:ext cx="2840284" cy="615855"/>
            <a:chOff x="4505914" y="3607482"/>
            <a:chExt cx="2840284" cy="615855"/>
          </a:xfrm>
        </p:grpSpPr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xmlns="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5914" y="3607482"/>
              <a:ext cx="900336" cy="61585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0C37B15B-FA09-41D5-A480-D1B298E85BDB}"/>
                </a:ext>
              </a:extLst>
            </p:cNvPr>
            <p:cNvSpPr txBox="1"/>
            <p:nvPr/>
          </p:nvSpPr>
          <p:spPr>
            <a:xfrm>
              <a:off x="5214266" y="3794676"/>
              <a:ext cx="21319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مواطن </a:t>
              </a:r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في الماء</a:t>
              </a:r>
              <a:endParaRPr lang="ar-SY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21E03BA-7738-4C4C-89EB-8D002A8F37C3}"/>
              </a:ext>
            </a:extLst>
          </p:cNvPr>
          <p:cNvGrpSpPr/>
          <p:nvPr/>
        </p:nvGrpSpPr>
        <p:grpSpPr>
          <a:xfrm>
            <a:off x="549438" y="4657806"/>
            <a:ext cx="2079893" cy="609328"/>
            <a:chOff x="4616752" y="4710069"/>
            <a:chExt cx="2079893" cy="609328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xmlns="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6752" y="4710069"/>
              <a:ext cx="861809" cy="60932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D422625F-6678-4DD5-97FA-758F4C6B6913}"/>
                </a:ext>
              </a:extLst>
            </p:cNvPr>
            <p:cNvSpPr txBox="1"/>
            <p:nvPr/>
          </p:nvSpPr>
          <p:spPr>
            <a:xfrm>
              <a:off x="5400791" y="4886624"/>
              <a:ext cx="129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الثاني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2A1F8F9-6D07-4783-AA05-2B10C255BCC9}"/>
              </a:ext>
            </a:extLst>
          </p:cNvPr>
          <p:cNvSpPr txBox="1"/>
          <p:nvPr/>
        </p:nvSpPr>
        <p:spPr>
          <a:xfrm>
            <a:off x="804517" y="1885575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الثانية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Oval 12">
            <a:extLst>
              <a:ext uri="{FF2B5EF4-FFF2-40B4-BE49-F238E27FC236}">
                <a16:creationId xmlns:a16="http://schemas.microsoft.com/office/drawing/2014/main" xmlns="" id="{259160B0-F5EE-4D33-83DB-85DD427D34B6}"/>
              </a:ext>
            </a:extLst>
          </p:cNvPr>
          <p:cNvSpPr/>
          <p:nvPr/>
        </p:nvSpPr>
        <p:spPr>
          <a:xfrm>
            <a:off x="4951165" y="4218252"/>
            <a:ext cx="3336492" cy="11541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13">
            <a:extLst>
              <a:ext uri="{FF2B5EF4-FFF2-40B4-BE49-F238E27FC236}">
                <a16:creationId xmlns:a16="http://schemas.microsoft.com/office/drawing/2014/main" xmlns="" id="{1CE2429F-59A9-49F0-8A2B-FD11822D9495}"/>
              </a:ext>
            </a:extLst>
          </p:cNvPr>
          <p:cNvSpPr/>
          <p:nvPr/>
        </p:nvSpPr>
        <p:spPr>
          <a:xfrm>
            <a:off x="7622689" y="454635"/>
            <a:ext cx="380957" cy="3809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rapezoid 6">
            <a:extLst>
              <a:ext uri="{FF2B5EF4-FFF2-40B4-BE49-F238E27FC236}">
                <a16:creationId xmlns:a16="http://schemas.microsoft.com/office/drawing/2014/main" xmlns="" id="{AC3F29F7-669B-419E-89A0-EE2485AD4DE4}"/>
              </a:ext>
            </a:extLst>
          </p:cNvPr>
          <p:cNvSpPr/>
          <p:nvPr/>
        </p:nvSpPr>
        <p:spPr>
          <a:xfrm>
            <a:off x="4983494" y="679633"/>
            <a:ext cx="3271834" cy="4115686"/>
          </a:xfrm>
          <a:custGeom>
            <a:avLst/>
            <a:gdLst>
              <a:gd name="connsiteX0" fmla="*/ 0 w 2598057"/>
              <a:gd name="connsiteY0" fmla="*/ 2540000 h 2540000"/>
              <a:gd name="connsiteX1" fmla="*/ 1012368 w 2598057"/>
              <a:gd name="connsiteY1" fmla="*/ 0 h 2540000"/>
              <a:gd name="connsiteX2" fmla="*/ 1585689 w 2598057"/>
              <a:gd name="connsiteY2" fmla="*/ 0 h 2540000"/>
              <a:gd name="connsiteX3" fmla="*/ 2598057 w 2598057"/>
              <a:gd name="connsiteY3" fmla="*/ 2540000 h 2540000"/>
              <a:gd name="connsiteX4" fmla="*/ 0 w 2598057"/>
              <a:gd name="connsiteY4" fmla="*/ 2540000 h 2540000"/>
              <a:gd name="connsiteX0" fmla="*/ 0 w 2598057"/>
              <a:gd name="connsiteY0" fmla="*/ 2540000 h 2540000"/>
              <a:gd name="connsiteX1" fmla="*/ 1012368 w 2598057"/>
              <a:gd name="connsiteY1" fmla="*/ 0 h 2540000"/>
              <a:gd name="connsiteX2" fmla="*/ 2398489 w 2598057"/>
              <a:gd name="connsiteY2" fmla="*/ 145143 h 2540000"/>
              <a:gd name="connsiteX3" fmla="*/ 2598057 w 2598057"/>
              <a:gd name="connsiteY3" fmla="*/ 2540000 h 2540000"/>
              <a:gd name="connsiteX4" fmla="*/ 0 w 2598057"/>
              <a:gd name="connsiteY4" fmla="*/ 2540000 h 2540000"/>
              <a:gd name="connsiteX0" fmla="*/ 0 w 2598057"/>
              <a:gd name="connsiteY0" fmla="*/ 2423886 h 2423886"/>
              <a:gd name="connsiteX1" fmla="*/ 2071911 w 2598057"/>
              <a:gd name="connsiteY1" fmla="*/ 0 h 2423886"/>
              <a:gd name="connsiteX2" fmla="*/ 2398489 w 2598057"/>
              <a:gd name="connsiteY2" fmla="*/ 29029 h 2423886"/>
              <a:gd name="connsiteX3" fmla="*/ 2598057 w 2598057"/>
              <a:gd name="connsiteY3" fmla="*/ 2423886 h 2423886"/>
              <a:gd name="connsiteX4" fmla="*/ 0 w 2598057"/>
              <a:gd name="connsiteY4" fmla="*/ 2423886 h 2423886"/>
              <a:gd name="connsiteX0" fmla="*/ 0 w 2598057"/>
              <a:gd name="connsiteY0" fmla="*/ 2823131 h 2823131"/>
              <a:gd name="connsiteX1" fmla="*/ 2116987 w 2598057"/>
              <a:gd name="connsiteY1" fmla="*/ 0 h 2823131"/>
              <a:gd name="connsiteX2" fmla="*/ 2398489 w 2598057"/>
              <a:gd name="connsiteY2" fmla="*/ 428274 h 2823131"/>
              <a:gd name="connsiteX3" fmla="*/ 2598057 w 2598057"/>
              <a:gd name="connsiteY3" fmla="*/ 2823131 h 2823131"/>
              <a:gd name="connsiteX4" fmla="*/ 0 w 2598057"/>
              <a:gd name="connsiteY4" fmla="*/ 2823131 h 2823131"/>
              <a:gd name="connsiteX0" fmla="*/ 0 w 2598057"/>
              <a:gd name="connsiteY0" fmla="*/ 2823131 h 2823131"/>
              <a:gd name="connsiteX1" fmla="*/ 2116987 w 2598057"/>
              <a:gd name="connsiteY1" fmla="*/ 0 h 2823131"/>
              <a:gd name="connsiteX2" fmla="*/ 2372731 w 2598057"/>
              <a:gd name="connsiteY2" fmla="*/ 41908 h 2823131"/>
              <a:gd name="connsiteX3" fmla="*/ 2598057 w 2598057"/>
              <a:gd name="connsiteY3" fmla="*/ 2823131 h 2823131"/>
              <a:gd name="connsiteX4" fmla="*/ 0 w 2598057"/>
              <a:gd name="connsiteY4" fmla="*/ 2823131 h 2823131"/>
              <a:gd name="connsiteX0" fmla="*/ 0 w 2598057"/>
              <a:gd name="connsiteY0" fmla="*/ 3341060 h 3341060"/>
              <a:gd name="connsiteX1" fmla="*/ 2116987 w 2598057"/>
              <a:gd name="connsiteY1" fmla="*/ 517929 h 3341060"/>
              <a:gd name="connsiteX2" fmla="*/ 2376463 w 2598057"/>
              <a:gd name="connsiteY2" fmla="*/ 0 h 3341060"/>
              <a:gd name="connsiteX3" fmla="*/ 2598057 w 2598057"/>
              <a:gd name="connsiteY3" fmla="*/ 3341060 h 3341060"/>
              <a:gd name="connsiteX4" fmla="*/ 0 w 2598057"/>
              <a:gd name="connsiteY4" fmla="*/ 3341060 h 3341060"/>
              <a:gd name="connsiteX0" fmla="*/ 0 w 2598057"/>
              <a:gd name="connsiteY0" fmla="*/ 3371771 h 3371771"/>
              <a:gd name="connsiteX1" fmla="*/ 2087129 w 2598057"/>
              <a:gd name="connsiteY1" fmla="*/ 0 h 3371771"/>
              <a:gd name="connsiteX2" fmla="*/ 2376463 w 2598057"/>
              <a:gd name="connsiteY2" fmla="*/ 30711 h 3371771"/>
              <a:gd name="connsiteX3" fmla="*/ 2598057 w 2598057"/>
              <a:gd name="connsiteY3" fmla="*/ 3371771 h 3371771"/>
              <a:gd name="connsiteX4" fmla="*/ 0 w 2598057"/>
              <a:gd name="connsiteY4" fmla="*/ 3371771 h 337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8057" h="3371771">
                <a:moveTo>
                  <a:pt x="0" y="3371771"/>
                </a:moveTo>
                <a:lnTo>
                  <a:pt x="2087129" y="0"/>
                </a:lnTo>
                <a:lnTo>
                  <a:pt x="2376463" y="30711"/>
                </a:lnTo>
                <a:lnTo>
                  <a:pt x="2598057" y="3371771"/>
                </a:lnTo>
                <a:lnTo>
                  <a:pt x="0" y="3371771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23">
            <a:extLst>
              <a:ext uri="{FF2B5EF4-FFF2-40B4-BE49-F238E27FC236}">
                <a16:creationId xmlns:a16="http://schemas.microsoft.com/office/drawing/2014/main" xmlns="" id="{C575320E-D4E8-47F0-A5BE-580A36F5EE20}"/>
              </a:ext>
            </a:extLst>
          </p:cNvPr>
          <p:cNvSpPr txBox="1"/>
          <p:nvPr/>
        </p:nvSpPr>
        <p:spPr>
          <a:xfrm>
            <a:off x="4951165" y="5517632"/>
            <a:ext cx="3512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chemeClr val="bg1"/>
                </a:solidFill>
              </a:rPr>
              <a:t>يحصل طائر مالك الحزين على طعامه من البحيرة</a:t>
            </a:r>
            <a:endParaRPr lang="ar-SY" sz="2400" b="1" dirty="0">
              <a:solidFill>
                <a:schemeClr val="bg1"/>
              </a:solidFill>
            </a:endParaRPr>
          </a:p>
        </p:txBody>
      </p:sp>
      <p:pic>
        <p:nvPicPr>
          <p:cNvPr id="54" name="Graphic 18">
            <a:extLst>
              <a:ext uri="{FF2B5EF4-FFF2-40B4-BE49-F238E27FC236}">
                <a16:creationId xmlns:a16="http://schemas.microsoft.com/office/drawing/2014/main" xmlns="" id="{6C7C30C0-CCD4-4403-95A4-28EB50C91B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790" y="3126833"/>
            <a:ext cx="2413856" cy="23109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738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51" grpId="0" animBg="1"/>
      <p:bldP spid="52" grpId="0" animBg="1"/>
      <p:bldP spid="53" grpId="0" animBg="1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61E8F48-9F58-4FBB-A4B7-53B54DBACA35}"/>
              </a:ext>
            </a:extLst>
          </p:cNvPr>
          <p:cNvGrpSpPr/>
          <p:nvPr/>
        </p:nvGrpSpPr>
        <p:grpSpPr>
          <a:xfrm>
            <a:off x="343178" y="2478088"/>
            <a:ext cx="2733576" cy="763305"/>
            <a:chOff x="4562485" y="2478088"/>
            <a:chExt cx="2733576" cy="763305"/>
          </a:xfrm>
        </p:grpSpPr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xmlns="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2485" y="2602770"/>
              <a:ext cx="876250" cy="6386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E9A3F2A4-523A-43EC-AC42-26A0A704049B}"/>
                </a:ext>
              </a:extLst>
            </p:cNvPr>
            <p:cNvSpPr txBox="1"/>
            <p:nvPr/>
          </p:nvSpPr>
          <p:spPr>
            <a:xfrm>
              <a:off x="5400791" y="2478088"/>
              <a:ext cx="18952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</a:t>
              </a:r>
              <a:r>
                <a:rPr lang="ar-SY" sz="2000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الرابع</a:t>
              </a:r>
              <a:endParaRPr lang="ar-SY" sz="20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الحيوانات و مساكنها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F303D07-23DA-4876-B2A3-A06F7DC65C2B}"/>
              </a:ext>
            </a:extLst>
          </p:cNvPr>
          <p:cNvGrpSpPr/>
          <p:nvPr/>
        </p:nvGrpSpPr>
        <p:grpSpPr>
          <a:xfrm>
            <a:off x="437962" y="3640595"/>
            <a:ext cx="2798577" cy="607075"/>
            <a:chOff x="4588192" y="3640595"/>
            <a:chExt cx="2798577" cy="607075"/>
          </a:xfrm>
        </p:grpSpPr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xmlns="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8192" y="3640595"/>
              <a:ext cx="887500" cy="6070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0C37B15B-FA09-41D5-A480-D1B298E85BDB}"/>
                </a:ext>
              </a:extLst>
            </p:cNvPr>
            <p:cNvSpPr txBox="1"/>
            <p:nvPr/>
          </p:nvSpPr>
          <p:spPr>
            <a:xfrm>
              <a:off x="5282344" y="3841238"/>
              <a:ext cx="21044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مواطن </a:t>
              </a:r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في الماء</a:t>
              </a:r>
              <a:endParaRPr lang="ar-SY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21E03BA-7738-4C4C-89EB-8D002A8F37C3}"/>
              </a:ext>
            </a:extLst>
          </p:cNvPr>
          <p:cNvGrpSpPr/>
          <p:nvPr/>
        </p:nvGrpSpPr>
        <p:grpSpPr>
          <a:xfrm>
            <a:off x="769259" y="4759191"/>
            <a:ext cx="1906507" cy="598644"/>
            <a:chOff x="4862287" y="4759191"/>
            <a:chExt cx="1906507" cy="598644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xmlns="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2287" y="4759191"/>
              <a:ext cx="725711" cy="51310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D422625F-6678-4DD5-97FA-758F4C6B6913}"/>
                </a:ext>
              </a:extLst>
            </p:cNvPr>
            <p:cNvSpPr txBox="1"/>
            <p:nvPr/>
          </p:nvSpPr>
          <p:spPr>
            <a:xfrm>
              <a:off x="5472940" y="4988503"/>
              <a:ext cx="129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الثاني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2A1F8F9-6D07-4783-AA05-2B10C255BCC9}"/>
              </a:ext>
            </a:extLst>
          </p:cNvPr>
          <p:cNvSpPr txBox="1"/>
          <p:nvPr/>
        </p:nvSpPr>
        <p:spPr>
          <a:xfrm>
            <a:off x="804517" y="1885575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الثانية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Box 34">
            <a:extLst>
              <a:ext uri="{FF2B5EF4-FFF2-40B4-BE49-F238E27FC236}">
                <a16:creationId xmlns="" xmlns:a16="http://schemas.microsoft.com/office/drawing/2014/main" id="{73C4F4A6-C756-4101-A3F0-248D63C16A03}"/>
              </a:ext>
            </a:extLst>
          </p:cNvPr>
          <p:cNvSpPr txBox="1"/>
          <p:nvPr/>
        </p:nvSpPr>
        <p:spPr>
          <a:xfrm>
            <a:off x="4354287" y="404211"/>
            <a:ext cx="7311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chemeClr val="bg1"/>
                </a:solidFill>
              </a:rPr>
              <a:t>ما المخلوقات الحيّة التي تعيش في هذا الموطن ؟</a:t>
            </a:r>
            <a:endParaRPr lang="ar-SY" sz="2000" b="1" dirty="0">
              <a:solidFill>
                <a:schemeClr val="bg1"/>
              </a:solidFill>
            </a:endParaRPr>
          </a:p>
        </p:txBody>
      </p:sp>
      <p:pic>
        <p:nvPicPr>
          <p:cNvPr id="27" name="Graphic 204">
            <a:extLst>
              <a:ext uri="{FF2B5EF4-FFF2-40B4-BE49-F238E27FC236}">
                <a16:creationId xmlns:a16="http://schemas.microsoft.com/office/drawing/2014/main" xmlns="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254" y="1440688"/>
            <a:ext cx="4115035" cy="5006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Graphic 204">
            <a:extLst>
              <a:ext uri="{FF2B5EF4-FFF2-40B4-BE49-F238E27FC236}">
                <a16:creationId xmlns:a16="http://schemas.microsoft.com/office/drawing/2014/main" xmlns="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00" y="457276"/>
            <a:ext cx="1668679" cy="2464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Graphic 204">
            <a:extLst>
              <a:ext uri="{FF2B5EF4-FFF2-40B4-BE49-F238E27FC236}">
                <a16:creationId xmlns:a16="http://schemas.microsoft.com/office/drawing/2014/main" xmlns="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729" y="4878401"/>
            <a:ext cx="3085422" cy="1438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Graphic 204">
            <a:extLst>
              <a:ext uri="{FF2B5EF4-FFF2-40B4-BE49-F238E27FC236}">
                <a16:creationId xmlns:a16="http://schemas.microsoft.com/office/drawing/2014/main" xmlns="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539" y="3048992"/>
            <a:ext cx="2026901" cy="1710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Graphic 204">
            <a:extLst>
              <a:ext uri="{FF2B5EF4-FFF2-40B4-BE49-F238E27FC236}">
                <a16:creationId xmlns:a16="http://schemas.microsoft.com/office/drawing/2014/main" xmlns="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343" y="2998444"/>
            <a:ext cx="2140911" cy="1760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159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61E8F48-9F58-4FBB-A4B7-53B54DBACA35}"/>
              </a:ext>
            </a:extLst>
          </p:cNvPr>
          <p:cNvGrpSpPr/>
          <p:nvPr/>
        </p:nvGrpSpPr>
        <p:grpSpPr>
          <a:xfrm>
            <a:off x="253062" y="2495151"/>
            <a:ext cx="2818506" cy="756901"/>
            <a:chOff x="4539300" y="2484492"/>
            <a:chExt cx="2818506" cy="756901"/>
          </a:xfrm>
        </p:grpSpPr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xmlns="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9300" y="2602770"/>
              <a:ext cx="876250" cy="6386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E9A3F2A4-523A-43EC-AC42-26A0A704049B}"/>
                </a:ext>
              </a:extLst>
            </p:cNvPr>
            <p:cNvSpPr txBox="1"/>
            <p:nvPr/>
          </p:nvSpPr>
          <p:spPr>
            <a:xfrm>
              <a:off x="5392766" y="2484492"/>
              <a:ext cx="19650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</a:t>
              </a:r>
              <a:r>
                <a:rPr lang="ar-SY" sz="2000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الرابع</a:t>
              </a:r>
              <a:endParaRPr lang="ar-SY" sz="20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الحيوانات و مساكنها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F303D07-23DA-4876-B2A3-A06F7DC65C2B}"/>
              </a:ext>
            </a:extLst>
          </p:cNvPr>
          <p:cNvGrpSpPr/>
          <p:nvPr/>
        </p:nvGrpSpPr>
        <p:grpSpPr>
          <a:xfrm>
            <a:off x="350266" y="3614057"/>
            <a:ext cx="2799582" cy="639919"/>
            <a:chOff x="4636504" y="3633478"/>
            <a:chExt cx="2799582" cy="639919"/>
          </a:xfrm>
        </p:grpSpPr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xmlns="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6504" y="3633478"/>
              <a:ext cx="910179" cy="6225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0C37B15B-FA09-41D5-A480-D1B298E85BDB}"/>
                </a:ext>
              </a:extLst>
            </p:cNvPr>
            <p:cNvSpPr txBox="1"/>
            <p:nvPr/>
          </p:nvSpPr>
          <p:spPr>
            <a:xfrm>
              <a:off x="5462928" y="3873287"/>
              <a:ext cx="19731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مواطن </a:t>
              </a:r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في الماء</a:t>
              </a:r>
              <a:endParaRPr lang="ar-SY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21E03BA-7738-4C4C-89EB-8D002A8F37C3}"/>
              </a:ext>
            </a:extLst>
          </p:cNvPr>
          <p:cNvGrpSpPr/>
          <p:nvPr/>
        </p:nvGrpSpPr>
        <p:grpSpPr>
          <a:xfrm>
            <a:off x="669323" y="4771778"/>
            <a:ext cx="1945964" cy="619853"/>
            <a:chOff x="4762351" y="4771778"/>
            <a:chExt cx="1945964" cy="619853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xmlns="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2351" y="4771778"/>
              <a:ext cx="708651" cy="50104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D422625F-6678-4DD5-97FA-758F4C6B6913}"/>
                </a:ext>
              </a:extLst>
            </p:cNvPr>
            <p:cNvSpPr txBox="1"/>
            <p:nvPr/>
          </p:nvSpPr>
          <p:spPr>
            <a:xfrm>
              <a:off x="5412461" y="5022299"/>
              <a:ext cx="129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الثاني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2A1F8F9-6D07-4783-AA05-2B10C255BCC9}"/>
              </a:ext>
            </a:extLst>
          </p:cNvPr>
          <p:cNvSpPr txBox="1"/>
          <p:nvPr/>
        </p:nvSpPr>
        <p:spPr>
          <a:xfrm>
            <a:off x="804517" y="1885575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الثانية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Box 34">
            <a:extLst>
              <a:ext uri="{FF2B5EF4-FFF2-40B4-BE49-F238E27FC236}">
                <a16:creationId xmlns="" xmlns:a16="http://schemas.microsoft.com/office/drawing/2014/main" id="{73C4F4A6-C756-4101-A3F0-248D63C16A03}"/>
              </a:ext>
            </a:extLst>
          </p:cNvPr>
          <p:cNvSpPr txBox="1"/>
          <p:nvPr/>
        </p:nvSpPr>
        <p:spPr>
          <a:xfrm>
            <a:off x="4149449" y="216659"/>
            <a:ext cx="7903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chemeClr val="bg1"/>
                </a:solidFill>
              </a:rPr>
              <a:t>تعيش النباتات و الحيوانات معاً في البحيرة , و يستفيد بعضها من بعض</a:t>
            </a:r>
            <a:endParaRPr lang="ar-SY" sz="2400" b="1" dirty="0">
              <a:solidFill>
                <a:schemeClr val="bg1"/>
              </a:solidFill>
            </a:endParaRPr>
          </a:p>
        </p:txBody>
      </p:sp>
      <p:sp>
        <p:nvSpPr>
          <p:cNvPr id="21" name="TextBox 34">
            <a:extLst>
              <a:ext uri="{FF2B5EF4-FFF2-40B4-BE49-F238E27FC236}">
                <a16:creationId xmlns="" xmlns:a16="http://schemas.microsoft.com/office/drawing/2014/main" id="{73C4F4A6-C756-4101-A3F0-248D63C16A03}"/>
              </a:ext>
            </a:extLst>
          </p:cNvPr>
          <p:cNvSpPr txBox="1"/>
          <p:nvPr/>
        </p:nvSpPr>
        <p:spPr>
          <a:xfrm>
            <a:off x="3149848" y="823745"/>
            <a:ext cx="890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chemeClr val="bg1"/>
                </a:solidFill>
              </a:rPr>
              <a:t>تحصل الحيوانات على طعامها من النباتات التي تنمو في البحيرة , و تتخذها مأوى لها .</a:t>
            </a:r>
            <a:endParaRPr lang="ar-SY" sz="2400" b="1" dirty="0">
              <a:solidFill>
                <a:srgbClr val="FFFF00"/>
              </a:solidFill>
            </a:endParaRPr>
          </a:p>
        </p:txBody>
      </p:sp>
      <p:pic>
        <p:nvPicPr>
          <p:cNvPr id="30" name="Graphic 204">
            <a:extLst>
              <a:ext uri="{FF2B5EF4-FFF2-40B4-BE49-F238E27FC236}">
                <a16:creationId xmlns:a16="http://schemas.microsoft.com/office/drawing/2014/main" xmlns="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29" y="2300626"/>
            <a:ext cx="2749777" cy="1878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Graphic 204">
            <a:extLst>
              <a:ext uri="{FF2B5EF4-FFF2-40B4-BE49-F238E27FC236}">
                <a16:creationId xmlns:a16="http://schemas.microsoft.com/office/drawing/2014/main" xmlns="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898" y="2380455"/>
            <a:ext cx="2059939" cy="1799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Graphic 204">
            <a:extLst>
              <a:ext uri="{FF2B5EF4-FFF2-40B4-BE49-F238E27FC236}">
                <a16:creationId xmlns:a16="http://schemas.microsoft.com/office/drawing/2014/main" xmlns="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543" y="4384472"/>
            <a:ext cx="2343798" cy="1927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Graphic 204">
            <a:extLst>
              <a:ext uri="{FF2B5EF4-FFF2-40B4-BE49-F238E27FC236}">
                <a16:creationId xmlns:a16="http://schemas.microsoft.com/office/drawing/2014/main" xmlns="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570" y="4405185"/>
            <a:ext cx="2220594" cy="1873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813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37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61E8F48-9F58-4FBB-A4B7-53B54DBACA35}"/>
              </a:ext>
            </a:extLst>
          </p:cNvPr>
          <p:cNvGrpSpPr/>
          <p:nvPr/>
        </p:nvGrpSpPr>
        <p:grpSpPr>
          <a:xfrm>
            <a:off x="253062" y="2495151"/>
            <a:ext cx="2818506" cy="756901"/>
            <a:chOff x="4539300" y="2484492"/>
            <a:chExt cx="2818506" cy="756901"/>
          </a:xfrm>
        </p:grpSpPr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xmlns="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9300" y="2602770"/>
              <a:ext cx="876250" cy="6386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E9A3F2A4-523A-43EC-AC42-26A0A704049B}"/>
                </a:ext>
              </a:extLst>
            </p:cNvPr>
            <p:cNvSpPr txBox="1"/>
            <p:nvPr/>
          </p:nvSpPr>
          <p:spPr>
            <a:xfrm>
              <a:off x="5392766" y="2484492"/>
              <a:ext cx="19650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</a:t>
              </a:r>
              <a:r>
                <a:rPr lang="ar-SY" sz="2000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الرابع</a:t>
              </a:r>
              <a:endParaRPr lang="ar-SY" sz="20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الحيوانات و مساكنها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F303D07-23DA-4876-B2A3-A06F7DC65C2B}"/>
              </a:ext>
            </a:extLst>
          </p:cNvPr>
          <p:cNvGrpSpPr/>
          <p:nvPr/>
        </p:nvGrpSpPr>
        <p:grpSpPr>
          <a:xfrm>
            <a:off x="350266" y="3614057"/>
            <a:ext cx="2799582" cy="639919"/>
            <a:chOff x="4636504" y="3633478"/>
            <a:chExt cx="2799582" cy="639919"/>
          </a:xfrm>
        </p:grpSpPr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xmlns="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6504" y="3633478"/>
              <a:ext cx="910179" cy="6225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0C37B15B-FA09-41D5-A480-D1B298E85BDB}"/>
                </a:ext>
              </a:extLst>
            </p:cNvPr>
            <p:cNvSpPr txBox="1"/>
            <p:nvPr/>
          </p:nvSpPr>
          <p:spPr>
            <a:xfrm>
              <a:off x="5462928" y="3873287"/>
              <a:ext cx="19731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مواطن </a:t>
              </a:r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في الماء</a:t>
              </a:r>
              <a:endParaRPr lang="ar-SY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21E03BA-7738-4C4C-89EB-8D002A8F37C3}"/>
              </a:ext>
            </a:extLst>
          </p:cNvPr>
          <p:cNvGrpSpPr/>
          <p:nvPr/>
        </p:nvGrpSpPr>
        <p:grpSpPr>
          <a:xfrm>
            <a:off x="669323" y="4771778"/>
            <a:ext cx="1945964" cy="619853"/>
            <a:chOff x="4762351" y="4771778"/>
            <a:chExt cx="1945964" cy="619853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xmlns="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2351" y="4771778"/>
              <a:ext cx="708651" cy="50104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D422625F-6678-4DD5-97FA-758F4C6B6913}"/>
                </a:ext>
              </a:extLst>
            </p:cNvPr>
            <p:cNvSpPr txBox="1"/>
            <p:nvPr/>
          </p:nvSpPr>
          <p:spPr>
            <a:xfrm>
              <a:off x="5412461" y="5022299"/>
              <a:ext cx="129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الثاني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2A1F8F9-6D07-4783-AA05-2B10C255BCC9}"/>
              </a:ext>
            </a:extLst>
          </p:cNvPr>
          <p:cNvSpPr txBox="1"/>
          <p:nvPr/>
        </p:nvSpPr>
        <p:spPr>
          <a:xfrm>
            <a:off x="804517" y="1885575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الثانية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Box 34">
            <a:extLst>
              <a:ext uri="{FF2B5EF4-FFF2-40B4-BE49-F238E27FC236}">
                <a16:creationId xmlns="" xmlns:a16="http://schemas.microsoft.com/office/drawing/2014/main" id="{73C4F4A6-C756-4101-A3F0-248D63C16A03}"/>
              </a:ext>
            </a:extLst>
          </p:cNvPr>
          <p:cNvSpPr txBox="1"/>
          <p:nvPr/>
        </p:nvSpPr>
        <p:spPr>
          <a:xfrm>
            <a:off x="4149449" y="216659"/>
            <a:ext cx="7903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chemeClr val="bg1"/>
                </a:solidFill>
              </a:rPr>
              <a:t>كيف تُساعد النباتات الحيوانات على العيش في البحيرة ؟</a:t>
            </a:r>
            <a:endParaRPr lang="ar-SY" sz="2400" b="1" dirty="0">
              <a:solidFill>
                <a:schemeClr val="bg1"/>
              </a:solidFill>
            </a:endParaRPr>
          </a:p>
        </p:txBody>
      </p:sp>
      <p:sp>
        <p:nvSpPr>
          <p:cNvPr id="21" name="TextBox 34">
            <a:extLst>
              <a:ext uri="{FF2B5EF4-FFF2-40B4-BE49-F238E27FC236}">
                <a16:creationId xmlns="" xmlns:a16="http://schemas.microsoft.com/office/drawing/2014/main" id="{73C4F4A6-C756-4101-A3F0-248D63C16A03}"/>
              </a:ext>
            </a:extLst>
          </p:cNvPr>
          <p:cNvSpPr txBox="1"/>
          <p:nvPr/>
        </p:nvSpPr>
        <p:spPr>
          <a:xfrm>
            <a:off x="3149848" y="823745"/>
            <a:ext cx="890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chemeClr val="bg1"/>
                </a:solidFill>
              </a:rPr>
              <a:t>هي </a:t>
            </a:r>
            <a:r>
              <a:rPr lang="ar-SY" sz="2400" b="1" dirty="0" smtClean="0">
                <a:solidFill>
                  <a:srgbClr val="FFFF00"/>
                </a:solidFill>
              </a:rPr>
              <a:t>غذاء جيِّد </a:t>
            </a:r>
            <a:r>
              <a:rPr lang="ar-SY" sz="2400" b="1" dirty="0" smtClean="0">
                <a:solidFill>
                  <a:schemeClr val="bg1"/>
                </a:solidFill>
              </a:rPr>
              <a:t>للحيوانات و تساعدها في </a:t>
            </a:r>
            <a:r>
              <a:rPr lang="ar-SY" sz="2400" b="1" dirty="0" smtClean="0">
                <a:solidFill>
                  <a:srgbClr val="FFFF00"/>
                </a:solidFill>
              </a:rPr>
              <a:t>الاختباء</a:t>
            </a:r>
            <a:r>
              <a:rPr lang="ar-SY" sz="2400" b="1" dirty="0" smtClean="0">
                <a:solidFill>
                  <a:schemeClr val="bg1"/>
                </a:solidFill>
              </a:rPr>
              <a:t> و هي </a:t>
            </a:r>
            <a:r>
              <a:rPr lang="ar-SY" sz="2400" b="1" dirty="0" smtClean="0">
                <a:solidFill>
                  <a:srgbClr val="FFFF00"/>
                </a:solidFill>
              </a:rPr>
              <a:t>مأوى</a:t>
            </a:r>
            <a:r>
              <a:rPr lang="ar-SY" sz="2400" b="1" dirty="0" smtClean="0">
                <a:solidFill>
                  <a:schemeClr val="bg1"/>
                </a:solidFill>
              </a:rPr>
              <a:t> لها</a:t>
            </a:r>
            <a:endParaRPr lang="ar-SY" sz="2400" b="1" dirty="0">
              <a:solidFill>
                <a:srgbClr val="FFFF00"/>
              </a:solidFill>
            </a:endParaRPr>
          </a:p>
        </p:txBody>
      </p:sp>
      <p:sp>
        <p:nvSpPr>
          <p:cNvPr id="28" name="TextBox 34">
            <a:extLst>
              <a:ext uri="{FF2B5EF4-FFF2-40B4-BE49-F238E27FC236}">
                <a16:creationId xmlns="" xmlns:a16="http://schemas.microsoft.com/office/drawing/2014/main" id="{73C4F4A6-C756-4101-A3F0-248D63C16A03}"/>
              </a:ext>
            </a:extLst>
          </p:cNvPr>
          <p:cNvSpPr txBox="1"/>
          <p:nvPr/>
        </p:nvSpPr>
        <p:spPr>
          <a:xfrm>
            <a:off x="3071568" y="1654742"/>
            <a:ext cx="890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chemeClr val="bg1"/>
                </a:solidFill>
              </a:rPr>
              <a:t>يعيش هذا النوع من ا</a:t>
            </a:r>
            <a:r>
              <a:rPr lang="ar-SY" sz="2400" b="1" dirty="0" smtClean="0">
                <a:solidFill>
                  <a:srgbClr val="FFFF00"/>
                </a:solidFill>
              </a:rPr>
              <a:t>لإوز </a:t>
            </a:r>
            <a:r>
              <a:rPr lang="ar-SY" sz="2400" b="1" dirty="0" smtClean="0">
                <a:solidFill>
                  <a:schemeClr val="bg1"/>
                </a:solidFill>
              </a:rPr>
              <a:t>بالقرب من البحيرة </a:t>
            </a:r>
          </a:p>
        </p:txBody>
      </p:sp>
      <p:pic>
        <p:nvPicPr>
          <p:cNvPr id="30" name="Graphic 204">
            <a:extLst>
              <a:ext uri="{FF2B5EF4-FFF2-40B4-BE49-F238E27FC236}">
                <a16:creationId xmlns:a16="http://schemas.microsoft.com/office/drawing/2014/main" xmlns="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450" y="2932740"/>
            <a:ext cx="7018614" cy="3271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131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37" grpId="0"/>
      <p:bldP spid="21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61E8F48-9F58-4FBB-A4B7-53B54DBACA35}"/>
              </a:ext>
            </a:extLst>
          </p:cNvPr>
          <p:cNvGrpSpPr/>
          <p:nvPr/>
        </p:nvGrpSpPr>
        <p:grpSpPr>
          <a:xfrm>
            <a:off x="253062" y="2495151"/>
            <a:ext cx="2818506" cy="756901"/>
            <a:chOff x="4539300" y="2484492"/>
            <a:chExt cx="2818506" cy="756901"/>
          </a:xfrm>
        </p:grpSpPr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xmlns="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9300" y="2602770"/>
              <a:ext cx="876250" cy="6386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E9A3F2A4-523A-43EC-AC42-26A0A704049B}"/>
                </a:ext>
              </a:extLst>
            </p:cNvPr>
            <p:cNvSpPr txBox="1"/>
            <p:nvPr/>
          </p:nvSpPr>
          <p:spPr>
            <a:xfrm>
              <a:off x="5392766" y="2484492"/>
              <a:ext cx="19650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</a:t>
              </a:r>
              <a:r>
                <a:rPr lang="ar-SY" sz="2000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الرابع</a:t>
              </a:r>
              <a:endParaRPr lang="ar-SY" sz="20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الحيوانات و مساكنها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F303D07-23DA-4876-B2A3-A06F7DC65C2B}"/>
              </a:ext>
            </a:extLst>
          </p:cNvPr>
          <p:cNvGrpSpPr/>
          <p:nvPr/>
        </p:nvGrpSpPr>
        <p:grpSpPr>
          <a:xfrm>
            <a:off x="350266" y="3614057"/>
            <a:ext cx="2752204" cy="639919"/>
            <a:chOff x="4636504" y="3633478"/>
            <a:chExt cx="2752204" cy="639919"/>
          </a:xfrm>
        </p:grpSpPr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xmlns="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6504" y="3633478"/>
              <a:ext cx="910179" cy="6225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0C37B15B-FA09-41D5-A480-D1B298E85BDB}"/>
                </a:ext>
              </a:extLst>
            </p:cNvPr>
            <p:cNvSpPr txBox="1"/>
            <p:nvPr/>
          </p:nvSpPr>
          <p:spPr>
            <a:xfrm>
              <a:off x="5415550" y="3873287"/>
              <a:ext cx="19731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مواطن </a:t>
              </a:r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في الماء</a:t>
              </a:r>
              <a:endParaRPr lang="ar-SY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21E03BA-7738-4C4C-89EB-8D002A8F37C3}"/>
              </a:ext>
            </a:extLst>
          </p:cNvPr>
          <p:cNvGrpSpPr/>
          <p:nvPr/>
        </p:nvGrpSpPr>
        <p:grpSpPr>
          <a:xfrm>
            <a:off x="669323" y="4771778"/>
            <a:ext cx="1945964" cy="619853"/>
            <a:chOff x="4762351" y="4771778"/>
            <a:chExt cx="1945964" cy="619853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xmlns="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2351" y="4771778"/>
              <a:ext cx="708651" cy="50104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D422625F-6678-4DD5-97FA-758F4C6B6913}"/>
                </a:ext>
              </a:extLst>
            </p:cNvPr>
            <p:cNvSpPr txBox="1"/>
            <p:nvPr/>
          </p:nvSpPr>
          <p:spPr>
            <a:xfrm>
              <a:off x="5412461" y="5022299"/>
              <a:ext cx="129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الثاني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2A1F8F9-6D07-4783-AA05-2B10C255BCC9}"/>
              </a:ext>
            </a:extLst>
          </p:cNvPr>
          <p:cNvSpPr txBox="1"/>
          <p:nvPr/>
        </p:nvSpPr>
        <p:spPr>
          <a:xfrm>
            <a:off x="804517" y="1885575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الثانية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Box 34">
            <a:extLst>
              <a:ext uri="{FF2B5EF4-FFF2-40B4-BE49-F238E27FC236}">
                <a16:creationId xmlns="" xmlns:a16="http://schemas.microsoft.com/office/drawing/2014/main" id="{73C4F4A6-C756-4101-A3F0-248D63C16A03}"/>
              </a:ext>
            </a:extLst>
          </p:cNvPr>
          <p:cNvSpPr txBox="1"/>
          <p:nvPr/>
        </p:nvSpPr>
        <p:spPr>
          <a:xfrm>
            <a:off x="6691085" y="216659"/>
            <a:ext cx="5058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chemeClr val="bg1"/>
                </a:solidFill>
              </a:rPr>
              <a:t>ما موطن المحيط ؟</a:t>
            </a:r>
            <a:endParaRPr lang="ar-SY" sz="2400" b="1" dirty="0">
              <a:solidFill>
                <a:schemeClr val="bg1"/>
              </a:solidFill>
            </a:endParaRPr>
          </a:p>
        </p:txBody>
      </p:sp>
      <p:sp>
        <p:nvSpPr>
          <p:cNvPr id="21" name="TextBox 34">
            <a:extLst>
              <a:ext uri="{FF2B5EF4-FFF2-40B4-BE49-F238E27FC236}">
                <a16:creationId xmlns="" xmlns:a16="http://schemas.microsoft.com/office/drawing/2014/main" id="{73C4F4A6-C756-4101-A3F0-248D63C16A03}"/>
              </a:ext>
            </a:extLst>
          </p:cNvPr>
          <p:cNvSpPr txBox="1"/>
          <p:nvPr/>
        </p:nvSpPr>
        <p:spPr>
          <a:xfrm>
            <a:off x="4797884" y="823745"/>
            <a:ext cx="6951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rgbClr val="FFFF00"/>
                </a:solidFill>
              </a:rPr>
              <a:t>المحيط : </a:t>
            </a:r>
            <a:r>
              <a:rPr lang="ar-SY" sz="2400" b="1" dirty="0" smtClean="0">
                <a:solidFill>
                  <a:schemeClr val="bg1"/>
                </a:solidFill>
              </a:rPr>
              <a:t>موطن واسع عميق , من مواطن المياه المالحة , يعيش فيه كثير من الثدييَّات و الأسماك و النباتات , و يستفيد بعضها من بعض</a:t>
            </a:r>
            <a:endParaRPr lang="ar-SY" sz="2400" b="1" dirty="0">
              <a:solidFill>
                <a:srgbClr val="FFFF00"/>
              </a:solidFill>
            </a:endParaRPr>
          </a:p>
        </p:txBody>
      </p:sp>
      <p:pic>
        <p:nvPicPr>
          <p:cNvPr id="30" name="Graphic 204">
            <a:extLst>
              <a:ext uri="{FF2B5EF4-FFF2-40B4-BE49-F238E27FC236}">
                <a16:creationId xmlns:a16="http://schemas.microsoft.com/office/drawing/2014/main" xmlns="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389" y="2377520"/>
            <a:ext cx="6321025" cy="4323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34">
            <a:extLst>
              <a:ext uri="{FF2B5EF4-FFF2-40B4-BE49-F238E27FC236}">
                <a16:creationId xmlns="" xmlns:a16="http://schemas.microsoft.com/office/drawing/2014/main" id="{73C4F4A6-C756-4101-A3F0-248D63C16A03}"/>
              </a:ext>
            </a:extLst>
          </p:cNvPr>
          <p:cNvSpPr txBox="1"/>
          <p:nvPr/>
        </p:nvSpPr>
        <p:spPr>
          <a:xfrm>
            <a:off x="4797884" y="1759133"/>
            <a:ext cx="6951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rgbClr val="FFFF00"/>
                </a:solidFill>
              </a:rPr>
              <a:t>حقيقة</a:t>
            </a:r>
            <a:r>
              <a:rPr lang="ar-SY" sz="2400" b="1" dirty="0" smtClean="0">
                <a:solidFill>
                  <a:schemeClr val="bg1"/>
                </a:solidFill>
              </a:rPr>
              <a:t>    المحيط </a:t>
            </a:r>
            <a:r>
              <a:rPr lang="ar-SY" sz="2400" b="1" dirty="0">
                <a:solidFill>
                  <a:schemeClr val="bg1"/>
                </a:solidFill>
              </a:rPr>
              <a:t>أكبر المواطن على الأرض</a:t>
            </a:r>
          </a:p>
        </p:txBody>
      </p:sp>
    </p:spTree>
    <p:extLst>
      <p:ext uri="{BB962C8B-B14F-4D97-AF65-F5344CB8AC3E}">
        <p14:creationId xmlns:p14="http://schemas.microsoft.com/office/powerpoint/2010/main" val="70539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37" grpId="0"/>
      <p:bldP spid="21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E48F32E-39F9-4D07-96EA-56D7DA65915B}"/>
              </a:ext>
            </a:extLst>
          </p:cNvPr>
          <p:cNvSpPr/>
          <p:nvPr/>
        </p:nvSpPr>
        <p:spPr>
          <a:xfrm>
            <a:off x="316732" y="3302112"/>
            <a:ext cx="2693337" cy="159657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D804484-BF19-4819-80CB-71AD9BAC07ED}"/>
              </a:ext>
            </a:extLst>
          </p:cNvPr>
          <p:cNvSpPr/>
          <p:nvPr/>
        </p:nvSpPr>
        <p:spPr>
          <a:xfrm>
            <a:off x="253062" y="4379742"/>
            <a:ext cx="2693337" cy="159657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1515C3B-8D30-495A-8FC4-AC42D18DE61A}"/>
              </a:ext>
            </a:extLst>
          </p:cNvPr>
          <p:cNvSpPr/>
          <p:nvPr/>
        </p:nvSpPr>
        <p:spPr>
          <a:xfrm>
            <a:off x="809374" y="5437804"/>
            <a:ext cx="1708052" cy="159657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C9CBE63-972B-48F2-A7EE-4C709BAEDB0D}"/>
              </a:ext>
            </a:extLst>
          </p:cNvPr>
          <p:cNvSpPr/>
          <p:nvPr/>
        </p:nvSpPr>
        <p:spPr>
          <a:xfrm>
            <a:off x="253062" y="2220798"/>
            <a:ext cx="2693337" cy="1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61E8F48-9F58-4FBB-A4B7-53B54DBACA35}"/>
              </a:ext>
            </a:extLst>
          </p:cNvPr>
          <p:cNvGrpSpPr/>
          <p:nvPr/>
        </p:nvGrpSpPr>
        <p:grpSpPr>
          <a:xfrm>
            <a:off x="343178" y="2478088"/>
            <a:ext cx="2733576" cy="763305"/>
            <a:chOff x="4562485" y="2478088"/>
            <a:chExt cx="2733576" cy="763305"/>
          </a:xfrm>
        </p:grpSpPr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xmlns="" id="{AA39F4FA-BA9A-4E43-961E-030BF1C8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2485" y="2602770"/>
              <a:ext cx="876250" cy="6386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E9A3F2A4-523A-43EC-AC42-26A0A704049B}"/>
                </a:ext>
              </a:extLst>
            </p:cNvPr>
            <p:cNvSpPr txBox="1"/>
            <p:nvPr/>
          </p:nvSpPr>
          <p:spPr>
            <a:xfrm>
              <a:off x="5400791" y="2478088"/>
              <a:ext cx="18952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الفصل </a:t>
              </a:r>
              <a:r>
                <a:rPr lang="ar-SY" sz="2000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الرابع</a:t>
              </a:r>
              <a:endParaRPr lang="ar-SY" sz="20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الحيوانات و مساكنها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F303D07-23DA-4876-B2A3-A06F7DC65C2B}"/>
              </a:ext>
            </a:extLst>
          </p:cNvPr>
          <p:cNvGrpSpPr/>
          <p:nvPr/>
        </p:nvGrpSpPr>
        <p:grpSpPr>
          <a:xfrm>
            <a:off x="437962" y="3640595"/>
            <a:ext cx="2798577" cy="607075"/>
            <a:chOff x="4588192" y="3640595"/>
            <a:chExt cx="2798577" cy="607075"/>
          </a:xfrm>
        </p:grpSpPr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xmlns="" id="{EDCBF742-B6EE-479B-AF49-1AD6A0D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8192" y="3640595"/>
              <a:ext cx="887500" cy="6070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0C37B15B-FA09-41D5-A480-D1B298E85BDB}"/>
                </a:ext>
              </a:extLst>
            </p:cNvPr>
            <p:cNvSpPr txBox="1"/>
            <p:nvPr/>
          </p:nvSpPr>
          <p:spPr>
            <a:xfrm>
              <a:off x="5282344" y="3841238"/>
              <a:ext cx="21044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مواطن </a:t>
              </a:r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في الماء</a:t>
              </a:r>
              <a:endParaRPr lang="ar-SY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21E03BA-7738-4C4C-89EB-8D002A8F37C3}"/>
              </a:ext>
            </a:extLst>
          </p:cNvPr>
          <p:cNvGrpSpPr/>
          <p:nvPr/>
        </p:nvGrpSpPr>
        <p:grpSpPr>
          <a:xfrm>
            <a:off x="769259" y="4759191"/>
            <a:ext cx="1906507" cy="598644"/>
            <a:chOff x="4862287" y="4759191"/>
            <a:chExt cx="1906507" cy="598644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xmlns="" id="{6922EC8F-53CB-4616-AB79-9EC000C37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2287" y="4759191"/>
              <a:ext cx="725711" cy="51310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D422625F-6678-4DD5-97FA-758F4C6B6913}"/>
                </a:ext>
              </a:extLst>
            </p:cNvPr>
            <p:cNvSpPr txBox="1"/>
            <p:nvPr/>
          </p:nvSpPr>
          <p:spPr>
            <a:xfrm>
              <a:off x="5472940" y="4988503"/>
              <a:ext cx="1295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الدرس الثاني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2A1F8F9-6D07-4783-AA05-2B10C255BCC9}"/>
              </a:ext>
            </a:extLst>
          </p:cNvPr>
          <p:cNvSpPr txBox="1"/>
          <p:nvPr/>
        </p:nvSpPr>
        <p:spPr>
          <a:xfrm>
            <a:off x="804517" y="1885575"/>
            <a:ext cx="171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الوحدة الثانية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7" name="Graphic 204">
            <a:extLst>
              <a:ext uri="{FF2B5EF4-FFF2-40B4-BE49-F238E27FC236}">
                <a16:creationId xmlns:a16="http://schemas.microsoft.com/office/drawing/2014/main" xmlns="" id="{12A15261-21FF-4C3F-BFF2-B647A658D2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114" y="1675358"/>
            <a:ext cx="6193257" cy="5182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TextBox 34">
            <a:extLst>
              <a:ext uri="{FF2B5EF4-FFF2-40B4-BE49-F238E27FC236}">
                <a16:creationId xmlns="" xmlns:a16="http://schemas.microsoft.com/office/drawing/2014/main" id="{73C4F4A6-C756-4101-A3F0-248D63C16A03}"/>
              </a:ext>
            </a:extLst>
          </p:cNvPr>
          <p:cNvSpPr txBox="1"/>
          <p:nvPr/>
        </p:nvSpPr>
        <p:spPr>
          <a:xfrm>
            <a:off x="5859428" y="708690"/>
            <a:ext cx="5529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chemeClr val="bg1"/>
                </a:solidFill>
              </a:rPr>
              <a:t>الدلفين له جلد سميك يُبقيه دافئاً في المياه الباردة</a:t>
            </a:r>
            <a:endParaRPr lang="ar-SY" sz="2400" b="1" dirty="0">
              <a:solidFill>
                <a:schemeClr val="bg1"/>
              </a:solidFill>
            </a:endParaRPr>
          </a:p>
        </p:txBody>
      </p:sp>
      <p:sp>
        <p:nvSpPr>
          <p:cNvPr id="26" name="TextBox 34">
            <a:extLst>
              <a:ext uri="{FF2B5EF4-FFF2-40B4-BE49-F238E27FC236}">
                <a16:creationId xmlns="" xmlns:a16="http://schemas.microsoft.com/office/drawing/2014/main" id="{73C4F4A6-C756-4101-A3F0-248D63C16A03}"/>
              </a:ext>
            </a:extLst>
          </p:cNvPr>
          <p:cNvSpPr txBox="1"/>
          <p:nvPr/>
        </p:nvSpPr>
        <p:spPr>
          <a:xfrm>
            <a:off x="9455969" y="246812"/>
            <a:ext cx="2169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rgbClr val="FFFF00"/>
                </a:solidFill>
              </a:rPr>
              <a:t>حقيقة</a:t>
            </a:r>
            <a:endParaRPr lang="ar-SY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07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 animBg="1"/>
      <p:bldP spid="32" grpId="0"/>
      <p:bldP spid="30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7903</TotalTime>
  <Words>441</Words>
  <Application>Microsoft Office PowerPoint</Application>
  <PresentationFormat>مخصص</PresentationFormat>
  <Paragraphs>101</Paragraphs>
  <Slides>15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5570</cp:revision>
  <dcterms:created xsi:type="dcterms:W3CDTF">2020-10-10T04:32:51Z</dcterms:created>
  <dcterms:modified xsi:type="dcterms:W3CDTF">2021-05-04T06:57:42Z</dcterms:modified>
</cp:coreProperties>
</file>