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348" r:id="rId2"/>
    <p:sldId id="256" r:id="rId3"/>
    <p:sldId id="291" r:id="rId4"/>
    <p:sldId id="292" r:id="rId5"/>
    <p:sldId id="314" r:id="rId6"/>
    <p:sldId id="315" r:id="rId7"/>
    <p:sldId id="293" r:id="rId8"/>
    <p:sldId id="294" r:id="rId9"/>
    <p:sldId id="316" r:id="rId10"/>
    <p:sldId id="358" r:id="rId11"/>
    <p:sldId id="359" r:id="rId12"/>
    <p:sldId id="318" r:id="rId13"/>
    <p:sldId id="295" r:id="rId14"/>
    <p:sldId id="296" r:id="rId15"/>
    <p:sldId id="297" r:id="rId16"/>
    <p:sldId id="319" r:id="rId17"/>
    <p:sldId id="320" r:id="rId18"/>
    <p:sldId id="298" r:id="rId19"/>
    <p:sldId id="321" r:id="rId20"/>
    <p:sldId id="322" r:id="rId21"/>
    <p:sldId id="354" r:id="rId22"/>
    <p:sldId id="363" r:id="rId23"/>
    <p:sldId id="329" r:id="rId24"/>
    <p:sldId id="330" r:id="rId25"/>
    <p:sldId id="361" r:id="rId26"/>
    <p:sldId id="362" r:id="rId27"/>
    <p:sldId id="301" r:id="rId28"/>
    <p:sldId id="327" r:id="rId29"/>
    <p:sldId id="328" r:id="rId30"/>
    <p:sldId id="360" r:id="rId31"/>
    <p:sldId id="352" r:id="rId32"/>
    <p:sldId id="302" r:id="rId33"/>
    <p:sldId id="325" r:id="rId34"/>
    <p:sldId id="326" r:id="rId35"/>
    <p:sldId id="355" r:id="rId36"/>
    <p:sldId id="303" r:id="rId37"/>
    <p:sldId id="324" r:id="rId38"/>
    <p:sldId id="323" r:id="rId39"/>
    <p:sldId id="356" r:id="rId40"/>
    <p:sldId id="307" r:id="rId41"/>
    <p:sldId id="304" r:id="rId42"/>
    <p:sldId id="364" r:id="rId43"/>
    <p:sldId id="306" r:id="rId44"/>
    <p:sldId id="332" r:id="rId45"/>
    <p:sldId id="333" r:id="rId46"/>
    <p:sldId id="353" r:id="rId47"/>
    <p:sldId id="357" r:id="rId48"/>
    <p:sldId id="334" r:id="rId49"/>
    <p:sldId id="335" r:id="rId50"/>
    <p:sldId id="336" r:id="rId51"/>
    <p:sldId id="337" r:id="rId52"/>
    <p:sldId id="338" r:id="rId53"/>
    <p:sldId id="347" r:id="rId54"/>
    <p:sldId id="339" r:id="rId55"/>
  </p:sldIdLst>
  <p:sldSz cx="9144000" cy="6858000" type="screen4x3"/>
  <p:notesSz cx="6858000" cy="9144000"/>
  <p:defaultTextStyle>
    <a:defPPr>
      <a:defRPr lang="ar-EG"/>
    </a:defPPr>
    <a:lvl1pPr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00FF00"/>
    <a:srgbClr val="0000FF"/>
    <a:srgbClr val="FF0066"/>
    <a:srgbClr val="800080"/>
    <a:srgbClr val="CC3300"/>
    <a:srgbClr val="669900"/>
    <a:srgbClr val="993300"/>
    <a:srgbClr val="990099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84411" autoAdjust="0"/>
    <p:restoredTop sz="94624" autoAdjust="0"/>
  </p:normalViewPr>
  <p:slideViewPr>
    <p:cSldViewPr>
      <p:cViewPr varScale="1">
        <p:scale>
          <a:sx n="51" d="100"/>
          <a:sy n="51" d="100"/>
        </p:scale>
        <p:origin x="-96" y="-5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2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2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3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4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5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6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7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8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9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0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16957A-0A3C-45DC-A619-9F4E165A65FE}" type="datetimeFigureOut">
              <a:rPr lang="ar-EG"/>
              <a:pPr>
                <a:defRPr/>
              </a:pPr>
              <a:t>24/07/1438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4C993F-CF5F-45CC-99FD-F400C8427C05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strips dir="rd"/>
    <p:sndAc>
      <p:stSnd>
        <p:snd r:embed="rId1" name="chord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B7019E-EB13-4986-A9E4-3B8A3E8EB79C}" type="datetimeFigureOut">
              <a:rPr lang="ar-EG"/>
              <a:pPr>
                <a:defRPr/>
              </a:pPr>
              <a:t>24/07/1438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12D85E-6346-4130-91AD-64AAD7B5E847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strips dir="rd"/>
    <p:sndAc>
      <p:stSnd>
        <p:snd r:embed="rId1" name="chord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8A63F2-FC3F-4F97-9E04-121D9E6BF54A}" type="datetimeFigureOut">
              <a:rPr lang="ar-EG"/>
              <a:pPr>
                <a:defRPr/>
              </a:pPr>
              <a:t>24/07/1438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5374F8-2CD0-4706-B4E8-DD9CDE952AC3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strips dir="rd"/>
    <p:sndAc>
      <p:stSnd>
        <p:snd r:embed="rId1" name="chord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56C938-F791-4A40-BEE9-4840700BE068}" type="datetimeFigureOut">
              <a:rPr lang="ar-EG"/>
              <a:pPr>
                <a:defRPr/>
              </a:pPr>
              <a:t>24/07/1438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68FD77-5F2C-434D-8980-59CC38F3D73C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strips dir="rd"/>
    <p:sndAc>
      <p:stSnd>
        <p:snd r:embed="rId1" name="chord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FD38A6-0D26-4912-8C96-CF87353CD35D}" type="datetimeFigureOut">
              <a:rPr lang="ar-EG"/>
              <a:pPr>
                <a:defRPr/>
              </a:pPr>
              <a:t>24/07/1438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3EFD28-021B-4099-ADF3-CBF943E38C55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strips dir="rd"/>
    <p:sndAc>
      <p:stSnd>
        <p:snd r:embed="rId1" name="chord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3FC724-2DE0-49C6-9115-C0F751152B14}" type="datetimeFigureOut">
              <a:rPr lang="ar-EG"/>
              <a:pPr>
                <a:defRPr/>
              </a:pPr>
              <a:t>24/07/1438</a:t>
            </a:fld>
            <a:endParaRPr lang="ar-EG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EEB804-5FF4-4306-A440-31D52CE23D9E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strips dir="rd"/>
    <p:sndAc>
      <p:stSnd>
        <p:snd r:embed="rId1" name="chord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022DDF-7BBF-49A6-840B-D00D91161D0C}" type="datetimeFigureOut">
              <a:rPr lang="ar-EG"/>
              <a:pPr>
                <a:defRPr/>
              </a:pPr>
              <a:t>24/07/1438</a:t>
            </a:fld>
            <a:endParaRPr lang="ar-EG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90EAEA-18D4-47AC-8C36-122EF249FAA6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strips dir="rd"/>
    <p:sndAc>
      <p:stSnd>
        <p:snd r:embed="rId1" name="chord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CF559F-CFEC-49A8-8335-004D61FCF3A4}" type="datetimeFigureOut">
              <a:rPr lang="ar-EG"/>
              <a:pPr>
                <a:defRPr/>
              </a:pPr>
              <a:t>24/07/1438</a:t>
            </a:fld>
            <a:endParaRPr lang="ar-EG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077C14-0174-44C4-8D8E-B45DDA2232B4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strips dir="rd"/>
    <p:sndAc>
      <p:stSnd>
        <p:snd r:embed="rId1" name="chord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EFC7CE-1F07-4A76-8198-197F72A532A3}" type="datetimeFigureOut">
              <a:rPr lang="ar-EG"/>
              <a:pPr>
                <a:defRPr/>
              </a:pPr>
              <a:t>24/07/1438</a:t>
            </a:fld>
            <a:endParaRPr lang="ar-EG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07634B-10E0-42A2-98A1-6F804002F985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strips dir="rd"/>
    <p:sndAc>
      <p:stSnd>
        <p:snd r:embed="rId1" name="chord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ED54E3-06FE-4502-B664-9D90A4150C10}" type="datetimeFigureOut">
              <a:rPr lang="ar-EG"/>
              <a:pPr>
                <a:defRPr/>
              </a:pPr>
              <a:t>24/07/1438</a:t>
            </a:fld>
            <a:endParaRPr lang="ar-EG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103983-B918-47CF-8A53-26EDE76DEACE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strips dir="rd"/>
    <p:sndAc>
      <p:stSnd>
        <p:snd r:embed="rId1" name="chord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ar-EG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2BF9C3-4E22-40B7-AEA6-37333D974E17}" type="datetimeFigureOut">
              <a:rPr lang="ar-EG"/>
              <a:pPr>
                <a:defRPr/>
              </a:pPr>
              <a:t>24/07/1438</a:t>
            </a:fld>
            <a:endParaRPr lang="ar-EG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EAB30C-CA68-47AA-B866-5CB3921ACD1C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strips dir="rd"/>
    <p:sndAc>
      <p:stSnd>
        <p:snd r:embed="rId1" name="chord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67A0A20-43FE-41F7-B2D8-410F22C203C3}" type="datetimeFigureOut">
              <a:rPr lang="ar-EG"/>
              <a:pPr>
                <a:defRPr/>
              </a:pPr>
              <a:t>24/07/1438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E0210FF-F589-4996-9634-E303FEE88459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strips dir="rd"/>
    <p:sndAc>
      <p:stSnd>
        <p:snd r:embed="rId13" name="chord.wav"/>
      </p:stSnd>
    </p:sndAc>
  </p:transition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wmf"/><Relationship Id="rId5" Type="http://schemas.openxmlformats.org/officeDocument/2006/relationships/image" Target="../media/image2.wmf"/><Relationship Id="rId4" Type="http://schemas.openxmlformats.org/officeDocument/2006/relationships/audio" Target="../media/audio14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52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53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59.wav"/><Relationship Id="rId13" Type="http://schemas.openxmlformats.org/officeDocument/2006/relationships/audio" Target="../media/audio64.wav"/><Relationship Id="rId3" Type="http://schemas.openxmlformats.org/officeDocument/2006/relationships/audio" Target="../media/audio54.wav"/><Relationship Id="rId7" Type="http://schemas.openxmlformats.org/officeDocument/2006/relationships/audio" Target="../media/audio58.wav"/><Relationship Id="rId12" Type="http://schemas.openxmlformats.org/officeDocument/2006/relationships/audio" Target="../media/audio63.wav"/><Relationship Id="rId2" Type="http://schemas.openxmlformats.org/officeDocument/2006/relationships/audio" Target="../media/audio8.wav"/><Relationship Id="rId16" Type="http://schemas.openxmlformats.org/officeDocument/2006/relationships/image" Target="../media/image4.wmf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7.wav"/><Relationship Id="rId11" Type="http://schemas.openxmlformats.org/officeDocument/2006/relationships/audio" Target="../media/audio62.wav"/><Relationship Id="rId5" Type="http://schemas.openxmlformats.org/officeDocument/2006/relationships/audio" Target="../media/audio56.wav"/><Relationship Id="rId15" Type="http://schemas.openxmlformats.org/officeDocument/2006/relationships/audio" Target="../media/audio66.wav"/><Relationship Id="rId10" Type="http://schemas.openxmlformats.org/officeDocument/2006/relationships/audio" Target="../media/audio61.wav"/><Relationship Id="rId4" Type="http://schemas.openxmlformats.org/officeDocument/2006/relationships/audio" Target="../media/audio55.wav"/><Relationship Id="rId9" Type="http://schemas.openxmlformats.org/officeDocument/2006/relationships/audio" Target="../media/audio60.wav"/><Relationship Id="rId14" Type="http://schemas.openxmlformats.org/officeDocument/2006/relationships/audio" Target="../media/audio65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67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69.wav"/><Relationship Id="rId4" Type="http://schemas.openxmlformats.org/officeDocument/2006/relationships/audio" Target="../media/audio68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70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wmf"/><Relationship Id="rId4" Type="http://schemas.openxmlformats.org/officeDocument/2006/relationships/audio" Target="../media/audio71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77.wav"/><Relationship Id="rId3" Type="http://schemas.openxmlformats.org/officeDocument/2006/relationships/audio" Target="../media/audio72.wav"/><Relationship Id="rId7" Type="http://schemas.openxmlformats.org/officeDocument/2006/relationships/audio" Target="../media/audio76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75.wav"/><Relationship Id="rId5" Type="http://schemas.openxmlformats.org/officeDocument/2006/relationships/audio" Target="../media/audio74.wav"/><Relationship Id="rId4" Type="http://schemas.openxmlformats.org/officeDocument/2006/relationships/audio" Target="../media/audio73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78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79.wav"/><Relationship Id="rId7" Type="http://schemas.openxmlformats.org/officeDocument/2006/relationships/audio" Target="../media/audio83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82.wav"/><Relationship Id="rId5" Type="http://schemas.openxmlformats.org/officeDocument/2006/relationships/audio" Target="../media/audio81.wav"/><Relationship Id="rId4" Type="http://schemas.openxmlformats.org/officeDocument/2006/relationships/audio" Target="../media/audio80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89.wav"/><Relationship Id="rId3" Type="http://schemas.openxmlformats.org/officeDocument/2006/relationships/audio" Target="../media/audio84.wav"/><Relationship Id="rId7" Type="http://schemas.openxmlformats.org/officeDocument/2006/relationships/audio" Target="../media/audio88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87.wav"/><Relationship Id="rId5" Type="http://schemas.openxmlformats.org/officeDocument/2006/relationships/audio" Target="../media/audio86.wav"/><Relationship Id="rId4" Type="http://schemas.openxmlformats.org/officeDocument/2006/relationships/audio" Target="../media/audio85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95.wav"/><Relationship Id="rId13" Type="http://schemas.openxmlformats.org/officeDocument/2006/relationships/image" Target="../media/image7.png"/><Relationship Id="rId3" Type="http://schemas.openxmlformats.org/officeDocument/2006/relationships/audio" Target="../media/audio90.wav"/><Relationship Id="rId7" Type="http://schemas.openxmlformats.org/officeDocument/2006/relationships/audio" Target="../media/audio94.wav"/><Relationship Id="rId12" Type="http://schemas.openxmlformats.org/officeDocument/2006/relationships/image" Target="../media/image6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93.wav"/><Relationship Id="rId11" Type="http://schemas.openxmlformats.org/officeDocument/2006/relationships/audio" Target="../media/audio98.wav"/><Relationship Id="rId5" Type="http://schemas.openxmlformats.org/officeDocument/2006/relationships/audio" Target="../media/audio92.wav"/><Relationship Id="rId10" Type="http://schemas.openxmlformats.org/officeDocument/2006/relationships/audio" Target="../media/audio97.wav"/><Relationship Id="rId4" Type="http://schemas.openxmlformats.org/officeDocument/2006/relationships/audio" Target="../media/audio91.wav"/><Relationship Id="rId9" Type="http://schemas.openxmlformats.org/officeDocument/2006/relationships/audio" Target="../media/audio96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99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02.wav"/><Relationship Id="rId5" Type="http://schemas.openxmlformats.org/officeDocument/2006/relationships/audio" Target="../media/audio101.wav"/><Relationship Id="rId4" Type="http://schemas.openxmlformats.org/officeDocument/2006/relationships/audio" Target="../media/audio100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wmf"/><Relationship Id="rId4" Type="http://schemas.openxmlformats.org/officeDocument/2006/relationships/audio" Target="../media/audio16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3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06.wav"/><Relationship Id="rId5" Type="http://schemas.openxmlformats.org/officeDocument/2006/relationships/audio" Target="../media/audio105.wav"/><Relationship Id="rId4" Type="http://schemas.openxmlformats.org/officeDocument/2006/relationships/audio" Target="../media/audio104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7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10.wav"/><Relationship Id="rId5" Type="http://schemas.openxmlformats.org/officeDocument/2006/relationships/audio" Target="../media/audio109.wav"/><Relationship Id="rId4" Type="http://schemas.openxmlformats.org/officeDocument/2006/relationships/audio" Target="../media/audio108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1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12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3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16.wav"/><Relationship Id="rId5" Type="http://schemas.openxmlformats.org/officeDocument/2006/relationships/audio" Target="../media/audio115.wav"/><Relationship Id="rId4" Type="http://schemas.openxmlformats.org/officeDocument/2006/relationships/audio" Target="../media/audio114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7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18.wav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23.wav"/><Relationship Id="rId3" Type="http://schemas.openxmlformats.org/officeDocument/2006/relationships/audio" Target="../media/audio119.wav"/><Relationship Id="rId7" Type="http://schemas.openxmlformats.org/officeDocument/2006/relationships/audio" Target="../media/audio122.wav"/><Relationship Id="rId12" Type="http://schemas.openxmlformats.org/officeDocument/2006/relationships/image" Target="../media/image4.wmf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21.wav"/><Relationship Id="rId11" Type="http://schemas.openxmlformats.org/officeDocument/2006/relationships/audio" Target="../media/audio126.wav"/><Relationship Id="rId5" Type="http://schemas.openxmlformats.org/officeDocument/2006/relationships/audio" Target="../media/audio120.wav"/><Relationship Id="rId10" Type="http://schemas.openxmlformats.org/officeDocument/2006/relationships/audio" Target="../media/audio125.wav"/><Relationship Id="rId4" Type="http://schemas.openxmlformats.org/officeDocument/2006/relationships/audio" Target="../media/audio40.wav"/><Relationship Id="rId9" Type="http://schemas.openxmlformats.org/officeDocument/2006/relationships/audio" Target="../media/audio124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7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30.wav"/><Relationship Id="rId5" Type="http://schemas.openxmlformats.org/officeDocument/2006/relationships/audio" Target="../media/audio129.wav"/><Relationship Id="rId4" Type="http://schemas.openxmlformats.org/officeDocument/2006/relationships/audio" Target="../media/audio128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1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2.wav"/><Relationship Id="rId7" Type="http://schemas.openxmlformats.org/officeDocument/2006/relationships/audio" Target="../media/audio136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35.wav"/><Relationship Id="rId5" Type="http://schemas.openxmlformats.org/officeDocument/2006/relationships/audio" Target="../media/audio134.wav"/><Relationship Id="rId4" Type="http://schemas.openxmlformats.org/officeDocument/2006/relationships/audio" Target="../media/audio133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7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38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8.wav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43.wav"/><Relationship Id="rId13" Type="http://schemas.openxmlformats.org/officeDocument/2006/relationships/audio" Target="../media/audio148.wav"/><Relationship Id="rId3" Type="http://schemas.openxmlformats.org/officeDocument/2006/relationships/audio" Target="../media/audio139.wav"/><Relationship Id="rId7" Type="http://schemas.openxmlformats.org/officeDocument/2006/relationships/audio" Target="../media/audio142.wav"/><Relationship Id="rId12" Type="http://schemas.openxmlformats.org/officeDocument/2006/relationships/audio" Target="../media/audio147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41.wav"/><Relationship Id="rId11" Type="http://schemas.openxmlformats.org/officeDocument/2006/relationships/audio" Target="../media/audio146.wav"/><Relationship Id="rId5" Type="http://schemas.openxmlformats.org/officeDocument/2006/relationships/audio" Target="../media/audio140.wav"/><Relationship Id="rId10" Type="http://schemas.openxmlformats.org/officeDocument/2006/relationships/audio" Target="../media/audio145.wav"/><Relationship Id="rId4" Type="http://schemas.openxmlformats.org/officeDocument/2006/relationships/audio" Target="../media/audio55.wav"/><Relationship Id="rId9" Type="http://schemas.openxmlformats.org/officeDocument/2006/relationships/audio" Target="../media/audio144.wav"/><Relationship Id="rId14" Type="http://schemas.openxmlformats.org/officeDocument/2006/relationships/image" Target="../media/image4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9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52.wav"/><Relationship Id="rId5" Type="http://schemas.openxmlformats.org/officeDocument/2006/relationships/audio" Target="../media/audio151.wav"/><Relationship Id="rId4" Type="http://schemas.openxmlformats.org/officeDocument/2006/relationships/audio" Target="../media/audio150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3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4.wav"/><Relationship Id="rId7" Type="http://schemas.openxmlformats.org/officeDocument/2006/relationships/audio" Target="../media/audio158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57.wav"/><Relationship Id="rId5" Type="http://schemas.openxmlformats.org/officeDocument/2006/relationships/audio" Target="../media/audio156.wav"/><Relationship Id="rId4" Type="http://schemas.openxmlformats.org/officeDocument/2006/relationships/audio" Target="../media/audio155.wav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64.wav"/><Relationship Id="rId3" Type="http://schemas.openxmlformats.org/officeDocument/2006/relationships/audio" Target="../media/audio159.wav"/><Relationship Id="rId7" Type="http://schemas.openxmlformats.org/officeDocument/2006/relationships/audio" Target="../media/audio163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62.wav"/><Relationship Id="rId5" Type="http://schemas.openxmlformats.org/officeDocument/2006/relationships/audio" Target="../media/audio161.wav"/><Relationship Id="rId4" Type="http://schemas.openxmlformats.org/officeDocument/2006/relationships/audio" Target="../media/audio160.wav"/><Relationship Id="rId9" Type="http://schemas.openxmlformats.org/officeDocument/2006/relationships/audio" Target="../media/audio165.wav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66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69.wav"/><Relationship Id="rId5" Type="http://schemas.openxmlformats.org/officeDocument/2006/relationships/audio" Target="../media/audio168.wav"/><Relationship Id="rId4" Type="http://schemas.openxmlformats.org/officeDocument/2006/relationships/audio" Target="../media/audio167.wav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0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4.wav"/><Relationship Id="rId7" Type="http://schemas.openxmlformats.org/officeDocument/2006/relationships/audio" Target="../media/audio173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57.wav"/><Relationship Id="rId5" Type="http://schemas.openxmlformats.org/officeDocument/2006/relationships/audio" Target="../media/audio172.wav"/><Relationship Id="rId4" Type="http://schemas.openxmlformats.org/officeDocument/2006/relationships/audio" Target="../media/audio171.wav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9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76.wav"/><Relationship Id="rId5" Type="http://schemas.openxmlformats.org/officeDocument/2006/relationships/audio" Target="../media/audio175.wav"/><Relationship Id="rId4" Type="http://schemas.openxmlformats.org/officeDocument/2006/relationships/audio" Target="../media/audio174.wav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66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10.wav"/><Relationship Id="rId5" Type="http://schemas.openxmlformats.org/officeDocument/2006/relationships/audio" Target="../media/audio178.wav"/><Relationship Id="rId4" Type="http://schemas.openxmlformats.org/officeDocument/2006/relationships/audio" Target="../media/audio177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9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20.wav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9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w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80.wav"/><Relationship Id="rId7" Type="http://schemas.openxmlformats.org/officeDocument/2006/relationships/image" Target="../media/image12.wmf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wmf"/><Relationship Id="rId5" Type="http://schemas.openxmlformats.org/officeDocument/2006/relationships/image" Target="../media/image10.wmf"/><Relationship Id="rId4" Type="http://schemas.openxmlformats.org/officeDocument/2006/relationships/audio" Target="../media/audio181.wav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87.wav"/><Relationship Id="rId13" Type="http://schemas.openxmlformats.org/officeDocument/2006/relationships/audio" Target="../media/audio192.wav"/><Relationship Id="rId3" Type="http://schemas.openxmlformats.org/officeDocument/2006/relationships/audio" Target="../media/audio182.wav"/><Relationship Id="rId7" Type="http://schemas.openxmlformats.org/officeDocument/2006/relationships/audio" Target="../media/audio186.wav"/><Relationship Id="rId12" Type="http://schemas.openxmlformats.org/officeDocument/2006/relationships/audio" Target="../media/audio191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85.wav"/><Relationship Id="rId11" Type="http://schemas.openxmlformats.org/officeDocument/2006/relationships/audio" Target="../media/audio190.wav"/><Relationship Id="rId5" Type="http://schemas.openxmlformats.org/officeDocument/2006/relationships/audio" Target="../media/audio184.wav"/><Relationship Id="rId10" Type="http://schemas.openxmlformats.org/officeDocument/2006/relationships/audio" Target="../media/audio189.wav"/><Relationship Id="rId4" Type="http://schemas.openxmlformats.org/officeDocument/2006/relationships/audio" Target="../media/audio183.wav"/><Relationship Id="rId9" Type="http://schemas.openxmlformats.org/officeDocument/2006/relationships/audio" Target="../media/audio188.wav"/><Relationship Id="rId14" Type="http://schemas.openxmlformats.org/officeDocument/2006/relationships/image" Target="../media/image4.w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93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gif"/><Relationship Id="rId5" Type="http://schemas.openxmlformats.org/officeDocument/2006/relationships/audio" Target="../media/audio195.wav"/><Relationship Id="rId4" Type="http://schemas.openxmlformats.org/officeDocument/2006/relationships/audio" Target="../media/audio194.wav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96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audio" Target="../media/audio197.wav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audio" Target="../media/audio42.wav"/><Relationship Id="rId3" Type="http://schemas.openxmlformats.org/officeDocument/2006/relationships/audio" Target="../media/audio198.wav"/><Relationship Id="rId7" Type="http://schemas.openxmlformats.org/officeDocument/2006/relationships/audio" Target="../media/audio202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01.wav"/><Relationship Id="rId5" Type="http://schemas.openxmlformats.org/officeDocument/2006/relationships/audio" Target="../media/audio200.wav"/><Relationship Id="rId4" Type="http://schemas.openxmlformats.org/officeDocument/2006/relationships/audio" Target="../media/audio199.wav"/><Relationship Id="rId9" Type="http://schemas.openxmlformats.org/officeDocument/2006/relationships/audio" Target="../media/audio203.wav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04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05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11.wav"/><Relationship Id="rId3" Type="http://schemas.openxmlformats.org/officeDocument/2006/relationships/audio" Target="../media/audio206.wav"/><Relationship Id="rId7" Type="http://schemas.openxmlformats.org/officeDocument/2006/relationships/audio" Target="../media/audio210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09.wav"/><Relationship Id="rId5" Type="http://schemas.openxmlformats.org/officeDocument/2006/relationships/audio" Target="../media/audio208.wav"/><Relationship Id="rId4" Type="http://schemas.openxmlformats.org/officeDocument/2006/relationships/audio" Target="../media/audio207.wav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12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213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1.wav"/><Relationship Id="rId7" Type="http://schemas.openxmlformats.org/officeDocument/2006/relationships/audio" Target="../media/audio25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4.wav"/><Relationship Id="rId5" Type="http://schemas.openxmlformats.org/officeDocument/2006/relationships/audio" Target="../media/audio23.wav"/><Relationship Id="rId4" Type="http://schemas.openxmlformats.org/officeDocument/2006/relationships/audio" Target="../media/audio22.wav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14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audio" Target="../media/audio215.wav"/><Relationship Id="rId4" Type="http://schemas.openxmlformats.org/officeDocument/2006/relationships/audio" Target="../media/audio205.wav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16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217.wav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18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219.wav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20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221.wav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22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223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31.wav"/><Relationship Id="rId3" Type="http://schemas.openxmlformats.org/officeDocument/2006/relationships/audio" Target="../media/audio26.wav"/><Relationship Id="rId7" Type="http://schemas.openxmlformats.org/officeDocument/2006/relationships/audio" Target="../media/audio30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9.wav"/><Relationship Id="rId11" Type="http://schemas.openxmlformats.org/officeDocument/2006/relationships/audio" Target="../media/audio34.wav"/><Relationship Id="rId5" Type="http://schemas.openxmlformats.org/officeDocument/2006/relationships/audio" Target="../media/audio28.wav"/><Relationship Id="rId10" Type="http://schemas.openxmlformats.org/officeDocument/2006/relationships/audio" Target="../media/audio33.wav"/><Relationship Id="rId4" Type="http://schemas.openxmlformats.org/officeDocument/2006/relationships/audio" Target="../media/audio27.wav"/><Relationship Id="rId9" Type="http://schemas.openxmlformats.org/officeDocument/2006/relationships/audio" Target="../media/audio32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5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36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42.wav"/><Relationship Id="rId13" Type="http://schemas.openxmlformats.org/officeDocument/2006/relationships/audio" Target="../media/audio47.wav"/><Relationship Id="rId3" Type="http://schemas.openxmlformats.org/officeDocument/2006/relationships/audio" Target="../media/audio37.wav"/><Relationship Id="rId7" Type="http://schemas.openxmlformats.org/officeDocument/2006/relationships/audio" Target="../media/audio41.wav"/><Relationship Id="rId12" Type="http://schemas.openxmlformats.org/officeDocument/2006/relationships/audio" Target="../media/audio46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0.wav"/><Relationship Id="rId11" Type="http://schemas.openxmlformats.org/officeDocument/2006/relationships/audio" Target="../media/audio45.wav"/><Relationship Id="rId5" Type="http://schemas.openxmlformats.org/officeDocument/2006/relationships/audio" Target="../media/audio39.wav"/><Relationship Id="rId10" Type="http://schemas.openxmlformats.org/officeDocument/2006/relationships/audio" Target="../media/audio44.wav"/><Relationship Id="rId4" Type="http://schemas.openxmlformats.org/officeDocument/2006/relationships/audio" Target="../media/audio38.wav"/><Relationship Id="rId9" Type="http://schemas.openxmlformats.org/officeDocument/2006/relationships/audio" Target="../media/audio43.wav"/><Relationship Id="rId14" Type="http://schemas.openxmlformats.org/officeDocument/2006/relationships/audio" Target="../media/audio48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9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51.wav"/><Relationship Id="rId4" Type="http://schemas.openxmlformats.org/officeDocument/2006/relationships/audio" Target="../media/audio50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4500563" y="500063"/>
            <a:ext cx="4143375" cy="1357312"/>
            <a:chOff x="4500562" y="500042"/>
            <a:chExt cx="4143372" cy="1357322"/>
          </a:xfrm>
        </p:grpSpPr>
        <p:pic>
          <p:nvPicPr>
            <p:cNvPr id="5" name="Picture 4" descr="BCKLC227.WMF"/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rgbClr val="FF0000">
                  <a:tint val="45000"/>
                  <a:satMod val="400000"/>
                </a:srgbClr>
              </a:duotone>
              <a:lum bright="-14000" contrast="61000"/>
            </a:blip>
            <a:stretch>
              <a:fillRect/>
            </a:stretch>
          </p:blipFill>
          <p:spPr>
            <a:xfrm>
              <a:off x="4500562" y="500042"/>
              <a:ext cx="4143372" cy="1357322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</p:pic>
        <p:sp>
          <p:nvSpPr>
            <p:cNvPr id="3" name="TextBox 2"/>
            <p:cNvSpPr txBox="1"/>
            <p:nvPr/>
          </p:nvSpPr>
          <p:spPr>
            <a:xfrm>
              <a:off x="4929190" y="719720"/>
              <a:ext cx="3071834" cy="923330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5400" b="1" dirty="0">
                  <a:ln w="18415" cmpd="sng">
                    <a:solidFill>
                      <a:schemeClr val="tx1"/>
                    </a:solidFill>
                    <a:prstDash val="solid"/>
                  </a:ln>
                  <a:solidFill>
                    <a:srgbClr val="00FF00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+mn-lt"/>
                  <a:cs typeface="Times New Roman" pitchFamily="18" charset="0"/>
                </a:rPr>
                <a:t>الفصل الأول</a:t>
              </a:r>
            </a:p>
          </p:txBody>
        </p:sp>
      </p:grp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357188" y="3478213"/>
            <a:ext cx="7572375" cy="2736850"/>
            <a:chOff x="24" y="3643314"/>
            <a:chExt cx="8072463" cy="2379049"/>
          </a:xfrm>
        </p:grpSpPr>
        <p:grpSp>
          <p:nvGrpSpPr>
            <p:cNvPr id="2052" name="Group 6"/>
            <p:cNvGrpSpPr>
              <a:grpSpLocks/>
            </p:cNvGrpSpPr>
            <p:nvPr/>
          </p:nvGrpSpPr>
          <p:grpSpPr bwMode="auto">
            <a:xfrm>
              <a:off x="24" y="3643314"/>
              <a:ext cx="8072463" cy="2379049"/>
              <a:chOff x="928684" y="2786058"/>
              <a:chExt cx="7400254" cy="2379049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1142779" y="2857816"/>
                <a:ext cx="7001540" cy="2143076"/>
              </a:xfrm>
              <a:prstGeom prst="rect">
                <a:avLst/>
              </a:prstGeom>
              <a:gradFill flip="none" rotWithShape="1">
                <a:gsLst>
                  <a:gs pos="0">
                    <a:srgbClr val="0000FF"/>
                  </a:gs>
                  <a:gs pos="50000">
                    <a:schemeClr val="bg1"/>
                  </a:gs>
                  <a:gs pos="100000">
                    <a:srgbClr val="00FFFF"/>
                  </a:gs>
                </a:gsLst>
                <a:lin ang="13500000" scaled="1"/>
                <a:tileRect/>
              </a:gradFill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pic>
            <p:nvPicPr>
              <p:cNvPr id="2055" name="Picture 8" descr="00137.WMF"/>
              <p:cNvPicPr>
                <a:picLocks noChangeAspect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928684" y="2786058"/>
                <a:ext cx="7400254" cy="23790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053" name="TextBox 3"/>
            <p:cNvSpPr txBox="1">
              <a:spLocks noChangeArrowheads="1"/>
            </p:cNvSpPr>
            <p:nvPr/>
          </p:nvSpPr>
          <p:spPr bwMode="auto">
            <a:xfrm>
              <a:off x="685367" y="3908703"/>
              <a:ext cx="6701020" cy="18460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ar-EG" sz="6600" b="1">
                  <a:latin typeface="Calibri" pitchFamily="34" charset="0"/>
                  <a:cs typeface="Times New Roman" pitchFamily="18" charset="0"/>
                </a:rPr>
                <a:t>الجبر: الأنماط العددية والدوال</a:t>
              </a:r>
            </a:p>
          </p:txBody>
        </p:sp>
      </p:grpSp>
    </p:spTree>
  </p:cSld>
  <p:clrMapOvr>
    <a:masterClrMapping/>
  </p:clrMapOvr>
  <p:transition>
    <p:randomBar dir="vert"/>
    <p:sndAc>
      <p:stSnd>
        <p:snd r:embed="rId2" name="chor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فصل الأو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جبر  الأنماط العددية والدوا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/>
          <p:cNvSpPr/>
          <p:nvPr/>
        </p:nvSpPr>
        <p:spPr>
          <a:xfrm>
            <a:off x="642938" y="642938"/>
            <a:ext cx="8215312" cy="264318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endParaRPr lang="ar-EG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838200" y="1143000"/>
            <a:ext cx="768191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ar-EG" sz="36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خطط</a:t>
            </a:r>
          </a:p>
          <a:p>
            <a:r>
              <a:rPr lang="ar-EG" sz="3600" b="1" dirty="0">
                <a:ea typeface="Calibri" pitchFamily="34" charset="0"/>
                <a:cs typeface="Times New Roman" pitchFamily="18" charset="0"/>
              </a:rPr>
              <a:t>المسألة تحتوي على نمط، </a:t>
            </a:r>
            <a:r>
              <a:rPr lang="ar-SA" sz="3600" b="1" dirty="0" smtClean="0">
                <a:ea typeface="Calibri" pitchFamily="34" charset="0"/>
                <a:cs typeface="Times New Roman" pitchFamily="18" charset="0"/>
              </a:rPr>
              <a:t>ا</a:t>
            </a:r>
            <a:r>
              <a:rPr lang="ar-EG" sz="3600" b="1" dirty="0" smtClean="0">
                <a:ea typeface="Calibri" pitchFamily="34" charset="0"/>
                <a:cs typeface="Times New Roman" pitchFamily="18" charset="0"/>
              </a:rPr>
              <a:t>ستعمل </a:t>
            </a:r>
            <a:r>
              <a:rPr lang="ar-EG" sz="3600" b="1" dirty="0">
                <a:ea typeface="Calibri" pitchFamily="34" charset="0"/>
                <a:cs typeface="Times New Roman" pitchFamily="18" charset="0"/>
              </a:rPr>
              <a:t>الحساب الذهني.</a:t>
            </a:r>
            <a:endParaRPr lang="en-US" sz="3600" dirty="0"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strips dir="rd"/>
    <p:sndAc>
      <p:stSnd>
        <p:snd r:embed="rId2" name="chor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خطط ش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مسألة تحتوي على نمط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5643563" y="357188"/>
            <a:ext cx="2714625" cy="1285875"/>
            <a:chOff x="3857620" y="142852"/>
            <a:chExt cx="4714908" cy="1285884"/>
          </a:xfrm>
        </p:grpSpPr>
        <p:sp>
          <p:nvSpPr>
            <p:cNvPr id="3" name="Trapezoid 2"/>
            <p:cNvSpPr/>
            <p:nvPr/>
          </p:nvSpPr>
          <p:spPr>
            <a:xfrm>
              <a:off x="3857620" y="142852"/>
              <a:ext cx="4286280" cy="1285884"/>
            </a:xfrm>
            <a:prstGeom prst="trapezoid">
              <a:avLst/>
            </a:prstGeom>
            <a:solidFill>
              <a:srgbClr val="00FFFF"/>
            </a:solidFill>
            <a:ln>
              <a:solidFill>
                <a:schemeClr val="tx1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3200" b="1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4" name="Flowchart: Stored Data 3"/>
            <p:cNvSpPr/>
            <p:nvPr/>
          </p:nvSpPr>
          <p:spPr>
            <a:xfrm>
              <a:off x="4071934" y="285728"/>
              <a:ext cx="4500594" cy="1000132"/>
            </a:xfrm>
            <a:prstGeom prst="flowChartOnlineStorage">
              <a:avLst/>
            </a:prstGeom>
            <a:solidFill>
              <a:srgbClr val="9900CC"/>
            </a:solidFill>
            <a:ln>
              <a:solidFill>
                <a:schemeClr val="tx1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6000" b="1" dirty="0">
                  <a:solidFill>
                    <a:schemeClr val="bg1"/>
                  </a:solidFill>
                  <a:cs typeface="+mj-cs"/>
                </a:rPr>
                <a:t>حل</a:t>
              </a:r>
              <a:r>
                <a:rPr lang="ar-EG" sz="6000" b="1" dirty="0">
                  <a:ln w="18415" cmpd="sng">
                    <a:solidFill>
                      <a:srgbClr val="FF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</a:p>
          </p:txBody>
        </p:sp>
      </p:grp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-76200" y="1785938"/>
            <a:ext cx="9144000" cy="4714875"/>
            <a:chOff x="142844" y="785792"/>
            <a:chExt cx="7358112" cy="4714910"/>
          </a:xfrm>
        </p:grpSpPr>
        <p:grpSp>
          <p:nvGrpSpPr>
            <p:cNvPr id="6" name="Group 4"/>
            <p:cNvGrpSpPr>
              <a:grpSpLocks/>
            </p:cNvGrpSpPr>
            <p:nvPr/>
          </p:nvGrpSpPr>
          <p:grpSpPr bwMode="auto">
            <a:xfrm>
              <a:off x="142844" y="785792"/>
              <a:ext cx="7358112" cy="4714910"/>
              <a:chOff x="592550" y="3357562"/>
              <a:chExt cx="6116594" cy="2857521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714348" y="3357562"/>
                <a:ext cx="5929354" cy="2857520"/>
              </a:xfrm>
              <a:prstGeom prst="rect">
                <a:avLst/>
              </a:prstGeom>
              <a:solidFill>
                <a:srgbClr val="CC0000"/>
              </a:solidFill>
              <a:ln w="57150">
                <a:solidFill>
                  <a:schemeClr val="tx1"/>
                </a:solidFill>
                <a:prstDash val="sysDash"/>
              </a:ln>
              <a:effectLst>
                <a:innerShdw blurRad="444500">
                  <a:schemeClr val="tx1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grpSp>
            <p:nvGrpSpPr>
              <p:cNvPr id="7" name="Group 10"/>
              <p:cNvGrpSpPr>
                <a:grpSpLocks/>
              </p:cNvGrpSpPr>
              <p:nvPr/>
            </p:nvGrpSpPr>
            <p:grpSpPr bwMode="auto">
              <a:xfrm>
                <a:off x="592550" y="3429001"/>
                <a:ext cx="6116594" cy="2786082"/>
                <a:chOff x="5388717" y="3293848"/>
                <a:chExt cx="2587790" cy="2484884"/>
              </a:xfrm>
            </p:grpSpPr>
            <p:sp>
              <p:nvSpPr>
                <p:cNvPr id="10" name="Rounded Rectangle 9"/>
                <p:cNvSpPr/>
                <p:nvPr/>
              </p:nvSpPr>
              <p:spPr>
                <a:xfrm>
                  <a:off x="5572132" y="3429000"/>
                  <a:ext cx="2214578" cy="2214578"/>
                </a:xfrm>
                <a:prstGeom prst="roundRect">
                  <a:avLst/>
                </a:prstGeom>
                <a:ln w="57150">
                  <a:solidFill>
                    <a:srgbClr val="00FF00"/>
                  </a:solidFill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/>
                </a:p>
              </p:txBody>
            </p:sp>
            <p:pic>
              <p:nvPicPr>
                <p:cNvPr id="38926" name="Picture 10" descr="00145.WMF"/>
                <p:cNvPicPr>
                  <a:picLocks noChangeAspect="1"/>
                </p:cNvPicPr>
                <p:nvPr/>
              </p:nvPicPr>
              <p:blipFill>
                <a:blip r:embed="rId16" cstate="print">
                  <a:lum bright="-10000" contrast="28000"/>
                </a:blip>
                <a:srcRect/>
                <a:stretch>
                  <a:fillRect/>
                </a:stretch>
              </p:blipFill>
              <p:spPr bwMode="auto">
                <a:xfrm>
                  <a:off x="5388717" y="3293848"/>
                  <a:ext cx="2587790" cy="248488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sp>
          <p:nvSpPr>
            <p:cNvPr id="38918" name="TextBox 2"/>
            <p:cNvSpPr txBox="1">
              <a:spLocks noChangeArrowheads="1"/>
            </p:cNvSpPr>
            <p:nvPr/>
          </p:nvSpPr>
          <p:spPr bwMode="auto">
            <a:xfrm>
              <a:off x="1000100" y="1571610"/>
              <a:ext cx="5429288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ar-EG" sz="5400" b="1">
                <a:latin typeface="Calibri" pitchFamily="34" charset="0"/>
                <a:cs typeface="Times New Roman" pitchFamily="18" charset="0"/>
              </a:endParaRPr>
            </a:p>
          </p:txBody>
        </p:sp>
      </p:grpSp>
      <p:sp>
        <p:nvSpPr>
          <p:cNvPr id="13" name="سهم منحني إلى اليسار 12"/>
          <p:cNvSpPr/>
          <p:nvPr/>
        </p:nvSpPr>
        <p:spPr bwMode="auto">
          <a:xfrm rot="5400000">
            <a:off x="6716556" y="3884614"/>
            <a:ext cx="477838" cy="1243012"/>
          </a:xfrm>
          <a:prstGeom prst="curved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EG">
              <a:solidFill>
                <a:schemeClr val="tx1"/>
              </a:solidFill>
            </a:endParaRPr>
          </a:p>
        </p:txBody>
      </p:sp>
      <p:sp>
        <p:nvSpPr>
          <p:cNvPr id="14" name="سهم منحني إلى اليسار 13"/>
          <p:cNvSpPr/>
          <p:nvPr/>
        </p:nvSpPr>
        <p:spPr bwMode="auto">
          <a:xfrm rot="5400000">
            <a:off x="5292569" y="3884613"/>
            <a:ext cx="477838" cy="1243013"/>
          </a:xfrm>
          <a:prstGeom prst="curved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EG">
              <a:solidFill>
                <a:schemeClr val="tx1"/>
              </a:solidFill>
            </a:endParaRPr>
          </a:p>
        </p:txBody>
      </p:sp>
      <p:sp>
        <p:nvSpPr>
          <p:cNvPr id="15" name="سهم منحني إلى اليسار 14"/>
          <p:cNvSpPr/>
          <p:nvPr/>
        </p:nvSpPr>
        <p:spPr bwMode="auto">
          <a:xfrm rot="5400000">
            <a:off x="3997168" y="3884614"/>
            <a:ext cx="477838" cy="1243012"/>
          </a:xfrm>
          <a:prstGeom prst="curved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EG">
              <a:solidFill>
                <a:schemeClr val="tx1"/>
              </a:solidFill>
            </a:endParaRPr>
          </a:p>
        </p:txBody>
      </p:sp>
      <p:sp>
        <p:nvSpPr>
          <p:cNvPr id="16" name="سهم منحني إلى اليسار 15"/>
          <p:cNvSpPr/>
          <p:nvPr/>
        </p:nvSpPr>
        <p:spPr bwMode="auto">
          <a:xfrm rot="5400000">
            <a:off x="2678749" y="3885407"/>
            <a:ext cx="477838" cy="1241425"/>
          </a:xfrm>
          <a:prstGeom prst="curved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EG">
              <a:solidFill>
                <a:schemeClr val="tx1"/>
              </a:solidFill>
            </a:endParaRPr>
          </a:p>
        </p:txBody>
      </p:sp>
      <p:sp>
        <p:nvSpPr>
          <p:cNvPr id="17" name="مستطيل 16"/>
          <p:cNvSpPr/>
          <p:nvPr/>
        </p:nvSpPr>
        <p:spPr>
          <a:xfrm>
            <a:off x="6862579" y="3581400"/>
            <a:ext cx="1019202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>
              <a:defRPr/>
            </a:pPr>
            <a:r>
              <a:rPr lang="ar-EG" sz="2800" b="1" dirty="0" smtClean="0"/>
              <a:t>300</a:t>
            </a:r>
            <a:endParaRPr lang="ar-EG" sz="2800" dirty="0"/>
          </a:p>
        </p:txBody>
      </p:sp>
      <p:sp>
        <p:nvSpPr>
          <p:cNvPr id="18" name="مستطيل 17"/>
          <p:cNvSpPr/>
          <p:nvPr/>
        </p:nvSpPr>
        <p:spPr>
          <a:xfrm>
            <a:off x="5748181" y="3581400"/>
            <a:ext cx="1019202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>
              <a:defRPr/>
            </a:pPr>
            <a:r>
              <a:rPr lang="ar-EG" sz="2800" b="1" dirty="0" smtClean="0"/>
              <a:t>600</a:t>
            </a:r>
            <a:endParaRPr lang="ar-EG" sz="2800" dirty="0"/>
          </a:p>
        </p:txBody>
      </p:sp>
      <p:sp>
        <p:nvSpPr>
          <p:cNvPr id="19" name="مستطيل 18"/>
          <p:cNvSpPr/>
          <p:nvPr/>
        </p:nvSpPr>
        <p:spPr>
          <a:xfrm>
            <a:off x="4528981" y="3581400"/>
            <a:ext cx="1143000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>
              <a:defRPr/>
            </a:pPr>
            <a:r>
              <a:rPr lang="ar-EG" sz="2800" b="1" dirty="0" smtClean="0"/>
              <a:t>900</a:t>
            </a:r>
            <a:endParaRPr lang="ar-EG" sz="2800" dirty="0"/>
          </a:p>
        </p:txBody>
      </p:sp>
      <p:sp>
        <p:nvSpPr>
          <p:cNvPr id="20" name="مستطيل 19"/>
          <p:cNvSpPr/>
          <p:nvPr/>
        </p:nvSpPr>
        <p:spPr>
          <a:xfrm>
            <a:off x="3338356" y="3581400"/>
            <a:ext cx="1114425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>
              <a:defRPr/>
            </a:pPr>
            <a:r>
              <a:rPr lang="ar-EG" sz="2800" b="1" dirty="0" smtClean="0"/>
              <a:t>1200</a:t>
            </a:r>
            <a:endParaRPr lang="ar-EG" sz="2800" dirty="0"/>
          </a:p>
        </p:txBody>
      </p:sp>
      <p:sp>
        <p:nvSpPr>
          <p:cNvPr id="21" name="مستطيل 20"/>
          <p:cNvSpPr/>
          <p:nvPr/>
        </p:nvSpPr>
        <p:spPr>
          <a:xfrm>
            <a:off x="2209800" y="3581400"/>
            <a:ext cx="1143000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ar-EG" sz="2800" dirty="0" smtClean="0"/>
              <a:t>1500</a:t>
            </a:r>
            <a:endParaRPr lang="ar-EG" sz="2800" dirty="0"/>
          </a:p>
        </p:txBody>
      </p:sp>
      <p:sp>
        <p:nvSpPr>
          <p:cNvPr id="22" name="مستطيل 21"/>
          <p:cNvSpPr/>
          <p:nvPr/>
        </p:nvSpPr>
        <p:spPr>
          <a:xfrm>
            <a:off x="6629400" y="4963180"/>
            <a:ext cx="968534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rtl="1">
              <a:defRPr/>
            </a:pPr>
            <a:r>
              <a:rPr lang="ar-EG" sz="2400" b="1" dirty="0" smtClean="0"/>
              <a:t>+ 300</a:t>
            </a:r>
            <a:endParaRPr lang="ar-EG" sz="2400" dirty="0"/>
          </a:p>
        </p:txBody>
      </p:sp>
      <p:sp>
        <p:nvSpPr>
          <p:cNvPr id="23" name="مستطيل 22"/>
          <p:cNvSpPr/>
          <p:nvPr/>
        </p:nvSpPr>
        <p:spPr>
          <a:xfrm>
            <a:off x="5277633" y="4963180"/>
            <a:ext cx="968534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ar-EG" sz="2400" b="1" dirty="0" smtClean="0"/>
              <a:t>+ 300</a:t>
            </a:r>
            <a:endParaRPr lang="ar-EG" sz="2400" dirty="0"/>
          </a:p>
        </p:txBody>
      </p:sp>
      <p:sp>
        <p:nvSpPr>
          <p:cNvPr id="24" name="مستطيل 23"/>
          <p:cNvSpPr/>
          <p:nvPr/>
        </p:nvSpPr>
        <p:spPr>
          <a:xfrm>
            <a:off x="3886200" y="4963180"/>
            <a:ext cx="9720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ar-EG" sz="2400" b="1" dirty="0" smtClean="0"/>
              <a:t>+ 300</a:t>
            </a:r>
            <a:endParaRPr lang="ar-EG" sz="2400" dirty="0"/>
          </a:p>
        </p:txBody>
      </p:sp>
      <p:sp>
        <p:nvSpPr>
          <p:cNvPr id="25" name="مستطيل 24"/>
          <p:cNvSpPr/>
          <p:nvPr/>
        </p:nvSpPr>
        <p:spPr>
          <a:xfrm>
            <a:off x="1176181" y="3581400"/>
            <a:ext cx="992580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rtl="1">
              <a:defRPr/>
            </a:pPr>
            <a:r>
              <a:rPr lang="ar-EG" sz="2800" b="1" dirty="0" smtClean="0"/>
              <a:t>1800</a:t>
            </a:r>
            <a:endParaRPr lang="ar-EG" sz="2800" dirty="0"/>
          </a:p>
        </p:txBody>
      </p:sp>
      <p:sp>
        <p:nvSpPr>
          <p:cNvPr id="26" name="سهم منحني إلى اليسار 25"/>
          <p:cNvSpPr/>
          <p:nvPr/>
        </p:nvSpPr>
        <p:spPr bwMode="auto">
          <a:xfrm rot="5400000">
            <a:off x="1459549" y="3961607"/>
            <a:ext cx="477838" cy="1241425"/>
          </a:xfrm>
          <a:prstGeom prst="curved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EG">
              <a:solidFill>
                <a:schemeClr val="tx1"/>
              </a:solidFill>
            </a:endParaRPr>
          </a:p>
        </p:txBody>
      </p:sp>
      <p:sp>
        <p:nvSpPr>
          <p:cNvPr id="27" name="مستطيل 26"/>
          <p:cNvSpPr/>
          <p:nvPr/>
        </p:nvSpPr>
        <p:spPr>
          <a:xfrm>
            <a:off x="2362200" y="4953000"/>
            <a:ext cx="9720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ar-EG" sz="2400" b="1" dirty="0" smtClean="0"/>
              <a:t>+ 300</a:t>
            </a:r>
            <a:endParaRPr lang="ar-EG" sz="2400" dirty="0"/>
          </a:p>
        </p:txBody>
      </p:sp>
      <p:sp>
        <p:nvSpPr>
          <p:cNvPr id="28" name="Rectangle 20"/>
          <p:cNvSpPr>
            <a:spLocks noChangeArrowheads="1"/>
          </p:cNvSpPr>
          <p:nvPr/>
        </p:nvSpPr>
        <p:spPr bwMode="auto">
          <a:xfrm>
            <a:off x="2601875" y="6142736"/>
            <a:ext cx="3586238" cy="646331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  <a:ex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ar-EG" sz="3600" b="1" dirty="0">
                <a:solidFill>
                  <a:schemeClr val="bg1"/>
                </a:solidFill>
              </a:rPr>
              <a:t>بجمع 300 في كل مرة</a:t>
            </a:r>
            <a:endParaRPr lang="ar-EG" sz="3600" b="1" dirty="0">
              <a:solidFill>
                <a:schemeClr val="bg1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9" name="مستطيل 28"/>
          <p:cNvSpPr/>
          <p:nvPr/>
        </p:nvSpPr>
        <p:spPr>
          <a:xfrm>
            <a:off x="1066800" y="4953000"/>
            <a:ext cx="9720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ar-EG" sz="2400" b="1" dirty="0" smtClean="0"/>
              <a:t>+ 300</a:t>
            </a:r>
            <a:endParaRPr lang="ar-EG" sz="2400" dirty="0"/>
          </a:p>
        </p:txBody>
      </p:sp>
    </p:spTree>
  </p:cSld>
  <p:clrMapOvr>
    <a:masterClrMapping/>
  </p:clrMapOvr>
  <p:transition>
    <p:strips dir="rd"/>
    <p:sndAc>
      <p:stSnd>
        <p:snd r:embed="rId2" name="chor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37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" decel="50000" autoRev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" decel="100000" autoRev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" decel="100000" autoRev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حل  ش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749 - metal drum with dist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+300 ش11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6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+300 ش11  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9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+300 ش11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12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+300     ش11 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15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+300     ش11 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18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بجمع 300 في كل مر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/>
          <p:cNvSpPr/>
          <p:nvPr/>
        </p:nvSpPr>
        <p:spPr>
          <a:xfrm>
            <a:off x="533400" y="557213"/>
            <a:ext cx="8215312" cy="264318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endParaRPr lang="ar-EG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4456113" y="642938"/>
            <a:ext cx="40798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ar-EG" sz="36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تحقق</a:t>
            </a:r>
          </a:p>
          <a:p>
            <a:r>
              <a:rPr lang="ar-EG" sz="3600" b="1" dirty="0">
                <a:ea typeface="Calibri" pitchFamily="34" charset="0"/>
                <a:cs typeface="Times New Roman" pitchFamily="18" charset="0"/>
              </a:rPr>
              <a:t>1800 – 300 = </a:t>
            </a:r>
            <a:r>
              <a:rPr lang="ar-EG" sz="3600" b="1" dirty="0">
                <a:solidFill>
                  <a:srgbClr val="FF0000"/>
                </a:solidFill>
                <a:ea typeface="Calibri" pitchFamily="34" charset="0"/>
                <a:cs typeface="Times New Roman" pitchFamily="18" charset="0"/>
              </a:rPr>
              <a:t>1500</a:t>
            </a:r>
            <a:endParaRPr lang="en-US" sz="3600" dirty="0">
              <a:solidFill>
                <a:srgbClr val="FF0000"/>
              </a:solidFill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4608513" y="2211388"/>
            <a:ext cx="40798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ar-EG" sz="3600" b="1" dirty="0"/>
              <a:t>1500 – 300 = 1200</a:t>
            </a:r>
            <a:endParaRPr lang="en-US" sz="3600" dirty="0"/>
          </a:p>
        </p:txBody>
      </p:sp>
    </p:spTree>
  </p:cSld>
  <p:clrMapOvr>
    <a:masterClrMapping/>
  </p:clrMapOvr>
  <p:transition>
    <p:strips dir="rd"/>
    <p:sndAc>
      <p:stSnd>
        <p:snd r:embed="rId2" name="chor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8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حقق ش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800 – 300 = 15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500 – 300 = 12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uiExpand="1" build="allAtOnce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214563" y="500063"/>
            <a:ext cx="6357937" cy="1143000"/>
            <a:chOff x="2285984" y="285728"/>
            <a:chExt cx="6357982" cy="1143008"/>
          </a:xfrm>
        </p:grpSpPr>
        <p:sp>
          <p:nvSpPr>
            <p:cNvPr id="5" name="Pentagon 4"/>
            <p:cNvSpPr/>
            <p:nvPr/>
          </p:nvSpPr>
          <p:spPr>
            <a:xfrm>
              <a:off x="2285984" y="285728"/>
              <a:ext cx="6357982" cy="1143008"/>
            </a:xfrm>
            <a:prstGeom prst="homePlate">
              <a:avLst/>
            </a:prstGeom>
            <a:gradFill>
              <a:gsLst>
                <a:gs pos="0">
                  <a:srgbClr val="FF0000"/>
                </a:gs>
                <a:gs pos="35000">
                  <a:srgbClr val="FFFF00"/>
                </a:gs>
                <a:gs pos="100000">
                  <a:srgbClr val="00FF00"/>
                </a:gs>
              </a:gsLst>
              <a:lin ang="13500000" scaled="1"/>
            </a:gradFill>
            <a:ln>
              <a:solidFill>
                <a:srgbClr val="CC0000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320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cs typeface="+mj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357422" y="285728"/>
              <a:ext cx="5857916" cy="1108083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6600" b="1" dirty="0" smtClean="0">
                  <a:latin typeface="Times New Roman" pitchFamily="18" charset="0"/>
                  <a:cs typeface="+mj-cs"/>
                </a:rPr>
                <a:t>تدرب، </a:t>
              </a:r>
              <a:r>
                <a:rPr lang="ar-EG" sz="6600" b="1" dirty="0">
                  <a:latin typeface="Times New Roman" pitchFamily="18" charset="0"/>
                  <a:cs typeface="+mj-cs"/>
                </a:rPr>
                <a:t>وحل المسائل</a:t>
              </a:r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468313" y="3143250"/>
            <a:ext cx="8248650" cy="2214563"/>
            <a:chOff x="214282" y="1214422"/>
            <a:chExt cx="5330114" cy="1223970"/>
          </a:xfrm>
        </p:grpSpPr>
        <p:grpSp>
          <p:nvGrpSpPr>
            <p:cNvPr id="14340" name="Group 12"/>
            <p:cNvGrpSpPr>
              <a:grpSpLocks/>
            </p:cNvGrpSpPr>
            <p:nvPr/>
          </p:nvGrpSpPr>
          <p:grpSpPr bwMode="auto">
            <a:xfrm>
              <a:off x="214282" y="1214422"/>
              <a:ext cx="5330114" cy="1223970"/>
              <a:chOff x="214282" y="1214422"/>
              <a:chExt cx="5330114" cy="1223970"/>
            </a:xfrm>
          </p:grpSpPr>
          <p:sp>
            <p:nvSpPr>
              <p:cNvPr id="11" name="Rounded Rectangle 10"/>
              <p:cNvSpPr/>
              <p:nvPr/>
            </p:nvSpPr>
            <p:spPr>
              <a:xfrm>
                <a:off x="366682" y="1366822"/>
                <a:ext cx="5177714" cy="1071570"/>
              </a:xfrm>
              <a:prstGeom prst="roundRect">
                <a:avLst/>
              </a:prstGeom>
              <a:solidFill>
                <a:srgbClr val="FF0066"/>
              </a:solidFill>
              <a:ln>
                <a:solidFill>
                  <a:schemeClr val="tx1"/>
                </a:solidFill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b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cs typeface="+mj-cs"/>
                </a:endParaRPr>
              </a:p>
            </p:txBody>
          </p:sp>
          <p:sp>
            <p:nvSpPr>
              <p:cNvPr id="12" name="Rounded Rectangle 11"/>
              <p:cNvSpPr/>
              <p:nvPr/>
            </p:nvSpPr>
            <p:spPr>
              <a:xfrm>
                <a:off x="214282" y="1214422"/>
                <a:ext cx="5122900" cy="1071303"/>
              </a:xfrm>
              <a:prstGeom prst="roundRect">
                <a:avLst/>
              </a:prstGeom>
              <a:solidFill>
                <a:srgbClr val="0000FF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b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cs typeface="+mj-cs"/>
                </a:endParaRP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980563" y="1308304"/>
              <a:ext cx="4145303" cy="867746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800" b="1" dirty="0">
                  <a:solidFill>
                    <a:schemeClr val="bg1"/>
                  </a:solidFill>
                  <a:latin typeface="+mn-lt"/>
                  <a:cs typeface="+mj-cs"/>
                </a:rPr>
                <a:t>استعمل الخطوات الأربع لحلِّ كل من المسائل (٣ - ٨) الآتية:</a:t>
              </a:r>
            </a:p>
          </p:txBody>
        </p:sp>
        <p:pic>
          <p:nvPicPr>
            <p:cNvPr id="14342" name="صورة 17" descr="MCj04281130000[1]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14282" y="1316030"/>
              <a:ext cx="955675" cy="1041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>
    <p:strips dir="rd"/>
    <p:sndAc>
      <p:stSnd>
        <p:snd r:embed="rId2" name="chor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درب وحل المسائ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2" dur="37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3" dur="2" decel="50000" autoRev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4" dur="2" decel="100000" autoRev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5" dur="2" decel="100000" autoRev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ستعمل الخطوات الأربع لحلِّ ك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547664" y="1556792"/>
          <a:ext cx="6096000" cy="4095283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3048000"/>
                <a:gridCol w="3048000"/>
              </a:tblGrid>
              <a:tr h="1321603">
                <a:tc gridSpan="2">
                  <a:txBody>
                    <a:bodyPr/>
                    <a:lstStyle/>
                    <a:p>
                      <a:pPr algn="ctr"/>
                      <a:endParaRPr lang="ar-EG" sz="60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00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66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/>
                </a:tc>
              </a:tr>
              <a:tr h="1321603">
                <a:tc>
                  <a:txBody>
                    <a:bodyPr/>
                    <a:lstStyle/>
                    <a:p>
                      <a:pPr algn="ctr"/>
                      <a:endParaRPr lang="ar-EG" sz="4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ar-EG" sz="4400" b="1" dirty="0" smtClean="0">
                        <a:ln>
                          <a:solidFill>
                            <a:srgbClr val="FF0000"/>
                          </a:solidFill>
                        </a:ln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ar-EG" sz="4400" b="1" dirty="0" smtClean="0">
                        <a:ln>
                          <a:solidFill>
                            <a:srgbClr val="FF0000"/>
                          </a:solidFill>
                        </a:ln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ar-EG" sz="4400" b="1" dirty="0" smtClean="0">
                        <a:ln>
                          <a:solidFill>
                            <a:srgbClr val="FF0000"/>
                          </a:solidFill>
                        </a:ln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ar-EG" sz="4400" b="1" dirty="0" smtClean="0">
                        <a:ln>
                          <a:solidFill>
                            <a:srgbClr val="FF0000"/>
                          </a:solidFill>
                        </a:ln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365375" y="1758950"/>
            <a:ext cx="4487863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ar-EG" sz="6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إرشادات للتمارين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837113" y="3133725"/>
            <a:ext cx="2519362" cy="212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400" b="1" dirty="0">
                <a:latin typeface="Times New Roman" pitchFamily="18" charset="0"/>
                <a:cs typeface="Times New Roman" pitchFamily="18" charset="0"/>
              </a:rPr>
              <a:t>للتمارين</a:t>
            </a:r>
          </a:p>
          <a:p>
            <a:pPr algn="ctr"/>
            <a:r>
              <a:rPr lang="ar-EG" sz="4400" b="1" dirty="0" smtClean="0">
                <a:latin typeface="Times New Roman" pitchFamily="18" charset="0"/>
                <a:cs typeface="Times New Roman" pitchFamily="18" charset="0"/>
              </a:rPr>
              <a:t>3, </a:t>
            </a:r>
            <a:r>
              <a:rPr lang="ar-EG" sz="4400" b="1" dirty="0">
                <a:latin typeface="Times New Roman" pitchFamily="18" charset="0"/>
                <a:cs typeface="Times New Roman" pitchFamily="18" charset="0"/>
              </a:rPr>
              <a:t>4 </a:t>
            </a:r>
          </a:p>
          <a:p>
            <a:pPr algn="ctr"/>
            <a:r>
              <a:rPr lang="ar-EG" sz="4400" b="1" dirty="0" smtClean="0">
                <a:latin typeface="Times New Roman" pitchFamily="18" charset="0"/>
                <a:cs typeface="Times New Roman" pitchFamily="18" charset="0"/>
              </a:rPr>
              <a:t>5, </a:t>
            </a:r>
            <a:r>
              <a:rPr lang="ar-EG" sz="4400" b="1" dirty="0">
                <a:latin typeface="Times New Roman" pitchFamily="18" charset="0"/>
                <a:cs typeface="Times New Roman" pitchFamily="18" charset="0"/>
              </a:rPr>
              <a:t>6 </a:t>
            </a:r>
          </a:p>
        </p:txBody>
      </p:sp>
      <p:sp>
        <p:nvSpPr>
          <p:cNvPr id="5" name="Rectangle 4"/>
          <p:cNvSpPr/>
          <p:nvPr/>
        </p:nvSpPr>
        <p:spPr>
          <a:xfrm>
            <a:off x="1956342" y="3127858"/>
            <a:ext cx="2520280" cy="212365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ar-EG" sz="4400" b="1" dirty="0">
                <a:latin typeface="Times New Roman" pitchFamily="18" charset="0"/>
                <a:cs typeface="Times New Roman" pitchFamily="18" charset="0"/>
              </a:rPr>
              <a:t>انظر الأمثلة</a:t>
            </a:r>
          </a:p>
          <a:p>
            <a:pPr algn="ctr">
              <a:defRPr/>
            </a:pPr>
            <a:r>
              <a:rPr lang="ar-EG" sz="4400" b="1" dirty="0">
                <a:latin typeface="Times New Roman" pitchFamily="18" charset="0"/>
                <a:cs typeface="Times New Roman" pitchFamily="18" charset="0"/>
              </a:rPr>
              <a:t>1</a:t>
            </a:r>
          </a:p>
          <a:p>
            <a:pPr algn="ctr">
              <a:defRPr/>
            </a:pPr>
            <a:r>
              <a:rPr lang="ar-EG" sz="4400" b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ar-EG" sz="4400" b="1" dirty="0">
                <a:ln>
                  <a:solidFill>
                    <a:srgbClr val="FF0000"/>
                  </a:solidFill>
                </a:ln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ransition>
    <p:strips dir="rd"/>
    <p:sndAc>
      <p:stSnd>
        <p:snd r:embed="rId2" name="chor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allExplos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إرشادات للتماري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     4 ش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     4 ش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 ش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 ش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5   6 ش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2 ش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5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428625" y="71438"/>
            <a:ext cx="6929438" cy="6643687"/>
            <a:chOff x="214282" y="71414"/>
            <a:chExt cx="8715404" cy="6643710"/>
          </a:xfrm>
        </p:grpSpPr>
        <p:grpSp>
          <p:nvGrpSpPr>
            <p:cNvPr id="15370" name="Group 4"/>
            <p:cNvGrpSpPr>
              <a:grpSpLocks/>
            </p:cNvGrpSpPr>
            <p:nvPr/>
          </p:nvGrpSpPr>
          <p:grpSpPr bwMode="auto">
            <a:xfrm>
              <a:off x="214282" y="71414"/>
              <a:ext cx="8715404" cy="6643710"/>
              <a:chOff x="857224" y="1000108"/>
              <a:chExt cx="7215238" cy="4786346"/>
            </a:xfrm>
          </p:grpSpPr>
          <p:sp>
            <p:nvSpPr>
              <p:cNvPr id="13" name="Flowchart: Terminator 12"/>
              <p:cNvSpPr/>
              <p:nvPr/>
            </p:nvSpPr>
            <p:spPr>
              <a:xfrm rot="5400000">
                <a:off x="2286111" y="-428780"/>
                <a:ext cx="4357462" cy="7215238"/>
              </a:xfrm>
              <a:prstGeom prst="flowChartTerminator">
                <a:avLst/>
              </a:prstGeom>
              <a:solidFill>
                <a:srgbClr val="9900CC"/>
              </a:solidFill>
              <a:ln w="57150">
                <a:solidFill>
                  <a:schemeClr val="tx1"/>
                </a:solidFill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2400" b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  <p:sp>
            <p:nvSpPr>
              <p:cNvPr id="14" name="Flowchart: Terminator 13"/>
              <p:cNvSpPr/>
              <p:nvPr/>
            </p:nvSpPr>
            <p:spPr>
              <a:xfrm rot="5400000">
                <a:off x="2286111" y="104"/>
                <a:ext cx="4357462" cy="7215238"/>
              </a:xfrm>
              <a:prstGeom prst="flowChartTerminator">
                <a:avLst/>
              </a:prstGeom>
              <a:solidFill>
                <a:srgbClr val="66FF33"/>
              </a:solidFill>
              <a:ln w="57150">
                <a:solidFill>
                  <a:srgbClr val="006600"/>
                </a:solidFill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2400" b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  <p:sp>
            <p:nvSpPr>
              <p:cNvPr id="15" name="Flowchart: Terminator 2"/>
              <p:cNvSpPr/>
              <p:nvPr/>
            </p:nvSpPr>
            <p:spPr>
              <a:xfrm rot="5400000">
                <a:off x="2285984" y="-214338"/>
                <a:ext cx="4357718" cy="7215238"/>
              </a:xfrm>
              <a:prstGeom prst="flowChartTerminator">
                <a:avLst/>
              </a:prstGeom>
              <a:solidFill>
                <a:srgbClr val="FF3300"/>
              </a:solidFill>
              <a:ln w="57150">
                <a:solidFill>
                  <a:srgbClr val="FFFF00"/>
                </a:solidFill>
                <a:prstDash val="sysDash"/>
              </a:ln>
              <a:effectLst>
                <a:innerShdw blurRad="12700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2400" b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15371" name="TextBox 11"/>
            <p:cNvSpPr txBox="1">
              <a:spLocks noChangeArrowheads="1"/>
            </p:cNvSpPr>
            <p:nvPr/>
          </p:nvSpPr>
          <p:spPr bwMode="auto">
            <a:xfrm>
              <a:off x="665783" y="1218212"/>
              <a:ext cx="7929618" cy="4154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ar-EG" sz="44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أنهار: </a:t>
              </a:r>
              <a:r>
                <a:rPr lang="ar-EG" sz="4400" b="1" dirty="0">
                  <a:latin typeface="Times New Roman" pitchFamily="18" charset="0"/>
                  <a:cs typeface="Times New Roman" pitchFamily="18" charset="0"/>
                </a:rPr>
                <a:t>يعد</a:t>
              </a:r>
              <a:r>
                <a:rPr lang="ar-EG" sz="44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ar-EG" sz="4400" b="1" dirty="0">
                  <a:latin typeface="Times New Roman" pitchFamily="18" charset="0"/>
                  <a:cs typeface="Times New Roman" pitchFamily="18" charset="0"/>
                </a:rPr>
                <a:t>نهر النيل أطول أنهار العالم؛ حيث يبلغ طوله 6650كم, بينما يعد نهر </a:t>
              </a:r>
              <a:r>
                <a:rPr lang="ar-EG" sz="4400" b="1" dirty="0" err="1">
                  <a:latin typeface="Times New Roman" pitchFamily="18" charset="0"/>
                  <a:cs typeface="Times New Roman" pitchFamily="18" charset="0"/>
                </a:rPr>
                <a:t>الفولجا</a:t>
              </a:r>
              <a:r>
                <a:rPr lang="ar-EG" sz="4400" b="1" dirty="0">
                  <a:latin typeface="Times New Roman" pitchFamily="18" charset="0"/>
                  <a:cs typeface="Times New Roman" pitchFamily="18" charset="0"/>
                </a:rPr>
                <a:t> أطول نهر في أوروبا، حيث يبلغ طوله 3690كم. فكم يزيد طول نهر النيل على طول نهر </a:t>
              </a:r>
              <a:r>
                <a:rPr lang="ar-EG" sz="4400" b="1" dirty="0" err="1" smtClean="0">
                  <a:latin typeface="Times New Roman" pitchFamily="18" charset="0"/>
                  <a:cs typeface="Times New Roman" pitchFamily="18" charset="0"/>
                </a:rPr>
                <a:t>الفولجا</a:t>
              </a:r>
              <a:r>
                <a:rPr lang="ar-EG" sz="4400" b="1" dirty="0">
                  <a:latin typeface="Times New Roman" pitchFamily="18" charset="0"/>
                  <a:cs typeface="Times New Roman" pitchFamily="18" charset="0"/>
                </a:rPr>
                <a:t>؟</a:t>
              </a:r>
            </a:p>
          </p:txBody>
        </p:sp>
      </p:grpSp>
      <p:grpSp>
        <p:nvGrpSpPr>
          <p:cNvPr id="4" name="Group 1"/>
          <p:cNvGrpSpPr>
            <a:grpSpLocks/>
          </p:cNvGrpSpPr>
          <p:nvPr/>
        </p:nvGrpSpPr>
        <p:grpSpPr bwMode="auto">
          <a:xfrm>
            <a:off x="7786688" y="1928813"/>
            <a:ext cx="714375" cy="1395412"/>
            <a:chOff x="7929586" y="3071810"/>
            <a:chExt cx="714380" cy="1394861"/>
          </a:xfrm>
        </p:grpSpPr>
        <p:grpSp>
          <p:nvGrpSpPr>
            <p:cNvPr id="15364" name="Group 9"/>
            <p:cNvGrpSpPr>
              <a:grpSpLocks/>
            </p:cNvGrpSpPr>
            <p:nvPr/>
          </p:nvGrpSpPr>
          <p:grpSpPr bwMode="auto">
            <a:xfrm>
              <a:off x="7929586" y="3214686"/>
              <a:ext cx="714380" cy="1251985"/>
              <a:chOff x="8072462" y="2143116"/>
              <a:chExt cx="714380" cy="1251985"/>
            </a:xfrm>
          </p:grpSpPr>
          <p:sp>
            <p:nvSpPr>
              <p:cNvPr id="7" name="Curved Down Arrow 6"/>
              <p:cNvSpPr/>
              <p:nvPr/>
            </p:nvSpPr>
            <p:spPr>
              <a:xfrm rot="6111631">
                <a:off x="7899635" y="2538057"/>
                <a:ext cx="1052096" cy="661992"/>
              </a:xfrm>
              <a:prstGeom prst="curvedDownArrow">
                <a:avLst>
                  <a:gd name="adj1" fmla="val 25000"/>
                  <a:gd name="adj2" fmla="val 57029"/>
                  <a:gd name="adj3" fmla="val 55000"/>
                </a:avLst>
              </a:prstGeom>
              <a:solidFill>
                <a:srgbClr val="CC00CC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solidFill>
                    <a:schemeClr val="tx1"/>
                  </a:solidFill>
                </a:endParaRPr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8072462" y="2143059"/>
                <a:ext cx="714380" cy="714093"/>
              </a:xfrm>
              <a:prstGeom prst="ellipse">
                <a:avLst/>
              </a:prstGeom>
              <a:solidFill>
                <a:srgbClr val="0000CC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5400" b="1" dirty="0"/>
              </a:p>
            </p:txBody>
          </p:sp>
        </p:grpSp>
        <p:grpSp>
          <p:nvGrpSpPr>
            <p:cNvPr id="15365" name="Group 6"/>
            <p:cNvGrpSpPr>
              <a:grpSpLocks/>
            </p:cNvGrpSpPr>
            <p:nvPr/>
          </p:nvGrpSpPr>
          <p:grpSpPr bwMode="auto">
            <a:xfrm>
              <a:off x="7929586" y="3071810"/>
              <a:ext cx="714380" cy="1251985"/>
              <a:chOff x="8072462" y="2143116"/>
              <a:chExt cx="714380" cy="1251985"/>
            </a:xfrm>
          </p:grpSpPr>
          <p:sp>
            <p:nvSpPr>
              <p:cNvPr id="5" name="Curved Down Arrow 4"/>
              <p:cNvSpPr/>
              <p:nvPr/>
            </p:nvSpPr>
            <p:spPr>
              <a:xfrm rot="6111631">
                <a:off x="7899635" y="2538114"/>
                <a:ext cx="1052096" cy="661992"/>
              </a:xfrm>
              <a:prstGeom prst="curvedDownArrow">
                <a:avLst>
                  <a:gd name="adj1" fmla="val 25000"/>
                  <a:gd name="adj2" fmla="val 57029"/>
                  <a:gd name="adj3" fmla="val 55000"/>
                </a:avLst>
              </a:prstGeom>
              <a:solidFill>
                <a:srgbClr val="FFFF00"/>
              </a:solidFill>
              <a:ln w="38100">
                <a:solidFill>
                  <a:srgbClr val="66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solidFill>
                    <a:schemeClr val="tx1"/>
                  </a:solidFill>
                </a:endParaRP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8072462" y="2143116"/>
                <a:ext cx="714380" cy="714093"/>
              </a:xfrm>
              <a:prstGeom prst="ellipse">
                <a:avLst/>
              </a:prstGeom>
              <a:solidFill>
                <a:srgbClr val="0000CC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ar-EG" sz="5400" b="1" dirty="0"/>
                  <a:t>3</a:t>
                </a:r>
              </a:p>
            </p:txBody>
          </p:sp>
        </p:grpSp>
      </p:grpSp>
    </p:spTree>
  </p:cSld>
  <p:clrMapOvr>
    <a:masterClrMapping/>
  </p:clrMapOvr>
  <p:transition>
    <p:strips dir="rd"/>
    <p:sndAc>
      <p:stSnd>
        <p:snd r:embed="rId2" name="chor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نهار  يعد نهر النيل أطول أنها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ذو زاوية واحدة مخدوشة ودائرية 1"/>
          <p:cNvSpPr/>
          <p:nvPr/>
        </p:nvSpPr>
        <p:spPr>
          <a:xfrm>
            <a:off x="457200" y="652463"/>
            <a:ext cx="8186738" cy="5443537"/>
          </a:xfrm>
          <a:prstGeom prst="snip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EG"/>
          </a:p>
        </p:txBody>
      </p:sp>
      <p:sp>
        <p:nvSpPr>
          <p:cNvPr id="16387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ar-EG"/>
          </a:p>
        </p:txBody>
      </p:sp>
      <p:sp>
        <p:nvSpPr>
          <p:cNvPr id="72707" name="Rectangle 3"/>
          <p:cNvSpPr>
            <a:spLocks noChangeArrowheads="1"/>
          </p:cNvSpPr>
          <p:nvPr/>
        </p:nvSpPr>
        <p:spPr bwMode="auto">
          <a:xfrm>
            <a:off x="4114800" y="1295400"/>
            <a:ext cx="383951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ar-EG" sz="36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افهم ما </a:t>
            </a:r>
            <a:r>
              <a:rPr lang="ar-EG" sz="36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معطيات المسألة؟</a:t>
            </a:r>
            <a:endParaRPr lang="ar-EG" sz="4000" dirty="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72708" name="Rectangle 4"/>
          <p:cNvSpPr>
            <a:spLocks noChangeArrowheads="1"/>
          </p:cNvSpPr>
          <p:nvPr/>
        </p:nvSpPr>
        <p:spPr bwMode="auto">
          <a:xfrm>
            <a:off x="1571625" y="2497138"/>
            <a:ext cx="70104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ar-SA" sz="3600" b="1" dirty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أطول أنهار العالم نهر النيل وطوله 6650 كلم.</a:t>
            </a:r>
            <a:endParaRPr lang="ar-SA" sz="4000" dirty="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384175" y="3354388"/>
            <a:ext cx="81978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ar-EG" sz="3600" b="1" dirty="0">
                <a:solidFill>
                  <a:srgbClr val="0000FF"/>
                </a:solidFill>
              </a:rPr>
              <a:t>وأطول نهر في أوروبا نهر الفولجا وطوله 3690 كلم.</a:t>
            </a: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2357245" y="4568825"/>
            <a:ext cx="6224781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ar-EG" sz="3600" b="1" dirty="0">
                <a:solidFill>
                  <a:srgbClr val="FF0000"/>
                </a:solidFill>
              </a:rPr>
              <a:t>المطلوب: </a:t>
            </a:r>
            <a:endParaRPr lang="ar-EG" sz="3600" b="1" dirty="0" smtClean="0">
              <a:solidFill>
                <a:srgbClr val="FF0000"/>
              </a:solidFill>
            </a:endParaRPr>
          </a:p>
          <a:p>
            <a:r>
              <a:rPr lang="ar-EG" sz="3600" b="1" dirty="0" smtClean="0">
                <a:solidFill>
                  <a:srgbClr val="0000FF"/>
                </a:solidFill>
              </a:rPr>
              <a:t>كم </a:t>
            </a:r>
            <a:r>
              <a:rPr lang="ar-EG" sz="3600" b="1" dirty="0">
                <a:solidFill>
                  <a:srgbClr val="0000FF"/>
                </a:solidFill>
              </a:rPr>
              <a:t>يزيد طول نهر النيل على نهر الفولجا؟</a:t>
            </a:r>
            <a:endParaRPr lang="en-US" sz="36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>
    <p:strips dir="rd"/>
    <p:sndAc>
      <p:stSnd>
        <p:snd r:embed="rId2" name="chor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2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2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50" decel="100000" fill="hold"/>
                                        <p:tgtEl>
                                          <p:spTgt spid="72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فهم ما معطيات المسألة؟ ش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"/>
                                        <p:tgtEl>
                                          <p:spTgt spid="727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" fill="hold"/>
                                        <p:tgtEl>
                                          <p:spTgt spid="727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fill="hold"/>
                                        <p:tgtEl>
                                          <p:spTgt spid="727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طول أنهار العالم نهر النيل وطوله 6650 كل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وأطول نهر في أوروبا نهر الفولجا وطوله 3690 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لمطلوب ش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كم يزيد طول نهر النيل على نهر الفولجا؟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7" grpId="0" uiExpand="1" build="allAtOnce"/>
      <p:bldP spid="72708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ذو زاوية واحدة مخدوشة ودائرية 1"/>
          <p:cNvSpPr/>
          <p:nvPr/>
        </p:nvSpPr>
        <p:spPr>
          <a:xfrm>
            <a:off x="571500" y="500063"/>
            <a:ext cx="8072438" cy="6000750"/>
          </a:xfrm>
          <a:prstGeom prst="snip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EG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066800" y="785813"/>
            <a:ext cx="69342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ar-EG" sz="36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خطط</a:t>
            </a:r>
          </a:p>
          <a:p>
            <a:r>
              <a:rPr lang="ar-EG" sz="3600" b="1" dirty="0">
                <a:ea typeface="Calibri" pitchFamily="34" charset="0"/>
                <a:cs typeface="Times New Roman" pitchFamily="18" charset="0"/>
              </a:rPr>
              <a:t>لإيجاد الفرق </a:t>
            </a:r>
            <a:r>
              <a:rPr lang="ar-EG" sz="3600" b="1" dirty="0" smtClean="0">
                <a:ea typeface="Calibri" pitchFamily="34" charset="0"/>
                <a:cs typeface="Times New Roman" pitchFamily="18" charset="0"/>
              </a:rPr>
              <a:t>اطرح طول نهر </a:t>
            </a:r>
            <a:r>
              <a:rPr lang="ar-EG" sz="3600" b="1" dirty="0" err="1" smtClean="0">
                <a:ea typeface="Calibri" pitchFamily="34" charset="0"/>
                <a:cs typeface="Times New Roman" pitchFamily="18" charset="0"/>
              </a:rPr>
              <a:t>الف</a:t>
            </a:r>
            <a:r>
              <a:rPr lang="ar-SA" sz="3600" b="1" dirty="0" smtClean="0">
                <a:ea typeface="Calibri" pitchFamily="34" charset="0"/>
                <a:cs typeface="Times New Roman" pitchFamily="18" charset="0"/>
              </a:rPr>
              <a:t>و</a:t>
            </a:r>
            <a:r>
              <a:rPr lang="ar-EG" sz="3600" b="1" dirty="0" smtClean="0">
                <a:ea typeface="Calibri" pitchFamily="34" charset="0"/>
                <a:cs typeface="Times New Roman" pitchFamily="18" charset="0"/>
              </a:rPr>
              <a:t>لجا </a:t>
            </a:r>
            <a:r>
              <a:rPr lang="ar-EG" sz="3600" b="1" dirty="0" smtClean="0">
                <a:ea typeface="Calibri" pitchFamily="34" charset="0"/>
                <a:cs typeface="Times New Roman" pitchFamily="18" charset="0"/>
              </a:rPr>
              <a:t>من نهر النيل</a:t>
            </a:r>
            <a:endParaRPr lang="en-US" sz="3600" dirty="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857500" y="2586038"/>
            <a:ext cx="491013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ar-EG" sz="36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حل</a:t>
            </a:r>
          </a:p>
          <a:p>
            <a:r>
              <a:rPr lang="ar-EG" sz="3600" b="1" dirty="0">
                <a:ea typeface="Calibri" pitchFamily="34" charset="0"/>
                <a:cs typeface="Times New Roman" pitchFamily="18" charset="0"/>
              </a:rPr>
              <a:t>6650 – 3690 = </a:t>
            </a:r>
            <a:r>
              <a:rPr lang="ar-EG" sz="3600" b="1" dirty="0">
                <a:solidFill>
                  <a:srgbClr val="FF0000"/>
                </a:solidFill>
                <a:ea typeface="Calibri" pitchFamily="34" charset="0"/>
                <a:cs typeface="Times New Roman" pitchFamily="18" charset="0"/>
              </a:rPr>
              <a:t>2960 كلم</a:t>
            </a:r>
            <a:endParaRPr lang="en-US" sz="3600" dirty="0">
              <a:solidFill>
                <a:srgbClr val="FF0000"/>
              </a:solidFill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416129" y="4300538"/>
            <a:ext cx="7661072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ar-EG" sz="36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تحقق</a:t>
            </a:r>
          </a:p>
          <a:p>
            <a:r>
              <a:rPr lang="ar-EG" sz="3600" b="1" dirty="0" smtClean="0">
                <a:ea typeface="Calibri" pitchFamily="34" charset="0"/>
                <a:cs typeface="Times New Roman" pitchFamily="18" charset="0"/>
              </a:rPr>
              <a:t>اجمع الفرق بين طولي النهرين وطول نهر </a:t>
            </a:r>
            <a:r>
              <a:rPr lang="ar-EG" sz="3600" b="1" dirty="0" err="1" smtClean="0">
                <a:ea typeface="Calibri" pitchFamily="34" charset="0"/>
                <a:cs typeface="Times New Roman" pitchFamily="18" charset="0"/>
              </a:rPr>
              <a:t>الف</a:t>
            </a:r>
            <a:r>
              <a:rPr lang="ar-SA" sz="3600" b="1" dirty="0" smtClean="0">
                <a:ea typeface="Calibri" pitchFamily="34" charset="0"/>
                <a:cs typeface="Times New Roman" pitchFamily="18" charset="0"/>
              </a:rPr>
              <a:t>و</a:t>
            </a:r>
            <a:r>
              <a:rPr lang="ar-EG" sz="3600" b="1" dirty="0" smtClean="0">
                <a:ea typeface="Calibri" pitchFamily="34" charset="0"/>
                <a:cs typeface="Times New Roman" pitchFamily="18" charset="0"/>
              </a:rPr>
              <a:t>لجا</a:t>
            </a:r>
            <a:endParaRPr lang="ar-EG" sz="3600" b="1" dirty="0" smtClean="0">
              <a:ea typeface="Calibri" pitchFamily="34" charset="0"/>
              <a:cs typeface="Times New Roman" pitchFamily="18" charset="0"/>
            </a:endParaRPr>
          </a:p>
          <a:p>
            <a:r>
              <a:rPr lang="ar-EG" sz="3600" b="1" dirty="0" smtClean="0">
                <a:ea typeface="Calibri" pitchFamily="34" charset="0"/>
                <a:cs typeface="Times New Roman" pitchFamily="18" charset="0"/>
              </a:rPr>
              <a:t>2960 </a:t>
            </a:r>
            <a:r>
              <a:rPr lang="ar-EG" sz="3600" b="1" dirty="0">
                <a:ea typeface="Calibri" pitchFamily="34" charset="0"/>
                <a:cs typeface="Times New Roman" pitchFamily="18" charset="0"/>
              </a:rPr>
              <a:t>+ 3690 = 6650</a:t>
            </a:r>
            <a:endParaRPr lang="en-US" sz="3600" dirty="0"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strips dir="rd"/>
    <p:sndAc>
      <p:stSnd>
        <p:snd r:embed="rId2" name="chor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خطط ش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5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لإيجاد الفرق اطرح طول نهر الفلوجا من نهر الني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5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حل ش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50" decel="100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6650 – 3690 = 2960 كل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5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تحقق ش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450" decel="100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50" decel="100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2960 + 3690 = 66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allAtOnce"/>
      <p:bldP spid="4" grpId="0" uiExpand="1" build="allAtOnce"/>
      <p:bldP spid="5" grpId="0" uiExpand="1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482942" y="258679"/>
            <a:ext cx="7833971" cy="5742071"/>
            <a:chOff x="-357222" y="714356"/>
            <a:chExt cx="9787006" cy="5929354"/>
          </a:xfrm>
        </p:grpSpPr>
        <p:sp>
          <p:nvSpPr>
            <p:cNvPr id="11" name="Rectangle 10"/>
            <p:cNvSpPr/>
            <p:nvPr/>
          </p:nvSpPr>
          <p:spPr>
            <a:xfrm>
              <a:off x="-357222" y="714356"/>
              <a:ext cx="9787006" cy="5929354"/>
            </a:xfrm>
            <a:prstGeom prst="rect">
              <a:avLst/>
            </a:prstGeom>
            <a:gradFill>
              <a:gsLst>
                <a:gs pos="0">
                  <a:schemeClr val="bg1">
                    <a:lumMod val="75000"/>
                  </a:schemeClr>
                </a:gs>
                <a:gs pos="35000">
                  <a:schemeClr val="bg1"/>
                </a:gs>
                <a:gs pos="100000">
                  <a:schemeClr val="dk1">
                    <a:tint val="15000"/>
                    <a:satMod val="350000"/>
                  </a:schemeClr>
                </a:gs>
              </a:gsLst>
            </a:gradFill>
            <a:ln w="38100">
              <a:solidFill>
                <a:srgbClr val="990099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pic>
          <p:nvPicPr>
            <p:cNvPr id="18447" name="Picture 11" descr="10aca2c738f1d5d19a34fe4f053e2b6d.gif"/>
            <p:cNvPicPr>
              <a:picLocks noChangeAspect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8143900" y="5429264"/>
              <a:ext cx="1247775" cy="1114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1182688" y="476250"/>
            <a:ext cx="6989762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تحليل </a:t>
            </a:r>
            <a:r>
              <a:rPr lang="ar-EG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تمثيلات</a:t>
            </a:r>
            <a:r>
              <a:rPr lang="ar-EG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بيانية: </a:t>
            </a:r>
            <a:r>
              <a:rPr lang="ar-EG" sz="3600" b="1" dirty="0">
                <a:latin typeface="Times New Roman" pitchFamily="18" charset="0"/>
                <a:cs typeface="Times New Roman" pitchFamily="18" charset="0"/>
              </a:rPr>
              <a:t>بناءً على التمثيل أدناه, بكم يزيد عدد الأشخاص الذين يستعملون شبكة الإنترنت في قارة أوروبا على عدد الذين يستعملونها في قارة إفريقيا؟</a:t>
            </a:r>
            <a:endParaRPr lang="ar-EG" sz="32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1"/>
          <p:cNvGrpSpPr>
            <a:grpSpLocks/>
          </p:cNvGrpSpPr>
          <p:nvPr/>
        </p:nvGrpSpPr>
        <p:grpSpPr bwMode="auto">
          <a:xfrm>
            <a:off x="8172450" y="1571625"/>
            <a:ext cx="714375" cy="1395412"/>
            <a:chOff x="7929586" y="3071810"/>
            <a:chExt cx="714380" cy="1394861"/>
          </a:xfrm>
        </p:grpSpPr>
        <p:grpSp>
          <p:nvGrpSpPr>
            <p:cNvPr id="18438" name="Group 9"/>
            <p:cNvGrpSpPr>
              <a:grpSpLocks/>
            </p:cNvGrpSpPr>
            <p:nvPr/>
          </p:nvGrpSpPr>
          <p:grpSpPr bwMode="auto">
            <a:xfrm>
              <a:off x="7929586" y="3214686"/>
              <a:ext cx="714380" cy="1251985"/>
              <a:chOff x="8072462" y="2143116"/>
              <a:chExt cx="714380" cy="1251985"/>
            </a:xfrm>
          </p:grpSpPr>
          <p:sp>
            <p:nvSpPr>
              <p:cNvPr id="7" name="Curved Down Arrow 6"/>
              <p:cNvSpPr/>
              <p:nvPr/>
            </p:nvSpPr>
            <p:spPr>
              <a:xfrm rot="6111631">
                <a:off x="7899635" y="2538057"/>
                <a:ext cx="1052096" cy="661993"/>
              </a:xfrm>
              <a:prstGeom prst="curvedDownArrow">
                <a:avLst>
                  <a:gd name="adj1" fmla="val 25000"/>
                  <a:gd name="adj2" fmla="val 57029"/>
                  <a:gd name="adj3" fmla="val 55000"/>
                </a:avLst>
              </a:prstGeom>
              <a:solidFill>
                <a:srgbClr val="CC00CC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solidFill>
                    <a:schemeClr val="tx1"/>
                  </a:solidFill>
                </a:endParaRPr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8072462" y="2143059"/>
                <a:ext cx="714380" cy="714093"/>
              </a:xfrm>
              <a:prstGeom prst="ellipse">
                <a:avLst/>
              </a:prstGeom>
              <a:solidFill>
                <a:srgbClr val="0000CC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5400" b="1" dirty="0"/>
              </a:p>
            </p:txBody>
          </p:sp>
        </p:grpSp>
        <p:grpSp>
          <p:nvGrpSpPr>
            <p:cNvPr id="18439" name="Group 6"/>
            <p:cNvGrpSpPr>
              <a:grpSpLocks/>
            </p:cNvGrpSpPr>
            <p:nvPr/>
          </p:nvGrpSpPr>
          <p:grpSpPr bwMode="auto">
            <a:xfrm>
              <a:off x="7929586" y="3071810"/>
              <a:ext cx="714380" cy="1251985"/>
              <a:chOff x="8072462" y="2143116"/>
              <a:chExt cx="714380" cy="1251985"/>
            </a:xfrm>
          </p:grpSpPr>
          <p:sp>
            <p:nvSpPr>
              <p:cNvPr id="5" name="Curved Down Arrow 4"/>
              <p:cNvSpPr/>
              <p:nvPr/>
            </p:nvSpPr>
            <p:spPr>
              <a:xfrm rot="6111631">
                <a:off x="7899635" y="2538114"/>
                <a:ext cx="1052096" cy="661993"/>
              </a:xfrm>
              <a:prstGeom prst="curvedDownArrow">
                <a:avLst>
                  <a:gd name="adj1" fmla="val 25000"/>
                  <a:gd name="adj2" fmla="val 57029"/>
                  <a:gd name="adj3" fmla="val 55000"/>
                </a:avLst>
              </a:prstGeom>
              <a:solidFill>
                <a:srgbClr val="FFFF00"/>
              </a:solidFill>
              <a:ln w="38100">
                <a:solidFill>
                  <a:srgbClr val="66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solidFill>
                    <a:schemeClr val="tx1"/>
                  </a:solidFill>
                </a:endParaRP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8072462" y="2143116"/>
                <a:ext cx="714380" cy="714093"/>
              </a:xfrm>
              <a:prstGeom prst="ellipse">
                <a:avLst/>
              </a:prstGeom>
              <a:solidFill>
                <a:srgbClr val="0000CC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ar-EG" sz="5400" b="1" dirty="0"/>
                  <a:t>4</a:t>
                </a:r>
              </a:p>
            </p:txBody>
          </p:sp>
        </p:grpSp>
      </p:grpSp>
      <p:pic>
        <p:nvPicPr>
          <p:cNvPr id="58386" name="Picture 18"/>
          <p:cNvPicPr>
            <a:picLocks noChangeAspect="1" noChangeArrowheads="1"/>
          </p:cNvPicPr>
          <p:nvPr/>
        </p:nvPicPr>
        <p:blipFill>
          <a:blip r:embed="rId13" cstate="print">
            <a:lum bright="-14000" contrast="28000"/>
          </a:blip>
          <a:srcRect/>
          <a:stretch>
            <a:fillRect/>
          </a:stretch>
        </p:blipFill>
        <p:spPr bwMode="auto">
          <a:xfrm>
            <a:off x="1890713" y="2855912"/>
            <a:ext cx="4729162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علامة الطرح 15"/>
          <p:cNvSpPr/>
          <p:nvPr/>
        </p:nvSpPr>
        <p:spPr>
          <a:xfrm>
            <a:off x="4343400" y="6300788"/>
            <a:ext cx="2667000" cy="404812"/>
          </a:xfrm>
          <a:prstGeom prst="mathMinus">
            <a:avLst/>
          </a:prstGeom>
          <a:solidFill>
            <a:srgbClr val="FFFF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7" name="مخطط انسيابي: رابط 16"/>
          <p:cNvSpPr/>
          <p:nvPr/>
        </p:nvSpPr>
        <p:spPr>
          <a:xfrm>
            <a:off x="2819400" y="3505200"/>
            <a:ext cx="152400" cy="1524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8" name="مخطط انسيابي: رابط 17"/>
          <p:cNvSpPr/>
          <p:nvPr/>
        </p:nvSpPr>
        <p:spPr>
          <a:xfrm>
            <a:off x="2514600" y="5334000"/>
            <a:ext cx="152400" cy="1524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9" name="مخطط انسيابي: رابط 18"/>
          <p:cNvSpPr/>
          <p:nvPr/>
        </p:nvSpPr>
        <p:spPr>
          <a:xfrm>
            <a:off x="2667000" y="5029200"/>
            <a:ext cx="152400" cy="1524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0" name="مخطط انسيابي: رابط 19"/>
          <p:cNvSpPr/>
          <p:nvPr/>
        </p:nvSpPr>
        <p:spPr>
          <a:xfrm>
            <a:off x="2286000" y="4572000"/>
            <a:ext cx="152400" cy="1524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1" name="مخطط انسيابي: رابط 20"/>
          <p:cNvSpPr/>
          <p:nvPr/>
        </p:nvSpPr>
        <p:spPr>
          <a:xfrm>
            <a:off x="2286000" y="4267200"/>
            <a:ext cx="152400" cy="1524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2" name="مخطط انسيابي: رابط 21"/>
          <p:cNvSpPr/>
          <p:nvPr/>
        </p:nvSpPr>
        <p:spPr>
          <a:xfrm>
            <a:off x="2743200" y="3886200"/>
            <a:ext cx="152400" cy="1524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</p:spTree>
  </p:cSld>
  <p:clrMapOvr>
    <a:masterClrMapping/>
  </p:clrMapOvr>
  <p:transition>
    <p:strips dir="rd"/>
    <p:sndAc>
      <p:stSnd>
        <p:snd r:embed="rId2" name="chor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58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حليل تمثيلات بيان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583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583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مستعملوا الانترن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آسي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أوروب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أمريكا الشمال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أمريكا الجنوب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إفريقي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استرالي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المصدر ش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ذو زاوية واحدة مخدوشة ودائرية 1"/>
          <p:cNvSpPr/>
          <p:nvPr/>
        </p:nvSpPr>
        <p:spPr>
          <a:xfrm>
            <a:off x="571500" y="500063"/>
            <a:ext cx="8072438" cy="6000750"/>
          </a:xfrm>
          <a:prstGeom prst="snip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EG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4114800" y="1371600"/>
            <a:ext cx="383951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ar-EG" sz="36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افهم ما </a:t>
            </a:r>
            <a:r>
              <a:rPr lang="ar-EG" sz="36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معطيات المسألة؟</a:t>
            </a:r>
            <a:endParaRPr lang="ar-EG" sz="4000" dirty="0">
              <a:solidFill>
                <a:srgbClr val="FF0000"/>
              </a:solidFill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714375" y="2505075"/>
            <a:ext cx="779621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ar-EG" sz="3600" b="1" dirty="0">
                <a:solidFill>
                  <a:srgbClr val="0000FF"/>
                </a:solidFill>
              </a:rPr>
              <a:t>جدول يوضح </a:t>
            </a:r>
            <a:r>
              <a:rPr lang="ar-EG" sz="3600" b="1" dirty="0" smtClean="0">
                <a:solidFill>
                  <a:srgbClr val="0000FF"/>
                </a:solidFill>
              </a:rPr>
              <a:t>مستعملي </a:t>
            </a:r>
            <a:r>
              <a:rPr lang="ar-EG" sz="3600" b="1" dirty="0">
                <a:solidFill>
                  <a:srgbClr val="0000FF"/>
                </a:solidFill>
              </a:rPr>
              <a:t>الإنترنت في قارات </a:t>
            </a:r>
            <a:r>
              <a:rPr lang="ar-EG" sz="3600" b="1" dirty="0" smtClean="0">
                <a:solidFill>
                  <a:srgbClr val="0000FF"/>
                </a:solidFill>
              </a:rPr>
              <a:t>العالم </a:t>
            </a:r>
            <a:r>
              <a:rPr lang="ar-EG" sz="3600" b="1" dirty="0" err="1" smtClean="0">
                <a:solidFill>
                  <a:srgbClr val="0000FF"/>
                </a:solidFill>
              </a:rPr>
              <a:t>بالملاي</a:t>
            </a:r>
            <a:r>
              <a:rPr lang="ar-SA" sz="3600" b="1" dirty="0" smtClean="0">
                <a:solidFill>
                  <a:srgbClr val="0000FF"/>
                </a:solidFill>
              </a:rPr>
              <a:t>ي</a:t>
            </a:r>
            <a:r>
              <a:rPr lang="ar-EG" sz="3600" b="1" dirty="0" smtClean="0">
                <a:solidFill>
                  <a:srgbClr val="0000FF"/>
                </a:solidFill>
              </a:rPr>
              <a:t>ن.</a:t>
            </a: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714375" y="3871913"/>
            <a:ext cx="7796213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ar-EG" sz="3600" b="1" dirty="0">
                <a:solidFill>
                  <a:srgbClr val="FF0000"/>
                </a:solidFill>
              </a:rPr>
              <a:t>المطلوب: </a:t>
            </a:r>
            <a:endParaRPr lang="ar-EG" sz="3600" b="1" dirty="0" smtClean="0">
              <a:solidFill>
                <a:srgbClr val="FF0000"/>
              </a:solidFill>
            </a:endParaRPr>
          </a:p>
          <a:p>
            <a:r>
              <a:rPr lang="ar-EG" sz="3600" b="1" dirty="0" smtClean="0"/>
              <a:t>بكم </a:t>
            </a:r>
            <a:r>
              <a:rPr lang="ar-EG" sz="3600" b="1" dirty="0"/>
              <a:t>يزيد عدد الأشخاص الذين </a:t>
            </a:r>
            <a:r>
              <a:rPr lang="ar-EG" sz="3600" b="1" dirty="0" smtClean="0"/>
              <a:t>يستعملون الإنترنت </a:t>
            </a:r>
            <a:r>
              <a:rPr lang="ar-EG" sz="3600" b="1" dirty="0"/>
              <a:t>في قارة أوروبا عن قارة </a:t>
            </a:r>
            <a:r>
              <a:rPr lang="ar-EG" sz="3600" b="1" dirty="0" smtClean="0"/>
              <a:t>إفريقيا</a:t>
            </a:r>
            <a:r>
              <a:rPr lang="ar-EG" sz="3600" b="1" dirty="0"/>
              <a:t>؟</a:t>
            </a:r>
            <a:endParaRPr lang="en-US" sz="3600" dirty="0"/>
          </a:p>
        </p:txBody>
      </p:sp>
    </p:spTree>
  </p:cSld>
  <p:clrMapOvr>
    <a:masterClrMapping/>
  </p:clrMapOvr>
  <p:transition>
    <p:strips dir="rd"/>
    <p:sndAc>
      <p:stSnd>
        <p:snd r:embed="rId2" name="chor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5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فهم ما معطيات المسألة؟ ش1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جدول يوضح مستعملي الإنترنت ف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مطلوب ش1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بكم يزيد عدد الأشخاص الذين يستعملونها ف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allAtOnce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5686425" y="642938"/>
            <a:ext cx="2343150" cy="1352550"/>
            <a:chOff x="7384399" y="629764"/>
            <a:chExt cx="1233247" cy="1103549"/>
          </a:xfrm>
        </p:grpSpPr>
        <p:sp>
          <p:nvSpPr>
            <p:cNvPr id="5" name="Rounded Rectangle 4"/>
            <p:cNvSpPr/>
            <p:nvPr/>
          </p:nvSpPr>
          <p:spPr>
            <a:xfrm>
              <a:off x="7384399" y="714356"/>
              <a:ext cx="1143008" cy="928694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6000" dirty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7474638" y="750187"/>
              <a:ext cx="1143008" cy="928694"/>
            </a:xfrm>
            <a:prstGeom prst="roundRect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6000" dirty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7429517" y="629764"/>
              <a:ext cx="1143008" cy="928694"/>
            </a:xfrm>
            <a:prstGeom prst="roundRect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6000" dirty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7429517" y="804618"/>
              <a:ext cx="1143008" cy="928695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6000" dirty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7429520" y="714356"/>
              <a:ext cx="1143008" cy="928694"/>
            </a:xfrm>
            <a:prstGeom prst="roundRect">
              <a:avLst/>
            </a:prstGeom>
            <a:gradFill flip="none" rotWithShape="1">
              <a:gsLst>
                <a:gs pos="0">
                  <a:srgbClr val="0070C0"/>
                </a:gs>
                <a:gs pos="50000">
                  <a:schemeClr val="bg1"/>
                </a:gs>
                <a:gs pos="100000">
                  <a:srgbClr val="FF00FF"/>
                </a:gs>
              </a:gsLst>
              <a:lin ang="5400000" scaled="1"/>
              <a:tileRect/>
            </a:gradFill>
            <a:ln>
              <a:solidFill>
                <a:schemeClr val="tx1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6000" b="1" dirty="0">
                  <a:ln>
                    <a:solidFill>
                      <a:srgbClr val="FF0000"/>
                    </a:solidFill>
                  </a:ln>
                  <a:solidFill>
                    <a:sysClr val="windowText" lastClr="000000"/>
                  </a:solidFill>
                  <a:cs typeface="+mj-cs"/>
                </a:rPr>
                <a:t>1 – 1 </a:t>
              </a:r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0" y="3286125"/>
            <a:ext cx="8786813" cy="3071813"/>
            <a:chOff x="1046904" y="1714488"/>
            <a:chExt cx="7347644" cy="3071834"/>
          </a:xfrm>
        </p:grpSpPr>
        <p:pic>
          <p:nvPicPr>
            <p:cNvPr id="11" name="Picture 10" descr="BCKLC227.WMF"/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rgbClr val="00FF00">
                  <a:tint val="45000"/>
                  <a:satMod val="400000"/>
                </a:srgbClr>
              </a:duotone>
              <a:lum bright="-31000" contrast="49000"/>
            </a:blip>
            <a:stretch>
              <a:fillRect/>
            </a:stretch>
          </p:blipFill>
          <p:spPr>
            <a:xfrm rot="5400000">
              <a:off x="3214678" y="-214338"/>
              <a:ext cx="3071834" cy="6929486"/>
            </a:xfrm>
            <a:prstGeom prst="rect">
              <a:avLst/>
            </a:prstGeom>
            <a:effectLst>
              <a:innerShdw blurRad="711200">
                <a:prstClr val="black"/>
              </a:innerShdw>
            </a:effectLst>
          </p:spPr>
        </p:pic>
        <p:sp>
          <p:nvSpPr>
            <p:cNvPr id="12" name="TextBox 11"/>
            <p:cNvSpPr txBox="1"/>
            <p:nvPr/>
          </p:nvSpPr>
          <p:spPr>
            <a:xfrm>
              <a:off x="1046904" y="2248309"/>
              <a:ext cx="7347644" cy="2123673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6600" b="1" dirty="0">
                  <a:ln w="18415" cmpd="sng">
                    <a:solidFill>
                      <a:srgbClr val="FF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+mn-lt"/>
                  <a:cs typeface="+mj-cs"/>
                </a:rPr>
                <a:t>تابع الخطوات الأربع لحل المسألة</a:t>
              </a:r>
            </a:p>
          </p:txBody>
        </p:sp>
      </p:grpSp>
    </p:spTree>
  </p:cSld>
  <p:clrMapOvr>
    <a:masterClrMapping/>
  </p:clrMapOvr>
  <p:transition>
    <p:circle/>
    <p:sndAc>
      <p:stSnd>
        <p:snd r:embed="rId2" name="chor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     1 ش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ched_explos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ذو زاوية واحدة مخدوشة ودائرية 1"/>
          <p:cNvSpPr/>
          <p:nvPr/>
        </p:nvSpPr>
        <p:spPr>
          <a:xfrm>
            <a:off x="571500" y="500063"/>
            <a:ext cx="8072438" cy="6000750"/>
          </a:xfrm>
          <a:prstGeom prst="snip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EG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371600" y="785813"/>
            <a:ext cx="6343663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ar-EG" sz="36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خطط</a:t>
            </a:r>
          </a:p>
          <a:p>
            <a:r>
              <a:rPr lang="ar-EG" sz="3600" b="1" dirty="0">
                <a:ea typeface="Calibri" pitchFamily="34" charset="0"/>
                <a:cs typeface="Times New Roman" pitchFamily="18" charset="0"/>
              </a:rPr>
              <a:t>لإيجاد الفرق </a:t>
            </a:r>
            <a:r>
              <a:rPr lang="ar-EG" sz="3600" b="1" dirty="0" smtClean="0">
                <a:ea typeface="Calibri" pitchFamily="34" charset="0"/>
                <a:cs typeface="Times New Roman" pitchFamily="18" charset="0"/>
              </a:rPr>
              <a:t>اطرح عدد المستخدمين في إفريقيا من عدد المستخدمين في أوروبا.</a:t>
            </a:r>
            <a:endParaRPr lang="en-US" sz="3600" dirty="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413000" y="3981450"/>
            <a:ext cx="54546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ar-EG" sz="36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حل</a:t>
            </a:r>
          </a:p>
          <a:p>
            <a:r>
              <a:rPr lang="ar-EG" sz="3600" b="1" dirty="0">
                <a:ea typeface="Calibri" pitchFamily="34" charset="0"/>
                <a:cs typeface="Times New Roman" pitchFamily="18" charset="0"/>
              </a:rPr>
              <a:t>315 – 42 = </a:t>
            </a:r>
            <a:r>
              <a:rPr lang="ar-EG" sz="3600" b="1" dirty="0">
                <a:solidFill>
                  <a:srgbClr val="FF0000"/>
                </a:solidFill>
                <a:ea typeface="Calibri" pitchFamily="34" charset="0"/>
                <a:cs typeface="Times New Roman" pitchFamily="18" charset="0"/>
              </a:rPr>
              <a:t>273</a:t>
            </a:r>
            <a:r>
              <a:rPr lang="ar-EG" sz="3600" b="1" dirty="0">
                <a:ea typeface="Calibri" pitchFamily="34" charset="0"/>
                <a:cs typeface="Times New Roman" pitchFamily="18" charset="0"/>
              </a:rPr>
              <a:t> </a:t>
            </a:r>
            <a:r>
              <a:rPr lang="ar-EG" sz="3600" b="1" dirty="0">
                <a:solidFill>
                  <a:srgbClr val="FF0000"/>
                </a:solidFill>
                <a:ea typeface="Calibri" pitchFamily="34" charset="0"/>
                <a:cs typeface="Times New Roman" pitchFamily="18" charset="0"/>
              </a:rPr>
              <a:t>مليون شخص</a:t>
            </a:r>
            <a:endParaRPr lang="en-US" sz="3600" dirty="0">
              <a:solidFill>
                <a:srgbClr val="FF0000"/>
              </a:solidFill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strips dir="rd"/>
    <p:sndAc>
      <p:stSnd>
        <p:snd r:embed="rId2" name="chor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خطط ش2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5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لإيجاد الفرق اطرح عدد المستخدمين ف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5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حل ش2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50" decel="100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315 – 42 = 273 مليون شخ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allAtOnce"/>
      <p:bldP spid="4" grpId="0" uiExpand="1" build="allAtOnce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ذو زاوية واحدة مخدوشة ودائرية 1"/>
          <p:cNvSpPr/>
          <p:nvPr/>
        </p:nvSpPr>
        <p:spPr>
          <a:xfrm>
            <a:off x="571500" y="500063"/>
            <a:ext cx="8072438" cy="6000750"/>
          </a:xfrm>
          <a:prstGeom prst="snip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EG"/>
          </a:p>
        </p:txBody>
      </p:sp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838200" y="1905000"/>
            <a:ext cx="73152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ar-EG" sz="36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تحقق</a:t>
            </a:r>
          </a:p>
          <a:p>
            <a:r>
              <a:rPr lang="ar-EG" sz="3600" b="1" dirty="0" smtClean="0">
                <a:ea typeface="Calibri" pitchFamily="34" charset="0"/>
                <a:cs typeface="Times New Roman" pitchFamily="18" charset="0"/>
              </a:rPr>
              <a:t>لكي تتحقق اجمع عدد ال</a:t>
            </a:r>
            <a:r>
              <a:rPr lang="ar-SA" sz="3600" b="1" dirty="0" smtClean="0">
                <a:ea typeface="Calibri" pitchFamily="34" charset="0"/>
                <a:cs typeface="Times New Roman" pitchFamily="18" charset="0"/>
              </a:rPr>
              <a:t>أ</a:t>
            </a:r>
            <a:r>
              <a:rPr lang="ar-EG" sz="3600" b="1" dirty="0" err="1" smtClean="0">
                <a:ea typeface="Calibri" pitchFamily="34" charset="0"/>
                <a:cs typeface="Times New Roman" pitchFamily="18" charset="0"/>
              </a:rPr>
              <a:t>شخاص</a:t>
            </a:r>
            <a:r>
              <a:rPr lang="ar-EG" sz="3600" b="1" dirty="0" smtClean="0">
                <a:ea typeface="Calibri" pitchFamily="34" charset="0"/>
                <a:cs typeface="Times New Roman" pitchFamily="18" charset="0"/>
              </a:rPr>
              <a:t> الذين يستعملون الإنترنت في قارة إفريقيا والفرق الذي حصلت عليه</a:t>
            </a:r>
          </a:p>
          <a:p>
            <a:r>
              <a:rPr lang="ar-EG" sz="3600" b="1" dirty="0" smtClean="0">
                <a:ea typeface="Calibri" pitchFamily="34" charset="0"/>
                <a:cs typeface="Times New Roman" pitchFamily="18" charset="0"/>
              </a:rPr>
              <a:t>273 </a:t>
            </a:r>
            <a:r>
              <a:rPr lang="ar-EG" sz="3600" b="1" dirty="0">
                <a:ea typeface="Calibri" pitchFamily="34" charset="0"/>
                <a:cs typeface="Times New Roman" pitchFamily="18" charset="0"/>
              </a:rPr>
              <a:t>+ 42=  </a:t>
            </a:r>
            <a:r>
              <a:rPr lang="ar-EG" sz="3600" b="1" dirty="0" smtClean="0">
                <a:ea typeface="Calibri" pitchFamily="34" charset="0"/>
                <a:cs typeface="Times New Roman" pitchFamily="18" charset="0"/>
              </a:rPr>
              <a:t>315</a:t>
            </a:r>
          </a:p>
          <a:p>
            <a:r>
              <a:rPr lang="ar-EG" sz="3600" b="1" dirty="0" smtClean="0">
                <a:ea typeface="Calibri" pitchFamily="34" charset="0"/>
                <a:cs typeface="Times New Roman" pitchFamily="18" charset="0"/>
              </a:rPr>
              <a:t>(إذن</a:t>
            </a:r>
            <a:r>
              <a:rPr lang="ar-SA" sz="3600" b="1" dirty="0" smtClean="0">
                <a:ea typeface="Calibri" pitchFamily="34" charset="0"/>
                <a:cs typeface="Times New Roman" pitchFamily="18" charset="0"/>
              </a:rPr>
              <a:t>،</a:t>
            </a:r>
            <a:r>
              <a:rPr lang="ar-EG" sz="3600" b="1" dirty="0" smtClean="0">
                <a:ea typeface="Calibri" pitchFamily="34" charset="0"/>
                <a:cs typeface="Times New Roman" pitchFamily="18" charset="0"/>
              </a:rPr>
              <a:t> الإجابة صحيحة)</a:t>
            </a:r>
            <a:endParaRPr lang="en-US" sz="3600" dirty="0"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strips dir="rd"/>
    <p:sndAc>
      <p:stSnd>
        <p:snd r:embed="rId2" name="chor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حقق ش3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50" decel="100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لكي أتحقق اجمع عدد الاشخاص الذين يستعملو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50" decel="100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273 + 42=  3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50" decel="100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إذن الإجابة صحيحة ش3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allAtOnce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285750" y="1500188"/>
            <a:ext cx="7929563" cy="4143375"/>
            <a:chOff x="428596" y="1928802"/>
            <a:chExt cx="8143932" cy="4572032"/>
          </a:xfrm>
        </p:grpSpPr>
        <p:sp>
          <p:nvSpPr>
            <p:cNvPr id="15" name="Plaque 14"/>
            <p:cNvSpPr/>
            <p:nvPr/>
          </p:nvSpPr>
          <p:spPr>
            <a:xfrm>
              <a:off x="428596" y="1928802"/>
              <a:ext cx="8072194" cy="4572032"/>
            </a:xfrm>
            <a:prstGeom prst="plaque">
              <a:avLst/>
            </a:prstGeom>
            <a:solidFill>
              <a:srgbClr val="C00000"/>
            </a:solidFill>
            <a:ln w="57150">
              <a:solidFill>
                <a:srgbClr val="D600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>
                <a:cs typeface="+mj-cs"/>
              </a:endParaRPr>
            </a:p>
          </p:txBody>
        </p:sp>
        <p:grpSp>
          <p:nvGrpSpPr>
            <p:cNvPr id="3" name="Group 14"/>
            <p:cNvGrpSpPr>
              <a:grpSpLocks/>
            </p:cNvGrpSpPr>
            <p:nvPr/>
          </p:nvGrpSpPr>
          <p:grpSpPr bwMode="auto">
            <a:xfrm>
              <a:off x="428596" y="2000240"/>
              <a:ext cx="8143932" cy="4357718"/>
              <a:chOff x="642910" y="1643050"/>
              <a:chExt cx="8143932" cy="4357718"/>
            </a:xfrm>
          </p:grpSpPr>
          <p:sp>
            <p:nvSpPr>
              <p:cNvPr id="17" name="Left-Right Arrow 16"/>
              <p:cNvSpPr/>
              <p:nvPr/>
            </p:nvSpPr>
            <p:spPr>
              <a:xfrm>
                <a:off x="642910" y="1643433"/>
                <a:ext cx="8143932" cy="856600"/>
              </a:xfrm>
              <a:prstGeom prst="leftRightArrow">
                <a:avLst/>
              </a:prstGeom>
              <a:solidFill>
                <a:srgbClr val="006666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  <p:sp>
            <p:nvSpPr>
              <p:cNvPr id="18" name="Round Same Side Corner Rectangle 17"/>
              <p:cNvSpPr/>
              <p:nvPr/>
            </p:nvSpPr>
            <p:spPr>
              <a:xfrm>
                <a:off x="999972" y="1715255"/>
                <a:ext cx="7358070" cy="4284748"/>
              </a:xfrm>
              <a:prstGeom prst="round2SameRect">
                <a:avLst/>
              </a:prstGeom>
              <a:gradFill>
                <a:gsLst>
                  <a:gs pos="0">
                    <a:srgbClr val="00FF00"/>
                  </a:gs>
                  <a:gs pos="50000">
                    <a:schemeClr val="bg1"/>
                  </a:gs>
                  <a:gs pos="100000">
                    <a:srgbClr val="CC3300"/>
                  </a:gs>
                </a:gsLst>
                <a:lin ang="13500000" scaled="0"/>
              </a:gra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</p:grpSp>
      </p:grpSp>
      <p:grpSp>
        <p:nvGrpSpPr>
          <p:cNvPr id="4" name="Group 1"/>
          <p:cNvGrpSpPr>
            <a:grpSpLocks/>
          </p:cNvGrpSpPr>
          <p:nvPr/>
        </p:nvGrpSpPr>
        <p:grpSpPr bwMode="auto">
          <a:xfrm>
            <a:off x="8143875" y="2286000"/>
            <a:ext cx="714375" cy="1395413"/>
            <a:chOff x="7929586" y="3071810"/>
            <a:chExt cx="714380" cy="1394861"/>
          </a:xfrm>
        </p:grpSpPr>
        <p:grpSp>
          <p:nvGrpSpPr>
            <p:cNvPr id="9" name="Group 9"/>
            <p:cNvGrpSpPr>
              <a:grpSpLocks/>
            </p:cNvGrpSpPr>
            <p:nvPr/>
          </p:nvGrpSpPr>
          <p:grpSpPr bwMode="auto">
            <a:xfrm>
              <a:off x="7929586" y="3214686"/>
              <a:ext cx="714380" cy="1251985"/>
              <a:chOff x="8072462" y="2143116"/>
              <a:chExt cx="714380" cy="1251985"/>
            </a:xfrm>
          </p:grpSpPr>
          <p:sp>
            <p:nvSpPr>
              <p:cNvPr id="7" name="Curved Down Arrow 6"/>
              <p:cNvSpPr/>
              <p:nvPr/>
            </p:nvSpPr>
            <p:spPr>
              <a:xfrm rot="6111631">
                <a:off x="7899634" y="2538057"/>
                <a:ext cx="1052097" cy="661993"/>
              </a:xfrm>
              <a:prstGeom prst="curvedDownArrow">
                <a:avLst>
                  <a:gd name="adj1" fmla="val 25000"/>
                  <a:gd name="adj2" fmla="val 57029"/>
                  <a:gd name="adj3" fmla="val 55000"/>
                </a:avLst>
              </a:prstGeom>
              <a:solidFill>
                <a:srgbClr val="CC00CC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solidFill>
                    <a:schemeClr val="tx1"/>
                  </a:solidFill>
                  <a:cs typeface="+mj-cs"/>
                </a:endParaRPr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8072462" y="2143058"/>
                <a:ext cx="714380" cy="714093"/>
              </a:xfrm>
              <a:prstGeom prst="ellipse">
                <a:avLst/>
              </a:prstGeom>
              <a:solidFill>
                <a:srgbClr val="0000CC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5400" b="1" dirty="0">
                  <a:cs typeface="+mj-cs"/>
                </a:endParaRPr>
              </a:p>
            </p:txBody>
          </p:sp>
        </p:grpSp>
        <p:grpSp>
          <p:nvGrpSpPr>
            <p:cNvPr id="13" name="Group 6"/>
            <p:cNvGrpSpPr>
              <a:grpSpLocks/>
            </p:cNvGrpSpPr>
            <p:nvPr/>
          </p:nvGrpSpPr>
          <p:grpSpPr bwMode="auto">
            <a:xfrm>
              <a:off x="7929586" y="3071810"/>
              <a:ext cx="714380" cy="1251985"/>
              <a:chOff x="8072462" y="2143116"/>
              <a:chExt cx="714380" cy="1251985"/>
            </a:xfrm>
          </p:grpSpPr>
          <p:sp>
            <p:nvSpPr>
              <p:cNvPr id="5" name="Curved Down Arrow 4"/>
              <p:cNvSpPr/>
              <p:nvPr/>
            </p:nvSpPr>
            <p:spPr>
              <a:xfrm rot="6111631">
                <a:off x="7899634" y="2538115"/>
                <a:ext cx="1052097" cy="661993"/>
              </a:xfrm>
              <a:prstGeom prst="curvedDownArrow">
                <a:avLst>
                  <a:gd name="adj1" fmla="val 25000"/>
                  <a:gd name="adj2" fmla="val 57029"/>
                  <a:gd name="adj3" fmla="val 55000"/>
                </a:avLst>
              </a:prstGeom>
              <a:solidFill>
                <a:srgbClr val="FFFF00"/>
              </a:solidFill>
              <a:ln w="38100">
                <a:solidFill>
                  <a:srgbClr val="66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solidFill>
                    <a:schemeClr val="tx1"/>
                  </a:solidFill>
                  <a:cs typeface="+mj-cs"/>
                </a:endParaRP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8072462" y="2143116"/>
                <a:ext cx="714380" cy="714093"/>
              </a:xfrm>
              <a:prstGeom prst="ellipse">
                <a:avLst/>
              </a:prstGeom>
              <a:solidFill>
                <a:srgbClr val="0000CC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ar-EG" sz="5400" b="1" dirty="0">
                    <a:cs typeface="+mj-cs"/>
                  </a:rPr>
                  <a:t>5</a:t>
                </a:r>
              </a:p>
            </p:txBody>
          </p:sp>
        </p:grpSp>
      </p:grpSp>
      <p:sp>
        <p:nvSpPr>
          <p:cNvPr id="48136" name="TextBox 8"/>
          <p:cNvSpPr txBox="1">
            <a:spLocks noChangeArrowheads="1"/>
          </p:cNvSpPr>
          <p:nvPr/>
        </p:nvSpPr>
        <p:spPr bwMode="auto">
          <a:xfrm>
            <a:off x="1428750" y="2500313"/>
            <a:ext cx="600075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ar-EG" sz="4800" b="1" dirty="0">
                <a:solidFill>
                  <a:srgbClr val="FF0066"/>
                </a:solidFill>
                <a:latin typeface="Calibri" pitchFamily="34" charset="0"/>
                <a:cs typeface="+mj-cs"/>
              </a:rPr>
              <a:t>أنماط: </a:t>
            </a:r>
            <a:r>
              <a:rPr lang="ar-EG" sz="4800" b="1" dirty="0">
                <a:latin typeface="Calibri" pitchFamily="34" charset="0"/>
                <a:cs typeface="+mj-cs"/>
              </a:rPr>
              <a:t>أكمل </a:t>
            </a:r>
            <a:r>
              <a:rPr lang="ar-EG" sz="4800" b="1" dirty="0" err="1">
                <a:latin typeface="Calibri" pitchFamily="34" charset="0"/>
                <a:cs typeface="+mj-cs"/>
              </a:rPr>
              <a:t>النمط:</a:t>
            </a:r>
            <a:endParaRPr lang="ar-EG" sz="4800" b="1" dirty="0">
              <a:latin typeface="Calibri" pitchFamily="34" charset="0"/>
              <a:cs typeface="+mj-cs"/>
            </a:endParaRPr>
          </a:p>
          <a:p>
            <a:pPr>
              <a:defRPr/>
            </a:pPr>
            <a:r>
              <a:rPr lang="ar-EG" sz="4800" b="1" dirty="0" smtClean="0">
                <a:latin typeface="Calibri" pitchFamily="34" charset="0"/>
                <a:cs typeface="+mj-cs"/>
              </a:rPr>
              <a:t>5, 11, 17, 23, </a:t>
            </a:r>
            <a:r>
              <a:rPr lang="ar-EG" sz="4400" b="1" dirty="0" smtClean="0">
                <a:latin typeface="Calibri" pitchFamily="34" charset="0"/>
                <a:cs typeface="+mj-cs"/>
              </a:rPr>
              <a:t>          </a:t>
            </a:r>
            <a:r>
              <a:rPr lang="ar-EG" sz="4400" b="1" dirty="0">
                <a:latin typeface="Calibri" pitchFamily="34" charset="0"/>
                <a:cs typeface="+mj-cs"/>
              </a:rPr>
              <a:t>,</a:t>
            </a:r>
            <a:br>
              <a:rPr lang="ar-EG" sz="4400" b="1" dirty="0">
                <a:latin typeface="Calibri" pitchFamily="34" charset="0"/>
                <a:cs typeface="+mj-cs"/>
              </a:rPr>
            </a:br>
            <a:r>
              <a:rPr lang="ar-EG" sz="4400" b="1" dirty="0">
                <a:latin typeface="Calibri" pitchFamily="34" charset="0"/>
                <a:cs typeface="+mj-cs"/>
              </a:rPr>
              <a:t>,</a:t>
            </a:r>
            <a:endParaRPr lang="ar-EG" sz="4800" b="1" dirty="0">
              <a:latin typeface="Calibri" pitchFamily="34" charset="0"/>
              <a:cs typeface="+mj-cs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2209800" y="3319486"/>
            <a:ext cx="785812" cy="642914"/>
          </a:xfrm>
          <a:prstGeom prst="rect">
            <a:avLst/>
          </a:prstGeom>
          <a:ln>
            <a:solidFill>
              <a:srgbClr val="9900CC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>
              <a:cs typeface="+mj-cs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966788" y="3357532"/>
            <a:ext cx="785812" cy="642914"/>
          </a:xfrm>
          <a:prstGeom prst="rect">
            <a:avLst/>
          </a:prstGeom>
          <a:ln>
            <a:solidFill>
              <a:srgbClr val="9900CC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>
              <a:cs typeface="+mj-cs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6143625" y="4000447"/>
            <a:ext cx="785812" cy="642914"/>
          </a:xfrm>
          <a:prstGeom prst="rect">
            <a:avLst/>
          </a:prstGeom>
          <a:ln>
            <a:solidFill>
              <a:srgbClr val="9900CC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>
              <a:cs typeface="+mj-cs"/>
            </a:endParaRPr>
          </a:p>
        </p:txBody>
      </p:sp>
    </p:spTree>
  </p:cSld>
  <p:clrMapOvr>
    <a:masterClrMapping/>
  </p:clrMapOvr>
  <p:transition>
    <p:strips dir="rd"/>
    <p:sndAc>
      <p:stSnd>
        <p:snd r:embed="rId2" name="chor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48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نماط  أكمل النمط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481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         11                17             2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/>
          <p:cNvSpPr/>
          <p:nvPr/>
        </p:nvSpPr>
        <p:spPr>
          <a:xfrm>
            <a:off x="1000125" y="357188"/>
            <a:ext cx="7358063" cy="6072187"/>
          </a:xfrm>
          <a:prstGeom prst="roundRect">
            <a:avLst/>
          </a:prstGeom>
          <a:solidFill>
            <a:srgbClr val="CC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EG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609939" y="990600"/>
            <a:ext cx="423866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ar-EG" sz="4000" b="1" dirty="0" smtClean="0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افهم ما </a:t>
            </a:r>
            <a:r>
              <a:rPr lang="ar-EG" sz="4000" b="1" dirty="0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معطيات المسألة؟</a:t>
            </a:r>
            <a:endParaRPr lang="ar-EG" sz="4400" dirty="0">
              <a:solidFill>
                <a:srgbClr val="FFFF00"/>
              </a:solidFill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752600" y="1905000"/>
            <a:ext cx="6072187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ar-SA" sz="4400" b="1" dirty="0">
                <a:solidFill>
                  <a:schemeClr val="bg1"/>
                </a:solidFill>
              </a:rPr>
              <a:t>نمط من الأعداد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081213" y="3944938"/>
            <a:ext cx="6072187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ar-EG" sz="4400" b="1" dirty="0">
                <a:solidFill>
                  <a:srgbClr val="FFFF00"/>
                </a:solidFill>
              </a:rPr>
              <a:t>المطلوب: </a:t>
            </a:r>
            <a:endParaRPr lang="ar-EG" sz="4400" b="1" dirty="0" smtClean="0">
              <a:solidFill>
                <a:srgbClr val="FFFF00"/>
              </a:solidFill>
            </a:endParaRPr>
          </a:p>
          <a:p>
            <a:r>
              <a:rPr lang="ar-EG" sz="4400" b="1" dirty="0" smtClean="0">
                <a:solidFill>
                  <a:schemeClr val="bg1"/>
                </a:solidFill>
              </a:rPr>
              <a:t>إكمال </a:t>
            </a:r>
            <a:r>
              <a:rPr lang="ar-EG" sz="4400" b="1" dirty="0">
                <a:solidFill>
                  <a:schemeClr val="bg1"/>
                </a:solidFill>
              </a:rPr>
              <a:t>هذا النمط.</a:t>
            </a:r>
            <a:endParaRPr lang="en-US" sz="4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strips dir="rd"/>
    <p:sndAc>
      <p:stSnd>
        <p:snd r:embed="rId2" name="chor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فهم ما معطيات المسألة؟ ش2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نمط من الأعدا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مطلوب ش2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إكمال هذا النمط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uiExpand="1" build="allAtOnce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/>
          <p:cNvSpPr/>
          <p:nvPr/>
        </p:nvSpPr>
        <p:spPr>
          <a:xfrm>
            <a:off x="838200" y="2209800"/>
            <a:ext cx="7358063" cy="2538412"/>
          </a:xfrm>
          <a:prstGeom prst="roundRect">
            <a:avLst/>
          </a:prstGeom>
          <a:solidFill>
            <a:srgbClr val="CC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EG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057275" y="2447924"/>
            <a:ext cx="6989765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ar-EG" sz="4400" b="1" dirty="0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خطط</a:t>
            </a:r>
          </a:p>
          <a:p>
            <a:r>
              <a:rPr lang="ar-EG" sz="3600" b="1" dirty="0">
                <a:solidFill>
                  <a:schemeClr val="bg1"/>
                </a:solidFill>
                <a:ea typeface="Calibri" pitchFamily="34" charset="0"/>
                <a:cs typeface="Times New Roman" pitchFamily="18" charset="0"/>
              </a:rPr>
              <a:t>المسألة تحتوي على نمط، </a:t>
            </a:r>
            <a:r>
              <a:rPr lang="ar-SA" sz="3600" b="1" dirty="0" smtClean="0">
                <a:solidFill>
                  <a:schemeClr val="bg1"/>
                </a:solidFill>
                <a:ea typeface="Calibri" pitchFamily="34" charset="0"/>
                <a:cs typeface="Times New Roman" pitchFamily="18" charset="0"/>
              </a:rPr>
              <a:t>ا</a:t>
            </a:r>
            <a:r>
              <a:rPr lang="ar-EG" sz="3600" b="1" dirty="0" smtClean="0">
                <a:solidFill>
                  <a:schemeClr val="bg1"/>
                </a:solidFill>
                <a:ea typeface="Calibri" pitchFamily="34" charset="0"/>
                <a:cs typeface="Times New Roman" pitchFamily="18" charset="0"/>
              </a:rPr>
              <a:t>ستعمل </a:t>
            </a:r>
            <a:r>
              <a:rPr lang="ar-EG" sz="3600" b="1" dirty="0">
                <a:solidFill>
                  <a:schemeClr val="bg1"/>
                </a:solidFill>
                <a:ea typeface="Calibri" pitchFamily="34" charset="0"/>
                <a:cs typeface="Times New Roman" pitchFamily="18" charset="0"/>
              </a:rPr>
              <a:t>الحساب الذهني.</a:t>
            </a:r>
            <a:endParaRPr lang="en-US" sz="3600" dirty="0">
              <a:solidFill>
                <a:schemeClr val="bg1"/>
              </a:solidFill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strips dir="rd"/>
    <p:sndAc>
      <p:stSnd>
        <p:snd r:embed="rId2" name="chor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خطط ش2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مسألة تحتوي على نمط ش2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uiExpand="1" build="allAtOnce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5643563" y="357188"/>
            <a:ext cx="2714625" cy="1285875"/>
            <a:chOff x="3857620" y="142852"/>
            <a:chExt cx="4714908" cy="1285884"/>
          </a:xfrm>
        </p:grpSpPr>
        <p:sp>
          <p:nvSpPr>
            <p:cNvPr id="3" name="Trapezoid 2"/>
            <p:cNvSpPr/>
            <p:nvPr/>
          </p:nvSpPr>
          <p:spPr>
            <a:xfrm>
              <a:off x="3857620" y="142852"/>
              <a:ext cx="4286280" cy="1285884"/>
            </a:xfrm>
            <a:prstGeom prst="trapezoid">
              <a:avLst/>
            </a:prstGeom>
            <a:solidFill>
              <a:srgbClr val="00FFFF"/>
            </a:solidFill>
            <a:ln>
              <a:solidFill>
                <a:schemeClr val="tx1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3200" b="1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4" name="Flowchart: Stored Data 3"/>
            <p:cNvSpPr/>
            <p:nvPr/>
          </p:nvSpPr>
          <p:spPr>
            <a:xfrm>
              <a:off x="4071934" y="285728"/>
              <a:ext cx="4500594" cy="1000132"/>
            </a:xfrm>
            <a:prstGeom prst="flowChartOnlineStorage">
              <a:avLst/>
            </a:prstGeom>
            <a:solidFill>
              <a:srgbClr val="9900CC"/>
            </a:solidFill>
            <a:ln>
              <a:solidFill>
                <a:schemeClr val="tx1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6000" b="1" dirty="0">
                  <a:solidFill>
                    <a:schemeClr val="bg1"/>
                  </a:solidFill>
                  <a:cs typeface="+mj-cs"/>
                </a:rPr>
                <a:t>حل</a:t>
              </a:r>
              <a:r>
                <a:rPr lang="ar-EG" sz="6000" b="1" dirty="0">
                  <a:ln w="18415" cmpd="sng">
                    <a:solidFill>
                      <a:srgbClr val="FF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</a:p>
          </p:txBody>
        </p:sp>
      </p:grp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0" y="1785938"/>
            <a:ext cx="9144000" cy="4714875"/>
            <a:chOff x="142844" y="785792"/>
            <a:chExt cx="7358112" cy="4714910"/>
          </a:xfrm>
        </p:grpSpPr>
        <p:grpSp>
          <p:nvGrpSpPr>
            <p:cNvPr id="6" name="Group 4"/>
            <p:cNvGrpSpPr>
              <a:grpSpLocks/>
            </p:cNvGrpSpPr>
            <p:nvPr/>
          </p:nvGrpSpPr>
          <p:grpSpPr bwMode="auto">
            <a:xfrm>
              <a:off x="142844" y="785792"/>
              <a:ext cx="7358112" cy="4714910"/>
              <a:chOff x="592550" y="3357562"/>
              <a:chExt cx="6116594" cy="2857521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714348" y="3357562"/>
                <a:ext cx="5929354" cy="2857520"/>
              </a:xfrm>
              <a:prstGeom prst="rect">
                <a:avLst/>
              </a:prstGeom>
              <a:solidFill>
                <a:srgbClr val="CC0000"/>
              </a:solidFill>
              <a:ln w="57150">
                <a:solidFill>
                  <a:schemeClr val="tx1"/>
                </a:solidFill>
                <a:prstDash val="sysDash"/>
              </a:ln>
              <a:effectLst>
                <a:innerShdw blurRad="444500">
                  <a:schemeClr val="tx1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grpSp>
            <p:nvGrpSpPr>
              <p:cNvPr id="7" name="Group 10"/>
              <p:cNvGrpSpPr>
                <a:grpSpLocks/>
              </p:cNvGrpSpPr>
              <p:nvPr/>
            </p:nvGrpSpPr>
            <p:grpSpPr bwMode="auto">
              <a:xfrm>
                <a:off x="592550" y="3429001"/>
                <a:ext cx="6116594" cy="2786082"/>
                <a:chOff x="5388717" y="3293848"/>
                <a:chExt cx="2587790" cy="2484884"/>
              </a:xfrm>
            </p:grpSpPr>
            <p:sp>
              <p:nvSpPr>
                <p:cNvPr id="10" name="Rounded Rectangle 9"/>
                <p:cNvSpPr/>
                <p:nvPr/>
              </p:nvSpPr>
              <p:spPr>
                <a:xfrm>
                  <a:off x="5572132" y="3429000"/>
                  <a:ext cx="2214578" cy="2214578"/>
                </a:xfrm>
                <a:prstGeom prst="roundRect">
                  <a:avLst/>
                </a:prstGeom>
                <a:ln w="57150">
                  <a:solidFill>
                    <a:srgbClr val="00FF00"/>
                  </a:solidFill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/>
                </a:p>
              </p:txBody>
            </p:sp>
            <p:pic>
              <p:nvPicPr>
                <p:cNvPr id="38926" name="Picture 10" descr="00145.WMF"/>
                <p:cNvPicPr>
                  <a:picLocks noChangeAspect="1"/>
                </p:cNvPicPr>
                <p:nvPr/>
              </p:nvPicPr>
              <p:blipFill>
                <a:blip r:embed="rId12" cstate="print">
                  <a:lum bright="-10000" contrast="28000"/>
                </a:blip>
                <a:srcRect/>
                <a:stretch>
                  <a:fillRect/>
                </a:stretch>
              </p:blipFill>
              <p:spPr bwMode="auto">
                <a:xfrm>
                  <a:off x="5388717" y="3293848"/>
                  <a:ext cx="2587790" cy="248488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sp>
          <p:nvSpPr>
            <p:cNvPr id="38918" name="TextBox 2"/>
            <p:cNvSpPr txBox="1">
              <a:spLocks noChangeArrowheads="1"/>
            </p:cNvSpPr>
            <p:nvPr/>
          </p:nvSpPr>
          <p:spPr bwMode="auto">
            <a:xfrm>
              <a:off x="1000100" y="1571610"/>
              <a:ext cx="5429288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ar-EG" sz="5400" b="1">
                <a:latin typeface="Calibri" pitchFamily="34" charset="0"/>
                <a:cs typeface="Times New Roman" pitchFamily="18" charset="0"/>
              </a:endParaRPr>
            </a:p>
          </p:txBody>
        </p:sp>
      </p:grpSp>
      <p:sp>
        <p:nvSpPr>
          <p:cNvPr id="13" name="سهم منحني إلى اليسار 12"/>
          <p:cNvSpPr/>
          <p:nvPr/>
        </p:nvSpPr>
        <p:spPr bwMode="auto">
          <a:xfrm rot="5400000">
            <a:off x="7048500" y="3924301"/>
            <a:ext cx="304799" cy="990600"/>
          </a:xfrm>
          <a:prstGeom prst="curved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EG">
              <a:solidFill>
                <a:schemeClr val="tx1"/>
              </a:solidFill>
            </a:endParaRPr>
          </a:p>
        </p:txBody>
      </p:sp>
      <p:sp>
        <p:nvSpPr>
          <p:cNvPr id="14" name="سهم منحني إلى اليسار 13"/>
          <p:cNvSpPr/>
          <p:nvPr/>
        </p:nvSpPr>
        <p:spPr bwMode="auto">
          <a:xfrm rot="5400000">
            <a:off x="5969792" y="3988595"/>
            <a:ext cx="381001" cy="938214"/>
          </a:xfrm>
          <a:prstGeom prst="curved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EG">
              <a:solidFill>
                <a:schemeClr val="tx1"/>
              </a:solidFill>
            </a:endParaRPr>
          </a:p>
        </p:txBody>
      </p:sp>
      <p:sp>
        <p:nvSpPr>
          <p:cNvPr id="15" name="سهم منحني إلى اليسار 14"/>
          <p:cNvSpPr/>
          <p:nvPr/>
        </p:nvSpPr>
        <p:spPr bwMode="auto">
          <a:xfrm rot="5400000">
            <a:off x="4876801" y="3962401"/>
            <a:ext cx="380997" cy="990600"/>
          </a:xfrm>
          <a:prstGeom prst="curved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EG">
              <a:solidFill>
                <a:schemeClr val="tx1"/>
              </a:solidFill>
            </a:endParaRPr>
          </a:p>
        </p:txBody>
      </p:sp>
      <p:sp>
        <p:nvSpPr>
          <p:cNvPr id="16" name="سهم منحني إلى اليسار 15"/>
          <p:cNvSpPr/>
          <p:nvPr/>
        </p:nvSpPr>
        <p:spPr bwMode="auto">
          <a:xfrm rot="5400000">
            <a:off x="3886200" y="3962402"/>
            <a:ext cx="381000" cy="990601"/>
          </a:xfrm>
          <a:prstGeom prst="curved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EG">
              <a:solidFill>
                <a:schemeClr val="tx1"/>
              </a:solidFill>
            </a:endParaRPr>
          </a:p>
        </p:txBody>
      </p:sp>
      <p:sp>
        <p:nvSpPr>
          <p:cNvPr id="17" name="مستطيل 16"/>
          <p:cNvSpPr/>
          <p:nvPr/>
        </p:nvSpPr>
        <p:spPr>
          <a:xfrm>
            <a:off x="7134198" y="3581400"/>
            <a:ext cx="864000" cy="540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>
              <a:defRPr/>
            </a:pPr>
            <a:r>
              <a:rPr lang="ar-EG" sz="2800" b="1" dirty="0" smtClean="0"/>
              <a:t>5</a:t>
            </a:r>
            <a:endParaRPr lang="ar-EG" sz="2800" dirty="0"/>
          </a:p>
        </p:txBody>
      </p:sp>
      <p:sp>
        <p:nvSpPr>
          <p:cNvPr id="18" name="مستطيل 17"/>
          <p:cNvSpPr/>
          <p:nvPr/>
        </p:nvSpPr>
        <p:spPr>
          <a:xfrm>
            <a:off x="6146400" y="3581400"/>
            <a:ext cx="864000" cy="540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>
              <a:defRPr/>
            </a:pPr>
            <a:r>
              <a:rPr lang="ar-EG" sz="2800" b="1" dirty="0" smtClean="0"/>
              <a:t>11</a:t>
            </a:r>
            <a:endParaRPr lang="ar-EG" sz="2800" dirty="0"/>
          </a:p>
        </p:txBody>
      </p:sp>
      <p:sp>
        <p:nvSpPr>
          <p:cNvPr id="19" name="مستطيل 18"/>
          <p:cNvSpPr/>
          <p:nvPr/>
        </p:nvSpPr>
        <p:spPr>
          <a:xfrm>
            <a:off x="5155800" y="3581400"/>
            <a:ext cx="864000" cy="540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>
              <a:defRPr/>
            </a:pPr>
            <a:r>
              <a:rPr lang="ar-EG" sz="2800" b="1" dirty="0" smtClean="0"/>
              <a:t>17</a:t>
            </a:r>
            <a:endParaRPr lang="ar-EG" sz="2800" dirty="0"/>
          </a:p>
        </p:txBody>
      </p:sp>
      <p:sp>
        <p:nvSpPr>
          <p:cNvPr id="20" name="مستطيل 19"/>
          <p:cNvSpPr/>
          <p:nvPr/>
        </p:nvSpPr>
        <p:spPr>
          <a:xfrm>
            <a:off x="4165200" y="3581400"/>
            <a:ext cx="864000" cy="540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>
              <a:defRPr/>
            </a:pPr>
            <a:r>
              <a:rPr lang="ar-EG" sz="2800" b="1" dirty="0" smtClean="0"/>
              <a:t>23</a:t>
            </a:r>
            <a:endParaRPr lang="ar-EG" sz="2800" dirty="0"/>
          </a:p>
        </p:txBody>
      </p:sp>
      <p:sp>
        <p:nvSpPr>
          <p:cNvPr id="21" name="مستطيل 20"/>
          <p:cNvSpPr/>
          <p:nvPr/>
        </p:nvSpPr>
        <p:spPr>
          <a:xfrm>
            <a:off x="3174600" y="3581400"/>
            <a:ext cx="864000" cy="540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ar-EG" sz="2800" dirty="0" smtClean="0"/>
              <a:t>29</a:t>
            </a:r>
            <a:endParaRPr lang="ar-EG" sz="2800" dirty="0"/>
          </a:p>
        </p:txBody>
      </p:sp>
      <p:sp>
        <p:nvSpPr>
          <p:cNvPr id="22" name="مستطيل 21"/>
          <p:cNvSpPr/>
          <p:nvPr/>
        </p:nvSpPr>
        <p:spPr>
          <a:xfrm>
            <a:off x="6908400" y="4876800"/>
            <a:ext cx="864000" cy="540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rtl="1">
              <a:defRPr/>
            </a:pPr>
            <a:r>
              <a:rPr lang="ar-EG" sz="2800" b="1" dirty="0" smtClean="0"/>
              <a:t>+ 6</a:t>
            </a:r>
            <a:endParaRPr lang="ar-EG" sz="2800" dirty="0"/>
          </a:p>
        </p:txBody>
      </p:sp>
      <p:sp>
        <p:nvSpPr>
          <p:cNvPr id="23" name="مستطيل 22"/>
          <p:cNvSpPr/>
          <p:nvPr/>
        </p:nvSpPr>
        <p:spPr>
          <a:xfrm>
            <a:off x="5709033" y="4876800"/>
            <a:ext cx="864000" cy="540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ar-EG" sz="2800" b="1" dirty="0" smtClean="0"/>
              <a:t>+ 6</a:t>
            </a:r>
            <a:endParaRPr lang="ar-EG" sz="2800" dirty="0"/>
          </a:p>
        </p:txBody>
      </p:sp>
      <p:sp>
        <p:nvSpPr>
          <p:cNvPr id="24" name="مستطيل 23"/>
          <p:cNvSpPr/>
          <p:nvPr/>
        </p:nvSpPr>
        <p:spPr>
          <a:xfrm>
            <a:off x="4622400" y="4876800"/>
            <a:ext cx="864000" cy="540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ar-EG" sz="2800" b="1" dirty="0" smtClean="0"/>
              <a:t>+ 6</a:t>
            </a:r>
            <a:endParaRPr lang="ar-EG" sz="2800" dirty="0"/>
          </a:p>
        </p:txBody>
      </p:sp>
      <p:sp>
        <p:nvSpPr>
          <p:cNvPr id="25" name="مستطيل 24"/>
          <p:cNvSpPr/>
          <p:nvPr/>
        </p:nvSpPr>
        <p:spPr>
          <a:xfrm>
            <a:off x="2184000" y="3581400"/>
            <a:ext cx="864000" cy="540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rtl="1">
              <a:defRPr/>
            </a:pPr>
            <a:r>
              <a:rPr lang="ar-EG" sz="2800" b="1" dirty="0" smtClean="0"/>
              <a:t>35</a:t>
            </a:r>
            <a:endParaRPr lang="ar-EG" sz="2800" dirty="0"/>
          </a:p>
        </p:txBody>
      </p:sp>
      <p:sp>
        <p:nvSpPr>
          <p:cNvPr id="26" name="سهم منحني إلى اليسار 25"/>
          <p:cNvSpPr/>
          <p:nvPr/>
        </p:nvSpPr>
        <p:spPr bwMode="auto">
          <a:xfrm rot="5400000">
            <a:off x="2868611" y="3989388"/>
            <a:ext cx="380999" cy="936624"/>
          </a:xfrm>
          <a:prstGeom prst="curved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EG">
              <a:solidFill>
                <a:schemeClr val="tx1"/>
              </a:solidFill>
            </a:endParaRPr>
          </a:p>
        </p:txBody>
      </p:sp>
      <p:sp>
        <p:nvSpPr>
          <p:cNvPr id="27" name="مستطيل 26"/>
          <p:cNvSpPr/>
          <p:nvPr/>
        </p:nvSpPr>
        <p:spPr>
          <a:xfrm>
            <a:off x="3479400" y="4876800"/>
            <a:ext cx="864000" cy="540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ar-EG" sz="2800" b="1" dirty="0" smtClean="0"/>
              <a:t>+ 6</a:t>
            </a:r>
            <a:endParaRPr lang="ar-EG" sz="2800" dirty="0"/>
          </a:p>
        </p:txBody>
      </p:sp>
      <p:sp>
        <p:nvSpPr>
          <p:cNvPr id="30" name="مستطيل 29"/>
          <p:cNvSpPr/>
          <p:nvPr/>
        </p:nvSpPr>
        <p:spPr>
          <a:xfrm>
            <a:off x="1219200" y="3581400"/>
            <a:ext cx="864000" cy="540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rtl="1">
              <a:defRPr/>
            </a:pPr>
            <a:r>
              <a:rPr lang="ar-EG" sz="2800" b="1" dirty="0" smtClean="0"/>
              <a:t>41</a:t>
            </a:r>
            <a:endParaRPr lang="ar-EG" sz="2800" dirty="0"/>
          </a:p>
        </p:txBody>
      </p:sp>
      <p:sp>
        <p:nvSpPr>
          <p:cNvPr id="31" name="سهم منحني إلى اليسار 30"/>
          <p:cNvSpPr/>
          <p:nvPr/>
        </p:nvSpPr>
        <p:spPr bwMode="auto">
          <a:xfrm rot="5400000">
            <a:off x="1839912" y="4027489"/>
            <a:ext cx="380999" cy="1012824"/>
          </a:xfrm>
          <a:prstGeom prst="curved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EG">
              <a:solidFill>
                <a:schemeClr val="tx1"/>
              </a:solidFill>
            </a:endParaRPr>
          </a:p>
        </p:txBody>
      </p:sp>
      <p:sp>
        <p:nvSpPr>
          <p:cNvPr id="32" name="مستطيل 31"/>
          <p:cNvSpPr/>
          <p:nvPr/>
        </p:nvSpPr>
        <p:spPr>
          <a:xfrm>
            <a:off x="2412600" y="4876800"/>
            <a:ext cx="864000" cy="540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ar-EG" sz="2800" b="1" dirty="0" smtClean="0"/>
              <a:t>+ 6</a:t>
            </a:r>
            <a:endParaRPr lang="ar-EG" sz="2800" dirty="0"/>
          </a:p>
        </p:txBody>
      </p:sp>
      <p:sp>
        <p:nvSpPr>
          <p:cNvPr id="34" name="مستطيل 33"/>
          <p:cNvSpPr/>
          <p:nvPr/>
        </p:nvSpPr>
        <p:spPr>
          <a:xfrm>
            <a:off x="1447800" y="4876800"/>
            <a:ext cx="864000" cy="540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ar-EG" sz="2800" b="1" dirty="0" smtClean="0"/>
              <a:t>+ 6</a:t>
            </a:r>
            <a:endParaRPr lang="ar-EG" sz="2800" dirty="0"/>
          </a:p>
        </p:txBody>
      </p:sp>
    </p:spTree>
  </p:cSld>
  <p:clrMapOvr>
    <a:masterClrMapping/>
  </p:clrMapOvr>
  <p:transition>
    <p:strips dir="rd"/>
    <p:sndAc>
      <p:stSnd>
        <p:snd r:embed="rId2" name="chor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37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" decel="50000" autoRev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" decel="100000" autoRev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" decel="100000" autoRev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حل ش2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+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+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+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2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+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2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+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3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+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4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1" animBg="1"/>
      <p:bldP spid="26" grpId="0" animBg="1"/>
      <p:bldP spid="27" grpId="0" animBg="1"/>
      <p:bldP spid="30" grpId="0" animBg="1"/>
      <p:bldP spid="31" grpId="0" animBg="1"/>
      <p:bldP spid="32" grpId="1" animBg="1"/>
      <p:bldP spid="3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/>
          <p:cNvSpPr/>
          <p:nvPr/>
        </p:nvSpPr>
        <p:spPr>
          <a:xfrm>
            <a:off x="1143000" y="1219200"/>
            <a:ext cx="7358063" cy="2743200"/>
          </a:xfrm>
          <a:prstGeom prst="roundRect">
            <a:avLst/>
          </a:prstGeom>
          <a:solidFill>
            <a:srgbClr val="CC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EG" sz="2000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2743200" y="1524000"/>
            <a:ext cx="5411789" cy="2431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ar-EG" sz="4400" b="1" dirty="0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تحقق</a:t>
            </a:r>
          </a:p>
          <a:p>
            <a:r>
              <a:rPr lang="ar-EG" sz="3600" b="1" dirty="0">
                <a:solidFill>
                  <a:schemeClr val="bg1"/>
                </a:solidFill>
                <a:ea typeface="Calibri" pitchFamily="34" charset="0"/>
                <a:cs typeface="Times New Roman" pitchFamily="18" charset="0"/>
              </a:rPr>
              <a:t>41 – 6 = </a:t>
            </a:r>
            <a:r>
              <a:rPr lang="ar-EG" sz="3600" b="1" dirty="0" smtClean="0">
                <a:solidFill>
                  <a:schemeClr val="bg1"/>
                </a:solidFill>
                <a:ea typeface="Calibri" pitchFamily="34" charset="0"/>
                <a:cs typeface="Times New Roman" pitchFamily="18" charset="0"/>
              </a:rPr>
              <a:t>35</a:t>
            </a:r>
          </a:p>
          <a:p>
            <a:r>
              <a:rPr lang="ar-EG" sz="3600" b="1" dirty="0" smtClean="0">
                <a:solidFill>
                  <a:schemeClr val="bg1"/>
                </a:solidFill>
                <a:ea typeface="Calibri" pitchFamily="34" charset="0"/>
                <a:cs typeface="Times New Roman" pitchFamily="18" charset="0"/>
              </a:rPr>
              <a:t>35 </a:t>
            </a:r>
            <a:r>
              <a:rPr lang="ar-EG" sz="3600" b="1" dirty="0">
                <a:solidFill>
                  <a:schemeClr val="bg1"/>
                </a:solidFill>
                <a:ea typeface="Calibri" pitchFamily="34" charset="0"/>
                <a:cs typeface="Times New Roman" pitchFamily="18" charset="0"/>
              </a:rPr>
              <a:t>– 6 = 29 </a:t>
            </a:r>
            <a:r>
              <a:rPr lang="ar-EG" sz="3600" b="1" dirty="0" smtClean="0">
                <a:solidFill>
                  <a:schemeClr val="bg1"/>
                </a:solidFill>
                <a:ea typeface="Calibri" pitchFamily="34" charset="0"/>
                <a:cs typeface="Times New Roman" pitchFamily="18" charset="0"/>
              </a:rPr>
              <a:t>وهكذا</a:t>
            </a:r>
          </a:p>
          <a:p>
            <a:r>
              <a:rPr lang="ar-EG" sz="3600" b="1" dirty="0" smtClean="0">
                <a:solidFill>
                  <a:srgbClr val="00FF00"/>
                </a:solidFill>
              </a:rPr>
              <a:t>إذنْ</a:t>
            </a:r>
            <a:r>
              <a:rPr lang="ar-SA" sz="3600" b="1" dirty="0" smtClean="0">
                <a:solidFill>
                  <a:srgbClr val="00FF00"/>
                </a:solidFill>
              </a:rPr>
              <a:t>،</a:t>
            </a:r>
            <a:r>
              <a:rPr lang="ar-EG" sz="3600" b="1" dirty="0" smtClean="0">
                <a:solidFill>
                  <a:srgbClr val="00FF00"/>
                </a:solidFill>
              </a:rPr>
              <a:t> الإجابةُ صحيحة</a:t>
            </a:r>
            <a:r>
              <a:rPr lang="ar-SA" sz="3600" b="1" dirty="0" smtClean="0">
                <a:solidFill>
                  <a:srgbClr val="00FF00"/>
                </a:solidFill>
              </a:rPr>
              <a:t>.</a:t>
            </a:r>
            <a:endParaRPr lang="en-US" sz="3600" dirty="0">
              <a:solidFill>
                <a:srgbClr val="00FF00"/>
              </a:solidFill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strips dir="rd"/>
    <p:sndAc>
      <p:stSnd>
        <p:snd r:embed="rId2" name="chor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حقق ش2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1 – 6 = 3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5 – 6 = 29 وهكذ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إذنْ الإجابةُ صحيحة ش2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uiExpand="1" build="allAtOnce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8215313" y="2357438"/>
            <a:ext cx="714375" cy="1395412"/>
            <a:chOff x="7929586" y="3071810"/>
            <a:chExt cx="714380" cy="1394861"/>
          </a:xfrm>
        </p:grpSpPr>
        <p:grpSp>
          <p:nvGrpSpPr>
            <p:cNvPr id="24586" name="Group 9"/>
            <p:cNvGrpSpPr>
              <a:grpSpLocks/>
            </p:cNvGrpSpPr>
            <p:nvPr/>
          </p:nvGrpSpPr>
          <p:grpSpPr bwMode="auto">
            <a:xfrm>
              <a:off x="7929586" y="3214686"/>
              <a:ext cx="714380" cy="1251985"/>
              <a:chOff x="8072462" y="2143116"/>
              <a:chExt cx="714380" cy="1251985"/>
            </a:xfrm>
          </p:grpSpPr>
          <p:sp>
            <p:nvSpPr>
              <p:cNvPr id="7" name="Curved Down Arrow 6"/>
              <p:cNvSpPr/>
              <p:nvPr/>
            </p:nvSpPr>
            <p:spPr>
              <a:xfrm rot="6111631">
                <a:off x="7899635" y="2538057"/>
                <a:ext cx="1052096" cy="661992"/>
              </a:xfrm>
              <a:prstGeom prst="curvedDownArrow">
                <a:avLst>
                  <a:gd name="adj1" fmla="val 25000"/>
                  <a:gd name="adj2" fmla="val 57029"/>
                  <a:gd name="adj3" fmla="val 55000"/>
                </a:avLst>
              </a:prstGeom>
              <a:solidFill>
                <a:srgbClr val="CC00CC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solidFill>
                    <a:schemeClr val="tx1"/>
                  </a:solidFill>
                </a:endParaRPr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8072462" y="2143059"/>
                <a:ext cx="714380" cy="714093"/>
              </a:xfrm>
              <a:prstGeom prst="ellipse">
                <a:avLst/>
              </a:prstGeom>
              <a:solidFill>
                <a:srgbClr val="0000CC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5400" b="1" dirty="0"/>
              </a:p>
            </p:txBody>
          </p:sp>
        </p:grpSp>
        <p:grpSp>
          <p:nvGrpSpPr>
            <p:cNvPr id="24587" name="Group 6"/>
            <p:cNvGrpSpPr>
              <a:grpSpLocks/>
            </p:cNvGrpSpPr>
            <p:nvPr/>
          </p:nvGrpSpPr>
          <p:grpSpPr bwMode="auto">
            <a:xfrm>
              <a:off x="7929586" y="3071810"/>
              <a:ext cx="714380" cy="1251985"/>
              <a:chOff x="8072462" y="2143116"/>
              <a:chExt cx="714380" cy="1251985"/>
            </a:xfrm>
          </p:grpSpPr>
          <p:sp>
            <p:nvSpPr>
              <p:cNvPr id="5" name="Curved Down Arrow 4"/>
              <p:cNvSpPr/>
              <p:nvPr/>
            </p:nvSpPr>
            <p:spPr>
              <a:xfrm rot="6111631">
                <a:off x="7899635" y="2538114"/>
                <a:ext cx="1052096" cy="661992"/>
              </a:xfrm>
              <a:prstGeom prst="curvedDownArrow">
                <a:avLst>
                  <a:gd name="adj1" fmla="val 25000"/>
                  <a:gd name="adj2" fmla="val 57029"/>
                  <a:gd name="adj3" fmla="val 55000"/>
                </a:avLst>
              </a:prstGeom>
              <a:solidFill>
                <a:srgbClr val="FFFF00"/>
              </a:solidFill>
              <a:ln w="38100">
                <a:solidFill>
                  <a:srgbClr val="66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solidFill>
                    <a:schemeClr val="tx1"/>
                  </a:solidFill>
                </a:endParaRP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8072462" y="2143116"/>
                <a:ext cx="714380" cy="714093"/>
              </a:xfrm>
              <a:prstGeom prst="ellipse">
                <a:avLst/>
              </a:prstGeom>
              <a:solidFill>
                <a:srgbClr val="0000CC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ar-EG" sz="5400" b="1" dirty="0"/>
                  <a:t>6</a:t>
                </a:r>
              </a:p>
            </p:txBody>
          </p:sp>
        </p:grpSp>
      </p:grpSp>
      <p:grpSp>
        <p:nvGrpSpPr>
          <p:cNvPr id="9" name="Group 9"/>
          <p:cNvGrpSpPr>
            <a:grpSpLocks/>
          </p:cNvGrpSpPr>
          <p:nvPr/>
        </p:nvGrpSpPr>
        <p:grpSpPr bwMode="auto">
          <a:xfrm>
            <a:off x="142875" y="-285750"/>
            <a:ext cx="8143875" cy="7572375"/>
            <a:chOff x="571473" y="1835652"/>
            <a:chExt cx="8286808" cy="4823426"/>
          </a:xfrm>
        </p:grpSpPr>
        <p:grpSp>
          <p:nvGrpSpPr>
            <p:cNvPr id="24580" name="Group 7"/>
            <p:cNvGrpSpPr>
              <a:grpSpLocks/>
            </p:cNvGrpSpPr>
            <p:nvPr/>
          </p:nvGrpSpPr>
          <p:grpSpPr bwMode="auto">
            <a:xfrm>
              <a:off x="571473" y="1835652"/>
              <a:ext cx="8286808" cy="4823426"/>
              <a:chOff x="571473" y="1835652"/>
              <a:chExt cx="8286808" cy="4823426"/>
            </a:xfrm>
          </p:grpSpPr>
          <p:sp>
            <p:nvSpPr>
              <p:cNvPr id="13" name="Rounded Rectangle 12"/>
              <p:cNvSpPr/>
              <p:nvPr/>
            </p:nvSpPr>
            <p:spPr>
              <a:xfrm>
                <a:off x="1142976" y="2428868"/>
                <a:ext cx="7000924" cy="3500462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003">
                <a:schemeClr val="lt2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1400"/>
              </a:p>
            </p:txBody>
          </p:sp>
          <p:pic>
            <p:nvPicPr>
              <p:cNvPr id="14" name="Picture 13" descr="1232.WMF"/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prstClr val="black"/>
                  <a:srgbClr val="FF0000">
                    <a:tint val="45000"/>
                    <a:satMod val="400000"/>
                  </a:srgbClr>
                </a:duotone>
                <a:lum bright="-22000" contrast="54000"/>
              </a:blip>
              <a:stretch>
                <a:fillRect/>
              </a:stretch>
            </p:blipFill>
            <p:spPr>
              <a:xfrm>
                <a:off x="571473" y="1835652"/>
                <a:ext cx="8286808" cy="4823426"/>
              </a:xfrm>
              <a:prstGeom prst="rect">
                <a:avLst/>
              </a:prstGeom>
            </p:spPr>
          </p:pic>
        </p:grpSp>
        <p:sp>
          <p:nvSpPr>
            <p:cNvPr id="24581" name="TextBox 11"/>
            <p:cNvSpPr txBox="1">
              <a:spLocks noChangeArrowheads="1"/>
            </p:cNvSpPr>
            <p:nvPr/>
          </p:nvSpPr>
          <p:spPr bwMode="auto">
            <a:xfrm>
              <a:off x="1464453" y="2851877"/>
              <a:ext cx="6250151" cy="24113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ar-EG" sz="40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الصحة: </a:t>
              </a:r>
              <a:r>
                <a:rPr lang="ar-EG" sz="4000" b="1" dirty="0">
                  <a:latin typeface="Times New Roman" pitchFamily="18" charset="0"/>
                  <a:cs typeface="Times New Roman" pitchFamily="18" charset="0"/>
                </a:rPr>
                <a:t>كانت مواعيد أول خمسة مراجعين لطبيب الأسنان في فترة الصباح هي: </a:t>
              </a:r>
              <a:r>
                <a:rPr lang="ar-EG" sz="4000" b="1" dirty="0" smtClean="0">
                  <a:latin typeface="Times New Roman" pitchFamily="18" charset="0"/>
                  <a:cs typeface="Times New Roman" pitchFamily="18" charset="0"/>
                </a:rPr>
                <a:t>7:40, 8:10, 8:40, 9:10, </a:t>
              </a:r>
              <a:r>
                <a:rPr lang="ar-EG" sz="4000" b="1" dirty="0">
                  <a:latin typeface="Times New Roman" pitchFamily="18" charset="0"/>
                  <a:cs typeface="Times New Roman" pitchFamily="18" charset="0"/>
                </a:rPr>
                <a:t>9:40 </a:t>
              </a:r>
              <a:r>
                <a:rPr lang="ar-EG" sz="4000" b="1" dirty="0" smtClean="0">
                  <a:latin typeface="Times New Roman" pitchFamily="18" charset="0"/>
                  <a:cs typeface="Times New Roman" pitchFamily="18" charset="0"/>
                </a:rPr>
                <a:t>صباحًا. </a:t>
              </a:r>
              <a:r>
                <a:rPr lang="ar-EG" sz="4000" b="1" dirty="0">
                  <a:latin typeface="Times New Roman" pitchFamily="18" charset="0"/>
                  <a:cs typeface="Times New Roman" pitchFamily="18" charset="0"/>
                </a:rPr>
                <a:t>فإذا استمر هذا </a:t>
              </a:r>
              <a:r>
                <a:rPr lang="ar-EG" sz="4000" b="1" dirty="0" smtClean="0">
                  <a:latin typeface="Times New Roman" pitchFamily="18" charset="0"/>
                  <a:cs typeface="Times New Roman" pitchFamily="18" charset="0"/>
                </a:rPr>
                <a:t>النمط, </a:t>
              </a:r>
              <a:r>
                <a:rPr lang="ar-EG" sz="4000" b="1" dirty="0">
                  <a:latin typeface="Times New Roman" pitchFamily="18" charset="0"/>
                  <a:cs typeface="Times New Roman" pitchFamily="18" charset="0"/>
                </a:rPr>
                <a:t>فأوجد مواعيد المراجعين الثلاثة </a:t>
              </a:r>
              <a:r>
                <a:rPr lang="ar-EG" sz="4000" b="1" dirty="0" smtClean="0">
                  <a:latin typeface="Times New Roman" pitchFamily="18" charset="0"/>
                  <a:cs typeface="Times New Roman" pitchFamily="18" charset="0"/>
                </a:rPr>
                <a:t>التالين</a:t>
              </a:r>
              <a:r>
                <a:rPr lang="ar-EG" sz="4000" b="1" dirty="0"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</p:grpSp>
    </p:spTree>
  </p:cSld>
  <p:clrMapOvr>
    <a:masterClrMapping/>
  </p:clrMapOvr>
  <p:transition>
    <p:strips dir="rd"/>
    <p:sndAc>
      <p:stSnd>
        <p:snd r:embed="rId2" name="chor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صحة  كانت مواعيد أول خمس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/>
          <p:cNvSpPr/>
          <p:nvPr/>
        </p:nvSpPr>
        <p:spPr>
          <a:xfrm>
            <a:off x="1000125" y="357188"/>
            <a:ext cx="7358063" cy="6072187"/>
          </a:xfrm>
          <a:prstGeom prst="roundRect">
            <a:avLst/>
          </a:prstGeom>
          <a:solidFill>
            <a:srgbClr val="CC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EG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619466" y="571500"/>
            <a:ext cx="423866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ar-EG" sz="4000" b="1" dirty="0" smtClean="0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افهم ما </a:t>
            </a:r>
            <a:r>
              <a:rPr lang="ar-EG" sz="4000" b="1" dirty="0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معطيات المسألة؟</a:t>
            </a:r>
            <a:endParaRPr lang="ar-EG" sz="4400" dirty="0">
              <a:solidFill>
                <a:srgbClr val="FFFF00"/>
              </a:solidFill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295400" y="1524000"/>
            <a:ext cx="6757987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ar-SA" sz="3200" b="1" dirty="0">
                <a:solidFill>
                  <a:schemeClr val="bg1"/>
                </a:solidFill>
              </a:rPr>
              <a:t>مواعيد </a:t>
            </a:r>
            <a:r>
              <a:rPr lang="ar-EG" sz="3200" b="1" dirty="0" err="1" smtClean="0">
                <a:solidFill>
                  <a:schemeClr val="bg1"/>
                </a:solidFill>
              </a:rPr>
              <a:t>أ</a:t>
            </a:r>
            <a:r>
              <a:rPr lang="ar-SA" sz="3200" b="1" dirty="0" smtClean="0">
                <a:solidFill>
                  <a:schemeClr val="bg1"/>
                </a:solidFill>
              </a:rPr>
              <a:t>ول </a:t>
            </a:r>
            <a:r>
              <a:rPr lang="ar-SA" sz="3200" b="1" dirty="0">
                <a:solidFill>
                  <a:schemeClr val="bg1"/>
                </a:solidFill>
              </a:rPr>
              <a:t>خمسة مراجعين لطبيب الأسنان في فترة </a:t>
            </a:r>
            <a:r>
              <a:rPr lang="ar-SA" sz="3200" b="1" dirty="0" smtClean="0">
                <a:solidFill>
                  <a:schemeClr val="bg1"/>
                </a:solidFill>
              </a:rPr>
              <a:t>الصب</a:t>
            </a:r>
            <a:r>
              <a:rPr lang="ar-EG" sz="3200" b="1" dirty="0" smtClean="0">
                <a:solidFill>
                  <a:schemeClr val="bg1"/>
                </a:solidFill>
              </a:rPr>
              <a:t>ا</a:t>
            </a:r>
            <a:r>
              <a:rPr lang="ar-SA" sz="3200" b="1" dirty="0" smtClean="0">
                <a:solidFill>
                  <a:schemeClr val="bg1"/>
                </a:solidFill>
              </a:rPr>
              <a:t>ح هي</a:t>
            </a:r>
            <a:r>
              <a:rPr lang="ar-EG" sz="3200" b="1" dirty="0" smtClean="0">
                <a:solidFill>
                  <a:schemeClr val="bg1"/>
                </a:solidFill>
              </a:rPr>
              <a:t>: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290638" y="3276600"/>
            <a:ext cx="68103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ar-EG" sz="3200" b="1" dirty="0" smtClean="0"/>
              <a:t>7:40، 8:10، 8:40، 9:10، </a:t>
            </a:r>
            <a:r>
              <a:rPr lang="ar-EG" sz="3200" b="1" dirty="0"/>
              <a:t>9:40 </a:t>
            </a:r>
            <a:r>
              <a:rPr lang="ar-EG" sz="3200" b="1" dirty="0" smtClean="0"/>
              <a:t>صباحًا</a:t>
            </a:r>
            <a:endParaRPr lang="en-US" sz="3200" dirty="0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2081213" y="4214813"/>
            <a:ext cx="6072187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ar-EG" sz="3200" b="1" dirty="0">
                <a:solidFill>
                  <a:srgbClr val="FFFF00"/>
                </a:solidFill>
              </a:rPr>
              <a:t>المطلوب: </a:t>
            </a:r>
            <a:endParaRPr lang="ar-EG" sz="3200" b="1" dirty="0" smtClean="0">
              <a:solidFill>
                <a:srgbClr val="FFFF00"/>
              </a:solidFill>
            </a:endParaRPr>
          </a:p>
          <a:p>
            <a:r>
              <a:rPr lang="ar-EG" sz="3200" b="1" dirty="0" smtClean="0">
                <a:solidFill>
                  <a:schemeClr val="bg1"/>
                </a:solidFill>
              </a:rPr>
              <a:t>إذا </a:t>
            </a:r>
            <a:r>
              <a:rPr lang="ar-EG" sz="3200" b="1" dirty="0">
                <a:solidFill>
                  <a:schemeClr val="bg1"/>
                </a:solidFill>
              </a:rPr>
              <a:t>استمر هذا النمط فأوجد مواعيد المراجعين الثلاثة </a:t>
            </a:r>
            <a:r>
              <a:rPr lang="ar-EG" sz="3200" b="1" dirty="0" smtClean="0">
                <a:solidFill>
                  <a:schemeClr val="bg1"/>
                </a:solidFill>
              </a:rPr>
              <a:t>التالين</a:t>
            </a:r>
            <a:r>
              <a:rPr lang="ar-EG" sz="3200" b="1" dirty="0">
                <a:solidFill>
                  <a:schemeClr val="bg1"/>
                </a:solidFill>
              </a:rPr>
              <a:t>.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strips dir="rd"/>
    <p:sndAc>
      <p:stSnd>
        <p:snd r:embed="rId2" name="chor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فهم ما معطيات المسألة؟ ش2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مواعيد أول خمسة مراجعي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7 40   8 10   8 40   9  10  9 40 صباحً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لمطلوب ش2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إذا استمر هذا النمط فأوجد مواعي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uiExpand="1" build="allAtOnce"/>
      <p:bldP spid="4" grpId="0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/>
          <p:cNvSpPr/>
          <p:nvPr/>
        </p:nvSpPr>
        <p:spPr>
          <a:xfrm>
            <a:off x="666750" y="357189"/>
            <a:ext cx="7715250" cy="2233612"/>
          </a:xfrm>
          <a:prstGeom prst="roundRect">
            <a:avLst/>
          </a:prstGeom>
          <a:solidFill>
            <a:srgbClr val="CC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EG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694609" y="595313"/>
            <a:ext cx="7592143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ar-EG" sz="4400" b="1" dirty="0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خطط</a:t>
            </a:r>
          </a:p>
          <a:p>
            <a:r>
              <a:rPr lang="ar-EG" sz="3600" b="1" dirty="0">
                <a:solidFill>
                  <a:schemeClr val="bg1"/>
                </a:solidFill>
                <a:ea typeface="Calibri" pitchFamily="34" charset="0"/>
                <a:cs typeface="Times New Roman" pitchFamily="18" charset="0"/>
              </a:rPr>
              <a:t>المسألة تحتوي على نمط، </a:t>
            </a:r>
            <a:r>
              <a:rPr lang="ar-EG" sz="3600" b="1" dirty="0" smtClean="0">
                <a:solidFill>
                  <a:schemeClr val="bg1"/>
                </a:solidFill>
                <a:ea typeface="Calibri" pitchFamily="34" charset="0"/>
                <a:cs typeface="Times New Roman" pitchFamily="18" charset="0"/>
              </a:rPr>
              <a:t>استعمل </a:t>
            </a:r>
            <a:r>
              <a:rPr lang="ar-EG" sz="3600" b="1" dirty="0">
                <a:solidFill>
                  <a:schemeClr val="bg1"/>
                </a:solidFill>
                <a:ea typeface="Calibri" pitchFamily="34" charset="0"/>
                <a:cs typeface="Times New Roman" pitchFamily="18" charset="0"/>
              </a:rPr>
              <a:t>الحساب الذهني.</a:t>
            </a:r>
            <a:endParaRPr lang="en-US" sz="3600" dirty="0">
              <a:solidFill>
                <a:schemeClr val="bg1"/>
              </a:solidFill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strips dir="rd"/>
    <p:sndAc>
      <p:stSnd>
        <p:snd r:embed="rId2" name="chor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خطط ش2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مسألة تحتوي على نمط، أستعمل الحساب الذه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uiExpand="1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715008" y="357166"/>
            <a:ext cx="2714644" cy="1556841"/>
            <a:chOff x="6000760" y="3286124"/>
            <a:chExt cx="2714644" cy="1556841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3" name="Lightning Bolt 2"/>
            <p:cNvSpPr/>
            <p:nvPr/>
          </p:nvSpPr>
          <p:spPr>
            <a:xfrm rot="4404232">
              <a:off x="6897186" y="3872517"/>
              <a:ext cx="730326" cy="1210570"/>
            </a:xfrm>
            <a:prstGeom prst="lightningBolt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2400" b="1">
                <a:cs typeface="+mj-cs"/>
              </a:endParaRPr>
            </a:p>
          </p:txBody>
        </p:sp>
        <p:sp>
          <p:nvSpPr>
            <p:cNvPr id="4" name="Cloud 3"/>
            <p:cNvSpPr/>
            <p:nvPr/>
          </p:nvSpPr>
          <p:spPr>
            <a:xfrm>
              <a:off x="6000760" y="3286124"/>
              <a:ext cx="2714644" cy="1143008"/>
            </a:xfrm>
            <a:prstGeom prst="cloud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800" b="1" dirty="0">
                  <a:cs typeface="+mj-cs"/>
                </a:rPr>
                <a:t>تأكد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55576" y="3643314"/>
            <a:ext cx="7643866" cy="2071702"/>
            <a:chOff x="4286248" y="3857628"/>
            <a:chExt cx="1652598" cy="938218"/>
          </a:xfrm>
          <a:gradFill flip="none" rotWithShape="1">
            <a:gsLst>
              <a:gs pos="0">
                <a:srgbClr val="9900CC"/>
              </a:gs>
              <a:gs pos="50000">
                <a:schemeClr val="bg1">
                  <a:lumMod val="95000"/>
                </a:schemeClr>
              </a:gs>
              <a:gs pos="100000">
                <a:srgbClr val="008000">
                  <a:shade val="100000"/>
                  <a:satMod val="115000"/>
                </a:srgbClr>
              </a:gs>
            </a:gsLst>
            <a:lin ang="5400000" scaled="1"/>
            <a:tileRect/>
          </a:gradFill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</p:grpSpPr>
        <p:sp>
          <p:nvSpPr>
            <p:cNvPr id="7" name="Rounded Rectangle 6"/>
            <p:cNvSpPr/>
            <p:nvPr/>
          </p:nvSpPr>
          <p:spPr>
            <a:xfrm>
              <a:off x="4438648" y="4010028"/>
              <a:ext cx="1500198" cy="785818"/>
            </a:xfrm>
            <a:prstGeom prst="roundRect">
              <a:avLst/>
            </a:prstGeom>
            <a:grpFill/>
            <a:ln>
              <a:solidFill>
                <a:schemeClr val="tx1"/>
              </a:solidFill>
            </a:ln>
            <a:effectLst/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4400">
                <a:solidFill>
                  <a:schemeClr val="tx1"/>
                </a:solidFill>
                <a:cs typeface="+mj-cs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4286248" y="3857628"/>
              <a:ext cx="1500198" cy="785818"/>
            </a:xfrm>
            <a:prstGeom prst="roundRect">
              <a:avLst/>
            </a:prstGeom>
            <a:grpFill/>
            <a:ln>
              <a:solidFill>
                <a:schemeClr val="tx1"/>
              </a:solidFill>
            </a:ln>
            <a:effectLst/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5400" b="1" dirty="0">
                  <a:solidFill>
                    <a:schemeClr val="tx1"/>
                  </a:solidFill>
                  <a:cs typeface="+mj-cs"/>
                </a:rPr>
                <a:t>استعمل الخطوات الأربع لحلِّ كل من المسألتين ١، ٢:</a:t>
              </a:r>
              <a:endParaRPr lang="ar-EG" sz="5400" dirty="0">
                <a:solidFill>
                  <a:schemeClr val="tx1"/>
                </a:solidFill>
                <a:cs typeface="+mj-cs"/>
              </a:endParaRPr>
            </a:p>
          </p:txBody>
        </p:sp>
      </p:grpSp>
    </p:spTree>
  </p:cSld>
  <p:clrMapOvr>
    <a:masterClrMapping/>
  </p:clrMapOvr>
  <p:transition>
    <p:strips dir="rd"/>
    <p:sndAc>
      <p:stSnd>
        <p:snd r:embed="rId2" name="chor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أك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ستعمل الخطوات الأربع لحلِّ  ش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5643563" y="357188"/>
            <a:ext cx="2714625" cy="1285875"/>
            <a:chOff x="3857620" y="142852"/>
            <a:chExt cx="4714908" cy="1285884"/>
          </a:xfrm>
        </p:grpSpPr>
        <p:sp>
          <p:nvSpPr>
            <p:cNvPr id="3" name="Trapezoid 2"/>
            <p:cNvSpPr/>
            <p:nvPr/>
          </p:nvSpPr>
          <p:spPr>
            <a:xfrm>
              <a:off x="3857620" y="142852"/>
              <a:ext cx="4286280" cy="1285884"/>
            </a:xfrm>
            <a:prstGeom prst="trapezoid">
              <a:avLst/>
            </a:prstGeom>
            <a:solidFill>
              <a:srgbClr val="00FFFF"/>
            </a:solidFill>
            <a:ln>
              <a:solidFill>
                <a:schemeClr val="tx1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3200" b="1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4" name="Flowchart: Stored Data 3"/>
            <p:cNvSpPr/>
            <p:nvPr/>
          </p:nvSpPr>
          <p:spPr>
            <a:xfrm>
              <a:off x="4071934" y="285728"/>
              <a:ext cx="4500594" cy="1000132"/>
            </a:xfrm>
            <a:prstGeom prst="flowChartOnlineStorage">
              <a:avLst/>
            </a:prstGeom>
            <a:solidFill>
              <a:srgbClr val="9900CC"/>
            </a:solidFill>
            <a:ln>
              <a:solidFill>
                <a:schemeClr val="tx1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6000" b="1" dirty="0">
                  <a:solidFill>
                    <a:schemeClr val="bg1"/>
                  </a:solidFill>
                  <a:cs typeface="+mj-cs"/>
                </a:rPr>
                <a:t>حل</a:t>
              </a:r>
              <a:r>
                <a:rPr lang="ar-EG" sz="6000" b="1" dirty="0">
                  <a:ln w="18415" cmpd="sng">
                    <a:solidFill>
                      <a:srgbClr val="FF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</a:p>
          </p:txBody>
        </p:sp>
      </p:grp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-76200" y="1785938"/>
            <a:ext cx="9267825" cy="4538662"/>
            <a:chOff x="142844" y="785792"/>
            <a:chExt cx="7358112" cy="4714910"/>
          </a:xfrm>
        </p:grpSpPr>
        <p:grpSp>
          <p:nvGrpSpPr>
            <p:cNvPr id="6" name="Group 4"/>
            <p:cNvGrpSpPr>
              <a:grpSpLocks/>
            </p:cNvGrpSpPr>
            <p:nvPr/>
          </p:nvGrpSpPr>
          <p:grpSpPr bwMode="auto">
            <a:xfrm>
              <a:off x="142844" y="785792"/>
              <a:ext cx="7358112" cy="4714910"/>
              <a:chOff x="592550" y="3357562"/>
              <a:chExt cx="6116594" cy="2857521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714348" y="3357562"/>
                <a:ext cx="5929354" cy="2857520"/>
              </a:xfrm>
              <a:prstGeom prst="rect">
                <a:avLst/>
              </a:prstGeom>
              <a:solidFill>
                <a:srgbClr val="CC0000"/>
              </a:solidFill>
              <a:ln w="57150">
                <a:solidFill>
                  <a:schemeClr val="tx1"/>
                </a:solidFill>
                <a:prstDash val="sysDash"/>
              </a:ln>
              <a:effectLst>
                <a:innerShdw blurRad="444500">
                  <a:schemeClr val="tx1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grpSp>
            <p:nvGrpSpPr>
              <p:cNvPr id="7" name="Group 10"/>
              <p:cNvGrpSpPr>
                <a:grpSpLocks/>
              </p:cNvGrpSpPr>
              <p:nvPr/>
            </p:nvGrpSpPr>
            <p:grpSpPr bwMode="auto">
              <a:xfrm>
                <a:off x="592550" y="3429001"/>
                <a:ext cx="6116594" cy="2786082"/>
                <a:chOff x="5388717" y="3293848"/>
                <a:chExt cx="2587790" cy="2484884"/>
              </a:xfrm>
            </p:grpSpPr>
            <p:sp>
              <p:nvSpPr>
                <p:cNvPr id="10" name="Rounded Rectangle 9"/>
                <p:cNvSpPr/>
                <p:nvPr/>
              </p:nvSpPr>
              <p:spPr>
                <a:xfrm>
                  <a:off x="5572132" y="3429000"/>
                  <a:ext cx="2214578" cy="2214578"/>
                </a:xfrm>
                <a:prstGeom prst="roundRect">
                  <a:avLst/>
                </a:prstGeom>
                <a:ln w="57150">
                  <a:solidFill>
                    <a:srgbClr val="00FF00"/>
                  </a:solidFill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/>
                </a:p>
              </p:txBody>
            </p:sp>
            <p:pic>
              <p:nvPicPr>
                <p:cNvPr id="38926" name="Picture 10" descr="00145.WMF"/>
                <p:cNvPicPr>
                  <a:picLocks noChangeAspect="1"/>
                </p:cNvPicPr>
                <p:nvPr/>
              </p:nvPicPr>
              <p:blipFill>
                <a:blip r:embed="rId14" cstate="print">
                  <a:lum bright="-10000" contrast="28000"/>
                </a:blip>
                <a:srcRect/>
                <a:stretch>
                  <a:fillRect/>
                </a:stretch>
              </p:blipFill>
              <p:spPr bwMode="auto">
                <a:xfrm>
                  <a:off x="5388717" y="3293848"/>
                  <a:ext cx="2587790" cy="248488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sp>
          <p:nvSpPr>
            <p:cNvPr id="38918" name="TextBox 2"/>
            <p:cNvSpPr txBox="1">
              <a:spLocks noChangeArrowheads="1"/>
            </p:cNvSpPr>
            <p:nvPr/>
          </p:nvSpPr>
          <p:spPr bwMode="auto">
            <a:xfrm>
              <a:off x="1000100" y="1571610"/>
              <a:ext cx="5429288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ar-EG" sz="5400" b="1">
                <a:latin typeface="Calibri" pitchFamily="34" charset="0"/>
                <a:cs typeface="Times New Roman" pitchFamily="18" charset="0"/>
              </a:endParaRPr>
            </a:p>
          </p:txBody>
        </p:sp>
      </p:grpSp>
      <p:sp>
        <p:nvSpPr>
          <p:cNvPr id="13" name="سهم منحني إلى اليسار 12"/>
          <p:cNvSpPr/>
          <p:nvPr/>
        </p:nvSpPr>
        <p:spPr bwMode="auto">
          <a:xfrm rot="5400000">
            <a:off x="7477125" y="3924301"/>
            <a:ext cx="304799" cy="990600"/>
          </a:xfrm>
          <a:prstGeom prst="curved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EG">
              <a:solidFill>
                <a:schemeClr val="tx1"/>
              </a:solidFill>
            </a:endParaRPr>
          </a:p>
        </p:txBody>
      </p:sp>
      <p:sp>
        <p:nvSpPr>
          <p:cNvPr id="14" name="سهم منحني إلى اليسار 13"/>
          <p:cNvSpPr/>
          <p:nvPr/>
        </p:nvSpPr>
        <p:spPr bwMode="auto">
          <a:xfrm rot="5400000">
            <a:off x="6398417" y="3988595"/>
            <a:ext cx="381001" cy="938214"/>
          </a:xfrm>
          <a:prstGeom prst="curved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EG">
              <a:solidFill>
                <a:schemeClr val="tx1"/>
              </a:solidFill>
            </a:endParaRPr>
          </a:p>
        </p:txBody>
      </p:sp>
      <p:sp>
        <p:nvSpPr>
          <p:cNvPr id="15" name="سهم منحني إلى اليسار 14"/>
          <p:cNvSpPr/>
          <p:nvPr/>
        </p:nvSpPr>
        <p:spPr bwMode="auto">
          <a:xfrm rot="5400000">
            <a:off x="5305426" y="3962401"/>
            <a:ext cx="380997" cy="990600"/>
          </a:xfrm>
          <a:prstGeom prst="curved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EG">
              <a:solidFill>
                <a:schemeClr val="tx1"/>
              </a:solidFill>
            </a:endParaRPr>
          </a:p>
        </p:txBody>
      </p:sp>
      <p:sp>
        <p:nvSpPr>
          <p:cNvPr id="16" name="سهم منحني إلى اليسار 15"/>
          <p:cNvSpPr/>
          <p:nvPr/>
        </p:nvSpPr>
        <p:spPr bwMode="auto">
          <a:xfrm rot="5400000">
            <a:off x="4314825" y="3962402"/>
            <a:ext cx="381000" cy="990601"/>
          </a:xfrm>
          <a:prstGeom prst="curved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EG">
              <a:solidFill>
                <a:schemeClr val="tx1"/>
              </a:solidFill>
            </a:endParaRPr>
          </a:p>
        </p:txBody>
      </p:sp>
      <p:sp>
        <p:nvSpPr>
          <p:cNvPr id="17" name="مستطيل 16"/>
          <p:cNvSpPr/>
          <p:nvPr/>
        </p:nvSpPr>
        <p:spPr>
          <a:xfrm>
            <a:off x="7562823" y="3581400"/>
            <a:ext cx="936000" cy="576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>
              <a:defRPr/>
            </a:pPr>
            <a:r>
              <a:rPr lang="ar-EG" sz="2800" b="1" dirty="0" smtClean="0"/>
              <a:t>7:40</a:t>
            </a:r>
            <a:endParaRPr lang="ar-EG" sz="2800" dirty="0"/>
          </a:p>
        </p:txBody>
      </p:sp>
      <p:sp>
        <p:nvSpPr>
          <p:cNvPr id="18" name="مستطيل 17"/>
          <p:cNvSpPr/>
          <p:nvPr/>
        </p:nvSpPr>
        <p:spPr>
          <a:xfrm>
            <a:off x="6575025" y="3581400"/>
            <a:ext cx="936000" cy="576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>
              <a:defRPr/>
            </a:pPr>
            <a:r>
              <a:rPr lang="ar-EG" sz="2800" b="1" dirty="0" smtClean="0"/>
              <a:t>8:10</a:t>
            </a:r>
            <a:endParaRPr lang="ar-EG" sz="2800" dirty="0"/>
          </a:p>
        </p:txBody>
      </p:sp>
      <p:sp>
        <p:nvSpPr>
          <p:cNvPr id="19" name="مستطيل 18"/>
          <p:cNvSpPr/>
          <p:nvPr/>
        </p:nvSpPr>
        <p:spPr>
          <a:xfrm>
            <a:off x="5584425" y="3581400"/>
            <a:ext cx="936000" cy="576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>
              <a:defRPr/>
            </a:pPr>
            <a:r>
              <a:rPr lang="ar-EG" sz="2800" b="1" dirty="0" smtClean="0"/>
              <a:t>8:40</a:t>
            </a:r>
            <a:endParaRPr lang="ar-EG" sz="2800" dirty="0"/>
          </a:p>
        </p:txBody>
      </p:sp>
      <p:sp>
        <p:nvSpPr>
          <p:cNvPr id="20" name="مستطيل 19"/>
          <p:cNvSpPr/>
          <p:nvPr/>
        </p:nvSpPr>
        <p:spPr>
          <a:xfrm>
            <a:off x="4593825" y="3581400"/>
            <a:ext cx="936000" cy="576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>
              <a:defRPr/>
            </a:pPr>
            <a:r>
              <a:rPr lang="ar-EG" sz="2800" b="1" dirty="0" smtClean="0"/>
              <a:t>9:10</a:t>
            </a:r>
            <a:endParaRPr lang="ar-EG" sz="2800" dirty="0"/>
          </a:p>
        </p:txBody>
      </p:sp>
      <p:sp>
        <p:nvSpPr>
          <p:cNvPr id="21" name="مستطيل 20"/>
          <p:cNvSpPr/>
          <p:nvPr/>
        </p:nvSpPr>
        <p:spPr>
          <a:xfrm>
            <a:off x="3603225" y="3581400"/>
            <a:ext cx="936000" cy="576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ar-EG" sz="2800" dirty="0" smtClean="0"/>
              <a:t>9:40</a:t>
            </a:r>
            <a:endParaRPr lang="ar-EG" sz="2800" dirty="0"/>
          </a:p>
        </p:txBody>
      </p:sp>
      <p:sp>
        <p:nvSpPr>
          <p:cNvPr id="22" name="مستطيل 21"/>
          <p:cNvSpPr/>
          <p:nvPr/>
        </p:nvSpPr>
        <p:spPr>
          <a:xfrm>
            <a:off x="7239000" y="4876800"/>
            <a:ext cx="936000" cy="576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rtl="1">
              <a:defRPr/>
            </a:pPr>
            <a:r>
              <a:rPr lang="ar-EG" sz="2800" b="1" dirty="0" smtClean="0"/>
              <a:t>+ 30</a:t>
            </a:r>
            <a:endParaRPr lang="ar-EG" sz="2800" dirty="0"/>
          </a:p>
        </p:txBody>
      </p:sp>
      <p:sp>
        <p:nvSpPr>
          <p:cNvPr id="23" name="مستطيل 22"/>
          <p:cNvSpPr/>
          <p:nvPr/>
        </p:nvSpPr>
        <p:spPr>
          <a:xfrm>
            <a:off x="6150600" y="4876800"/>
            <a:ext cx="936000" cy="576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ar-EG" sz="2800" b="1" dirty="0" smtClean="0"/>
              <a:t>+ 30</a:t>
            </a:r>
            <a:endParaRPr lang="ar-EG" sz="2800" dirty="0"/>
          </a:p>
        </p:txBody>
      </p:sp>
      <p:sp>
        <p:nvSpPr>
          <p:cNvPr id="24" name="مستطيل 23"/>
          <p:cNvSpPr/>
          <p:nvPr/>
        </p:nvSpPr>
        <p:spPr>
          <a:xfrm>
            <a:off x="5083800" y="4876800"/>
            <a:ext cx="936000" cy="576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ar-EG" sz="2800" b="1" dirty="0" smtClean="0"/>
              <a:t>+ 30</a:t>
            </a:r>
            <a:endParaRPr lang="ar-EG" sz="2800" dirty="0"/>
          </a:p>
        </p:txBody>
      </p:sp>
      <p:sp>
        <p:nvSpPr>
          <p:cNvPr id="25" name="مستطيل 24"/>
          <p:cNvSpPr/>
          <p:nvPr/>
        </p:nvSpPr>
        <p:spPr>
          <a:xfrm>
            <a:off x="2612625" y="3581400"/>
            <a:ext cx="936000" cy="576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rtl="1">
              <a:defRPr/>
            </a:pPr>
            <a:r>
              <a:rPr lang="ar-EG" sz="2800" b="1" dirty="0" smtClean="0"/>
              <a:t>10:10</a:t>
            </a:r>
            <a:endParaRPr lang="ar-EG" sz="2800" dirty="0"/>
          </a:p>
        </p:txBody>
      </p:sp>
      <p:sp>
        <p:nvSpPr>
          <p:cNvPr id="26" name="سهم منحني إلى اليسار 25"/>
          <p:cNvSpPr/>
          <p:nvPr/>
        </p:nvSpPr>
        <p:spPr bwMode="auto">
          <a:xfrm rot="5400000">
            <a:off x="3297236" y="3989388"/>
            <a:ext cx="380999" cy="936624"/>
          </a:xfrm>
          <a:prstGeom prst="curved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EG">
              <a:solidFill>
                <a:schemeClr val="tx1"/>
              </a:solidFill>
            </a:endParaRPr>
          </a:p>
        </p:txBody>
      </p:sp>
      <p:sp>
        <p:nvSpPr>
          <p:cNvPr id="27" name="مستطيل 26"/>
          <p:cNvSpPr/>
          <p:nvPr/>
        </p:nvSpPr>
        <p:spPr>
          <a:xfrm>
            <a:off x="4017000" y="4876800"/>
            <a:ext cx="936000" cy="576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ar-EG" sz="2800" b="1" dirty="0" smtClean="0"/>
              <a:t>+ 30</a:t>
            </a:r>
            <a:endParaRPr lang="ar-EG" sz="2800" dirty="0"/>
          </a:p>
        </p:txBody>
      </p:sp>
      <p:sp>
        <p:nvSpPr>
          <p:cNvPr id="30" name="مستطيل 29"/>
          <p:cNvSpPr/>
          <p:nvPr/>
        </p:nvSpPr>
        <p:spPr>
          <a:xfrm>
            <a:off x="1524000" y="3581400"/>
            <a:ext cx="1112805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rtl="1">
              <a:defRPr/>
            </a:pPr>
            <a:r>
              <a:rPr lang="ar-EG" sz="2800" b="1" dirty="0" smtClean="0"/>
              <a:t>11:40</a:t>
            </a:r>
            <a:endParaRPr lang="ar-EG" sz="2800" dirty="0"/>
          </a:p>
        </p:txBody>
      </p:sp>
      <p:sp>
        <p:nvSpPr>
          <p:cNvPr id="31" name="سهم منحني إلى اليسار 30"/>
          <p:cNvSpPr/>
          <p:nvPr/>
        </p:nvSpPr>
        <p:spPr bwMode="auto">
          <a:xfrm rot="5400000">
            <a:off x="2268537" y="4027489"/>
            <a:ext cx="380999" cy="1012824"/>
          </a:xfrm>
          <a:prstGeom prst="curved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EG">
              <a:solidFill>
                <a:schemeClr val="tx1"/>
              </a:solidFill>
            </a:endParaRPr>
          </a:p>
        </p:txBody>
      </p:sp>
      <p:sp>
        <p:nvSpPr>
          <p:cNvPr id="32" name="مستطيل 31"/>
          <p:cNvSpPr/>
          <p:nvPr/>
        </p:nvSpPr>
        <p:spPr>
          <a:xfrm>
            <a:off x="2950200" y="4876800"/>
            <a:ext cx="936000" cy="576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ar-EG" sz="2800" b="1" dirty="0" smtClean="0"/>
              <a:t>+ 30</a:t>
            </a:r>
            <a:endParaRPr lang="ar-EG" sz="2800" dirty="0"/>
          </a:p>
        </p:txBody>
      </p:sp>
      <p:sp>
        <p:nvSpPr>
          <p:cNvPr id="33" name="مستطيل 32"/>
          <p:cNvSpPr/>
          <p:nvPr/>
        </p:nvSpPr>
        <p:spPr>
          <a:xfrm>
            <a:off x="581025" y="3581400"/>
            <a:ext cx="936000" cy="576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rtl="1">
              <a:defRPr/>
            </a:pPr>
            <a:r>
              <a:rPr lang="ar-EG" sz="2800" b="1" dirty="0" smtClean="0"/>
              <a:t>11:10</a:t>
            </a:r>
            <a:endParaRPr lang="ar-EG" sz="2800" dirty="0"/>
          </a:p>
        </p:txBody>
      </p:sp>
      <p:sp>
        <p:nvSpPr>
          <p:cNvPr id="34" name="سهم منحني إلى اليسار 33"/>
          <p:cNvSpPr/>
          <p:nvPr/>
        </p:nvSpPr>
        <p:spPr bwMode="auto">
          <a:xfrm rot="5400000">
            <a:off x="1201737" y="4027489"/>
            <a:ext cx="380999" cy="1012824"/>
          </a:xfrm>
          <a:prstGeom prst="curved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EG">
              <a:solidFill>
                <a:schemeClr val="tx1"/>
              </a:solidFill>
            </a:endParaRPr>
          </a:p>
        </p:txBody>
      </p:sp>
      <p:sp>
        <p:nvSpPr>
          <p:cNvPr id="35" name="مستطيل 34"/>
          <p:cNvSpPr/>
          <p:nvPr/>
        </p:nvSpPr>
        <p:spPr>
          <a:xfrm>
            <a:off x="1883400" y="4876800"/>
            <a:ext cx="936000" cy="576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ar-EG" sz="2800" b="1" dirty="0" smtClean="0"/>
              <a:t>+ 30</a:t>
            </a:r>
            <a:endParaRPr lang="ar-EG" sz="2800" dirty="0"/>
          </a:p>
        </p:txBody>
      </p:sp>
      <p:sp>
        <p:nvSpPr>
          <p:cNvPr id="36" name="مستطيل 35"/>
          <p:cNvSpPr/>
          <p:nvPr/>
        </p:nvSpPr>
        <p:spPr>
          <a:xfrm>
            <a:off x="816600" y="4876800"/>
            <a:ext cx="936000" cy="576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ar-EG" sz="2800" b="1" dirty="0" smtClean="0"/>
              <a:t>+ 30</a:t>
            </a:r>
            <a:endParaRPr lang="ar-EG" sz="2800" dirty="0"/>
          </a:p>
        </p:txBody>
      </p:sp>
    </p:spTree>
  </p:cSld>
  <p:clrMapOvr>
    <a:masterClrMapping/>
  </p:clrMapOvr>
  <p:transition>
    <p:strips dir="rd"/>
    <p:sndAc>
      <p:stSnd>
        <p:snd r:embed="rId2" name="chor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37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" decel="50000" autoRev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" decel="100000" autoRev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" decel="100000" autoRev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حل  ش3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749 - metal drum with dist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7            40 ش3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+30          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8          10 ش3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+30          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8        40 ش3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+30          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9        10 ش3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+30          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9       40 ش3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+30          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10        10 ش3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+30          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10     40 ش3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+30          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11    10 ش3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/>
          <p:cNvSpPr/>
          <p:nvPr/>
        </p:nvSpPr>
        <p:spPr>
          <a:xfrm>
            <a:off x="642938" y="585788"/>
            <a:ext cx="7715250" cy="3757612"/>
          </a:xfrm>
          <a:prstGeom prst="roundRect">
            <a:avLst/>
          </a:prstGeom>
          <a:solidFill>
            <a:srgbClr val="CC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EG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295400" y="1052513"/>
            <a:ext cx="6399214" cy="2923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ar-EG" sz="4000" b="1" dirty="0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تحقق</a:t>
            </a:r>
          </a:p>
          <a:p>
            <a:r>
              <a:rPr lang="ar-SA" sz="3600" b="1" dirty="0" smtClean="0">
                <a:solidFill>
                  <a:srgbClr val="00FF00"/>
                </a:solidFill>
              </a:rPr>
              <a:t>للتحقق من الحل قم بعملية الطرح العكسي للدقائق</a:t>
            </a:r>
            <a:endParaRPr lang="en-US" sz="3600" dirty="0" smtClean="0">
              <a:solidFill>
                <a:srgbClr val="00FF00"/>
              </a:solidFill>
            </a:endParaRPr>
          </a:p>
          <a:p>
            <a:r>
              <a:rPr lang="ar-EG" sz="3600" b="1" dirty="0" smtClean="0">
                <a:solidFill>
                  <a:srgbClr val="00FF00"/>
                </a:solidFill>
              </a:rPr>
              <a:t>11:10 - 30 دقيقة = 10:40 وهكذا. </a:t>
            </a:r>
          </a:p>
          <a:p>
            <a:r>
              <a:rPr lang="ar-EG" sz="3600" b="1" dirty="0" smtClean="0">
                <a:solidFill>
                  <a:srgbClr val="FFFF00"/>
                </a:solidFill>
              </a:rPr>
              <a:t>(إذنْ</a:t>
            </a:r>
            <a:r>
              <a:rPr lang="ar-SA" sz="3600" b="1" dirty="0" smtClean="0">
                <a:solidFill>
                  <a:srgbClr val="FFFF00"/>
                </a:solidFill>
              </a:rPr>
              <a:t>،</a:t>
            </a:r>
            <a:r>
              <a:rPr lang="ar-EG" sz="3600" b="1" dirty="0" smtClean="0">
                <a:solidFill>
                  <a:srgbClr val="FFFF00"/>
                </a:solidFill>
              </a:rPr>
              <a:t> الإجابةُ صحيحة)</a:t>
            </a:r>
            <a:endParaRPr lang="en-US" sz="3600" dirty="0">
              <a:solidFill>
                <a:srgbClr val="FFFF00"/>
              </a:solidFill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strips dir="rd"/>
    <p:sndAc>
      <p:stSnd>
        <p:snd r:embed="rId2" name="chor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حقق ش3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للتحقق من الحل قم بعملية الطرح العكسي للدقائ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1 10 - 30 دقيقة = 10 40 وهكذ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إذنْ الإجابةُ صحيحة ش3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7786688" y="1928813"/>
            <a:ext cx="714375" cy="1395412"/>
            <a:chOff x="7929586" y="3071810"/>
            <a:chExt cx="714380" cy="1394861"/>
          </a:xfrm>
        </p:grpSpPr>
        <p:grpSp>
          <p:nvGrpSpPr>
            <p:cNvPr id="28680" name="Group 9"/>
            <p:cNvGrpSpPr>
              <a:grpSpLocks/>
            </p:cNvGrpSpPr>
            <p:nvPr/>
          </p:nvGrpSpPr>
          <p:grpSpPr bwMode="auto">
            <a:xfrm>
              <a:off x="7929586" y="3214686"/>
              <a:ext cx="714380" cy="1251985"/>
              <a:chOff x="8072462" y="2143116"/>
              <a:chExt cx="714380" cy="1251985"/>
            </a:xfrm>
          </p:grpSpPr>
          <p:sp>
            <p:nvSpPr>
              <p:cNvPr id="7" name="Curved Down Arrow 6"/>
              <p:cNvSpPr/>
              <p:nvPr/>
            </p:nvSpPr>
            <p:spPr>
              <a:xfrm rot="6111631">
                <a:off x="7899635" y="2538057"/>
                <a:ext cx="1052096" cy="661992"/>
              </a:xfrm>
              <a:prstGeom prst="curvedDownArrow">
                <a:avLst>
                  <a:gd name="adj1" fmla="val 25000"/>
                  <a:gd name="adj2" fmla="val 57029"/>
                  <a:gd name="adj3" fmla="val 55000"/>
                </a:avLst>
              </a:prstGeom>
              <a:solidFill>
                <a:srgbClr val="CC00CC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solidFill>
                    <a:schemeClr val="tx1"/>
                  </a:solidFill>
                </a:endParaRPr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8072462" y="2143059"/>
                <a:ext cx="714380" cy="714093"/>
              </a:xfrm>
              <a:prstGeom prst="ellipse">
                <a:avLst/>
              </a:prstGeom>
              <a:solidFill>
                <a:srgbClr val="0000CC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5400" b="1" dirty="0"/>
              </a:p>
            </p:txBody>
          </p:sp>
        </p:grpSp>
        <p:grpSp>
          <p:nvGrpSpPr>
            <p:cNvPr id="28681" name="Group 6"/>
            <p:cNvGrpSpPr>
              <a:grpSpLocks/>
            </p:cNvGrpSpPr>
            <p:nvPr/>
          </p:nvGrpSpPr>
          <p:grpSpPr bwMode="auto">
            <a:xfrm>
              <a:off x="7929586" y="3071810"/>
              <a:ext cx="714380" cy="1251985"/>
              <a:chOff x="8072462" y="2143116"/>
              <a:chExt cx="714380" cy="1251985"/>
            </a:xfrm>
          </p:grpSpPr>
          <p:sp>
            <p:nvSpPr>
              <p:cNvPr id="5" name="Curved Down Arrow 4"/>
              <p:cNvSpPr/>
              <p:nvPr/>
            </p:nvSpPr>
            <p:spPr>
              <a:xfrm rot="6111631">
                <a:off x="7899635" y="2538114"/>
                <a:ext cx="1052096" cy="661992"/>
              </a:xfrm>
              <a:prstGeom prst="curvedDownArrow">
                <a:avLst>
                  <a:gd name="adj1" fmla="val 25000"/>
                  <a:gd name="adj2" fmla="val 57029"/>
                  <a:gd name="adj3" fmla="val 55000"/>
                </a:avLst>
              </a:prstGeom>
              <a:solidFill>
                <a:srgbClr val="FFFF00"/>
              </a:solidFill>
              <a:ln w="38100">
                <a:solidFill>
                  <a:srgbClr val="66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solidFill>
                    <a:schemeClr val="tx1"/>
                  </a:solidFill>
                </a:endParaRP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8072462" y="2143116"/>
                <a:ext cx="714380" cy="714093"/>
              </a:xfrm>
              <a:prstGeom prst="ellipse">
                <a:avLst/>
              </a:prstGeom>
              <a:solidFill>
                <a:srgbClr val="0000CC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ar-EG" sz="5400" b="1" dirty="0"/>
                  <a:t>7</a:t>
                </a:r>
              </a:p>
            </p:txBody>
          </p:sp>
        </p:grpSp>
      </p:grpSp>
      <p:grpSp>
        <p:nvGrpSpPr>
          <p:cNvPr id="9" name="Group 9"/>
          <p:cNvGrpSpPr>
            <a:grpSpLocks/>
          </p:cNvGrpSpPr>
          <p:nvPr/>
        </p:nvGrpSpPr>
        <p:grpSpPr bwMode="auto">
          <a:xfrm>
            <a:off x="762000" y="695325"/>
            <a:ext cx="6667500" cy="5448300"/>
            <a:chOff x="500034" y="1358093"/>
            <a:chExt cx="7500990" cy="9988571"/>
          </a:xfrm>
        </p:grpSpPr>
        <p:sp>
          <p:nvSpPr>
            <p:cNvPr id="13" name="Round Single Corner Rectangle 12"/>
            <p:cNvSpPr/>
            <p:nvPr/>
          </p:nvSpPr>
          <p:spPr bwMode="auto">
            <a:xfrm>
              <a:off x="500034" y="1358093"/>
              <a:ext cx="7500990" cy="9988571"/>
            </a:xfrm>
            <a:prstGeom prst="round1Rect">
              <a:avLst/>
            </a:prstGeom>
            <a:gradFill flip="none" rotWithShape="1">
              <a:gsLst>
                <a:gs pos="14000">
                  <a:srgbClr val="0000FF"/>
                </a:gs>
                <a:gs pos="50000">
                  <a:schemeClr val="bg1"/>
                </a:gs>
                <a:gs pos="100000">
                  <a:srgbClr val="00FFFF"/>
                </a:gs>
              </a:gsLst>
              <a:lin ang="27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28677" name="TextBox 2"/>
            <p:cNvSpPr txBox="1">
              <a:spLocks noChangeArrowheads="1"/>
            </p:cNvSpPr>
            <p:nvPr/>
          </p:nvSpPr>
          <p:spPr bwMode="auto">
            <a:xfrm>
              <a:off x="848294" y="3162082"/>
              <a:ext cx="6670523" cy="63761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ar-EG" sz="44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نقود: </a:t>
              </a:r>
              <a:r>
                <a:rPr lang="ar-EG" sz="4400" b="1" dirty="0">
                  <a:latin typeface="Times New Roman" pitchFamily="18" charset="0"/>
                  <a:cs typeface="Times New Roman" pitchFamily="18" charset="0"/>
                </a:rPr>
                <a:t>اشترى سعيد سيارة جديدة, على أن يدفع ثمنها على أقساط شهرية مدة 4 سنوات. فإذا كان القسط الشهري 950 </a:t>
              </a:r>
              <a:r>
                <a:rPr lang="ar-EG" sz="4400" b="1" dirty="0" smtClean="0">
                  <a:latin typeface="Times New Roman" pitchFamily="18" charset="0"/>
                  <a:cs typeface="Times New Roman" pitchFamily="18" charset="0"/>
                </a:rPr>
                <a:t>ريالًا, </a:t>
              </a:r>
              <a:r>
                <a:rPr lang="ar-EG" sz="4400" b="1" dirty="0">
                  <a:latin typeface="Times New Roman" pitchFamily="18" charset="0"/>
                  <a:cs typeface="Times New Roman" pitchFamily="18" charset="0"/>
                </a:rPr>
                <a:t>فأوجد ثمن السيارة.</a:t>
              </a:r>
            </a:p>
          </p:txBody>
        </p:sp>
      </p:grpSp>
    </p:spTree>
  </p:cSld>
  <p:clrMapOvr>
    <a:masterClrMapping/>
  </p:clrMapOvr>
  <p:transition>
    <p:strips dir="rd"/>
    <p:sndAc>
      <p:stSnd>
        <p:snd r:embed="rId2" name="chor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نقود  اشترى سعيد سيار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/>
          <p:cNvSpPr/>
          <p:nvPr/>
        </p:nvSpPr>
        <p:spPr>
          <a:xfrm>
            <a:off x="1000125" y="357188"/>
            <a:ext cx="7358063" cy="6072187"/>
          </a:xfrm>
          <a:prstGeom prst="roundRect">
            <a:avLst/>
          </a:prstGeom>
          <a:solidFill>
            <a:srgbClr val="CC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EG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619466" y="571500"/>
            <a:ext cx="423866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ar-EG" sz="4000" b="1" dirty="0" smtClean="0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افهم ما </a:t>
            </a:r>
            <a:r>
              <a:rPr lang="ar-EG" sz="4000" b="1" dirty="0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معطيات المسألة؟</a:t>
            </a:r>
            <a:endParaRPr lang="ar-EG" sz="4400" dirty="0">
              <a:solidFill>
                <a:srgbClr val="FFFF00"/>
              </a:solidFill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928813" y="2071688"/>
            <a:ext cx="607218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ar-EG" sz="3600" b="1" dirty="0">
                <a:solidFill>
                  <a:schemeClr val="bg1"/>
                </a:solidFill>
              </a:rPr>
              <a:t>اشترى سعد سيارة </a:t>
            </a:r>
            <a:r>
              <a:rPr lang="ar-EG" sz="3600" b="1" dirty="0" smtClean="0">
                <a:solidFill>
                  <a:schemeClr val="bg1"/>
                </a:solidFill>
              </a:rPr>
              <a:t>على </a:t>
            </a:r>
            <a:r>
              <a:rPr lang="ar-EG" sz="3600" b="1" dirty="0">
                <a:solidFill>
                  <a:schemeClr val="bg1"/>
                </a:solidFill>
              </a:rPr>
              <a:t>أن يدفع ثمنها بأقساط شهرية لمدة 4 سنوات.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928813" y="3403600"/>
            <a:ext cx="607218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ar-EG" sz="3600" b="1" dirty="0">
                <a:solidFill>
                  <a:schemeClr val="bg1"/>
                </a:solidFill>
              </a:rPr>
              <a:t>القسط الشهري 950 </a:t>
            </a:r>
            <a:r>
              <a:rPr lang="ar-EG" sz="3600" b="1" dirty="0" smtClean="0">
                <a:solidFill>
                  <a:schemeClr val="bg1"/>
                </a:solidFill>
              </a:rPr>
              <a:t>ريالًا.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928813" y="4578350"/>
            <a:ext cx="6072187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ar-EG" sz="4000" b="1" dirty="0">
                <a:solidFill>
                  <a:srgbClr val="FFFF00"/>
                </a:solidFill>
              </a:rPr>
              <a:t>المطلوب: </a:t>
            </a:r>
            <a:endParaRPr lang="ar-EG" sz="4000" b="1" dirty="0" smtClean="0">
              <a:solidFill>
                <a:srgbClr val="FFFF00"/>
              </a:solidFill>
            </a:endParaRPr>
          </a:p>
          <a:p>
            <a:r>
              <a:rPr lang="ar-EG" sz="3600" b="1" dirty="0" smtClean="0">
                <a:solidFill>
                  <a:schemeClr val="bg1"/>
                </a:solidFill>
              </a:rPr>
              <a:t>أوجد </a:t>
            </a:r>
            <a:r>
              <a:rPr lang="ar-EG" sz="3600" b="1" dirty="0">
                <a:solidFill>
                  <a:schemeClr val="bg1"/>
                </a:solidFill>
              </a:rPr>
              <a:t>ثمن السيارة.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strips dir="rd"/>
    <p:sndAc>
      <p:stSnd>
        <p:snd r:embed="rId2" name="chor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فهم ما معطيات المسألة؟ ش3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شترى سعد سيارة جديدة على أن يدفع  ش3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قسط الشهري 950 ريالً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لمطلوب ش3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أوجد ثمن السيار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uiExpand="1" build="allAtOnce"/>
      <p:bldP spid="4" grpId="0"/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/>
          <p:cNvSpPr/>
          <p:nvPr/>
        </p:nvSpPr>
        <p:spPr>
          <a:xfrm>
            <a:off x="500063" y="357188"/>
            <a:ext cx="7858125" cy="6072187"/>
          </a:xfrm>
          <a:prstGeom prst="roundRect">
            <a:avLst/>
          </a:prstGeom>
          <a:solidFill>
            <a:srgbClr val="CC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EG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609599" y="595313"/>
            <a:ext cx="7677151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ar-EG" sz="4000" b="1" dirty="0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خطط</a:t>
            </a:r>
          </a:p>
          <a:p>
            <a:r>
              <a:rPr lang="ar-EG" sz="3600" b="1" dirty="0">
                <a:solidFill>
                  <a:schemeClr val="bg1"/>
                </a:solidFill>
                <a:ea typeface="Calibri" pitchFamily="34" charset="0"/>
                <a:cs typeface="Times New Roman" pitchFamily="18" charset="0"/>
              </a:rPr>
              <a:t>لإيجاد ثمن السيارة اضرب القسط الشهري في عدد الشهور.</a:t>
            </a:r>
            <a:endParaRPr lang="en-US" sz="3600" dirty="0">
              <a:solidFill>
                <a:schemeClr val="bg1"/>
              </a:solidFill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838200" y="2375118"/>
            <a:ext cx="7242195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ar-EG" sz="4000" b="1" dirty="0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حل</a:t>
            </a:r>
          </a:p>
          <a:p>
            <a:r>
              <a:rPr lang="ar-EG" sz="3600" b="1" dirty="0" smtClean="0">
                <a:solidFill>
                  <a:schemeClr val="bg1"/>
                </a:solidFill>
                <a:ea typeface="Calibri" pitchFamily="34" charset="0"/>
                <a:cs typeface="Times New Roman" pitchFamily="18" charset="0"/>
              </a:rPr>
              <a:t>إجمالي عدد أشهر التقسيط خلال الأربع سنوات</a:t>
            </a:r>
          </a:p>
          <a:p>
            <a:r>
              <a:rPr lang="ar-EG" sz="3600" b="1" dirty="0" smtClean="0">
                <a:solidFill>
                  <a:schemeClr val="bg1"/>
                </a:solidFill>
                <a:ea typeface="Calibri" pitchFamily="34" charset="0"/>
                <a:cs typeface="Times New Roman" pitchFamily="18" charset="0"/>
              </a:rPr>
              <a:t>= </a:t>
            </a:r>
            <a:r>
              <a:rPr lang="ar-EG" sz="3600" b="1" dirty="0">
                <a:solidFill>
                  <a:schemeClr val="bg1"/>
                </a:solidFill>
                <a:ea typeface="Calibri" pitchFamily="34" charset="0"/>
                <a:cs typeface="Times New Roman" pitchFamily="18" charset="0"/>
              </a:rPr>
              <a:t>4× 12 = 48 </a:t>
            </a:r>
            <a:r>
              <a:rPr lang="ar-EG" sz="3600" b="1" dirty="0" smtClean="0">
                <a:solidFill>
                  <a:schemeClr val="bg1"/>
                </a:solidFill>
                <a:ea typeface="Calibri" pitchFamily="34" charset="0"/>
                <a:cs typeface="Times New Roman" pitchFamily="18" charset="0"/>
              </a:rPr>
              <a:t>شهرًا</a:t>
            </a:r>
            <a:endParaRPr lang="en-US" sz="3600" dirty="0">
              <a:solidFill>
                <a:schemeClr val="bg1"/>
              </a:solidFill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838200" y="4417874"/>
            <a:ext cx="729934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ar-SA" sz="3600" b="1" dirty="0">
                <a:solidFill>
                  <a:schemeClr val="bg1"/>
                </a:solidFill>
              </a:rPr>
              <a:t>ثمن السيارة </a:t>
            </a:r>
            <a:r>
              <a:rPr lang="ar-EG" sz="3600" b="1" dirty="0" smtClean="0">
                <a:solidFill>
                  <a:schemeClr val="bg1"/>
                </a:solidFill>
              </a:rPr>
              <a:t>= عدد الأشهر مضروبًا في قيمة القسط الواحد</a:t>
            </a:r>
          </a:p>
          <a:p>
            <a:r>
              <a:rPr lang="ar-SA" sz="3600" b="1" dirty="0" smtClean="0">
                <a:solidFill>
                  <a:schemeClr val="bg1"/>
                </a:solidFill>
              </a:rPr>
              <a:t>= </a:t>
            </a:r>
            <a:r>
              <a:rPr lang="ar-SA" sz="3600" b="1" dirty="0">
                <a:solidFill>
                  <a:schemeClr val="bg1"/>
                </a:solidFill>
              </a:rPr>
              <a:t>950 × 48 = 45600 </a:t>
            </a:r>
            <a:r>
              <a:rPr lang="ar-SA" sz="3600" b="1" dirty="0" smtClean="0">
                <a:solidFill>
                  <a:schemeClr val="bg1"/>
                </a:solidFill>
              </a:rPr>
              <a:t>ريال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strips dir="rd"/>
    <p:sndAc>
      <p:stSnd>
        <p:snd r:embed="rId2" name="chor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خطط ش3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لإيجاد ثمن السيارة اضرب القسط الشهري في عدد الشهو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حل ش3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إجمالي عدد شهور التقسيط خلال الأربع سنو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= 4× 12 = 48 شهرً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ثمن السيارة = عدد الأشهر مضروبا في قيمة القسط الواح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= 950 × 48 = 45600 ريالً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allAtOnce"/>
      <p:bldP spid="4" grpId="0" uiExpand="1" build="allAtOnce"/>
      <p:bldP spid="5" grpId="0" uiExpand="1" build="allAtOnce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مستدير الزوايا 1"/>
          <p:cNvSpPr/>
          <p:nvPr/>
        </p:nvSpPr>
        <p:spPr>
          <a:xfrm>
            <a:off x="500063" y="357189"/>
            <a:ext cx="7858125" cy="3376612"/>
          </a:xfrm>
          <a:prstGeom prst="roundRect">
            <a:avLst/>
          </a:prstGeom>
          <a:solidFill>
            <a:srgbClr val="CC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EG"/>
          </a:p>
        </p:txBody>
      </p:sp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685800" y="685800"/>
            <a:ext cx="7459679" cy="2923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ar-EG" sz="4000" b="1" dirty="0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تحقق</a:t>
            </a:r>
          </a:p>
          <a:p>
            <a:r>
              <a:rPr lang="ar-EG" sz="3600" b="1" dirty="0" smtClean="0">
                <a:solidFill>
                  <a:schemeClr val="bg1"/>
                </a:solidFill>
                <a:ea typeface="Calibri" pitchFamily="34" charset="0"/>
                <a:cs typeface="Times New Roman" pitchFamily="18" charset="0"/>
              </a:rPr>
              <a:t>بقسمة التكلفة الإجمالية علي عدد الأشهر ينتج قيمة القسط</a:t>
            </a:r>
          </a:p>
          <a:p>
            <a:r>
              <a:rPr lang="ar-EG" sz="3600" b="1" dirty="0" smtClean="0">
                <a:solidFill>
                  <a:schemeClr val="bg1"/>
                </a:solidFill>
                <a:ea typeface="Calibri" pitchFamily="34" charset="0"/>
                <a:cs typeface="Times New Roman" pitchFamily="18" charset="0"/>
              </a:rPr>
              <a:t>45600 </a:t>
            </a:r>
            <a:r>
              <a:rPr lang="ar-EG" sz="3600" b="1" dirty="0">
                <a:solidFill>
                  <a:schemeClr val="bg1"/>
                </a:solidFill>
                <a:ea typeface="Calibri" pitchFamily="34" charset="0"/>
                <a:cs typeface="Times New Roman" pitchFamily="18" charset="0"/>
              </a:rPr>
              <a:t>÷ 48 = </a:t>
            </a:r>
            <a:r>
              <a:rPr lang="ar-EG" sz="3600" b="1" dirty="0" smtClean="0">
                <a:solidFill>
                  <a:schemeClr val="bg1"/>
                </a:solidFill>
                <a:ea typeface="Calibri" pitchFamily="34" charset="0"/>
                <a:cs typeface="Times New Roman" pitchFamily="18" charset="0"/>
              </a:rPr>
              <a:t>950 ريال</a:t>
            </a:r>
            <a:r>
              <a:rPr lang="ar-SA" sz="3600" b="1" dirty="0" err="1" smtClean="0">
                <a:solidFill>
                  <a:schemeClr val="bg1"/>
                </a:solidFill>
                <a:ea typeface="Calibri" pitchFamily="34" charset="0"/>
                <a:cs typeface="Times New Roman" pitchFamily="18" charset="0"/>
              </a:rPr>
              <a:t>اً</a:t>
            </a:r>
            <a:endParaRPr lang="ar-EG" sz="3600" b="1" dirty="0" smtClean="0">
              <a:solidFill>
                <a:schemeClr val="bg1"/>
              </a:solidFill>
              <a:ea typeface="Calibri" pitchFamily="34" charset="0"/>
              <a:cs typeface="Times New Roman" pitchFamily="18" charset="0"/>
            </a:endParaRPr>
          </a:p>
          <a:p>
            <a:r>
              <a:rPr lang="ar-EG" sz="3600" b="1" dirty="0" smtClean="0">
                <a:solidFill>
                  <a:srgbClr val="00FF00"/>
                </a:solidFill>
              </a:rPr>
              <a:t>(إذنْ</a:t>
            </a:r>
            <a:r>
              <a:rPr lang="ar-SA" sz="3600" b="1" dirty="0" smtClean="0">
                <a:solidFill>
                  <a:srgbClr val="00FF00"/>
                </a:solidFill>
              </a:rPr>
              <a:t>،</a:t>
            </a:r>
            <a:r>
              <a:rPr lang="ar-EG" sz="3600" b="1" dirty="0" smtClean="0">
                <a:solidFill>
                  <a:srgbClr val="00FF00"/>
                </a:solidFill>
              </a:rPr>
              <a:t> الإجابةُ صحيحة)</a:t>
            </a:r>
            <a:r>
              <a:rPr lang="ar-SA" sz="3600" b="1" dirty="0" smtClean="0">
                <a:solidFill>
                  <a:srgbClr val="00FF00"/>
                </a:solidFill>
              </a:rPr>
              <a:t> </a:t>
            </a:r>
            <a:endParaRPr lang="en-US" sz="3600" dirty="0">
              <a:solidFill>
                <a:srgbClr val="00FF00"/>
              </a:solidFill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strips dir="rd"/>
    <p:sndAc>
      <p:stSnd>
        <p:snd r:embed="rId2" name="chor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حقق ش3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45600 ÷ 48 = 950  ريا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إذنْ الإجابةُ صحيحة ش3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uiExpand="1" build="allAtOnce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428625" y="285750"/>
            <a:ext cx="7786688" cy="6203950"/>
            <a:chOff x="375180" y="-24"/>
            <a:chExt cx="8481227" cy="6703779"/>
          </a:xfrm>
        </p:grpSpPr>
        <p:grpSp>
          <p:nvGrpSpPr>
            <p:cNvPr id="31754" name="Group 24"/>
            <p:cNvGrpSpPr>
              <a:grpSpLocks/>
            </p:cNvGrpSpPr>
            <p:nvPr/>
          </p:nvGrpSpPr>
          <p:grpSpPr bwMode="auto">
            <a:xfrm>
              <a:off x="375180" y="-24"/>
              <a:ext cx="8481227" cy="6703779"/>
              <a:chOff x="375180" y="-24"/>
              <a:chExt cx="8481227" cy="6703779"/>
            </a:xfrm>
          </p:grpSpPr>
          <p:grpSp>
            <p:nvGrpSpPr>
              <p:cNvPr id="31756" name="Group 23"/>
              <p:cNvGrpSpPr>
                <a:grpSpLocks/>
              </p:cNvGrpSpPr>
              <p:nvPr/>
            </p:nvGrpSpPr>
            <p:grpSpPr bwMode="auto">
              <a:xfrm>
                <a:off x="2571738" y="-24"/>
                <a:ext cx="4286281" cy="714380"/>
                <a:chOff x="4572024" y="-24"/>
                <a:chExt cx="2143116" cy="714380"/>
              </a:xfrm>
            </p:grpSpPr>
            <p:sp>
              <p:nvSpPr>
                <p:cNvPr id="19" name="Moon 18"/>
                <p:cNvSpPr/>
                <p:nvPr/>
              </p:nvSpPr>
              <p:spPr>
                <a:xfrm rot="16200000">
                  <a:off x="4857704" y="-286006"/>
                  <a:ext cx="713606" cy="1285570"/>
                </a:xfrm>
                <a:prstGeom prst="moon">
                  <a:avLst/>
                </a:prstGeom>
                <a:solidFill>
                  <a:srgbClr val="0000FF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 sz="1200"/>
                </a:p>
              </p:txBody>
            </p:sp>
            <p:sp>
              <p:nvSpPr>
                <p:cNvPr id="20" name="Moon 19"/>
                <p:cNvSpPr/>
                <p:nvPr/>
              </p:nvSpPr>
              <p:spPr>
                <a:xfrm rot="16200000">
                  <a:off x="5072110" y="-286006"/>
                  <a:ext cx="713606" cy="1285570"/>
                </a:xfrm>
                <a:prstGeom prst="moon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 sz="1200"/>
                </a:p>
              </p:txBody>
            </p:sp>
            <p:sp>
              <p:nvSpPr>
                <p:cNvPr id="21" name="Moon 20"/>
                <p:cNvSpPr/>
                <p:nvPr/>
              </p:nvSpPr>
              <p:spPr>
                <a:xfrm rot="16200000">
                  <a:off x="5286516" y="-286006"/>
                  <a:ext cx="713606" cy="1285570"/>
                </a:xfrm>
                <a:prstGeom prst="moon">
                  <a:avLst/>
                </a:prstGeom>
                <a:solidFill>
                  <a:srgbClr val="00FF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 sz="1200"/>
                </a:p>
              </p:txBody>
            </p:sp>
            <p:sp>
              <p:nvSpPr>
                <p:cNvPr id="22" name="Moon 21"/>
                <p:cNvSpPr/>
                <p:nvPr/>
              </p:nvSpPr>
              <p:spPr>
                <a:xfrm rot="16200000">
                  <a:off x="5500922" y="-286006"/>
                  <a:ext cx="713606" cy="1285570"/>
                </a:xfrm>
                <a:prstGeom prst="moon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 sz="1200"/>
                </a:p>
              </p:txBody>
            </p:sp>
            <p:sp>
              <p:nvSpPr>
                <p:cNvPr id="23" name="Moon 22"/>
                <p:cNvSpPr/>
                <p:nvPr/>
              </p:nvSpPr>
              <p:spPr>
                <a:xfrm rot="16200000">
                  <a:off x="5715327" y="-286006"/>
                  <a:ext cx="713606" cy="1285570"/>
                </a:xfrm>
                <a:prstGeom prst="moon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 sz="1200"/>
                </a:p>
              </p:txBody>
            </p:sp>
          </p:grpSp>
          <p:sp>
            <p:nvSpPr>
              <p:cNvPr id="14" name="Wave 13"/>
              <p:cNvSpPr/>
              <p:nvPr/>
            </p:nvSpPr>
            <p:spPr>
              <a:xfrm rot="719116" flipH="1">
                <a:off x="375180" y="5625273"/>
                <a:ext cx="2000264" cy="1071570"/>
              </a:xfrm>
              <a:prstGeom prst="wave">
                <a:avLst/>
              </a:prstGeom>
              <a:solidFill>
                <a:srgbClr val="990099"/>
              </a:solidFill>
              <a:ln w="38100"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1200"/>
              </a:p>
            </p:txBody>
          </p:sp>
          <p:sp>
            <p:nvSpPr>
              <p:cNvPr id="15" name="Wave 14"/>
              <p:cNvSpPr/>
              <p:nvPr/>
            </p:nvSpPr>
            <p:spPr>
              <a:xfrm rot="21043198">
                <a:off x="6856143" y="5632185"/>
                <a:ext cx="2000264" cy="1071570"/>
              </a:xfrm>
              <a:prstGeom prst="wave">
                <a:avLst/>
              </a:prstGeom>
              <a:solidFill>
                <a:srgbClr val="006600"/>
              </a:solidFill>
              <a:ln w="57150">
                <a:solidFill>
                  <a:srgbClr val="00FF00"/>
                </a:solidFill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1200"/>
              </a:p>
            </p:txBody>
          </p:sp>
          <p:sp>
            <p:nvSpPr>
              <p:cNvPr id="16" name="Wave 15"/>
              <p:cNvSpPr/>
              <p:nvPr/>
            </p:nvSpPr>
            <p:spPr>
              <a:xfrm flipH="1">
                <a:off x="643191" y="142355"/>
                <a:ext cx="2000566" cy="1072124"/>
              </a:xfrm>
              <a:prstGeom prst="wave">
                <a:avLst/>
              </a:prstGeom>
              <a:solidFill>
                <a:srgbClr val="D6009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1200"/>
              </a:p>
            </p:txBody>
          </p:sp>
          <p:sp>
            <p:nvSpPr>
              <p:cNvPr id="17" name="Wave 16"/>
              <p:cNvSpPr/>
              <p:nvPr/>
            </p:nvSpPr>
            <p:spPr>
              <a:xfrm>
                <a:off x="6715783" y="142355"/>
                <a:ext cx="1998837" cy="1072124"/>
              </a:xfrm>
              <a:prstGeom prst="wav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1200"/>
              </a:p>
            </p:txBody>
          </p:sp>
          <p:sp>
            <p:nvSpPr>
              <p:cNvPr id="18" name="Rounded Rectangle 17"/>
              <p:cNvSpPr/>
              <p:nvPr/>
            </p:nvSpPr>
            <p:spPr>
              <a:xfrm>
                <a:off x="500034" y="357166"/>
                <a:ext cx="8286808" cy="6143668"/>
              </a:xfrm>
              <a:prstGeom prst="roundRect">
                <a:avLst/>
              </a:prstGeom>
              <a:ln>
                <a:solidFill>
                  <a:schemeClr val="bg1"/>
                </a:solidFill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1200"/>
              </a:p>
            </p:txBody>
          </p:sp>
        </p:grpSp>
        <p:sp>
          <p:nvSpPr>
            <p:cNvPr id="31755" name="TextBox 11"/>
            <p:cNvSpPr txBox="1">
              <a:spLocks noChangeArrowheads="1"/>
            </p:cNvSpPr>
            <p:nvPr/>
          </p:nvSpPr>
          <p:spPr bwMode="auto">
            <a:xfrm>
              <a:off x="1004316" y="1129887"/>
              <a:ext cx="7286676" cy="44897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ar-EG" sz="44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مشي: </a:t>
              </a:r>
              <a:r>
                <a:rPr lang="ar-EG" sz="4400" b="1" dirty="0">
                  <a:latin typeface="Times New Roman" pitchFamily="18" charset="0"/>
                  <a:cs typeface="Times New Roman" pitchFamily="18" charset="0"/>
                </a:rPr>
                <a:t>يستعمل بلال </a:t>
              </a:r>
              <a:r>
                <a:rPr lang="ar-EG" sz="4400" b="1" dirty="0" smtClean="0">
                  <a:latin typeface="Times New Roman" pitchFamily="18" charset="0"/>
                  <a:cs typeface="Times New Roman" pitchFamily="18" charset="0"/>
                </a:rPr>
                <a:t>مقياسًا </a:t>
              </a:r>
              <a:r>
                <a:rPr lang="ar-EG" sz="4400" b="1" dirty="0">
                  <a:latin typeface="Times New Roman" pitchFamily="18" charset="0"/>
                  <a:cs typeface="Times New Roman" pitchFamily="18" charset="0"/>
                </a:rPr>
                <a:t>ليجد عدد الخطوات التي يمشيها من بيته إلى مدرسته. فإذا كان يمشي إلى مدرسته </a:t>
              </a:r>
              <a:r>
                <a:rPr lang="ar-EG" sz="4400" b="1" dirty="0" smtClean="0">
                  <a:latin typeface="Times New Roman" pitchFamily="18" charset="0"/>
                  <a:cs typeface="Times New Roman" pitchFamily="18" charset="0"/>
                </a:rPr>
                <a:t>يوميًا </a:t>
              </a:r>
              <a:r>
                <a:rPr lang="ar-EG" sz="4400" b="1" dirty="0">
                  <a:latin typeface="Times New Roman" pitchFamily="18" charset="0"/>
                  <a:cs typeface="Times New Roman" pitchFamily="18" charset="0"/>
                </a:rPr>
                <a:t>1660 خطوة (</a:t>
              </a:r>
              <a:r>
                <a:rPr lang="ar-EG" sz="4400" b="1" dirty="0" smtClean="0">
                  <a:latin typeface="Times New Roman" pitchFamily="18" charset="0"/>
                  <a:cs typeface="Times New Roman" pitchFamily="18" charset="0"/>
                </a:rPr>
                <a:t>ذهابًا وإيابًا), </a:t>
              </a:r>
              <a:r>
                <a:rPr lang="ar-EG" sz="4400" b="1" dirty="0">
                  <a:latin typeface="Times New Roman" pitchFamily="18" charset="0"/>
                  <a:cs typeface="Times New Roman" pitchFamily="18" charset="0"/>
                </a:rPr>
                <a:t>فكم خطوة </a:t>
              </a:r>
              <a:r>
                <a:rPr lang="ar-EG" sz="4400" b="1" dirty="0" smtClean="0">
                  <a:latin typeface="Times New Roman" pitchFamily="18" charset="0"/>
                  <a:cs typeface="Times New Roman" pitchFamily="18" charset="0"/>
                </a:rPr>
                <a:t>تقريبًا </a:t>
              </a:r>
              <a:r>
                <a:rPr lang="ar-EG" sz="4400" b="1" dirty="0">
                  <a:latin typeface="Times New Roman" pitchFamily="18" charset="0"/>
                  <a:cs typeface="Times New Roman" pitchFamily="18" charset="0"/>
                </a:rPr>
                <a:t>يمشيها </a:t>
              </a:r>
              <a:r>
                <a:rPr lang="ar-EG" sz="4400" b="1" dirty="0" smtClean="0">
                  <a:latin typeface="Times New Roman" pitchFamily="18" charset="0"/>
                  <a:cs typeface="Times New Roman" pitchFamily="18" charset="0"/>
                </a:rPr>
                <a:t>في </a:t>
              </a:r>
              <a:r>
                <a:rPr lang="ar-EG" sz="4400" b="1" dirty="0">
                  <a:latin typeface="Times New Roman" pitchFamily="18" charset="0"/>
                  <a:cs typeface="Times New Roman" pitchFamily="18" charset="0"/>
                </a:rPr>
                <a:t>الأسبوع كله؟</a:t>
              </a:r>
            </a:p>
          </p:txBody>
        </p:sp>
      </p:grpSp>
      <p:grpSp>
        <p:nvGrpSpPr>
          <p:cNvPr id="9" name="Group 1"/>
          <p:cNvGrpSpPr>
            <a:grpSpLocks/>
          </p:cNvGrpSpPr>
          <p:nvPr/>
        </p:nvGrpSpPr>
        <p:grpSpPr bwMode="auto">
          <a:xfrm>
            <a:off x="8001000" y="2000250"/>
            <a:ext cx="714375" cy="1395413"/>
            <a:chOff x="7929586" y="3071810"/>
            <a:chExt cx="714380" cy="1394861"/>
          </a:xfrm>
        </p:grpSpPr>
        <p:grpSp>
          <p:nvGrpSpPr>
            <p:cNvPr id="31748" name="Group 9"/>
            <p:cNvGrpSpPr>
              <a:grpSpLocks/>
            </p:cNvGrpSpPr>
            <p:nvPr/>
          </p:nvGrpSpPr>
          <p:grpSpPr bwMode="auto">
            <a:xfrm>
              <a:off x="7929586" y="3214686"/>
              <a:ext cx="714380" cy="1251985"/>
              <a:chOff x="8072462" y="2143116"/>
              <a:chExt cx="714380" cy="1251985"/>
            </a:xfrm>
          </p:grpSpPr>
          <p:sp>
            <p:nvSpPr>
              <p:cNvPr id="7" name="Curved Down Arrow 6"/>
              <p:cNvSpPr/>
              <p:nvPr/>
            </p:nvSpPr>
            <p:spPr>
              <a:xfrm rot="6111631">
                <a:off x="7899634" y="2538057"/>
                <a:ext cx="1052097" cy="661993"/>
              </a:xfrm>
              <a:prstGeom prst="curvedDownArrow">
                <a:avLst>
                  <a:gd name="adj1" fmla="val 25000"/>
                  <a:gd name="adj2" fmla="val 57029"/>
                  <a:gd name="adj3" fmla="val 55000"/>
                </a:avLst>
              </a:prstGeom>
              <a:solidFill>
                <a:srgbClr val="CC00CC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solidFill>
                    <a:schemeClr val="tx1"/>
                  </a:solidFill>
                </a:endParaRPr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8072462" y="2143058"/>
                <a:ext cx="714380" cy="714093"/>
              </a:xfrm>
              <a:prstGeom prst="ellipse">
                <a:avLst/>
              </a:prstGeom>
              <a:solidFill>
                <a:srgbClr val="0000CC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5400" b="1" dirty="0"/>
              </a:p>
            </p:txBody>
          </p:sp>
        </p:grpSp>
        <p:grpSp>
          <p:nvGrpSpPr>
            <p:cNvPr id="31749" name="Group 6"/>
            <p:cNvGrpSpPr>
              <a:grpSpLocks/>
            </p:cNvGrpSpPr>
            <p:nvPr/>
          </p:nvGrpSpPr>
          <p:grpSpPr bwMode="auto">
            <a:xfrm>
              <a:off x="7929586" y="3071810"/>
              <a:ext cx="714380" cy="1251985"/>
              <a:chOff x="8072462" y="2143116"/>
              <a:chExt cx="714380" cy="1251985"/>
            </a:xfrm>
          </p:grpSpPr>
          <p:sp>
            <p:nvSpPr>
              <p:cNvPr id="5" name="Curved Down Arrow 4"/>
              <p:cNvSpPr/>
              <p:nvPr/>
            </p:nvSpPr>
            <p:spPr>
              <a:xfrm rot="6111631">
                <a:off x="7899634" y="2538115"/>
                <a:ext cx="1052097" cy="661993"/>
              </a:xfrm>
              <a:prstGeom prst="curvedDownArrow">
                <a:avLst>
                  <a:gd name="adj1" fmla="val 25000"/>
                  <a:gd name="adj2" fmla="val 57029"/>
                  <a:gd name="adj3" fmla="val 55000"/>
                </a:avLst>
              </a:prstGeom>
              <a:solidFill>
                <a:srgbClr val="FFFF00"/>
              </a:solidFill>
              <a:ln w="38100">
                <a:solidFill>
                  <a:srgbClr val="66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solidFill>
                    <a:schemeClr val="tx1"/>
                  </a:solidFill>
                </a:endParaRP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8072462" y="2143116"/>
                <a:ext cx="714380" cy="714093"/>
              </a:xfrm>
              <a:prstGeom prst="ellipse">
                <a:avLst/>
              </a:prstGeom>
              <a:solidFill>
                <a:srgbClr val="0000CC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ar-EG" sz="5400" b="1" dirty="0"/>
                  <a:t>8</a:t>
                </a:r>
              </a:p>
            </p:txBody>
          </p:sp>
        </p:grpSp>
      </p:grpSp>
    </p:spTree>
  </p:cSld>
  <p:clrMapOvr>
    <a:masterClrMapping/>
  </p:clrMapOvr>
  <p:transition>
    <p:strips dir="rd"/>
    <p:sndAc>
      <p:stSnd>
        <p:snd r:embed="rId2" name="chor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مشي  يستعمل بلال مقياساً ليج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/>
          <p:cNvSpPr/>
          <p:nvPr/>
        </p:nvSpPr>
        <p:spPr>
          <a:xfrm>
            <a:off x="1000125" y="357188"/>
            <a:ext cx="7358063" cy="6072187"/>
          </a:xfrm>
          <a:prstGeom prst="roundRect">
            <a:avLst/>
          </a:prstGeom>
          <a:solidFill>
            <a:srgbClr val="CC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EG"/>
          </a:p>
        </p:txBody>
      </p:sp>
      <p:sp>
        <p:nvSpPr>
          <p:cNvPr id="32771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ar-EG"/>
          </a:p>
        </p:txBody>
      </p:sp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3619466" y="571500"/>
            <a:ext cx="423866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ar-EG" sz="4000" b="1" dirty="0" smtClean="0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افهم ما </a:t>
            </a:r>
            <a:r>
              <a:rPr lang="ar-EG" sz="4000" b="1" dirty="0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معطيات المسألة؟</a:t>
            </a:r>
            <a:endParaRPr lang="ar-EG" sz="4400" dirty="0">
              <a:solidFill>
                <a:srgbClr val="FFFF00"/>
              </a:solidFill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1447801" y="1676400"/>
            <a:ext cx="66294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ar-EG" sz="3600" b="1" dirty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يستعمل بلال </a:t>
            </a:r>
            <a:r>
              <a:rPr lang="ar-EG" sz="3600" b="1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مقياسًا </a:t>
            </a:r>
            <a:r>
              <a:rPr lang="ar-EG" sz="3600" b="1" dirty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ليجد عدد الخطوات التي يمشيها من بيته إلى </a:t>
            </a:r>
            <a:r>
              <a:rPr lang="ar-EG" sz="3600" b="1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مدرسته</a:t>
            </a:r>
            <a:r>
              <a:rPr lang="ar-EG" sz="3600" b="1" dirty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lang="ar-EG" sz="4000" dirty="0">
              <a:solidFill>
                <a:schemeClr val="bg1"/>
              </a:solidFill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357313" y="2867025"/>
            <a:ext cx="671512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ar-EG" sz="3600" b="1" dirty="0">
                <a:solidFill>
                  <a:schemeClr val="bg1"/>
                </a:solidFill>
              </a:rPr>
              <a:t>ويمشي إلى مدرسته </a:t>
            </a:r>
            <a:r>
              <a:rPr lang="ar-EG" sz="3600" b="1" dirty="0" smtClean="0">
                <a:solidFill>
                  <a:schemeClr val="bg1"/>
                </a:solidFill>
              </a:rPr>
              <a:t>يوميًا </a:t>
            </a:r>
            <a:r>
              <a:rPr lang="ar-EG" sz="3600" b="1" dirty="0">
                <a:solidFill>
                  <a:schemeClr val="bg1"/>
                </a:solidFill>
              </a:rPr>
              <a:t>1660 خطوة (</a:t>
            </a:r>
            <a:r>
              <a:rPr lang="ar-EG" sz="3600" b="1" dirty="0" smtClean="0">
                <a:solidFill>
                  <a:schemeClr val="bg1"/>
                </a:solidFill>
              </a:rPr>
              <a:t>ذهابًا وإيابًا).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1500188" y="4214813"/>
            <a:ext cx="665321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ar-EG" sz="3600" b="1" dirty="0">
                <a:solidFill>
                  <a:srgbClr val="FFFF00"/>
                </a:solidFill>
              </a:rPr>
              <a:t>المطلوب: </a:t>
            </a:r>
            <a:endParaRPr lang="ar-EG" sz="3600" b="1" dirty="0" smtClean="0">
              <a:solidFill>
                <a:srgbClr val="FFFF00"/>
              </a:solidFill>
            </a:endParaRPr>
          </a:p>
          <a:p>
            <a:r>
              <a:rPr lang="ar-EG" sz="3600" b="1" dirty="0" smtClean="0">
                <a:solidFill>
                  <a:schemeClr val="bg1"/>
                </a:solidFill>
              </a:rPr>
              <a:t>كم </a:t>
            </a:r>
            <a:r>
              <a:rPr lang="ar-EG" sz="3600" b="1" dirty="0">
                <a:solidFill>
                  <a:schemeClr val="bg1"/>
                </a:solidFill>
              </a:rPr>
              <a:t>خطوة </a:t>
            </a:r>
            <a:r>
              <a:rPr lang="ar-EG" sz="3600" b="1" dirty="0" smtClean="0">
                <a:solidFill>
                  <a:schemeClr val="bg1"/>
                </a:solidFill>
              </a:rPr>
              <a:t>تقريبًا </a:t>
            </a:r>
            <a:r>
              <a:rPr lang="ar-EG" sz="3600" b="1" dirty="0">
                <a:solidFill>
                  <a:schemeClr val="bg1"/>
                </a:solidFill>
              </a:rPr>
              <a:t>يمشيها في الأسبوع؟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strips dir="rd"/>
    <p:sndAc>
      <p:stSnd>
        <p:snd r:embed="rId2" name="chor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فهم ما معطيات المسألة؟ ش3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ويمشي إلى مدرسته يوميًا 1660 خطو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لمطلوب ش3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كم خطوة تقريبًا يمشيها في الأسبوع؟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051" grpId="0" uiExpand="1" build="allAtOnce"/>
      <p:bldP spid="2052" grpId="0"/>
      <p:bldP spid="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/>
          <p:cNvSpPr/>
          <p:nvPr/>
        </p:nvSpPr>
        <p:spPr>
          <a:xfrm>
            <a:off x="642938" y="357188"/>
            <a:ext cx="8143875" cy="6072187"/>
          </a:xfrm>
          <a:prstGeom prst="roundRect">
            <a:avLst/>
          </a:prstGeom>
          <a:solidFill>
            <a:srgbClr val="CC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EG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685800" y="914400"/>
            <a:ext cx="7524765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ar-EG" sz="4000" b="1" dirty="0" smtClean="0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خطط</a:t>
            </a:r>
            <a:endParaRPr lang="ar-EG" sz="3600" b="1" dirty="0" smtClean="0">
              <a:solidFill>
                <a:schemeClr val="bg1"/>
              </a:solidFill>
              <a:ea typeface="Calibri" pitchFamily="34" charset="0"/>
              <a:cs typeface="Times New Roman" pitchFamily="18" charset="0"/>
            </a:endParaRPr>
          </a:p>
          <a:p>
            <a:r>
              <a:rPr lang="ar-EG" sz="3600" b="1" dirty="0" smtClean="0">
                <a:solidFill>
                  <a:schemeClr val="bg1"/>
                </a:solidFill>
                <a:ea typeface="Calibri" pitchFamily="34" charset="0"/>
                <a:cs typeface="Times New Roman" pitchFamily="18" charset="0"/>
              </a:rPr>
              <a:t>لإيجاد </a:t>
            </a:r>
            <a:r>
              <a:rPr lang="ar-EG" sz="3600" b="1" dirty="0">
                <a:solidFill>
                  <a:schemeClr val="bg1"/>
                </a:solidFill>
                <a:ea typeface="Calibri" pitchFamily="34" charset="0"/>
                <a:cs typeface="Times New Roman" pitchFamily="18" charset="0"/>
              </a:rPr>
              <a:t>عدد </a:t>
            </a:r>
            <a:r>
              <a:rPr lang="ar-EG" sz="3600" b="1" dirty="0" smtClean="0">
                <a:solidFill>
                  <a:schemeClr val="bg1"/>
                </a:solidFill>
                <a:ea typeface="Calibri" pitchFamily="34" charset="0"/>
                <a:cs typeface="Times New Roman" pitchFamily="18" charset="0"/>
              </a:rPr>
              <a:t>الخطوات اضرب </a:t>
            </a:r>
            <a:r>
              <a:rPr lang="ar-EG" sz="3600" b="1" dirty="0">
                <a:solidFill>
                  <a:schemeClr val="bg1"/>
                </a:solidFill>
                <a:ea typeface="Calibri" pitchFamily="34" charset="0"/>
                <a:cs typeface="Times New Roman" pitchFamily="18" charset="0"/>
              </a:rPr>
              <a:t>عدد </a:t>
            </a:r>
            <a:r>
              <a:rPr lang="ar-EG" sz="3600" b="1" dirty="0" smtClean="0">
                <a:solidFill>
                  <a:schemeClr val="bg1"/>
                </a:solidFill>
                <a:ea typeface="Calibri" pitchFamily="34" charset="0"/>
                <a:cs typeface="Times New Roman" pitchFamily="18" charset="0"/>
              </a:rPr>
              <a:t>خطوات اليوم الواحد في عدد أيام الذهاب إلي المدرسة (5 أيام)</a:t>
            </a:r>
            <a:r>
              <a:rPr lang="ar-SA" sz="3600" b="1" dirty="0" smtClean="0">
                <a:solidFill>
                  <a:schemeClr val="bg1"/>
                </a:solidFill>
                <a:ea typeface="Calibri" pitchFamily="34" charset="0"/>
                <a:cs typeface="Times New Roman" pitchFamily="18" charset="0"/>
              </a:rPr>
              <a:t>.</a:t>
            </a:r>
            <a:endParaRPr lang="en-US" sz="3600" dirty="0">
              <a:solidFill>
                <a:schemeClr val="bg1"/>
              </a:solidFill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225564" y="4114800"/>
            <a:ext cx="5080237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ar-EG" sz="4000" b="1" dirty="0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حل</a:t>
            </a:r>
          </a:p>
          <a:p>
            <a:r>
              <a:rPr lang="ar-EG" sz="4000" b="1" dirty="0">
                <a:solidFill>
                  <a:schemeClr val="bg1"/>
                </a:solidFill>
                <a:ea typeface="Calibri" pitchFamily="34" charset="0"/>
                <a:cs typeface="Times New Roman" pitchFamily="18" charset="0"/>
              </a:rPr>
              <a:t>1660 × 5 = 8300 </a:t>
            </a:r>
            <a:r>
              <a:rPr lang="ar-EG" sz="4000" b="1" dirty="0" smtClean="0">
                <a:solidFill>
                  <a:schemeClr val="bg1"/>
                </a:solidFill>
                <a:ea typeface="Calibri" pitchFamily="34" charset="0"/>
                <a:cs typeface="Times New Roman" pitchFamily="18" charset="0"/>
              </a:rPr>
              <a:t>خطوة.</a:t>
            </a:r>
            <a:endParaRPr lang="en-US" sz="4000" dirty="0">
              <a:solidFill>
                <a:schemeClr val="bg1"/>
              </a:solidFill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strips dir="rd"/>
    <p:sndAc>
      <p:stSnd>
        <p:snd r:embed="rId2" name="chor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خطط ش3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لإيجاد عدد الخطوات اضرب عدد الخطوات اليو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حل ش3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660 × 5 = 8300 خطو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uiExpand="1" build="allAtOnce"/>
      <p:bldP spid="4" grpId="0" uiExpand="1" build="allAtOnce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/>
          <p:cNvSpPr/>
          <p:nvPr/>
        </p:nvSpPr>
        <p:spPr>
          <a:xfrm>
            <a:off x="642938" y="357189"/>
            <a:ext cx="8143875" cy="4062411"/>
          </a:xfrm>
          <a:prstGeom prst="roundRect">
            <a:avLst/>
          </a:prstGeom>
          <a:solidFill>
            <a:srgbClr val="CC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EG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914400" y="838200"/>
            <a:ext cx="7715269" cy="2923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ar-EG" sz="4000" b="1" dirty="0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تحقق</a:t>
            </a:r>
          </a:p>
          <a:p>
            <a:r>
              <a:rPr lang="ar-EG" sz="3600" b="1" dirty="0" smtClean="0">
                <a:solidFill>
                  <a:schemeClr val="bg1"/>
                </a:solidFill>
                <a:ea typeface="Calibri" pitchFamily="34" charset="0"/>
                <a:cs typeface="Times New Roman" pitchFamily="18" charset="0"/>
              </a:rPr>
              <a:t>للتحقق من الحل قم بقسمة عدد الخطوات الكلية علي عدد الأيام</a:t>
            </a:r>
            <a:r>
              <a:rPr lang="ar-SA" sz="3600" b="1" dirty="0" smtClean="0">
                <a:solidFill>
                  <a:schemeClr val="bg1"/>
                </a:solidFill>
                <a:ea typeface="Calibri" pitchFamily="34" charset="0"/>
                <a:cs typeface="Times New Roman" pitchFamily="18" charset="0"/>
              </a:rPr>
              <a:t>.</a:t>
            </a:r>
            <a:endParaRPr lang="ar-EG" sz="3600" b="1" dirty="0" smtClean="0">
              <a:solidFill>
                <a:schemeClr val="bg1"/>
              </a:solidFill>
              <a:ea typeface="Calibri" pitchFamily="34" charset="0"/>
              <a:cs typeface="Times New Roman" pitchFamily="18" charset="0"/>
            </a:endParaRPr>
          </a:p>
          <a:p>
            <a:r>
              <a:rPr lang="ar-EG" sz="3600" b="1" dirty="0" smtClean="0">
                <a:solidFill>
                  <a:schemeClr val="bg1"/>
                </a:solidFill>
                <a:ea typeface="Calibri" pitchFamily="34" charset="0"/>
                <a:cs typeface="Times New Roman" pitchFamily="18" charset="0"/>
              </a:rPr>
              <a:t>8300 </a:t>
            </a:r>
            <a:r>
              <a:rPr lang="ar-EG" sz="3600" b="1" dirty="0">
                <a:solidFill>
                  <a:schemeClr val="bg1"/>
                </a:solidFill>
                <a:ea typeface="Calibri" pitchFamily="34" charset="0"/>
                <a:cs typeface="Times New Roman" pitchFamily="18" charset="0"/>
              </a:rPr>
              <a:t>÷ 5 = </a:t>
            </a:r>
            <a:r>
              <a:rPr lang="ar-EG" sz="3600" b="1" dirty="0" smtClean="0">
                <a:solidFill>
                  <a:schemeClr val="bg1"/>
                </a:solidFill>
                <a:ea typeface="Calibri" pitchFamily="34" charset="0"/>
                <a:cs typeface="Times New Roman" pitchFamily="18" charset="0"/>
              </a:rPr>
              <a:t>1660 خطوة</a:t>
            </a:r>
          </a:p>
          <a:p>
            <a:r>
              <a:rPr lang="ar-EG" sz="3600" b="1" dirty="0" smtClean="0">
                <a:solidFill>
                  <a:srgbClr val="00FF00"/>
                </a:solidFill>
                <a:ea typeface="Calibri" pitchFamily="34" charset="0"/>
                <a:cs typeface="Times New Roman" pitchFamily="18" charset="0"/>
              </a:rPr>
              <a:t>(إذن</a:t>
            </a:r>
            <a:r>
              <a:rPr lang="ar-SA" sz="3600" b="1" dirty="0" smtClean="0">
                <a:solidFill>
                  <a:srgbClr val="00FF00"/>
                </a:solidFill>
                <a:ea typeface="Calibri" pitchFamily="34" charset="0"/>
                <a:cs typeface="Times New Roman" pitchFamily="18" charset="0"/>
              </a:rPr>
              <a:t>،</a:t>
            </a:r>
            <a:r>
              <a:rPr lang="ar-EG" sz="3600" b="1" dirty="0" smtClean="0">
                <a:solidFill>
                  <a:srgbClr val="00FF00"/>
                </a:solidFill>
                <a:ea typeface="Calibri" pitchFamily="34" charset="0"/>
                <a:cs typeface="Times New Roman" pitchFamily="18" charset="0"/>
              </a:rPr>
              <a:t> الإجابة صحيحة)</a:t>
            </a:r>
            <a:endParaRPr lang="en-US" sz="3600" dirty="0">
              <a:solidFill>
                <a:srgbClr val="00FF00"/>
              </a:solidFill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strips dir="rd"/>
    <p:sndAc>
      <p:stSnd>
        <p:snd r:embed="rId2" name="chor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حقق ش3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للتحقق من الحل قم بقسمة عدد الخطوات الكلية علي عدد الأيا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8300 ÷ 5 = 1660 خطو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إذن الإجابة صحيحة ش3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uiExpand="1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5867400" y="214313"/>
            <a:ext cx="2851150" cy="2887662"/>
            <a:chOff x="4668324" y="2214554"/>
            <a:chExt cx="3627977" cy="6074982"/>
          </a:xfrm>
        </p:grpSpPr>
        <p:sp>
          <p:nvSpPr>
            <p:cNvPr id="3" name="Wave 2"/>
            <p:cNvSpPr/>
            <p:nvPr/>
          </p:nvSpPr>
          <p:spPr>
            <a:xfrm rot="10800000" flipH="1">
              <a:off x="4714877" y="2685340"/>
              <a:ext cx="3581424" cy="3886931"/>
            </a:xfrm>
            <a:prstGeom prst="wave">
              <a:avLst/>
            </a:prstGeom>
            <a:solidFill>
              <a:srgbClr val="FF0000"/>
            </a:solidFill>
            <a:ln>
              <a:solidFill>
                <a:srgbClr val="00FF00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900">
                <a:cs typeface="+mj-cs"/>
              </a:endParaRPr>
            </a:p>
          </p:txBody>
        </p:sp>
        <p:grpSp>
          <p:nvGrpSpPr>
            <p:cNvPr id="5133" name="Group 10"/>
            <p:cNvGrpSpPr>
              <a:grpSpLocks/>
            </p:cNvGrpSpPr>
            <p:nvPr/>
          </p:nvGrpSpPr>
          <p:grpSpPr bwMode="auto">
            <a:xfrm>
              <a:off x="4668324" y="2214554"/>
              <a:ext cx="3627976" cy="6074982"/>
              <a:chOff x="4668324" y="2214554"/>
              <a:chExt cx="3627976" cy="6074982"/>
            </a:xfrm>
          </p:grpSpPr>
          <p:grpSp>
            <p:nvGrpSpPr>
              <p:cNvPr id="5134" name="Group 7"/>
              <p:cNvGrpSpPr>
                <a:grpSpLocks/>
              </p:cNvGrpSpPr>
              <p:nvPr/>
            </p:nvGrpSpPr>
            <p:grpSpPr bwMode="auto">
              <a:xfrm>
                <a:off x="4714876" y="2214554"/>
                <a:ext cx="3581424" cy="4071966"/>
                <a:chOff x="5133980" y="71438"/>
                <a:chExt cx="3581424" cy="1571589"/>
              </a:xfrm>
            </p:grpSpPr>
            <p:sp>
              <p:nvSpPr>
                <p:cNvPr id="7" name="Wave 6"/>
                <p:cNvSpPr/>
                <p:nvPr/>
              </p:nvSpPr>
              <p:spPr>
                <a:xfrm rot="10800000" flipH="1">
                  <a:off x="5133980" y="142853"/>
                  <a:ext cx="3581424" cy="1500174"/>
                </a:xfrm>
                <a:prstGeom prst="wave">
                  <a:avLst/>
                </a:prstGeom>
                <a:solidFill>
                  <a:srgbClr val="FFFF00"/>
                </a:solidFill>
                <a:ln>
                  <a:solidFill>
                    <a:srgbClr val="00FF00"/>
                  </a:solidFill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 sz="900">
                    <a:cs typeface="+mj-cs"/>
                  </a:endParaRPr>
                </a:p>
              </p:txBody>
            </p:sp>
            <p:sp>
              <p:nvSpPr>
                <p:cNvPr id="8" name="Wave 7"/>
                <p:cNvSpPr/>
                <p:nvPr/>
              </p:nvSpPr>
              <p:spPr>
                <a:xfrm>
                  <a:off x="5141970" y="71438"/>
                  <a:ext cx="3573435" cy="1500376"/>
                </a:xfrm>
                <a:prstGeom prst="wave">
                  <a:avLst/>
                </a:prstGeom>
                <a:solidFill>
                  <a:srgbClr val="990099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 sz="900">
                    <a:cs typeface="+mj-cs"/>
                  </a:endParaRPr>
                </a:p>
              </p:txBody>
            </p:sp>
          </p:grpSp>
          <p:sp>
            <p:nvSpPr>
              <p:cNvPr id="6" name="TextBox 3"/>
              <p:cNvSpPr txBox="1"/>
              <p:nvPr/>
            </p:nvSpPr>
            <p:spPr>
              <a:xfrm>
                <a:off x="4668324" y="2916145"/>
                <a:ext cx="3519497" cy="5373391"/>
              </a:xfrm>
              <a:prstGeom prst="rect">
                <a:avLst/>
              </a:prstGeom>
              <a:noFill/>
            </p:spPr>
            <p:txBody>
              <a:bodyPr rtlCol="1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ar-EG" sz="8000" dirty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  <a:latin typeface="+mn-lt"/>
                    <a:cs typeface="+mj-cs"/>
                  </a:rPr>
                  <a:t>المثال1</a:t>
                </a:r>
              </a:p>
            </p:txBody>
          </p:sp>
        </p:grpSp>
      </p:grpSp>
      <p:grpSp>
        <p:nvGrpSpPr>
          <p:cNvPr id="5124" name="Group 19"/>
          <p:cNvGrpSpPr>
            <a:grpSpLocks/>
          </p:cNvGrpSpPr>
          <p:nvPr/>
        </p:nvGrpSpPr>
        <p:grpSpPr bwMode="auto">
          <a:xfrm>
            <a:off x="533400" y="2314575"/>
            <a:ext cx="8005764" cy="3633788"/>
            <a:chOff x="928858" y="2027820"/>
            <a:chExt cx="6286151" cy="4687328"/>
          </a:xfrm>
        </p:grpSpPr>
        <p:grpSp>
          <p:nvGrpSpPr>
            <p:cNvPr id="5126" name="Group 17"/>
            <p:cNvGrpSpPr>
              <a:grpSpLocks/>
            </p:cNvGrpSpPr>
            <p:nvPr/>
          </p:nvGrpSpPr>
          <p:grpSpPr bwMode="auto">
            <a:xfrm>
              <a:off x="928858" y="2027820"/>
              <a:ext cx="6142802" cy="4572654"/>
              <a:chOff x="1214610" y="1928431"/>
              <a:chExt cx="6142802" cy="4572654"/>
            </a:xfrm>
          </p:grpSpPr>
          <p:sp>
            <p:nvSpPr>
              <p:cNvPr id="18" name="Rounded Rectangle 17"/>
              <p:cNvSpPr/>
              <p:nvPr/>
            </p:nvSpPr>
            <p:spPr>
              <a:xfrm>
                <a:off x="1214610" y="1928431"/>
                <a:ext cx="6142801" cy="4572653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FF0066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2400">
                  <a:cs typeface="+mj-cs"/>
                </a:endParaRPr>
              </a:p>
            </p:txBody>
          </p:sp>
          <p:sp>
            <p:nvSpPr>
              <p:cNvPr id="40972" name="TextBox 18"/>
              <p:cNvSpPr txBox="1">
                <a:spLocks noChangeArrowheads="1"/>
              </p:cNvSpPr>
              <p:nvPr/>
            </p:nvSpPr>
            <p:spPr bwMode="auto">
              <a:xfrm>
                <a:off x="1524991" y="2352318"/>
                <a:ext cx="5472179" cy="3612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ar-EG" sz="4400" b="1" dirty="0">
                    <a:solidFill>
                      <a:srgbClr val="FF0066"/>
                    </a:solidFill>
                    <a:latin typeface="Calibri" pitchFamily="34" charset="0"/>
                    <a:cs typeface="+mj-cs"/>
                  </a:rPr>
                  <a:t>1- دببة: </a:t>
                </a:r>
                <a:r>
                  <a:rPr lang="ar-EG" sz="4400" b="1" dirty="0">
                    <a:latin typeface="Calibri" pitchFamily="34" charset="0"/>
                    <a:cs typeface="+mj-cs"/>
                  </a:rPr>
                  <a:t>تبلغ كتلة ذكر الدب البني 625 كجم </a:t>
                </a:r>
                <a:r>
                  <a:rPr lang="ar-EG" sz="4400" b="1" dirty="0" smtClean="0">
                    <a:latin typeface="Calibri" pitchFamily="34" charset="0"/>
                    <a:cs typeface="+mj-cs"/>
                  </a:rPr>
                  <a:t>تقريبًا, </a:t>
                </a:r>
                <a:r>
                  <a:rPr lang="ar-EG" sz="4400" b="1" dirty="0">
                    <a:latin typeface="Calibri" pitchFamily="34" charset="0"/>
                    <a:cs typeface="+mj-cs"/>
                  </a:rPr>
                  <a:t>وكتلة أنثاه 285 كجم </a:t>
                </a:r>
                <a:r>
                  <a:rPr lang="ar-EG" sz="4400" b="1" dirty="0" smtClean="0">
                    <a:latin typeface="Calibri" pitchFamily="34" charset="0"/>
                    <a:cs typeface="+mj-cs"/>
                  </a:rPr>
                  <a:t>تقريبًا. </a:t>
                </a:r>
                <a:r>
                  <a:rPr lang="ar-EG" sz="4400" b="1" dirty="0">
                    <a:latin typeface="Calibri" pitchFamily="34" charset="0"/>
                    <a:cs typeface="+mj-cs"/>
                  </a:rPr>
                  <a:t>فكم كيلو </a:t>
                </a:r>
                <a:r>
                  <a:rPr lang="ar-EG" sz="4400" b="1" dirty="0" smtClean="0">
                    <a:latin typeface="Calibri" pitchFamily="34" charset="0"/>
                    <a:cs typeface="+mj-cs"/>
                  </a:rPr>
                  <a:t>جرامًا </a:t>
                </a:r>
                <a:r>
                  <a:rPr lang="ar-EG" sz="4400" b="1" dirty="0">
                    <a:latin typeface="Calibri" pitchFamily="34" charset="0"/>
                    <a:cs typeface="+mj-cs"/>
                  </a:rPr>
                  <a:t>تقل كتلة أنثى الدب البني عن كتلة الذكر؟</a:t>
                </a:r>
              </a:p>
            </p:txBody>
          </p:sp>
        </p:grpSp>
        <p:sp>
          <p:nvSpPr>
            <p:cNvPr id="17" name="Rounded Rectangle 16"/>
            <p:cNvSpPr/>
            <p:nvPr/>
          </p:nvSpPr>
          <p:spPr>
            <a:xfrm>
              <a:off x="1072207" y="2142495"/>
              <a:ext cx="6142801" cy="4572653"/>
            </a:xfrm>
            <a:prstGeom prst="roundRect">
              <a:avLst/>
            </a:prstGeom>
            <a:noFill/>
            <a:ln w="57150">
              <a:solidFill>
                <a:srgbClr val="0000FF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2400">
                <a:cs typeface="+mj-cs"/>
              </a:endParaRPr>
            </a:p>
          </p:txBody>
        </p:sp>
      </p:grpSp>
    </p:spTree>
  </p:cSld>
  <p:clrMapOvr>
    <a:masterClrMapping/>
  </p:clrMapOvr>
  <p:transition>
    <p:strips dir="rd"/>
    <p:sndAc>
      <p:stSnd>
        <p:snd r:embed="rId2" name="chor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مثال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دببة تبلغ كتلة ذكر الدب البن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000125" y="1643063"/>
            <a:ext cx="7215188" cy="2500312"/>
            <a:chOff x="-214346" y="2716076"/>
            <a:chExt cx="8162954" cy="3141816"/>
          </a:xfrm>
        </p:grpSpPr>
        <p:grpSp>
          <p:nvGrpSpPr>
            <p:cNvPr id="34819" name="Group 7"/>
            <p:cNvGrpSpPr>
              <a:grpSpLocks/>
            </p:cNvGrpSpPr>
            <p:nvPr/>
          </p:nvGrpSpPr>
          <p:grpSpPr bwMode="auto">
            <a:xfrm>
              <a:off x="-214346" y="2716076"/>
              <a:ext cx="8162954" cy="3141816"/>
              <a:chOff x="0" y="2714620"/>
              <a:chExt cx="8162954" cy="3141816"/>
            </a:xfrm>
          </p:grpSpPr>
          <p:pic>
            <p:nvPicPr>
              <p:cNvPr id="34821" name="Picture 5" descr="00182.WMF"/>
              <p:cNvPicPr>
                <a:picLocks noChangeAspect="1"/>
              </p:cNvPicPr>
              <p:nvPr/>
            </p:nvPicPr>
            <p:blipFill>
              <a:blip r:embed="rId4" cstate="print">
                <a:lum bright="-16000" contrast="12000"/>
              </a:blip>
              <a:srcRect/>
              <a:stretch>
                <a:fillRect/>
              </a:stretch>
            </p:blipFill>
            <p:spPr bwMode="auto">
              <a:xfrm>
                <a:off x="0" y="2714620"/>
                <a:ext cx="8162954" cy="31418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" name="Freeform 6"/>
              <p:cNvSpPr/>
              <p:nvPr/>
            </p:nvSpPr>
            <p:spPr>
              <a:xfrm>
                <a:off x="128588" y="3071810"/>
                <a:ext cx="7900987" cy="2671765"/>
              </a:xfrm>
              <a:custGeom>
                <a:avLst/>
                <a:gdLst>
                  <a:gd name="connsiteX0" fmla="*/ 7386637 w 7900987"/>
                  <a:gd name="connsiteY0" fmla="*/ 671513 h 2628900"/>
                  <a:gd name="connsiteX1" fmla="*/ 7272337 w 7900987"/>
                  <a:gd name="connsiteY1" fmla="*/ 600075 h 2628900"/>
                  <a:gd name="connsiteX2" fmla="*/ 7229475 w 7900987"/>
                  <a:gd name="connsiteY2" fmla="*/ 571500 h 2628900"/>
                  <a:gd name="connsiteX3" fmla="*/ 7100887 w 7900987"/>
                  <a:gd name="connsiteY3" fmla="*/ 471488 h 2628900"/>
                  <a:gd name="connsiteX4" fmla="*/ 7043737 w 7900987"/>
                  <a:gd name="connsiteY4" fmla="*/ 442913 h 2628900"/>
                  <a:gd name="connsiteX5" fmla="*/ 7000875 w 7900987"/>
                  <a:gd name="connsiteY5" fmla="*/ 414338 h 2628900"/>
                  <a:gd name="connsiteX6" fmla="*/ 6915150 w 7900987"/>
                  <a:gd name="connsiteY6" fmla="*/ 385763 h 2628900"/>
                  <a:gd name="connsiteX7" fmla="*/ 6786562 w 7900987"/>
                  <a:gd name="connsiteY7" fmla="*/ 328613 h 2628900"/>
                  <a:gd name="connsiteX8" fmla="*/ 6700837 w 7900987"/>
                  <a:gd name="connsiteY8" fmla="*/ 300038 h 2628900"/>
                  <a:gd name="connsiteX9" fmla="*/ 6586537 w 7900987"/>
                  <a:gd name="connsiteY9" fmla="*/ 271463 h 2628900"/>
                  <a:gd name="connsiteX10" fmla="*/ 6372225 w 7900987"/>
                  <a:gd name="connsiteY10" fmla="*/ 257175 h 2628900"/>
                  <a:gd name="connsiteX11" fmla="*/ 6215062 w 7900987"/>
                  <a:gd name="connsiteY11" fmla="*/ 214313 h 2628900"/>
                  <a:gd name="connsiteX12" fmla="*/ 5986462 w 7900987"/>
                  <a:gd name="connsiteY12" fmla="*/ 185738 h 2628900"/>
                  <a:gd name="connsiteX13" fmla="*/ 5900737 w 7900987"/>
                  <a:gd name="connsiteY13" fmla="*/ 157163 h 2628900"/>
                  <a:gd name="connsiteX14" fmla="*/ 5800725 w 7900987"/>
                  <a:gd name="connsiteY14" fmla="*/ 128588 h 2628900"/>
                  <a:gd name="connsiteX15" fmla="*/ 5557837 w 7900987"/>
                  <a:gd name="connsiteY15" fmla="*/ 85725 h 2628900"/>
                  <a:gd name="connsiteX16" fmla="*/ 5486400 w 7900987"/>
                  <a:gd name="connsiteY16" fmla="*/ 71438 h 2628900"/>
                  <a:gd name="connsiteX17" fmla="*/ 4471987 w 7900987"/>
                  <a:gd name="connsiteY17" fmla="*/ 42863 h 2628900"/>
                  <a:gd name="connsiteX18" fmla="*/ 4357687 w 7900987"/>
                  <a:gd name="connsiteY18" fmla="*/ 28575 h 2628900"/>
                  <a:gd name="connsiteX19" fmla="*/ 4257675 w 7900987"/>
                  <a:gd name="connsiteY19" fmla="*/ 0 h 2628900"/>
                  <a:gd name="connsiteX20" fmla="*/ 2814637 w 7900987"/>
                  <a:gd name="connsiteY20" fmla="*/ 14288 h 2628900"/>
                  <a:gd name="connsiteX21" fmla="*/ 2771775 w 7900987"/>
                  <a:gd name="connsiteY21" fmla="*/ 28575 h 2628900"/>
                  <a:gd name="connsiteX22" fmla="*/ 2643187 w 7900987"/>
                  <a:gd name="connsiteY22" fmla="*/ 57150 h 2628900"/>
                  <a:gd name="connsiteX23" fmla="*/ 2557462 w 7900987"/>
                  <a:gd name="connsiteY23" fmla="*/ 114300 h 2628900"/>
                  <a:gd name="connsiteX24" fmla="*/ 2471737 w 7900987"/>
                  <a:gd name="connsiteY24" fmla="*/ 171450 h 2628900"/>
                  <a:gd name="connsiteX25" fmla="*/ 2386012 w 7900987"/>
                  <a:gd name="connsiteY25" fmla="*/ 228600 h 2628900"/>
                  <a:gd name="connsiteX26" fmla="*/ 2214562 w 7900987"/>
                  <a:gd name="connsiteY26" fmla="*/ 271463 h 2628900"/>
                  <a:gd name="connsiteX27" fmla="*/ 1914525 w 7900987"/>
                  <a:gd name="connsiteY27" fmla="*/ 300038 h 2628900"/>
                  <a:gd name="connsiteX28" fmla="*/ 1828800 w 7900987"/>
                  <a:gd name="connsiteY28" fmla="*/ 328613 h 2628900"/>
                  <a:gd name="connsiteX29" fmla="*/ 1785937 w 7900987"/>
                  <a:gd name="connsiteY29" fmla="*/ 342900 h 2628900"/>
                  <a:gd name="connsiteX30" fmla="*/ 1743075 w 7900987"/>
                  <a:gd name="connsiteY30" fmla="*/ 357188 h 2628900"/>
                  <a:gd name="connsiteX31" fmla="*/ 1685925 w 7900987"/>
                  <a:gd name="connsiteY31" fmla="*/ 371475 h 2628900"/>
                  <a:gd name="connsiteX32" fmla="*/ 1600200 w 7900987"/>
                  <a:gd name="connsiteY32" fmla="*/ 400050 h 2628900"/>
                  <a:gd name="connsiteX33" fmla="*/ 1514475 w 7900987"/>
                  <a:gd name="connsiteY33" fmla="*/ 428625 h 2628900"/>
                  <a:gd name="connsiteX34" fmla="*/ 1428750 w 7900987"/>
                  <a:gd name="connsiteY34" fmla="*/ 457200 h 2628900"/>
                  <a:gd name="connsiteX35" fmla="*/ 1385887 w 7900987"/>
                  <a:gd name="connsiteY35" fmla="*/ 471488 h 2628900"/>
                  <a:gd name="connsiteX36" fmla="*/ 1271587 w 7900987"/>
                  <a:gd name="connsiteY36" fmla="*/ 485775 h 2628900"/>
                  <a:gd name="connsiteX37" fmla="*/ 1228725 w 7900987"/>
                  <a:gd name="connsiteY37" fmla="*/ 500063 h 2628900"/>
                  <a:gd name="connsiteX38" fmla="*/ 1143000 w 7900987"/>
                  <a:gd name="connsiteY38" fmla="*/ 557213 h 2628900"/>
                  <a:gd name="connsiteX39" fmla="*/ 1100137 w 7900987"/>
                  <a:gd name="connsiteY39" fmla="*/ 585788 h 2628900"/>
                  <a:gd name="connsiteX40" fmla="*/ 1057275 w 7900987"/>
                  <a:gd name="connsiteY40" fmla="*/ 614363 h 2628900"/>
                  <a:gd name="connsiteX41" fmla="*/ 1014412 w 7900987"/>
                  <a:gd name="connsiteY41" fmla="*/ 642938 h 2628900"/>
                  <a:gd name="connsiteX42" fmla="*/ 900112 w 7900987"/>
                  <a:gd name="connsiteY42" fmla="*/ 742950 h 2628900"/>
                  <a:gd name="connsiteX43" fmla="*/ 814387 w 7900987"/>
                  <a:gd name="connsiteY43" fmla="*/ 814388 h 2628900"/>
                  <a:gd name="connsiteX44" fmla="*/ 771525 w 7900987"/>
                  <a:gd name="connsiteY44" fmla="*/ 857250 h 2628900"/>
                  <a:gd name="connsiteX45" fmla="*/ 714375 w 7900987"/>
                  <a:gd name="connsiteY45" fmla="*/ 871538 h 2628900"/>
                  <a:gd name="connsiteX46" fmla="*/ 557212 w 7900987"/>
                  <a:gd name="connsiteY46" fmla="*/ 885825 h 2628900"/>
                  <a:gd name="connsiteX47" fmla="*/ 514350 w 7900987"/>
                  <a:gd name="connsiteY47" fmla="*/ 914400 h 2628900"/>
                  <a:gd name="connsiteX48" fmla="*/ 428625 w 7900987"/>
                  <a:gd name="connsiteY48" fmla="*/ 942975 h 2628900"/>
                  <a:gd name="connsiteX49" fmla="*/ 300037 w 7900987"/>
                  <a:gd name="connsiteY49" fmla="*/ 1028700 h 2628900"/>
                  <a:gd name="connsiteX50" fmla="*/ 257175 w 7900987"/>
                  <a:gd name="connsiteY50" fmla="*/ 1057275 h 2628900"/>
                  <a:gd name="connsiteX51" fmla="*/ 157162 w 7900987"/>
                  <a:gd name="connsiteY51" fmla="*/ 1171575 h 2628900"/>
                  <a:gd name="connsiteX52" fmla="*/ 100012 w 7900987"/>
                  <a:gd name="connsiteY52" fmla="*/ 1257300 h 2628900"/>
                  <a:gd name="connsiteX53" fmla="*/ 71437 w 7900987"/>
                  <a:gd name="connsiteY53" fmla="*/ 1357313 h 2628900"/>
                  <a:gd name="connsiteX54" fmla="*/ 42862 w 7900987"/>
                  <a:gd name="connsiteY54" fmla="*/ 1443038 h 2628900"/>
                  <a:gd name="connsiteX55" fmla="*/ 14287 w 7900987"/>
                  <a:gd name="connsiteY55" fmla="*/ 1543050 h 2628900"/>
                  <a:gd name="connsiteX56" fmla="*/ 0 w 7900987"/>
                  <a:gd name="connsiteY56" fmla="*/ 1700213 h 2628900"/>
                  <a:gd name="connsiteX57" fmla="*/ 14287 w 7900987"/>
                  <a:gd name="connsiteY57" fmla="*/ 1757363 h 2628900"/>
                  <a:gd name="connsiteX58" fmla="*/ 28575 w 7900987"/>
                  <a:gd name="connsiteY58" fmla="*/ 1800225 h 2628900"/>
                  <a:gd name="connsiteX59" fmla="*/ 171450 w 7900987"/>
                  <a:gd name="connsiteY59" fmla="*/ 1943100 h 2628900"/>
                  <a:gd name="connsiteX60" fmla="*/ 257175 w 7900987"/>
                  <a:gd name="connsiteY60" fmla="*/ 2000250 h 2628900"/>
                  <a:gd name="connsiteX61" fmla="*/ 300037 w 7900987"/>
                  <a:gd name="connsiteY61" fmla="*/ 2014538 h 2628900"/>
                  <a:gd name="connsiteX62" fmla="*/ 400050 w 7900987"/>
                  <a:gd name="connsiteY62" fmla="*/ 2085975 h 2628900"/>
                  <a:gd name="connsiteX63" fmla="*/ 528637 w 7900987"/>
                  <a:gd name="connsiteY63" fmla="*/ 2114550 h 2628900"/>
                  <a:gd name="connsiteX64" fmla="*/ 671512 w 7900987"/>
                  <a:gd name="connsiteY64" fmla="*/ 2128838 h 2628900"/>
                  <a:gd name="connsiteX65" fmla="*/ 714375 w 7900987"/>
                  <a:gd name="connsiteY65" fmla="*/ 2157413 h 2628900"/>
                  <a:gd name="connsiteX66" fmla="*/ 785812 w 7900987"/>
                  <a:gd name="connsiteY66" fmla="*/ 2228850 h 2628900"/>
                  <a:gd name="connsiteX67" fmla="*/ 814387 w 7900987"/>
                  <a:gd name="connsiteY67" fmla="*/ 2271713 h 2628900"/>
                  <a:gd name="connsiteX68" fmla="*/ 900112 w 7900987"/>
                  <a:gd name="connsiteY68" fmla="*/ 2314575 h 2628900"/>
                  <a:gd name="connsiteX69" fmla="*/ 957262 w 7900987"/>
                  <a:gd name="connsiteY69" fmla="*/ 2343150 h 2628900"/>
                  <a:gd name="connsiteX70" fmla="*/ 1143000 w 7900987"/>
                  <a:gd name="connsiteY70" fmla="*/ 2357438 h 2628900"/>
                  <a:gd name="connsiteX71" fmla="*/ 1243012 w 7900987"/>
                  <a:gd name="connsiteY71" fmla="*/ 2371725 h 2628900"/>
                  <a:gd name="connsiteX72" fmla="*/ 1371600 w 7900987"/>
                  <a:gd name="connsiteY72" fmla="*/ 2386013 h 2628900"/>
                  <a:gd name="connsiteX73" fmla="*/ 1457325 w 7900987"/>
                  <a:gd name="connsiteY73" fmla="*/ 2428875 h 2628900"/>
                  <a:gd name="connsiteX74" fmla="*/ 1543050 w 7900987"/>
                  <a:gd name="connsiteY74" fmla="*/ 2457450 h 2628900"/>
                  <a:gd name="connsiteX75" fmla="*/ 1585912 w 7900987"/>
                  <a:gd name="connsiteY75" fmla="*/ 2471738 h 2628900"/>
                  <a:gd name="connsiteX76" fmla="*/ 1628775 w 7900987"/>
                  <a:gd name="connsiteY76" fmla="*/ 2486025 h 2628900"/>
                  <a:gd name="connsiteX77" fmla="*/ 1671637 w 7900987"/>
                  <a:gd name="connsiteY77" fmla="*/ 2500313 h 2628900"/>
                  <a:gd name="connsiteX78" fmla="*/ 1728787 w 7900987"/>
                  <a:gd name="connsiteY78" fmla="*/ 2514600 h 2628900"/>
                  <a:gd name="connsiteX79" fmla="*/ 2100262 w 7900987"/>
                  <a:gd name="connsiteY79" fmla="*/ 2528888 h 2628900"/>
                  <a:gd name="connsiteX80" fmla="*/ 2928937 w 7900987"/>
                  <a:gd name="connsiteY80" fmla="*/ 2557463 h 2628900"/>
                  <a:gd name="connsiteX81" fmla="*/ 3114675 w 7900987"/>
                  <a:gd name="connsiteY81" fmla="*/ 2600325 h 2628900"/>
                  <a:gd name="connsiteX82" fmla="*/ 3200400 w 7900987"/>
                  <a:gd name="connsiteY82" fmla="*/ 2628900 h 2628900"/>
                  <a:gd name="connsiteX83" fmla="*/ 4900612 w 7900987"/>
                  <a:gd name="connsiteY83" fmla="*/ 2614613 h 2628900"/>
                  <a:gd name="connsiteX84" fmla="*/ 4943475 w 7900987"/>
                  <a:gd name="connsiteY84" fmla="*/ 2600325 h 2628900"/>
                  <a:gd name="connsiteX85" fmla="*/ 5100637 w 7900987"/>
                  <a:gd name="connsiteY85" fmla="*/ 2586038 h 2628900"/>
                  <a:gd name="connsiteX86" fmla="*/ 5143500 w 7900987"/>
                  <a:gd name="connsiteY86" fmla="*/ 2571750 h 2628900"/>
                  <a:gd name="connsiteX87" fmla="*/ 5186362 w 7900987"/>
                  <a:gd name="connsiteY87" fmla="*/ 2543175 h 2628900"/>
                  <a:gd name="connsiteX88" fmla="*/ 5343525 w 7900987"/>
                  <a:gd name="connsiteY88" fmla="*/ 2514600 h 2628900"/>
                  <a:gd name="connsiteX89" fmla="*/ 5386387 w 7900987"/>
                  <a:gd name="connsiteY89" fmla="*/ 2500313 h 2628900"/>
                  <a:gd name="connsiteX90" fmla="*/ 6057900 w 7900987"/>
                  <a:gd name="connsiteY90" fmla="*/ 2471738 h 2628900"/>
                  <a:gd name="connsiteX91" fmla="*/ 6186487 w 7900987"/>
                  <a:gd name="connsiteY91" fmla="*/ 2443163 h 2628900"/>
                  <a:gd name="connsiteX92" fmla="*/ 6300787 w 7900987"/>
                  <a:gd name="connsiteY92" fmla="*/ 2414588 h 2628900"/>
                  <a:gd name="connsiteX93" fmla="*/ 6386512 w 7900987"/>
                  <a:gd name="connsiteY93" fmla="*/ 2386013 h 2628900"/>
                  <a:gd name="connsiteX94" fmla="*/ 6529387 w 7900987"/>
                  <a:gd name="connsiteY94" fmla="*/ 2371725 h 2628900"/>
                  <a:gd name="connsiteX95" fmla="*/ 6615112 w 7900987"/>
                  <a:gd name="connsiteY95" fmla="*/ 2343150 h 2628900"/>
                  <a:gd name="connsiteX96" fmla="*/ 6657975 w 7900987"/>
                  <a:gd name="connsiteY96" fmla="*/ 2328863 h 2628900"/>
                  <a:gd name="connsiteX97" fmla="*/ 6743700 w 7900987"/>
                  <a:gd name="connsiteY97" fmla="*/ 2271713 h 2628900"/>
                  <a:gd name="connsiteX98" fmla="*/ 6786562 w 7900987"/>
                  <a:gd name="connsiteY98" fmla="*/ 2228850 h 2628900"/>
                  <a:gd name="connsiteX99" fmla="*/ 6829425 w 7900987"/>
                  <a:gd name="connsiteY99" fmla="*/ 2214563 h 2628900"/>
                  <a:gd name="connsiteX100" fmla="*/ 7000875 w 7900987"/>
                  <a:gd name="connsiteY100" fmla="*/ 2200275 h 2628900"/>
                  <a:gd name="connsiteX101" fmla="*/ 7086600 w 7900987"/>
                  <a:gd name="connsiteY101" fmla="*/ 2185988 h 2628900"/>
                  <a:gd name="connsiteX102" fmla="*/ 7129462 w 7900987"/>
                  <a:gd name="connsiteY102" fmla="*/ 2171700 h 2628900"/>
                  <a:gd name="connsiteX103" fmla="*/ 7186612 w 7900987"/>
                  <a:gd name="connsiteY103" fmla="*/ 2157413 h 2628900"/>
                  <a:gd name="connsiteX104" fmla="*/ 7272337 w 7900987"/>
                  <a:gd name="connsiteY104" fmla="*/ 2100263 h 2628900"/>
                  <a:gd name="connsiteX105" fmla="*/ 7315200 w 7900987"/>
                  <a:gd name="connsiteY105" fmla="*/ 2071688 h 2628900"/>
                  <a:gd name="connsiteX106" fmla="*/ 7400925 w 7900987"/>
                  <a:gd name="connsiteY106" fmla="*/ 2028825 h 2628900"/>
                  <a:gd name="connsiteX107" fmla="*/ 7443787 w 7900987"/>
                  <a:gd name="connsiteY107" fmla="*/ 2014538 h 2628900"/>
                  <a:gd name="connsiteX108" fmla="*/ 7486650 w 7900987"/>
                  <a:gd name="connsiteY108" fmla="*/ 1985963 h 2628900"/>
                  <a:gd name="connsiteX109" fmla="*/ 7529512 w 7900987"/>
                  <a:gd name="connsiteY109" fmla="*/ 1971675 h 2628900"/>
                  <a:gd name="connsiteX110" fmla="*/ 7558087 w 7900987"/>
                  <a:gd name="connsiteY110" fmla="*/ 1928813 h 2628900"/>
                  <a:gd name="connsiteX111" fmla="*/ 7643812 w 7900987"/>
                  <a:gd name="connsiteY111" fmla="*/ 1871663 h 2628900"/>
                  <a:gd name="connsiteX112" fmla="*/ 7686675 w 7900987"/>
                  <a:gd name="connsiteY112" fmla="*/ 1843088 h 2628900"/>
                  <a:gd name="connsiteX113" fmla="*/ 7758112 w 7900987"/>
                  <a:gd name="connsiteY113" fmla="*/ 1771650 h 2628900"/>
                  <a:gd name="connsiteX114" fmla="*/ 7843837 w 7900987"/>
                  <a:gd name="connsiteY114" fmla="*/ 1743075 h 2628900"/>
                  <a:gd name="connsiteX115" fmla="*/ 7886700 w 7900987"/>
                  <a:gd name="connsiteY115" fmla="*/ 1657350 h 2628900"/>
                  <a:gd name="connsiteX116" fmla="*/ 7900987 w 7900987"/>
                  <a:gd name="connsiteY116" fmla="*/ 1614488 h 2628900"/>
                  <a:gd name="connsiteX117" fmla="*/ 7886700 w 7900987"/>
                  <a:gd name="connsiteY117" fmla="*/ 1300163 h 2628900"/>
                  <a:gd name="connsiteX118" fmla="*/ 7872412 w 7900987"/>
                  <a:gd name="connsiteY118" fmla="*/ 1257300 h 2628900"/>
                  <a:gd name="connsiteX119" fmla="*/ 7858125 w 7900987"/>
                  <a:gd name="connsiteY119" fmla="*/ 1114425 h 2628900"/>
                  <a:gd name="connsiteX120" fmla="*/ 7843837 w 7900987"/>
                  <a:gd name="connsiteY120" fmla="*/ 1071563 h 2628900"/>
                  <a:gd name="connsiteX121" fmla="*/ 7800975 w 7900987"/>
                  <a:gd name="connsiteY121" fmla="*/ 1028700 h 2628900"/>
                  <a:gd name="connsiteX122" fmla="*/ 7729537 w 7900987"/>
                  <a:gd name="connsiteY122" fmla="*/ 942975 h 2628900"/>
                  <a:gd name="connsiteX123" fmla="*/ 7686675 w 7900987"/>
                  <a:gd name="connsiteY123" fmla="*/ 914400 h 2628900"/>
                  <a:gd name="connsiteX124" fmla="*/ 7600950 w 7900987"/>
                  <a:gd name="connsiteY124" fmla="*/ 828675 h 2628900"/>
                  <a:gd name="connsiteX125" fmla="*/ 7515225 w 7900987"/>
                  <a:gd name="connsiteY125" fmla="*/ 771525 h 2628900"/>
                  <a:gd name="connsiteX126" fmla="*/ 7443787 w 7900987"/>
                  <a:gd name="connsiteY126" fmla="*/ 714375 h 2628900"/>
                  <a:gd name="connsiteX127" fmla="*/ 7315200 w 7900987"/>
                  <a:gd name="connsiteY127" fmla="*/ 642938 h 2628900"/>
                  <a:gd name="connsiteX128" fmla="*/ 7272337 w 7900987"/>
                  <a:gd name="connsiteY128" fmla="*/ 614363 h 2628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</a:cxnLst>
                <a:rect l="l" t="t" r="r" b="b"/>
                <a:pathLst>
                  <a:path w="7900987" h="2628900">
                    <a:moveTo>
                      <a:pt x="7386637" y="671513"/>
                    </a:moveTo>
                    <a:cubicBezTo>
                      <a:pt x="7297129" y="626759"/>
                      <a:pt x="7358890" y="661899"/>
                      <a:pt x="7272337" y="600075"/>
                    </a:cubicBezTo>
                    <a:cubicBezTo>
                      <a:pt x="7258364" y="590094"/>
                      <a:pt x="7242666" y="582493"/>
                      <a:pt x="7229475" y="571500"/>
                    </a:cubicBezTo>
                    <a:cubicBezTo>
                      <a:pt x="7158921" y="512706"/>
                      <a:pt x="7209214" y="525651"/>
                      <a:pt x="7100887" y="471488"/>
                    </a:cubicBezTo>
                    <a:cubicBezTo>
                      <a:pt x="7081837" y="461963"/>
                      <a:pt x="7062229" y="453480"/>
                      <a:pt x="7043737" y="442913"/>
                    </a:cubicBezTo>
                    <a:cubicBezTo>
                      <a:pt x="7028828" y="434394"/>
                      <a:pt x="7016566" y="421312"/>
                      <a:pt x="7000875" y="414338"/>
                    </a:cubicBezTo>
                    <a:cubicBezTo>
                      <a:pt x="6973350" y="402105"/>
                      <a:pt x="6915150" y="385763"/>
                      <a:pt x="6915150" y="385763"/>
                    </a:cubicBezTo>
                    <a:cubicBezTo>
                      <a:pt x="6847224" y="340480"/>
                      <a:pt x="6888579" y="362619"/>
                      <a:pt x="6786562" y="328613"/>
                    </a:cubicBezTo>
                    <a:lnTo>
                      <a:pt x="6700837" y="300038"/>
                    </a:lnTo>
                    <a:cubicBezTo>
                      <a:pt x="6657843" y="285707"/>
                      <a:pt x="6635808" y="276390"/>
                      <a:pt x="6586537" y="271463"/>
                    </a:cubicBezTo>
                    <a:cubicBezTo>
                      <a:pt x="6515296" y="264339"/>
                      <a:pt x="6443662" y="261938"/>
                      <a:pt x="6372225" y="257175"/>
                    </a:cubicBezTo>
                    <a:cubicBezTo>
                      <a:pt x="6323003" y="240769"/>
                      <a:pt x="6263399" y="219684"/>
                      <a:pt x="6215062" y="214313"/>
                    </a:cubicBezTo>
                    <a:cubicBezTo>
                      <a:pt x="6053005" y="196306"/>
                      <a:pt x="6129168" y="206124"/>
                      <a:pt x="5986462" y="185738"/>
                    </a:cubicBezTo>
                    <a:lnTo>
                      <a:pt x="5900737" y="157163"/>
                    </a:lnTo>
                    <a:cubicBezTo>
                      <a:pt x="5855748" y="142167"/>
                      <a:pt x="5850970" y="139355"/>
                      <a:pt x="5800725" y="128588"/>
                    </a:cubicBezTo>
                    <a:cubicBezTo>
                      <a:pt x="5570813" y="79322"/>
                      <a:pt x="5743383" y="116649"/>
                      <a:pt x="5557837" y="85725"/>
                    </a:cubicBezTo>
                    <a:cubicBezTo>
                      <a:pt x="5533884" y="81733"/>
                      <a:pt x="5510630" y="73053"/>
                      <a:pt x="5486400" y="71438"/>
                    </a:cubicBezTo>
                    <a:cubicBezTo>
                      <a:pt x="5252204" y="55825"/>
                      <a:pt x="4619520" y="46070"/>
                      <a:pt x="4471987" y="42863"/>
                    </a:cubicBezTo>
                    <a:cubicBezTo>
                      <a:pt x="4433887" y="38100"/>
                      <a:pt x="4395561" y="34887"/>
                      <a:pt x="4357687" y="28575"/>
                    </a:cubicBezTo>
                    <a:cubicBezTo>
                      <a:pt x="4321800" y="22594"/>
                      <a:pt x="4291652" y="11326"/>
                      <a:pt x="4257675" y="0"/>
                    </a:cubicBezTo>
                    <a:lnTo>
                      <a:pt x="2814637" y="14288"/>
                    </a:lnTo>
                    <a:cubicBezTo>
                      <a:pt x="2799580" y="14578"/>
                      <a:pt x="2786477" y="25308"/>
                      <a:pt x="2771775" y="28575"/>
                    </a:cubicBezTo>
                    <a:cubicBezTo>
                      <a:pt x="2620901" y="62103"/>
                      <a:pt x="2739679" y="24987"/>
                      <a:pt x="2643187" y="57150"/>
                    </a:cubicBezTo>
                    <a:cubicBezTo>
                      <a:pt x="2614612" y="76200"/>
                      <a:pt x="2581746" y="90016"/>
                      <a:pt x="2557462" y="114300"/>
                    </a:cubicBezTo>
                    <a:cubicBezTo>
                      <a:pt x="2503951" y="167812"/>
                      <a:pt x="2533769" y="150774"/>
                      <a:pt x="2471737" y="171450"/>
                    </a:cubicBezTo>
                    <a:lnTo>
                      <a:pt x="2386012" y="228600"/>
                    </a:lnTo>
                    <a:cubicBezTo>
                      <a:pt x="2307266" y="281098"/>
                      <a:pt x="2360218" y="255278"/>
                      <a:pt x="2214562" y="271463"/>
                    </a:cubicBezTo>
                    <a:cubicBezTo>
                      <a:pt x="2040664" y="314936"/>
                      <a:pt x="2334240" y="245292"/>
                      <a:pt x="1914525" y="300038"/>
                    </a:cubicBezTo>
                    <a:cubicBezTo>
                      <a:pt x="1884657" y="303934"/>
                      <a:pt x="1857375" y="319088"/>
                      <a:pt x="1828800" y="328613"/>
                    </a:cubicBezTo>
                    <a:lnTo>
                      <a:pt x="1785937" y="342900"/>
                    </a:lnTo>
                    <a:cubicBezTo>
                      <a:pt x="1771650" y="347662"/>
                      <a:pt x="1757686" y="353535"/>
                      <a:pt x="1743075" y="357188"/>
                    </a:cubicBezTo>
                    <a:cubicBezTo>
                      <a:pt x="1724025" y="361950"/>
                      <a:pt x="1704733" y="365833"/>
                      <a:pt x="1685925" y="371475"/>
                    </a:cubicBezTo>
                    <a:cubicBezTo>
                      <a:pt x="1657075" y="380130"/>
                      <a:pt x="1628775" y="390525"/>
                      <a:pt x="1600200" y="400050"/>
                    </a:cubicBezTo>
                    <a:lnTo>
                      <a:pt x="1514475" y="428625"/>
                    </a:lnTo>
                    <a:lnTo>
                      <a:pt x="1428750" y="457200"/>
                    </a:lnTo>
                    <a:cubicBezTo>
                      <a:pt x="1414462" y="461963"/>
                      <a:pt x="1400831" y="469620"/>
                      <a:pt x="1385887" y="471488"/>
                    </a:cubicBezTo>
                    <a:lnTo>
                      <a:pt x="1271587" y="485775"/>
                    </a:lnTo>
                    <a:cubicBezTo>
                      <a:pt x="1257300" y="490538"/>
                      <a:pt x="1241890" y="492749"/>
                      <a:pt x="1228725" y="500063"/>
                    </a:cubicBezTo>
                    <a:cubicBezTo>
                      <a:pt x="1198704" y="516742"/>
                      <a:pt x="1171575" y="538163"/>
                      <a:pt x="1143000" y="557213"/>
                    </a:cubicBezTo>
                    <a:lnTo>
                      <a:pt x="1100137" y="585788"/>
                    </a:lnTo>
                    <a:lnTo>
                      <a:pt x="1057275" y="614363"/>
                    </a:lnTo>
                    <a:lnTo>
                      <a:pt x="1014412" y="642938"/>
                    </a:lnTo>
                    <a:cubicBezTo>
                      <a:pt x="933445" y="764388"/>
                      <a:pt x="1066809" y="576249"/>
                      <a:pt x="900112" y="742950"/>
                    </a:cubicBezTo>
                    <a:cubicBezTo>
                      <a:pt x="774901" y="868164"/>
                      <a:pt x="933727" y="714938"/>
                      <a:pt x="814387" y="814388"/>
                    </a:cubicBezTo>
                    <a:cubicBezTo>
                      <a:pt x="798865" y="827323"/>
                      <a:pt x="789068" y="847225"/>
                      <a:pt x="771525" y="857250"/>
                    </a:cubicBezTo>
                    <a:cubicBezTo>
                      <a:pt x="754476" y="866992"/>
                      <a:pt x="733839" y="868943"/>
                      <a:pt x="714375" y="871538"/>
                    </a:cubicBezTo>
                    <a:cubicBezTo>
                      <a:pt x="662233" y="878490"/>
                      <a:pt x="609600" y="881063"/>
                      <a:pt x="557212" y="885825"/>
                    </a:cubicBezTo>
                    <a:cubicBezTo>
                      <a:pt x="542925" y="895350"/>
                      <a:pt x="530041" y="907426"/>
                      <a:pt x="514350" y="914400"/>
                    </a:cubicBezTo>
                    <a:cubicBezTo>
                      <a:pt x="486825" y="926633"/>
                      <a:pt x="428625" y="942975"/>
                      <a:pt x="428625" y="942975"/>
                    </a:cubicBezTo>
                    <a:lnTo>
                      <a:pt x="300037" y="1028700"/>
                    </a:lnTo>
                    <a:lnTo>
                      <a:pt x="257175" y="1057275"/>
                    </a:lnTo>
                    <a:cubicBezTo>
                      <a:pt x="190500" y="1157288"/>
                      <a:pt x="228600" y="1123950"/>
                      <a:pt x="157162" y="1171575"/>
                    </a:cubicBezTo>
                    <a:cubicBezTo>
                      <a:pt x="138112" y="1200150"/>
                      <a:pt x="110872" y="1224719"/>
                      <a:pt x="100012" y="1257300"/>
                    </a:cubicBezTo>
                    <a:cubicBezTo>
                      <a:pt x="51985" y="1401388"/>
                      <a:pt x="125273" y="1177861"/>
                      <a:pt x="71437" y="1357313"/>
                    </a:cubicBezTo>
                    <a:cubicBezTo>
                      <a:pt x="62782" y="1386163"/>
                      <a:pt x="50167" y="1413817"/>
                      <a:pt x="42862" y="1443038"/>
                    </a:cubicBezTo>
                    <a:cubicBezTo>
                      <a:pt x="24922" y="1514799"/>
                      <a:pt x="34785" y="1481560"/>
                      <a:pt x="14287" y="1543050"/>
                    </a:cubicBezTo>
                    <a:cubicBezTo>
                      <a:pt x="9525" y="1595438"/>
                      <a:pt x="0" y="1647609"/>
                      <a:pt x="0" y="1700213"/>
                    </a:cubicBezTo>
                    <a:cubicBezTo>
                      <a:pt x="0" y="1719849"/>
                      <a:pt x="8892" y="1738482"/>
                      <a:pt x="14287" y="1757363"/>
                    </a:cubicBezTo>
                    <a:cubicBezTo>
                      <a:pt x="18424" y="1771844"/>
                      <a:pt x="21261" y="1787060"/>
                      <a:pt x="28575" y="1800225"/>
                    </a:cubicBezTo>
                    <a:cubicBezTo>
                      <a:pt x="84606" y="1901079"/>
                      <a:pt x="77319" y="1880346"/>
                      <a:pt x="171450" y="1943100"/>
                    </a:cubicBezTo>
                    <a:lnTo>
                      <a:pt x="257175" y="2000250"/>
                    </a:lnTo>
                    <a:lnTo>
                      <a:pt x="300037" y="2014538"/>
                    </a:lnTo>
                    <a:cubicBezTo>
                      <a:pt x="312982" y="2024247"/>
                      <a:pt x="379157" y="2075528"/>
                      <a:pt x="400050" y="2085975"/>
                    </a:cubicBezTo>
                    <a:cubicBezTo>
                      <a:pt x="433324" y="2102612"/>
                      <a:pt x="499364" y="2110891"/>
                      <a:pt x="528637" y="2114550"/>
                    </a:cubicBezTo>
                    <a:cubicBezTo>
                      <a:pt x="576130" y="2120487"/>
                      <a:pt x="623887" y="2124075"/>
                      <a:pt x="671512" y="2128838"/>
                    </a:cubicBezTo>
                    <a:cubicBezTo>
                      <a:pt x="685800" y="2138363"/>
                      <a:pt x="702233" y="2145271"/>
                      <a:pt x="714375" y="2157413"/>
                    </a:cubicBezTo>
                    <a:cubicBezTo>
                      <a:pt x="809628" y="2252665"/>
                      <a:pt x="671509" y="2152647"/>
                      <a:pt x="785812" y="2228850"/>
                    </a:cubicBezTo>
                    <a:cubicBezTo>
                      <a:pt x="795337" y="2243138"/>
                      <a:pt x="802245" y="2259571"/>
                      <a:pt x="814387" y="2271713"/>
                    </a:cubicBezTo>
                    <a:cubicBezTo>
                      <a:pt x="848709" y="2306035"/>
                      <a:pt x="859441" y="2297145"/>
                      <a:pt x="900112" y="2314575"/>
                    </a:cubicBezTo>
                    <a:cubicBezTo>
                      <a:pt x="919688" y="2322965"/>
                      <a:pt x="936288" y="2339449"/>
                      <a:pt x="957262" y="2343150"/>
                    </a:cubicBezTo>
                    <a:cubicBezTo>
                      <a:pt x="1018413" y="2353941"/>
                      <a:pt x="1081213" y="2351259"/>
                      <a:pt x="1143000" y="2357438"/>
                    </a:cubicBezTo>
                    <a:cubicBezTo>
                      <a:pt x="1176509" y="2360789"/>
                      <a:pt x="1209596" y="2367548"/>
                      <a:pt x="1243012" y="2371725"/>
                    </a:cubicBezTo>
                    <a:cubicBezTo>
                      <a:pt x="1285805" y="2377074"/>
                      <a:pt x="1328737" y="2381250"/>
                      <a:pt x="1371600" y="2386013"/>
                    </a:cubicBezTo>
                    <a:cubicBezTo>
                      <a:pt x="1527910" y="2438115"/>
                      <a:pt x="1291153" y="2355021"/>
                      <a:pt x="1457325" y="2428875"/>
                    </a:cubicBezTo>
                    <a:cubicBezTo>
                      <a:pt x="1484850" y="2441108"/>
                      <a:pt x="1514475" y="2447925"/>
                      <a:pt x="1543050" y="2457450"/>
                    </a:cubicBezTo>
                    <a:lnTo>
                      <a:pt x="1585912" y="2471738"/>
                    </a:lnTo>
                    <a:lnTo>
                      <a:pt x="1628775" y="2486025"/>
                    </a:lnTo>
                    <a:cubicBezTo>
                      <a:pt x="1643062" y="2490787"/>
                      <a:pt x="1657026" y="2496660"/>
                      <a:pt x="1671637" y="2500313"/>
                    </a:cubicBezTo>
                    <a:cubicBezTo>
                      <a:pt x="1690687" y="2505075"/>
                      <a:pt x="1709194" y="2513294"/>
                      <a:pt x="1728787" y="2514600"/>
                    </a:cubicBezTo>
                    <a:cubicBezTo>
                      <a:pt x="1852429" y="2522843"/>
                      <a:pt x="1976414" y="2524760"/>
                      <a:pt x="2100262" y="2528888"/>
                    </a:cubicBezTo>
                    <a:cubicBezTo>
                      <a:pt x="2982823" y="2558307"/>
                      <a:pt x="2224729" y="2528120"/>
                      <a:pt x="2928937" y="2557463"/>
                    </a:cubicBezTo>
                    <a:cubicBezTo>
                      <a:pt x="2985610" y="2568797"/>
                      <a:pt x="3062972" y="2583091"/>
                      <a:pt x="3114675" y="2600325"/>
                    </a:cubicBezTo>
                    <a:lnTo>
                      <a:pt x="3200400" y="2628900"/>
                    </a:lnTo>
                    <a:lnTo>
                      <a:pt x="4900612" y="2614613"/>
                    </a:lnTo>
                    <a:cubicBezTo>
                      <a:pt x="4915671" y="2614366"/>
                      <a:pt x="4928566" y="2602455"/>
                      <a:pt x="4943475" y="2600325"/>
                    </a:cubicBezTo>
                    <a:cubicBezTo>
                      <a:pt x="4995550" y="2592886"/>
                      <a:pt x="5048250" y="2590800"/>
                      <a:pt x="5100637" y="2586038"/>
                    </a:cubicBezTo>
                    <a:cubicBezTo>
                      <a:pt x="5114925" y="2581275"/>
                      <a:pt x="5130029" y="2578485"/>
                      <a:pt x="5143500" y="2571750"/>
                    </a:cubicBezTo>
                    <a:cubicBezTo>
                      <a:pt x="5158858" y="2564071"/>
                      <a:pt x="5170579" y="2549939"/>
                      <a:pt x="5186362" y="2543175"/>
                    </a:cubicBezTo>
                    <a:cubicBezTo>
                      <a:pt x="5220042" y="2528741"/>
                      <a:pt x="5320355" y="2517910"/>
                      <a:pt x="5343525" y="2514600"/>
                    </a:cubicBezTo>
                    <a:cubicBezTo>
                      <a:pt x="5357812" y="2509838"/>
                      <a:pt x="5371906" y="2504450"/>
                      <a:pt x="5386387" y="2500313"/>
                    </a:cubicBezTo>
                    <a:cubicBezTo>
                      <a:pt x="5607452" y="2437151"/>
                      <a:pt x="5787051" y="2478037"/>
                      <a:pt x="6057900" y="2471738"/>
                    </a:cubicBezTo>
                    <a:cubicBezTo>
                      <a:pt x="6149158" y="2441317"/>
                      <a:pt x="6045678" y="2473336"/>
                      <a:pt x="6186487" y="2443163"/>
                    </a:cubicBezTo>
                    <a:cubicBezTo>
                      <a:pt x="6224888" y="2434934"/>
                      <a:pt x="6263530" y="2427007"/>
                      <a:pt x="6300787" y="2414588"/>
                    </a:cubicBezTo>
                    <a:cubicBezTo>
                      <a:pt x="6329362" y="2405063"/>
                      <a:pt x="6356541" y="2389010"/>
                      <a:pt x="6386512" y="2386013"/>
                    </a:cubicBezTo>
                    <a:lnTo>
                      <a:pt x="6529387" y="2371725"/>
                    </a:lnTo>
                    <a:lnTo>
                      <a:pt x="6615112" y="2343150"/>
                    </a:lnTo>
                    <a:lnTo>
                      <a:pt x="6657975" y="2328863"/>
                    </a:lnTo>
                    <a:cubicBezTo>
                      <a:pt x="6686550" y="2309813"/>
                      <a:pt x="6719416" y="2295997"/>
                      <a:pt x="6743700" y="2271713"/>
                    </a:cubicBezTo>
                    <a:cubicBezTo>
                      <a:pt x="6757987" y="2257425"/>
                      <a:pt x="6769750" y="2240058"/>
                      <a:pt x="6786562" y="2228850"/>
                    </a:cubicBezTo>
                    <a:cubicBezTo>
                      <a:pt x="6799093" y="2220496"/>
                      <a:pt x="6814497" y="2216553"/>
                      <a:pt x="6829425" y="2214563"/>
                    </a:cubicBezTo>
                    <a:cubicBezTo>
                      <a:pt x="6886270" y="2206984"/>
                      <a:pt x="6943878" y="2206608"/>
                      <a:pt x="7000875" y="2200275"/>
                    </a:cubicBezTo>
                    <a:cubicBezTo>
                      <a:pt x="7029667" y="2197076"/>
                      <a:pt x="7058025" y="2190750"/>
                      <a:pt x="7086600" y="2185988"/>
                    </a:cubicBezTo>
                    <a:cubicBezTo>
                      <a:pt x="7100887" y="2181225"/>
                      <a:pt x="7114981" y="2175837"/>
                      <a:pt x="7129462" y="2171700"/>
                    </a:cubicBezTo>
                    <a:cubicBezTo>
                      <a:pt x="7148343" y="2166305"/>
                      <a:pt x="7169049" y="2166195"/>
                      <a:pt x="7186612" y="2157413"/>
                    </a:cubicBezTo>
                    <a:cubicBezTo>
                      <a:pt x="7217329" y="2142054"/>
                      <a:pt x="7243762" y="2119313"/>
                      <a:pt x="7272337" y="2100263"/>
                    </a:cubicBezTo>
                    <a:cubicBezTo>
                      <a:pt x="7286625" y="2090738"/>
                      <a:pt x="7298910" y="2077118"/>
                      <a:pt x="7315200" y="2071688"/>
                    </a:cubicBezTo>
                    <a:cubicBezTo>
                      <a:pt x="7422941" y="2035773"/>
                      <a:pt x="7290131" y="2084222"/>
                      <a:pt x="7400925" y="2028825"/>
                    </a:cubicBezTo>
                    <a:cubicBezTo>
                      <a:pt x="7414395" y="2022090"/>
                      <a:pt x="7429500" y="2019300"/>
                      <a:pt x="7443787" y="2014538"/>
                    </a:cubicBezTo>
                    <a:cubicBezTo>
                      <a:pt x="7458075" y="2005013"/>
                      <a:pt x="7471291" y="1993642"/>
                      <a:pt x="7486650" y="1985963"/>
                    </a:cubicBezTo>
                    <a:cubicBezTo>
                      <a:pt x="7500120" y="1979228"/>
                      <a:pt x="7517752" y="1981083"/>
                      <a:pt x="7529512" y="1971675"/>
                    </a:cubicBezTo>
                    <a:cubicBezTo>
                      <a:pt x="7542920" y="1960948"/>
                      <a:pt x="7545164" y="1940120"/>
                      <a:pt x="7558087" y="1928813"/>
                    </a:cubicBezTo>
                    <a:cubicBezTo>
                      <a:pt x="7583933" y="1906198"/>
                      <a:pt x="7615237" y="1890713"/>
                      <a:pt x="7643812" y="1871663"/>
                    </a:cubicBezTo>
                    <a:lnTo>
                      <a:pt x="7686675" y="1843088"/>
                    </a:lnTo>
                    <a:cubicBezTo>
                      <a:pt x="7712743" y="1803986"/>
                      <a:pt x="7712994" y="1791702"/>
                      <a:pt x="7758112" y="1771650"/>
                    </a:cubicBezTo>
                    <a:cubicBezTo>
                      <a:pt x="7785637" y="1759417"/>
                      <a:pt x="7843837" y="1743075"/>
                      <a:pt x="7843837" y="1743075"/>
                    </a:cubicBezTo>
                    <a:cubicBezTo>
                      <a:pt x="7879752" y="1635334"/>
                      <a:pt x="7831303" y="1768144"/>
                      <a:pt x="7886700" y="1657350"/>
                    </a:cubicBezTo>
                    <a:cubicBezTo>
                      <a:pt x="7893435" y="1643880"/>
                      <a:pt x="7896225" y="1628775"/>
                      <a:pt x="7900987" y="1614488"/>
                    </a:cubicBezTo>
                    <a:cubicBezTo>
                      <a:pt x="7896225" y="1509713"/>
                      <a:pt x="7895064" y="1404712"/>
                      <a:pt x="7886700" y="1300163"/>
                    </a:cubicBezTo>
                    <a:cubicBezTo>
                      <a:pt x="7885499" y="1285150"/>
                      <a:pt x="7874702" y="1272185"/>
                      <a:pt x="7872412" y="1257300"/>
                    </a:cubicBezTo>
                    <a:cubicBezTo>
                      <a:pt x="7865134" y="1209994"/>
                      <a:pt x="7865403" y="1161731"/>
                      <a:pt x="7858125" y="1114425"/>
                    </a:cubicBezTo>
                    <a:cubicBezTo>
                      <a:pt x="7855835" y="1099540"/>
                      <a:pt x="7852191" y="1084094"/>
                      <a:pt x="7843837" y="1071563"/>
                    </a:cubicBezTo>
                    <a:cubicBezTo>
                      <a:pt x="7832629" y="1054751"/>
                      <a:pt x="7813910" y="1044222"/>
                      <a:pt x="7800975" y="1028700"/>
                    </a:cubicBezTo>
                    <a:cubicBezTo>
                      <a:pt x="7749891" y="967399"/>
                      <a:pt x="7797839" y="999894"/>
                      <a:pt x="7729537" y="942975"/>
                    </a:cubicBezTo>
                    <a:cubicBezTo>
                      <a:pt x="7716346" y="931982"/>
                      <a:pt x="7699509" y="925808"/>
                      <a:pt x="7686675" y="914400"/>
                    </a:cubicBezTo>
                    <a:cubicBezTo>
                      <a:pt x="7656471" y="887552"/>
                      <a:pt x="7634574" y="851091"/>
                      <a:pt x="7600950" y="828675"/>
                    </a:cubicBezTo>
                    <a:lnTo>
                      <a:pt x="7515225" y="771525"/>
                    </a:lnTo>
                    <a:cubicBezTo>
                      <a:pt x="7462427" y="692329"/>
                      <a:pt x="7516858" y="754970"/>
                      <a:pt x="7443787" y="714375"/>
                    </a:cubicBezTo>
                    <a:cubicBezTo>
                      <a:pt x="7296406" y="632497"/>
                      <a:pt x="7412185" y="675266"/>
                      <a:pt x="7315200" y="642938"/>
                    </a:cubicBezTo>
                    <a:lnTo>
                      <a:pt x="7272337" y="614363"/>
                    </a:lnTo>
                  </a:path>
                </a:pathLst>
              </a:custGeom>
              <a:gradFill>
                <a:gsLst>
                  <a:gs pos="0">
                    <a:srgbClr val="008000"/>
                  </a:gs>
                  <a:gs pos="50000">
                    <a:srgbClr val="66FF33"/>
                  </a:gs>
                  <a:gs pos="100000">
                    <a:srgbClr val="156B13"/>
                  </a:gs>
                </a:gsLst>
                <a:lin ang="5400000" scaled="0"/>
              </a:gradFill>
              <a:ln w="38100">
                <a:solidFill>
                  <a:schemeClr val="tx1"/>
                </a:solidFill>
              </a:ln>
              <a:effectLst>
                <a:innerShdw>
                  <a:srgbClr val="FF0066"/>
                </a:inn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2400" b="1">
                  <a:ln w="18415" cmpd="sng">
                    <a:solidFill>
                      <a:srgbClr val="FF0000"/>
                    </a:solidFill>
                    <a:prstDash val="solid"/>
                  </a:ln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34820" name="TextBox 2"/>
            <p:cNvSpPr txBox="1">
              <a:spLocks noChangeArrowheads="1"/>
            </p:cNvSpPr>
            <p:nvPr/>
          </p:nvSpPr>
          <p:spPr bwMode="auto">
            <a:xfrm>
              <a:off x="205926" y="3878376"/>
              <a:ext cx="7500219" cy="11602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ar-EG" sz="5400" b="1" dirty="0">
                  <a:latin typeface="Times New Roman" pitchFamily="18" charset="0"/>
                  <a:cs typeface="Times New Roman" pitchFamily="18" charset="0"/>
                </a:rPr>
                <a:t>مسائل مهارات التفكير </a:t>
              </a:r>
              <a:r>
                <a:rPr lang="ar-EG" sz="5400" b="1" dirty="0" smtClean="0">
                  <a:latin typeface="Times New Roman" pitchFamily="18" charset="0"/>
                  <a:cs typeface="Times New Roman" pitchFamily="18" charset="0"/>
                </a:rPr>
                <a:t>العليا:</a:t>
              </a:r>
              <a:endParaRPr lang="ar-EG" sz="54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ransition>
    <p:strips dir="rd"/>
    <p:sndAc>
      <p:stSnd>
        <p:snd r:embed="rId2" name="chor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مسائل مهارات التفكير العلي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71438" y="1095375"/>
            <a:ext cx="7929562" cy="3905250"/>
            <a:chOff x="617788" y="1952636"/>
            <a:chExt cx="7383236" cy="4405322"/>
          </a:xfrm>
        </p:grpSpPr>
        <p:sp>
          <p:nvSpPr>
            <p:cNvPr id="20" name="Hexagon 19"/>
            <p:cNvSpPr/>
            <p:nvPr/>
          </p:nvSpPr>
          <p:spPr>
            <a:xfrm>
              <a:off x="617788" y="2285992"/>
              <a:ext cx="6148127" cy="4071966"/>
            </a:xfrm>
            <a:prstGeom prst="hexagon">
              <a:avLst/>
            </a:prstGeom>
            <a:gradFill>
              <a:gsLst>
                <a:gs pos="0">
                  <a:srgbClr val="00FF00"/>
                </a:gs>
                <a:gs pos="100000">
                  <a:srgbClr val="FFFF00"/>
                </a:gs>
              </a:gsLst>
            </a:gradFill>
            <a:ln w="57150">
              <a:solidFill>
                <a:schemeClr val="tx1"/>
              </a:solidFill>
            </a:ln>
          </p:spPr>
          <p:style>
            <a:lnRef idx="0">
              <a:schemeClr val="dk1"/>
            </a:lnRef>
            <a:fillRef idx="100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>
                <a:cs typeface="+mj-cs"/>
              </a:endParaRPr>
            </a:p>
          </p:txBody>
        </p:sp>
        <p:grpSp>
          <p:nvGrpSpPr>
            <p:cNvPr id="35860" name="Group 21"/>
            <p:cNvGrpSpPr>
              <a:grpSpLocks/>
            </p:cNvGrpSpPr>
            <p:nvPr/>
          </p:nvGrpSpPr>
          <p:grpSpPr bwMode="auto">
            <a:xfrm>
              <a:off x="928662" y="1952636"/>
              <a:ext cx="7072362" cy="4262445"/>
              <a:chOff x="928662" y="1952637"/>
              <a:chExt cx="7072362" cy="3729022"/>
            </a:xfrm>
          </p:grpSpPr>
          <p:sp>
            <p:nvSpPr>
              <p:cNvPr id="22" name="Rounded Rectangle 21"/>
              <p:cNvSpPr/>
              <p:nvPr/>
            </p:nvSpPr>
            <p:spPr>
              <a:xfrm>
                <a:off x="999145" y="2142205"/>
                <a:ext cx="6858502" cy="3358949"/>
              </a:xfrm>
              <a:prstGeom prst="roundRect">
                <a:avLst/>
              </a:prstGeom>
              <a:gradFill>
                <a:gsLst>
                  <a:gs pos="14000">
                    <a:schemeClr val="bg1"/>
                  </a:gs>
                  <a:gs pos="50000">
                    <a:schemeClr val="bg1"/>
                  </a:gs>
                  <a:gs pos="100000">
                    <a:srgbClr val="CC3300"/>
                  </a:gs>
                </a:gsLst>
                <a:lin ang="2700000" scaled="1"/>
              </a:gradFill>
              <a:ln w="57150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  <p:grpSp>
            <p:nvGrpSpPr>
              <p:cNvPr id="35862" name="Group 20"/>
              <p:cNvGrpSpPr>
                <a:grpSpLocks/>
              </p:cNvGrpSpPr>
              <p:nvPr/>
            </p:nvGrpSpPr>
            <p:grpSpPr bwMode="auto">
              <a:xfrm>
                <a:off x="928662" y="1952637"/>
                <a:ext cx="7072362" cy="3729022"/>
                <a:chOff x="928662" y="1952637"/>
                <a:chExt cx="7072362" cy="3729022"/>
              </a:xfrm>
            </p:grpSpPr>
            <p:pic>
              <p:nvPicPr>
                <p:cNvPr id="24" name="Picture 23" descr="00126.WMF"/>
                <p:cNvPicPr>
                  <a:picLocks noChangeAspect="1"/>
                </p:cNvPicPr>
                <p:nvPr/>
              </p:nvPicPr>
              <p:blipFill>
                <a:blip r:embed="rId5" cstate="print">
                  <a:duotone>
                    <a:prstClr val="black"/>
                    <a:srgbClr val="FF0000">
                      <a:tint val="45000"/>
                      <a:satMod val="400000"/>
                    </a:srgbClr>
                  </a:duotone>
                  <a:lum bright="-14000" contrast="16000"/>
                </a:blip>
                <a:stretch>
                  <a:fillRect/>
                </a:stretch>
              </p:blipFill>
              <p:spPr>
                <a:xfrm>
                  <a:off x="4800624" y="1952637"/>
                  <a:ext cx="3200400" cy="3190875"/>
                </a:xfrm>
                <a:prstGeom prst="rect">
                  <a:avLst/>
                </a:prstGeom>
              </p:spPr>
            </p:pic>
            <p:pic>
              <p:nvPicPr>
                <p:cNvPr id="35864" name="Picture 24" descr="00472.WMF"/>
                <p:cNvPicPr>
                  <a:picLocks noChangeAspect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928662" y="2928934"/>
                  <a:ext cx="2771775" cy="275272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5865" name="Picture 25" descr="00992.WMF"/>
                <p:cNvPicPr>
                  <a:picLocks noChangeAspect="1"/>
                </p:cNvPicPr>
                <p:nvPr/>
              </p:nvPicPr>
              <p:blipFill>
                <a:blip r:embed="rId7" cstate="print">
                  <a:lum bright="-10000" contrast="24000"/>
                </a:blip>
                <a:srcRect/>
                <a:stretch>
                  <a:fillRect/>
                </a:stretch>
              </p:blipFill>
              <p:spPr bwMode="auto">
                <a:xfrm rot="-5400000">
                  <a:off x="5785610" y="3572712"/>
                  <a:ext cx="1702930" cy="241563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</p:grpSp>
      <p:grpSp>
        <p:nvGrpSpPr>
          <p:cNvPr id="5" name="Group 2"/>
          <p:cNvGrpSpPr>
            <a:grpSpLocks/>
          </p:cNvGrpSpPr>
          <p:nvPr/>
        </p:nvGrpSpPr>
        <p:grpSpPr bwMode="auto">
          <a:xfrm>
            <a:off x="8143875" y="2214563"/>
            <a:ext cx="714375" cy="1395412"/>
            <a:chOff x="7929586" y="3071810"/>
            <a:chExt cx="714380" cy="1394861"/>
          </a:xfrm>
        </p:grpSpPr>
        <p:grpSp>
          <p:nvGrpSpPr>
            <p:cNvPr id="35851" name="Group 9"/>
            <p:cNvGrpSpPr>
              <a:grpSpLocks/>
            </p:cNvGrpSpPr>
            <p:nvPr/>
          </p:nvGrpSpPr>
          <p:grpSpPr bwMode="auto">
            <a:xfrm>
              <a:off x="7929586" y="3214686"/>
              <a:ext cx="714380" cy="1251985"/>
              <a:chOff x="8072462" y="2143116"/>
              <a:chExt cx="714380" cy="1251985"/>
            </a:xfrm>
          </p:grpSpPr>
          <p:sp>
            <p:nvSpPr>
              <p:cNvPr id="8" name="Curved Down Arrow 7"/>
              <p:cNvSpPr/>
              <p:nvPr/>
            </p:nvSpPr>
            <p:spPr>
              <a:xfrm rot="6111631">
                <a:off x="7899635" y="2538057"/>
                <a:ext cx="1052096" cy="661993"/>
              </a:xfrm>
              <a:prstGeom prst="curvedDownArrow">
                <a:avLst>
                  <a:gd name="adj1" fmla="val 25000"/>
                  <a:gd name="adj2" fmla="val 57029"/>
                  <a:gd name="adj3" fmla="val 55000"/>
                </a:avLst>
              </a:prstGeom>
              <a:solidFill>
                <a:srgbClr val="CC00CC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solidFill>
                    <a:schemeClr val="tx1"/>
                  </a:solidFill>
                  <a:cs typeface="+mj-cs"/>
                </a:endParaRPr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8072462" y="2143059"/>
                <a:ext cx="714380" cy="714093"/>
              </a:xfrm>
              <a:prstGeom prst="ellipse">
                <a:avLst/>
              </a:prstGeom>
              <a:solidFill>
                <a:srgbClr val="0000CC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5400" b="1" dirty="0">
                  <a:cs typeface="+mj-cs"/>
                </a:endParaRPr>
              </a:p>
            </p:txBody>
          </p:sp>
        </p:grpSp>
        <p:grpSp>
          <p:nvGrpSpPr>
            <p:cNvPr id="35852" name="Group 6"/>
            <p:cNvGrpSpPr>
              <a:grpSpLocks/>
            </p:cNvGrpSpPr>
            <p:nvPr/>
          </p:nvGrpSpPr>
          <p:grpSpPr bwMode="auto">
            <a:xfrm>
              <a:off x="7929586" y="3071810"/>
              <a:ext cx="714380" cy="1251985"/>
              <a:chOff x="8072462" y="2143116"/>
              <a:chExt cx="714380" cy="1251985"/>
            </a:xfrm>
          </p:grpSpPr>
          <p:sp>
            <p:nvSpPr>
              <p:cNvPr id="6" name="Curved Down Arrow 5"/>
              <p:cNvSpPr/>
              <p:nvPr/>
            </p:nvSpPr>
            <p:spPr>
              <a:xfrm rot="6111631">
                <a:off x="7899635" y="2538114"/>
                <a:ext cx="1052096" cy="661993"/>
              </a:xfrm>
              <a:prstGeom prst="curvedDownArrow">
                <a:avLst>
                  <a:gd name="adj1" fmla="val 25000"/>
                  <a:gd name="adj2" fmla="val 57029"/>
                  <a:gd name="adj3" fmla="val 55000"/>
                </a:avLst>
              </a:prstGeom>
              <a:solidFill>
                <a:srgbClr val="FFFF00"/>
              </a:solidFill>
              <a:ln w="38100">
                <a:solidFill>
                  <a:srgbClr val="66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solidFill>
                    <a:schemeClr val="tx1"/>
                  </a:solidFill>
                  <a:cs typeface="+mj-cs"/>
                </a:endParaRPr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8072462" y="2143116"/>
                <a:ext cx="714380" cy="714093"/>
              </a:xfrm>
              <a:prstGeom prst="ellipse">
                <a:avLst/>
              </a:prstGeom>
              <a:solidFill>
                <a:srgbClr val="0000CC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ar-EG" sz="5400" b="1" dirty="0">
                    <a:cs typeface="+mj-cs"/>
                  </a:rPr>
                  <a:t>9</a:t>
                </a:r>
              </a:p>
            </p:txBody>
          </p:sp>
        </p:grpSp>
      </p:grpSp>
      <p:sp>
        <p:nvSpPr>
          <p:cNvPr id="53254" name="TextBox 10"/>
          <p:cNvSpPr txBox="1">
            <a:spLocks noChangeArrowheads="1"/>
          </p:cNvSpPr>
          <p:nvPr/>
        </p:nvSpPr>
        <p:spPr bwMode="auto">
          <a:xfrm>
            <a:off x="785813" y="1960563"/>
            <a:ext cx="6429375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ar-EG" sz="6000" b="1" dirty="0" smtClean="0">
                <a:solidFill>
                  <a:srgbClr val="FF0066"/>
                </a:solidFill>
                <a:latin typeface="Calibri" pitchFamily="34" charset="0"/>
                <a:cs typeface="+mj-cs"/>
              </a:rPr>
              <a:t>تحد</a:t>
            </a:r>
            <a:r>
              <a:rPr lang="ar-SA" sz="6000" b="1" dirty="0" smtClean="0">
                <a:solidFill>
                  <a:srgbClr val="FF0066"/>
                </a:solidFill>
                <a:latin typeface="Calibri" pitchFamily="34" charset="0"/>
                <a:cs typeface="+mj-cs"/>
              </a:rPr>
              <a:t>ٍ</a:t>
            </a:r>
            <a:r>
              <a:rPr lang="ar-EG" sz="6000" b="1" dirty="0" smtClean="0">
                <a:solidFill>
                  <a:srgbClr val="FF0066"/>
                </a:solidFill>
                <a:latin typeface="Calibri" pitchFamily="34" charset="0"/>
                <a:cs typeface="+mj-cs"/>
              </a:rPr>
              <a:t>: </a:t>
            </a:r>
            <a:r>
              <a:rPr lang="ar-EG" sz="6000" b="1" dirty="0">
                <a:latin typeface="Calibri" pitchFamily="34" charset="0"/>
                <a:cs typeface="+mj-cs"/>
              </a:rPr>
              <a:t>أكمل النمط:</a:t>
            </a:r>
          </a:p>
          <a:p>
            <a:pPr>
              <a:defRPr/>
            </a:pPr>
            <a:r>
              <a:rPr lang="ar-EG" sz="4800" b="1" dirty="0" smtClean="0">
                <a:latin typeface="Calibri" pitchFamily="34" charset="0"/>
                <a:cs typeface="+mj-cs"/>
              </a:rPr>
              <a:t>3, 3, 6, 18, 72,         </a:t>
            </a:r>
            <a:endParaRPr lang="ar-EG" sz="4800" b="1" dirty="0">
              <a:latin typeface="Calibri" pitchFamily="34" charset="0"/>
              <a:cs typeface="+mj-cs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1747842" y="2873882"/>
            <a:ext cx="1071558" cy="783718"/>
          </a:xfrm>
          <a:prstGeom prst="rect">
            <a:avLst/>
          </a:prstGeom>
          <a:ln>
            <a:solidFill>
              <a:srgbClr val="9900CC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>
              <a:cs typeface="+mj-cs"/>
            </a:endParaRPr>
          </a:p>
        </p:txBody>
      </p:sp>
    </p:spTree>
  </p:cSld>
  <p:clrMapOvr>
    <a:masterClrMapping/>
  </p:clrMapOvr>
  <p:transition>
    <p:strips dir="rd"/>
    <p:sndAc>
      <p:stSnd>
        <p:snd r:embed="rId2" name="chor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532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حد  أكمل النمط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532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        3            6      18          7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4" grpId="0" uiExpand="1" build="allAtOnce"/>
      <p:bldP spid="1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76200" y="1524000"/>
            <a:ext cx="8839200" cy="4538662"/>
            <a:chOff x="142844" y="785792"/>
            <a:chExt cx="7358112" cy="4714910"/>
          </a:xfrm>
        </p:grpSpPr>
        <p:grpSp>
          <p:nvGrpSpPr>
            <p:cNvPr id="6" name="Group 4"/>
            <p:cNvGrpSpPr>
              <a:grpSpLocks/>
            </p:cNvGrpSpPr>
            <p:nvPr/>
          </p:nvGrpSpPr>
          <p:grpSpPr bwMode="auto">
            <a:xfrm>
              <a:off x="142844" y="785792"/>
              <a:ext cx="7358112" cy="4714910"/>
              <a:chOff x="592550" y="3357562"/>
              <a:chExt cx="6116594" cy="2857521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714348" y="3357562"/>
                <a:ext cx="5929354" cy="2857520"/>
              </a:xfrm>
              <a:prstGeom prst="rect">
                <a:avLst/>
              </a:prstGeom>
              <a:solidFill>
                <a:srgbClr val="CC0000"/>
              </a:solidFill>
              <a:ln w="57150">
                <a:solidFill>
                  <a:schemeClr val="tx1"/>
                </a:solidFill>
                <a:prstDash val="sysDash"/>
              </a:ln>
              <a:effectLst>
                <a:innerShdw blurRad="444500">
                  <a:schemeClr val="tx1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grpSp>
            <p:nvGrpSpPr>
              <p:cNvPr id="7" name="Group 10"/>
              <p:cNvGrpSpPr>
                <a:grpSpLocks/>
              </p:cNvGrpSpPr>
              <p:nvPr/>
            </p:nvGrpSpPr>
            <p:grpSpPr bwMode="auto">
              <a:xfrm>
                <a:off x="592550" y="3429001"/>
                <a:ext cx="6116594" cy="2786082"/>
                <a:chOff x="5388717" y="3293848"/>
                <a:chExt cx="2587790" cy="2484884"/>
              </a:xfrm>
            </p:grpSpPr>
            <p:sp>
              <p:nvSpPr>
                <p:cNvPr id="10" name="Rounded Rectangle 9"/>
                <p:cNvSpPr/>
                <p:nvPr/>
              </p:nvSpPr>
              <p:spPr>
                <a:xfrm>
                  <a:off x="5572132" y="3429000"/>
                  <a:ext cx="2214578" cy="2214578"/>
                </a:xfrm>
                <a:prstGeom prst="roundRect">
                  <a:avLst/>
                </a:prstGeom>
                <a:ln w="57150">
                  <a:solidFill>
                    <a:srgbClr val="00FF00"/>
                  </a:solidFill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/>
                </a:p>
              </p:txBody>
            </p:sp>
            <p:pic>
              <p:nvPicPr>
                <p:cNvPr id="38926" name="Picture 10" descr="00145.WMF"/>
                <p:cNvPicPr>
                  <a:picLocks noChangeAspect="1"/>
                </p:cNvPicPr>
                <p:nvPr/>
              </p:nvPicPr>
              <p:blipFill>
                <a:blip r:embed="rId14" cstate="print">
                  <a:lum bright="-10000" contrast="28000"/>
                </a:blip>
                <a:srcRect/>
                <a:stretch>
                  <a:fillRect/>
                </a:stretch>
              </p:blipFill>
              <p:spPr bwMode="auto">
                <a:xfrm>
                  <a:off x="5388717" y="3293848"/>
                  <a:ext cx="2587790" cy="248488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sp>
          <p:nvSpPr>
            <p:cNvPr id="38918" name="TextBox 2"/>
            <p:cNvSpPr txBox="1">
              <a:spLocks noChangeArrowheads="1"/>
            </p:cNvSpPr>
            <p:nvPr/>
          </p:nvSpPr>
          <p:spPr bwMode="auto">
            <a:xfrm>
              <a:off x="1000100" y="1571610"/>
              <a:ext cx="5429288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ar-EG" sz="5400" b="1">
                <a:latin typeface="Calibri" pitchFamily="34" charset="0"/>
                <a:cs typeface="Times New Roman" pitchFamily="18" charset="0"/>
              </a:endParaRPr>
            </a:p>
          </p:txBody>
        </p:sp>
      </p:grpSp>
      <p:sp>
        <p:nvSpPr>
          <p:cNvPr id="13" name="سهم منحني إلى اليسار 12"/>
          <p:cNvSpPr/>
          <p:nvPr/>
        </p:nvSpPr>
        <p:spPr bwMode="auto">
          <a:xfrm rot="5400000">
            <a:off x="6585702" y="3509963"/>
            <a:ext cx="304799" cy="990600"/>
          </a:xfrm>
          <a:prstGeom prst="curved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EG">
              <a:solidFill>
                <a:schemeClr val="tx1"/>
              </a:solidFill>
            </a:endParaRPr>
          </a:p>
        </p:txBody>
      </p:sp>
      <p:sp>
        <p:nvSpPr>
          <p:cNvPr id="14" name="سهم منحني إلى اليسار 13"/>
          <p:cNvSpPr/>
          <p:nvPr/>
        </p:nvSpPr>
        <p:spPr bwMode="auto">
          <a:xfrm rot="5400000">
            <a:off x="5506994" y="3574257"/>
            <a:ext cx="381001" cy="938214"/>
          </a:xfrm>
          <a:prstGeom prst="curved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EG">
              <a:solidFill>
                <a:schemeClr val="tx1"/>
              </a:solidFill>
            </a:endParaRPr>
          </a:p>
        </p:txBody>
      </p:sp>
      <p:sp>
        <p:nvSpPr>
          <p:cNvPr id="15" name="سهم منحني إلى اليسار 14"/>
          <p:cNvSpPr/>
          <p:nvPr/>
        </p:nvSpPr>
        <p:spPr bwMode="auto">
          <a:xfrm rot="5400000">
            <a:off x="4414003" y="3548063"/>
            <a:ext cx="380997" cy="990600"/>
          </a:xfrm>
          <a:prstGeom prst="curved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EG">
              <a:solidFill>
                <a:schemeClr val="tx1"/>
              </a:solidFill>
            </a:endParaRPr>
          </a:p>
        </p:txBody>
      </p:sp>
      <p:sp>
        <p:nvSpPr>
          <p:cNvPr id="16" name="سهم منحني إلى اليسار 15"/>
          <p:cNvSpPr/>
          <p:nvPr/>
        </p:nvSpPr>
        <p:spPr bwMode="auto">
          <a:xfrm rot="5400000">
            <a:off x="3423402" y="3548064"/>
            <a:ext cx="381000" cy="990601"/>
          </a:xfrm>
          <a:prstGeom prst="curved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EG">
              <a:solidFill>
                <a:schemeClr val="tx1"/>
              </a:solidFill>
            </a:endParaRPr>
          </a:p>
        </p:txBody>
      </p:sp>
      <p:sp>
        <p:nvSpPr>
          <p:cNvPr id="17" name="مستطيل 16"/>
          <p:cNvSpPr/>
          <p:nvPr/>
        </p:nvSpPr>
        <p:spPr>
          <a:xfrm>
            <a:off x="6671400" y="3167062"/>
            <a:ext cx="720000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>
              <a:defRPr/>
            </a:pPr>
            <a:r>
              <a:rPr lang="ar-EG" sz="2800" b="1" dirty="0" smtClean="0"/>
              <a:t>3</a:t>
            </a:r>
            <a:endParaRPr lang="ar-EG" sz="2800" dirty="0"/>
          </a:p>
        </p:txBody>
      </p:sp>
      <p:sp>
        <p:nvSpPr>
          <p:cNvPr id="18" name="مستطيل 17"/>
          <p:cNvSpPr/>
          <p:nvPr/>
        </p:nvSpPr>
        <p:spPr>
          <a:xfrm>
            <a:off x="5683602" y="3167062"/>
            <a:ext cx="720000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>
              <a:defRPr/>
            </a:pPr>
            <a:r>
              <a:rPr lang="ar-EG" sz="2800" b="1" dirty="0" smtClean="0"/>
              <a:t>3</a:t>
            </a:r>
            <a:endParaRPr lang="ar-EG" sz="2800" dirty="0"/>
          </a:p>
        </p:txBody>
      </p:sp>
      <p:sp>
        <p:nvSpPr>
          <p:cNvPr id="19" name="مستطيل 18"/>
          <p:cNvSpPr/>
          <p:nvPr/>
        </p:nvSpPr>
        <p:spPr>
          <a:xfrm>
            <a:off x="4693002" y="3167062"/>
            <a:ext cx="720000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>
              <a:defRPr/>
            </a:pPr>
            <a:r>
              <a:rPr lang="ar-EG" sz="2800" b="1" dirty="0" smtClean="0"/>
              <a:t>6</a:t>
            </a:r>
            <a:endParaRPr lang="ar-EG" sz="2800" dirty="0"/>
          </a:p>
        </p:txBody>
      </p:sp>
      <p:sp>
        <p:nvSpPr>
          <p:cNvPr id="20" name="مستطيل 19"/>
          <p:cNvSpPr/>
          <p:nvPr/>
        </p:nvSpPr>
        <p:spPr>
          <a:xfrm>
            <a:off x="3702402" y="3167062"/>
            <a:ext cx="720000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>
              <a:defRPr/>
            </a:pPr>
            <a:r>
              <a:rPr lang="ar-EG" sz="2800" b="1" dirty="0" smtClean="0"/>
              <a:t>18</a:t>
            </a:r>
            <a:endParaRPr lang="ar-EG" sz="2800" dirty="0"/>
          </a:p>
        </p:txBody>
      </p:sp>
      <p:sp>
        <p:nvSpPr>
          <p:cNvPr id="21" name="مستطيل 20"/>
          <p:cNvSpPr/>
          <p:nvPr/>
        </p:nvSpPr>
        <p:spPr>
          <a:xfrm>
            <a:off x="2711802" y="3167062"/>
            <a:ext cx="720000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ar-EG" sz="2800" dirty="0" smtClean="0"/>
              <a:t>72</a:t>
            </a:r>
            <a:endParaRPr lang="ar-EG" sz="2800" dirty="0"/>
          </a:p>
        </p:txBody>
      </p:sp>
      <p:sp>
        <p:nvSpPr>
          <p:cNvPr id="22" name="مستطيل 21"/>
          <p:cNvSpPr/>
          <p:nvPr/>
        </p:nvSpPr>
        <p:spPr>
          <a:xfrm>
            <a:off x="6506400" y="4441031"/>
            <a:ext cx="720000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rtl="1">
              <a:defRPr/>
            </a:pPr>
            <a:r>
              <a:rPr lang="ar-EG" sz="2800" b="1" dirty="0" smtClean="0">
                <a:latin typeface="Times New Roman"/>
                <a:cs typeface="Times New Roman"/>
              </a:rPr>
              <a:t>˟ 1</a:t>
            </a:r>
            <a:endParaRPr lang="ar-EG" sz="2800" dirty="0"/>
          </a:p>
        </p:txBody>
      </p:sp>
      <p:sp>
        <p:nvSpPr>
          <p:cNvPr id="23" name="مستطيل 22"/>
          <p:cNvSpPr/>
          <p:nvPr/>
        </p:nvSpPr>
        <p:spPr>
          <a:xfrm>
            <a:off x="5397600" y="4441031"/>
            <a:ext cx="720000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ar-EG" sz="2800" b="1" dirty="0" smtClean="0">
                <a:latin typeface="Times New Roman"/>
                <a:cs typeface="Times New Roman"/>
              </a:rPr>
              <a:t>˟ 2</a:t>
            </a:r>
            <a:endParaRPr lang="ar-EG" sz="2800" dirty="0"/>
          </a:p>
        </p:txBody>
      </p:sp>
      <p:sp>
        <p:nvSpPr>
          <p:cNvPr id="24" name="مستطيل 23"/>
          <p:cNvSpPr/>
          <p:nvPr/>
        </p:nvSpPr>
        <p:spPr>
          <a:xfrm>
            <a:off x="4254600" y="4441031"/>
            <a:ext cx="720000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ar-EG" sz="2800" b="1" dirty="0" smtClean="0">
                <a:latin typeface="Times New Roman"/>
                <a:cs typeface="Times New Roman"/>
              </a:rPr>
              <a:t>˟ 3</a:t>
            </a:r>
            <a:endParaRPr lang="ar-EG" sz="2800" dirty="0"/>
          </a:p>
        </p:txBody>
      </p:sp>
      <p:sp>
        <p:nvSpPr>
          <p:cNvPr id="25" name="مستطيل 24"/>
          <p:cNvSpPr/>
          <p:nvPr/>
        </p:nvSpPr>
        <p:spPr>
          <a:xfrm>
            <a:off x="1721202" y="3167062"/>
            <a:ext cx="720000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rtl="1">
              <a:defRPr/>
            </a:pPr>
            <a:r>
              <a:rPr lang="ar-EG" sz="2800" b="1" dirty="0" smtClean="0"/>
              <a:t>360</a:t>
            </a:r>
            <a:endParaRPr lang="ar-EG" sz="2800" dirty="0"/>
          </a:p>
        </p:txBody>
      </p:sp>
      <p:sp>
        <p:nvSpPr>
          <p:cNvPr id="26" name="سهم منحني إلى اليسار 25"/>
          <p:cNvSpPr/>
          <p:nvPr/>
        </p:nvSpPr>
        <p:spPr bwMode="auto">
          <a:xfrm rot="5400000">
            <a:off x="2405813" y="3575050"/>
            <a:ext cx="380999" cy="936624"/>
          </a:xfrm>
          <a:prstGeom prst="curved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EG">
              <a:solidFill>
                <a:schemeClr val="tx1"/>
              </a:solidFill>
            </a:endParaRPr>
          </a:p>
        </p:txBody>
      </p:sp>
      <p:sp>
        <p:nvSpPr>
          <p:cNvPr id="27" name="مستطيل 26"/>
          <p:cNvSpPr/>
          <p:nvPr/>
        </p:nvSpPr>
        <p:spPr>
          <a:xfrm>
            <a:off x="3187800" y="4441031"/>
            <a:ext cx="720000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ar-EG" sz="2800" b="1" dirty="0" smtClean="0">
                <a:latin typeface="Times New Roman"/>
                <a:cs typeface="Times New Roman"/>
              </a:rPr>
              <a:t>˟ 4</a:t>
            </a:r>
            <a:endParaRPr lang="ar-EG" sz="2800" dirty="0"/>
          </a:p>
        </p:txBody>
      </p:sp>
      <p:sp>
        <p:nvSpPr>
          <p:cNvPr id="32" name="مستطيل 31"/>
          <p:cNvSpPr/>
          <p:nvPr/>
        </p:nvSpPr>
        <p:spPr>
          <a:xfrm>
            <a:off x="2197200" y="4441031"/>
            <a:ext cx="720000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ar-EG" sz="2800" b="1" dirty="0" smtClean="0">
                <a:latin typeface="Times New Roman"/>
                <a:cs typeface="Times New Roman"/>
              </a:rPr>
              <a:t>˟ 5</a:t>
            </a:r>
            <a:endParaRPr lang="ar-EG" sz="2800" dirty="0"/>
          </a:p>
        </p:txBody>
      </p:sp>
    </p:spTree>
  </p:cSld>
  <p:clrMapOvr>
    <a:masterClrMapping/>
  </p:clrMapOvr>
  <p:transition>
    <p:strips dir="rd"/>
    <p:sndAc>
      <p:stSnd>
        <p:snd r:embed="rId2" name="chor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 ش42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˟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 ش42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˟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˟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˟1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˟ 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7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˟ 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36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3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7572375" y="620713"/>
            <a:ext cx="928688" cy="1571625"/>
            <a:chOff x="7929586" y="3071810"/>
            <a:chExt cx="714380" cy="1394861"/>
          </a:xfrm>
        </p:grpSpPr>
        <p:grpSp>
          <p:nvGrpSpPr>
            <p:cNvPr id="36880" name="Group 9"/>
            <p:cNvGrpSpPr>
              <a:grpSpLocks/>
            </p:cNvGrpSpPr>
            <p:nvPr/>
          </p:nvGrpSpPr>
          <p:grpSpPr bwMode="auto">
            <a:xfrm>
              <a:off x="7929586" y="3214686"/>
              <a:ext cx="714380" cy="1251985"/>
              <a:chOff x="8072462" y="2143116"/>
              <a:chExt cx="714380" cy="1251985"/>
            </a:xfrm>
          </p:grpSpPr>
          <p:sp>
            <p:nvSpPr>
              <p:cNvPr id="8" name="Curved Down Arrow 7"/>
              <p:cNvSpPr/>
              <p:nvPr/>
            </p:nvSpPr>
            <p:spPr>
              <a:xfrm rot="6111631">
                <a:off x="7899745" y="2537312"/>
                <a:ext cx="1052486" cy="663091"/>
              </a:xfrm>
              <a:prstGeom prst="curvedDownArrow">
                <a:avLst>
                  <a:gd name="adj1" fmla="val 25000"/>
                  <a:gd name="adj2" fmla="val 57029"/>
                  <a:gd name="adj3" fmla="val 55000"/>
                </a:avLst>
              </a:prstGeom>
              <a:solidFill>
                <a:srgbClr val="CC00CC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1000">
                  <a:solidFill>
                    <a:schemeClr val="tx1"/>
                  </a:solidFill>
                  <a:cs typeface="+mj-cs"/>
                </a:endParaRPr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8072462" y="2142544"/>
                <a:ext cx="714380" cy="714338"/>
              </a:xfrm>
              <a:prstGeom prst="ellipse">
                <a:avLst/>
              </a:prstGeom>
              <a:solidFill>
                <a:srgbClr val="0000CC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2800" b="1" dirty="0">
                  <a:cs typeface="+mj-cs"/>
                </a:endParaRPr>
              </a:p>
            </p:txBody>
          </p:sp>
        </p:grpSp>
        <p:grpSp>
          <p:nvGrpSpPr>
            <p:cNvPr id="36881" name="Group 6"/>
            <p:cNvGrpSpPr>
              <a:grpSpLocks/>
            </p:cNvGrpSpPr>
            <p:nvPr/>
          </p:nvGrpSpPr>
          <p:grpSpPr bwMode="auto">
            <a:xfrm>
              <a:off x="7929586" y="3071810"/>
              <a:ext cx="714380" cy="1251985"/>
              <a:chOff x="8072462" y="2143116"/>
              <a:chExt cx="714380" cy="1251985"/>
            </a:xfrm>
          </p:grpSpPr>
          <p:sp>
            <p:nvSpPr>
              <p:cNvPr id="6" name="Curved Down Arrow 5"/>
              <p:cNvSpPr/>
              <p:nvPr/>
            </p:nvSpPr>
            <p:spPr>
              <a:xfrm rot="6111631">
                <a:off x="7899746" y="2537884"/>
                <a:ext cx="1052486" cy="663091"/>
              </a:xfrm>
              <a:prstGeom prst="curvedDownArrow">
                <a:avLst>
                  <a:gd name="adj1" fmla="val 25000"/>
                  <a:gd name="adj2" fmla="val 57029"/>
                  <a:gd name="adj3" fmla="val 55000"/>
                </a:avLst>
              </a:prstGeom>
              <a:solidFill>
                <a:srgbClr val="FFFF00"/>
              </a:solidFill>
              <a:ln w="38100">
                <a:solidFill>
                  <a:srgbClr val="66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1000">
                  <a:solidFill>
                    <a:schemeClr val="tx1"/>
                  </a:solidFill>
                  <a:cs typeface="+mj-cs"/>
                </a:endParaRPr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8072462" y="2143116"/>
                <a:ext cx="714380" cy="714337"/>
              </a:xfrm>
              <a:prstGeom prst="ellipse">
                <a:avLst/>
              </a:prstGeom>
              <a:solidFill>
                <a:srgbClr val="0000CC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ar-EG" sz="2800" b="1" dirty="0">
                    <a:cs typeface="+mj-cs"/>
                  </a:rPr>
                  <a:t>10</a:t>
                </a:r>
              </a:p>
            </p:txBody>
          </p:sp>
        </p:grpSp>
      </p:grpSp>
      <p:grpSp>
        <p:nvGrpSpPr>
          <p:cNvPr id="5" name="Group 11"/>
          <p:cNvGrpSpPr>
            <a:grpSpLocks/>
          </p:cNvGrpSpPr>
          <p:nvPr/>
        </p:nvGrpSpPr>
        <p:grpSpPr bwMode="auto">
          <a:xfrm>
            <a:off x="4429125" y="0"/>
            <a:ext cx="2500313" cy="1785938"/>
            <a:chOff x="3357554" y="357166"/>
            <a:chExt cx="5000660" cy="2214578"/>
          </a:xfrm>
        </p:grpSpPr>
        <p:grpSp>
          <p:nvGrpSpPr>
            <p:cNvPr id="36876" name="Group 5"/>
            <p:cNvGrpSpPr>
              <a:grpSpLocks/>
            </p:cNvGrpSpPr>
            <p:nvPr/>
          </p:nvGrpSpPr>
          <p:grpSpPr bwMode="auto">
            <a:xfrm>
              <a:off x="3357554" y="357166"/>
              <a:ext cx="5000660" cy="2214578"/>
              <a:chOff x="3571868" y="428604"/>
              <a:chExt cx="4714908" cy="2071702"/>
            </a:xfrm>
          </p:grpSpPr>
          <p:sp>
            <p:nvSpPr>
              <p:cNvPr id="16" name="Freeform 15"/>
              <p:cNvSpPr/>
              <p:nvPr/>
            </p:nvSpPr>
            <p:spPr>
              <a:xfrm>
                <a:off x="3571868" y="428604"/>
                <a:ext cx="4714908" cy="2071702"/>
              </a:xfrm>
              <a:custGeom>
                <a:avLst/>
                <a:gdLst>
                  <a:gd name="connsiteX0" fmla="*/ 4286250 w 4339349"/>
                  <a:gd name="connsiteY0" fmla="*/ 611147 h 1648487"/>
                  <a:gd name="connsiteX1" fmla="*/ 4286250 w 4339349"/>
                  <a:gd name="connsiteY1" fmla="*/ 353972 h 1648487"/>
                  <a:gd name="connsiteX2" fmla="*/ 4271962 w 4339349"/>
                  <a:gd name="connsiteY2" fmla="*/ 311110 h 1648487"/>
                  <a:gd name="connsiteX3" fmla="*/ 4229100 w 4339349"/>
                  <a:gd name="connsiteY3" fmla="*/ 282535 h 1648487"/>
                  <a:gd name="connsiteX4" fmla="*/ 4200525 w 4339349"/>
                  <a:gd name="connsiteY4" fmla="*/ 239672 h 1648487"/>
                  <a:gd name="connsiteX5" fmla="*/ 4157662 w 4339349"/>
                  <a:gd name="connsiteY5" fmla="*/ 225385 h 1648487"/>
                  <a:gd name="connsiteX6" fmla="*/ 4114800 w 4339349"/>
                  <a:gd name="connsiteY6" fmla="*/ 196810 h 1648487"/>
                  <a:gd name="connsiteX7" fmla="*/ 4029075 w 4339349"/>
                  <a:gd name="connsiteY7" fmla="*/ 153947 h 1648487"/>
                  <a:gd name="connsiteX8" fmla="*/ 4000500 w 4339349"/>
                  <a:gd name="connsiteY8" fmla="*/ 111085 h 1648487"/>
                  <a:gd name="connsiteX9" fmla="*/ 3914775 w 4339349"/>
                  <a:gd name="connsiteY9" fmla="*/ 53935 h 1648487"/>
                  <a:gd name="connsiteX10" fmla="*/ 3800475 w 4339349"/>
                  <a:gd name="connsiteY10" fmla="*/ 68222 h 1648487"/>
                  <a:gd name="connsiteX11" fmla="*/ 3714750 w 4339349"/>
                  <a:gd name="connsiteY11" fmla="*/ 125372 h 1648487"/>
                  <a:gd name="connsiteX12" fmla="*/ 3586162 w 4339349"/>
                  <a:gd name="connsiteY12" fmla="*/ 139660 h 1648487"/>
                  <a:gd name="connsiteX13" fmla="*/ 3543300 w 4339349"/>
                  <a:gd name="connsiteY13" fmla="*/ 168235 h 1648487"/>
                  <a:gd name="connsiteX14" fmla="*/ 3586162 w 4339349"/>
                  <a:gd name="connsiteY14" fmla="*/ 339685 h 1648487"/>
                  <a:gd name="connsiteX15" fmla="*/ 3643312 w 4339349"/>
                  <a:gd name="connsiteY15" fmla="*/ 353972 h 1648487"/>
                  <a:gd name="connsiteX16" fmla="*/ 3771900 w 4339349"/>
                  <a:gd name="connsiteY16" fmla="*/ 382547 h 1648487"/>
                  <a:gd name="connsiteX17" fmla="*/ 3786187 w 4339349"/>
                  <a:gd name="connsiteY17" fmla="*/ 425410 h 1648487"/>
                  <a:gd name="connsiteX18" fmla="*/ 3700462 w 4339349"/>
                  <a:gd name="connsiteY18" fmla="*/ 468272 h 1648487"/>
                  <a:gd name="connsiteX19" fmla="*/ 3529012 w 4339349"/>
                  <a:gd name="connsiteY19" fmla="*/ 439697 h 1648487"/>
                  <a:gd name="connsiteX20" fmla="*/ 3429000 w 4339349"/>
                  <a:gd name="connsiteY20" fmla="*/ 396835 h 1648487"/>
                  <a:gd name="connsiteX21" fmla="*/ 3386137 w 4339349"/>
                  <a:gd name="connsiteY21" fmla="*/ 368260 h 1648487"/>
                  <a:gd name="connsiteX22" fmla="*/ 3343275 w 4339349"/>
                  <a:gd name="connsiteY22" fmla="*/ 353972 h 1648487"/>
                  <a:gd name="connsiteX23" fmla="*/ 3286125 w 4339349"/>
                  <a:gd name="connsiteY23" fmla="*/ 325397 h 1648487"/>
                  <a:gd name="connsiteX24" fmla="*/ 3257550 w 4339349"/>
                  <a:gd name="connsiteY24" fmla="*/ 282535 h 1648487"/>
                  <a:gd name="connsiteX25" fmla="*/ 3171825 w 4339349"/>
                  <a:gd name="connsiteY25" fmla="*/ 253960 h 1648487"/>
                  <a:gd name="connsiteX26" fmla="*/ 3128962 w 4339349"/>
                  <a:gd name="connsiteY26" fmla="*/ 225385 h 1648487"/>
                  <a:gd name="connsiteX27" fmla="*/ 3028950 w 4339349"/>
                  <a:gd name="connsiteY27" fmla="*/ 196810 h 1648487"/>
                  <a:gd name="connsiteX28" fmla="*/ 2986087 w 4339349"/>
                  <a:gd name="connsiteY28" fmla="*/ 168235 h 1648487"/>
                  <a:gd name="connsiteX29" fmla="*/ 2857500 w 4339349"/>
                  <a:gd name="connsiteY29" fmla="*/ 182522 h 1648487"/>
                  <a:gd name="connsiteX30" fmla="*/ 2843212 w 4339349"/>
                  <a:gd name="connsiteY30" fmla="*/ 225385 h 1648487"/>
                  <a:gd name="connsiteX31" fmla="*/ 2828925 w 4339349"/>
                  <a:gd name="connsiteY31" fmla="*/ 296822 h 1648487"/>
                  <a:gd name="connsiteX32" fmla="*/ 2786062 w 4339349"/>
                  <a:gd name="connsiteY32" fmla="*/ 325397 h 1648487"/>
                  <a:gd name="connsiteX33" fmla="*/ 2586037 w 4339349"/>
                  <a:gd name="connsiteY33" fmla="*/ 311110 h 1648487"/>
                  <a:gd name="connsiteX34" fmla="*/ 2500312 w 4339349"/>
                  <a:gd name="connsiteY34" fmla="*/ 282535 h 1648487"/>
                  <a:gd name="connsiteX35" fmla="*/ 2443162 w 4339349"/>
                  <a:gd name="connsiteY35" fmla="*/ 239672 h 1648487"/>
                  <a:gd name="connsiteX36" fmla="*/ 2386012 w 4339349"/>
                  <a:gd name="connsiteY36" fmla="*/ 211097 h 1648487"/>
                  <a:gd name="connsiteX37" fmla="*/ 2314575 w 4339349"/>
                  <a:gd name="connsiteY37" fmla="*/ 125372 h 1648487"/>
                  <a:gd name="connsiteX38" fmla="*/ 2257425 w 4339349"/>
                  <a:gd name="connsiteY38" fmla="*/ 82510 h 1648487"/>
                  <a:gd name="connsiteX39" fmla="*/ 2171700 w 4339349"/>
                  <a:gd name="connsiteY39" fmla="*/ 11072 h 1648487"/>
                  <a:gd name="connsiteX40" fmla="*/ 1943100 w 4339349"/>
                  <a:gd name="connsiteY40" fmla="*/ 25360 h 1648487"/>
                  <a:gd name="connsiteX41" fmla="*/ 1900237 w 4339349"/>
                  <a:gd name="connsiteY41" fmla="*/ 39647 h 1648487"/>
                  <a:gd name="connsiteX42" fmla="*/ 1871662 w 4339349"/>
                  <a:gd name="connsiteY42" fmla="*/ 82510 h 1648487"/>
                  <a:gd name="connsiteX43" fmla="*/ 1957387 w 4339349"/>
                  <a:gd name="connsiteY43" fmla="*/ 253960 h 1648487"/>
                  <a:gd name="connsiteX44" fmla="*/ 1985962 w 4339349"/>
                  <a:gd name="connsiteY44" fmla="*/ 296822 h 1648487"/>
                  <a:gd name="connsiteX45" fmla="*/ 2071687 w 4339349"/>
                  <a:gd name="connsiteY45" fmla="*/ 353972 h 1648487"/>
                  <a:gd name="connsiteX46" fmla="*/ 2014537 w 4339349"/>
                  <a:gd name="connsiteY46" fmla="*/ 439697 h 1648487"/>
                  <a:gd name="connsiteX47" fmla="*/ 1957387 w 4339349"/>
                  <a:gd name="connsiteY47" fmla="*/ 453985 h 1648487"/>
                  <a:gd name="connsiteX48" fmla="*/ 1771650 w 4339349"/>
                  <a:gd name="connsiteY48" fmla="*/ 439697 h 1648487"/>
                  <a:gd name="connsiteX49" fmla="*/ 1714500 w 4339349"/>
                  <a:gd name="connsiteY49" fmla="*/ 396835 h 1648487"/>
                  <a:gd name="connsiteX50" fmla="*/ 1571625 w 4339349"/>
                  <a:gd name="connsiteY50" fmla="*/ 353972 h 1648487"/>
                  <a:gd name="connsiteX51" fmla="*/ 1485900 w 4339349"/>
                  <a:gd name="connsiteY51" fmla="*/ 311110 h 1648487"/>
                  <a:gd name="connsiteX52" fmla="*/ 1400175 w 4339349"/>
                  <a:gd name="connsiteY52" fmla="*/ 268247 h 1648487"/>
                  <a:gd name="connsiteX53" fmla="*/ 1171575 w 4339349"/>
                  <a:gd name="connsiteY53" fmla="*/ 325397 h 1648487"/>
                  <a:gd name="connsiteX54" fmla="*/ 1157287 w 4339349"/>
                  <a:gd name="connsiteY54" fmla="*/ 368260 h 1648487"/>
                  <a:gd name="connsiteX55" fmla="*/ 1171575 w 4339349"/>
                  <a:gd name="connsiteY55" fmla="*/ 411122 h 1648487"/>
                  <a:gd name="connsiteX56" fmla="*/ 1128712 w 4339349"/>
                  <a:gd name="connsiteY56" fmla="*/ 439697 h 1648487"/>
                  <a:gd name="connsiteX57" fmla="*/ 1014412 w 4339349"/>
                  <a:gd name="connsiteY57" fmla="*/ 482560 h 1648487"/>
                  <a:gd name="connsiteX58" fmla="*/ 971550 w 4339349"/>
                  <a:gd name="connsiteY58" fmla="*/ 468272 h 1648487"/>
                  <a:gd name="connsiteX59" fmla="*/ 814387 w 4339349"/>
                  <a:gd name="connsiteY59" fmla="*/ 439697 h 1648487"/>
                  <a:gd name="connsiteX60" fmla="*/ 700087 w 4339349"/>
                  <a:gd name="connsiteY60" fmla="*/ 411122 h 1648487"/>
                  <a:gd name="connsiteX61" fmla="*/ 628650 w 4339349"/>
                  <a:gd name="connsiteY61" fmla="*/ 396835 h 1648487"/>
                  <a:gd name="connsiteX62" fmla="*/ 400050 w 4339349"/>
                  <a:gd name="connsiteY62" fmla="*/ 439697 h 1648487"/>
                  <a:gd name="connsiteX63" fmla="*/ 385762 w 4339349"/>
                  <a:gd name="connsiteY63" fmla="*/ 482560 h 1648487"/>
                  <a:gd name="connsiteX64" fmla="*/ 400050 w 4339349"/>
                  <a:gd name="connsiteY64" fmla="*/ 553997 h 1648487"/>
                  <a:gd name="connsiteX65" fmla="*/ 485775 w 4339349"/>
                  <a:gd name="connsiteY65" fmla="*/ 582572 h 1648487"/>
                  <a:gd name="connsiteX66" fmla="*/ 557212 w 4339349"/>
                  <a:gd name="connsiteY66" fmla="*/ 611147 h 1648487"/>
                  <a:gd name="connsiteX67" fmla="*/ 300037 w 4339349"/>
                  <a:gd name="connsiteY67" fmla="*/ 639722 h 1648487"/>
                  <a:gd name="connsiteX68" fmla="*/ 257175 w 4339349"/>
                  <a:gd name="connsiteY68" fmla="*/ 654010 h 1648487"/>
                  <a:gd name="connsiteX69" fmla="*/ 200025 w 4339349"/>
                  <a:gd name="connsiteY69" fmla="*/ 668297 h 1648487"/>
                  <a:gd name="connsiteX70" fmla="*/ 71437 w 4339349"/>
                  <a:gd name="connsiteY70" fmla="*/ 711160 h 1648487"/>
                  <a:gd name="connsiteX71" fmla="*/ 28575 w 4339349"/>
                  <a:gd name="connsiteY71" fmla="*/ 725447 h 1648487"/>
                  <a:gd name="connsiteX72" fmla="*/ 57150 w 4339349"/>
                  <a:gd name="connsiteY72" fmla="*/ 882610 h 1648487"/>
                  <a:gd name="connsiteX73" fmla="*/ 71437 w 4339349"/>
                  <a:gd name="connsiteY73" fmla="*/ 925472 h 1648487"/>
                  <a:gd name="connsiteX74" fmla="*/ 114300 w 4339349"/>
                  <a:gd name="connsiteY74" fmla="*/ 954047 h 1648487"/>
                  <a:gd name="connsiteX75" fmla="*/ 200025 w 4339349"/>
                  <a:gd name="connsiteY75" fmla="*/ 1039772 h 1648487"/>
                  <a:gd name="connsiteX76" fmla="*/ 185737 w 4339349"/>
                  <a:gd name="connsiteY76" fmla="*/ 1196935 h 1648487"/>
                  <a:gd name="connsiteX77" fmla="*/ 171450 w 4339349"/>
                  <a:gd name="connsiteY77" fmla="*/ 1239797 h 1648487"/>
                  <a:gd name="connsiteX78" fmla="*/ 128587 w 4339349"/>
                  <a:gd name="connsiteY78" fmla="*/ 1254085 h 1648487"/>
                  <a:gd name="connsiteX79" fmla="*/ 0 w 4339349"/>
                  <a:gd name="connsiteY79" fmla="*/ 1154072 h 1648487"/>
                  <a:gd name="connsiteX80" fmla="*/ 57150 w 4339349"/>
                  <a:gd name="connsiteY80" fmla="*/ 1154072 h 1648487"/>
                  <a:gd name="connsiteX81" fmla="*/ 100012 w 4339349"/>
                  <a:gd name="connsiteY81" fmla="*/ 1182647 h 1648487"/>
                  <a:gd name="connsiteX82" fmla="*/ 114300 w 4339349"/>
                  <a:gd name="connsiteY82" fmla="*/ 1225510 h 1648487"/>
                  <a:gd name="connsiteX83" fmla="*/ 142875 w 4339349"/>
                  <a:gd name="connsiteY83" fmla="*/ 1268372 h 1648487"/>
                  <a:gd name="connsiteX84" fmla="*/ 157162 w 4339349"/>
                  <a:gd name="connsiteY84" fmla="*/ 1368385 h 1648487"/>
                  <a:gd name="connsiteX85" fmla="*/ 214312 w 4339349"/>
                  <a:gd name="connsiteY85" fmla="*/ 1411247 h 1648487"/>
                  <a:gd name="connsiteX86" fmla="*/ 300037 w 4339349"/>
                  <a:gd name="connsiteY86" fmla="*/ 1439822 h 1648487"/>
                  <a:gd name="connsiteX87" fmla="*/ 385762 w 4339349"/>
                  <a:gd name="connsiteY87" fmla="*/ 1496972 h 1648487"/>
                  <a:gd name="connsiteX88" fmla="*/ 428625 w 4339349"/>
                  <a:gd name="connsiteY88" fmla="*/ 1525547 h 1648487"/>
                  <a:gd name="connsiteX89" fmla="*/ 828675 w 4339349"/>
                  <a:gd name="connsiteY89" fmla="*/ 1511260 h 1648487"/>
                  <a:gd name="connsiteX90" fmla="*/ 814387 w 4339349"/>
                  <a:gd name="connsiteY90" fmla="*/ 1468397 h 1648487"/>
                  <a:gd name="connsiteX91" fmla="*/ 728662 w 4339349"/>
                  <a:gd name="connsiteY91" fmla="*/ 1411247 h 1648487"/>
                  <a:gd name="connsiteX92" fmla="*/ 728662 w 4339349"/>
                  <a:gd name="connsiteY92" fmla="*/ 1568410 h 1648487"/>
                  <a:gd name="connsiteX93" fmla="*/ 771525 w 4339349"/>
                  <a:gd name="connsiteY93" fmla="*/ 1596985 h 1648487"/>
                  <a:gd name="connsiteX94" fmla="*/ 1028700 w 4339349"/>
                  <a:gd name="connsiteY94" fmla="*/ 1582697 h 1648487"/>
                  <a:gd name="connsiteX95" fmla="*/ 1071562 w 4339349"/>
                  <a:gd name="connsiteY95" fmla="*/ 1568410 h 1648487"/>
                  <a:gd name="connsiteX96" fmla="*/ 1171575 w 4339349"/>
                  <a:gd name="connsiteY96" fmla="*/ 1539835 h 1648487"/>
                  <a:gd name="connsiteX97" fmla="*/ 1157287 w 4339349"/>
                  <a:gd name="connsiteY97" fmla="*/ 1482685 h 1648487"/>
                  <a:gd name="connsiteX98" fmla="*/ 1128712 w 4339349"/>
                  <a:gd name="connsiteY98" fmla="*/ 1439822 h 1648487"/>
                  <a:gd name="connsiteX99" fmla="*/ 1514475 w 4339349"/>
                  <a:gd name="connsiteY99" fmla="*/ 1454110 h 1648487"/>
                  <a:gd name="connsiteX100" fmla="*/ 1528762 w 4339349"/>
                  <a:gd name="connsiteY100" fmla="*/ 1539835 h 1648487"/>
                  <a:gd name="connsiteX101" fmla="*/ 1485900 w 4339349"/>
                  <a:gd name="connsiteY101" fmla="*/ 1525547 h 1648487"/>
                  <a:gd name="connsiteX102" fmla="*/ 1457325 w 4339349"/>
                  <a:gd name="connsiteY102" fmla="*/ 1482685 h 1648487"/>
                  <a:gd name="connsiteX103" fmla="*/ 1500187 w 4339349"/>
                  <a:gd name="connsiteY103" fmla="*/ 1454110 h 1648487"/>
                  <a:gd name="connsiteX104" fmla="*/ 1657350 w 4339349"/>
                  <a:gd name="connsiteY104" fmla="*/ 1468397 h 1648487"/>
                  <a:gd name="connsiteX105" fmla="*/ 1785937 w 4339349"/>
                  <a:gd name="connsiteY105" fmla="*/ 1525547 h 1648487"/>
                  <a:gd name="connsiteX106" fmla="*/ 1828800 w 4339349"/>
                  <a:gd name="connsiteY106" fmla="*/ 1539835 h 1648487"/>
                  <a:gd name="connsiteX107" fmla="*/ 1871662 w 4339349"/>
                  <a:gd name="connsiteY107" fmla="*/ 1525547 h 1648487"/>
                  <a:gd name="connsiteX108" fmla="*/ 1943100 w 4339349"/>
                  <a:gd name="connsiteY108" fmla="*/ 1511260 h 1648487"/>
                  <a:gd name="connsiteX109" fmla="*/ 1985962 w 4339349"/>
                  <a:gd name="connsiteY109" fmla="*/ 1468397 h 1648487"/>
                  <a:gd name="connsiteX110" fmla="*/ 2028825 w 4339349"/>
                  <a:gd name="connsiteY110" fmla="*/ 1454110 h 1648487"/>
                  <a:gd name="connsiteX111" fmla="*/ 2057400 w 4339349"/>
                  <a:gd name="connsiteY111" fmla="*/ 1411247 h 1648487"/>
                  <a:gd name="connsiteX112" fmla="*/ 1985962 w 4339349"/>
                  <a:gd name="connsiteY112" fmla="*/ 1425535 h 1648487"/>
                  <a:gd name="connsiteX113" fmla="*/ 2000250 w 4339349"/>
                  <a:gd name="connsiteY113" fmla="*/ 1468397 h 1648487"/>
                  <a:gd name="connsiteX114" fmla="*/ 2185987 w 4339349"/>
                  <a:gd name="connsiteY114" fmla="*/ 1482685 h 1648487"/>
                  <a:gd name="connsiteX115" fmla="*/ 2300287 w 4339349"/>
                  <a:gd name="connsiteY115" fmla="*/ 1511260 h 1648487"/>
                  <a:gd name="connsiteX116" fmla="*/ 2414587 w 4339349"/>
                  <a:gd name="connsiteY116" fmla="*/ 1554122 h 1648487"/>
                  <a:gd name="connsiteX117" fmla="*/ 2443162 w 4339349"/>
                  <a:gd name="connsiteY117" fmla="*/ 1596985 h 1648487"/>
                  <a:gd name="connsiteX118" fmla="*/ 2400300 w 4339349"/>
                  <a:gd name="connsiteY118" fmla="*/ 1611272 h 1648487"/>
                  <a:gd name="connsiteX119" fmla="*/ 2314575 w 4339349"/>
                  <a:gd name="connsiteY119" fmla="*/ 1596985 h 1648487"/>
                  <a:gd name="connsiteX120" fmla="*/ 2257425 w 4339349"/>
                  <a:gd name="connsiteY120" fmla="*/ 1525547 h 1648487"/>
                  <a:gd name="connsiteX121" fmla="*/ 2286000 w 4339349"/>
                  <a:gd name="connsiteY121" fmla="*/ 1482685 h 1648487"/>
                  <a:gd name="connsiteX122" fmla="*/ 2657475 w 4339349"/>
                  <a:gd name="connsiteY122" fmla="*/ 1496972 h 1648487"/>
                  <a:gd name="connsiteX123" fmla="*/ 2700337 w 4339349"/>
                  <a:gd name="connsiteY123" fmla="*/ 1511260 h 1648487"/>
                  <a:gd name="connsiteX124" fmla="*/ 2757487 w 4339349"/>
                  <a:gd name="connsiteY124" fmla="*/ 1525547 h 1648487"/>
                  <a:gd name="connsiteX125" fmla="*/ 2871787 w 4339349"/>
                  <a:gd name="connsiteY125" fmla="*/ 1539835 h 1648487"/>
                  <a:gd name="connsiteX126" fmla="*/ 2957512 w 4339349"/>
                  <a:gd name="connsiteY126" fmla="*/ 1554122 h 1648487"/>
                  <a:gd name="connsiteX127" fmla="*/ 3143250 w 4339349"/>
                  <a:gd name="connsiteY127" fmla="*/ 1554122 h 1648487"/>
                  <a:gd name="connsiteX128" fmla="*/ 3100387 w 4339349"/>
                  <a:gd name="connsiteY128" fmla="*/ 1525547 h 1648487"/>
                  <a:gd name="connsiteX129" fmla="*/ 2971800 w 4339349"/>
                  <a:gd name="connsiteY129" fmla="*/ 1596985 h 1648487"/>
                  <a:gd name="connsiteX130" fmla="*/ 3400425 w 4339349"/>
                  <a:gd name="connsiteY130" fmla="*/ 1596985 h 1648487"/>
                  <a:gd name="connsiteX131" fmla="*/ 3414712 w 4339349"/>
                  <a:gd name="connsiteY131" fmla="*/ 1554122 h 1648487"/>
                  <a:gd name="connsiteX132" fmla="*/ 3400425 w 4339349"/>
                  <a:gd name="connsiteY132" fmla="*/ 1511260 h 1648487"/>
                  <a:gd name="connsiteX133" fmla="*/ 3657600 w 4339349"/>
                  <a:gd name="connsiteY133" fmla="*/ 1554122 h 1648487"/>
                  <a:gd name="connsiteX134" fmla="*/ 3829050 w 4339349"/>
                  <a:gd name="connsiteY134" fmla="*/ 1539835 h 1648487"/>
                  <a:gd name="connsiteX135" fmla="*/ 3843337 w 4339349"/>
                  <a:gd name="connsiteY135" fmla="*/ 1454110 h 1648487"/>
                  <a:gd name="connsiteX136" fmla="*/ 3757612 w 4339349"/>
                  <a:gd name="connsiteY136" fmla="*/ 1439822 h 1648487"/>
                  <a:gd name="connsiteX137" fmla="*/ 3786187 w 4339349"/>
                  <a:gd name="connsiteY137" fmla="*/ 1396960 h 1648487"/>
                  <a:gd name="connsiteX138" fmla="*/ 4143375 w 4339349"/>
                  <a:gd name="connsiteY138" fmla="*/ 1354097 h 1648487"/>
                  <a:gd name="connsiteX139" fmla="*/ 4186237 w 4339349"/>
                  <a:gd name="connsiteY139" fmla="*/ 1311235 h 1648487"/>
                  <a:gd name="connsiteX140" fmla="*/ 4186237 w 4339349"/>
                  <a:gd name="connsiteY140" fmla="*/ 1225510 h 1648487"/>
                  <a:gd name="connsiteX141" fmla="*/ 4143375 w 4339349"/>
                  <a:gd name="connsiteY141" fmla="*/ 1196935 h 1648487"/>
                  <a:gd name="connsiteX142" fmla="*/ 4029075 w 4339349"/>
                  <a:gd name="connsiteY142" fmla="*/ 1182647 h 1648487"/>
                  <a:gd name="connsiteX143" fmla="*/ 4043362 w 4339349"/>
                  <a:gd name="connsiteY143" fmla="*/ 1111210 h 1648487"/>
                  <a:gd name="connsiteX144" fmla="*/ 4086225 w 4339349"/>
                  <a:gd name="connsiteY144" fmla="*/ 1068347 h 1648487"/>
                  <a:gd name="connsiteX145" fmla="*/ 4243387 w 4339349"/>
                  <a:gd name="connsiteY145" fmla="*/ 1011197 h 1648487"/>
                  <a:gd name="connsiteX146" fmla="*/ 4286250 w 4339349"/>
                  <a:gd name="connsiteY146" fmla="*/ 996910 h 1648487"/>
                  <a:gd name="connsiteX147" fmla="*/ 4300537 w 4339349"/>
                  <a:gd name="connsiteY147" fmla="*/ 811172 h 1648487"/>
                  <a:gd name="connsiteX148" fmla="*/ 4286250 w 4339349"/>
                  <a:gd name="connsiteY148" fmla="*/ 754022 h 1648487"/>
                  <a:gd name="connsiteX149" fmla="*/ 4157662 w 4339349"/>
                  <a:gd name="connsiteY149" fmla="*/ 711160 h 1648487"/>
                  <a:gd name="connsiteX150" fmla="*/ 4114800 w 4339349"/>
                  <a:gd name="connsiteY150" fmla="*/ 696872 h 1648487"/>
                  <a:gd name="connsiteX151" fmla="*/ 4086225 w 4339349"/>
                  <a:gd name="connsiteY151" fmla="*/ 654010 h 1648487"/>
                  <a:gd name="connsiteX152" fmla="*/ 4129087 w 4339349"/>
                  <a:gd name="connsiteY152" fmla="*/ 625435 h 1648487"/>
                  <a:gd name="connsiteX153" fmla="*/ 4286250 w 4339349"/>
                  <a:gd name="connsiteY153" fmla="*/ 611147 h 1648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</a:cxnLst>
                <a:rect l="l" t="t" r="r" b="b"/>
                <a:pathLst>
                  <a:path w="4339349" h="1648487">
                    <a:moveTo>
                      <a:pt x="4286250" y="611147"/>
                    </a:moveTo>
                    <a:cubicBezTo>
                      <a:pt x="4312444" y="565903"/>
                      <a:pt x="4309184" y="560376"/>
                      <a:pt x="4286250" y="353972"/>
                    </a:cubicBezTo>
                    <a:cubicBezTo>
                      <a:pt x="4284587" y="339004"/>
                      <a:pt x="4281370" y="322870"/>
                      <a:pt x="4271962" y="311110"/>
                    </a:cubicBezTo>
                    <a:cubicBezTo>
                      <a:pt x="4261235" y="297702"/>
                      <a:pt x="4243387" y="292060"/>
                      <a:pt x="4229100" y="282535"/>
                    </a:cubicBezTo>
                    <a:cubicBezTo>
                      <a:pt x="4219575" y="268247"/>
                      <a:pt x="4213934" y="250399"/>
                      <a:pt x="4200525" y="239672"/>
                    </a:cubicBezTo>
                    <a:cubicBezTo>
                      <a:pt x="4188765" y="230264"/>
                      <a:pt x="4171133" y="232120"/>
                      <a:pt x="4157662" y="225385"/>
                    </a:cubicBezTo>
                    <a:cubicBezTo>
                      <a:pt x="4142303" y="217706"/>
                      <a:pt x="4130158" y="204489"/>
                      <a:pt x="4114800" y="196810"/>
                    </a:cubicBezTo>
                    <a:cubicBezTo>
                      <a:pt x="3996495" y="137657"/>
                      <a:pt x="4151910" y="235838"/>
                      <a:pt x="4029075" y="153947"/>
                    </a:cubicBezTo>
                    <a:cubicBezTo>
                      <a:pt x="4019550" y="139660"/>
                      <a:pt x="4013423" y="122392"/>
                      <a:pt x="4000500" y="111085"/>
                    </a:cubicBezTo>
                    <a:cubicBezTo>
                      <a:pt x="3974654" y="88470"/>
                      <a:pt x="3914775" y="53935"/>
                      <a:pt x="3914775" y="53935"/>
                    </a:cubicBezTo>
                    <a:cubicBezTo>
                      <a:pt x="3876675" y="58697"/>
                      <a:pt x="3836635" y="55308"/>
                      <a:pt x="3800475" y="68222"/>
                    </a:cubicBezTo>
                    <a:cubicBezTo>
                      <a:pt x="3768133" y="79773"/>
                      <a:pt x="3748883" y="121579"/>
                      <a:pt x="3714750" y="125372"/>
                    </a:cubicBezTo>
                    <a:lnTo>
                      <a:pt x="3586162" y="139660"/>
                    </a:lnTo>
                    <a:cubicBezTo>
                      <a:pt x="3571875" y="149185"/>
                      <a:pt x="3546372" y="151341"/>
                      <a:pt x="3543300" y="168235"/>
                    </a:cubicBezTo>
                    <a:cubicBezTo>
                      <a:pt x="3539247" y="190525"/>
                      <a:pt x="3541723" y="310059"/>
                      <a:pt x="3586162" y="339685"/>
                    </a:cubicBezTo>
                    <a:cubicBezTo>
                      <a:pt x="3602500" y="350577"/>
                      <a:pt x="3624431" y="348578"/>
                      <a:pt x="3643312" y="353972"/>
                    </a:cubicBezTo>
                    <a:cubicBezTo>
                      <a:pt x="3741800" y="382111"/>
                      <a:pt x="3617187" y="356762"/>
                      <a:pt x="3771900" y="382547"/>
                    </a:cubicBezTo>
                    <a:cubicBezTo>
                      <a:pt x="3776662" y="396835"/>
                      <a:pt x="3791780" y="411427"/>
                      <a:pt x="3786187" y="425410"/>
                    </a:cubicBezTo>
                    <a:cubicBezTo>
                      <a:pt x="3777665" y="446716"/>
                      <a:pt x="3718506" y="462257"/>
                      <a:pt x="3700462" y="468272"/>
                    </a:cubicBezTo>
                    <a:cubicBezTo>
                      <a:pt x="3643312" y="458747"/>
                      <a:pt x="3585825" y="451060"/>
                      <a:pt x="3529012" y="439697"/>
                    </a:cubicBezTo>
                    <a:cubicBezTo>
                      <a:pt x="3498186" y="433532"/>
                      <a:pt x="3454023" y="411134"/>
                      <a:pt x="3429000" y="396835"/>
                    </a:cubicBezTo>
                    <a:cubicBezTo>
                      <a:pt x="3414091" y="388316"/>
                      <a:pt x="3401496" y="375939"/>
                      <a:pt x="3386137" y="368260"/>
                    </a:cubicBezTo>
                    <a:cubicBezTo>
                      <a:pt x="3372667" y="361525"/>
                      <a:pt x="3357118" y="359905"/>
                      <a:pt x="3343275" y="353972"/>
                    </a:cubicBezTo>
                    <a:cubicBezTo>
                      <a:pt x="3323699" y="345582"/>
                      <a:pt x="3305175" y="334922"/>
                      <a:pt x="3286125" y="325397"/>
                    </a:cubicBezTo>
                    <a:cubicBezTo>
                      <a:pt x="3276600" y="311110"/>
                      <a:pt x="3272111" y="291636"/>
                      <a:pt x="3257550" y="282535"/>
                    </a:cubicBezTo>
                    <a:cubicBezTo>
                      <a:pt x="3232008" y="266571"/>
                      <a:pt x="3171825" y="253960"/>
                      <a:pt x="3171825" y="253960"/>
                    </a:cubicBezTo>
                    <a:cubicBezTo>
                      <a:pt x="3157537" y="244435"/>
                      <a:pt x="3144321" y="233064"/>
                      <a:pt x="3128962" y="225385"/>
                    </a:cubicBezTo>
                    <a:cubicBezTo>
                      <a:pt x="3108460" y="215134"/>
                      <a:pt x="3047267" y="201389"/>
                      <a:pt x="3028950" y="196810"/>
                    </a:cubicBezTo>
                    <a:cubicBezTo>
                      <a:pt x="3014662" y="187285"/>
                      <a:pt x="3003199" y="169661"/>
                      <a:pt x="2986087" y="168235"/>
                    </a:cubicBezTo>
                    <a:cubicBezTo>
                      <a:pt x="2943110" y="164653"/>
                      <a:pt x="2897542" y="166505"/>
                      <a:pt x="2857500" y="182522"/>
                    </a:cubicBezTo>
                    <a:cubicBezTo>
                      <a:pt x="2843517" y="188115"/>
                      <a:pt x="2846865" y="210774"/>
                      <a:pt x="2843212" y="225385"/>
                    </a:cubicBezTo>
                    <a:cubicBezTo>
                      <a:pt x="2837322" y="248944"/>
                      <a:pt x="2840973" y="275738"/>
                      <a:pt x="2828925" y="296822"/>
                    </a:cubicBezTo>
                    <a:cubicBezTo>
                      <a:pt x="2820405" y="311731"/>
                      <a:pt x="2800350" y="315872"/>
                      <a:pt x="2786062" y="325397"/>
                    </a:cubicBezTo>
                    <a:cubicBezTo>
                      <a:pt x="2719387" y="320635"/>
                      <a:pt x="2652142" y="321026"/>
                      <a:pt x="2586037" y="311110"/>
                    </a:cubicBezTo>
                    <a:cubicBezTo>
                      <a:pt x="2556250" y="306642"/>
                      <a:pt x="2500312" y="282535"/>
                      <a:pt x="2500312" y="282535"/>
                    </a:cubicBezTo>
                    <a:cubicBezTo>
                      <a:pt x="2481262" y="268247"/>
                      <a:pt x="2463355" y="252293"/>
                      <a:pt x="2443162" y="239672"/>
                    </a:cubicBezTo>
                    <a:cubicBezTo>
                      <a:pt x="2425101" y="228384"/>
                      <a:pt x="2403343" y="223477"/>
                      <a:pt x="2386012" y="211097"/>
                    </a:cubicBezTo>
                    <a:cubicBezTo>
                      <a:pt x="2304090" y="152581"/>
                      <a:pt x="2377234" y="188031"/>
                      <a:pt x="2314575" y="125372"/>
                    </a:cubicBezTo>
                    <a:cubicBezTo>
                      <a:pt x="2297737" y="108534"/>
                      <a:pt x="2275505" y="98007"/>
                      <a:pt x="2257425" y="82510"/>
                    </a:cubicBezTo>
                    <a:cubicBezTo>
                      <a:pt x="2161163" y="0"/>
                      <a:pt x="2266436" y="74230"/>
                      <a:pt x="2171700" y="11072"/>
                    </a:cubicBezTo>
                    <a:cubicBezTo>
                      <a:pt x="2095500" y="15835"/>
                      <a:pt x="2019029" y="17367"/>
                      <a:pt x="1943100" y="25360"/>
                    </a:cubicBezTo>
                    <a:cubicBezTo>
                      <a:pt x="1928122" y="26937"/>
                      <a:pt x="1911997" y="30239"/>
                      <a:pt x="1900237" y="39647"/>
                    </a:cubicBezTo>
                    <a:cubicBezTo>
                      <a:pt x="1886828" y="50374"/>
                      <a:pt x="1881187" y="68222"/>
                      <a:pt x="1871662" y="82510"/>
                    </a:cubicBezTo>
                    <a:cubicBezTo>
                      <a:pt x="1893381" y="256257"/>
                      <a:pt x="1853070" y="149643"/>
                      <a:pt x="1957387" y="253960"/>
                    </a:cubicBezTo>
                    <a:cubicBezTo>
                      <a:pt x="1969529" y="266102"/>
                      <a:pt x="1973039" y="285515"/>
                      <a:pt x="1985962" y="296822"/>
                    </a:cubicBezTo>
                    <a:cubicBezTo>
                      <a:pt x="2011808" y="319437"/>
                      <a:pt x="2071687" y="353972"/>
                      <a:pt x="2071687" y="353972"/>
                    </a:cubicBezTo>
                    <a:cubicBezTo>
                      <a:pt x="2058049" y="394889"/>
                      <a:pt x="2058607" y="414514"/>
                      <a:pt x="2014537" y="439697"/>
                    </a:cubicBezTo>
                    <a:cubicBezTo>
                      <a:pt x="1997488" y="449439"/>
                      <a:pt x="1976437" y="449222"/>
                      <a:pt x="1957387" y="453985"/>
                    </a:cubicBezTo>
                    <a:cubicBezTo>
                      <a:pt x="1895475" y="449222"/>
                      <a:pt x="1832095" y="453919"/>
                      <a:pt x="1771650" y="439697"/>
                    </a:cubicBezTo>
                    <a:cubicBezTo>
                      <a:pt x="1748471" y="434243"/>
                      <a:pt x="1735798" y="407484"/>
                      <a:pt x="1714500" y="396835"/>
                    </a:cubicBezTo>
                    <a:cubicBezTo>
                      <a:pt x="1679717" y="379444"/>
                      <a:pt x="1612641" y="364226"/>
                      <a:pt x="1571625" y="353972"/>
                    </a:cubicBezTo>
                    <a:cubicBezTo>
                      <a:pt x="1448784" y="272079"/>
                      <a:pt x="1604206" y="370262"/>
                      <a:pt x="1485900" y="311110"/>
                    </a:cubicBezTo>
                    <a:cubicBezTo>
                      <a:pt x="1375106" y="255713"/>
                      <a:pt x="1507916" y="304162"/>
                      <a:pt x="1400175" y="268247"/>
                    </a:cubicBezTo>
                    <a:cubicBezTo>
                      <a:pt x="1249284" y="279025"/>
                      <a:pt x="1220208" y="228133"/>
                      <a:pt x="1171575" y="325397"/>
                    </a:cubicBezTo>
                    <a:cubicBezTo>
                      <a:pt x="1164840" y="338868"/>
                      <a:pt x="1162050" y="353972"/>
                      <a:pt x="1157287" y="368260"/>
                    </a:cubicBezTo>
                    <a:cubicBezTo>
                      <a:pt x="1162050" y="382547"/>
                      <a:pt x="1177168" y="397139"/>
                      <a:pt x="1171575" y="411122"/>
                    </a:cubicBezTo>
                    <a:cubicBezTo>
                      <a:pt x="1165198" y="427065"/>
                      <a:pt x="1143621" y="431178"/>
                      <a:pt x="1128712" y="439697"/>
                    </a:cubicBezTo>
                    <a:cubicBezTo>
                      <a:pt x="1070602" y="472903"/>
                      <a:pt x="1076917" y="466933"/>
                      <a:pt x="1014412" y="482560"/>
                    </a:cubicBezTo>
                    <a:cubicBezTo>
                      <a:pt x="1000125" y="477797"/>
                      <a:pt x="986161" y="471925"/>
                      <a:pt x="971550" y="468272"/>
                    </a:cubicBezTo>
                    <a:cubicBezTo>
                      <a:pt x="924513" y="456513"/>
                      <a:pt x="861070" y="448185"/>
                      <a:pt x="814387" y="439697"/>
                    </a:cubicBezTo>
                    <a:cubicBezTo>
                      <a:pt x="621277" y="404586"/>
                      <a:pt x="832289" y="444172"/>
                      <a:pt x="700087" y="411122"/>
                    </a:cubicBezTo>
                    <a:cubicBezTo>
                      <a:pt x="676528" y="405232"/>
                      <a:pt x="652462" y="401597"/>
                      <a:pt x="628650" y="396835"/>
                    </a:cubicBezTo>
                    <a:cubicBezTo>
                      <a:pt x="595775" y="399364"/>
                      <a:pt x="447573" y="380293"/>
                      <a:pt x="400050" y="439697"/>
                    </a:cubicBezTo>
                    <a:cubicBezTo>
                      <a:pt x="390642" y="451457"/>
                      <a:pt x="390525" y="468272"/>
                      <a:pt x="385762" y="482560"/>
                    </a:cubicBezTo>
                    <a:cubicBezTo>
                      <a:pt x="390525" y="506372"/>
                      <a:pt x="382879" y="536826"/>
                      <a:pt x="400050" y="553997"/>
                    </a:cubicBezTo>
                    <a:cubicBezTo>
                      <a:pt x="421349" y="575295"/>
                      <a:pt x="457809" y="571385"/>
                      <a:pt x="485775" y="582572"/>
                    </a:cubicBezTo>
                    <a:lnTo>
                      <a:pt x="557212" y="611147"/>
                    </a:lnTo>
                    <a:cubicBezTo>
                      <a:pt x="436780" y="651293"/>
                      <a:pt x="575244" y="609143"/>
                      <a:pt x="300037" y="639722"/>
                    </a:cubicBezTo>
                    <a:cubicBezTo>
                      <a:pt x="285069" y="641385"/>
                      <a:pt x="271656" y="649873"/>
                      <a:pt x="257175" y="654010"/>
                    </a:cubicBezTo>
                    <a:cubicBezTo>
                      <a:pt x="238294" y="659405"/>
                      <a:pt x="218793" y="662522"/>
                      <a:pt x="200025" y="668297"/>
                    </a:cubicBezTo>
                    <a:cubicBezTo>
                      <a:pt x="156842" y="681584"/>
                      <a:pt x="114300" y="696872"/>
                      <a:pt x="71437" y="711160"/>
                    </a:cubicBezTo>
                    <a:lnTo>
                      <a:pt x="28575" y="725447"/>
                    </a:lnTo>
                    <a:cubicBezTo>
                      <a:pt x="40139" y="806398"/>
                      <a:pt x="37901" y="815239"/>
                      <a:pt x="57150" y="882610"/>
                    </a:cubicBezTo>
                    <a:cubicBezTo>
                      <a:pt x="61287" y="897091"/>
                      <a:pt x="62029" y="913712"/>
                      <a:pt x="71437" y="925472"/>
                    </a:cubicBezTo>
                    <a:cubicBezTo>
                      <a:pt x="82164" y="938881"/>
                      <a:pt x="101466" y="942639"/>
                      <a:pt x="114300" y="954047"/>
                    </a:cubicBezTo>
                    <a:cubicBezTo>
                      <a:pt x="144504" y="980895"/>
                      <a:pt x="200025" y="1039772"/>
                      <a:pt x="200025" y="1039772"/>
                    </a:cubicBezTo>
                    <a:cubicBezTo>
                      <a:pt x="195262" y="1092160"/>
                      <a:pt x="193176" y="1144860"/>
                      <a:pt x="185737" y="1196935"/>
                    </a:cubicBezTo>
                    <a:cubicBezTo>
                      <a:pt x="183607" y="1211844"/>
                      <a:pt x="182099" y="1229148"/>
                      <a:pt x="171450" y="1239797"/>
                    </a:cubicBezTo>
                    <a:cubicBezTo>
                      <a:pt x="160801" y="1250446"/>
                      <a:pt x="142875" y="1249322"/>
                      <a:pt x="128587" y="1254085"/>
                    </a:cubicBezTo>
                    <a:cubicBezTo>
                      <a:pt x="26050" y="1185727"/>
                      <a:pt x="67146" y="1221219"/>
                      <a:pt x="0" y="1154072"/>
                    </a:cubicBezTo>
                    <a:cubicBezTo>
                      <a:pt x="45720" y="1085493"/>
                      <a:pt x="11430" y="1108352"/>
                      <a:pt x="57150" y="1154072"/>
                    </a:cubicBezTo>
                    <a:cubicBezTo>
                      <a:pt x="69292" y="1166214"/>
                      <a:pt x="85725" y="1173122"/>
                      <a:pt x="100012" y="1182647"/>
                    </a:cubicBezTo>
                    <a:cubicBezTo>
                      <a:pt x="104775" y="1196935"/>
                      <a:pt x="107565" y="1212039"/>
                      <a:pt x="114300" y="1225510"/>
                    </a:cubicBezTo>
                    <a:cubicBezTo>
                      <a:pt x="121979" y="1240868"/>
                      <a:pt x="137941" y="1251925"/>
                      <a:pt x="142875" y="1268372"/>
                    </a:cubicBezTo>
                    <a:cubicBezTo>
                      <a:pt x="152552" y="1300628"/>
                      <a:pt x="142102" y="1338264"/>
                      <a:pt x="157162" y="1368385"/>
                    </a:cubicBezTo>
                    <a:cubicBezTo>
                      <a:pt x="167811" y="1389683"/>
                      <a:pt x="193014" y="1400598"/>
                      <a:pt x="214312" y="1411247"/>
                    </a:cubicBezTo>
                    <a:cubicBezTo>
                      <a:pt x="241253" y="1424717"/>
                      <a:pt x="300037" y="1439822"/>
                      <a:pt x="300037" y="1439822"/>
                    </a:cubicBezTo>
                    <a:lnTo>
                      <a:pt x="385762" y="1496972"/>
                    </a:lnTo>
                    <a:lnTo>
                      <a:pt x="428625" y="1525547"/>
                    </a:lnTo>
                    <a:cubicBezTo>
                      <a:pt x="561975" y="1520785"/>
                      <a:pt x="696681" y="1530815"/>
                      <a:pt x="828675" y="1511260"/>
                    </a:cubicBezTo>
                    <a:cubicBezTo>
                      <a:pt x="843573" y="1509053"/>
                      <a:pt x="822741" y="1480928"/>
                      <a:pt x="814387" y="1468397"/>
                    </a:cubicBezTo>
                    <a:cubicBezTo>
                      <a:pt x="783809" y="1422530"/>
                      <a:pt x="773599" y="1426226"/>
                      <a:pt x="728662" y="1411247"/>
                    </a:cubicBezTo>
                    <a:cubicBezTo>
                      <a:pt x="708570" y="1471525"/>
                      <a:pt x="696352" y="1487634"/>
                      <a:pt x="728662" y="1568410"/>
                    </a:cubicBezTo>
                    <a:cubicBezTo>
                      <a:pt x="735039" y="1584353"/>
                      <a:pt x="757237" y="1587460"/>
                      <a:pt x="771525" y="1596985"/>
                    </a:cubicBezTo>
                    <a:cubicBezTo>
                      <a:pt x="857250" y="1592222"/>
                      <a:pt x="943230" y="1590837"/>
                      <a:pt x="1028700" y="1582697"/>
                    </a:cubicBezTo>
                    <a:cubicBezTo>
                      <a:pt x="1043692" y="1581269"/>
                      <a:pt x="1057081" y="1572547"/>
                      <a:pt x="1071562" y="1568410"/>
                    </a:cubicBezTo>
                    <a:cubicBezTo>
                      <a:pt x="1197151" y="1532527"/>
                      <a:pt x="1068798" y="1574092"/>
                      <a:pt x="1171575" y="1539835"/>
                    </a:cubicBezTo>
                    <a:cubicBezTo>
                      <a:pt x="1166812" y="1520785"/>
                      <a:pt x="1165022" y="1500734"/>
                      <a:pt x="1157287" y="1482685"/>
                    </a:cubicBezTo>
                    <a:cubicBezTo>
                      <a:pt x="1150523" y="1466902"/>
                      <a:pt x="1111595" y="1441191"/>
                      <a:pt x="1128712" y="1439822"/>
                    </a:cubicBezTo>
                    <a:cubicBezTo>
                      <a:pt x="1256978" y="1429561"/>
                      <a:pt x="1385887" y="1449347"/>
                      <a:pt x="1514475" y="1454110"/>
                    </a:cubicBezTo>
                    <a:cubicBezTo>
                      <a:pt x="1523303" y="1467351"/>
                      <a:pt x="1573127" y="1517652"/>
                      <a:pt x="1528762" y="1539835"/>
                    </a:cubicBezTo>
                    <a:cubicBezTo>
                      <a:pt x="1515292" y="1546570"/>
                      <a:pt x="1500187" y="1530310"/>
                      <a:pt x="1485900" y="1525547"/>
                    </a:cubicBezTo>
                    <a:cubicBezTo>
                      <a:pt x="1476375" y="1511260"/>
                      <a:pt x="1453958" y="1499523"/>
                      <a:pt x="1457325" y="1482685"/>
                    </a:cubicBezTo>
                    <a:cubicBezTo>
                      <a:pt x="1460692" y="1465847"/>
                      <a:pt x="1483059" y="1455333"/>
                      <a:pt x="1500187" y="1454110"/>
                    </a:cubicBezTo>
                    <a:cubicBezTo>
                      <a:pt x="1552657" y="1450362"/>
                      <a:pt x="1604962" y="1463635"/>
                      <a:pt x="1657350" y="1468397"/>
                    </a:cubicBezTo>
                    <a:cubicBezTo>
                      <a:pt x="1725274" y="1513680"/>
                      <a:pt x="1683921" y="1491541"/>
                      <a:pt x="1785937" y="1525547"/>
                    </a:cubicBezTo>
                    <a:lnTo>
                      <a:pt x="1828800" y="1539835"/>
                    </a:lnTo>
                    <a:cubicBezTo>
                      <a:pt x="1843087" y="1535072"/>
                      <a:pt x="1857051" y="1529200"/>
                      <a:pt x="1871662" y="1525547"/>
                    </a:cubicBezTo>
                    <a:cubicBezTo>
                      <a:pt x="1895221" y="1519657"/>
                      <a:pt x="1921380" y="1522120"/>
                      <a:pt x="1943100" y="1511260"/>
                    </a:cubicBezTo>
                    <a:cubicBezTo>
                      <a:pt x="1961172" y="1502224"/>
                      <a:pt x="1969150" y="1479605"/>
                      <a:pt x="1985962" y="1468397"/>
                    </a:cubicBezTo>
                    <a:cubicBezTo>
                      <a:pt x="1998493" y="1460043"/>
                      <a:pt x="2014537" y="1458872"/>
                      <a:pt x="2028825" y="1454110"/>
                    </a:cubicBezTo>
                    <a:cubicBezTo>
                      <a:pt x="2038350" y="1439822"/>
                      <a:pt x="2071688" y="1420772"/>
                      <a:pt x="2057400" y="1411247"/>
                    </a:cubicBezTo>
                    <a:cubicBezTo>
                      <a:pt x="2037194" y="1397777"/>
                      <a:pt x="2003134" y="1408363"/>
                      <a:pt x="1985962" y="1425535"/>
                    </a:cubicBezTo>
                    <a:cubicBezTo>
                      <a:pt x="1975313" y="1436184"/>
                      <a:pt x="1985769" y="1464260"/>
                      <a:pt x="2000250" y="1468397"/>
                    </a:cubicBezTo>
                    <a:cubicBezTo>
                      <a:pt x="2059956" y="1485456"/>
                      <a:pt x="2124075" y="1477922"/>
                      <a:pt x="2185987" y="1482685"/>
                    </a:cubicBezTo>
                    <a:cubicBezTo>
                      <a:pt x="2224087" y="1492210"/>
                      <a:pt x="2265161" y="1493697"/>
                      <a:pt x="2300287" y="1511260"/>
                    </a:cubicBezTo>
                    <a:cubicBezTo>
                      <a:pt x="2375000" y="1548617"/>
                      <a:pt x="2336774" y="1534670"/>
                      <a:pt x="2414587" y="1554122"/>
                    </a:cubicBezTo>
                    <a:cubicBezTo>
                      <a:pt x="2424112" y="1568410"/>
                      <a:pt x="2447327" y="1580326"/>
                      <a:pt x="2443162" y="1596985"/>
                    </a:cubicBezTo>
                    <a:cubicBezTo>
                      <a:pt x="2439510" y="1611596"/>
                      <a:pt x="2415360" y="1611272"/>
                      <a:pt x="2400300" y="1611272"/>
                    </a:cubicBezTo>
                    <a:cubicBezTo>
                      <a:pt x="2371331" y="1611272"/>
                      <a:pt x="2343150" y="1601747"/>
                      <a:pt x="2314575" y="1596985"/>
                    </a:cubicBezTo>
                    <a:cubicBezTo>
                      <a:pt x="2289531" y="1580289"/>
                      <a:pt x="2250523" y="1566955"/>
                      <a:pt x="2257425" y="1525547"/>
                    </a:cubicBezTo>
                    <a:cubicBezTo>
                      <a:pt x="2260248" y="1508609"/>
                      <a:pt x="2276475" y="1496972"/>
                      <a:pt x="2286000" y="1482685"/>
                    </a:cubicBezTo>
                    <a:cubicBezTo>
                      <a:pt x="2409825" y="1487447"/>
                      <a:pt x="2533852" y="1488446"/>
                      <a:pt x="2657475" y="1496972"/>
                    </a:cubicBezTo>
                    <a:cubicBezTo>
                      <a:pt x="2672500" y="1498008"/>
                      <a:pt x="2685856" y="1507123"/>
                      <a:pt x="2700337" y="1511260"/>
                    </a:cubicBezTo>
                    <a:cubicBezTo>
                      <a:pt x="2719218" y="1516655"/>
                      <a:pt x="2738118" y="1522319"/>
                      <a:pt x="2757487" y="1525547"/>
                    </a:cubicBezTo>
                    <a:cubicBezTo>
                      <a:pt x="2795361" y="1531859"/>
                      <a:pt x="2833776" y="1534405"/>
                      <a:pt x="2871787" y="1539835"/>
                    </a:cubicBezTo>
                    <a:cubicBezTo>
                      <a:pt x="2900465" y="1543932"/>
                      <a:pt x="2928937" y="1549360"/>
                      <a:pt x="2957512" y="1554122"/>
                    </a:cubicBezTo>
                    <a:cubicBezTo>
                      <a:pt x="3024360" y="1576405"/>
                      <a:pt x="3053466" y="1592601"/>
                      <a:pt x="3143250" y="1554122"/>
                    </a:cubicBezTo>
                    <a:cubicBezTo>
                      <a:pt x="3159033" y="1547358"/>
                      <a:pt x="3114675" y="1535072"/>
                      <a:pt x="3100387" y="1525547"/>
                    </a:cubicBezTo>
                    <a:cubicBezTo>
                      <a:pt x="2995493" y="1560512"/>
                      <a:pt x="3035960" y="1532823"/>
                      <a:pt x="2971800" y="1596985"/>
                    </a:cubicBezTo>
                    <a:cubicBezTo>
                      <a:pt x="3126310" y="1648487"/>
                      <a:pt x="3088684" y="1641519"/>
                      <a:pt x="3400425" y="1596985"/>
                    </a:cubicBezTo>
                    <a:cubicBezTo>
                      <a:pt x="3415334" y="1594855"/>
                      <a:pt x="3409950" y="1568410"/>
                      <a:pt x="3414712" y="1554122"/>
                    </a:cubicBezTo>
                    <a:cubicBezTo>
                      <a:pt x="3409950" y="1539835"/>
                      <a:pt x="3385516" y="1513390"/>
                      <a:pt x="3400425" y="1511260"/>
                    </a:cubicBezTo>
                    <a:cubicBezTo>
                      <a:pt x="3571967" y="1486754"/>
                      <a:pt x="3569533" y="1495411"/>
                      <a:pt x="3657600" y="1554122"/>
                    </a:cubicBezTo>
                    <a:cubicBezTo>
                      <a:pt x="3714750" y="1549360"/>
                      <a:pt x="3773908" y="1555590"/>
                      <a:pt x="3829050" y="1539835"/>
                    </a:cubicBezTo>
                    <a:cubicBezTo>
                      <a:pt x="3854598" y="1532536"/>
                      <a:pt x="3873037" y="1471081"/>
                      <a:pt x="3843337" y="1454110"/>
                    </a:cubicBezTo>
                    <a:cubicBezTo>
                      <a:pt x="3818185" y="1439737"/>
                      <a:pt x="3786187" y="1444585"/>
                      <a:pt x="3757612" y="1439822"/>
                    </a:cubicBezTo>
                    <a:cubicBezTo>
                      <a:pt x="3767137" y="1425535"/>
                      <a:pt x="3774045" y="1409102"/>
                      <a:pt x="3786187" y="1396960"/>
                    </a:cubicBezTo>
                    <a:cubicBezTo>
                      <a:pt x="3870876" y="1312272"/>
                      <a:pt x="4089457" y="1356548"/>
                      <a:pt x="4143375" y="1354097"/>
                    </a:cubicBezTo>
                    <a:cubicBezTo>
                      <a:pt x="4157662" y="1339810"/>
                      <a:pt x="4175029" y="1328047"/>
                      <a:pt x="4186237" y="1311235"/>
                    </a:cubicBezTo>
                    <a:cubicBezTo>
                      <a:pt x="4203556" y="1285257"/>
                      <a:pt x="4207020" y="1251488"/>
                      <a:pt x="4186237" y="1225510"/>
                    </a:cubicBezTo>
                    <a:cubicBezTo>
                      <a:pt x="4175510" y="1212102"/>
                      <a:pt x="4157662" y="1206460"/>
                      <a:pt x="4143375" y="1196935"/>
                    </a:cubicBezTo>
                    <a:cubicBezTo>
                      <a:pt x="4041360" y="1230940"/>
                      <a:pt x="4074358" y="1250572"/>
                      <a:pt x="4029075" y="1182647"/>
                    </a:cubicBezTo>
                    <a:cubicBezTo>
                      <a:pt x="4033837" y="1158835"/>
                      <a:pt x="4032502" y="1132930"/>
                      <a:pt x="4043362" y="1111210"/>
                    </a:cubicBezTo>
                    <a:cubicBezTo>
                      <a:pt x="4052398" y="1093137"/>
                      <a:pt x="4070703" y="1081282"/>
                      <a:pt x="4086225" y="1068347"/>
                    </a:cubicBezTo>
                    <a:cubicBezTo>
                      <a:pt x="4141628" y="1022178"/>
                      <a:pt x="4158481" y="1034353"/>
                      <a:pt x="4243387" y="1011197"/>
                    </a:cubicBezTo>
                    <a:cubicBezTo>
                      <a:pt x="4257917" y="1007234"/>
                      <a:pt x="4271962" y="1001672"/>
                      <a:pt x="4286250" y="996910"/>
                    </a:cubicBezTo>
                    <a:cubicBezTo>
                      <a:pt x="4339349" y="917261"/>
                      <a:pt x="4322179" y="962665"/>
                      <a:pt x="4300537" y="811172"/>
                    </a:cubicBezTo>
                    <a:cubicBezTo>
                      <a:pt x="4297760" y="791733"/>
                      <a:pt x="4301159" y="766801"/>
                      <a:pt x="4286250" y="754022"/>
                    </a:cubicBezTo>
                    <a:cubicBezTo>
                      <a:pt x="4286246" y="754018"/>
                      <a:pt x="4179096" y="718305"/>
                      <a:pt x="4157662" y="711160"/>
                    </a:cubicBezTo>
                    <a:lnTo>
                      <a:pt x="4114800" y="696872"/>
                    </a:lnTo>
                    <a:cubicBezTo>
                      <a:pt x="4105275" y="682585"/>
                      <a:pt x="4082858" y="670848"/>
                      <a:pt x="4086225" y="654010"/>
                    </a:cubicBezTo>
                    <a:cubicBezTo>
                      <a:pt x="4089592" y="637172"/>
                      <a:pt x="4112048" y="627565"/>
                      <a:pt x="4129087" y="625435"/>
                    </a:cubicBezTo>
                    <a:cubicBezTo>
                      <a:pt x="4190522" y="617756"/>
                      <a:pt x="4260056" y="656391"/>
                      <a:pt x="4286250" y="61114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35000">
                    <a:schemeClr val="bg1"/>
                  </a:gs>
                  <a:gs pos="100000">
                    <a:srgbClr val="0000FF"/>
                  </a:gs>
                </a:gsLst>
              </a:gradFill>
              <a:ln w="28575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  <p:sp>
            <p:nvSpPr>
              <p:cNvPr id="17" name="Freeform 16"/>
              <p:cNvSpPr/>
              <p:nvPr/>
            </p:nvSpPr>
            <p:spPr>
              <a:xfrm>
                <a:off x="3787407" y="636695"/>
                <a:ext cx="4337715" cy="1649995"/>
              </a:xfrm>
              <a:custGeom>
                <a:avLst/>
                <a:gdLst>
                  <a:gd name="connsiteX0" fmla="*/ 4286250 w 4339349"/>
                  <a:gd name="connsiteY0" fmla="*/ 611147 h 1648487"/>
                  <a:gd name="connsiteX1" fmla="*/ 4286250 w 4339349"/>
                  <a:gd name="connsiteY1" fmla="*/ 353972 h 1648487"/>
                  <a:gd name="connsiteX2" fmla="*/ 4271962 w 4339349"/>
                  <a:gd name="connsiteY2" fmla="*/ 311110 h 1648487"/>
                  <a:gd name="connsiteX3" fmla="*/ 4229100 w 4339349"/>
                  <a:gd name="connsiteY3" fmla="*/ 282535 h 1648487"/>
                  <a:gd name="connsiteX4" fmla="*/ 4200525 w 4339349"/>
                  <a:gd name="connsiteY4" fmla="*/ 239672 h 1648487"/>
                  <a:gd name="connsiteX5" fmla="*/ 4157662 w 4339349"/>
                  <a:gd name="connsiteY5" fmla="*/ 225385 h 1648487"/>
                  <a:gd name="connsiteX6" fmla="*/ 4114800 w 4339349"/>
                  <a:gd name="connsiteY6" fmla="*/ 196810 h 1648487"/>
                  <a:gd name="connsiteX7" fmla="*/ 4029075 w 4339349"/>
                  <a:gd name="connsiteY7" fmla="*/ 153947 h 1648487"/>
                  <a:gd name="connsiteX8" fmla="*/ 4000500 w 4339349"/>
                  <a:gd name="connsiteY8" fmla="*/ 111085 h 1648487"/>
                  <a:gd name="connsiteX9" fmla="*/ 3914775 w 4339349"/>
                  <a:gd name="connsiteY9" fmla="*/ 53935 h 1648487"/>
                  <a:gd name="connsiteX10" fmla="*/ 3800475 w 4339349"/>
                  <a:gd name="connsiteY10" fmla="*/ 68222 h 1648487"/>
                  <a:gd name="connsiteX11" fmla="*/ 3714750 w 4339349"/>
                  <a:gd name="connsiteY11" fmla="*/ 125372 h 1648487"/>
                  <a:gd name="connsiteX12" fmla="*/ 3586162 w 4339349"/>
                  <a:gd name="connsiteY12" fmla="*/ 139660 h 1648487"/>
                  <a:gd name="connsiteX13" fmla="*/ 3543300 w 4339349"/>
                  <a:gd name="connsiteY13" fmla="*/ 168235 h 1648487"/>
                  <a:gd name="connsiteX14" fmla="*/ 3586162 w 4339349"/>
                  <a:gd name="connsiteY14" fmla="*/ 339685 h 1648487"/>
                  <a:gd name="connsiteX15" fmla="*/ 3643312 w 4339349"/>
                  <a:gd name="connsiteY15" fmla="*/ 353972 h 1648487"/>
                  <a:gd name="connsiteX16" fmla="*/ 3771900 w 4339349"/>
                  <a:gd name="connsiteY16" fmla="*/ 382547 h 1648487"/>
                  <a:gd name="connsiteX17" fmla="*/ 3786187 w 4339349"/>
                  <a:gd name="connsiteY17" fmla="*/ 425410 h 1648487"/>
                  <a:gd name="connsiteX18" fmla="*/ 3700462 w 4339349"/>
                  <a:gd name="connsiteY18" fmla="*/ 468272 h 1648487"/>
                  <a:gd name="connsiteX19" fmla="*/ 3529012 w 4339349"/>
                  <a:gd name="connsiteY19" fmla="*/ 439697 h 1648487"/>
                  <a:gd name="connsiteX20" fmla="*/ 3429000 w 4339349"/>
                  <a:gd name="connsiteY20" fmla="*/ 396835 h 1648487"/>
                  <a:gd name="connsiteX21" fmla="*/ 3386137 w 4339349"/>
                  <a:gd name="connsiteY21" fmla="*/ 368260 h 1648487"/>
                  <a:gd name="connsiteX22" fmla="*/ 3343275 w 4339349"/>
                  <a:gd name="connsiteY22" fmla="*/ 353972 h 1648487"/>
                  <a:gd name="connsiteX23" fmla="*/ 3286125 w 4339349"/>
                  <a:gd name="connsiteY23" fmla="*/ 325397 h 1648487"/>
                  <a:gd name="connsiteX24" fmla="*/ 3257550 w 4339349"/>
                  <a:gd name="connsiteY24" fmla="*/ 282535 h 1648487"/>
                  <a:gd name="connsiteX25" fmla="*/ 3171825 w 4339349"/>
                  <a:gd name="connsiteY25" fmla="*/ 253960 h 1648487"/>
                  <a:gd name="connsiteX26" fmla="*/ 3128962 w 4339349"/>
                  <a:gd name="connsiteY26" fmla="*/ 225385 h 1648487"/>
                  <a:gd name="connsiteX27" fmla="*/ 3028950 w 4339349"/>
                  <a:gd name="connsiteY27" fmla="*/ 196810 h 1648487"/>
                  <a:gd name="connsiteX28" fmla="*/ 2986087 w 4339349"/>
                  <a:gd name="connsiteY28" fmla="*/ 168235 h 1648487"/>
                  <a:gd name="connsiteX29" fmla="*/ 2857500 w 4339349"/>
                  <a:gd name="connsiteY29" fmla="*/ 182522 h 1648487"/>
                  <a:gd name="connsiteX30" fmla="*/ 2843212 w 4339349"/>
                  <a:gd name="connsiteY30" fmla="*/ 225385 h 1648487"/>
                  <a:gd name="connsiteX31" fmla="*/ 2828925 w 4339349"/>
                  <a:gd name="connsiteY31" fmla="*/ 296822 h 1648487"/>
                  <a:gd name="connsiteX32" fmla="*/ 2786062 w 4339349"/>
                  <a:gd name="connsiteY32" fmla="*/ 325397 h 1648487"/>
                  <a:gd name="connsiteX33" fmla="*/ 2586037 w 4339349"/>
                  <a:gd name="connsiteY33" fmla="*/ 311110 h 1648487"/>
                  <a:gd name="connsiteX34" fmla="*/ 2500312 w 4339349"/>
                  <a:gd name="connsiteY34" fmla="*/ 282535 h 1648487"/>
                  <a:gd name="connsiteX35" fmla="*/ 2443162 w 4339349"/>
                  <a:gd name="connsiteY35" fmla="*/ 239672 h 1648487"/>
                  <a:gd name="connsiteX36" fmla="*/ 2386012 w 4339349"/>
                  <a:gd name="connsiteY36" fmla="*/ 211097 h 1648487"/>
                  <a:gd name="connsiteX37" fmla="*/ 2314575 w 4339349"/>
                  <a:gd name="connsiteY37" fmla="*/ 125372 h 1648487"/>
                  <a:gd name="connsiteX38" fmla="*/ 2257425 w 4339349"/>
                  <a:gd name="connsiteY38" fmla="*/ 82510 h 1648487"/>
                  <a:gd name="connsiteX39" fmla="*/ 2171700 w 4339349"/>
                  <a:gd name="connsiteY39" fmla="*/ 11072 h 1648487"/>
                  <a:gd name="connsiteX40" fmla="*/ 1943100 w 4339349"/>
                  <a:gd name="connsiteY40" fmla="*/ 25360 h 1648487"/>
                  <a:gd name="connsiteX41" fmla="*/ 1900237 w 4339349"/>
                  <a:gd name="connsiteY41" fmla="*/ 39647 h 1648487"/>
                  <a:gd name="connsiteX42" fmla="*/ 1871662 w 4339349"/>
                  <a:gd name="connsiteY42" fmla="*/ 82510 h 1648487"/>
                  <a:gd name="connsiteX43" fmla="*/ 1957387 w 4339349"/>
                  <a:gd name="connsiteY43" fmla="*/ 253960 h 1648487"/>
                  <a:gd name="connsiteX44" fmla="*/ 1985962 w 4339349"/>
                  <a:gd name="connsiteY44" fmla="*/ 296822 h 1648487"/>
                  <a:gd name="connsiteX45" fmla="*/ 2071687 w 4339349"/>
                  <a:gd name="connsiteY45" fmla="*/ 353972 h 1648487"/>
                  <a:gd name="connsiteX46" fmla="*/ 2014537 w 4339349"/>
                  <a:gd name="connsiteY46" fmla="*/ 439697 h 1648487"/>
                  <a:gd name="connsiteX47" fmla="*/ 1957387 w 4339349"/>
                  <a:gd name="connsiteY47" fmla="*/ 453985 h 1648487"/>
                  <a:gd name="connsiteX48" fmla="*/ 1771650 w 4339349"/>
                  <a:gd name="connsiteY48" fmla="*/ 439697 h 1648487"/>
                  <a:gd name="connsiteX49" fmla="*/ 1714500 w 4339349"/>
                  <a:gd name="connsiteY49" fmla="*/ 396835 h 1648487"/>
                  <a:gd name="connsiteX50" fmla="*/ 1571625 w 4339349"/>
                  <a:gd name="connsiteY50" fmla="*/ 353972 h 1648487"/>
                  <a:gd name="connsiteX51" fmla="*/ 1485900 w 4339349"/>
                  <a:gd name="connsiteY51" fmla="*/ 311110 h 1648487"/>
                  <a:gd name="connsiteX52" fmla="*/ 1400175 w 4339349"/>
                  <a:gd name="connsiteY52" fmla="*/ 268247 h 1648487"/>
                  <a:gd name="connsiteX53" fmla="*/ 1171575 w 4339349"/>
                  <a:gd name="connsiteY53" fmla="*/ 325397 h 1648487"/>
                  <a:gd name="connsiteX54" fmla="*/ 1157287 w 4339349"/>
                  <a:gd name="connsiteY54" fmla="*/ 368260 h 1648487"/>
                  <a:gd name="connsiteX55" fmla="*/ 1171575 w 4339349"/>
                  <a:gd name="connsiteY55" fmla="*/ 411122 h 1648487"/>
                  <a:gd name="connsiteX56" fmla="*/ 1128712 w 4339349"/>
                  <a:gd name="connsiteY56" fmla="*/ 439697 h 1648487"/>
                  <a:gd name="connsiteX57" fmla="*/ 1014412 w 4339349"/>
                  <a:gd name="connsiteY57" fmla="*/ 482560 h 1648487"/>
                  <a:gd name="connsiteX58" fmla="*/ 971550 w 4339349"/>
                  <a:gd name="connsiteY58" fmla="*/ 468272 h 1648487"/>
                  <a:gd name="connsiteX59" fmla="*/ 814387 w 4339349"/>
                  <a:gd name="connsiteY59" fmla="*/ 439697 h 1648487"/>
                  <a:gd name="connsiteX60" fmla="*/ 700087 w 4339349"/>
                  <a:gd name="connsiteY60" fmla="*/ 411122 h 1648487"/>
                  <a:gd name="connsiteX61" fmla="*/ 628650 w 4339349"/>
                  <a:gd name="connsiteY61" fmla="*/ 396835 h 1648487"/>
                  <a:gd name="connsiteX62" fmla="*/ 400050 w 4339349"/>
                  <a:gd name="connsiteY62" fmla="*/ 439697 h 1648487"/>
                  <a:gd name="connsiteX63" fmla="*/ 385762 w 4339349"/>
                  <a:gd name="connsiteY63" fmla="*/ 482560 h 1648487"/>
                  <a:gd name="connsiteX64" fmla="*/ 400050 w 4339349"/>
                  <a:gd name="connsiteY64" fmla="*/ 553997 h 1648487"/>
                  <a:gd name="connsiteX65" fmla="*/ 485775 w 4339349"/>
                  <a:gd name="connsiteY65" fmla="*/ 582572 h 1648487"/>
                  <a:gd name="connsiteX66" fmla="*/ 557212 w 4339349"/>
                  <a:gd name="connsiteY66" fmla="*/ 611147 h 1648487"/>
                  <a:gd name="connsiteX67" fmla="*/ 300037 w 4339349"/>
                  <a:gd name="connsiteY67" fmla="*/ 639722 h 1648487"/>
                  <a:gd name="connsiteX68" fmla="*/ 257175 w 4339349"/>
                  <a:gd name="connsiteY68" fmla="*/ 654010 h 1648487"/>
                  <a:gd name="connsiteX69" fmla="*/ 200025 w 4339349"/>
                  <a:gd name="connsiteY69" fmla="*/ 668297 h 1648487"/>
                  <a:gd name="connsiteX70" fmla="*/ 71437 w 4339349"/>
                  <a:gd name="connsiteY70" fmla="*/ 711160 h 1648487"/>
                  <a:gd name="connsiteX71" fmla="*/ 28575 w 4339349"/>
                  <a:gd name="connsiteY71" fmla="*/ 725447 h 1648487"/>
                  <a:gd name="connsiteX72" fmla="*/ 57150 w 4339349"/>
                  <a:gd name="connsiteY72" fmla="*/ 882610 h 1648487"/>
                  <a:gd name="connsiteX73" fmla="*/ 71437 w 4339349"/>
                  <a:gd name="connsiteY73" fmla="*/ 925472 h 1648487"/>
                  <a:gd name="connsiteX74" fmla="*/ 114300 w 4339349"/>
                  <a:gd name="connsiteY74" fmla="*/ 954047 h 1648487"/>
                  <a:gd name="connsiteX75" fmla="*/ 200025 w 4339349"/>
                  <a:gd name="connsiteY75" fmla="*/ 1039772 h 1648487"/>
                  <a:gd name="connsiteX76" fmla="*/ 185737 w 4339349"/>
                  <a:gd name="connsiteY76" fmla="*/ 1196935 h 1648487"/>
                  <a:gd name="connsiteX77" fmla="*/ 171450 w 4339349"/>
                  <a:gd name="connsiteY77" fmla="*/ 1239797 h 1648487"/>
                  <a:gd name="connsiteX78" fmla="*/ 128587 w 4339349"/>
                  <a:gd name="connsiteY78" fmla="*/ 1254085 h 1648487"/>
                  <a:gd name="connsiteX79" fmla="*/ 0 w 4339349"/>
                  <a:gd name="connsiteY79" fmla="*/ 1154072 h 1648487"/>
                  <a:gd name="connsiteX80" fmla="*/ 57150 w 4339349"/>
                  <a:gd name="connsiteY80" fmla="*/ 1154072 h 1648487"/>
                  <a:gd name="connsiteX81" fmla="*/ 100012 w 4339349"/>
                  <a:gd name="connsiteY81" fmla="*/ 1182647 h 1648487"/>
                  <a:gd name="connsiteX82" fmla="*/ 114300 w 4339349"/>
                  <a:gd name="connsiteY82" fmla="*/ 1225510 h 1648487"/>
                  <a:gd name="connsiteX83" fmla="*/ 142875 w 4339349"/>
                  <a:gd name="connsiteY83" fmla="*/ 1268372 h 1648487"/>
                  <a:gd name="connsiteX84" fmla="*/ 157162 w 4339349"/>
                  <a:gd name="connsiteY84" fmla="*/ 1368385 h 1648487"/>
                  <a:gd name="connsiteX85" fmla="*/ 214312 w 4339349"/>
                  <a:gd name="connsiteY85" fmla="*/ 1411247 h 1648487"/>
                  <a:gd name="connsiteX86" fmla="*/ 300037 w 4339349"/>
                  <a:gd name="connsiteY86" fmla="*/ 1439822 h 1648487"/>
                  <a:gd name="connsiteX87" fmla="*/ 385762 w 4339349"/>
                  <a:gd name="connsiteY87" fmla="*/ 1496972 h 1648487"/>
                  <a:gd name="connsiteX88" fmla="*/ 428625 w 4339349"/>
                  <a:gd name="connsiteY88" fmla="*/ 1525547 h 1648487"/>
                  <a:gd name="connsiteX89" fmla="*/ 828675 w 4339349"/>
                  <a:gd name="connsiteY89" fmla="*/ 1511260 h 1648487"/>
                  <a:gd name="connsiteX90" fmla="*/ 814387 w 4339349"/>
                  <a:gd name="connsiteY90" fmla="*/ 1468397 h 1648487"/>
                  <a:gd name="connsiteX91" fmla="*/ 728662 w 4339349"/>
                  <a:gd name="connsiteY91" fmla="*/ 1411247 h 1648487"/>
                  <a:gd name="connsiteX92" fmla="*/ 728662 w 4339349"/>
                  <a:gd name="connsiteY92" fmla="*/ 1568410 h 1648487"/>
                  <a:gd name="connsiteX93" fmla="*/ 771525 w 4339349"/>
                  <a:gd name="connsiteY93" fmla="*/ 1596985 h 1648487"/>
                  <a:gd name="connsiteX94" fmla="*/ 1028700 w 4339349"/>
                  <a:gd name="connsiteY94" fmla="*/ 1582697 h 1648487"/>
                  <a:gd name="connsiteX95" fmla="*/ 1071562 w 4339349"/>
                  <a:gd name="connsiteY95" fmla="*/ 1568410 h 1648487"/>
                  <a:gd name="connsiteX96" fmla="*/ 1171575 w 4339349"/>
                  <a:gd name="connsiteY96" fmla="*/ 1539835 h 1648487"/>
                  <a:gd name="connsiteX97" fmla="*/ 1157287 w 4339349"/>
                  <a:gd name="connsiteY97" fmla="*/ 1482685 h 1648487"/>
                  <a:gd name="connsiteX98" fmla="*/ 1128712 w 4339349"/>
                  <a:gd name="connsiteY98" fmla="*/ 1439822 h 1648487"/>
                  <a:gd name="connsiteX99" fmla="*/ 1514475 w 4339349"/>
                  <a:gd name="connsiteY99" fmla="*/ 1454110 h 1648487"/>
                  <a:gd name="connsiteX100" fmla="*/ 1528762 w 4339349"/>
                  <a:gd name="connsiteY100" fmla="*/ 1539835 h 1648487"/>
                  <a:gd name="connsiteX101" fmla="*/ 1485900 w 4339349"/>
                  <a:gd name="connsiteY101" fmla="*/ 1525547 h 1648487"/>
                  <a:gd name="connsiteX102" fmla="*/ 1457325 w 4339349"/>
                  <a:gd name="connsiteY102" fmla="*/ 1482685 h 1648487"/>
                  <a:gd name="connsiteX103" fmla="*/ 1500187 w 4339349"/>
                  <a:gd name="connsiteY103" fmla="*/ 1454110 h 1648487"/>
                  <a:gd name="connsiteX104" fmla="*/ 1657350 w 4339349"/>
                  <a:gd name="connsiteY104" fmla="*/ 1468397 h 1648487"/>
                  <a:gd name="connsiteX105" fmla="*/ 1785937 w 4339349"/>
                  <a:gd name="connsiteY105" fmla="*/ 1525547 h 1648487"/>
                  <a:gd name="connsiteX106" fmla="*/ 1828800 w 4339349"/>
                  <a:gd name="connsiteY106" fmla="*/ 1539835 h 1648487"/>
                  <a:gd name="connsiteX107" fmla="*/ 1871662 w 4339349"/>
                  <a:gd name="connsiteY107" fmla="*/ 1525547 h 1648487"/>
                  <a:gd name="connsiteX108" fmla="*/ 1943100 w 4339349"/>
                  <a:gd name="connsiteY108" fmla="*/ 1511260 h 1648487"/>
                  <a:gd name="connsiteX109" fmla="*/ 1985962 w 4339349"/>
                  <a:gd name="connsiteY109" fmla="*/ 1468397 h 1648487"/>
                  <a:gd name="connsiteX110" fmla="*/ 2028825 w 4339349"/>
                  <a:gd name="connsiteY110" fmla="*/ 1454110 h 1648487"/>
                  <a:gd name="connsiteX111" fmla="*/ 2057400 w 4339349"/>
                  <a:gd name="connsiteY111" fmla="*/ 1411247 h 1648487"/>
                  <a:gd name="connsiteX112" fmla="*/ 1985962 w 4339349"/>
                  <a:gd name="connsiteY112" fmla="*/ 1425535 h 1648487"/>
                  <a:gd name="connsiteX113" fmla="*/ 2000250 w 4339349"/>
                  <a:gd name="connsiteY113" fmla="*/ 1468397 h 1648487"/>
                  <a:gd name="connsiteX114" fmla="*/ 2185987 w 4339349"/>
                  <a:gd name="connsiteY114" fmla="*/ 1482685 h 1648487"/>
                  <a:gd name="connsiteX115" fmla="*/ 2300287 w 4339349"/>
                  <a:gd name="connsiteY115" fmla="*/ 1511260 h 1648487"/>
                  <a:gd name="connsiteX116" fmla="*/ 2414587 w 4339349"/>
                  <a:gd name="connsiteY116" fmla="*/ 1554122 h 1648487"/>
                  <a:gd name="connsiteX117" fmla="*/ 2443162 w 4339349"/>
                  <a:gd name="connsiteY117" fmla="*/ 1596985 h 1648487"/>
                  <a:gd name="connsiteX118" fmla="*/ 2400300 w 4339349"/>
                  <a:gd name="connsiteY118" fmla="*/ 1611272 h 1648487"/>
                  <a:gd name="connsiteX119" fmla="*/ 2314575 w 4339349"/>
                  <a:gd name="connsiteY119" fmla="*/ 1596985 h 1648487"/>
                  <a:gd name="connsiteX120" fmla="*/ 2257425 w 4339349"/>
                  <a:gd name="connsiteY120" fmla="*/ 1525547 h 1648487"/>
                  <a:gd name="connsiteX121" fmla="*/ 2286000 w 4339349"/>
                  <a:gd name="connsiteY121" fmla="*/ 1482685 h 1648487"/>
                  <a:gd name="connsiteX122" fmla="*/ 2657475 w 4339349"/>
                  <a:gd name="connsiteY122" fmla="*/ 1496972 h 1648487"/>
                  <a:gd name="connsiteX123" fmla="*/ 2700337 w 4339349"/>
                  <a:gd name="connsiteY123" fmla="*/ 1511260 h 1648487"/>
                  <a:gd name="connsiteX124" fmla="*/ 2757487 w 4339349"/>
                  <a:gd name="connsiteY124" fmla="*/ 1525547 h 1648487"/>
                  <a:gd name="connsiteX125" fmla="*/ 2871787 w 4339349"/>
                  <a:gd name="connsiteY125" fmla="*/ 1539835 h 1648487"/>
                  <a:gd name="connsiteX126" fmla="*/ 2957512 w 4339349"/>
                  <a:gd name="connsiteY126" fmla="*/ 1554122 h 1648487"/>
                  <a:gd name="connsiteX127" fmla="*/ 3143250 w 4339349"/>
                  <a:gd name="connsiteY127" fmla="*/ 1554122 h 1648487"/>
                  <a:gd name="connsiteX128" fmla="*/ 3100387 w 4339349"/>
                  <a:gd name="connsiteY128" fmla="*/ 1525547 h 1648487"/>
                  <a:gd name="connsiteX129" fmla="*/ 2971800 w 4339349"/>
                  <a:gd name="connsiteY129" fmla="*/ 1596985 h 1648487"/>
                  <a:gd name="connsiteX130" fmla="*/ 3400425 w 4339349"/>
                  <a:gd name="connsiteY130" fmla="*/ 1596985 h 1648487"/>
                  <a:gd name="connsiteX131" fmla="*/ 3414712 w 4339349"/>
                  <a:gd name="connsiteY131" fmla="*/ 1554122 h 1648487"/>
                  <a:gd name="connsiteX132" fmla="*/ 3400425 w 4339349"/>
                  <a:gd name="connsiteY132" fmla="*/ 1511260 h 1648487"/>
                  <a:gd name="connsiteX133" fmla="*/ 3657600 w 4339349"/>
                  <a:gd name="connsiteY133" fmla="*/ 1554122 h 1648487"/>
                  <a:gd name="connsiteX134" fmla="*/ 3829050 w 4339349"/>
                  <a:gd name="connsiteY134" fmla="*/ 1539835 h 1648487"/>
                  <a:gd name="connsiteX135" fmla="*/ 3843337 w 4339349"/>
                  <a:gd name="connsiteY135" fmla="*/ 1454110 h 1648487"/>
                  <a:gd name="connsiteX136" fmla="*/ 3757612 w 4339349"/>
                  <a:gd name="connsiteY136" fmla="*/ 1439822 h 1648487"/>
                  <a:gd name="connsiteX137" fmla="*/ 3786187 w 4339349"/>
                  <a:gd name="connsiteY137" fmla="*/ 1396960 h 1648487"/>
                  <a:gd name="connsiteX138" fmla="*/ 4143375 w 4339349"/>
                  <a:gd name="connsiteY138" fmla="*/ 1354097 h 1648487"/>
                  <a:gd name="connsiteX139" fmla="*/ 4186237 w 4339349"/>
                  <a:gd name="connsiteY139" fmla="*/ 1311235 h 1648487"/>
                  <a:gd name="connsiteX140" fmla="*/ 4186237 w 4339349"/>
                  <a:gd name="connsiteY140" fmla="*/ 1225510 h 1648487"/>
                  <a:gd name="connsiteX141" fmla="*/ 4143375 w 4339349"/>
                  <a:gd name="connsiteY141" fmla="*/ 1196935 h 1648487"/>
                  <a:gd name="connsiteX142" fmla="*/ 4029075 w 4339349"/>
                  <a:gd name="connsiteY142" fmla="*/ 1182647 h 1648487"/>
                  <a:gd name="connsiteX143" fmla="*/ 4043362 w 4339349"/>
                  <a:gd name="connsiteY143" fmla="*/ 1111210 h 1648487"/>
                  <a:gd name="connsiteX144" fmla="*/ 4086225 w 4339349"/>
                  <a:gd name="connsiteY144" fmla="*/ 1068347 h 1648487"/>
                  <a:gd name="connsiteX145" fmla="*/ 4243387 w 4339349"/>
                  <a:gd name="connsiteY145" fmla="*/ 1011197 h 1648487"/>
                  <a:gd name="connsiteX146" fmla="*/ 4286250 w 4339349"/>
                  <a:gd name="connsiteY146" fmla="*/ 996910 h 1648487"/>
                  <a:gd name="connsiteX147" fmla="*/ 4300537 w 4339349"/>
                  <a:gd name="connsiteY147" fmla="*/ 811172 h 1648487"/>
                  <a:gd name="connsiteX148" fmla="*/ 4286250 w 4339349"/>
                  <a:gd name="connsiteY148" fmla="*/ 754022 h 1648487"/>
                  <a:gd name="connsiteX149" fmla="*/ 4157662 w 4339349"/>
                  <a:gd name="connsiteY149" fmla="*/ 711160 h 1648487"/>
                  <a:gd name="connsiteX150" fmla="*/ 4114800 w 4339349"/>
                  <a:gd name="connsiteY150" fmla="*/ 696872 h 1648487"/>
                  <a:gd name="connsiteX151" fmla="*/ 4086225 w 4339349"/>
                  <a:gd name="connsiteY151" fmla="*/ 654010 h 1648487"/>
                  <a:gd name="connsiteX152" fmla="*/ 4129087 w 4339349"/>
                  <a:gd name="connsiteY152" fmla="*/ 625435 h 1648487"/>
                  <a:gd name="connsiteX153" fmla="*/ 4286250 w 4339349"/>
                  <a:gd name="connsiteY153" fmla="*/ 611147 h 1648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</a:cxnLst>
                <a:rect l="l" t="t" r="r" b="b"/>
                <a:pathLst>
                  <a:path w="4339349" h="1648487">
                    <a:moveTo>
                      <a:pt x="4286250" y="611147"/>
                    </a:moveTo>
                    <a:cubicBezTo>
                      <a:pt x="4312444" y="565903"/>
                      <a:pt x="4309184" y="560376"/>
                      <a:pt x="4286250" y="353972"/>
                    </a:cubicBezTo>
                    <a:cubicBezTo>
                      <a:pt x="4284587" y="339004"/>
                      <a:pt x="4281370" y="322870"/>
                      <a:pt x="4271962" y="311110"/>
                    </a:cubicBezTo>
                    <a:cubicBezTo>
                      <a:pt x="4261235" y="297702"/>
                      <a:pt x="4243387" y="292060"/>
                      <a:pt x="4229100" y="282535"/>
                    </a:cubicBezTo>
                    <a:cubicBezTo>
                      <a:pt x="4219575" y="268247"/>
                      <a:pt x="4213934" y="250399"/>
                      <a:pt x="4200525" y="239672"/>
                    </a:cubicBezTo>
                    <a:cubicBezTo>
                      <a:pt x="4188765" y="230264"/>
                      <a:pt x="4171133" y="232120"/>
                      <a:pt x="4157662" y="225385"/>
                    </a:cubicBezTo>
                    <a:cubicBezTo>
                      <a:pt x="4142303" y="217706"/>
                      <a:pt x="4130158" y="204489"/>
                      <a:pt x="4114800" y="196810"/>
                    </a:cubicBezTo>
                    <a:cubicBezTo>
                      <a:pt x="3996495" y="137657"/>
                      <a:pt x="4151910" y="235838"/>
                      <a:pt x="4029075" y="153947"/>
                    </a:cubicBezTo>
                    <a:cubicBezTo>
                      <a:pt x="4019550" y="139660"/>
                      <a:pt x="4013423" y="122392"/>
                      <a:pt x="4000500" y="111085"/>
                    </a:cubicBezTo>
                    <a:cubicBezTo>
                      <a:pt x="3974654" y="88470"/>
                      <a:pt x="3914775" y="53935"/>
                      <a:pt x="3914775" y="53935"/>
                    </a:cubicBezTo>
                    <a:cubicBezTo>
                      <a:pt x="3876675" y="58697"/>
                      <a:pt x="3836635" y="55308"/>
                      <a:pt x="3800475" y="68222"/>
                    </a:cubicBezTo>
                    <a:cubicBezTo>
                      <a:pt x="3768133" y="79773"/>
                      <a:pt x="3748883" y="121579"/>
                      <a:pt x="3714750" y="125372"/>
                    </a:cubicBezTo>
                    <a:lnTo>
                      <a:pt x="3586162" y="139660"/>
                    </a:lnTo>
                    <a:cubicBezTo>
                      <a:pt x="3571875" y="149185"/>
                      <a:pt x="3546372" y="151341"/>
                      <a:pt x="3543300" y="168235"/>
                    </a:cubicBezTo>
                    <a:cubicBezTo>
                      <a:pt x="3539247" y="190525"/>
                      <a:pt x="3541723" y="310059"/>
                      <a:pt x="3586162" y="339685"/>
                    </a:cubicBezTo>
                    <a:cubicBezTo>
                      <a:pt x="3602500" y="350577"/>
                      <a:pt x="3624431" y="348578"/>
                      <a:pt x="3643312" y="353972"/>
                    </a:cubicBezTo>
                    <a:cubicBezTo>
                      <a:pt x="3741800" y="382111"/>
                      <a:pt x="3617187" y="356762"/>
                      <a:pt x="3771900" y="382547"/>
                    </a:cubicBezTo>
                    <a:cubicBezTo>
                      <a:pt x="3776662" y="396835"/>
                      <a:pt x="3791780" y="411427"/>
                      <a:pt x="3786187" y="425410"/>
                    </a:cubicBezTo>
                    <a:cubicBezTo>
                      <a:pt x="3777665" y="446716"/>
                      <a:pt x="3718506" y="462257"/>
                      <a:pt x="3700462" y="468272"/>
                    </a:cubicBezTo>
                    <a:cubicBezTo>
                      <a:pt x="3643312" y="458747"/>
                      <a:pt x="3585825" y="451060"/>
                      <a:pt x="3529012" y="439697"/>
                    </a:cubicBezTo>
                    <a:cubicBezTo>
                      <a:pt x="3498186" y="433532"/>
                      <a:pt x="3454023" y="411134"/>
                      <a:pt x="3429000" y="396835"/>
                    </a:cubicBezTo>
                    <a:cubicBezTo>
                      <a:pt x="3414091" y="388316"/>
                      <a:pt x="3401496" y="375939"/>
                      <a:pt x="3386137" y="368260"/>
                    </a:cubicBezTo>
                    <a:cubicBezTo>
                      <a:pt x="3372667" y="361525"/>
                      <a:pt x="3357118" y="359905"/>
                      <a:pt x="3343275" y="353972"/>
                    </a:cubicBezTo>
                    <a:cubicBezTo>
                      <a:pt x="3323699" y="345582"/>
                      <a:pt x="3305175" y="334922"/>
                      <a:pt x="3286125" y="325397"/>
                    </a:cubicBezTo>
                    <a:cubicBezTo>
                      <a:pt x="3276600" y="311110"/>
                      <a:pt x="3272111" y="291636"/>
                      <a:pt x="3257550" y="282535"/>
                    </a:cubicBezTo>
                    <a:cubicBezTo>
                      <a:pt x="3232008" y="266571"/>
                      <a:pt x="3171825" y="253960"/>
                      <a:pt x="3171825" y="253960"/>
                    </a:cubicBezTo>
                    <a:cubicBezTo>
                      <a:pt x="3157537" y="244435"/>
                      <a:pt x="3144321" y="233064"/>
                      <a:pt x="3128962" y="225385"/>
                    </a:cubicBezTo>
                    <a:cubicBezTo>
                      <a:pt x="3108460" y="215134"/>
                      <a:pt x="3047267" y="201389"/>
                      <a:pt x="3028950" y="196810"/>
                    </a:cubicBezTo>
                    <a:cubicBezTo>
                      <a:pt x="3014662" y="187285"/>
                      <a:pt x="3003199" y="169661"/>
                      <a:pt x="2986087" y="168235"/>
                    </a:cubicBezTo>
                    <a:cubicBezTo>
                      <a:pt x="2943110" y="164653"/>
                      <a:pt x="2897542" y="166505"/>
                      <a:pt x="2857500" y="182522"/>
                    </a:cubicBezTo>
                    <a:cubicBezTo>
                      <a:pt x="2843517" y="188115"/>
                      <a:pt x="2846865" y="210774"/>
                      <a:pt x="2843212" y="225385"/>
                    </a:cubicBezTo>
                    <a:cubicBezTo>
                      <a:pt x="2837322" y="248944"/>
                      <a:pt x="2840973" y="275738"/>
                      <a:pt x="2828925" y="296822"/>
                    </a:cubicBezTo>
                    <a:cubicBezTo>
                      <a:pt x="2820405" y="311731"/>
                      <a:pt x="2800350" y="315872"/>
                      <a:pt x="2786062" y="325397"/>
                    </a:cubicBezTo>
                    <a:cubicBezTo>
                      <a:pt x="2719387" y="320635"/>
                      <a:pt x="2652142" y="321026"/>
                      <a:pt x="2586037" y="311110"/>
                    </a:cubicBezTo>
                    <a:cubicBezTo>
                      <a:pt x="2556250" y="306642"/>
                      <a:pt x="2500312" y="282535"/>
                      <a:pt x="2500312" y="282535"/>
                    </a:cubicBezTo>
                    <a:cubicBezTo>
                      <a:pt x="2481262" y="268247"/>
                      <a:pt x="2463355" y="252293"/>
                      <a:pt x="2443162" y="239672"/>
                    </a:cubicBezTo>
                    <a:cubicBezTo>
                      <a:pt x="2425101" y="228384"/>
                      <a:pt x="2403343" y="223477"/>
                      <a:pt x="2386012" y="211097"/>
                    </a:cubicBezTo>
                    <a:cubicBezTo>
                      <a:pt x="2304090" y="152581"/>
                      <a:pt x="2377234" y="188031"/>
                      <a:pt x="2314575" y="125372"/>
                    </a:cubicBezTo>
                    <a:cubicBezTo>
                      <a:pt x="2297737" y="108534"/>
                      <a:pt x="2275505" y="98007"/>
                      <a:pt x="2257425" y="82510"/>
                    </a:cubicBezTo>
                    <a:cubicBezTo>
                      <a:pt x="2161163" y="0"/>
                      <a:pt x="2266436" y="74230"/>
                      <a:pt x="2171700" y="11072"/>
                    </a:cubicBezTo>
                    <a:cubicBezTo>
                      <a:pt x="2095500" y="15835"/>
                      <a:pt x="2019029" y="17367"/>
                      <a:pt x="1943100" y="25360"/>
                    </a:cubicBezTo>
                    <a:cubicBezTo>
                      <a:pt x="1928122" y="26937"/>
                      <a:pt x="1911997" y="30239"/>
                      <a:pt x="1900237" y="39647"/>
                    </a:cubicBezTo>
                    <a:cubicBezTo>
                      <a:pt x="1886828" y="50374"/>
                      <a:pt x="1881187" y="68222"/>
                      <a:pt x="1871662" y="82510"/>
                    </a:cubicBezTo>
                    <a:cubicBezTo>
                      <a:pt x="1893381" y="256257"/>
                      <a:pt x="1853070" y="149643"/>
                      <a:pt x="1957387" y="253960"/>
                    </a:cubicBezTo>
                    <a:cubicBezTo>
                      <a:pt x="1969529" y="266102"/>
                      <a:pt x="1973039" y="285515"/>
                      <a:pt x="1985962" y="296822"/>
                    </a:cubicBezTo>
                    <a:cubicBezTo>
                      <a:pt x="2011808" y="319437"/>
                      <a:pt x="2071687" y="353972"/>
                      <a:pt x="2071687" y="353972"/>
                    </a:cubicBezTo>
                    <a:cubicBezTo>
                      <a:pt x="2058049" y="394889"/>
                      <a:pt x="2058607" y="414514"/>
                      <a:pt x="2014537" y="439697"/>
                    </a:cubicBezTo>
                    <a:cubicBezTo>
                      <a:pt x="1997488" y="449439"/>
                      <a:pt x="1976437" y="449222"/>
                      <a:pt x="1957387" y="453985"/>
                    </a:cubicBezTo>
                    <a:cubicBezTo>
                      <a:pt x="1895475" y="449222"/>
                      <a:pt x="1832095" y="453919"/>
                      <a:pt x="1771650" y="439697"/>
                    </a:cubicBezTo>
                    <a:cubicBezTo>
                      <a:pt x="1748471" y="434243"/>
                      <a:pt x="1735798" y="407484"/>
                      <a:pt x="1714500" y="396835"/>
                    </a:cubicBezTo>
                    <a:cubicBezTo>
                      <a:pt x="1679717" y="379444"/>
                      <a:pt x="1612641" y="364226"/>
                      <a:pt x="1571625" y="353972"/>
                    </a:cubicBezTo>
                    <a:cubicBezTo>
                      <a:pt x="1448784" y="272079"/>
                      <a:pt x="1604206" y="370262"/>
                      <a:pt x="1485900" y="311110"/>
                    </a:cubicBezTo>
                    <a:cubicBezTo>
                      <a:pt x="1375106" y="255713"/>
                      <a:pt x="1507916" y="304162"/>
                      <a:pt x="1400175" y="268247"/>
                    </a:cubicBezTo>
                    <a:cubicBezTo>
                      <a:pt x="1249284" y="279025"/>
                      <a:pt x="1220208" y="228133"/>
                      <a:pt x="1171575" y="325397"/>
                    </a:cubicBezTo>
                    <a:cubicBezTo>
                      <a:pt x="1164840" y="338868"/>
                      <a:pt x="1162050" y="353972"/>
                      <a:pt x="1157287" y="368260"/>
                    </a:cubicBezTo>
                    <a:cubicBezTo>
                      <a:pt x="1162050" y="382547"/>
                      <a:pt x="1177168" y="397139"/>
                      <a:pt x="1171575" y="411122"/>
                    </a:cubicBezTo>
                    <a:cubicBezTo>
                      <a:pt x="1165198" y="427065"/>
                      <a:pt x="1143621" y="431178"/>
                      <a:pt x="1128712" y="439697"/>
                    </a:cubicBezTo>
                    <a:cubicBezTo>
                      <a:pt x="1070602" y="472903"/>
                      <a:pt x="1076917" y="466933"/>
                      <a:pt x="1014412" y="482560"/>
                    </a:cubicBezTo>
                    <a:cubicBezTo>
                      <a:pt x="1000125" y="477797"/>
                      <a:pt x="986161" y="471925"/>
                      <a:pt x="971550" y="468272"/>
                    </a:cubicBezTo>
                    <a:cubicBezTo>
                      <a:pt x="924513" y="456513"/>
                      <a:pt x="861070" y="448185"/>
                      <a:pt x="814387" y="439697"/>
                    </a:cubicBezTo>
                    <a:cubicBezTo>
                      <a:pt x="621277" y="404586"/>
                      <a:pt x="832289" y="444172"/>
                      <a:pt x="700087" y="411122"/>
                    </a:cubicBezTo>
                    <a:cubicBezTo>
                      <a:pt x="676528" y="405232"/>
                      <a:pt x="652462" y="401597"/>
                      <a:pt x="628650" y="396835"/>
                    </a:cubicBezTo>
                    <a:cubicBezTo>
                      <a:pt x="595775" y="399364"/>
                      <a:pt x="447573" y="380293"/>
                      <a:pt x="400050" y="439697"/>
                    </a:cubicBezTo>
                    <a:cubicBezTo>
                      <a:pt x="390642" y="451457"/>
                      <a:pt x="390525" y="468272"/>
                      <a:pt x="385762" y="482560"/>
                    </a:cubicBezTo>
                    <a:cubicBezTo>
                      <a:pt x="390525" y="506372"/>
                      <a:pt x="382879" y="536826"/>
                      <a:pt x="400050" y="553997"/>
                    </a:cubicBezTo>
                    <a:cubicBezTo>
                      <a:pt x="421349" y="575295"/>
                      <a:pt x="457809" y="571385"/>
                      <a:pt x="485775" y="582572"/>
                    </a:cubicBezTo>
                    <a:lnTo>
                      <a:pt x="557212" y="611147"/>
                    </a:lnTo>
                    <a:cubicBezTo>
                      <a:pt x="436780" y="651293"/>
                      <a:pt x="575244" y="609143"/>
                      <a:pt x="300037" y="639722"/>
                    </a:cubicBezTo>
                    <a:cubicBezTo>
                      <a:pt x="285069" y="641385"/>
                      <a:pt x="271656" y="649873"/>
                      <a:pt x="257175" y="654010"/>
                    </a:cubicBezTo>
                    <a:cubicBezTo>
                      <a:pt x="238294" y="659405"/>
                      <a:pt x="218793" y="662522"/>
                      <a:pt x="200025" y="668297"/>
                    </a:cubicBezTo>
                    <a:cubicBezTo>
                      <a:pt x="156842" y="681584"/>
                      <a:pt x="114300" y="696872"/>
                      <a:pt x="71437" y="711160"/>
                    </a:cubicBezTo>
                    <a:lnTo>
                      <a:pt x="28575" y="725447"/>
                    </a:lnTo>
                    <a:cubicBezTo>
                      <a:pt x="40139" y="806398"/>
                      <a:pt x="37901" y="815239"/>
                      <a:pt x="57150" y="882610"/>
                    </a:cubicBezTo>
                    <a:cubicBezTo>
                      <a:pt x="61287" y="897091"/>
                      <a:pt x="62029" y="913712"/>
                      <a:pt x="71437" y="925472"/>
                    </a:cubicBezTo>
                    <a:cubicBezTo>
                      <a:pt x="82164" y="938881"/>
                      <a:pt x="101466" y="942639"/>
                      <a:pt x="114300" y="954047"/>
                    </a:cubicBezTo>
                    <a:cubicBezTo>
                      <a:pt x="144504" y="980895"/>
                      <a:pt x="200025" y="1039772"/>
                      <a:pt x="200025" y="1039772"/>
                    </a:cubicBezTo>
                    <a:cubicBezTo>
                      <a:pt x="195262" y="1092160"/>
                      <a:pt x="193176" y="1144860"/>
                      <a:pt x="185737" y="1196935"/>
                    </a:cubicBezTo>
                    <a:cubicBezTo>
                      <a:pt x="183607" y="1211844"/>
                      <a:pt x="182099" y="1229148"/>
                      <a:pt x="171450" y="1239797"/>
                    </a:cubicBezTo>
                    <a:cubicBezTo>
                      <a:pt x="160801" y="1250446"/>
                      <a:pt x="142875" y="1249322"/>
                      <a:pt x="128587" y="1254085"/>
                    </a:cubicBezTo>
                    <a:cubicBezTo>
                      <a:pt x="26050" y="1185727"/>
                      <a:pt x="67146" y="1221219"/>
                      <a:pt x="0" y="1154072"/>
                    </a:cubicBezTo>
                    <a:cubicBezTo>
                      <a:pt x="45720" y="1085493"/>
                      <a:pt x="11430" y="1108352"/>
                      <a:pt x="57150" y="1154072"/>
                    </a:cubicBezTo>
                    <a:cubicBezTo>
                      <a:pt x="69292" y="1166214"/>
                      <a:pt x="85725" y="1173122"/>
                      <a:pt x="100012" y="1182647"/>
                    </a:cubicBezTo>
                    <a:cubicBezTo>
                      <a:pt x="104775" y="1196935"/>
                      <a:pt x="107565" y="1212039"/>
                      <a:pt x="114300" y="1225510"/>
                    </a:cubicBezTo>
                    <a:cubicBezTo>
                      <a:pt x="121979" y="1240868"/>
                      <a:pt x="137941" y="1251925"/>
                      <a:pt x="142875" y="1268372"/>
                    </a:cubicBezTo>
                    <a:cubicBezTo>
                      <a:pt x="152552" y="1300628"/>
                      <a:pt x="142102" y="1338264"/>
                      <a:pt x="157162" y="1368385"/>
                    </a:cubicBezTo>
                    <a:cubicBezTo>
                      <a:pt x="167811" y="1389683"/>
                      <a:pt x="193014" y="1400598"/>
                      <a:pt x="214312" y="1411247"/>
                    </a:cubicBezTo>
                    <a:cubicBezTo>
                      <a:pt x="241253" y="1424717"/>
                      <a:pt x="300037" y="1439822"/>
                      <a:pt x="300037" y="1439822"/>
                    </a:cubicBezTo>
                    <a:lnTo>
                      <a:pt x="385762" y="1496972"/>
                    </a:lnTo>
                    <a:lnTo>
                      <a:pt x="428625" y="1525547"/>
                    </a:lnTo>
                    <a:cubicBezTo>
                      <a:pt x="561975" y="1520785"/>
                      <a:pt x="696681" y="1530815"/>
                      <a:pt x="828675" y="1511260"/>
                    </a:cubicBezTo>
                    <a:cubicBezTo>
                      <a:pt x="843573" y="1509053"/>
                      <a:pt x="822741" y="1480928"/>
                      <a:pt x="814387" y="1468397"/>
                    </a:cubicBezTo>
                    <a:cubicBezTo>
                      <a:pt x="783809" y="1422530"/>
                      <a:pt x="773599" y="1426226"/>
                      <a:pt x="728662" y="1411247"/>
                    </a:cubicBezTo>
                    <a:cubicBezTo>
                      <a:pt x="708570" y="1471525"/>
                      <a:pt x="696352" y="1487634"/>
                      <a:pt x="728662" y="1568410"/>
                    </a:cubicBezTo>
                    <a:cubicBezTo>
                      <a:pt x="735039" y="1584353"/>
                      <a:pt x="757237" y="1587460"/>
                      <a:pt x="771525" y="1596985"/>
                    </a:cubicBezTo>
                    <a:cubicBezTo>
                      <a:pt x="857250" y="1592222"/>
                      <a:pt x="943230" y="1590837"/>
                      <a:pt x="1028700" y="1582697"/>
                    </a:cubicBezTo>
                    <a:cubicBezTo>
                      <a:pt x="1043692" y="1581269"/>
                      <a:pt x="1057081" y="1572547"/>
                      <a:pt x="1071562" y="1568410"/>
                    </a:cubicBezTo>
                    <a:cubicBezTo>
                      <a:pt x="1197151" y="1532527"/>
                      <a:pt x="1068798" y="1574092"/>
                      <a:pt x="1171575" y="1539835"/>
                    </a:cubicBezTo>
                    <a:cubicBezTo>
                      <a:pt x="1166812" y="1520785"/>
                      <a:pt x="1165022" y="1500734"/>
                      <a:pt x="1157287" y="1482685"/>
                    </a:cubicBezTo>
                    <a:cubicBezTo>
                      <a:pt x="1150523" y="1466902"/>
                      <a:pt x="1111595" y="1441191"/>
                      <a:pt x="1128712" y="1439822"/>
                    </a:cubicBezTo>
                    <a:cubicBezTo>
                      <a:pt x="1256978" y="1429561"/>
                      <a:pt x="1385887" y="1449347"/>
                      <a:pt x="1514475" y="1454110"/>
                    </a:cubicBezTo>
                    <a:cubicBezTo>
                      <a:pt x="1523303" y="1467351"/>
                      <a:pt x="1573127" y="1517652"/>
                      <a:pt x="1528762" y="1539835"/>
                    </a:cubicBezTo>
                    <a:cubicBezTo>
                      <a:pt x="1515292" y="1546570"/>
                      <a:pt x="1500187" y="1530310"/>
                      <a:pt x="1485900" y="1525547"/>
                    </a:cubicBezTo>
                    <a:cubicBezTo>
                      <a:pt x="1476375" y="1511260"/>
                      <a:pt x="1453958" y="1499523"/>
                      <a:pt x="1457325" y="1482685"/>
                    </a:cubicBezTo>
                    <a:cubicBezTo>
                      <a:pt x="1460692" y="1465847"/>
                      <a:pt x="1483059" y="1455333"/>
                      <a:pt x="1500187" y="1454110"/>
                    </a:cubicBezTo>
                    <a:cubicBezTo>
                      <a:pt x="1552657" y="1450362"/>
                      <a:pt x="1604962" y="1463635"/>
                      <a:pt x="1657350" y="1468397"/>
                    </a:cubicBezTo>
                    <a:cubicBezTo>
                      <a:pt x="1725274" y="1513680"/>
                      <a:pt x="1683921" y="1491541"/>
                      <a:pt x="1785937" y="1525547"/>
                    </a:cubicBezTo>
                    <a:lnTo>
                      <a:pt x="1828800" y="1539835"/>
                    </a:lnTo>
                    <a:cubicBezTo>
                      <a:pt x="1843087" y="1535072"/>
                      <a:pt x="1857051" y="1529200"/>
                      <a:pt x="1871662" y="1525547"/>
                    </a:cubicBezTo>
                    <a:cubicBezTo>
                      <a:pt x="1895221" y="1519657"/>
                      <a:pt x="1921380" y="1522120"/>
                      <a:pt x="1943100" y="1511260"/>
                    </a:cubicBezTo>
                    <a:cubicBezTo>
                      <a:pt x="1961172" y="1502224"/>
                      <a:pt x="1969150" y="1479605"/>
                      <a:pt x="1985962" y="1468397"/>
                    </a:cubicBezTo>
                    <a:cubicBezTo>
                      <a:pt x="1998493" y="1460043"/>
                      <a:pt x="2014537" y="1458872"/>
                      <a:pt x="2028825" y="1454110"/>
                    </a:cubicBezTo>
                    <a:cubicBezTo>
                      <a:pt x="2038350" y="1439822"/>
                      <a:pt x="2071688" y="1420772"/>
                      <a:pt x="2057400" y="1411247"/>
                    </a:cubicBezTo>
                    <a:cubicBezTo>
                      <a:pt x="2037194" y="1397777"/>
                      <a:pt x="2003134" y="1408363"/>
                      <a:pt x="1985962" y="1425535"/>
                    </a:cubicBezTo>
                    <a:cubicBezTo>
                      <a:pt x="1975313" y="1436184"/>
                      <a:pt x="1985769" y="1464260"/>
                      <a:pt x="2000250" y="1468397"/>
                    </a:cubicBezTo>
                    <a:cubicBezTo>
                      <a:pt x="2059956" y="1485456"/>
                      <a:pt x="2124075" y="1477922"/>
                      <a:pt x="2185987" y="1482685"/>
                    </a:cubicBezTo>
                    <a:cubicBezTo>
                      <a:pt x="2224087" y="1492210"/>
                      <a:pt x="2265161" y="1493697"/>
                      <a:pt x="2300287" y="1511260"/>
                    </a:cubicBezTo>
                    <a:cubicBezTo>
                      <a:pt x="2375000" y="1548617"/>
                      <a:pt x="2336774" y="1534670"/>
                      <a:pt x="2414587" y="1554122"/>
                    </a:cubicBezTo>
                    <a:cubicBezTo>
                      <a:pt x="2424112" y="1568410"/>
                      <a:pt x="2447327" y="1580326"/>
                      <a:pt x="2443162" y="1596985"/>
                    </a:cubicBezTo>
                    <a:cubicBezTo>
                      <a:pt x="2439510" y="1611596"/>
                      <a:pt x="2415360" y="1611272"/>
                      <a:pt x="2400300" y="1611272"/>
                    </a:cubicBezTo>
                    <a:cubicBezTo>
                      <a:pt x="2371331" y="1611272"/>
                      <a:pt x="2343150" y="1601747"/>
                      <a:pt x="2314575" y="1596985"/>
                    </a:cubicBezTo>
                    <a:cubicBezTo>
                      <a:pt x="2289531" y="1580289"/>
                      <a:pt x="2250523" y="1566955"/>
                      <a:pt x="2257425" y="1525547"/>
                    </a:cubicBezTo>
                    <a:cubicBezTo>
                      <a:pt x="2260248" y="1508609"/>
                      <a:pt x="2276475" y="1496972"/>
                      <a:pt x="2286000" y="1482685"/>
                    </a:cubicBezTo>
                    <a:cubicBezTo>
                      <a:pt x="2409825" y="1487447"/>
                      <a:pt x="2533852" y="1488446"/>
                      <a:pt x="2657475" y="1496972"/>
                    </a:cubicBezTo>
                    <a:cubicBezTo>
                      <a:pt x="2672500" y="1498008"/>
                      <a:pt x="2685856" y="1507123"/>
                      <a:pt x="2700337" y="1511260"/>
                    </a:cubicBezTo>
                    <a:cubicBezTo>
                      <a:pt x="2719218" y="1516655"/>
                      <a:pt x="2738118" y="1522319"/>
                      <a:pt x="2757487" y="1525547"/>
                    </a:cubicBezTo>
                    <a:cubicBezTo>
                      <a:pt x="2795361" y="1531859"/>
                      <a:pt x="2833776" y="1534405"/>
                      <a:pt x="2871787" y="1539835"/>
                    </a:cubicBezTo>
                    <a:cubicBezTo>
                      <a:pt x="2900465" y="1543932"/>
                      <a:pt x="2928937" y="1549360"/>
                      <a:pt x="2957512" y="1554122"/>
                    </a:cubicBezTo>
                    <a:cubicBezTo>
                      <a:pt x="3024360" y="1576405"/>
                      <a:pt x="3053466" y="1592601"/>
                      <a:pt x="3143250" y="1554122"/>
                    </a:cubicBezTo>
                    <a:cubicBezTo>
                      <a:pt x="3159033" y="1547358"/>
                      <a:pt x="3114675" y="1535072"/>
                      <a:pt x="3100387" y="1525547"/>
                    </a:cubicBezTo>
                    <a:cubicBezTo>
                      <a:pt x="2995493" y="1560512"/>
                      <a:pt x="3035960" y="1532823"/>
                      <a:pt x="2971800" y="1596985"/>
                    </a:cubicBezTo>
                    <a:cubicBezTo>
                      <a:pt x="3126310" y="1648487"/>
                      <a:pt x="3088684" y="1641519"/>
                      <a:pt x="3400425" y="1596985"/>
                    </a:cubicBezTo>
                    <a:cubicBezTo>
                      <a:pt x="3415334" y="1594855"/>
                      <a:pt x="3409950" y="1568410"/>
                      <a:pt x="3414712" y="1554122"/>
                    </a:cubicBezTo>
                    <a:cubicBezTo>
                      <a:pt x="3409950" y="1539835"/>
                      <a:pt x="3385516" y="1513390"/>
                      <a:pt x="3400425" y="1511260"/>
                    </a:cubicBezTo>
                    <a:cubicBezTo>
                      <a:pt x="3571967" y="1486754"/>
                      <a:pt x="3569533" y="1495411"/>
                      <a:pt x="3657600" y="1554122"/>
                    </a:cubicBezTo>
                    <a:cubicBezTo>
                      <a:pt x="3714750" y="1549360"/>
                      <a:pt x="3773908" y="1555590"/>
                      <a:pt x="3829050" y="1539835"/>
                    </a:cubicBezTo>
                    <a:cubicBezTo>
                      <a:pt x="3854598" y="1532536"/>
                      <a:pt x="3873037" y="1471081"/>
                      <a:pt x="3843337" y="1454110"/>
                    </a:cubicBezTo>
                    <a:cubicBezTo>
                      <a:pt x="3818185" y="1439737"/>
                      <a:pt x="3786187" y="1444585"/>
                      <a:pt x="3757612" y="1439822"/>
                    </a:cubicBezTo>
                    <a:cubicBezTo>
                      <a:pt x="3767137" y="1425535"/>
                      <a:pt x="3774045" y="1409102"/>
                      <a:pt x="3786187" y="1396960"/>
                    </a:cubicBezTo>
                    <a:cubicBezTo>
                      <a:pt x="3870876" y="1312272"/>
                      <a:pt x="4089457" y="1356548"/>
                      <a:pt x="4143375" y="1354097"/>
                    </a:cubicBezTo>
                    <a:cubicBezTo>
                      <a:pt x="4157662" y="1339810"/>
                      <a:pt x="4175029" y="1328047"/>
                      <a:pt x="4186237" y="1311235"/>
                    </a:cubicBezTo>
                    <a:cubicBezTo>
                      <a:pt x="4203556" y="1285257"/>
                      <a:pt x="4207020" y="1251488"/>
                      <a:pt x="4186237" y="1225510"/>
                    </a:cubicBezTo>
                    <a:cubicBezTo>
                      <a:pt x="4175510" y="1212102"/>
                      <a:pt x="4157662" y="1206460"/>
                      <a:pt x="4143375" y="1196935"/>
                    </a:cubicBezTo>
                    <a:cubicBezTo>
                      <a:pt x="4041360" y="1230940"/>
                      <a:pt x="4074358" y="1250572"/>
                      <a:pt x="4029075" y="1182647"/>
                    </a:cubicBezTo>
                    <a:cubicBezTo>
                      <a:pt x="4033837" y="1158835"/>
                      <a:pt x="4032502" y="1132930"/>
                      <a:pt x="4043362" y="1111210"/>
                    </a:cubicBezTo>
                    <a:cubicBezTo>
                      <a:pt x="4052398" y="1093137"/>
                      <a:pt x="4070703" y="1081282"/>
                      <a:pt x="4086225" y="1068347"/>
                    </a:cubicBezTo>
                    <a:cubicBezTo>
                      <a:pt x="4141628" y="1022178"/>
                      <a:pt x="4158481" y="1034353"/>
                      <a:pt x="4243387" y="1011197"/>
                    </a:cubicBezTo>
                    <a:cubicBezTo>
                      <a:pt x="4257917" y="1007234"/>
                      <a:pt x="4271962" y="1001672"/>
                      <a:pt x="4286250" y="996910"/>
                    </a:cubicBezTo>
                    <a:cubicBezTo>
                      <a:pt x="4339349" y="917261"/>
                      <a:pt x="4322179" y="962665"/>
                      <a:pt x="4300537" y="811172"/>
                    </a:cubicBezTo>
                    <a:cubicBezTo>
                      <a:pt x="4297760" y="791733"/>
                      <a:pt x="4301159" y="766801"/>
                      <a:pt x="4286250" y="754022"/>
                    </a:cubicBezTo>
                    <a:cubicBezTo>
                      <a:pt x="4286246" y="754018"/>
                      <a:pt x="4179096" y="718305"/>
                      <a:pt x="4157662" y="711160"/>
                    </a:cubicBezTo>
                    <a:lnTo>
                      <a:pt x="4114800" y="696872"/>
                    </a:lnTo>
                    <a:cubicBezTo>
                      <a:pt x="4105275" y="682585"/>
                      <a:pt x="4082858" y="670848"/>
                      <a:pt x="4086225" y="654010"/>
                    </a:cubicBezTo>
                    <a:cubicBezTo>
                      <a:pt x="4089592" y="637172"/>
                      <a:pt x="4112048" y="627565"/>
                      <a:pt x="4129087" y="625435"/>
                    </a:cubicBezTo>
                    <a:cubicBezTo>
                      <a:pt x="4190522" y="617756"/>
                      <a:pt x="4260056" y="656391"/>
                      <a:pt x="4286250" y="611147"/>
                    </a:cubicBezTo>
                    <a:close/>
                  </a:path>
                </a:pathLst>
              </a:custGeom>
              <a:gradFill>
                <a:gsLst>
                  <a:gs pos="0">
                    <a:srgbClr val="C00000"/>
                  </a:gs>
                  <a:gs pos="35000">
                    <a:schemeClr val="bg1">
                      <a:lumMod val="95000"/>
                    </a:schemeClr>
                  </a:gs>
                  <a:gs pos="100000">
                    <a:schemeClr val="bg1"/>
                  </a:gs>
                </a:gsLst>
              </a:gradFill>
              <a:ln>
                <a:solidFill>
                  <a:srgbClr val="FF00FF"/>
                </a:solidFill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</p:grpSp>
        <p:sp>
          <p:nvSpPr>
            <p:cNvPr id="15" name="Rectangle 2"/>
            <p:cNvSpPr/>
            <p:nvPr/>
          </p:nvSpPr>
          <p:spPr>
            <a:xfrm>
              <a:off x="3906244" y="829609"/>
              <a:ext cx="3851890" cy="14884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7200" b="1" dirty="0" smtClean="0">
                  <a:ln>
                    <a:solidFill>
                      <a:sysClr val="windowText" lastClr="000000"/>
                    </a:solidFill>
                  </a:ln>
                  <a:solidFill>
                    <a:srgbClr val="9900CC"/>
                  </a:solidFill>
                  <a:latin typeface="+mn-lt"/>
                  <a:cs typeface="+mj-cs"/>
                </a:rPr>
                <a:t>اكتب:</a:t>
              </a:r>
              <a:endParaRPr lang="ar-EG" sz="7200" b="1" dirty="0">
                <a:ln>
                  <a:solidFill>
                    <a:sysClr val="windowText" lastClr="000000"/>
                  </a:solidFill>
                </a:ln>
                <a:solidFill>
                  <a:srgbClr val="9900CC"/>
                </a:solidFill>
                <a:latin typeface="+mn-lt"/>
                <a:cs typeface="+mj-cs"/>
              </a:endParaRPr>
            </a:p>
          </p:txBody>
        </p:sp>
      </p:grpSp>
      <p:grpSp>
        <p:nvGrpSpPr>
          <p:cNvPr id="11" name="Group 17"/>
          <p:cNvGrpSpPr>
            <a:grpSpLocks/>
          </p:cNvGrpSpPr>
          <p:nvPr/>
        </p:nvGrpSpPr>
        <p:grpSpPr bwMode="auto">
          <a:xfrm>
            <a:off x="642938" y="1839913"/>
            <a:ext cx="7000875" cy="3500437"/>
            <a:chOff x="3000364" y="179278"/>
            <a:chExt cx="5572164" cy="3500462"/>
          </a:xfrm>
        </p:grpSpPr>
        <p:grpSp>
          <p:nvGrpSpPr>
            <p:cNvPr id="36870" name="Group 10"/>
            <p:cNvGrpSpPr>
              <a:grpSpLocks/>
            </p:cNvGrpSpPr>
            <p:nvPr/>
          </p:nvGrpSpPr>
          <p:grpSpPr bwMode="auto">
            <a:xfrm>
              <a:off x="3000364" y="357166"/>
              <a:ext cx="5572164" cy="3322574"/>
              <a:chOff x="3000364" y="322154"/>
              <a:chExt cx="5572164" cy="3322574"/>
            </a:xfrm>
          </p:grpSpPr>
          <p:sp>
            <p:nvSpPr>
              <p:cNvPr id="21" name="Flowchart: Terminator 4"/>
              <p:cNvSpPr/>
              <p:nvPr/>
            </p:nvSpPr>
            <p:spPr>
              <a:xfrm>
                <a:off x="3000364" y="322154"/>
                <a:ext cx="5572164" cy="3322574"/>
              </a:xfrm>
              <a:prstGeom prst="flowChartTerminator">
                <a:avLst/>
              </a:prstGeom>
              <a:gradFill>
                <a:gsLst>
                  <a:gs pos="0">
                    <a:schemeClr val="bg1"/>
                  </a:gs>
                  <a:gs pos="100000">
                    <a:srgbClr val="FF0000"/>
                  </a:gs>
                </a:gsLst>
              </a:gradFill>
              <a:ln w="57150">
                <a:solidFill>
                  <a:srgbClr val="9900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003">
                <a:schemeClr val="lt2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1400" b="1">
                  <a:ln w="18415" cmpd="sng">
                    <a:solidFill>
                      <a:srgbClr val="FF0000"/>
                    </a:solidFill>
                    <a:prstDash val="solid"/>
                  </a:ln>
                  <a:solidFill>
                    <a:srgbClr val="0000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cs typeface="+mj-cs"/>
                </a:endParaRPr>
              </a:p>
            </p:txBody>
          </p:sp>
          <p:sp>
            <p:nvSpPr>
              <p:cNvPr id="54283" name="TextBox 21"/>
              <p:cNvSpPr txBox="1">
                <a:spLocks noChangeArrowheads="1"/>
              </p:cNvSpPr>
              <p:nvPr/>
            </p:nvSpPr>
            <p:spPr bwMode="auto">
              <a:xfrm>
                <a:off x="3277077" y="872933"/>
                <a:ext cx="4954299" cy="23082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ar-EG" sz="4800" b="1" dirty="0">
                    <a:solidFill>
                      <a:schemeClr val="accent4">
                        <a:lumMod val="50000"/>
                      </a:schemeClr>
                    </a:solidFill>
                    <a:latin typeface="Calibri" pitchFamily="34" charset="0"/>
                    <a:cs typeface="+mj-cs"/>
                  </a:rPr>
                  <a:t>عند استعمالك الخطوات الأربع لحل المسألة، لماذا تقارن جوابك بتقديرك له.</a:t>
                </a:r>
              </a:p>
            </p:txBody>
          </p:sp>
        </p:grpSp>
        <p:pic>
          <p:nvPicPr>
            <p:cNvPr id="36871" name="Picture 19" descr="2c9f1693f920cbab042a8753db427809.gif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286116" y="179278"/>
              <a:ext cx="5014924" cy="6079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3" name="TextBox 23"/>
          <p:cNvSpPr txBox="1"/>
          <p:nvPr/>
        </p:nvSpPr>
        <p:spPr>
          <a:xfrm>
            <a:off x="928688" y="5197475"/>
            <a:ext cx="7000875" cy="14462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b="1" dirty="0" smtClean="0">
                <a:solidFill>
                  <a:srgbClr val="0000FF"/>
                </a:solidFill>
                <a:cs typeface="+mj-cs"/>
              </a:rPr>
              <a:t>أ</a:t>
            </a:r>
            <a:r>
              <a:rPr lang="ar-SA" sz="4400" b="1" dirty="0" smtClean="0">
                <a:solidFill>
                  <a:srgbClr val="0000FF"/>
                </a:solidFill>
                <a:cs typeface="+mj-cs"/>
              </a:rPr>
              <a:t>قارن </a:t>
            </a:r>
            <a:r>
              <a:rPr lang="ar-SA" sz="4400" b="1" dirty="0">
                <a:solidFill>
                  <a:srgbClr val="0000FF"/>
                </a:solidFill>
                <a:cs typeface="+mj-cs"/>
              </a:rPr>
              <a:t>الإجابة </a:t>
            </a:r>
            <a:r>
              <a:rPr lang="ar-EG" sz="4400" b="1" dirty="0" smtClean="0">
                <a:solidFill>
                  <a:srgbClr val="0000FF"/>
                </a:solidFill>
                <a:cs typeface="+mj-cs"/>
              </a:rPr>
              <a:t>ب</a:t>
            </a:r>
            <a:r>
              <a:rPr lang="ar-SA" sz="4400" b="1" dirty="0" smtClean="0">
                <a:solidFill>
                  <a:srgbClr val="0000FF"/>
                </a:solidFill>
                <a:cs typeface="+mj-cs"/>
              </a:rPr>
              <a:t>التقدير </a:t>
            </a:r>
            <a:r>
              <a:rPr lang="ar-SA" sz="4400" b="1" dirty="0">
                <a:solidFill>
                  <a:srgbClr val="0000FF"/>
                </a:solidFill>
                <a:cs typeface="+mj-cs"/>
              </a:rPr>
              <a:t>لتحديد معقولية </a:t>
            </a:r>
            <a:r>
              <a:rPr lang="ar-SA" sz="4400" b="1" dirty="0" smtClean="0">
                <a:solidFill>
                  <a:srgbClr val="0000FF"/>
                </a:solidFill>
                <a:cs typeface="+mj-cs"/>
              </a:rPr>
              <a:t>الإجابة</a:t>
            </a:r>
            <a:r>
              <a:rPr lang="ar-EG" sz="4400" b="1" dirty="0" smtClean="0">
                <a:solidFill>
                  <a:srgbClr val="0000FF"/>
                </a:solidFill>
                <a:cs typeface="+mj-cs"/>
              </a:rPr>
              <a:t> والتحقق من الحل</a:t>
            </a:r>
            <a:r>
              <a:rPr lang="ar-SA" sz="4400" b="1" dirty="0" smtClean="0">
                <a:solidFill>
                  <a:srgbClr val="0000FF"/>
                </a:solidFill>
                <a:cs typeface="+mj-cs"/>
              </a:rPr>
              <a:t>.</a:t>
            </a:r>
            <a:endParaRPr lang="ar-EG" sz="4400" b="1" dirty="0">
              <a:solidFill>
                <a:srgbClr val="0000FF"/>
              </a:solidFill>
              <a:cs typeface="+mj-cs"/>
            </a:endParaRPr>
          </a:p>
        </p:txBody>
      </p:sp>
    </p:spTree>
  </p:cSld>
  <p:clrMapOvr>
    <a:masterClrMapping/>
  </p:clrMapOvr>
  <p:transition>
    <p:strips dir="rd"/>
    <p:sndAc>
      <p:stSnd>
        <p:snd r:embed="rId2" name="chor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كت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عند استعمالك الخطوات الأرب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أقارن الإجابة بالتقدير لتحديد معقول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paper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-603092">
            <a:off x="236538" y="971550"/>
            <a:ext cx="8547100" cy="446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مستطيل 2"/>
          <p:cNvSpPr>
            <a:spLocks noChangeArrowheads="1"/>
          </p:cNvSpPr>
          <p:nvPr/>
        </p:nvSpPr>
        <p:spPr bwMode="auto">
          <a:xfrm rot="-159838">
            <a:off x="1800225" y="2552700"/>
            <a:ext cx="60896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7200" b="1">
                <a:solidFill>
                  <a:srgbClr val="800000"/>
                </a:solidFill>
                <a:latin typeface="Calibri" pitchFamily="34" charset="0"/>
              </a:rPr>
              <a:t>تدريب على اختبار</a:t>
            </a:r>
            <a:endParaRPr lang="en-US" sz="7200">
              <a:solidFill>
                <a:srgbClr val="C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strips dir="rd"/>
    <p:sndAc>
      <p:stSnd>
        <p:snd r:embed="rId2" name="chor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98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98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98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8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" accel="100000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" accel="100000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655 - ice clinks in drin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98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398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98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98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" accel="100000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" accel="100000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تدريب على اختبا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35046" y="211854"/>
            <a:ext cx="8820472" cy="6552728"/>
            <a:chOff x="2857488" y="1500174"/>
            <a:chExt cx="5796002" cy="4143404"/>
          </a:xfrm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sp>
          <p:nvSpPr>
            <p:cNvPr id="3" name="Rounded Rectangle 2"/>
            <p:cNvSpPr/>
            <p:nvPr/>
          </p:nvSpPr>
          <p:spPr>
            <a:xfrm>
              <a:off x="3009888" y="1785926"/>
              <a:ext cx="5643602" cy="3857652"/>
            </a:xfrm>
            <a:prstGeom prst="roundRect">
              <a:avLst>
                <a:gd name="adj" fmla="val 8135"/>
              </a:avLst>
            </a:prstGeom>
            <a:ln>
              <a:noFill/>
            </a:ln>
            <a:effectLst/>
            <a:sp3d prstMaterial="softEdge">
              <a:bevelT w="127000" prst="artDeco"/>
            </a:sp3d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/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2857488" y="1500174"/>
              <a:ext cx="5643602" cy="3992130"/>
            </a:xfrm>
            <a:prstGeom prst="roundRect">
              <a:avLst>
                <a:gd name="adj" fmla="val 9519"/>
              </a:avLst>
            </a:prstGeom>
            <a:gradFill flip="none" rotWithShape="1">
              <a:gsLst>
                <a:gs pos="0">
                  <a:srgbClr val="FF3300">
                    <a:tint val="66000"/>
                    <a:satMod val="160000"/>
                  </a:srgbClr>
                </a:gs>
                <a:gs pos="50000">
                  <a:schemeClr val="bg1"/>
                </a:gs>
                <a:gs pos="100000">
                  <a:srgbClr val="FF3300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noFill/>
            </a:ln>
            <a:effectLst/>
            <a:sp3d prstMaterial="softEdge">
              <a:bevelT w="127000" prst="artDeco"/>
            </a:sp3d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/>
            </a:p>
          </p:txBody>
        </p:sp>
      </p:grp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95288" y="476250"/>
            <a:ext cx="8353425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400" b="1" dirty="0" smtClean="0">
                <a:solidFill>
                  <a:srgbClr val="0000FF"/>
                </a:solidFill>
              </a:rPr>
              <a:t>11- </a:t>
            </a:r>
            <a:r>
              <a:rPr lang="ar-EG" sz="4400" b="1" dirty="0">
                <a:solidFill>
                  <a:srgbClr val="0000FF"/>
                </a:solidFill>
              </a:rPr>
              <a:t>يستطيع وليد أن يسبح 8 أشواط في 4 دقائق. إذا استمر بهذا المعدل في السباحة, فكم دقيقة يحتاج لسباحة 40 </a:t>
            </a:r>
            <a:r>
              <a:rPr lang="ar-EG" sz="4400" b="1" dirty="0" smtClean="0">
                <a:solidFill>
                  <a:srgbClr val="0000FF"/>
                </a:solidFill>
              </a:rPr>
              <a:t>شوطًا؟</a:t>
            </a:r>
            <a:endParaRPr lang="en-US" sz="4400" dirty="0">
              <a:solidFill>
                <a:srgbClr val="0000FF"/>
              </a:solidFill>
            </a:endParaRPr>
          </a:p>
        </p:txBody>
      </p:sp>
      <p:sp>
        <p:nvSpPr>
          <p:cNvPr id="6" name="مربع نص 8"/>
          <p:cNvSpPr txBox="1">
            <a:spLocks noChangeArrowheads="1"/>
          </p:cNvSpPr>
          <p:nvPr/>
        </p:nvSpPr>
        <p:spPr bwMode="auto">
          <a:xfrm>
            <a:off x="4859338" y="2565400"/>
            <a:ext cx="2973387" cy="378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ar-EG" sz="4000" b="1" dirty="0"/>
              <a:t>أ) 24 دقيقة</a:t>
            </a:r>
          </a:p>
          <a:p>
            <a:pPr>
              <a:lnSpc>
                <a:spcPct val="150000"/>
              </a:lnSpc>
            </a:pPr>
            <a:r>
              <a:rPr lang="ar-EG" sz="4000" b="1" dirty="0"/>
              <a:t>ب) 20 دقيقة</a:t>
            </a:r>
          </a:p>
          <a:p>
            <a:pPr>
              <a:lnSpc>
                <a:spcPct val="150000"/>
              </a:lnSpc>
            </a:pPr>
            <a:r>
              <a:rPr lang="ar-EG" sz="4000" b="1" dirty="0"/>
              <a:t>جـ) 15 دقيقة</a:t>
            </a:r>
          </a:p>
          <a:p>
            <a:pPr>
              <a:lnSpc>
                <a:spcPct val="150000"/>
              </a:lnSpc>
            </a:pPr>
            <a:r>
              <a:rPr lang="ar-EG" sz="4000" b="1" dirty="0"/>
              <a:t>د) 10 دقائق</a:t>
            </a:r>
            <a:endParaRPr lang="en-US" sz="4000" dirty="0"/>
          </a:p>
        </p:txBody>
      </p:sp>
      <p:sp>
        <p:nvSpPr>
          <p:cNvPr id="7" name="Rectangle 6"/>
          <p:cNvSpPr/>
          <p:nvPr/>
        </p:nvSpPr>
        <p:spPr>
          <a:xfrm>
            <a:off x="4550518" y="3442067"/>
            <a:ext cx="83548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60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Unicode MS"/>
                <a:ea typeface="Arial Unicode MS"/>
                <a:cs typeface="Arial Unicode MS"/>
              </a:rPr>
              <a:t>✔</a:t>
            </a:r>
            <a:endParaRPr lang="ar-EG" sz="6000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strips dir="rd"/>
    <p:sndAc>
      <p:stSnd>
        <p:snd r:embed="rId2" name="chor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022 - غلق الويندو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يستطيع وليد أن يسبح 8 أشواط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24 دقيق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20 دقيق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15 دقيق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10 دقائ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20 دقيقة ج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uiExpand="1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35046" y="211854"/>
            <a:ext cx="8820472" cy="6552728"/>
            <a:chOff x="2857488" y="1500174"/>
            <a:chExt cx="5796002" cy="4143404"/>
          </a:xfrm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sp>
          <p:nvSpPr>
            <p:cNvPr id="3" name="Rounded Rectangle 2"/>
            <p:cNvSpPr/>
            <p:nvPr/>
          </p:nvSpPr>
          <p:spPr>
            <a:xfrm>
              <a:off x="3009888" y="1785926"/>
              <a:ext cx="5643602" cy="3857652"/>
            </a:xfrm>
            <a:prstGeom prst="roundRect">
              <a:avLst>
                <a:gd name="adj" fmla="val 8135"/>
              </a:avLst>
            </a:prstGeom>
            <a:ln>
              <a:noFill/>
            </a:ln>
            <a:effectLst/>
            <a:sp3d prstMaterial="softEdge">
              <a:bevelT w="127000" prst="artDeco"/>
            </a:sp3d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/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2857488" y="1500174"/>
              <a:ext cx="5643602" cy="3992130"/>
            </a:xfrm>
            <a:prstGeom prst="roundRect">
              <a:avLst>
                <a:gd name="adj" fmla="val 9519"/>
              </a:avLst>
            </a:prstGeom>
            <a:gradFill flip="none" rotWithShape="1">
              <a:gsLst>
                <a:gs pos="0">
                  <a:srgbClr val="FF3300">
                    <a:tint val="66000"/>
                    <a:satMod val="160000"/>
                  </a:srgbClr>
                </a:gs>
                <a:gs pos="50000">
                  <a:schemeClr val="bg1"/>
                </a:gs>
                <a:gs pos="100000">
                  <a:srgbClr val="FF3300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noFill/>
            </a:ln>
            <a:effectLst/>
            <a:sp3d prstMaterial="softEdge">
              <a:bevelT w="127000" prst="artDeco"/>
            </a:sp3d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/>
            </a:p>
          </p:txBody>
        </p:sp>
      </p:grpSp>
      <p:sp>
        <p:nvSpPr>
          <p:cNvPr id="39939" name="TextBox 4"/>
          <p:cNvSpPr txBox="1">
            <a:spLocks noChangeArrowheads="1"/>
          </p:cNvSpPr>
          <p:nvPr/>
        </p:nvSpPr>
        <p:spPr bwMode="auto">
          <a:xfrm>
            <a:off x="395288" y="476250"/>
            <a:ext cx="8353425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400" b="1" dirty="0" smtClean="0">
                <a:solidFill>
                  <a:srgbClr val="0000FF"/>
                </a:solidFill>
              </a:rPr>
              <a:t>11- </a:t>
            </a:r>
            <a:r>
              <a:rPr lang="ar-EG" sz="4400" b="1" dirty="0">
                <a:solidFill>
                  <a:srgbClr val="0000FF"/>
                </a:solidFill>
              </a:rPr>
              <a:t>يستطيع وليد أن يسبح 8 أشواط في 4 دقائق. إذا استمر بهذا المعدل في السباحة, فكم دقيقة يحتاج لسباحة 40 </a:t>
            </a:r>
            <a:r>
              <a:rPr lang="ar-EG" sz="4400" b="1" dirty="0" smtClean="0">
                <a:solidFill>
                  <a:srgbClr val="0000FF"/>
                </a:solidFill>
              </a:rPr>
              <a:t>شوطًا؟</a:t>
            </a:r>
            <a:endParaRPr lang="en-US" sz="4400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39750" y="3573463"/>
            <a:ext cx="7704138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4400" b="1" dirty="0"/>
              <a:t>8 × ؟ = 40	←	8 × </a:t>
            </a:r>
            <a:r>
              <a:rPr lang="ar-EG" sz="4400" b="1" dirty="0">
                <a:solidFill>
                  <a:srgbClr val="FF0000"/>
                </a:solidFill>
              </a:rPr>
              <a:t>5</a:t>
            </a:r>
            <a:r>
              <a:rPr lang="ar-EG" sz="4400" b="1" dirty="0"/>
              <a:t> = 40</a:t>
            </a:r>
            <a:endParaRPr lang="en-US" sz="4400" dirty="0"/>
          </a:p>
          <a:p>
            <a:r>
              <a:rPr lang="ar-EG" sz="4400" b="1" dirty="0"/>
              <a:t>4 × </a:t>
            </a:r>
            <a:r>
              <a:rPr lang="ar-EG" sz="4400" b="1" dirty="0">
                <a:solidFill>
                  <a:srgbClr val="FF0000"/>
                </a:solidFill>
              </a:rPr>
              <a:t>5</a:t>
            </a:r>
            <a:r>
              <a:rPr lang="ar-EG" sz="4400" b="1" dirty="0"/>
              <a:t> = </a:t>
            </a:r>
            <a:r>
              <a:rPr lang="ar-EG" sz="4400" b="1" dirty="0">
                <a:solidFill>
                  <a:srgbClr val="FF0000"/>
                </a:solidFill>
              </a:rPr>
              <a:t>20 دقيقة.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strips dir="rd"/>
    <p:sndAc>
      <p:stSnd>
        <p:snd r:embed="rId2" name="chor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186 - blurp up 4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186 - blurp up 4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allAtOnce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35046" y="211854"/>
            <a:ext cx="8820472" cy="6552728"/>
            <a:chOff x="2857488" y="1500174"/>
            <a:chExt cx="5796002" cy="4143404"/>
          </a:xfrm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sp>
          <p:nvSpPr>
            <p:cNvPr id="3" name="Rounded Rectangle 2"/>
            <p:cNvSpPr/>
            <p:nvPr/>
          </p:nvSpPr>
          <p:spPr>
            <a:xfrm>
              <a:off x="3009888" y="1785926"/>
              <a:ext cx="5643602" cy="3857652"/>
            </a:xfrm>
            <a:prstGeom prst="roundRect">
              <a:avLst>
                <a:gd name="adj" fmla="val 8135"/>
              </a:avLst>
            </a:prstGeom>
            <a:ln>
              <a:noFill/>
            </a:ln>
            <a:effectLst/>
            <a:sp3d prstMaterial="softEdge">
              <a:bevelT w="127000" prst="artDeco"/>
            </a:sp3d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/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2857488" y="1500174"/>
              <a:ext cx="5643602" cy="3992130"/>
            </a:xfrm>
            <a:prstGeom prst="roundRect">
              <a:avLst>
                <a:gd name="adj" fmla="val 9519"/>
              </a:avLst>
            </a:prstGeom>
            <a:gradFill flip="none" rotWithShape="1">
              <a:gsLst>
                <a:gs pos="0">
                  <a:srgbClr val="FF3300">
                    <a:tint val="66000"/>
                    <a:satMod val="160000"/>
                  </a:srgbClr>
                </a:gs>
                <a:gs pos="50000">
                  <a:schemeClr val="bg1"/>
                </a:gs>
                <a:gs pos="100000">
                  <a:srgbClr val="FF3300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noFill/>
            </a:ln>
            <a:effectLst/>
            <a:sp3d prstMaterial="softEdge">
              <a:bevelT w="127000" prst="artDeco"/>
            </a:sp3d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/>
            </a:p>
          </p:txBody>
        </p:sp>
      </p:grpSp>
      <p:sp>
        <p:nvSpPr>
          <p:cNvPr id="39939" name="TextBox 4"/>
          <p:cNvSpPr txBox="1">
            <a:spLocks noChangeArrowheads="1"/>
          </p:cNvSpPr>
          <p:nvPr/>
        </p:nvSpPr>
        <p:spPr bwMode="auto">
          <a:xfrm>
            <a:off x="395288" y="476250"/>
            <a:ext cx="8353425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400" b="1" dirty="0" smtClean="0">
                <a:solidFill>
                  <a:srgbClr val="0000FF"/>
                </a:solidFill>
              </a:rPr>
              <a:t>11- </a:t>
            </a:r>
            <a:r>
              <a:rPr lang="ar-EG" sz="4400" b="1" dirty="0">
                <a:solidFill>
                  <a:srgbClr val="0000FF"/>
                </a:solidFill>
              </a:rPr>
              <a:t>يستطيع وليد أن يسبح 8 أشواط في 4 دقائق. إذا استمر بهذا المعدل في السباحة, فكم دقيقة يحتاج لسباحة 40 </a:t>
            </a:r>
            <a:r>
              <a:rPr lang="ar-EG" sz="4400" b="1" dirty="0" smtClean="0">
                <a:solidFill>
                  <a:srgbClr val="0000FF"/>
                </a:solidFill>
              </a:rPr>
              <a:t>شوطًا؟</a:t>
            </a:r>
            <a:endParaRPr lang="en-US" sz="4400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0" y="2744212"/>
            <a:ext cx="8458200" cy="304698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EG" sz="3200" b="1" dirty="0" smtClean="0">
                <a:solidFill>
                  <a:srgbClr val="FF0000"/>
                </a:solidFill>
                <a:cs typeface="+mn-cs"/>
              </a:rPr>
              <a:t>التفسير:</a:t>
            </a:r>
          </a:p>
          <a:p>
            <a:r>
              <a:rPr lang="ar-EG" sz="3200" b="1" dirty="0" smtClean="0">
                <a:cs typeface="+mn-cs"/>
              </a:rPr>
              <a:t>يمكن حساب زمن الشوط الواحد عن طريق قسم</a:t>
            </a:r>
            <a:r>
              <a:rPr lang="ar-SA" sz="3200" b="1" dirty="0" smtClean="0">
                <a:cs typeface="+mn-cs"/>
              </a:rPr>
              <a:t>ة</a:t>
            </a:r>
            <a:r>
              <a:rPr lang="ar-EG" sz="3200" b="1" dirty="0" smtClean="0">
                <a:cs typeface="+mn-cs"/>
              </a:rPr>
              <a:t> الزمن علي عدد الأشواط </a:t>
            </a:r>
            <a:r>
              <a:rPr lang="ar-EG" sz="3200" b="1" dirty="0" err="1" smtClean="0">
                <a:cs typeface="+mn-cs"/>
              </a:rPr>
              <a:t>المعطا</a:t>
            </a:r>
            <a:r>
              <a:rPr lang="ar-SA" sz="3200" b="1" dirty="0" smtClean="0">
                <a:cs typeface="+mn-cs"/>
              </a:rPr>
              <a:t>ة</a:t>
            </a:r>
            <a:endParaRPr lang="ar-EG" sz="3200" b="1" dirty="0" smtClean="0">
              <a:cs typeface="+mn-cs"/>
            </a:endParaRPr>
          </a:p>
          <a:p>
            <a:r>
              <a:rPr lang="ar-EG" sz="3200" b="1" dirty="0" smtClean="0">
                <a:solidFill>
                  <a:srgbClr val="0000FF"/>
                </a:solidFill>
                <a:cs typeface="+mn-cs"/>
              </a:rPr>
              <a:t>8 </a:t>
            </a:r>
            <a:r>
              <a:rPr lang="ar-EG" sz="3200" b="1" dirty="0" smtClean="0">
                <a:solidFill>
                  <a:srgbClr val="0000FF"/>
                </a:solidFill>
                <a:ea typeface="Calibri" pitchFamily="34" charset="0"/>
                <a:cs typeface="+mn-cs"/>
              </a:rPr>
              <a:t>÷ 4 = 0.5 دقيقة (نصف دقيقة)</a:t>
            </a:r>
          </a:p>
          <a:p>
            <a:r>
              <a:rPr lang="ar-EG" sz="3200" b="1" dirty="0" smtClean="0">
                <a:solidFill>
                  <a:srgbClr val="FF0000"/>
                </a:solidFill>
                <a:cs typeface="+mn-cs"/>
              </a:rPr>
              <a:t>ولحساب زمن سباحة 40 شوط</a:t>
            </a:r>
            <a:r>
              <a:rPr lang="ar-SA" sz="3200" b="1" dirty="0" err="1" smtClean="0">
                <a:solidFill>
                  <a:srgbClr val="FF0000"/>
                </a:solidFill>
                <a:cs typeface="+mn-cs"/>
              </a:rPr>
              <a:t>ًا</a:t>
            </a:r>
            <a:endParaRPr lang="ar-EG" sz="3200" b="1" dirty="0" smtClean="0">
              <a:solidFill>
                <a:srgbClr val="FF0000"/>
              </a:solidFill>
              <a:cs typeface="+mn-cs"/>
            </a:endParaRPr>
          </a:p>
          <a:p>
            <a:r>
              <a:rPr lang="ar-EG" sz="3200" b="1" dirty="0" smtClean="0">
                <a:cs typeface="+mn-cs"/>
              </a:rPr>
              <a:t>عدد الأشواط في زمن الشوط الواحد = </a:t>
            </a:r>
            <a:r>
              <a:rPr lang="ar-EG" sz="3200" b="1" dirty="0" smtClean="0">
                <a:solidFill>
                  <a:srgbClr val="0000FF"/>
                </a:solidFill>
                <a:cs typeface="+mn-cs"/>
              </a:rPr>
              <a:t>40 × 0.5 =20 دقيقة</a:t>
            </a:r>
            <a:endParaRPr lang="ar-EG" sz="3200" dirty="0">
              <a:solidFill>
                <a:srgbClr val="0000FF"/>
              </a:solidFill>
              <a:cs typeface="+mn-cs"/>
            </a:endParaRPr>
          </a:p>
        </p:txBody>
      </p:sp>
    </p:spTree>
  </p:cSld>
  <p:clrMapOvr>
    <a:masterClrMapping/>
  </p:clrMapOvr>
  <p:transition>
    <p:strips dir="rd"/>
    <p:sndAc>
      <p:stSnd>
        <p:snd r:embed="rId2" name="chor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35046" y="211854"/>
            <a:ext cx="8820472" cy="6552728"/>
            <a:chOff x="2857488" y="1500174"/>
            <a:chExt cx="5796002" cy="4143404"/>
          </a:xfrm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sp>
          <p:nvSpPr>
            <p:cNvPr id="3" name="Rounded Rectangle 2"/>
            <p:cNvSpPr/>
            <p:nvPr/>
          </p:nvSpPr>
          <p:spPr>
            <a:xfrm>
              <a:off x="3009888" y="1785926"/>
              <a:ext cx="5643602" cy="3857652"/>
            </a:xfrm>
            <a:prstGeom prst="roundRect">
              <a:avLst>
                <a:gd name="adj" fmla="val 8135"/>
              </a:avLst>
            </a:prstGeom>
            <a:ln>
              <a:noFill/>
            </a:ln>
            <a:effectLst/>
            <a:sp3d prstMaterial="softEdge">
              <a:bevelT w="127000" prst="artDeco"/>
            </a:sp3d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/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2857488" y="1500174"/>
              <a:ext cx="5643602" cy="3992130"/>
            </a:xfrm>
            <a:prstGeom prst="roundRect">
              <a:avLst>
                <a:gd name="adj" fmla="val 9519"/>
              </a:avLst>
            </a:prstGeom>
            <a:gradFill flip="none" rotWithShape="1">
              <a:gsLst>
                <a:gs pos="0">
                  <a:srgbClr val="FF3300">
                    <a:tint val="66000"/>
                    <a:satMod val="160000"/>
                  </a:srgbClr>
                </a:gs>
                <a:gs pos="50000">
                  <a:schemeClr val="bg1"/>
                </a:gs>
                <a:gs pos="100000">
                  <a:srgbClr val="FF3300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noFill/>
            </a:ln>
            <a:effectLst/>
            <a:sp3d prstMaterial="softEdge">
              <a:bevelT w="127000" prst="artDeco"/>
            </a:sp3d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/>
            </a:p>
          </p:txBody>
        </p:sp>
      </p:grp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95288" y="476250"/>
            <a:ext cx="8353425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400" b="1" dirty="0" smtClean="0">
                <a:solidFill>
                  <a:srgbClr val="0000FF"/>
                </a:solidFill>
              </a:rPr>
              <a:t>12- </a:t>
            </a:r>
            <a:r>
              <a:rPr lang="ar-EG" sz="4400" b="1" dirty="0">
                <a:solidFill>
                  <a:srgbClr val="0000FF"/>
                </a:solidFill>
              </a:rPr>
              <a:t>أوجد الأعداد الثلاثة التالية في النمط أدناه: 57, 49, 41, 33, </a:t>
            </a:r>
            <a:r>
              <a:rPr lang="ar-EG" sz="4400" b="1" dirty="0" smtClean="0">
                <a:solidFill>
                  <a:srgbClr val="0000FF"/>
                </a:solidFill>
              </a:rPr>
              <a:t>...., </a:t>
            </a:r>
            <a:r>
              <a:rPr lang="ar-EG" sz="4400" b="1" dirty="0">
                <a:solidFill>
                  <a:srgbClr val="0000FF"/>
                </a:solidFill>
              </a:rPr>
              <a:t>...., ....</a:t>
            </a:r>
            <a:endParaRPr lang="en-US" sz="4400" dirty="0">
              <a:solidFill>
                <a:srgbClr val="0000FF"/>
              </a:solidFill>
            </a:endParaRPr>
          </a:p>
        </p:txBody>
      </p:sp>
      <p:sp>
        <p:nvSpPr>
          <p:cNvPr id="6" name="مربع نص 8"/>
          <p:cNvSpPr txBox="1">
            <a:spLocks noChangeArrowheads="1"/>
          </p:cNvSpPr>
          <p:nvPr/>
        </p:nvSpPr>
        <p:spPr bwMode="auto">
          <a:xfrm>
            <a:off x="3132138" y="2349500"/>
            <a:ext cx="4484687" cy="378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ar-EG" sz="4000" b="1" dirty="0"/>
              <a:t>أ) 25, 17, 9 </a:t>
            </a:r>
          </a:p>
          <a:p>
            <a:pPr>
              <a:lnSpc>
                <a:spcPct val="150000"/>
              </a:lnSpc>
            </a:pPr>
            <a:r>
              <a:rPr lang="ar-EG" sz="4000" b="1" dirty="0"/>
              <a:t>ب) 26, 18, 10</a:t>
            </a:r>
          </a:p>
          <a:p>
            <a:pPr>
              <a:lnSpc>
                <a:spcPct val="150000"/>
              </a:lnSpc>
            </a:pPr>
            <a:r>
              <a:rPr lang="ar-EG" sz="4000" b="1" dirty="0"/>
              <a:t>جـ) 25, 18, 11</a:t>
            </a:r>
          </a:p>
          <a:p>
            <a:pPr>
              <a:lnSpc>
                <a:spcPct val="150000"/>
              </a:lnSpc>
            </a:pPr>
            <a:r>
              <a:rPr lang="ar-EG" sz="4000" b="1" dirty="0"/>
              <a:t>د) 26, 11, 8 </a:t>
            </a:r>
            <a:endParaRPr lang="en-US" sz="4000" dirty="0"/>
          </a:p>
        </p:txBody>
      </p:sp>
      <p:sp>
        <p:nvSpPr>
          <p:cNvPr id="7" name="Rectangle 6"/>
          <p:cNvSpPr/>
          <p:nvPr/>
        </p:nvSpPr>
        <p:spPr>
          <a:xfrm>
            <a:off x="4191000" y="2362200"/>
            <a:ext cx="83548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60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Unicode MS"/>
                <a:ea typeface="Arial Unicode MS"/>
                <a:cs typeface="Arial Unicode MS"/>
              </a:rPr>
              <a:t>✔</a:t>
            </a:r>
            <a:endParaRPr lang="ar-EG" sz="6000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strips dir="rd"/>
    <p:sndAc>
      <p:stSnd>
        <p:snd r:embed="rId2" name="chor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وجد الأعداد الثلاثة التالية في النمط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5            17                   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26            18               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25          18         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6       11        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25     17        9 ج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uiExpand="1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285875" y="1143000"/>
            <a:ext cx="7215188" cy="4357688"/>
            <a:chOff x="1428728" y="1142984"/>
            <a:chExt cx="7215238" cy="4357718"/>
          </a:xfrm>
        </p:grpSpPr>
        <p:sp>
          <p:nvSpPr>
            <p:cNvPr id="4" name="Moon 3"/>
            <p:cNvSpPr/>
            <p:nvPr/>
          </p:nvSpPr>
          <p:spPr>
            <a:xfrm flipH="1">
              <a:off x="5572132" y="1142984"/>
              <a:ext cx="3071834" cy="4357718"/>
            </a:xfrm>
            <a:prstGeom prst="moon">
              <a:avLst/>
            </a:prstGeom>
            <a:gradFill flip="none" rotWithShape="1">
              <a:gsLst>
                <a:gs pos="0">
                  <a:srgbClr val="006666">
                    <a:tint val="66000"/>
                    <a:satMod val="160000"/>
                  </a:srgbClr>
                </a:gs>
                <a:gs pos="50000">
                  <a:srgbClr val="006666">
                    <a:tint val="44500"/>
                    <a:satMod val="160000"/>
                  </a:srgbClr>
                </a:gs>
                <a:gs pos="100000">
                  <a:srgbClr val="006666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/>
            </a:p>
          </p:txBody>
        </p:sp>
        <p:grpSp>
          <p:nvGrpSpPr>
            <p:cNvPr id="3" name="Group 4"/>
            <p:cNvGrpSpPr/>
            <p:nvPr/>
          </p:nvGrpSpPr>
          <p:grpSpPr>
            <a:xfrm>
              <a:off x="1428728" y="1142984"/>
              <a:ext cx="6715172" cy="4143404"/>
              <a:chOff x="1142976" y="1142984"/>
              <a:chExt cx="6715172" cy="4143404"/>
            </a:xfr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50000">
                  <a:schemeClr val="bg1"/>
                </a:gs>
                <a:gs pos="100000">
                  <a:schemeClr val="bg1"/>
                </a:gs>
              </a:gsLst>
              <a:lin ang="16200000" scaled="1"/>
              <a:tileRect/>
            </a:gradFill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</p:grpSpPr>
          <p:sp>
            <p:nvSpPr>
              <p:cNvPr id="6" name="L-Shape 3"/>
              <p:cNvSpPr/>
              <p:nvPr/>
            </p:nvSpPr>
            <p:spPr>
              <a:xfrm>
                <a:off x="1142976" y="1142984"/>
                <a:ext cx="5357850" cy="4143404"/>
              </a:xfrm>
              <a:prstGeom prst="corner">
                <a:avLst/>
              </a:prstGeom>
              <a:grpFill/>
              <a:ln w="57150">
                <a:solidFill>
                  <a:schemeClr val="bg1">
                    <a:lumMod val="50000"/>
                  </a:schemeClr>
                </a:solidFill>
              </a:ln>
              <a:effectLst/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  <p:sp>
            <p:nvSpPr>
              <p:cNvPr id="7" name="Oval Callout 6"/>
              <p:cNvSpPr/>
              <p:nvPr/>
            </p:nvSpPr>
            <p:spPr>
              <a:xfrm>
                <a:off x="1357290" y="1428736"/>
                <a:ext cx="6500858" cy="3357586"/>
              </a:xfrm>
              <a:prstGeom prst="wedgeEllipseCallout">
                <a:avLst/>
              </a:prstGeom>
              <a:gradFill flip="none" rotWithShape="1">
                <a:gsLst>
                  <a:gs pos="0">
                    <a:schemeClr val="accent5">
                      <a:lumMod val="60000"/>
                      <a:lumOff val="40000"/>
                    </a:schemeClr>
                  </a:gs>
                  <a:gs pos="50000">
                    <a:schemeClr val="bg1"/>
                  </a:gs>
                  <a:gs pos="100000">
                    <a:schemeClr val="bg1"/>
                  </a:gs>
                </a:gsLst>
                <a:lin ang="5400000" scaled="1"/>
                <a:tileRect/>
              </a:gradFill>
              <a:ln w="57150">
                <a:solidFill>
                  <a:schemeClr val="bg1">
                    <a:lumMod val="85000"/>
                  </a:schemeClr>
                </a:solidFill>
              </a:ln>
              <a:effectLst/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</p:grpSp>
      </p:grp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1928813" y="2117725"/>
            <a:ext cx="5572125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ar-SA" sz="6600" b="1">
                <a:solidFill>
                  <a:srgbClr val="0000FF"/>
                </a:solidFill>
              </a:rPr>
              <a:t>الاستعداد للدرس اللاحق</a:t>
            </a:r>
            <a:endParaRPr lang="en-US" sz="6600" b="1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>
    <p:strips dir="rd"/>
    <p:sndAc>
      <p:stSnd>
        <p:snd r:embed="rId2" name="chor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984 - safe door clos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استعداد للدرس اللاح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/>
          <p:cNvSpPr/>
          <p:nvPr/>
        </p:nvSpPr>
        <p:spPr>
          <a:xfrm>
            <a:off x="1071563" y="642938"/>
            <a:ext cx="7786687" cy="535781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endParaRPr lang="ar-EG"/>
          </a:p>
        </p:txBody>
      </p:sp>
      <p:sp>
        <p:nvSpPr>
          <p:cNvPr id="6147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ar-EG"/>
          </a:p>
        </p:txBody>
      </p:sp>
      <p:sp>
        <p:nvSpPr>
          <p:cNvPr id="69635" name="Rectangle 3"/>
          <p:cNvSpPr>
            <a:spLocks noChangeArrowheads="1"/>
          </p:cNvSpPr>
          <p:nvPr/>
        </p:nvSpPr>
        <p:spPr bwMode="auto">
          <a:xfrm>
            <a:off x="4341347" y="953869"/>
            <a:ext cx="395492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ar-EG" sz="36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افهم </a:t>
            </a:r>
            <a:r>
              <a:rPr lang="ar-EG" sz="36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ما </a:t>
            </a:r>
            <a:r>
              <a:rPr lang="ar-EG" sz="36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معطيات المسألة؟</a:t>
            </a:r>
            <a:endParaRPr lang="ar-EG" sz="4000" dirty="0">
              <a:solidFill>
                <a:srgbClr val="FF0000"/>
              </a:solidFill>
            </a:endParaRPr>
          </a:p>
        </p:txBody>
      </p:sp>
      <p:sp>
        <p:nvSpPr>
          <p:cNvPr id="69636" name="Rectangle 4"/>
          <p:cNvSpPr>
            <a:spLocks noChangeArrowheads="1"/>
          </p:cNvSpPr>
          <p:nvPr/>
        </p:nvSpPr>
        <p:spPr bwMode="auto">
          <a:xfrm>
            <a:off x="2908300" y="2201863"/>
            <a:ext cx="51609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ar-EG" sz="3200" b="1" dirty="0">
                <a:solidFill>
                  <a:srgbClr val="0000FF"/>
                </a:solidFill>
              </a:rPr>
              <a:t>كتلة ذكر الدب البني 625 كجم </a:t>
            </a:r>
            <a:r>
              <a:rPr lang="ar-EG" sz="3200" b="1" dirty="0" smtClean="0">
                <a:solidFill>
                  <a:srgbClr val="0000FF"/>
                </a:solidFill>
              </a:rPr>
              <a:t>تقريبًا.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3941763" y="2844800"/>
            <a:ext cx="41275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ar-EG" sz="3200" b="1" dirty="0" smtClean="0">
                <a:solidFill>
                  <a:srgbClr val="0000FF"/>
                </a:solidFill>
              </a:rPr>
              <a:t>وكتلة </a:t>
            </a:r>
            <a:r>
              <a:rPr lang="ar-EG" sz="3200" b="1" dirty="0">
                <a:solidFill>
                  <a:srgbClr val="0000FF"/>
                </a:solidFill>
              </a:rPr>
              <a:t>أنثاه 285 كجم </a:t>
            </a:r>
            <a:r>
              <a:rPr lang="ar-EG" sz="3200" b="1" dirty="0" smtClean="0">
                <a:solidFill>
                  <a:srgbClr val="0000FF"/>
                </a:solidFill>
              </a:rPr>
              <a:t>تقريبًا.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2743200" y="4191000"/>
            <a:ext cx="5908989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ar-EG" sz="3200" b="1" dirty="0">
                <a:solidFill>
                  <a:srgbClr val="FF0000"/>
                </a:solidFill>
              </a:rPr>
              <a:t>المطلوب: </a:t>
            </a:r>
            <a:endParaRPr lang="ar-EG" sz="3200" b="1" dirty="0" smtClean="0">
              <a:solidFill>
                <a:srgbClr val="FF0000"/>
              </a:solidFill>
            </a:endParaRPr>
          </a:p>
          <a:p>
            <a:r>
              <a:rPr lang="ar-EG" sz="3200" b="1" dirty="0" smtClean="0">
                <a:solidFill>
                  <a:srgbClr val="0000FF"/>
                </a:solidFill>
              </a:rPr>
              <a:t>كم </a:t>
            </a:r>
            <a:r>
              <a:rPr lang="ar-EG" sz="3200" b="1" dirty="0">
                <a:solidFill>
                  <a:srgbClr val="0000FF"/>
                </a:solidFill>
              </a:rPr>
              <a:t>تقل كتلة أنثي الدب البني عن كتلة الذكر؟</a:t>
            </a:r>
            <a:endParaRPr lang="en-US" sz="32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>
    <p:strips dir="rd"/>
    <p:sndAc>
      <p:stSnd>
        <p:snd r:embed="rId2" name="chor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96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96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96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96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96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8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فهم ما معطيات المسألة؟ش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500"/>
                                        <p:tgtEl>
                                          <p:spTgt spid="696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كتلة ذكر الدب البني 625 كجم تقريبً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وكتلة أنثاه 285 كجم تقريبً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المطلو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9635" grpId="0"/>
      <p:bldP spid="69636" grpId="0"/>
      <p:bldP spid="8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icture1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3900" y="3933825"/>
            <a:ext cx="7088188" cy="222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460500" y="4389438"/>
            <a:ext cx="570388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SA" sz="7200" b="1" dirty="0">
                <a:solidFill>
                  <a:srgbClr val="0000FF"/>
                </a:solidFill>
              </a:rPr>
              <a:t>اقسم </a:t>
            </a:r>
            <a:r>
              <a:rPr lang="ar-SA" sz="7200" b="1" dirty="0" smtClean="0">
                <a:solidFill>
                  <a:srgbClr val="0000FF"/>
                </a:solidFill>
              </a:rPr>
              <a:t>كلًّا </a:t>
            </a:r>
            <a:r>
              <a:rPr lang="ar-SA" sz="7200" b="1" dirty="0">
                <a:solidFill>
                  <a:srgbClr val="0000FF"/>
                </a:solidFill>
              </a:rPr>
              <a:t>مما يأتي:</a:t>
            </a:r>
            <a:endParaRPr lang="en-US" sz="7200" b="1" dirty="0">
              <a:solidFill>
                <a:srgbClr val="0000FF"/>
              </a:solidFill>
            </a:endParaRPr>
          </a:p>
        </p:txBody>
      </p: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4716463" y="476250"/>
            <a:ext cx="3819525" cy="2425700"/>
            <a:chOff x="3000364" y="2000240"/>
            <a:chExt cx="4000528" cy="1643074"/>
          </a:xfrm>
        </p:grpSpPr>
        <p:sp>
          <p:nvSpPr>
            <p:cNvPr id="4" name="Wave 3"/>
            <p:cNvSpPr/>
            <p:nvPr/>
          </p:nvSpPr>
          <p:spPr>
            <a:xfrm>
              <a:off x="3000364" y="2000240"/>
              <a:ext cx="4000528" cy="1643074"/>
            </a:xfrm>
            <a:prstGeom prst="wave">
              <a:avLst/>
            </a:prstGeom>
            <a:gradFill flip="none" rotWithShape="1">
              <a:gsLst>
                <a:gs pos="0">
                  <a:srgbClr val="FF6699">
                    <a:tint val="66000"/>
                    <a:satMod val="160000"/>
                  </a:srgbClr>
                </a:gs>
                <a:gs pos="50000">
                  <a:srgbClr val="FF6699">
                    <a:tint val="44500"/>
                    <a:satMod val="160000"/>
                  </a:srgbClr>
                </a:gs>
                <a:gs pos="100000">
                  <a:srgbClr val="FF6699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 w="57150">
              <a:solidFill>
                <a:schemeClr val="bg1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003">
              <a:schemeClr val="dk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r>
                <a:rPr lang="ar-EG" sz="2400" b="1" dirty="0">
                  <a:ln w="18415" cmpd="sng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 	</a:t>
              </a:r>
            </a:p>
          </p:txBody>
        </p:sp>
        <p:sp>
          <p:nvSpPr>
            <p:cNvPr id="5" name="Rounded Rectangular Callout 4"/>
            <p:cNvSpPr/>
            <p:nvPr/>
          </p:nvSpPr>
          <p:spPr>
            <a:xfrm>
              <a:off x="3000364" y="2214554"/>
              <a:ext cx="4000528" cy="1071570"/>
            </a:xfrm>
            <a:prstGeom prst="wedgeRoundRectCallout">
              <a:avLst>
                <a:gd name="adj1" fmla="val -31904"/>
                <a:gd name="adj2" fmla="val -32166"/>
                <a:gd name="adj3" fmla="val 16667"/>
              </a:avLst>
            </a:prstGeom>
            <a:gradFill flip="none" rotWithShape="1">
              <a:gsLst>
                <a:gs pos="0">
                  <a:srgbClr val="990033">
                    <a:shade val="30000"/>
                    <a:satMod val="115000"/>
                  </a:srgbClr>
                </a:gs>
                <a:gs pos="50000">
                  <a:srgbClr val="990033">
                    <a:shade val="67500"/>
                    <a:satMod val="115000"/>
                  </a:srgb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 w="38100">
              <a:solidFill>
                <a:schemeClr val="bg1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r>
                <a:rPr lang="ar-SA" sz="6000" b="1" dirty="0">
                  <a:solidFill>
                    <a:schemeClr val="bg1"/>
                  </a:solidFill>
                </a:rPr>
                <a:t>مهارة سابقة:</a:t>
              </a:r>
              <a:endParaRPr lang="en-US" sz="6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  <p:transition>
    <p:strips dir="rd"/>
    <p:sndAc>
      <p:stSnd>
        <p:snd r:embed="rId2" name="chor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مهارة سابق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قسم كلا مما يأت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53" name="Group 2"/>
          <p:cNvGrpSpPr>
            <a:grpSpLocks/>
          </p:cNvGrpSpPr>
          <p:nvPr/>
        </p:nvGrpSpPr>
        <p:grpSpPr bwMode="auto">
          <a:xfrm>
            <a:off x="179388" y="333375"/>
            <a:ext cx="8569325" cy="6408738"/>
            <a:chOff x="179511" y="532878"/>
            <a:chExt cx="8568953" cy="5992466"/>
          </a:xfrm>
        </p:grpSpPr>
        <p:sp>
          <p:nvSpPr>
            <p:cNvPr id="7" name="Cloud 6"/>
            <p:cNvSpPr/>
            <p:nvPr/>
          </p:nvSpPr>
          <p:spPr>
            <a:xfrm>
              <a:off x="179511" y="1628800"/>
              <a:ext cx="3597341" cy="4896544"/>
            </a:xfrm>
            <a:prstGeom prst="cloud">
              <a:avLst/>
            </a:prstGeom>
            <a:gradFill flip="none" rotWithShape="1">
              <a:gsLst>
                <a:gs pos="0">
                  <a:srgbClr val="6600CC">
                    <a:shade val="30000"/>
                    <a:satMod val="115000"/>
                  </a:srgbClr>
                </a:gs>
                <a:gs pos="50000">
                  <a:srgbClr val="6600CC">
                    <a:shade val="67500"/>
                    <a:satMod val="115000"/>
                  </a:srgbClr>
                </a:gs>
                <a:gs pos="100000">
                  <a:srgbClr val="6600CC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/>
            </a:p>
          </p:txBody>
        </p:sp>
        <p:sp>
          <p:nvSpPr>
            <p:cNvPr id="8" name="Wave 7"/>
            <p:cNvSpPr/>
            <p:nvPr/>
          </p:nvSpPr>
          <p:spPr>
            <a:xfrm rot="19913358">
              <a:off x="362379" y="532878"/>
              <a:ext cx="3377201" cy="2844316"/>
            </a:xfrm>
            <a:prstGeom prst="wave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/>
            </a:p>
          </p:txBody>
        </p:sp>
        <p:sp>
          <p:nvSpPr>
            <p:cNvPr id="9" name="Flowchart: Manual Input 8"/>
            <p:cNvSpPr/>
            <p:nvPr/>
          </p:nvSpPr>
          <p:spPr>
            <a:xfrm>
              <a:off x="2267744" y="692696"/>
              <a:ext cx="6480720" cy="5688632"/>
            </a:xfrm>
            <a:prstGeom prst="flowChartManualInput">
              <a:avLst/>
            </a:prstGeom>
            <a:gradFill flip="none" rotWithShape="1">
              <a:gsLst>
                <a:gs pos="0">
                  <a:srgbClr val="009999">
                    <a:shade val="30000"/>
                    <a:satMod val="115000"/>
                  </a:srgbClr>
                </a:gs>
                <a:gs pos="50000">
                  <a:srgbClr val="009999">
                    <a:shade val="67500"/>
                    <a:satMod val="115000"/>
                  </a:srgbClr>
                </a:gs>
                <a:gs pos="100000">
                  <a:srgbClr val="009999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 w="38100"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/>
            </a:p>
          </p:txBody>
        </p:sp>
        <p:sp>
          <p:nvSpPr>
            <p:cNvPr id="10" name="Flowchart: Terminator 9"/>
            <p:cNvSpPr/>
            <p:nvPr/>
          </p:nvSpPr>
          <p:spPr>
            <a:xfrm>
              <a:off x="539552" y="1196752"/>
              <a:ext cx="7992888" cy="4968552"/>
            </a:xfrm>
            <a:prstGeom prst="flowChartTerminator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/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6919912" y="1557338"/>
            <a:ext cx="1008188" cy="998163"/>
            <a:chOff x="4559130" y="5157191"/>
            <a:chExt cx="1008113" cy="998239"/>
          </a:xfrm>
        </p:grpSpPr>
        <p:sp>
          <p:nvSpPr>
            <p:cNvPr id="14" name="Rounded Rectangle 13"/>
            <p:cNvSpPr/>
            <p:nvPr/>
          </p:nvSpPr>
          <p:spPr bwMode="auto">
            <a:xfrm>
              <a:off x="4559131" y="5157191"/>
              <a:ext cx="1008112" cy="998239"/>
            </a:xfrm>
            <a:prstGeom prst="roundRect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50000">
                  <a:srgbClr val="FFFF00"/>
                </a:gs>
                <a:gs pos="100000">
                  <a:schemeClr val="accent6">
                    <a:lumMod val="20000"/>
                    <a:lumOff val="80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rgbClr val="FFFF00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559130" y="5301208"/>
              <a:ext cx="906810" cy="769441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>
                <a:defRPr/>
              </a:pPr>
              <a:r>
                <a:rPr lang="ar-EG" sz="4400" b="1" dirty="0">
                  <a:ln>
                    <a:solidFill>
                      <a:sysClr val="windowText" lastClr="000000"/>
                    </a:solidFill>
                  </a:ln>
                  <a:solidFill>
                    <a:srgbClr val="0000FF"/>
                  </a:solidFill>
                </a:rPr>
                <a:t>13</a:t>
              </a:r>
            </a:p>
          </p:txBody>
        </p:sp>
      </p:grp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2051050" y="1484313"/>
            <a:ext cx="4365625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6600" b="1" dirty="0">
                <a:solidFill>
                  <a:srgbClr val="FF0000"/>
                </a:solidFill>
              </a:rPr>
              <a:t>42÷ 3</a:t>
            </a:r>
            <a:endParaRPr lang="ar-EG" sz="6600" dirty="0">
              <a:solidFill>
                <a:srgbClr val="FF0000"/>
              </a:solidFill>
            </a:endParaRPr>
          </a:p>
        </p:txBody>
      </p:sp>
      <p:sp>
        <p:nvSpPr>
          <p:cNvPr id="4403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ar-EG"/>
          </a:p>
        </p:txBody>
      </p:sp>
      <p:sp>
        <p:nvSpPr>
          <p:cNvPr id="44038" name="Rectangle 3"/>
          <p:cNvSpPr>
            <a:spLocks noChangeArrowheads="1"/>
          </p:cNvSpPr>
          <p:nvPr/>
        </p:nvSpPr>
        <p:spPr bwMode="auto">
          <a:xfrm>
            <a:off x="0" y="15621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ar-EG"/>
          </a:p>
        </p:txBody>
      </p:sp>
      <p:sp>
        <p:nvSpPr>
          <p:cNvPr id="26" name="مربع نص 25"/>
          <p:cNvSpPr txBox="1">
            <a:spLocks noChangeArrowheads="1"/>
          </p:cNvSpPr>
          <p:nvPr/>
        </p:nvSpPr>
        <p:spPr bwMode="auto">
          <a:xfrm>
            <a:off x="1447800" y="3200400"/>
            <a:ext cx="220980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ar-EG" sz="6600" b="1" dirty="0" smtClean="0">
                <a:solidFill>
                  <a:srgbClr val="C00000"/>
                </a:solidFill>
              </a:rPr>
              <a:t>= 14</a:t>
            </a:r>
            <a:endParaRPr lang="en-US" sz="66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strips dir="rd"/>
    <p:sndAc>
      <p:stSnd>
        <p:snd r:embed="rId2" name="chor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42÷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= 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6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77" name="Group 2"/>
          <p:cNvGrpSpPr>
            <a:grpSpLocks/>
          </p:cNvGrpSpPr>
          <p:nvPr/>
        </p:nvGrpSpPr>
        <p:grpSpPr bwMode="auto">
          <a:xfrm>
            <a:off x="179388" y="333375"/>
            <a:ext cx="8569325" cy="6408738"/>
            <a:chOff x="179511" y="532878"/>
            <a:chExt cx="8568953" cy="5992466"/>
          </a:xfrm>
        </p:grpSpPr>
        <p:sp>
          <p:nvSpPr>
            <p:cNvPr id="7" name="Cloud 6"/>
            <p:cNvSpPr/>
            <p:nvPr/>
          </p:nvSpPr>
          <p:spPr>
            <a:xfrm>
              <a:off x="179511" y="1628800"/>
              <a:ext cx="3597341" cy="4896544"/>
            </a:xfrm>
            <a:prstGeom prst="cloud">
              <a:avLst/>
            </a:prstGeom>
            <a:gradFill flip="none" rotWithShape="1">
              <a:gsLst>
                <a:gs pos="0">
                  <a:srgbClr val="6600CC">
                    <a:shade val="30000"/>
                    <a:satMod val="115000"/>
                  </a:srgbClr>
                </a:gs>
                <a:gs pos="50000">
                  <a:srgbClr val="6600CC">
                    <a:shade val="67500"/>
                    <a:satMod val="115000"/>
                  </a:srgbClr>
                </a:gs>
                <a:gs pos="100000">
                  <a:srgbClr val="6600CC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/>
            </a:p>
          </p:txBody>
        </p:sp>
        <p:sp>
          <p:nvSpPr>
            <p:cNvPr id="8" name="Wave 7"/>
            <p:cNvSpPr/>
            <p:nvPr/>
          </p:nvSpPr>
          <p:spPr>
            <a:xfrm rot="19913358">
              <a:off x="362379" y="532878"/>
              <a:ext cx="3377201" cy="2844316"/>
            </a:xfrm>
            <a:prstGeom prst="wave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/>
            </a:p>
          </p:txBody>
        </p:sp>
        <p:sp>
          <p:nvSpPr>
            <p:cNvPr id="9" name="Flowchart: Manual Input 8"/>
            <p:cNvSpPr/>
            <p:nvPr/>
          </p:nvSpPr>
          <p:spPr>
            <a:xfrm>
              <a:off x="2267744" y="692696"/>
              <a:ext cx="6480720" cy="5688632"/>
            </a:xfrm>
            <a:prstGeom prst="flowChartManualInput">
              <a:avLst/>
            </a:prstGeom>
            <a:gradFill flip="none" rotWithShape="1">
              <a:gsLst>
                <a:gs pos="0">
                  <a:srgbClr val="009999">
                    <a:shade val="30000"/>
                    <a:satMod val="115000"/>
                  </a:srgbClr>
                </a:gs>
                <a:gs pos="50000">
                  <a:srgbClr val="009999">
                    <a:shade val="67500"/>
                    <a:satMod val="115000"/>
                  </a:srgbClr>
                </a:gs>
                <a:gs pos="100000">
                  <a:srgbClr val="009999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 w="38100"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/>
            </a:p>
          </p:txBody>
        </p:sp>
        <p:sp>
          <p:nvSpPr>
            <p:cNvPr id="10" name="Flowchart: Terminator 9"/>
            <p:cNvSpPr/>
            <p:nvPr/>
          </p:nvSpPr>
          <p:spPr>
            <a:xfrm>
              <a:off x="539552" y="1196752"/>
              <a:ext cx="7992888" cy="4968552"/>
            </a:xfrm>
            <a:prstGeom prst="flowChartTerminator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/>
            </a:p>
          </p:txBody>
        </p:sp>
      </p:grp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1835150" y="1412875"/>
            <a:ext cx="4365625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6600" b="1">
                <a:solidFill>
                  <a:srgbClr val="FF0000"/>
                </a:solidFill>
              </a:rPr>
              <a:t>126÷ 6</a:t>
            </a:r>
            <a:endParaRPr lang="ar-EG" sz="6600">
              <a:solidFill>
                <a:srgbClr val="FF0000"/>
              </a:solidFill>
            </a:endParaRPr>
          </a:p>
        </p:txBody>
      </p:sp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6877049" y="1430338"/>
            <a:ext cx="1008188" cy="998163"/>
            <a:chOff x="4559130" y="5157191"/>
            <a:chExt cx="1008113" cy="998239"/>
          </a:xfrm>
        </p:grpSpPr>
        <p:sp>
          <p:nvSpPr>
            <p:cNvPr id="21" name="Rounded Rectangle 20"/>
            <p:cNvSpPr/>
            <p:nvPr/>
          </p:nvSpPr>
          <p:spPr bwMode="auto">
            <a:xfrm>
              <a:off x="4559131" y="5157191"/>
              <a:ext cx="1008112" cy="998239"/>
            </a:xfrm>
            <a:prstGeom prst="roundRect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50000">
                  <a:srgbClr val="FFFF00"/>
                </a:gs>
                <a:gs pos="100000">
                  <a:schemeClr val="accent6">
                    <a:lumMod val="20000"/>
                    <a:lumOff val="80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rgbClr val="FFFF00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559130" y="5301208"/>
              <a:ext cx="906810" cy="769441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>
                <a:defRPr/>
              </a:pPr>
              <a:r>
                <a:rPr lang="ar-EG" sz="4400" b="1" dirty="0">
                  <a:ln>
                    <a:solidFill>
                      <a:sysClr val="windowText" lastClr="000000"/>
                    </a:solidFill>
                  </a:ln>
                  <a:solidFill>
                    <a:srgbClr val="0000FF"/>
                  </a:solidFill>
                </a:rPr>
                <a:t>14</a:t>
              </a:r>
            </a:p>
          </p:txBody>
        </p:sp>
      </p:grpSp>
      <p:sp>
        <p:nvSpPr>
          <p:cNvPr id="4506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ar-EG"/>
          </a:p>
        </p:txBody>
      </p:sp>
      <p:sp>
        <p:nvSpPr>
          <p:cNvPr id="45062" name="Rectangle 3"/>
          <p:cNvSpPr>
            <a:spLocks noChangeArrowheads="1"/>
          </p:cNvSpPr>
          <p:nvPr/>
        </p:nvSpPr>
        <p:spPr bwMode="auto">
          <a:xfrm>
            <a:off x="0" y="15621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ar-EG"/>
          </a:p>
        </p:txBody>
      </p:sp>
      <p:sp>
        <p:nvSpPr>
          <p:cNvPr id="28" name="مربع نص 27"/>
          <p:cNvSpPr txBox="1">
            <a:spLocks noChangeArrowheads="1"/>
          </p:cNvSpPr>
          <p:nvPr/>
        </p:nvSpPr>
        <p:spPr bwMode="auto">
          <a:xfrm>
            <a:off x="609600" y="3429000"/>
            <a:ext cx="245745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ar-EG" sz="6000" b="1" dirty="0" smtClean="0">
                <a:solidFill>
                  <a:srgbClr val="C00000"/>
                </a:solidFill>
              </a:rPr>
              <a:t>= 21</a:t>
            </a:r>
            <a:endParaRPr lang="en-US" sz="6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strips dir="rd"/>
    <p:sndAc>
      <p:stSnd>
        <p:snd r:embed="rId2" name="chor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26÷ 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= 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8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092" name="Group 2"/>
          <p:cNvGrpSpPr>
            <a:grpSpLocks/>
          </p:cNvGrpSpPr>
          <p:nvPr/>
        </p:nvGrpSpPr>
        <p:grpSpPr bwMode="auto">
          <a:xfrm>
            <a:off x="179388" y="333375"/>
            <a:ext cx="8569325" cy="6408738"/>
            <a:chOff x="179511" y="532878"/>
            <a:chExt cx="8568953" cy="5992466"/>
          </a:xfrm>
        </p:grpSpPr>
        <p:sp>
          <p:nvSpPr>
            <p:cNvPr id="7" name="Cloud 6"/>
            <p:cNvSpPr/>
            <p:nvPr/>
          </p:nvSpPr>
          <p:spPr>
            <a:xfrm>
              <a:off x="179511" y="1628800"/>
              <a:ext cx="3597341" cy="4896544"/>
            </a:xfrm>
            <a:prstGeom prst="cloud">
              <a:avLst/>
            </a:prstGeom>
            <a:gradFill flip="none" rotWithShape="1">
              <a:gsLst>
                <a:gs pos="0">
                  <a:srgbClr val="6600CC">
                    <a:shade val="30000"/>
                    <a:satMod val="115000"/>
                  </a:srgbClr>
                </a:gs>
                <a:gs pos="50000">
                  <a:srgbClr val="6600CC">
                    <a:shade val="67500"/>
                    <a:satMod val="115000"/>
                  </a:srgbClr>
                </a:gs>
                <a:gs pos="100000">
                  <a:srgbClr val="6600CC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/>
            </a:p>
          </p:txBody>
        </p:sp>
        <p:sp>
          <p:nvSpPr>
            <p:cNvPr id="8" name="Wave 7"/>
            <p:cNvSpPr/>
            <p:nvPr/>
          </p:nvSpPr>
          <p:spPr>
            <a:xfrm rot="19913358">
              <a:off x="362379" y="532878"/>
              <a:ext cx="3377201" cy="2844316"/>
            </a:xfrm>
            <a:prstGeom prst="wave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/>
            </a:p>
          </p:txBody>
        </p:sp>
        <p:sp>
          <p:nvSpPr>
            <p:cNvPr id="9" name="Flowchart: Manual Input 8"/>
            <p:cNvSpPr/>
            <p:nvPr/>
          </p:nvSpPr>
          <p:spPr>
            <a:xfrm>
              <a:off x="2267744" y="692696"/>
              <a:ext cx="6480720" cy="5688632"/>
            </a:xfrm>
            <a:prstGeom prst="flowChartManualInput">
              <a:avLst/>
            </a:prstGeom>
            <a:gradFill flip="none" rotWithShape="1">
              <a:gsLst>
                <a:gs pos="0">
                  <a:srgbClr val="009999">
                    <a:shade val="30000"/>
                    <a:satMod val="115000"/>
                  </a:srgbClr>
                </a:gs>
                <a:gs pos="50000">
                  <a:srgbClr val="009999">
                    <a:shade val="67500"/>
                    <a:satMod val="115000"/>
                  </a:srgbClr>
                </a:gs>
                <a:gs pos="100000">
                  <a:srgbClr val="009999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 w="38100"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/>
            </a:p>
          </p:txBody>
        </p:sp>
        <p:sp>
          <p:nvSpPr>
            <p:cNvPr id="10" name="Flowchart: Terminator 9"/>
            <p:cNvSpPr/>
            <p:nvPr/>
          </p:nvSpPr>
          <p:spPr>
            <a:xfrm>
              <a:off x="539552" y="1196752"/>
              <a:ext cx="7992888" cy="4968552"/>
            </a:xfrm>
            <a:prstGeom prst="flowChartTerminator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/>
            </a:p>
          </p:txBody>
        </p:sp>
      </p:grp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1908175" y="1600200"/>
            <a:ext cx="4364038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6600" b="1">
                <a:solidFill>
                  <a:srgbClr val="FF0000"/>
                </a:solidFill>
              </a:rPr>
              <a:t>49÷ 7</a:t>
            </a:r>
            <a:endParaRPr lang="ar-EG" sz="6600">
              <a:solidFill>
                <a:srgbClr val="FF0000"/>
              </a:solidFill>
            </a:endParaRPr>
          </a:p>
        </p:txBody>
      </p:sp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6950074" y="1617663"/>
            <a:ext cx="1008188" cy="998163"/>
            <a:chOff x="4559130" y="5157191"/>
            <a:chExt cx="1008113" cy="998239"/>
          </a:xfrm>
        </p:grpSpPr>
        <p:sp>
          <p:nvSpPr>
            <p:cNvPr id="21" name="Rounded Rectangle 20"/>
            <p:cNvSpPr/>
            <p:nvPr/>
          </p:nvSpPr>
          <p:spPr bwMode="auto">
            <a:xfrm>
              <a:off x="4559131" y="5157191"/>
              <a:ext cx="1008112" cy="998239"/>
            </a:xfrm>
            <a:prstGeom prst="roundRect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50000">
                  <a:srgbClr val="FFFF00"/>
                </a:gs>
                <a:gs pos="100000">
                  <a:schemeClr val="accent6">
                    <a:lumMod val="20000"/>
                    <a:lumOff val="80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rgbClr val="FFFF00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559130" y="5301208"/>
              <a:ext cx="906810" cy="769441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>
                <a:defRPr/>
              </a:pPr>
              <a:r>
                <a:rPr lang="ar-EG" sz="4400" b="1" dirty="0">
                  <a:ln>
                    <a:solidFill>
                      <a:sysClr val="windowText" lastClr="000000"/>
                    </a:solidFill>
                  </a:ln>
                  <a:solidFill>
                    <a:srgbClr val="0000FF"/>
                  </a:solidFill>
                </a:rPr>
                <a:t>15</a:t>
              </a:r>
            </a:p>
          </p:txBody>
        </p:sp>
      </p:grp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47800" y="3276600"/>
            <a:ext cx="127951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SA" sz="6000" b="1" dirty="0" smtClean="0"/>
              <a:t>= </a:t>
            </a:r>
            <a:r>
              <a:rPr lang="ar-SA" sz="6000" b="1" dirty="0"/>
              <a:t>7</a:t>
            </a:r>
            <a:endParaRPr lang="en-US" sz="6000" dirty="0"/>
          </a:p>
        </p:txBody>
      </p:sp>
    </p:spTree>
  </p:cSld>
  <p:clrMapOvr>
    <a:masterClrMapping/>
  </p:clrMapOvr>
  <p:transition>
    <p:strips dir="rd"/>
    <p:sndAc>
      <p:stSnd>
        <p:snd r:embed="rId2" name="chor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49÷ 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= 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1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125" name="Group 2"/>
          <p:cNvGrpSpPr>
            <a:grpSpLocks/>
          </p:cNvGrpSpPr>
          <p:nvPr/>
        </p:nvGrpSpPr>
        <p:grpSpPr bwMode="auto">
          <a:xfrm>
            <a:off x="179388" y="333375"/>
            <a:ext cx="8569325" cy="6408738"/>
            <a:chOff x="179511" y="532878"/>
            <a:chExt cx="8568953" cy="5992466"/>
          </a:xfrm>
        </p:grpSpPr>
        <p:sp>
          <p:nvSpPr>
            <p:cNvPr id="7" name="Cloud 6"/>
            <p:cNvSpPr/>
            <p:nvPr/>
          </p:nvSpPr>
          <p:spPr>
            <a:xfrm>
              <a:off x="179511" y="1628800"/>
              <a:ext cx="3597341" cy="4896544"/>
            </a:xfrm>
            <a:prstGeom prst="cloud">
              <a:avLst/>
            </a:prstGeom>
            <a:gradFill flip="none" rotWithShape="1">
              <a:gsLst>
                <a:gs pos="0">
                  <a:srgbClr val="6600CC">
                    <a:shade val="30000"/>
                    <a:satMod val="115000"/>
                  </a:srgbClr>
                </a:gs>
                <a:gs pos="50000">
                  <a:srgbClr val="6600CC">
                    <a:shade val="67500"/>
                    <a:satMod val="115000"/>
                  </a:srgbClr>
                </a:gs>
                <a:gs pos="100000">
                  <a:srgbClr val="6600CC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/>
            </a:p>
          </p:txBody>
        </p:sp>
        <p:sp>
          <p:nvSpPr>
            <p:cNvPr id="8" name="Wave 7"/>
            <p:cNvSpPr/>
            <p:nvPr/>
          </p:nvSpPr>
          <p:spPr>
            <a:xfrm rot="19913358">
              <a:off x="362379" y="532878"/>
              <a:ext cx="3377201" cy="2844316"/>
            </a:xfrm>
            <a:prstGeom prst="wave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/>
            </a:p>
          </p:txBody>
        </p:sp>
        <p:sp>
          <p:nvSpPr>
            <p:cNvPr id="9" name="Flowchart: Manual Input 8"/>
            <p:cNvSpPr/>
            <p:nvPr/>
          </p:nvSpPr>
          <p:spPr>
            <a:xfrm>
              <a:off x="2267744" y="692696"/>
              <a:ext cx="6480720" cy="5688632"/>
            </a:xfrm>
            <a:prstGeom prst="flowChartManualInput">
              <a:avLst/>
            </a:prstGeom>
            <a:gradFill flip="none" rotWithShape="1">
              <a:gsLst>
                <a:gs pos="0">
                  <a:srgbClr val="009999">
                    <a:shade val="30000"/>
                    <a:satMod val="115000"/>
                  </a:srgbClr>
                </a:gs>
                <a:gs pos="50000">
                  <a:srgbClr val="009999">
                    <a:shade val="67500"/>
                    <a:satMod val="115000"/>
                  </a:srgbClr>
                </a:gs>
                <a:gs pos="100000">
                  <a:srgbClr val="009999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 w="38100"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/>
            </a:p>
          </p:txBody>
        </p:sp>
        <p:sp>
          <p:nvSpPr>
            <p:cNvPr id="10" name="Flowchart: Terminator 9"/>
            <p:cNvSpPr/>
            <p:nvPr/>
          </p:nvSpPr>
          <p:spPr>
            <a:xfrm>
              <a:off x="539552" y="1196752"/>
              <a:ext cx="7992888" cy="4968552"/>
            </a:xfrm>
            <a:prstGeom prst="flowChartTerminator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/>
            </a:p>
          </p:txBody>
        </p:sp>
      </p:grp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1908175" y="1628775"/>
            <a:ext cx="4364038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6600" b="1" dirty="0">
                <a:solidFill>
                  <a:srgbClr val="FF0000"/>
                </a:solidFill>
              </a:rPr>
              <a:t>118÷ 2</a:t>
            </a:r>
            <a:endParaRPr lang="ar-EG" sz="6600" dirty="0">
              <a:solidFill>
                <a:srgbClr val="FF0000"/>
              </a:solidFill>
            </a:endParaRPr>
          </a:p>
        </p:txBody>
      </p:sp>
      <p:grpSp>
        <p:nvGrpSpPr>
          <p:cNvPr id="4" name="Group 33"/>
          <p:cNvGrpSpPr>
            <a:grpSpLocks/>
          </p:cNvGrpSpPr>
          <p:nvPr/>
        </p:nvGrpSpPr>
        <p:grpSpPr bwMode="auto">
          <a:xfrm>
            <a:off x="6950074" y="1646238"/>
            <a:ext cx="1008188" cy="998163"/>
            <a:chOff x="4559130" y="5157191"/>
            <a:chExt cx="1008113" cy="998239"/>
          </a:xfrm>
        </p:grpSpPr>
        <p:sp>
          <p:nvSpPr>
            <p:cNvPr id="37" name="Rounded Rectangle 36"/>
            <p:cNvSpPr/>
            <p:nvPr/>
          </p:nvSpPr>
          <p:spPr bwMode="auto">
            <a:xfrm>
              <a:off x="4559131" y="5157191"/>
              <a:ext cx="1008112" cy="998239"/>
            </a:xfrm>
            <a:prstGeom prst="roundRect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50000">
                  <a:srgbClr val="FFFF00"/>
                </a:gs>
                <a:gs pos="100000">
                  <a:schemeClr val="accent6">
                    <a:lumMod val="20000"/>
                    <a:lumOff val="80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rgbClr val="FFFF00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559130" y="5301208"/>
              <a:ext cx="906810" cy="769441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>
                <a:defRPr/>
              </a:pPr>
              <a:r>
                <a:rPr lang="ar-EG" sz="4400" b="1" dirty="0">
                  <a:ln>
                    <a:solidFill>
                      <a:sysClr val="windowText" lastClr="000000"/>
                    </a:solidFill>
                  </a:ln>
                  <a:solidFill>
                    <a:srgbClr val="0000FF"/>
                  </a:solidFill>
                </a:rPr>
                <a:t>16</a:t>
              </a:r>
            </a:p>
          </p:txBody>
        </p:sp>
      </p:grpSp>
      <p:sp>
        <p:nvSpPr>
          <p:cNvPr id="4710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ar-EG"/>
          </a:p>
        </p:txBody>
      </p:sp>
      <p:sp>
        <p:nvSpPr>
          <p:cNvPr id="47110" name="Rectangle 3"/>
          <p:cNvSpPr>
            <a:spLocks noChangeArrowheads="1"/>
          </p:cNvSpPr>
          <p:nvPr/>
        </p:nvSpPr>
        <p:spPr bwMode="auto">
          <a:xfrm>
            <a:off x="0" y="15621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ar-EG"/>
          </a:p>
        </p:txBody>
      </p:sp>
      <p:sp>
        <p:nvSpPr>
          <p:cNvPr id="26" name="مربع نص 25"/>
          <p:cNvSpPr txBox="1">
            <a:spLocks noChangeArrowheads="1"/>
          </p:cNvSpPr>
          <p:nvPr/>
        </p:nvSpPr>
        <p:spPr bwMode="auto">
          <a:xfrm>
            <a:off x="990600" y="3251537"/>
            <a:ext cx="17526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ar-EG" sz="6000" b="1" dirty="0" smtClean="0">
                <a:solidFill>
                  <a:srgbClr val="C00000"/>
                </a:solidFill>
              </a:rPr>
              <a:t>= 59</a:t>
            </a:r>
            <a:endParaRPr lang="en-US" sz="6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strips dir="rd"/>
    <p:sndAc>
      <p:stSnd>
        <p:snd r:embed="rId2" name="chor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18÷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= 5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/>
          <p:cNvSpPr/>
          <p:nvPr/>
        </p:nvSpPr>
        <p:spPr>
          <a:xfrm>
            <a:off x="1071563" y="642938"/>
            <a:ext cx="7786687" cy="535781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endParaRPr lang="ar-EG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914400" y="663476"/>
            <a:ext cx="75438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ar-EG" sz="36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خطط</a:t>
            </a:r>
          </a:p>
          <a:p>
            <a:r>
              <a:rPr lang="ar-EG" sz="3600" b="1" dirty="0" smtClean="0">
                <a:ea typeface="Calibri" pitchFamily="34" charset="0"/>
                <a:cs typeface="Times New Roman" pitchFamily="18" charset="0"/>
              </a:rPr>
              <a:t>استعمل الحساب الذهني</a:t>
            </a:r>
          </a:p>
          <a:p>
            <a:r>
              <a:rPr lang="ar-EG" sz="3600" b="1" dirty="0" smtClean="0">
                <a:ea typeface="Calibri" pitchFamily="34" charset="0"/>
                <a:cs typeface="Times New Roman" pitchFamily="18" charset="0"/>
              </a:rPr>
              <a:t>لإيجاد الفرق اطرح كتلة أنثى الدب من كتلة الذكر.</a:t>
            </a:r>
          </a:p>
          <a:p>
            <a:r>
              <a:rPr lang="ar-EG" sz="3600" b="1" dirty="0" smtClean="0">
                <a:ea typeface="Calibri" pitchFamily="34" charset="0"/>
                <a:cs typeface="Times New Roman" pitchFamily="18" charset="0"/>
              </a:rPr>
              <a:t>اطرح </a:t>
            </a:r>
            <a:r>
              <a:rPr lang="ar-EG" sz="3600" b="1" dirty="0">
                <a:ea typeface="Calibri" pitchFamily="34" charset="0"/>
                <a:cs typeface="Times New Roman" pitchFamily="18" charset="0"/>
              </a:rPr>
              <a:t>285 من 625.</a:t>
            </a:r>
            <a:endParaRPr lang="ar-EG" sz="4000" dirty="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056063" y="3067050"/>
            <a:ext cx="439261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ar-EG" sz="36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حل</a:t>
            </a:r>
          </a:p>
          <a:p>
            <a:r>
              <a:rPr lang="ar-EG" sz="3600" b="1" dirty="0">
                <a:ea typeface="Calibri" pitchFamily="34" charset="0"/>
                <a:cs typeface="Times New Roman" pitchFamily="18" charset="0"/>
              </a:rPr>
              <a:t>625 – 285 = </a:t>
            </a:r>
            <a:r>
              <a:rPr lang="ar-EG" sz="3600" b="1" dirty="0">
                <a:solidFill>
                  <a:srgbClr val="FF0000"/>
                </a:solidFill>
                <a:ea typeface="Calibri" pitchFamily="34" charset="0"/>
                <a:cs typeface="Times New Roman" pitchFamily="18" charset="0"/>
              </a:rPr>
              <a:t>340 كجم.</a:t>
            </a:r>
            <a:endParaRPr lang="en-US" sz="3600" dirty="0">
              <a:solidFill>
                <a:srgbClr val="FF0000"/>
              </a:solidFill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262851" y="4189274"/>
            <a:ext cx="7273145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ar-EG" sz="36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تحقق</a:t>
            </a:r>
          </a:p>
          <a:p>
            <a:r>
              <a:rPr lang="ar-EG" sz="3600" b="1" dirty="0" smtClean="0">
                <a:ea typeface="Calibri" pitchFamily="34" charset="0"/>
                <a:cs typeface="Times New Roman" pitchFamily="18" charset="0"/>
              </a:rPr>
              <a:t>لكي </a:t>
            </a:r>
            <a:r>
              <a:rPr lang="ar-SA" sz="3600" b="1" dirty="0" err="1" smtClean="0">
                <a:ea typeface="Calibri" pitchFamily="34" charset="0"/>
                <a:cs typeface="Times New Roman" pitchFamily="18" charset="0"/>
              </a:rPr>
              <a:t>تت</a:t>
            </a:r>
            <a:r>
              <a:rPr lang="ar-EG" sz="3600" b="1" dirty="0" smtClean="0">
                <a:ea typeface="Calibri" pitchFamily="34" charset="0"/>
                <a:cs typeface="Times New Roman" pitchFamily="18" charset="0"/>
              </a:rPr>
              <a:t>حقق </a:t>
            </a:r>
            <a:r>
              <a:rPr lang="ar-SA" sz="3600" b="1" dirty="0" smtClean="0">
                <a:ea typeface="Calibri" pitchFamily="34" charset="0"/>
                <a:cs typeface="Times New Roman" pitchFamily="18" charset="0"/>
              </a:rPr>
              <a:t>ا</a:t>
            </a:r>
            <a:r>
              <a:rPr lang="ar-EG" sz="3600" b="1" dirty="0" smtClean="0">
                <a:ea typeface="Calibri" pitchFamily="34" charset="0"/>
                <a:cs typeface="Times New Roman" pitchFamily="18" charset="0"/>
              </a:rPr>
              <a:t>جمع</a:t>
            </a:r>
            <a:r>
              <a:rPr lang="ar-SA" sz="3600" b="1" dirty="0" smtClean="0">
                <a:ea typeface="Calibri" pitchFamily="34" charset="0"/>
                <a:cs typeface="Times New Roman" pitchFamily="18" charset="0"/>
              </a:rPr>
              <a:t>ِ</a:t>
            </a:r>
            <a:r>
              <a:rPr lang="ar-EG" sz="3600" b="1" dirty="0" smtClean="0">
                <a:ea typeface="Calibri" pitchFamily="34" charset="0"/>
                <a:cs typeface="Times New Roman" pitchFamily="18" charset="0"/>
              </a:rPr>
              <a:t> الفرق بين الكتلتين وكتلة الأنثي</a:t>
            </a:r>
          </a:p>
          <a:p>
            <a:r>
              <a:rPr lang="ar-EG" sz="3600" b="1" dirty="0" smtClean="0">
                <a:ea typeface="Calibri" pitchFamily="34" charset="0"/>
                <a:cs typeface="Times New Roman" pitchFamily="18" charset="0"/>
              </a:rPr>
              <a:t>285 </a:t>
            </a:r>
            <a:r>
              <a:rPr lang="ar-EG" sz="3600" b="1" dirty="0">
                <a:ea typeface="Calibri" pitchFamily="34" charset="0"/>
                <a:cs typeface="Times New Roman" pitchFamily="18" charset="0"/>
              </a:rPr>
              <a:t>+ 340 = 625</a:t>
            </a:r>
            <a:endParaRPr lang="en-US" sz="3600" dirty="0"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strips dir="rd"/>
    <p:sndAc>
      <p:stSnd>
        <p:snd r:embed="rId2" name="chor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خطط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ستعمال الحساب الذهن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لإيجاد الفرق اطرح كتلة أنثى الدب من كتلة الذك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طرح 285 من 62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حل ش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25 – 285 = 340 كج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تحقق ش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لكي أتحقق أجمع الفرق بين الكتلتين وكتلة الأنث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285 + 340 = 62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allAtOnce"/>
      <p:bldP spid="4" grpId="0" uiExpand="1" build="allAtOnce"/>
      <p:bldP spid="5" grpId="0" uiExpand="1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06" name="Group 11"/>
          <p:cNvGrpSpPr>
            <a:grpSpLocks/>
          </p:cNvGrpSpPr>
          <p:nvPr/>
        </p:nvGrpSpPr>
        <p:grpSpPr bwMode="auto">
          <a:xfrm>
            <a:off x="357188" y="2214562"/>
            <a:ext cx="7923162" cy="4429126"/>
            <a:chOff x="500034" y="2285992"/>
            <a:chExt cx="7786742" cy="4429180"/>
          </a:xfrm>
        </p:grpSpPr>
        <p:sp>
          <p:nvSpPr>
            <p:cNvPr id="13" name="Round Single Corner Rectangle 12"/>
            <p:cNvSpPr/>
            <p:nvPr/>
          </p:nvSpPr>
          <p:spPr>
            <a:xfrm>
              <a:off x="500034" y="2285992"/>
              <a:ext cx="7786742" cy="4429180"/>
            </a:xfrm>
            <a:prstGeom prst="round1Rect">
              <a:avLst/>
            </a:prstGeom>
            <a:gradFill>
              <a:gsLst>
                <a:gs pos="0">
                  <a:srgbClr val="FF0066"/>
                </a:gs>
                <a:gs pos="50000">
                  <a:srgbClr val="FFFF00"/>
                </a:gs>
                <a:gs pos="100000">
                  <a:srgbClr val="993300"/>
                </a:gs>
              </a:gsLst>
              <a:lin ang="13500000" scaled="0"/>
            </a:gradFill>
            <a:ln w="57150">
              <a:solidFill>
                <a:schemeClr val="tx1"/>
              </a:solidFill>
              <a:prstDash val="dash"/>
            </a:ln>
            <a:effectLst>
              <a:innerShdw blurRad="1270000">
                <a:srgbClr val="990099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 u="sng" dirty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cs typeface="+mj-cs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061694" y="2782886"/>
              <a:ext cx="6591704" cy="3478255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400" b="1" dirty="0">
                  <a:solidFill>
                    <a:srgbClr val="FF0066"/>
                  </a:solidFill>
                  <a:latin typeface="+mn-lt"/>
                  <a:cs typeface="+mj-cs"/>
                </a:rPr>
                <a:t>2- مسبح: </a:t>
              </a:r>
              <a:r>
                <a:rPr lang="ar-EG" sz="4400" b="1" dirty="0">
                  <a:latin typeface="+mn-lt"/>
                  <a:cs typeface="+mj-cs"/>
                </a:rPr>
                <a:t>يوضح الجدول أدناه كمية الماء التي تملأ </a:t>
              </a:r>
              <a:r>
                <a:rPr lang="ar-EG" sz="4400" b="1" dirty="0" smtClean="0">
                  <a:latin typeface="+mn-lt"/>
                  <a:cs typeface="+mj-cs"/>
                </a:rPr>
                <a:t>مسبحًا </a:t>
              </a:r>
              <a:r>
                <a:rPr lang="ar-EG" sz="4400" b="1" dirty="0">
                  <a:latin typeface="+mn-lt"/>
                  <a:cs typeface="+mj-cs"/>
                </a:rPr>
                <a:t>بعد أوقات مختلفة. فإذا استمر هذا النمط, فأوجد كمية الماء التي تملأ المسبح بعد 30 دقيقة.</a:t>
              </a:r>
              <a:endParaRPr lang="ar-EG" sz="4000" b="1" dirty="0">
                <a:latin typeface="+mn-lt"/>
                <a:cs typeface="+mj-cs"/>
              </a:endParaRPr>
            </a:p>
          </p:txBody>
        </p:sp>
      </p:grpSp>
      <p:grpSp>
        <p:nvGrpSpPr>
          <p:cNvPr id="5" name="Group 1"/>
          <p:cNvGrpSpPr>
            <a:grpSpLocks/>
          </p:cNvGrpSpPr>
          <p:nvPr/>
        </p:nvGrpSpPr>
        <p:grpSpPr bwMode="auto">
          <a:xfrm>
            <a:off x="5867400" y="214313"/>
            <a:ext cx="2851150" cy="2071687"/>
            <a:chOff x="4668323" y="2214554"/>
            <a:chExt cx="3627979" cy="4357717"/>
          </a:xfrm>
        </p:grpSpPr>
        <p:sp>
          <p:nvSpPr>
            <p:cNvPr id="3" name="Wave 2"/>
            <p:cNvSpPr/>
            <p:nvPr/>
          </p:nvSpPr>
          <p:spPr>
            <a:xfrm rot="10800000" flipH="1">
              <a:off x="4714877" y="2685340"/>
              <a:ext cx="3581424" cy="3886931"/>
            </a:xfrm>
            <a:prstGeom prst="wave">
              <a:avLst/>
            </a:prstGeom>
            <a:solidFill>
              <a:srgbClr val="FF0000"/>
            </a:solidFill>
            <a:ln>
              <a:solidFill>
                <a:srgbClr val="00FF00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900">
                <a:cs typeface="+mj-cs"/>
              </a:endParaRPr>
            </a:p>
          </p:txBody>
        </p:sp>
        <p:grpSp>
          <p:nvGrpSpPr>
            <p:cNvPr id="8199" name="Group 10"/>
            <p:cNvGrpSpPr>
              <a:grpSpLocks/>
            </p:cNvGrpSpPr>
            <p:nvPr/>
          </p:nvGrpSpPr>
          <p:grpSpPr bwMode="auto">
            <a:xfrm>
              <a:off x="4668323" y="2214554"/>
              <a:ext cx="3627979" cy="4071966"/>
              <a:chOff x="4668323" y="2214554"/>
              <a:chExt cx="3627979" cy="4071966"/>
            </a:xfrm>
          </p:grpSpPr>
          <p:grpSp>
            <p:nvGrpSpPr>
              <p:cNvPr id="8200" name="Group 7"/>
              <p:cNvGrpSpPr>
                <a:grpSpLocks/>
              </p:cNvGrpSpPr>
              <p:nvPr/>
            </p:nvGrpSpPr>
            <p:grpSpPr bwMode="auto">
              <a:xfrm>
                <a:off x="4714876" y="2214554"/>
                <a:ext cx="3581424" cy="4071966"/>
                <a:chOff x="5133980" y="71438"/>
                <a:chExt cx="3581424" cy="1571589"/>
              </a:xfrm>
            </p:grpSpPr>
            <p:sp>
              <p:nvSpPr>
                <p:cNvPr id="7" name="Wave 6"/>
                <p:cNvSpPr/>
                <p:nvPr/>
              </p:nvSpPr>
              <p:spPr>
                <a:xfrm rot="10800000" flipH="1">
                  <a:off x="5133980" y="142853"/>
                  <a:ext cx="3581424" cy="1500174"/>
                </a:xfrm>
                <a:prstGeom prst="wave">
                  <a:avLst/>
                </a:prstGeom>
                <a:solidFill>
                  <a:srgbClr val="FFFF00"/>
                </a:solidFill>
                <a:ln>
                  <a:solidFill>
                    <a:srgbClr val="00FF00"/>
                  </a:solidFill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 sz="900">
                    <a:cs typeface="+mj-cs"/>
                  </a:endParaRPr>
                </a:p>
              </p:txBody>
            </p:sp>
            <p:sp>
              <p:nvSpPr>
                <p:cNvPr id="8" name="Wave 7"/>
                <p:cNvSpPr/>
                <p:nvPr/>
              </p:nvSpPr>
              <p:spPr>
                <a:xfrm>
                  <a:off x="5141969" y="71438"/>
                  <a:ext cx="3573438" cy="1500156"/>
                </a:xfrm>
                <a:prstGeom prst="wave">
                  <a:avLst/>
                </a:prstGeom>
                <a:solidFill>
                  <a:srgbClr val="990099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 sz="900">
                    <a:cs typeface="+mj-cs"/>
                  </a:endParaRPr>
                </a:p>
              </p:txBody>
            </p:sp>
          </p:grpSp>
          <p:sp>
            <p:nvSpPr>
              <p:cNvPr id="6" name="TextBox 3"/>
              <p:cNvSpPr txBox="1"/>
              <p:nvPr/>
            </p:nvSpPr>
            <p:spPr>
              <a:xfrm>
                <a:off x="4668323" y="2916145"/>
                <a:ext cx="3627979" cy="2783805"/>
              </a:xfrm>
              <a:prstGeom prst="rect">
                <a:avLst/>
              </a:prstGeom>
              <a:noFill/>
            </p:spPr>
            <p:txBody>
              <a:bodyPr rtlCol="1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ar-EG" sz="8000" dirty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  <a:latin typeface="+mn-lt"/>
                    <a:cs typeface="+mj-cs"/>
                  </a:rPr>
                  <a:t>المثال2</a:t>
                </a:r>
              </a:p>
            </p:txBody>
          </p:sp>
        </p:grpSp>
      </p:grpSp>
    </p:spTree>
  </p:cSld>
  <p:clrMapOvr>
    <a:masterClrMapping/>
  </p:clrMapOvr>
  <p:transition>
    <p:strips dir="rd"/>
    <p:sndAc>
      <p:stSnd>
        <p:snd r:embed="rId2" name="chor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مثال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مسبح  يوضح الجدول أدناه كم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07056" y="1916113"/>
          <a:ext cx="8892482" cy="275208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027162"/>
                <a:gridCol w="1144220"/>
                <a:gridCol w="1144220"/>
                <a:gridCol w="1144220"/>
                <a:gridCol w="1144220"/>
                <a:gridCol w="1144220"/>
                <a:gridCol w="1144220"/>
              </a:tblGrid>
              <a:tr h="1376040"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376040"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875463" y="2133600"/>
            <a:ext cx="2089150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 dirty="0">
                <a:solidFill>
                  <a:schemeClr val="bg1"/>
                </a:solidFill>
              </a:rPr>
              <a:t>الزمن (بالدقائق)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875463" y="3357563"/>
            <a:ext cx="2089150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 dirty="0">
                <a:solidFill>
                  <a:schemeClr val="bg1"/>
                </a:solidFill>
              </a:rPr>
              <a:t>كمية الماء (باللترات)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016625" y="2351088"/>
            <a:ext cx="8255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>
                <a:solidFill>
                  <a:srgbClr val="0000FF"/>
                </a:solidFill>
              </a:rPr>
              <a:t>5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881563" y="2289175"/>
            <a:ext cx="88106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>
                <a:solidFill>
                  <a:srgbClr val="0000FF"/>
                </a:solidFill>
              </a:rPr>
              <a:t>10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635375" y="2351088"/>
            <a:ext cx="9906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>
                <a:solidFill>
                  <a:srgbClr val="0000FF"/>
                </a:solidFill>
              </a:rPr>
              <a:t>15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446338" y="2351088"/>
            <a:ext cx="104616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>
                <a:solidFill>
                  <a:srgbClr val="0000FF"/>
                </a:solidFill>
              </a:rPr>
              <a:t>20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258888" y="2351088"/>
            <a:ext cx="104616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>
                <a:solidFill>
                  <a:srgbClr val="0000FF"/>
                </a:solidFill>
              </a:rPr>
              <a:t>25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250825" y="2349500"/>
            <a:ext cx="10461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>
                <a:solidFill>
                  <a:srgbClr val="0000FF"/>
                </a:solidFill>
              </a:rPr>
              <a:t>30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5724525" y="3644900"/>
            <a:ext cx="12239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/>
              <a:t>300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4643438" y="3644900"/>
            <a:ext cx="122396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/>
              <a:t>600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3492500" y="3644900"/>
            <a:ext cx="12239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/>
              <a:t>900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2339975" y="3644900"/>
            <a:ext cx="12239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/>
              <a:t>1200</a:t>
            </a:r>
          </a:p>
        </p:txBody>
      </p:sp>
      <p:sp>
        <p:nvSpPr>
          <p:cNvPr id="25" name="مربع نص 2"/>
          <p:cNvSpPr txBox="1"/>
          <p:nvPr/>
        </p:nvSpPr>
        <p:spPr>
          <a:xfrm>
            <a:off x="1285875" y="3759200"/>
            <a:ext cx="1071563" cy="523875"/>
          </a:xfrm>
          <a:prstGeom prst="rect">
            <a:avLst/>
          </a:prstGeom>
          <a:solidFill>
            <a:srgbClr val="002060"/>
          </a:solidFill>
          <a:ln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 sz="2800" b="1" u="sng" dirty="0">
              <a:solidFill>
                <a:schemeClr val="bg1"/>
              </a:solidFill>
            </a:endParaRPr>
          </a:p>
        </p:txBody>
      </p:sp>
      <p:sp>
        <p:nvSpPr>
          <p:cNvPr id="26" name="مربع نص 3"/>
          <p:cNvSpPr txBox="1"/>
          <p:nvPr/>
        </p:nvSpPr>
        <p:spPr>
          <a:xfrm>
            <a:off x="107950" y="3759200"/>
            <a:ext cx="1071563" cy="523875"/>
          </a:xfrm>
          <a:prstGeom prst="rect">
            <a:avLst/>
          </a:prstGeom>
          <a:solidFill>
            <a:srgbClr val="002060"/>
          </a:solidFill>
          <a:ln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 sz="2800" b="1" u="sng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strips dir="rd"/>
    <p:sndAc>
      <p:stSnd>
        <p:snd r:embed="rId2" name="chor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atGul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زم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كمية الما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5     300 ش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10 دقائ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10  600 ش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15    9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15    9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20   12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25 ش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30 ش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8" grpId="0"/>
      <p:bldP spid="21" grpId="0"/>
      <p:bldP spid="22" grpId="0"/>
      <p:bldP spid="23" grpId="0"/>
      <p:bldP spid="24" grpId="0"/>
      <p:bldP spid="25" grpId="0" animBg="1"/>
      <p:bldP spid="2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/>
          <p:cNvSpPr/>
          <p:nvPr/>
        </p:nvSpPr>
        <p:spPr>
          <a:xfrm>
            <a:off x="685800" y="814388"/>
            <a:ext cx="8215312" cy="535781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endParaRPr lang="ar-EG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4503271" y="1295401"/>
            <a:ext cx="395492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ar-EG" sz="36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افهم </a:t>
            </a:r>
            <a:r>
              <a:rPr lang="ar-EG" sz="36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ما </a:t>
            </a:r>
            <a:r>
              <a:rPr lang="ar-EG" sz="36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معطيات المسألة؟</a:t>
            </a:r>
            <a:endParaRPr lang="ar-EG" sz="4000" dirty="0">
              <a:solidFill>
                <a:srgbClr val="FF0000"/>
              </a:solidFill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621605" y="2711451"/>
            <a:ext cx="808266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ar-EG" sz="3200" b="1" dirty="0">
                <a:solidFill>
                  <a:srgbClr val="0000FF"/>
                </a:solidFill>
              </a:rPr>
              <a:t>جدول يوضح كمية الماء التي تملأ </a:t>
            </a:r>
            <a:r>
              <a:rPr lang="ar-EG" sz="3200" b="1" dirty="0" smtClean="0">
                <a:solidFill>
                  <a:srgbClr val="0000FF"/>
                </a:solidFill>
              </a:rPr>
              <a:t>مسبحًا بعد </a:t>
            </a:r>
            <a:r>
              <a:rPr lang="ar-EG" sz="3200" b="1" dirty="0">
                <a:solidFill>
                  <a:srgbClr val="0000FF"/>
                </a:solidFill>
              </a:rPr>
              <a:t>أوقات مختلفة.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099464" y="3652838"/>
            <a:ext cx="6615914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ar-EG" sz="3600" b="1" dirty="0">
                <a:solidFill>
                  <a:srgbClr val="FF0000"/>
                </a:solidFill>
              </a:rPr>
              <a:t>المطلوب: </a:t>
            </a:r>
            <a:endParaRPr lang="ar-EG" sz="3600" b="1" dirty="0" smtClean="0">
              <a:solidFill>
                <a:srgbClr val="FF0000"/>
              </a:solidFill>
            </a:endParaRPr>
          </a:p>
          <a:p>
            <a:r>
              <a:rPr lang="ar-EG" sz="3200" b="1" dirty="0" smtClean="0">
                <a:solidFill>
                  <a:srgbClr val="0000FF"/>
                </a:solidFill>
              </a:rPr>
              <a:t>أوجد </a:t>
            </a:r>
            <a:r>
              <a:rPr lang="ar-EG" sz="3200" b="1" dirty="0">
                <a:solidFill>
                  <a:srgbClr val="0000FF"/>
                </a:solidFill>
              </a:rPr>
              <a:t>كمية الماء التي تملأ </a:t>
            </a:r>
            <a:r>
              <a:rPr lang="ar-EG" sz="3200" b="1" dirty="0" smtClean="0">
                <a:solidFill>
                  <a:srgbClr val="0000FF"/>
                </a:solidFill>
              </a:rPr>
              <a:t>المسبح بعد </a:t>
            </a:r>
            <a:r>
              <a:rPr lang="ar-EG" sz="3200" b="1" dirty="0">
                <a:solidFill>
                  <a:srgbClr val="0000FF"/>
                </a:solidFill>
              </a:rPr>
              <a:t>30 دقيقة.</a:t>
            </a:r>
            <a:endParaRPr lang="en-US" sz="32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>
    <p:strips dir="rd"/>
    <p:sndAc>
      <p:stSnd>
        <p:snd r:embed="rId2" name="chor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8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فهم ما معطيات المسألة؟ ش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جدول يوضح كمية الماء التي تملأ مسبحًا بعد أوقات مخت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مطلوب ش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5529</TotalTime>
  <Words>1268</Words>
  <Application>Microsoft Office PowerPoint</Application>
  <PresentationFormat>عرض على الشاشة (3:4)‏</PresentationFormat>
  <Paragraphs>243</Paragraphs>
  <Slides>54</Slides>
  <Notes>0</Notes>
  <HiddenSlides>0</HiddenSlides>
  <MMClips>0</MMClips>
  <ScaleCrop>false</ScaleCrop>
  <HeadingPairs>
    <vt:vector size="4" baseType="variant">
      <vt:variant>
        <vt:lpstr>سمة</vt:lpstr>
      </vt:variant>
      <vt:variant>
        <vt:i4>1</vt:i4>
      </vt:variant>
      <vt:variant>
        <vt:lpstr>عناوين الشرائح</vt:lpstr>
      </vt:variant>
      <vt:variant>
        <vt:i4>54</vt:i4>
      </vt:variant>
    </vt:vector>
  </HeadingPairs>
  <TitlesOfParts>
    <vt:vector size="55" baseType="lpstr">
      <vt:lpstr>Office Theme</vt:lpstr>
      <vt:lpstr>الشريحة 1</vt:lpstr>
      <vt:lpstr>الشريحة 2</vt:lpstr>
      <vt:lpstr>الشريحة 3</vt:lpstr>
      <vt:lpstr>الشريحة 4</vt:lpstr>
      <vt:lpstr>الشريحة 5</vt:lpstr>
      <vt:lpstr>الشريحة 6</vt:lpstr>
      <vt:lpstr>الشريحة 7</vt:lpstr>
      <vt:lpstr>الشريحة 8</vt:lpstr>
      <vt:lpstr>الشريحة 9</vt:lpstr>
      <vt:lpstr>الشريحة 10</vt:lpstr>
      <vt:lpstr>الشريحة 11</vt:lpstr>
      <vt:lpstr>الشريحة 12</vt:lpstr>
      <vt:lpstr>الشريحة 13</vt:lpstr>
      <vt:lpstr>الشريحة 14</vt:lpstr>
      <vt:lpstr>الشريحة 15</vt:lpstr>
      <vt:lpstr>الشريحة 16</vt:lpstr>
      <vt:lpstr>الشريحة 17</vt:lpstr>
      <vt:lpstr>الشريحة 18</vt:lpstr>
      <vt:lpstr>الشريحة 19</vt:lpstr>
      <vt:lpstr>الشريحة 20</vt:lpstr>
      <vt:lpstr>الشريحة 21</vt:lpstr>
      <vt:lpstr>الشريحة 22</vt:lpstr>
      <vt:lpstr>الشريحة 23</vt:lpstr>
      <vt:lpstr>الشريحة 24</vt:lpstr>
      <vt:lpstr>الشريحة 25</vt:lpstr>
      <vt:lpstr>الشريحة 26</vt:lpstr>
      <vt:lpstr>الشريحة 27</vt:lpstr>
      <vt:lpstr>الشريحة 28</vt:lpstr>
      <vt:lpstr>الشريحة 29</vt:lpstr>
      <vt:lpstr>الشريحة 30</vt:lpstr>
      <vt:lpstr>الشريحة 31</vt:lpstr>
      <vt:lpstr>الشريحة 32</vt:lpstr>
      <vt:lpstr>الشريحة 33</vt:lpstr>
      <vt:lpstr>الشريحة 34</vt:lpstr>
      <vt:lpstr>الشريحة 35</vt:lpstr>
      <vt:lpstr>الشريحة 36</vt:lpstr>
      <vt:lpstr>الشريحة 37</vt:lpstr>
      <vt:lpstr>الشريحة 38</vt:lpstr>
      <vt:lpstr>الشريحة 39</vt:lpstr>
      <vt:lpstr>الشريحة 40</vt:lpstr>
      <vt:lpstr>الشريحة 41</vt:lpstr>
      <vt:lpstr>الشريحة 42</vt:lpstr>
      <vt:lpstr>الشريحة 43</vt:lpstr>
      <vt:lpstr>الشريحة 44</vt:lpstr>
      <vt:lpstr>الشريحة 45</vt:lpstr>
      <vt:lpstr>الشريحة 46</vt:lpstr>
      <vt:lpstr>الشريحة 47</vt:lpstr>
      <vt:lpstr>الشريحة 48</vt:lpstr>
      <vt:lpstr>الشريحة 49</vt:lpstr>
      <vt:lpstr>الشريحة 50</vt:lpstr>
      <vt:lpstr>الشريحة 51</vt:lpstr>
      <vt:lpstr>الشريحة 52</vt:lpstr>
      <vt:lpstr>الشريحة 53</vt:lpstr>
      <vt:lpstr>الشريحة 54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الرياضيات – الصف السادس الابتدائي – الفصل الدراسي الأول – الفصل الأول</dc:title>
  <dc:subject>1 - 1  الخطوات الأربع لحل المسألة</dc:subject>
  <dc:creator>أ/ بندر الحازمي</dc:creator>
  <cp:keywords>حقيبة إنجاز المعلم والمعلمة</cp:keywords>
  <cp:lastModifiedBy>Dell</cp:lastModifiedBy>
  <cp:revision>357</cp:revision>
  <dcterms:created xsi:type="dcterms:W3CDTF">2011-05-11T18:18:13Z</dcterms:created>
  <dcterms:modified xsi:type="dcterms:W3CDTF">2017-04-20T09:51:40Z</dcterms:modified>
</cp:coreProperties>
</file>