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custDataLst>
    <p:tags r:id="rId9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5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7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667000" y="780871"/>
            <a:ext cx="5638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إذا كان في قطار مدينة الألعاب 5 عربات ، وكان في كل عربة 7 مقاعد ، فكم شخصا يمكنهم ركوب القطار في الوقت نفسه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09446"/>
            <a:ext cx="1885950" cy="1571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خطط انسيابي: محطة طرفية 9"/>
          <p:cNvSpPr/>
          <p:nvPr/>
        </p:nvSpPr>
        <p:spPr>
          <a:xfrm>
            <a:off x="7620000" y="1905000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491087" y="1915180"/>
            <a:ext cx="197651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أستعمل النماذج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62000" y="2362200"/>
            <a:ext cx="751569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5 عربات ؛ في كل منها 7 مقاعد . كم شخصا يمكنهم ركوب القطار في الوقت نفسه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990600" y="3124199"/>
            <a:ext cx="7239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قطع العد لأعمل نموذج لـ 5 مجموعات ، في كل منها 7 قطع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2895600" y="3611880"/>
            <a:ext cx="1341120" cy="655320"/>
            <a:chOff x="5486400" y="3810000"/>
            <a:chExt cx="1341120" cy="655320"/>
          </a:xfrm>
        </p:grpSpPr>
        <p:sp>
          <p:nvSpPr>
            <p:cNvPr id="15" name="شكل بيضاوي 14"/>
            <p:cNvSpPr/>
            <p:nvPr/>
          </p:nvSpPr>
          <p:spPr>
            <a:xfrm>
              <a:off x="6553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" name="شكل بيضاوي 15"/>
            <p:cNvSpPr/>
            <p:nvPr/>
          </p:nvSpPr>
          <p:spPr>
            <a:xfrm>
              <a:off x="6172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شكل بيضاوي 16"/>
            <p:cNvSpPr/>
            <p:nvPr/>
          </p:nvSpPr>
          <p:spPr>
            <a:xfrm>
              <a:off x="582168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" name="شكل بيضاوي 17"/>
            <p:cNvSpPr/>
            <p:nvPr/>
          </p:nvSpPr>
          <p:spPr>
            <a:xfrm>
              <a:off x="54864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9" name="شكل بيضاوي 18"/>
            <p:cNvSpPr/>
            <p:nvPr/>
          </p:nvSpPr>
          <p:spPr>
            <a:xfrm>
              <a:off x="643128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" name="شكل بيضاوي 19"/>
            <p:cNvSpPr/>
            <p:nvPr/>
          </p:nvSpPr>
          <p:spPr>
            <a:xfrm>
              <a:off x="6096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شكل بيضاوي 20"/>
            <p:cNvSpPr/>
            <p:nvPr/>
          </p:nvSpPr>
          <p:spPr>
            <a:xfrm>
              <a:off x="5715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مجموعة 29"/>
          <p:cNvGrpSpPr/>
          <p:nvPr/>
        </p:nvGrpSpPr>
        <p:grpSpPr>
          <a:xfrm>
            <a:off x="1066800" y="3611880"/>
            <a:ext cx="1341120" cy="655320"/>
            <a:chOff x="5486400" y="3810000"/>
            <a:chExt cx="1341120" cy="655320"/>
          </a:xfrm>
        </p:grpSpPr>
        <p:sp>
          <p:nvSpPr>
            <p:cNvPr id="31" name="شكل بيضاوي 30"/>
            <p:cNvSpPr/>
            <p:nvPr/>
          </p:nvSpPr>
          <p:spPr>
            <a:xfrm>
              <a:off x="6553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" name="شكل بيضاوي 31"/>
            <p:cNvSpPr/>
            <p:nvPr/>
          </p:nvSpPr>
          <p:spPr>
            <a:xfrm>
              <a:off x="6172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" name="شكل بيضاوي 32"/>
            <p:cNvSpPr/>
            <p:nvPr/>
          </p:nvSpPr>
          <p:spPr>
            <a:xfrm>
              <a:off x="582168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" name="شكل بيضاوي 33"/>
            <p:cNvSpPr/>
            <p:nvPr/>
          </p:nvSpPr>
          <p:spPr>
            <a:xfrm>
              <a:off x="54864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5" name="شكل بيضاوي 34"/>
            <p:cNvSpPr/>
            <p:nvPr/>
          </p:nvSpPr>
          <p:spPr>
            <a:xfrm>
              <a:off x="643128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6" name="شكل بيضاوي 35"/>
            <p:cNvSpPr/>
            <p:nvPr/>
          </p:nvSpPr>
          <p:spPr>
            <a:xfrm>
              <a:off x="6096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" name="شكل بيضاوي 36"/>
            <p:cNvSpPr/>
            <p:nvPr/>
          </p:nvSpPr>
          <p:spPr>
            <a:xfrm>
              <a:off x="5715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مجموعة 37"/>
          <p:cNvGrpSpPr/>
          <p:nvPr/>
        </p:nvGrpSpPr>
        <p:grpSpPr>
          <a:xfrm>
            <a:off x="2895600" y="4343400"/>
            <a:ext cx="1341120" cy="655320"/>
            <a:chOff x="5486400" y="3810000"/>
            <a:chExt cx="1341120" cy="655320"/>
          </a:xfrm>
        </p:grpSpPr>
        <p:sp>
          <p:nvSpPr>
            <p:cNvPr id="39" name="شكل بيضاوي 38"/>
            <p:cNvSpPr/>
            <p:nvPr/>
          </p:nvSpPr>
          <p:spPr>
            <a:xfrm>
              <a:off x="6553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" name="شكل بيضاوي 39"/>
            <p:cNvSpPr/>
            <p:nvPr/>
          </p:nvSpPr>
          <p:spPr>
            <a:xfrm>
              <a:off x="6172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1" name="شكل بيضاوي 40"/>
            <p:cNvSpPr/>
            <p:nvPr/>
          </p:nvSpPr>
          <p:spPr>
            <a:xfrm>
              <a:off x="582168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2" name="شكل بيضاوي 41"/>
            <p:cNvSpPr/>
            <p:nvPr/>
          </p:nvSpPr>
          <p:spPr>
            <a:xfrm>
              <a:off x="54864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3" name="شكل بيضاوي 42"/>
            <p:cNvSpPr/>
            <p:nvPr/>
          </p:nvSpPr>
          <p:spPr>
            <a:xfrm>
              <a:off x="643128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4" name="شكل بيضاوي 43"/>
            <p:cNvSpPr/>
            <p:nvPr/>
          </p:nvSpPr>
          <p:spPr>
            <a:xfrm>
              <a:off x="6096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5" name="شكل بيضاوي 44"/>
            <p:cNvSpPr/>
            <p:nvPr/>
          </p:nvSpPr>
          <p:spPr>
            <a:xfrm>
              <a:off x="5715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1066800" y="4343400"/>
            <a:ext cx="1341120" cy="655320"/>
            <a:chOff x="5486400" y="3810000"/>
            <a:chExt cx="1341120" cy="655320"/>
          </a:xfrm>
        </p:grpSpPr>
        <p:sp>
          <p:nvSpPr>
            <p:cNvPr id="47" name="شكل بيضاوي 46"/>
            <p:cNvSpPr/>
            <p:nvPr/>
          </p:nvSpPr>
          <p:spPr>
            <a:xfrm>
              <a:off x="6553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8" name="شكل بيضاوي 47"/>
            <p:cNvSpPr/>
            <p:nvPr/>
          </p:nvSpPr>
          <p:spPr>
            <a:xfrm>
              <a:off x="6172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9" name="شكل بيضاوي 48"/>
            <p:cNvSpPr/>
            <p:nvPr/>
          </p:nvSpPr>
          <p:spPr>
            <a:xfrm>
              <a:off x="582168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0" name="شكل بيضاوي 49"/>
            <p:cNvSpPr/>
            <p:nvPr/>
          </p:nvSpPr>
          <p:spPr>
            <a:xfrm>
              <a:off x="54864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1" name="شكل بيضاوي 50"/>
            <p:cNvSpPr/>
            <p:nvPr/>
          </p:nvSpPr>
          <p:spPr>
            <a:xfrm>
              <a:off x="643128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2" name="شكل بيضاوي 51"/>
            <p:cNvSpPr/>
            <p:nvPr/>
          </p:nvSpPr>
          <p:spPr>
            <a:xfrm>
              <a:off x="6096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3" name="شكل بيضاوي 52"/>
            <p:cNvSpPr/>
            <p:nvPr/>
          </p:nvSpPr>
          <p:spPr>
            <a:xfrm>
              <a:off x="5715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مجموعة 53"/>
          <p:cNvGrpSpPr/>
          <p:nvPr/>
        </p:nvGrpSpPr>
        <p:grpSpPr>
          <a:xfrm>
            <a:off x="1905000" y="5105400"/>
            <a:ext cx="1341120" cy="655320"/>
            <a:chOff x="5486400" y="3810000"/>
            <a:chExt cx="1341120" cy="655320"/>
          </a:xfrm>
        </p:grpSpPr>
        <p:sp>
          <p:nvSpPr>
            <p:cNvPr id="55" name="شكل بيضاوي 54"/>
            <p:cNvSpPr/>
            <p:nvPr/>
          </p:nvSpPr>
          <p:spPr>
            <a:xfrm>
              <a:off x="6553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6" name="شكل بيضاوي 55"/>
            <p:cNvSpPr/>
            <p:nvPr/>
          </p:nvSpPr>
          <p:spPr>
            <a:xfrm>
              <a:off x="61722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7" name="شكل بيضاوي 56"/>
            <p:cNvSpPr/>
            <p:nvPr/>
          </p:nvSpPr>
          <p:spPr>
            <a:xfrm>
              <a:off x="582168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8" name="شكل بيضاوي 57"/>
            <p:cNvSpPr/>
            <p:nvPr/>
          </p:nvSpPr>
          <p:spPr>
            <a:xfrm>
              <a:off x="5486400" y="3810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9" name="شكل بيضاوي 58"/>
            <p:cNvSpPr/>
            <p:nvPr/>
          </p:nvSpPr>
          <p:spPr>
            <a:xfrm>
              <a:off x="643128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0" name="شكل بيضاوي 59"/>
            <p:cNvSpPr/>
            <p:nvPr/>
          </p:nvSpPr>
          <p:spPr>
            <a:xfrm>
              <a:off x="6096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1" name="شكل بيضاوي 60"/>
            <p:cNvSpPr/>
            <p:nvPr/>
          </p:nvSpPr>
          <p:spPr>
            <a:xfrm>
              <a:off x="5715000" y="4191000"/>
              <a:ext cx="274320" cy="27432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62" name="مربع نص 61"/>
          <p:cNvSpPr txBox="1"/>
          <p:nvPr/>
        </p:nvSpPr>
        <p:spPr>
          <a:xfrm>
            <a:off x="4978202" y="3886200"/>
            <a:ext cx="300228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يتضح أن 5×7 = 35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4236721" y="4419600"/>
            <a:ext cx="406908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35 شخصا يمكنهم ركوب القطار في الوقت نفسه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4" name="مربع نص 63"/>
          <p:cNvSpPr txBox="1"/>
          <p:nvPr/>
        </p:nvSpPr>
        <p:spPr>
          <a:xfrm>
            <a:off x="990600" y="5801380"/>
            <a:ext cx="7239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أتحقق : أستعمل خاصية الإبدال في الضرب فأجد أن : 7×5= 35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5" name="Teardrop 8"/>
          <p:cNvSpPr/>
          <p:nvPr/>
        </p:nvSpPr>
        <p:spPr>
          <a:xfrm>
            <a:off x="43699" y="333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8305800" y="25146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</a:t>
            </a:r>
            <a:endParaRPr lang="ar-SA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35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/>
      <p:bldP spid="62" grpId="0"/>
      <p:bldP spid="63" grpId="0"/>
      <p:bldP spid="64" grpId="0"/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7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3909" y="838200"/>
            <a:ext cx="751569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الجبر: في صندوق ألعاب 28 سيارة بألوان مختلفة ،فإذا كان كل 7 من هذه السيارات لها اللون نفسه . فما عدد ألوان هذه السيارات؟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65" name="Teardrop 8"/>
          <p:cNvSpPr/>
          <p:nvPr/>
        </p:nvSpPr>
        <p:spPr>
          <a:xfrm>
            <a:off x="43699" y="333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857294" y="1610380"/>
            <a:ext cx="751569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لحل المسألة ، أرسم صورة لعمل نموذج وأحل جملة الضرب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87" y="1981200"/>
            <a:ext cx="765907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مربع نص 67"/>
          <p:cNvSpPr txBox="1"/>
          <p:nvPr/>
        </p:nvSpPr>
        <p:spPr>
          <a:xfrm>
            <a:off x="838200" y="3352800"/>
            <a:ext cx="751569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أرسم مجموعات في كل منها 7 سيارات حتي يصبح عددها 28 سيارة. ألاحظ أنني رسمت 4 مجموعات .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59" y="4191000"/>
            <a:ext cx="7874841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مربع نص 68"/>
          <p:cNvSpPr txBox="1"/>
          <p:nvPr/>
        </p:nvSpPr>
        <p:spPr>
          <a:xfrm>
            <a:off x="507159" y="5253335"/>
            <a:ext cx="817513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لأي أن العامل المجهول في جملة الضرب هو 4 ، إذن يوجد 4 ألوان للسيارات.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426355" y="8621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34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67" grpId="0"/>
      <p:bldP spid="68" grpId="0"/>
      <p:bldP spid="69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7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819090"/>
            <a:ext cx="6324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أجد ناتج الضرب ، مستعملا النماذج أو أرسم صورة إذا لزم الأمر 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91400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292755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93731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360857" y="2209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343400" y="13716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144376" y="13671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9 × 7 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3429000" y="1752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342024" y="1376065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143000" y="13716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7 × 10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427624" y="175706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38723" y="2819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4" name="مجموعة 23"/>
          <p:cNvGrpSpPr/>
          <p:nvPr/>
        </p:nvGrpSpPr>
        <p:grpSpPr>
          <a:xfrm>
            <a:off x="2362200" y="2819400"/>
            <a:ext cx="5867400" cy="523220"/>
            <a:chOff x="2362200" y="2819400"/>
            <a:chExt cx="5867400" cy="523220"/>
          </a:xfrm>
        </p:grpSpPr>
        <p:sp>
          <p:nvSpPr>
            <p:cNvPr id="25" name="مربع نص 24"/>
            <p:cNvSpPr txBox="1"/>
            <p:nvPr/>
          </p:nvSpPr>
          <p:spPr>
            <a:xfrm>
              <a:off x="2362200" y="2819400"/>
              <a:ext cx="58674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الجبر : أكتب العدد المناسب في         : 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3962400" y="2953062"/>
              <a:ext cx="437024" cy="3895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7" name="شكل بيضاوي 26"/>
          <p:cNvSpPr/>
          <p:nvPr/>
        </p:nvSpPr>
        <p:spPr>
          <a:xfrm>
            <a:off x="8305800" y="34290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28" name="مجموعة 27"/>
          <p:cNvGrpSpPr/>
          <p:nvPr/>
        </p:nvGrpSpPr>
        <p:grpSpPr>
          <a:xfrm>
            <a:off x="5509592" y="3429000"/>
            <a:ext cx="2720007" cy="523220"/>
            <a:chOff x="5509592" y="3429000"/>
            <a:chExt cx="2720007" cy="523220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7 ×      =  0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1" name="مربع نص 30"/>
          <p:cNvSpPr txBox="1"/>
          <p:nvPr/>
        </p:nvSpPr>
        <p:spPr>
          <a:xfrm>
            <a:off x="6884857" y="3377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863008" y="343918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33" name="مجموعة 32"/>
          <p:cNvGrpSpPr/>
          <p:nvPr/>
        </p:nvGrpSpPr>
        <p:grpSpPr>
          <a:xfrm>
            <a:off x="1066800" y="3439180"/>
            <a:ext cx="2720007" cy="523220"/>
            <a:chOff x="5509592" y="3429000"/>
            <a:chExt cx="2720007" cy="523220"/>
          </a:xfrm>
        </p:grpSpPr>
        <p:sp>
          <p:nvSpPr>
            <p:cNvPr id="34" name="مربع نص 33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   × 7 = 49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7643192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6" name="مربع نص 35"/>
          <p:cNvSpPr txBox="1"/>
          <p:nvPr/>
        </p:nvSpPr>
        <p:spPr>
          <a:xfrm>
            <a:off x="2971800" y="34290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8282608" y="397258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38" name="مجموعة 37"/>
          <p:cNvGrpSpPr/>
          <p:nvPr/>
        </p:nvGrpSpPr>
        <p:grpSpPr>
          <a:xfrm>
            <a:off x="5486400" y="3972580"/>
            <a:ext cx="2720007" cy="523220"/>
            <a:chOff x="5509592" y="3429000"/>
            <a:chExt cx="2720007" cy="523220"/>
          </a:xfrm>
        </p:grpSpPr>
        <p:sp>
          <p:nvSpPr>
            <p:cNvPr id="39" name="مربع نص 38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7 ×      = 70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1" name="مربع نص 40"/>
          <p:cNvSpPr txBox="1"/>
          <p:nvPr/>
        </p:nvSpPr>
        <p:spPr>
          <a:xfrm>
            <a:off x="6961057" y="3911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42" name="رابط مستقيم 41"/>
          <p:cNvCxnSpPr/>
          <p:nvPr/>
        </p:nvCxnSpPr>
        <p:spPr>
          <a:xfrm flipH="1">
            <a:off x="990600" y="45720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شكل بيضاوي 42"/>
          <p:cNvSpPr/>
          <p:nvPr/>
        </p:nvSpPr>
        <p:spPr>
          <a:xfrm>
            <a:off x="8305800" y="4748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685800" y="4684693"/>
            <a:ext cx="749192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أعطت هيفاء 4 أقلام لكل واحدة من صديقاتها السبع . كم قلما أعطت هيفاء صديقاتها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1981200" y="5648980"/>
            <a:ext cx="533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 × 7 = 28 قلما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6" name="Teardrop 8"/>
          <p:cNvSpPr/>
          <p:nvPr/>
        </p:nvSpPr>
        <p:spPr>
          <a:xfrm>
            <a:off x="43699" y="333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3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7" grpId="0" animBg="1"/>
      <p:bldP spid="31" grpId="0"/>
      <p:bldP spid="32" grpId="0" animBg="1"/>
      <p:bldP spid="36" grpId="0"/>
      <p:bldP spid="37" grpId="0" animBg="1"/>
      <p:bldP spid="41" grpId="0"/>
      <p:bldP spid="43" grpId="0" animBg="1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شكل بيضاوي 42"/>
          <p:cNvSpPr/>
          <p:nvPr/>
        </p:nvSpPr>
        <p:spPr>
          <a:xfrm>
            <a:off x="8519592" y="612325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48" name="مربع نص 43"/>
          <p:cNvSpPr txBox="1"/>
          <p:nvPr/>
        </p:nvSpPr>
        <p:spPr>
          <a:xfrm>
            <a:off x="899592" y="548680"/>
            <a:ext cx="749192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أتحدث: أصف طريقتين مختلفتين للضرب في العدد 7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9" name="مربع نص 44"/>
          <p:cNvSpPr txBox="1"/>
          <p:nvPr/>
        </p:nvSpPr>
        <p:spPr>
          <a:xfrm>
            <a:off x="1978553" y="1340768"/>
            <a:ext cx="533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استعمل النماذج أو جدول الضرب.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7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7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819090"/>
            <a:ext cx="6324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أجد ناتج الضرب ، مستعملا النماذج أو أرسم صورة إذا لزم الأمر 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8253922" y="15240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10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7106776" y="13716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7467600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6239385" y="15240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11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092239" y="13716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453063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4258185" y="15240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12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111039" y="13716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471863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137746" y="15240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13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990600" y="13716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351424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8305800" y="2897452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14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7229985" y="2893874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8 × 7 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7382385" y="3200400"/>
            <a:ext cx="78448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56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6239385" y="289917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15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5096385" y="28956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 × 9 </a:t>
            </a:r>
          </a:p>
        </p:txBody>
      </p:sp>
      <p:sp>
        <p:nvSpPr>
          <p:cNvPr id="53" name="مربع نص 52"/>
          <p:cNvSpPr txBox="1"/>
          <p:nvPr/>
        </p:nvSpPr>
        <p:spPr>
          <a:xfrm>
            <a:off x="5351842" y="3225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4301653" y="289917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16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55" name="مربع نص 54"/>
          <p:cNvSpPr txBox="1"/>
          <p:nvPr/>
        </p:nvSpPr>
        <p:spPr>
          <a:xfrm>
            <a:off x="3158653" y="28956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 × 5 </a:t>
            </a:r>
          </a:p>
        </p:txBody>
      </p:sp>
      <p:sp>
        <p:nvSpPr>
          <p:cNvPr id="56" name="مربع نص 55"/>
          <p:cNvSpPr txBox="1"/>
          <p:nvPr/>
        </p:nvSpPr>
        <p:spPr>
          <a:xfrm>
            <a:off x="3414110" y="3225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2048385" y="289917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17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905385" y="28956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 × 2 </a:t>
            </a:r>
          </a:p>
        </p:txBody>
      </p:sp>
      <p:sp>
        <p:nvSpPr>
          <p:cNvPr id="59" name="مربع نص 58"/>
          <p:cNvSpPr txBox="1"/>
          <p:nvPr/>
        </p:nvSpPr>
        <p:spPr>
          <a:xfrm>
            <a:off x="1160842" y="3225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60" name="رابط مستقيم 59"/>
          <p:cNvCxnSpPr/>
          <p:nvPr/>
        </p:nvCxnSpPr>
        <p:spPr>
          <a:xfrm flipH="1">
            <a:off x="990600" y="38100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66" name="مجموعة 65"/>
          <p:cNvGrpSpPr/>
          <p:nvPr/>
        </p:nvGrpSpPr>
        <p:grpSpPr>
          <a:xfrm>
            <a:off x="2362200" y="3820180"/>
            <a:ext cx="5867400" cy="523220"/>
            <a:chOff x="2362200" y="2819400"/>
            <a:chExt cx="5867400" cy="523220"/>
          </a:xfrm>
        </p:grpSpPr>
        <p:sp>
          <p:nvSpPr>
            <p:cNvPr id="67" name="مربع نص 66"/>
            <p:cNvSpPr txBox="1"/>
            <p:nvPr/>
          </p:nvSpPr>
          <p:spPr>
            <a:xfrm>
              <a:off x="2362200" y="2819400"/>
              <a:ext cx="58674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الجبر : أكتب العدد المناسب في        : 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68" name="مستطيل 67"/>
            <p:cNvSpPr/>
            <p:nvPr/>
          </p:nvSpPr>
          <p:spPr>
            <a:xfrm>
              <a:off x="4000500" y="2953062"/>
              <a:ext cx="398923" cy="30383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69" name="شكل بيضاوي 68"/>
          <p:cNvSpPr/>
          <p:nvPr/>
        </p:nvSpPr>
        <p:spPr>
          <a:xfrm>
            <a:off x="8305800" y="44958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18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70" name="مجموعة 69"/>
          <p:cNvGrpSpPr/>
          <p:nvPr/>
        </p:nvGrpSpPr>
        <p:grpSpPr>
          <a:xfrm>
            <a:off x="5509592" y="4444425"/>
            <a:ext cx="2720007" cy="523220"/>
            <a:chOff x="5509592" y="3429000"/>
            <a:chExt cx="2720007" cy="523220"/>
          </a:xfrm>
        </p:grpSpPr>
        <p:sp>
          <p:nvSpPr>
            <p:cNvPr id="71" name="مربع نص 70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4 ×      = 28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72" name="مستطيل 71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73" name="مربع نص 72"/>
          <p:cNvSpPr txBox="1"/>
          <p:nvPr/>
        </p:nvSpPr>
        <p:spPr>
          <a:xfrm>
            <a:off x="6884857" y="4444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4" name="شكل بيضاوي 73"/>
          <p:cNvSpPr/>
          <p:nvPr/>
        </p:nvSpPr>
        <p:spPr>
          <a:xfrm>
            <a:off x="4029585" y="44435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19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83" name="مجموعة 82"/>
          <p:cNvGrpSpPr/>
          <p:nvPr/>
        </p:nvGrpSpPr>
        <p:grpSpPr>
          <a:xfrm>
            <a:off x="1385777" y="4429780"/>
            <a:ext cx="2720007" cy="523220"/>
            <a:chOff x="5509592" y="3429000"/>
            <a:chExt cx="2720007" cy="523220"/>
          </a:xfrm>
        </p:grpSpPr>
        <p:sp>
          <p:nvSpPr>
            <p:cNvPr id="84" name="مربع نص 83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  × 7 = 21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مستطيل 84"/>
            <p:cNvSpPr/>
            <p:nvPr/>
          </p:nvSpPr>
          <p:spPr>
            <a:xfrm>
              <a:off x="7643192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86" name="مربع نص 85"/>
          <p:cNvSpPr txBox="1"/>
          <p:nvPr/>
        </p:nvSpPr>
        <p:spPr>
          <a:xfrm>
            <a:off x="3290777" y="4419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7" name="شكل بيضاوي 86"/>
          <p:cNvSpPr/>
          <p:nvPr/>
        </p:nvSpPr>
        <p:spPr>
          <a:xfrm>
            <a:off x="8282608" y="5156775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20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88" name="مجموعة 87"/>
          <p:cNvGrpSpPr/>
          <p:nvPr/>
        </p:nvGrpSpPr>
        <p:grpSpPr>
          <a:xfrm>
            <a:off x="5486400" y="5105400"/>
            <a:ext cx="2720007" cy="523220"/>
            <a:chOff x="5509592" y="3429000"/>
            <a:chExt cx="2720007" cy="523220"/>
          </a:xfrm>
        </p:grpSpPr>
        <p:sp>
          <p:nvSpPr>
            <p:cNvPr id="89" name="مربع نص 88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8 ×      = 56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90" name="مستطيل 89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91" name="مربع نص 90"/>
          <p:cNvSpPr txBox="1"/>
          <p:nvPr/>
        </p:nvSpPr>
        <p:spPr>
          <a:xfrm>
            <a:off x="6861665" y="5105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92" name="شكل بيضاوي 91"/>
          <p:cNvSpPr/>
          <p:nvPr/>
        </p:nvSpPr>
        <p:spPr>
          <a:xfrm>
            <a:off x="4015408" y="51054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21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93" name="مجموعة 92"/>
          <p:cNvGrpSpPr/>
          <p:nvPr/>
        </p:nvGrpSpPr>
        <p:grpSpPr>
          <a:xfrm>
            <a:off x="1219200" y="5054025"/>
            <a:ext cx="2720007" cy="523220"/>
            <a:chOff x="5509592" y="3429000"/>
            <a:chExt cx="2720007" cy="523220"/>
          </a:xfrm>
        </p:grpSpPr>
        <p:sp>
          <p:nvSpPr>
            <p:cNvPr id="94" name="مربع نص 93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7 ×      = 49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95" name="مستطيل 94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96" name="مربع نص 95"/>
          <p:cNvSpPr txBox="1"/>
          <p:nvPr/>
        </p:nvSpPr>
        <p:spPr>
          <a:xfrm>
            <a:off x="2594465" y="5054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8282608" y="57389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22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98" name="مجموعة 97"/>
          <p:cNvGrpSpPr/>
          <p:nvPr/>
        </p:nvGrpSpPr>
        <p:grpSpPr>
          <a:xfrm>
            <a:off x="5638800" y="5725180"/>
            <a:ext cx="2720007" cy="523220"/>
            <a:chOff x="5509592" y="3429000"/>
            <a:chExt cx="2720007" cy="523220"/>
          </a:xfrm>
        </p:grpSpPr>
        <p:sp>
          <p:nvSpPr>
            <p:cNvPr id="99" name="مربع نص 98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   × 7 = 63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00" name="مستطيل 99"/>
            <p:cNvSpPr/>
            <p:nvPr/>
          </p:nvSpPr>
          <p:spPr>
            <a:xfrm>
              <a:off x="7643192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01" name="مربع نص 100"/>
          <p:cNvSpPr txBox="1"/>
          <p:nvPr/>
        </p:nvSpPr>
        <p:spPr>
          <a:xfrm>
            <a:off x="7543800" y="57150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4015408" y="57912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23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103" name="مجموعة 102"/>
          <p:cNvGrpSpPr/>
          <p:nvPr/>
        </p:nvGrpSpPr>
        <p:grpSpPr>
          <a:xfrm>
            <a:off x="1219200" y="5739825"/>
            <a:ext cx="2720007" cy="523220"/>
            <a:chOff x="5509592" y="3429000"/>
            <a:chExt cx="2720007" cy="523220"/>
          </a:xfrm>
        </p:grpSpPr>
        <p:sp>
          <p:nvSpPr>
            <p:cNvPr id="104" name="مربع نص 103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7 ×      = 42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05" name="مستطيل 104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06" name="مربع نص 105"/>
          <p:cNvSpPr txBox="1"/>
          <p:nvPr/>
        </p:nvSpPr>
        <p:spPr>
          <a:xfrm>
            <a:off x="2594465" y="5739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5" name="Teardrop 8"/>
          <p:cNvSpPr/>
          <p:nvPr/>
        </p:nvSpPr>
        <p:spPr>
          <a:xfrm>
            <a:off x="43699" y="333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6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48" grpId="0" animBg="1"/>
      <p:bldP spid="49" grpId="0"/>
      <p:bldP spid="50" grpId="0"/>
      <p:bldP spid="51" grpId="0" animBg="1"/>
      <p:bldP spid="52" grpId="0"/>
      <p:bldP spid="53" grpId="0"/>
      <p:bldP spid="54" grpId="0" animBg="1"/>
      <p:bldP spid="55" grpId="0"/>
      <p:bldP spid="56" grpId="0"/>
      <p:bldP spid="57" grpId="0" animBg="1"/>
      <p:bldP spid="58" grpId="0"/>
      <p:bldP spid="59" grpId="0"/>
      <p:bldP spid="69" grpId="0" animBg="1"/>
      <p:bldP spid="73" grpId="0"/>
      <p:bldP spid="74" grpId="0" animBg="1"/>
      <p:bldP spid="86" grpId="0"/>
      <p:bldP spid="87" grpId="0" animBg="1"/>
      <p:bldP spid="91" grpId="0"/>
      <p:bldP spid="92" grpId="0" animBg="1"/>
      <p:bldP spid="96" grpId="0"/>
      <p:bldP spid="97" grpId="0" animBg="1"/>
      <p:bldP spid="101" grpId="0"/>
      <p:bldP spid="102" grpId="0" animBg="1"/>
      <p:bldP spid="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7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253922" y="10145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24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14400" y="762000"/>
            <a:ext cx="734505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لعب عامر و6 من أصدقائه كرة السلة ، فأحرزوا 35 هدفا . فإذا أحرز كل واحد منهم العدد نفسه من الأهداف ، فكم هدفا أحرز كل واحد ؟ 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943100" y="2336422"/>
            <a:ext cx="56324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 × 5 = 35 ، إذن 5 أهداف . </a:t>
            </a:r>
          </a:p>
        </p:txBody>
      </p:sp>
      <p:cxnSp>
        <p:nvCxnSpPr>
          <p:cNvPr id="12" name="رابط مستقيم 11"/>
          <p:cNvCxnSpPr/>
          <p:nvPr/>
        </p:nvCxnSpPr>
        <p:spPr>
          <a:xfrm flipH="1">
            <a:off x="990600" y="3124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شكل بيضاوي 12"/>
          <p:cNvSpPr/>
          <p:nvPr/>
        </p:nvSpPr>
        <p:spPr>
          <a:xfrm>
            <a:off x="8253922" y="3746785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25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914400" y="3494247"/>
            <a:ext cx="734505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خلال 9 أسابيع من العطلة الصيفية أمضي محمد أسبوعين في أبها . ما عدد الأيام التي لم يمضها محمد في أبها ؟ 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609600" y="5068669"/>
            <a:ext cx="730540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9 × 7 = 63 يوما ، 2 × 7 = 14 يوما </a:t>
            </a:r>
          </a:p>
          <a:p>
            <a:r>
              <a:rPr lang="ar-SA" sz="3600" b="1" dirty="0" smtClean="0">
                <a:solidFill>
                  <a:srgbClr val="FF0000"/>
                </a:solidFill>
              </a:rPr>
              <a:t>إذن 63 – 14 = 49 يوما . </a:t>
            </a:r>
          </a:p>
        </p:txBody>
      </p:sp>
      <p:sp>
        <p:nvSpPr>
          <p:cNvPr id="16" name="Teardrop 8"/>
          <p:cNvSpPr/>
          <p:nvPr/>
        </p:nvSpPr>
        <p:spPr>
          <a:xfrm>
            <a:off x="43699" y="333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126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2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7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253922" y="16764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26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38200" y="1524000"/>
            <a:ext cx="734505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الحس العددي: هل 3</a:t>
            </a:r>
            <a:r>
              <a:rPr lang="en-US" sz="2400" b="1" dirty="0" smtClean="0">
                <a:solidFill>
                  <a:prstClr val="black"/>
                </a:solidFill>
              </a:rPr>
              <a:t>X</a:t>
            </a:r>
            <a:r>
              <a:rPr lang="ar-SA" sz="2400" b="1" dirty="0" smtClean="0">
                <a:solidFill>
                  <a:prstClr val="black"/>
                </a:solidFill>
              </a:rPr>
              <a:t> 7 أكبر من 3</a:t>
            </a:r>
            <a:r>
              <a:rPr lang="en-US" sz="2400" b="1" dirty="0" smtClean="0">
                <a:solidFill>
                  <a:prstClr val="black"/>
                </a:solidFill>
              </a:rPr>
              <a:t>X</a:t>
            </a:r>
            <a:r>
              <a:rPr lang="ar-SA" sz="2400" b="1" dirty="0" smtClean="0">
                <a:solidFill>
                  <a:prstClr val="black"/>
                </a:solidFill>
              </a:rPr>
              <a:t> 8؟ كيف اعرف من دون إجراء عملية الضرب ؟  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225538" y="3743980"/>
            <a:ext cx="563246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 × </a:t>
            </a:r>
            <a:r>
              <a:rPr lang="ar-SA" sz="2800" b="1" dirty="0">
                <a:solidFill>
                  <a:srgbClr val="FF0000"/>
                </a:solidFill>
              </a:rPr>
              <a:t>7 ، 7 × </a:t>
            </a:r>
            <a:r>
              <a:rPr lang="ar-SA" sz="2800" b="1" dirty="0" smtClean="0">
                <a:solidFill>
                  <a:srgbClr val="FF0000"/>
                </a:solidFill>
              </a:rPr>
              <a:t>7 = 49 وليس 48. </a:t>
            </a:r>
          </a:p>
        </p:txBody>
      </p:sp>
      <p:sp>
        <p:nvSpPr>
          <p:cNvPr id="16" name="Teardrop 8"/>
          <p:cNvSpPr/>
          <p:nvPr/>
        </p:nvSpPr>
        <p:spPr>
          <a:xfrm>
            <a:off x="43699" y="333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858768" y="845457"/>
            <a:ext cx="4904232" cy="678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 مسائل ومهارات التفكير العليا</a:t>
            </a:r>
            <a:endParaRPr lang="ar-SA" sz="36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85800" y="2133600"/>
            <a:ext cx="5867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أوضح إجابتي. </a:t>
            </a:r>
            <a:r>
              <a:rPr lang="ar-SA" sz="2400" b="1" dirty="0" smtClean="0">
                <a:solidFill>
                  <a:srgbClr val="FF0000"/>
                </a:solidFill>
              </a:rPr>
              <a:t>لا ،7&lt; 8 ، لذا فإن 3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ar-SA" sz="2400" b="1" dirty="0" smtClean="0">
                <a:solidFill>
                  <a:srgbClr val="FF0000"/>
                </a:solidFill>
              </a:rPr>
              <a:t>7 أصغرمن3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ar-SA" sz="2400" b="1" dirty="0" smtClean="0">
                <a:solidFill>
                  <a:srgbClr val="FF0000"/>
                </a:solidFill>
              </a:rPr>
              <a:t>8 </a:t>
            </a:r>
          </a:p>
        </p:txBody>
      </p:sp>
      <p:sp>
        <p:nvSpPr>
          <p:cNvPr id="18" name="شكل بيضاوي 17"/>
          <p:cNvSpPr/>
          <p:nvPr/>
        </p:nvSpPr>
        <p:spPr>
          <a:xfrm>
            <a:off x="8253922" y="26670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27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732149" y="2738735"/>
            <a:ext cx="73450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أحدد جملة الضرب غير الصحيحة فيما </a:t>
            </a:r>
            <a:r>
              <a:rPr lang="ar-SA" sz="2400" b="1" dirty="0" err="1" smtClean="0">
                <a:solidFill>
                  <a:prstClr val="black"/>
                </a:solidFill>
              </a:rPr>
              <a:t>ياتي</a:t>
            </a:r>
            <a:r>
              <a:rPr lang="ar-SA" sz="2400" b="1" dirty="0" smtClean="0">
                <a:solidFill>
                  <a:prstClr val="black"/>
                </a:solidFill>
              </a:rPr>
              <a:t> ،ثم أوضح إجابتي :</a:t>
            </a:r>
          </a:p>
        </p:txBody>
      </p:sp>
      <p:sp>
        <p:nvSpPr>
          <p:cNvPr id="20" name="شكل بيضاوي 19"/>
          <p:cNvSpPr/>
          <p:nvPr/>
        </p:nvSpPr>
        <p:spPr>
          <a:xfrm>
            <a:off x="8253922" y="45959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28</a:t>
            </a:r>
            <a:endParaRPr lang="ar-SA" sz="2400" b="1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19738"/>
            <a:ext cx="1295400" cy="43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مربع نص 20"/>
          <p:cNvSpPr txBox="1"/>
          <p:nvPr/>
        </p:nvSpPr>
        <p:spPr>
          <a:xfrm>
            <a:off x="479049" y="4350603"/>
            <a:ext cx="637895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لماذا لا تكون </a:t>
            </a:r>
            <a:r>
              <a:rPr lang="ar-SA" sz="2400" b="1" dirty="0" smtClean="0">
                <a:solidFill>
                  <a:prstClr val="black"/>
                </a:solidFill>
              </a:rPr>
              <a:t>طريقة الجمع المتكرر هي أفضل طريقة ، لأجد ناتج ضرب 7</a:t>
            </a:r>
            <a:r>
              <a:rPr lang="en-US" sz="2400" b="1" dirty="0" smtClean="0">
                <a:solidFill>
                  <a:prstClr val="black"/>
                </a:solidFill>
              </a:rPr>
              <a:t>X</a:t>
            </a:r>
            <a:r>
              <a:rPr lang="ar-SA" sz="2400" b="1" dirty="0" smtClean="0">
                <a:solidFill>
                  <a:prstClr val="black"/>
                </a:solidFill>
              </a:rPr>
              <a:t>9 . لماذا؟ أوضح إجابتي.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58529"/>
            <a:ext cx="7263322" cy="55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ربع نص 22"/>
          <p:cNvSpPr txBox="1"/>
          <p:nvPr/>
        </p:nvSpPr>
        <p:spPr>
          <a:xfrm>
            <a:off x="533400" y="5334000"/>
            <a:ext cx="791846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إجابة ممكنة : لان التفكير في الحقائق المترابطة أسهل من تكرار جمع العدد 9 سبع مرات</a:t>
            </a:r>
          </a:p>
        </p:txBody>
      </p:sp>
    </p:spTree>
    <p:extLst>
      <p:ext uri="{BB962C8B-B14F-4D97-AF65-F5344CB8AC3E}">
        <p14:creationId xmlns:p14="http://schemas.microsoft.com/office/powerpoint/2010/main" val="51108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2" grpId="0" animBg="1"/>
      <p:bldP spid="17" grpId="0"/>
      <p:bldP spid="18" grpId="0" animBg="1"/>
      <p:bldP spid="19" grpId="0"/>
      <p:bldP spid="20" grpId="0" animBg="1"/>
      <p:bldP spid="21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635</Words>
  <Application>Microsoft Office PowerPoint</Application>
  <PresentationFormat>On-screen Show (4:3)</PresentationFormat>
  <Paragraphs>166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17</cp:revision>
  <dcterms:created xsi:type="dcterms:W3CDTF">2015-10-06T14:56:54Z</dcterms:created>
  <dcterms:modified xsi:type="dcterms:W3CDTF">2019-04-20T11:09:22Z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