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6" r:id="rId1"/>
  </p:sldMasterIdLst>
  <p:notesMasterIdLst>
    <p:notesMasterId r:id="rId15"/>
  </p:notesMasterIdLst>
  <p:sldIdLst>
    <p:sldId id="324" r:id="rId2"/>
    <p:sldId id="384" r:id="rId3"/>
    <p:sldId id="385" r:id="rId4"/>
    <p:sldId id="386" r:id="rId5"/>
    <p:sldId id="387" r:id="rId6"/>
    <p:sldId id="388" r:id="rId7"/>
    <p:sldId id="389" r:id="rId8"/>
    <p:sldId id="390" r:id="rId9"/>
    <p:sldId id="391" r:id="rId10"/>
    <p:sldId id="392" r:id="rId11"/>
    <p:sldId id="393" r:id="rId12"/>
    <p:sldId id="394" r:id="rId13"/>
    <p:sldId id="395" r:id="rId14"/>
  </p:sldIdLst>
  <p:sldSz cx="9144000" cy="6858000" type="screen4x3"/>
  <p:notesSz cx="6858000" cy="9144000"/>
  <p:custDataLst>
    <p:tags r:id="rId16"/>
  </p:custDataLst>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87" autoAdjust="0"/>
    <p:restoredTop sz="91103" autoAdjust="0"/>
  </p:normalViewPr>
  <p:slideViewPr>
    <p:cSldViewPr>
      <p:cViewPr varScale="1">
        <p:scale>
          <a:sx n="51" d="100"/>
          <a:sy n="51" d="100"/>
        </p:scale>
        <p:origin x="-96" y="-10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1DBE250-EBC8-4FF7-81AB-0EA693E88063}" type="datetimeFigureOut">
              <a:rPr lang="ar-EG" smtClean="0"/>
              <a:pPr/>
              <a:t>13/07/1440</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26BDBA-3E88-4B35-AA02-961CF36B3C3A}" type="slidenum">
              <a:rPr lang="ar-EG" smtClean="0"/>
              <a:pPr/>
              <a:t>‹#›</a:t>
            </a:fld>
            <a:endParaRPr lang="ar-EG"/>
          </a:p>
        </p:txBody>
      </p:sp>
    </p:spTree>
    <p:extLst>
      <p:ext uri="{BB962C8B-B14F-4D97-AF65-F5344CB8AC3E}">
        <p14:creationId xmlns:p14="http://schemas.microsoft.com/office/powerpoint/2010/main" val="38202306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49027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99301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4033854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110474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5" name="عنصر نائب للتذييل 4"/>
          <p:cNvSpPr>
            <a:spLocks noGrp="1"/>
          </p:cNvSpPr>
          <p:nvPr>
            <p:ph type="ftr" sz="quarter" idx="11"/>
          </p:nvPr>
        </p:nvSpPr>
        <p:spPr/>
        <p:txBody>
          <a:bodyPr/>
          <a:lstStyle/>
          <a:p>
            <a:endParaRPr lang="ar-SA">
              <a:solidFill>
                <a:srgbClr val="EEECE1">
                  <a:shade val="50000"/>
                </a:srgbClr>
              </a:solidFill>
            </a:endParaRPr>
          </a:p>
        </p:txBody>
      </p:sp>
      <p:sp>
        <p:nvSpPr>
          <p:cNvPr id="6" name="عنصر نائب لرقم الشريحة 5"/>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75896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250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8" name="عنصر نائب للتذييل 7"/>
          <p:cNvSpPr>
            <a:spLocks noGrp="1"/>
          </p:cNvSpPr>
          <p:nvPr>
            <p:ph type="ftr" sz="quarter" idx="11"/>
          </p:nvPr>
        </p:nvSpPr>
        <p:spPr/>
        <p:txBody>
          <a:bodyPr/>
          <a:lstStyle/>
          <a:p>
            <a:endParaRPr lang="ar-SA">
              <a:solidFill>
                <a:srgbClr val="EEECE1">
                  <a:shade val="50000"/>
                </a:srgbClr>
              </a:solidFill>
            </a:endParaRPr>
          </a:p>
        </p:txBody>
      </p:sp>
      <p:sp>
        <p:nvSpPr>
          <p:cNvPr id="9" name="عنصر نائب لرقم الشريحة 8"/>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48729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4" name="عنصر نائب للتذييل 3"/>
          <p:cNvSpPr>
            <a:spLocks noGrp="1"/>
          </p:cNvSpPr>
          <p:nvPr>
            <p:ph type="ftr" sz="quarter" idx="11"/>
          </p:nvPr>
        </p:nvSpPr>
        <p:spPr/>
        <p:txBody>
          <a:bodyPr/>
          <a:lstStyle/>
          <a:p>
            <a:endParaRPr lang="ar-SA">
              <a:solidFill>
                <a:srgbClr val="EEECE1">
                  <a:shade val="50000"/>
                </a:srgbClr>
              </a:solidFill>
            </a:endParaRPr>
          </a:p>
        </p:txBody>
      </p:sp>
      <p:sp>
        <p:nvSpPr>
          <p:cNvPr id="5" name="عنصر نائب لرقم الشريحة 4"/>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52184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3" name="عنصر نائب للتذييل 2"/>
          <p:cNvSpPr>
            <a:spLocks noGrp="1"/>
          </p:cNvSpPr>
          <p:nvPr>
            <p:ph type="ftr" sz="quarter" idx="11"/>
          </p:nvPr>
        </p:nvSpPr>
        <p:spPr/>
        <p:txBody>
          <a:bodyPr/>
          <a:lstStyle/>
          <a:p>
            <a:endParaRPr lang="ar-SA">
              <a:solidFill>
                <a:srgbClr val="EEECE1">
                  <a:shade val="50000"/>
                </a:srgbClr>
              </a:solidFill>
            </a:endParaRPr>
          </a:p>
        </p:txBody>
      </p:sp>
      <p:sp>
        <p:nvSpPr>
          <p:cNvPr id="4" name="عنصر نائب لرقم الشريحة 3"/>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204833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55284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E5AC558-B72B-4644-871B-E134285A5763}" type="datetimeFigureOut">
              <a:rPr lang="ar-SA" smtClean="0">
                <a:solidFill>
                  <a:srgbClr val="EEECE1">
                    <a:shade val="50000"/>
                  </a:srgbClr>
                </a:solidFill>
              </a:rPr>
              <a:pPr/>
              <a:t>13/07/40</a:t>
            </a:fld>
            <a:endParaRPr lang="ar-SA">
              <a:solidFill>
                <a:srgbClr val="EEECE1">
                  <a:shade val="50000"/>
                </a:srgbClr>
              </a:solidFill>
            </a:endParaRPr>
          </a:p>
        </p:txBody>
      </p:sp>
      <p:sp>
        <p:nvSpPr>
          <p:cNvPr id="6" name="عنصر نائب للتذييل 5"/>
          <p:cNvSpPr>
            <a:spLocks noGrp="1"/>
          </p:cNvSpPr>
          <p:nvPr>
            <p:ph type="ftr" sz="quarter" idx="11"/>
          </p:nvPr>
        </p:nvSpPr>
        <p:spPr/>
        <p:txBody>
          <a:bodyPr/>
          <a:lstStyle/>
          <a:p>
            <a:endParaRPr lang="ar-SA">
              <a:solidFill>
                <a:srgbClr val="EEECE1">
                  <a:shade val="50000"/>
                </a:srgbClr>
              </a:solidFill>
            </a:endParaRPr>
          </a:p>
        </p:txBody>
      </p:sp>
      <p:sp>
        <p:nvSpPr>
          <p:cNvPr id="7" name="عنصر نائب لرقم الشريحة 6"/>
          <p:cNvSpPr>
            <a:spLocks noGrp="1"/>
          </p:cNvSpPr>
          <p:nvPr>
            <p:ph type="sldNum" sz="quarter" idx="12"/>
          </p:nvPr>
        </p:nvSpPr>
        <p:spPr/>
        <p:txBody>
          <a:bodyPr/>
          <a:lstStyle/>
          <a:p>
            <a:fld id="{81EECE29-F2A9-44F8-858B-C22879C84A96}" type="slidenum">
              <a:rPr lang="ar-SA" smtClean="0">
                <a:solidFill>
                  <a:srgbClr val="EEECE1">
                    <a:shade val="50000"/>
                  </a:srgbClr>
                </a:solidFill>
              </a:rPr>
              <a:pPr/>
              <a:t>‹#›</a:t>
            </a:fld>
            <a:endParaRPr lang="ar-SA">
              <a:solidFill>
                <a:srgbClr val="EEECE1">
                  <a:shade val="50000"/>
                </a:srgbClr>
              </a:solidFill>
            </a:endParaRPr>
          </a:p>
        </p:txBody>
      </p:sp>
    </p:spTree>
    <p:extLst>
      <p:ext uri="{BB962C8B-B14F-4D97-AF65-F5344CB8AC3E}">
        <p14:creationId xmlns:p14="http://schemas.microsoft.com/office/powerpoint/2010/main" val="38858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9CB88-5E1A-4FAC-892A-60949ACB1F6F}" type="datetimeFigureOut">
              <a:rPr lang="en-US" smtClean="0">
                <a:solidFill>
                  <a:srgbClr val="EEECE1">
                    <a:shade val="50000"/>
                  </a:srgbClr>
                </a:solidFill>
              </a:rPr>
              <a:pPr/>
              <a:t>3/19/2019</a:t>
            </a:fld>
            <a:endParaRPr lang="en-US">
              <a:solidFill>
                <a:srgbClr val="EEECE1">
                  <a:shade val="50000"/>
                </a:srgb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EEECE1">
                  <a:shade val="50000"/>
                </a:srgb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74DF9-AD47-4691-BA21-BBFCE3637A9A}" type="slidenum">
              <a:rPr lang="en-US" smtClean="0">
                <a:solidFill>
                  <a:srgbClr val="EEECE1">
                    <a:shade val="50000"/>
                  </a:srgbClr>
                </a:solidFill>
              </a:rPr>
              <a:pPr/>
              <a:t>‹#›</a:t>
            </a:fld>
            <a:endParaRPr lang="en-US">
              <a:solidFill>
                <a:srgbClr val="EEECE1">
                  <a:shade val="50000"/>
                </a:srgbClr>
              </a:solidFill>
            </a:endParaRPr>
          </a:p>
        </p:txBody>
      </p:sp>
    </p:spTree>
    <p:extLst>
      <p:ext uri="{BB962C8B-B14F-4D97-AF65-F5344CB8AC3E}">
        <p14:creationId xmlns:p14="http://schemas.microsoft.com/office/powerpoint/2010/main" val="298665494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مستطيل 18"/>
          <p:cNvSpPr/>
          <p:nvPr/>
        </p:nvSpPr>
        <p:spPr>
          <a:xfrm>
            <a:off x="3316423" y="-225"/>
            <a:ext cx="2523728" cy="908864"/>
          </a:xfrm>
          <a:prstGeom prst="flowChartTerminator">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ar-SA" sz="3600" b="1" kern="0" dirty="0" smtClean="0">
                <a:solidFill>
                  <a:prstClr val="white"/>
                </a:solidFill>
                <a:effectLst>
                  <a:glow rad="101600">
                    <a:srgbClr val="00B050">
                      <a:alpha val="60000"/>
                    </a:srgbClr>
                  </a:glow>
                </a:effectLst>
                <a:latin typeface="Times New Roman" pitchFamily="18" charset="0"/>
              </a:rPr>
              <a:t>التمهيد</a:t>
            </a:r>
            <a:endParaRPr lang="ar-SA" sz="700" kern="0" dirty="0" smtClean="0">
              <a:solidFill>
                <a:sysClr val="windowText" lastClr="000000"/>
              </a:solidFill>
            </a:endParaRPr>
          </a:p>
        </p:txBody>
      </p:sp>
      <p:grpSp>
        <p:nvGrpSpPr>
          <p:cNvPr id="40" name="مجموعة 4"/>
          <p:cNvGrpSpPr/>
          <p:nvPr/>
        </p:nvGrpSpPr>
        <p:grpSpPr>
          <a:xfrm>
            <a:off x="533400" y="6172200"/>
            <a:ext cx="5751790" cy="657885"/>
            <a:chOff x="395536" y="5964387"/>
            <a:chExt cx="5751790" cy="848989"/>
          </a:xfrm>
        </p:grpSpPr>
        <p:pic>
          <p:nvPicPr>
            <p:cNvPr id="42" name="Picture 41" descr="http://www.dr-mohammadian.ir/gallery/home.png">
              <a:hlinkClick r:id="" action="ppaction://hlinkshowjump?jump=firstslide"/>
            </p:cNvPr>
            <p:cNvPicPr>
              <a:picLocks noChangeAspect="1" noChangeArrowheads="1"/>
            </p:cNvPicPr>
            <p:nvPr/>
          </p:nvPicPr>
          <p:blipFill rotWithShape="1">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l="16296" t="15127" r="15390" b="20163"/>
            <a:stretch/>
          </p:blipFill>
          <p:spPr bwMode="auto">
            <a:xfrm>
              <a:off x="4076488" y="5964387"/>
              <a:ext cx="896293" cy="848989"/>
            </a:xfrm>
            <a:prstGeom prst="round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43" name="سهم إلى اليمين 3">
              <a:hlinkClick r:id="" action="ppaction://hlinkshowjump?jump=nextslide"/>
            </p:cNvPr>
            <p:cNvSpPr/>
            <p:nvPr/>
          </p:nvSpPr>
          <p:spPr>
            <a:xfrm rot="801633">
              <a:off x="5370740" y="6201641"/>
              <a:ext cx="776586" cy="600267"/>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44" name="سهم إلى اليمين 19">
              <a:hlinkClick r:id="" action="ppaction://hlinkshowjump?jump=previousslide"/>
            </p:cNvPr>
            <p:cNvSpPr/>
            <p:nvPr/>
          </p:nvSpPr>
          <p:spPr>
            <a:xfrm rot="10071875">
              <a:off x="2844698" y="6197190"/>
              <a:ext cx="776586" cy="600267"/>
            </a:xfrm>
            <a:prstGeom prst="rightArrow">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pic>
          <p:nvPicPr>
            <p:cNvPr id="45" name="Picture 4" descr="http://www.clker.com/cliparts/3/8/b/a/11971212312045077795webmichl_powerbutton_2_states_(_on_off_).svg.med.png">
              <a:hlinkClick r:id="" action="ppaction://hlinkshowjump?jump=endshow"/>
            </p:cNvPr>
            <p:cNvPicPr>
              <a:picLocks noChangeAspect="1" noChangeArrowheads="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t="869" b="-869"/>
            <a:stretch/>
          </p:blipFill>
          <p:spPr bwMode="auto">
            <a:xfrm>
              <a:off x="395536" y="6120038"/>
              <a:ext cx="684062" cy="684062"/>
            </a:xfrm>
            <a:prstGeom prst="ellipse">
              <a:avLst/>
            </a:prstGeom>
            <a:noFill/>
            <a:ln>
              <a:solidFill>
                <a:srgbClr val="FF0000"/>
              </a:solidFill>
            </a:ln>
            <a:extLst>
              <a:ext uri="{909E8E84-426E-40DD-AFC4-6F175D3DCCD1}">
                <a14:hiddenFill xmlns:a14="http://schemas.microsoft.com/office/drawing/2010/main">
                  <a:solidFill>
                    <a:srgbClr val="FFFFFF"/>
                  </a:solidFill>
                </a14:hiddenFill>
              </a:ext>
            </a:extLst>
          </p:spPr>
        </p:pic>
      </p:grpSp>
      <p:sp>
        <p:nvSpPr>
          <p:cNvPr id="2" name="مستطيل 1"/>
          <p:cNvSpPr/>
          <p:nvPr/>
        </p:nvSpPr>
        <p:spPr>
          <a:xfrm>
            <a:off x="3851920" y="2253347"/>
            <a:ext cx="4942066" cy="138499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a:spAutoFit/>
          </a:bodyPr>
          <a:lstStyle/>
          <a:p>
            <a:r>
              <a:rPr lang="ar-SA" sz="2800" b="1" dirty="0">
                <a:solidFill>
                  <a:prstClr val="black"/>
                </a:solidFill>
              </a:rPr>
              <a:t>عندما يصطاد الثعبان سحلية تكون السحلية هي الفريسة .وكلاهما يحتاج </a:t>
            </a:r>
            <a:r>
              <a:rPr lang="ar-EG" sz="2800" b="1" dirty="0">
                <a:solidFill>
                  <a:prstClr val="black"/>
                </a:solidFill>
              </a:rPr>
              <a:t>إ</a:t>
            </a:r>
            <a:r>
              <a:rPr lang="ar-SA" sz="2800" b="1" dirty="0" smtClean="0">
                <a:solidFill>
                  <a:prstClr val="black"/>
                </a:solidFill>
              </a:rPr>
              <a:t>لى </a:t>
            </a:r>
            <a:r>
              <a:rPr lang="ar-SA" sz="2800" b="1" dirty="0">
                <a:solidFill>
                  <a:prstClr val="black"/>
                </a:solidFill>
              </a:rPr>
              <a:t>طاقة كي يعيش. فما مصدر تلك الطاقة</a:t>
            </a:r>
            <a:r>
              <a:rPr lang="ar-SA" sz="2800" b="1" dirty="0" smtClean="0">
                <a:solidFill>
                  <a:prstClr val="black"/>
                </a:solidFill>
              </a:rPr>
              <a:t>؟</a:t>
            </a:r>
            <a:endParaRPr lang="ar-SA" sz="2800" b="1" dirty="0">
              <a:solidFill>
                <a:prstClr val="black"/>
              </a:solidFill>
            </a:endParaRPr>
          </a:p>
        </p:txBody>
      </p:sp>
      <p:pic>
        <p:nvPicPr>
          <p:cNvPr id="11" name="صورة 10" descr="زواحف.gif"/>
          <p:cNvPicPr/>
          <p:nvPr/>
        </p:nvPicPr>
        <p:blipFill>
          <a:blip r:embed="rId5" cstate="print"/>
          <a:stretch>
            <a:fillRect/>
          </a:stretch>
        </p:blipFill>
        <p:spPr>
          <a:xfrm>
            <a:off x="533400" y="1268435"/>
            <a:ext cx="3202698" cy="3354818"/>
          </a:xfrm>
          <a:prstGeom prst="rect">
            <a:avLst/>
          </a:prstGeom>
        </p:spPr>
      </p:pic>
      <p:sp>
        <p:nvSpPr>
          <p:cNvPr id="10" name="دبوس زينة 9"/>
          <p:cNvSpPr/>
          <p:nvPr/>
        </p:nvSpPr>
        <p:spPr>
          <a:xfrm>
            <a:off x="-14180" y="44624"/>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ص102</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5112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iterate type="lt">
                                    <p:tmPct val="10000"/>
                                  </p:iterate>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الثالث </a:t>
            </a:r>
            <a:endParaRPr lang="ar-SA" sz="2400" b="1" dirty="0">
              <a:solidFill>
                <a:srgbClr val="FFFF00"/>
              </a:solidFill>
            </a:endParaRPr>
          </a:p>
        </p:txBody>
      </p:sp>
      <p:sp>
        <p:nvSpPr>
          <p:cNvPr id="7"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a:t>
            </a:r>
            <a:r>
              <a:rPr lang="ar-SA" sz="2400" b="1" dirty="0" smtClean="0">
                <a:solidFill>
                  <a:srgbClr val="FFFF00"/>
                </a:solidFill>
              </a:rPr>
              <a:t>الثانية</a:t>
            </a:r>
            <a:endParaRPr lang="ar-EG" sz="2400" b="1" dirty="0">
              <a:solidFill>
                <a:srgbClr val="FFFF00"/>
              </a:solidFill>
            </a:endParaRPr>
          </a:p>
        </p:txBody>
      </p:sp>
      <p:sp>
        <p:nvSpPr>
          <p:cNvPr id="8" name="مربع نص 16"/>
          <p:cNvSpPr txBox="1"/>
          <p:nvPr/>
        </p:nvSpPr>
        <p:spPr>
          <a:xfrm>
            <a:off x="3192143" y="9940"/>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الثاني </a:t>
            </a:r>
            <a:endParaRPr lang="ar-EG" sz="2400" b="1" dirty="0">
              <a:solidFill>
                <a:prstClr val="white"/>
              </a:solidFill>
            </a:endParaRPr>
          </a:p>
        </p:txBody>
      </p:sp>
      <p:sp>
        <p:nvSpPr>
          <p:cNvPr id="9" name="مربع نص 21"/>
          <p:cNvSpPr txBox="1"/>
          <p:nvPr/>
        </p:nvSpPr>
        <p:spPr>
          <a:xfrm>
            <a:off x="2361177" y="527229"/>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a:defRPr/>
            </a:pPr>
            <a:r>
              <a:rPr lang="ar-SA" sz="2400" b="1" dirty="0">
                <a:solidFill>
                  <a:prstClr val="black"/>
                </a:solidFill>
              </a:rPr>
              <a:t>أفكر وأتحدث وأكتب </a:t>
            </a:r>
          </a:p>
        </p:txBody>
      </p:sp>
      <p:sp>
        <p:nvSpPr>
          <p:cNvPr id="10" name="Round Diagonal Corner Rectangle 9"/>
          <p:cNvSpPr/>
          <p:nvPr/>
        </p:nvSpPr>
        <p:spPr>
          <a:xfrm>
            <a:off x="6554716" y="819782"/>
            <a:ext cx="2276213" cy="640080"/>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solidFill>
                  <a:prstClr val="black"/>
                </a:solidFill>
              </a:rPr>
              <a:t>1- المفردات :</a:t>
            </a:r>
            <a:endParaRPr lang="ar-SA" sz="3200" b="1" dirty="0">
              <a:solidFill>
                <a:prstClr val="black"/>
              </a:solidFill>
            </a:endParaRPr>
          </a:p>
        </p:txBody>
      </p:sp>
      <p:sp>
        <p:nvSpPr>
          <p:cNvPr id="11" name="TextBox 10"/>
          <p:cNvSpPr txBox="1"/>
          <p:nvPr/>
        </p:nvSpPr>
        <p:spPr>
          <a:xfrm>
            <a:off x="251520" y="1268760"/>
            <a:ext cx="6122044" cy="523220"/>
          </a:xfrm>
          <a:prstGeom prst="rect">
            <a:avLst/>
          </a:prstGeom>
          <a:noFill/>
        </p:spPr>
        <p:txBody>
          <a:bodyPr wrap="square" rtlCol="1">
            <a:spAutoFit/>
          </a:bodyPr>
          <a:lstStyle/>
          <a:p>
            <a:r>
              <a:rPr lang="ar-SA" sz="2800" b="1" dirty="0" smtClean="0">
                <a:solidFill>
                  <a:srgbClr val="FF0000"/>
                </a:solidFill>
              </a:rPr>
              <a:t>ما </a:t>
            </a:r>
            <a:r>
              <a:rPr lang="ar-SA" sz="2800" b="1" dirty="0" smtClean="0">
                <a:solidFill>
                  <a:srgbClr val="FF0000"/>
                </a:solidFill>
              </a:rPr>
              <a:t>المحللات؟ </a:t>
            </a:r>
            <a:r>
              <a:rPr lang="ar-SA" sz="2800" b="1" dirty="0" smtClean="0">
                <a:solidFill>
                  <a:srgbClr val="FF0000"/>
                </a:solidFill>
              </a:rPr>
              <a:t>أعطي أمثلة عليها .</a:t>
            </a:r>
            <a:endParaRPr lang="ar-SA" sz="2800" b="1" dirty="0">
              <a:solidFill>
                <a:srgbClr val="FF0000"/>
              </a:solidFill>
            </a:endParaRPr>
          </a:p>
        </p:txBody>
      </p:sp>
      <p:sp>
        <p:nvSpPr>
          <p:cNvPr id="12" name="TextBox 11"/>
          <p:cNvSpPr txBox="1"/>
          <p:nvPr/>
        </p:nvSpPr>
        <p:spPr>
          <a:xfrm>
            <a:off x="1159943" y="1844824"/>
            <a:ext cx="7804545" cy="1258372"/>
          </a:xfrm>
          <a:prstGeom prst="round2Same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SA" sz="2400" b="1" dirty="0" smtClean="0">
                <a:solidFill>
                  <a:srgbClr val="FF0000"/>
                </a:solidFill>
              </a:rPr>
              <a:t>الإجابة :</a:t>
            </a:r>
          </a:p>
          <a:p>
            <a:r>
              <a:rPr lang="ar-SA" sz="2400" b="1" dirty="0">
                <a:solidFill>
                  <a:srgbClr val="7030A0"/>
                </a:solidFill>
              </a:rPr>
              <a:t>تقوم بعض المخلوقات بتحليل المواد الميتة , وتسمى بالمحلات </a:t>
            </a:r>
            <a:r>
              <a:rPr lang="ar-SA" sz="2400" b="1" dirty="0" smtClean="0">
                <a:solidFill>
                  <a:srgbClr val="7030A0"/>
                </a:solidFill>
              </a:rPr>
              <a:t>: </a:t>
            </a:r>
            <a:r>
              <a:rPr lang="ar-EG" sz="2400" b="1" dirty="0">
                <a:solidFill>
                  <a:srgbClr val="7030A0"/>
                </a:solidFill>
              </a:rPr>
              <a:t>مثل الديدان والبكتريا والفطريات</a:t>
            </a:r>
            <a:r>
              <a:rPr lang="ar-SA" sz="2400" b="1" dirty="0" smtClean="0">
                <a:solidFill>
                  <a:srgbClr val="7030A0"/>
                </a:solidFill>
              </a:rPr>
              <a:t> </a:t>
            </a:r>
            <a:endParaRPr lang="ar-SA" sz="2400" b="1" dirty="0">
              <a:solidFill>
                <a:srgbClr val="7030A0"/>
              </a:solidFill>
            </a:endParaRPr>
          </a:p>
        </p:txBody>
      </p:sp>
      <p:sp>
        <p:nvSpPr>
          <p:cNvPr id="13" name="Round Diagonal Corner Rectangle 12"/>
          <p:cNvSpPr/>
          <p:nvPr/>
        </p:nvSpPr>
        <p:spPr>
          <a:xfrm>
            <a:off x="6569887" y="3198460"/>
            <a:ext cx="2276213" cy="640080"/>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solidFill>
                  <a:prstClr val="black"/>
                </a:solidFill>
              </a:rPr>
              <a:t>2- أستنتج :</a:t>
            </a:r>
            <a:endParaRPr lang="ar-SA" sz="3200" b="1" dirty="0">
              <a:solidFill>
                <a:prstClr val="black"/>
              </a:solidFill>
            </a:endParaRPr>
          </a:p>
        </p:txBody>
      </p:sp>
      <p:sp>
        <p:nvSpPr>
          <p:cNvPr id="14" name="TextBox 13"/>
          <p:cNvSpPr txBox="1"/>
          <p:nvPr/>
        </p:nvSpPr>
        <p:spPr>
          <a:xfrm>
            <a:off x="628371" y="3214980"/>
            <a:ext cx="5941516" cy="1569660"/>
          </a:xfrm>
          <a:prstGeom prst="rect">
            <a:avLst/>
          </a:prstGeom>
          <a:noFill/>
        </p:spPr>
        <p:txBody>
          <a:bodyPr wrap="square" rtlCol="1">
            <a:spAutoFit/>
          </a:bodyPr>
          <a:lstStyle/>
          <a:p>
            <a:r>
              <a:rPr lang="ar-SA" sz="2400" b="1" dirty="0" smtClean="0">
                <a:solidFill>
                  <a:srgbClr val="FF0000"/>
                </a:solidFill>
              </a:rPr>
              <a:t>قام أحد من العلماء بحصر آكلات الأعشاب وآكلات اللحوم في نظام بيئي ، ووجدوا أن عدد آكلات اللحوم يفوق عدد آكلات الأعشاب . فهل يعد هذا التعداد للحيوانات في المنطقة كاملا</a:t>
            </a:r>
            <a:r>
              <a:rPr lang="ar-EG" sz="2400" b="1" dirty="0" smtClean="0">
                <a:solidFill>
                  <a:srgbClr val="FF0000"/>
                </a:solidFill>
              </a:rPr>
              <a:t>ً</a:t>
            </a:r>
            <a:r>
              <a:rPr lang="ar-SA" sz="2400" b="1" dirty="0" smtClean="0">
                <a:solidFill>
                  <a:srgbClr val="FF0000"/>
                </a:solidFill>
              </a:rPr>
              <a:t> ؟ لماذا ؟ </a:t>
            </a:r>
            <a:endParaRPr lang="ar-SA" sz="2400" b="1" dirty="0">
              <a:solidFill>
                <a:srgbClr val="FF00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961026601"/>
              </p:ext>
            </p:extLst>
          </p:nvPr>
        </p:nvGraphicFramePr>
        <p:xfrm>
          <a:off x="864096" y="4679139"/>
          <a:ext cx="7992890" cy="1889760"/>
        </p:xfrm>
        <a:graphic>
          <a:graphicData uri="http://schemas.openxmlformats.org/drawingml/2006/table">
            <a:tbl>
              <a:tblPr rtl="1" firstRow="1" bandRow="1">
                <a:tableStyleId>{5C22544A-7EE6-4342-B048-85BDC9FD1C3A}</a:tableStyleId>
              </a:tblPr>
              <a:tblGrid>
                <a:gridCol w="3996445"/>
                <a:gridCol w="3996445"/>
              </a:tblGrid>
              <a:tr h="370840">
                <a:tc>
                  <a:txBody>
                    <a:bodyPr/>
                    <a:lstStyle/>
                    <a:p>
                      <a:pPr algn="ctr" rtl="1"/>
                      <a:r>
                        <a:rPr lang="ar-SA" sz="2800" b="1" dirty="0" smtClean="0"/>
                        <a:t>أدلة من النص </a:t>
                      </a:r>
                      <a:endParaRPr lang="ar-SA" sz="2800" b="1" dirty="0"/>
                    </a:p>
                  </a:txBody>
                  <a:tcPr/>
                </a:tc>
                <a:tc>
                  <a:txBody>
                    <a:bodyPr/>
                    <a:lstStyle/>
                    <a:p>
                      <a:pPr algn="ctr" rtl="1"/>
                      <a:r>
                        <a:rPr lang="ar-SA" sz="2800" b="1" dirty="0" smtClean="0"/>
                        <a:t>استنتاجات </a:t>
                      </a:r>
                      <a:endParaRPr lang="ar-SA" sz="2800" b="1" dirty="0"/>
                    </a:p>
                  </a:txBody>
                  <a:tcPr/>
                </a:tc>
              </a:tr>
              <a:tr h="370840">
                <a:tc>
                  <a:txBody>
                    <a:bodyPr/>
                    <a:lstStyle/>
                    <a:p>
                      <a:pPr rtl="1"/>
                      <a:r>
                        <a:rPr lang="ar-SA" sz="2800" b="1" dirty="0" smtClean="0">
                          <a:solidFill>
                            <a:srgbClr val="7030A0"/>
                          </a:solidFill>
                        </a:rPr>
                        <a:t>معظم الأنظمة البيئية تح</a:t>
                      </a:r>
                      <a:r>
                        <a:rPr lang="ar-EG" sz="2800" b="1" dirty="0" smtClean="0">
                          <a:solidFill>
                            <a:srgbClr val="7030A0"/>
                          </a:solidFill>
                        </a:rPr>
                        <a:t>ت</a:t>
                      </a:r>
                      <a:r>
                        <a:rPr lang="ar-SA" sz="2800" b="1" dirty="0" smtClean="0">
                          <a:solidFill>
                            <a:srgbClr val="7030A0"/>
                          </a:solidFill>
                        </a:rPr>
                        <a:t>وي على آكلات أعشاب بعدد أكثر من أعداد </a:t>
                      </a:r>
                      <a:r>
                        <a:rPr lang="ar-EG" sz="2800" b="1" dirty="0" smtClean="0">
                          <a:solidFill>
                            <a:srgbClr val="7030A0"/>
                          </a:solidFill>
                        </a:rPr>
                        <a:t>آ</a:t>
                      </a:r>
                      <a:r>
                        <a:rPr lang="ar-SA" sz="2800" b="1" dirty="0" smtClean="0">
                          <a:solidFill>
                            <a:srgbClr val="7030A0"/>
                          </a:solidFill>
                        </a:rPr>
                        <a:t>كلات اللحوم .</a:t>
                      </a:r>
                      <a:endParaRPr lang="ar-SA" sz="2800" b="1" dirty="0">
                        <a:solidFill>
                          <a:srgbClr val="7030A0"/>
                        </a:solidFill>
                      </a:endParaRPr>
                    </a:p>
                  </a:txBody>
                  <a:tcPr/>
                </a:tc>
                <a:tc>
                  <a:txBody>
                    <a:bodyPr/>
                    <a:lstStyle/>
                    <a:p>
                      <a:pPr rtl="1"/>
                      <a:r>
                        <a:rPr lang="ar-SA" sz="2800" b="1" dirty="0" smtClean="0">
                          <a:solidFill>
                            <a:srgbClr val="7030A0"/>
                          </a:solidFill>
                        </a:rPr>
                        <a:t>لم يتم حصر جميع</a:t>
                      </a:r>
                      <a:r>
                        <a:rPr lang="ar-SA" sz="2800" b="1" baseline="0" dirty="0" smtClean="0">
                          <a:solidFill>
                            <a:srgbClr val="7030A0"/>
                          </a:solidFill>
                        </a:rPr>
                        <a:t> آكلات الأعشاب في المنطقة ، إن عملية المسح غير مكتملة . </a:t>
                      </a:r>
                      <a:endParaRPr lang="ar-SA" sz="2800" b="1" dirty="0">
                        <a:solidFill>
                          <a:srgbClr val="7030A0"/>
                        </a:solidFill>
                      </a:endParaRPr>
                    </a:p>
                  </a:txBody>
                  <a:tcPr/>
                </a:tc>
              </a:tr>
            </a:tbl>
          </a:graphicData>
        </a:graphic>
      </p:graphicFrame>
      <p:sp>
        <p:nvSpPr>
          <p:cNvPr id="16" name="دبوس زينة 15"/>
          <p:cNvSpPr/>
          <p:nvPr/>
        </p:nvSpPr>
        <p:spPr>
          <a:xfrm>
            <a:off x="-14180" y="6105049"/>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صـ111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48354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6"/>
                                        </p:tgtEl>
                                        <p:attrNameLst>
                                          <p:attrName>style.color</p:attrName>
                                        </p:attrNameLst>
                                      </p:cBhvr>
                                      <p:by>
                                        <p:hsl h="-7200000" s="0" l="0"/>
                                      </p:by>
                                    </p:animClr>
                                    <p:animClr clrSpc="hsl" dir="cw">
                                      <p:cBhvr>
                                        <p:cTn id="7" dur="500" fill="hold"/>
                                        <p:tgtEl>
                                          <p:spTgt spid="16"/>
                                        </p:tgtEl>
                                        <p:attrNameLst>
                                          <p:attrName>fillcolor</p:attrName>
                                        </p:attrNameLst>
                                      </p:cBhvr>
                                      <p:by>
                                        <p:hsl h="-7200000" s="0" l="0"/>
                                      </p:by>
                                    </p:animClr>
                                    <p:animClr clrSpc="hsl" dir="cw">
                                      <p:cBhvr>
                                        <p:cTn id="8" dur="500" fill="hold"/>
                                        <p:tgtEl>
                                          <p:spTgt spid="16"/>
                                        </p:tgtEl>
                                        <p:attrNameLst>
                                          <p:attrName>stroke.color</p:attrName>
                                        </p:attrNameLst>
                                      </p:cBhvr>
                                      <p:by>
                                        <p:hsl h="-7200000" s="0" l="0"/>
                                      </p:by>
                                    </p:animClr>
                                    <p:set>
                                      <p:cBhvr>
                                        <p:cTn id="9" dur="5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iterate type="lt">
                                    <p:tmPct val="10000"/>
                                  </p:iterate>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1+#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iterate type="lt">
                                    <p:tmPct val="10000"/>
                                  </p:iterate>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2" grpId="0" animBg="1"/>
      <p:bldP spid="13" grpId="0" animBg="1"/>
      <p:bldP spid="14"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الثالث </a:t>
            </a:r>
            <a:endParaRPr lang="ar-SA" sz="2400" b="1" dirty="0">
              <a:solidFill>
                <a:srgbClr val="FFFF00"/>
              </a:solidFill>
            </a:endParaRPr>
          </a:p>
        </p:txBody>
      </p:sp>
      <p:sp>
        <p:nvSpPr>
          <p:cNvPr id="7"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a:t>
            </a:r>
            <a:r>
              <a:rPr lang="ar-SA" sz="2400" b="1" dirty="0" smtClean="0">
                <a:solidFill>
                  <a:srgbClr val="FFFF00"/>
                </a:solidFill>
              </a:rPr>
              <a:t>الثانية</a:t>
            </a:r>
            <a:endParaRPr lang="ar-EG" sz="2400" b="1" dirty="0">
              <a:solidFill>
                <a:srgbClr val="FFFF00"/>
              </a:solidFill>
            </a:endParaRPr>
          </a:p>
        </p:txBody>
      </p:sp>
      <p:sp>
        <p:nvSpPr>
          <p:cNvPr id="8" name="مربع نص 16"/>
          <p:cNvSpPr txBox="1"/>
          <p:nvPr/>
        </p:nvSpPr>
        <p:spPr>
          <a:xfrm>
            <a:off x="3185452" y="-27384"/>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الثاني </a:t>
            </a:r>
            <a:endParaRPr lang="ar-EG" sz="2400" b="1" dirty="0">
              <a:solidFill>
                <a:prstClr val="white"/>
              </a:solidFill>
            </a:endParaRPr>
          </a:p>
        </p:txBody>
      </p:sp>
      <p:sp>
        <p:nvSpPr>
          <p:cNvPr id="9" name="مربع نص 21"/>
          <p:cNvSpPr txBox="1"/>
          <p:nvPr/>
        </p:nvSpPr>
        <p:spPr>
          <a:xfrm>
            <a:off x="2361051" y="527229"/>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a:defRPr/>
            </a:pPr>
            <a:r>
              <a:rPr lang="ar-SA" sz="2400" b="1" dirty="0">
                <a:solidFill>
                  <a:prstClr val="white"/>
                </a:solidFill>
              </a:rPr>
              <a:t>أفكر وأتحدث وأكتب </a:t>
            </a:r>
          </a:p>
        </p:txBody>
      </p:sp>
      <p:sp>
        <p:nvSpPr>
          <p:cNvPr id="10" name="Round Diagonal Corner Rectangle 9"/>
          <p:cNvSpPr/>
          <p:nvPr/>
        </p:nvSpPr>
        <p:spPr>
          <a:xfrm>
            <a:off x="6226696" y="960075"/>
            <a:ext cx="2592288" cy="640080"/>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solidFill>
                  <a:prstClr val="black"/>
                </a:solidFill>
              </a:rPr>
              <a:t>3- التفكير الناقد:</a:t>
            </a:r>
            <a:endParaRPr lang="ar-SA" sz="3200" b="1" dirty="0">
              <a:solidFill>
                <a:prstClr val="black"/>
              </a:solidFill>
            </a:endParaRPr>
          </a:p>
        </p:txBody>
      </p:sp>
      <p:sp>
        <p:nvSpPr>
          <p:cNvPr id="11" name="TextBox 10"/>
          <p:cNvSpPr txBox="1"/>
          <p:nvPr/>
        </p:nvSpPr>
        <p:spPr>
          <a:xfrm>
            <a:off x="180961" y="1681427"/>
            <a:ext cx="8676457" cy="523220"/>
          </a:xfrm>
          <a:prstGeom prst="rect">
            <a:avLst/>
          </a:prstGeom>
          <a:noFill/>
        </p:spPr>
        <p:txBody>
          <a:bodyPr wrap="square" rtlCol="1">
            <a:spAutoFit/>
          </a:bodyPr>
          <a:lstStyle/>
          <a:p>
            <a:r>
              <a:rPr lang="ar-SA" sz="2800" b="1" dirty="0" smtClean="0">
                <a:solidFill>
                  <a:srgbClr val="FF0000"/>
                </a:solidFill>
              </a:rPr>
              <a:t>لماذا تكون أسنان</a:t>
            </a:r>
            <a:r>
              <a:rPr lang="ar-SA" sz="2800" b="1" dirty="0">
                <a:solidFill>
                  <a:srgbClr val="FF0000"/>
                </a:solidFill>
              </a:rPr>
              <a:t> آكلات</a:t>
            </a:r>
            <a:r>
              <a:rPr lang="ar-SA" sz="2800" b="1" dirty="0" smtClean="0">
                <a:solidFill>
                  <a:srgbClr val="FF0000"/>
                </a:solidFill>
              </a:rPr>
              <a:t> اللحوم حادة جدا</a:t>
            </a:r>
            <a:r>
              <a:rPr lang="ar-EG" sz="2800" b="1" dirty="0" smtClean="0">
                <a:solidFill>
                  <a:srgbClr val="FF0000"/>
                </a:solidFill>
              </a:rPr>
              <a:t>ً</a:t>
            </a:r>
            <a:r>
              <a:rPr lang="ar-SA" sz="2800" b="1" dirty="0" smtClean="0">
                <a:solidFill>
                  <a:srgbClr val="FF0000"/>
                </a:solidFill>
              </a:rPr>
              <a:t> مقارنة بأسنان آكلات الأعشاب ؟ </a:t>
            </a:r>
            <a:endParaRPr lang="ar-SA" sz="2800" b="1" dirty="0">
              <a:solidFill>
                <a:srgbClr val="FF0000"/>
              </a:solidFill>
            </a:endParaRPr>
          </a:p>
        </p:txBody>
      </p:sp>
      <p:sp>
        <p:nvSpPr>
          <p:cNvPr id="12" name="TextBox 11"/>
          <p:cNvSpPr txBox="1"/>
          <p:nvPr/>
        </p:nvSpPr>
        <p:spPr>
          <a:xfrm>
            <a:off x="1014439" y="2252345"/>
            <a:ext cx="7804545" cy="1258372"/>
          </a:xfrm>
          <a:prstGeom prst="round2Same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SA" sz="2400" b="1" dirty="0" smtClean="0">
                <a:solidFill>
                  <a:srgbClr val="FF0000"/>
                </a:solidFill>
              </a:rPr>
              <a:t>الإجابة :</a:t>
            </a:r>
          </a:p>
          <a:p>
            <a:r>
              <a:rPr lang="ar-SA" sz="2400" b="1" dirty="0" smtClean="0">
                <a:solidFill>
                  <a:srgbClr val="7030A0"/>
                </a:solidFill>
              </a:rPr>
              <a:t>آكلات اللحوم تحتاج إل</a:t>
            </a:r>
            <a:r>
              <a:rPr lang="ar-EG" sz="2400" b="1" dirty="0" smtClean="0">
                <a:solidFill>
                  <a:srgbClr val="7030A0"/>
                </a:solidFill>
              </a:rPr>
              <a:t>ى</a:t>
            </a:r>
            <a:r>
              <a:rPr lang="ar-SA" sz="2400" b="1" dirty="0" smtClean="0">
                <a:solidFill>
                  <a:srgbClr val="7030A0"/>
                </a:solidFill>
              </a:rPr>
              <a:t> أسنان حادة جدا</a:t>
            </a:r>
            <a:r>
              <a:rPr lang="ar-EG" sz="2400" b="1" dirty="0" smtClean="0">
                <a:solidFill>
                  <a:srgbClr val="7030A0"/>
                </a:solidFill>
              </a:rPr>
              <a:t>ً</a:t>
            </a:r>
            <a:r>
              <a:rPr lang="ar-SA" sz="2400" b="1" dirty="0" smtClean="0">
                <a:solidFill>
                  <a:srgbClr val="7030A0"/>
                </a:solidFill>
              </a:rPr>
              <a:t> للإمساك بالفريسة وتمزيق لحمها .</a:t>
            </a:r>
          </a:p>
          <a:p>
            <a:r>
              <a:rPr lang="ar-SA" sz="2400" b="1" dirty="0" smtClean="0">
                <a:solidFill>
                  <a:srgbClr val="7030A0"/>
                </a:solidFill>
              </a:rPr>
              <a:t>لآكلات الأعشاب أسنان غير حادة تصلح لطحن النباتات الغنية بالألياف . </a:t>
            </a:r>
            <a:endParaRPr lang="ar-SA" sz="2400" b="1" dirty="0">
              <a:solidFill>
                <a:srgbClr val="7030A0"/>
              </a:solidFill>
            </a:endParaRPr>
          </a:p>
        </p:txBody>
      </p:sp>
      <p:sp>
        <p:nvSpPr>
          <p:cNvPr id="13" name="Round Diagonal Corner Rectangle 12"/>
          <p:cNvSpPr/>
          <p:nvPr/>
        </p:nvSpPr>
        <p:spPr>
          <a:xfrm>
            <a:off x="5364088" y="3579876"/>
            <a:ext cx="3356333" cy="504056"/>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2400" b="1" dirty="0" smtClean="0">
                <a:solidFill>
                  <a:prstClr val="black"/>
                </a:solidFill>
              </a:rPr>
              <a:t>4- أختار الإجابة الصحيحة :</a:t>
            </a:r>
            <a:endParaRPr lang="ar-SA" sz="2400" b="1" dirty="0">
              <a:solidFill>
                <a:prstClr val="black"/>
              </a:solidFill>
            </a:endParaRPr>
          </a:p>
        </p:txBody>
      </p:sp>
      <p:sp>
        <p:nvSpPr>
          <p:cNvPr id="14" name="TextBox 13"/>
          <p:cNvSpPr txBox="1"/>
          <p:nvPr/>
        </p:nvSpPr>
        <p:spPr>
          <a:xfrm>
            <a:off x="1084849" y="4182415"/>
            <a:ext cx="7772569" cy="1200329"/>
          </a:xfrm>
          <a:prstGeom prst="rect">
            <a:avLst/>
          </a:prstGeom>
          <a:noFill/>
        </p:spPr>
        <p:txBody>
          <a:bodyPr wrap="square" rtlCol="1">
            <a:spAutoFit/>
          </a:bodyPr>
          <a:lstStyle/>
          <a:p>
            <a:r>
              <a:rPr lang="ar-SA" sz="2400" b="1" dirty="0" smtClean="0">
                <a:solidFill>
                  <a:srgbClr val="FF0000"/>
                </a:solidFill>
              </a:rPr>
              <a:t>ينشأ عن </a:t>
            </a:r>
            <a:r>
              <a:rPr lang="ar-EG" sz="2400" b="1" dirty="0" smtClean="0">
                <a:solidFill>
                  <a:srgbClr val="FF0000"/>
                </a:solidFill>
              </a:rPr>
              <a:t>ا</a:t>
            </a:r>
            <a:r>
              <a:rPr lang="ar-SA" sz="2400" b="1" dirty="0" smtClean="0">
                <a:solidFill>
                  <a:srgbClr val="FF0000"/>
                </a:solidFill>
              </a:rPr>
              <a:t>تحاد سلسلتي غذاء أو أكثر : </a:t>
            </a:r>
          </a:p>
          <a:p>
            <a:r>
              <a:rPr lang="ar-SA" sz="2400" b="1" dirty="0" smtClean="0">
                <a:solidFill>
                  <a:srgbClr val="7030A0"/>
                </a:solidFill>
              </a:rPr>
              <a:t>أ- نظام بيئي .                ب- شبكة غذاء .</a:t>
            </a:r>
          </a:p>
          <a:p>
            <a:r>
              <a:rPr lang="ar-SA" sz="2400" b="1" dirty="0" smtClean="0">
                <a:solidFill>
                  <a:srgbClr val="7030A0"/>
                </a:solidFill>
              </a:rPr>
              <a:t>ج- مجتمع حيوي .          د- هرم غذائي .</a:t>
            </a:r>
          </a:p>
        </p:txBody>
      </p:sp>
      <p:sp>
        <p:nvSpPr>
          <p:cNvPr id="15" name="Oval 14"/>
          <p:cNvSpPr/>
          <p:nvPr/>
        </p:nvSpPr>
        <p:spPr>
          <a:xfrm>
            <a:off x="4355976" y="4538824"/>
            <a:ext cx="1872208" cy="4875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
        <p:nvSpPr>
          <p:cNvPr id="16" name="دبوس زينة 15"/>
          <p:cNvSpPr/>
          <p:nvPr/>
        </p:nvSpPr>
        <p:spPr>
          <a:xfrm>
            <a:off x="-14180" y="6105049"/>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صـ111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58736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6"/>
                                        </p:tgtEl>
                                        <p:attrNameLst>
                                          <p:attrName>style.color</p:attrName>
                                        </p:attrNameLst>
                                      </p:cBhvr>
                                      <p:by>
                                        <p:hsl h="-7200000" s="0" l="0"/>
                                      </p:by>
                                    </p:animClr>
                                    <p:animClr clrSpc="hsl" dir="cw">
                                      <p:cBhvr>
                                        <p:cTn id="7" dur="500" fill="hold"/>
                                        <p:tgtEl>
                                          <p:spTgt spid="16"/>
                                        </p:tgtEl>
                                        <p:attrNameLst>
                                          <p:attrName>fillcolor</p:attrName>
                                        </p:attrNameLst>
                                      </p:cBhvr>
                                      <p:by>
                                        <p:hsl h="-7200000" s="0" l="0"/>
                                      </p:by>
                                    </p:animClr>
                                    <p:animClr clrSpc="hsl" dir="cw">
                                      <p:cBhvr>
                                        <p:cTn id="8" dur="500" fill="hold"/>
                                        <p:tgtEl>
                                          <p:spTgt spid="16"/>
                                        </p:tgtEl>
                                        <p:attrNameLst>
                                          <p:attrName>stroke.color</p:attrName>
                                        </p:attrNameLst>
                                      </p:cBhvr>
                                      <p:by>
                                        <p:hsl h="-7200000" s="0" l="0"/>
                                      </p:by>
                                    </p:animClr>
                                    <p:set>
                                      <p:cBhvr>
                                        <p:cTn id="9" dur="5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iterate type="lt">
                                    <p:tmPct val="10000"/>
                                  </p:iterate>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1+#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iterate type="lt">
                                    <p:tmPct val="10000"/>
                                  </p:iterate>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2" grpId="0" animBg="1"/>
      <p:bldP spid="13" grpId="0" animBg="1"/>
      <p:bldP spid="14" grpId="0"/>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الثالث </a:t>
            </a:r>
            <a:endParaRPr lang="ar-SA" sz="2400" b="1" dirty="0">
              <a:solidFill>
                <a:srgbClr val="FFFF00"/>
              </a:solidFill>
            </a:endParaRPr>
          </a:p>
        </p:txBody>
      </p:sp>
      <p:sp>
        <p:nvSpPr>
          <p:cNvPr id="7"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a:t>
            </a:r>
            <a:r>
              <a:rPr lang="ar-SA" sz="2400" b="1" dirty="0" smtClean="0">
                <a:solidFill>
                  <a:srgbClr val="FFFF00"/>
                </a:solidFill>
              </a:rPr>
              <a:t>الثانية</a:t>
            </a:r>
            <a:endParaRPr lang="ar-EG" sz="2400" b="1" dirty="0">
              <a:solidFill>
                <a:srgbClr val="FFFF00"/>
              </a:solidFill>
            </a:endParaRPr>
          </a:p>
        </p:txBody>
      </p:sp>
      <p:sp>
        <p:nvSpPr>
          <p:cNvPr id="8" name="مربع نص 16"/>
          <p:cNvSpPr txBox="1"/>
          <p:nvPr/>
        </p:nvSpPr>
        <p:spPr>
          <a:xfrm>
            <a:off x="3201474" y="609"/>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الثاني </a:t>
            </a:r>
            <a:endParaRPr lang="ar-EG" sz="2400" b="1" dirty="0">
              <a:solidFill>
                <a:prstClr val="white"/>
              </a:solidFill>
            </a:endParaRPr>
          </a:p>
        </p:txBody>
      </p:sp>
      <p:sp>
        <p:nvSpPr>
          <p:cNvPr id="9" name="مربع نص 21"/>
          <p:cNvSpPr txBox="1"/>
          <p:nvPr/>
        </p:nvSpPr>
        <p:spPr>
          <a:xfrm>
            <a:off x="2351846" y="527229"/>
            <a:ext cx="4449762" cy="707231"/>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a:defRPr/>
            </a:pPr>
            <a:r>
              <a:rPr lang="ar-SA" sz="2400" b="1" dirty="0">
                <a:solidFill>
                  <a:prstClr val="white"/>
                </a:solidFill>
              </a:rPr>
              <a:t>أفكر وأتحدث وأكتب </a:t>
            </a:r>
          </a:p>
        </p:txBody>
      </p:sp>
      <p:sp>
        <p:nvSpPr>
          <p:cNvPr id="10" name="Round Diagonal Corner Rectangle 9"/>
          <p:cNvSpPr/>
          <p:nvPr/>
        </p:nvSpPr>
        <p:spPr>
          <a:xfrm>
            <a:off x="5436821" y="1149702"/>
            <a:ext cx="3379851" cy="640080"/>
          </a:xfrm>
          <a:prstGeom prst="round2Diag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200" b="1" dirty="0" smtClean="0">
                <a:solidFill>
                  <a:prstClr val="white"/>
                </a:solidFill>
              </a:rPr>
              <a:t>5- السؤال الأساسي : </a:t>
            </a:r>
            <a:endParaRPr lang="ar-SA" sz="3200" b="1" dirty="0">
              <a:solidFill>
                <a:prstClr val="white"/>
              </a:solidFill>
            </a:endParaRPr>
          </a:p>
        </p:txBody>
      </p:sp>
      <p:sp>
        <p:nvSpPr>
          <p:cNvPr id="11" name="TextBox 10"/>
          <p:cNvSpPr txBox="1"/>
          <p:nvPr/>
        </p:nvSpPr>
        <p:spPr>
          <a:xfrm>
            <a:off x="611560" y="1900768"/>
            <a:ext cx="7488832" cy="584775"/>
          </a:xfrm>
          <a:prstGeom prst="rect">
            <a:avLst/>
          </a:prstGeom>
          <a:noFill/>
        </p:spPr>
        <p:txBody>
          <a:bodyPr wrap="square" rtlCol="1">
            <a:spAutoFit/>
          </a:bodyPr>
          <a:lstStyle/>
          <a:p>
            <a:r>
              <a:rPr lang="ar-SA" sz="3200" b="1" dirty="0" smtClean="0">
                <a:solidFill>
                  <a:srgbClr val="FF0000"/>
                </a:solidFill>
              </a:rPr>
              <a:t>كيف تحصل المخلوقات الحية على الطاقة ؟ </a:t>
            </a:r>
            <a:endParaRPr lang="ar-SA" sz="3200" b="1" dirty="0">
              <a:solidFill>
                <a:srgbClr val="FF0000"/>
              </a:solidFill>
            </a:endParaRPr>
          </a:p>
        </p:txBody>
      </p:sp>
      <p:sp>
        <p:nvSpPr>
          <p:cNvPr id="12" name="TextBox 11"/>
          <p:cNvSpPr txBox="1"/>
          <p:nvPr/>
        </p:nvSpPr>
        <p:spPr>
          <a:xfrm>
            <a:off x="1043608" y="2821219"/>
            <a:ext cx="7603057" cy="1903690"/>
          </a:xfrm>
          <a:prstGeom prst="round2Same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SA" sz="2800" b="1" dirty="0" smtClean="0">
                <a:solidFill>
                  <a:srgbClr val="FF0000"/>
                </a:solidFill>
              </a:rPr>
              <a:t>الإجابة :</a:t>
            </a:r>
          </a:p>
          <a:p>
            <a:r>
              <a:rPr lang="ar-SA" sz="2800" b="1" dirty="0" smtClean="0">
                <a:solidFill>
                  <a:srgbClr val="7030A0"/>
                </a:solidFill>
              </a:rPr>
              <a:t>تصنع النباتات غذاءها بنفسها مستخدمة طاقة الشمس ، وتحصل الحيوانات على الطاقة من الغذاء ، فمنها ما يأكل النباتات ومنها ما يأكل حيوانات أخر</a:t>
            </a:r>
            <a:r>
              <a:rPr lang="ar-EG" sz="2800" b="1" dirty="0" smtClean="0">
                <a:solidFill>
                  <a:srgbClr val="7030A0"/>
                </a:solidFill>
              </a:rPr>
              <a:t>ى</a:t>
            </a:r>
            <a:r>
              <a:rPr lang="ar-SA" sz="2800" b="1" dirty="0" smtClean="0">
                <a:solidFill>
                  <a:srgbClr val="7030A0"/>
                </a:solidFill>
              </a:rPr>
              <a:t>، أو كلاهما . </a:t>
            </a:r>
          </a:p>
        </p:txBody>
      </p:sp>
      <p:sp>
        <p:nvSpPr>
          <p:cNvPr id="13" name="دبوس زينة 12"/>
          <p:cNvSpPr/>
          <p:nvPr/>
        </p:nvSpPr>
        <p:spPr>
          <a:xfrm>
            <a:off x="-14180" y="6105049"/>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صـ111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99949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مربع نص 21"/>
          <p:cNvSpPr txBox="1"/>
          <p:nvPr/>
        </p:nvSpPr>
        <p:spPr>
          <a:xfrm>
            <a:off x="2349083" y="44624"/>
            <a:ext cx="4449762" cy="895826"/>
          </a:xfrm>
          <a:prstGeom prst="downArrow">
            <a:avLst>
              <a:gd name="adj1" fmla="val 50000"/>
              <a:gd name="adj2" fmla="val 70100"/>
            </a:avLst>
          </a:prstGeom>
        </p:spPr>
        <p:style>
          <a:lnRef idx="0">
            <a:schemeClr val="accent1"/>
          </a:lnRef>
          <a:fillRef idx="3">
            <a:schemeClr val="accent1"/>
          </a:fillRef>
          <a:effectRef idx="3">
            <a:schemeClr val="accent1"/>
          </a:effectRef>
          <a:fontRef idx="minor">
            <a:schemeClr val="lt1"/>
          </a:fontRef>
        </p:style>
        <p:txBody>
          <a:bodyPr rtlCol="1">
            <a:spAutoFit/>
          </a:bodyPr>
          <a:lstStyle/>
          <a:p>
            <a:pPr algn="ctr">
              <a:defRPr/>
            </a:pPr>
            <a:r>
              <a:rPr lang="ar-SA" sz="3200" b="1" dirty="0" smtClean="0">
                <a:solidFill>
                  <a:schemeClr val="tx1"/>
                </a:solidFill>
              </a:rPr>
              <a:t>الواجب</a:t>
            </a:r>
            <a:endParaRPr lang="ar-SA" sz="3200" b="1" dirty="0">
              <a:solidFill>
                <a:schemeClr val="tx1"/>
              </a:solidFill>
            </a:endParaRPr>
          </a:p>
        </p:txBody>
      </p:sp>
      <p:sp>
        <p:nvSpPr>
          <p:cNvPr id="13" name="مستطيل 12"/>
          <p:cNvSpPr/>
          <p:nvPr/>
        </p:nvSpPr>
        <p:spPr>
          <a:xfrm>
            <a:off x="4025968" y="1289618"/>
            <a:ext cx="4464684" cy="584775"/>
          </a:xfrm>
          <a:prstGeom prst="rect">
            <a:avLst/>
          </a:prstGeom>
        </p:spPr>
        <p:txBody>
          <a:bodyPr wrap="none">
            <a:spAutoFit/>
          </a:bodyPr>
          <a:lstStyle/>
          <a:p>
            <a:r>
              <a:rPr lang="ar-SA" sz="3200" b="1" dirty="0"/>
              <a:t>س:اختر الاجابة الصحيحة فيما يأتي؟</a:t>
            </a:r>
            <a:endParaRPr lang="en-US" sz="3200" dirty="0"/>
          </a:p>
        </p:txBody>
      </p:sp>
      <p:sp>
        <p:nvSpPr>
          <p:cNvPr id="14" name="مستطيل 13"/>
          <p:cNvSpPr/>
          <p:nvPr/>
        </p:nvSpPr>
        <p:spPr>
          <a:xfrm>
            <a:off x="1547664" y="2204864"/>
            <a:ext cx="7344816" cy="3970318"/>
          </a:xfrm>
          <a:prstGeom prst="rect">
            <a:avLst/>
          </a:prstGeom>
        </p:spPr>
        <p:txBody>
          <a:bodyPr wrap="square">
            <a:spAutoFit/>
          </a:bodyPr>
          <a:lstStyle/>
          <a:p>
            <a:r>
              <a:rPr lang="ar-SA" sz="2800" b="1" dirty="0">
                <a:solidFill>
                  <a:srgbClr val="C00000"/>
                </a:solidFill>
              </a:rPr>
              <a:t>1ـ ينشأ عن </a:t>
            </a:r>
            <a:r>
              <a:rPr lang="ar-EG" sz="2800" b="1" dirty="0" smtClean="0">
                <a:solidFill>
                  <a:srgbClr val="C00000"/>
                </a:solidFill>
              </a:rPr>
              <a:t>ا</a:t>
            </a:r>
            <a:r>
              <a:rPr lang="ar-SA" sz="2800" b="1" dirty="0" smtClean="0">
                <a:solidFill>
                  <a:srgbClr val="C00000"/>
                </a:solidFill>
              </a:rPr>
              <a:t>تحاد </a:t>
            </a:r>
            <a:r>
              <a:rPr lang="ar-SA" sz="2800" b="1" dirty="0">
                <a:solidFill>
                  <a:srgbClr val="C00000"/>
                </a:solidFill>
              </a:rPr>
              <a:t>سلسلتي غذاء أو أكثر : </a:t>
            </a:r>
            <a:endParaRPr lang="ar-SA" sz="2800" b="1" dirty="0" smtClean="0">
              <a:solidFill>
                <a:srgbClr val="C00000"/>
              </a:solidFill>
            </a:endParaRPr>
          </a:p>
          <a:p>
            <a:endParaRPr lang="en-US" sz="2800" dirty="0"/>
          </a:p>
          <a:p>
            <a:r>
              <a:rPr lang="ar-SA" sz="2800" b="1" dirty="0">
                <a:solidFill>
                  <a:schemeClr val="tx2">
                    <a:lumMod val="50000"/>
                  </a:schemeClr>
                </a:solidFill>
              </a:rPr>
              <a:t>أ- نظام بيئي .             </a:t>
            </a:r>
            <a:r>
              <a:rPr lang="en-US" sz="2800" b="1" dirty="0" smtClean="0">
                <a:solidFill>
                  <a:schemeClr val="tx2">
                    <a:lumMod val="50000"/>
                  </a:schemeClr>
                </a:solidFill>
              </a:rPr>
              <a:t>   </a:t>
            </a:r>
            <a:r>
              <a:rPr lang="ar-SA" sz="2800" b="1" dirty="0" smtClean="0">
                <a:solidFill>
                  <a:schemeClr val="tx2">
                    <a:lumMod val="50000"/>
                  </a:schemeClr>
                </a:solidFill>
              </a:rPr>
              <a:t>   </a:t>
            </a:r>
            <a:r>
              <a:rPr lang="ar-SA" sz="2800" b="1" dirty="0">
                <a:solidFill>
                  <a:schemeClr val="tx2">
                    <a:lumMod val="50000"/>
                  </a:schemeClr>
                </a:solidFill>
              </a:rPr>
              <a:t>ب- شبكة غذاء .</a:t>
            </a:r>
            <a:endParaRPr lang="en-US" sz="2800" dirty="0">
              <a:solidFill>
                <a:schemeClr val="tx2">
                  <a:lumMod val="50000"/>
                </a:schemeClr>
              </a:solidFill>
            </a:endParaRPr>
          </a:p>
          <a:p>
            <a:r>
              <a:rPr lang="ar-SA" sz="2800" b="1" dirty="0">
                <a:solidFill>
                  <a:schemeClr val="tx2">
                    <a:lumMod val="50000"/>
                  </a:schemeClr>
                </a:solidFill>
              </a:rPr>
              <a:t>ج- مجتمع حيوي .          د- هرم </a:t>
            </a:r>
            <a:r>
              <a:rPr lang="ar-SA" sz="2800" b="1" dirty="0" smtClean="0">
                <a:solidFill>
                  <a:schemeClr val="tx2">
                    <a:lumMod val="50000"/>
                  </a:schemeClr>
                </a:solidFill>
              </a:rPr>
              <a:t>غذائي</a:t>
            </a:r>
          </a:p>
          <a:p>
            <a:endParaRPr lang="en-US" sz="2800" dirty="0"/>
          </a:p>
          <a:p>
            <a:r>
              <a:rPr lang="ar-SA" sz="2800" b="1" dirty="0">
                <a:solidFill>
                  <a:srgbClr val="C00000"/>
                </a:solidFill>
              </a:rPr>
              <a:t>2ـ لها اسنان حادة جدا </a:t>
            </a:r>
            <a:r>
              <a:rPr lang="ar-SA" sz="2800" b="1" dirty="0" smtClean="0">
                <a:solidFill>
                  <a:srgbClr val="C00000"/>
                </a:solidFill>
              </a:rPr>
              <a:t>:</a:t>
            </a:r>
          </a:p>
          <a:p>
            <a:endParaRPr lang="en-US" sz="2800" dirty="0"/>
          </a:p>
          <a:p>
            <a:r>
              <a:rPr lang="ar-SA" sz="2800" b="1" dirty="0">
                <a:solidFill>
                  <a:schemeClr val="tx2">
                    <a:lumMod val="50000"/>
                  </a:schemeClr>
                </a:solidFill>
              </a:rPr>
              <a:t>أ- آكلات العشب .                ب- آكلات اللحوم .</a:t>
            </a:r>
            <a:endParaRPr lang="en-US" sz="2800" dirty="0">
              <a:solidFill>
                <a:schemeClr val="tx2">
                  <a:lumMod val="50000"/>
                </a:schemeClr>
              </a:solidFill>
            </a:endParaRPr>
          </a:p>
          <a:p>
            <a:r>
              <a:rPr lang="ar-SA" sz="2800" b="1" dirty="0">
                <a:solidFill>
                  <a:schemeClr val="tx2">
                    <a:lumMod val="50000"/>
                  </a:schemeClr>
                </a:solidFill>
              </a:rPr>
              <a:t>ج- المحللات .                   </a:t>
            </a:r>
            <a:r>
              <a:rPr lang="en-US" sz="2800" b="1" dirty="0" smtClean="0">
                <a:solidFill>
                  <a:schemeClr val="tx2">
                    <a:lumMod val="50000"/>
                  </a:schemeClr>
                </a:solidFill>
              </a:rPr>
              <a:t>      </a:t>
            </a:r>
            <a:r>
              <a:rPr lang="ar-SA" sz="2800" b="1" dirty="0" smtClean="0">
                <a:solidFill>
                  <a:schemeClr val="tx2">
                    <a:lumMod val="50000"/>
                  </a:schemeClr>
                </a:solidFill>
              </a:rPr>
              <a:t> </a:t>
            </a:r>
            <a:r>
              <a:rPr lang="ar-SA" sz="2800" b="1" dirty="0">
                <a:solidFill>
                  <a:schemeClr val="tx2">
                    <a:lumMod val="50000"/>
                  </a:schemeClr>
                </a:solidFill>
              </a:rPr>
              <a:t>د- المنتجات.</a:t>
            </a:r>
            <a:endParaRPr lang="en-US" sz="2800" dirty="0">
              <a:solidFill>
                <a:schemeClr val="tx2">
                  <a:lumMod val="50000"/>
                </a:schemeClr>
              </a:solidFill>
            </a:endParaRPr>
          </a:p>
        </p:txBody>
      </p:sp>
    </p:spTree>
    <p:extLst>
      <p:ext uri="{BB962C8B-B14F-4D97-AF65-F5344CB8AC3E}">
        <p14:creationId xmlns:p14="http://schemas.microsoft.com/office/powerpoint/2010/main" val="278470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Effect transition="in" filter="fade">
                                      <p:cBhvr>
                                        <p:cTn id="37" dur="500"/>
                                        <p:tgtEl>
                                          <p:spTgt spid="1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xEl>
                                              <p:pRg st="8" end="8"/>
                                            </p:txEl>
                                          </p:spTgt>
                                        </p:tgtEl>
                                        <p:attrNameLst>
                                          <p:attrName>style.visibility</p:attrName>
                                        </p:attrNameLst>
                                      </p:cBhvr>
                                      <p:to>
                                        <p:strVal val="visible"/>
                                      </p:to>
                                    </p:set>
                                    <p:animEffect transition="in" filter="fade">
                                      <p:cBhvr>
                                        <p:cTn id="42"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مجموعة 12"/>
          <p:cNvGrpSpPr/>
          <p:nvPr/>
        </p:nvGrpSpPr>
        <p:grpSpPr>
          <a:xfrm flipH="1">
            <a:off x="6138114" y="1057866"/>
            <a:ext cx="2666923" cy="642942"/>
            <a:chOff x="3999343" y="461994"/>
            <a:chExt cx="1788730" cy="838009"/>
          </a:xfrm>
        </p:grpSpPr>
        <p:sp>
          <p:nvSpPr>
            <p:cNvPr id="14" name="شارة رتبة 13"/>
            <p:cNvSpPr/>
            <p:nvPr/>
          </p:nvSpPr>
          <p:spPr>
            <a:xfrm>
              <a:off x="3999343" y="461994"/>
              <a:ext cx="1788730" cy="838009"/>
            </a:xfrm>
            <a:prstGeom prst="chevron">
              <a:avLst/>
            </a:prstGeom>
          </p:spPr>
          <p:style>
            <a:lnRef idx="1">
              <a:schemeClr val="accent2"/>
            </a:lnRef>
            <a:fillRef idx="3">
              <a:schemeClr val="accent2"/>
            </a:fillRef>
            <a:effectRef idx="2">
              <a:schemeClr val="accent2"/>
            </a:effectRef>
            <a:fontRef idx="minor">
              <a:schemeClr val="lt1"/>
            </a:fontRef>
          </p:style>
          <p:txBody>
            <a:bodyPr anchor="ctr" anchorCtr="0"/>
            <a:lstStyle/>
            <a:p>
              <a:r>
                <a:rPr lang="ar-EG" sz="3200" b="1" dirty="0" smtClean="0">
                  <a:solidFill>
                    <a:prstClr val="white"/>
                  </a:solidFill>
                  <a:cs typeface="Traditional Arabic" pitchFamily="2" charset="-78"/>
                </a:rPr>
                <a:t>1. المنتجــــات </a:t>
              </a:r>
              <a:endParaRPr lang="ar-EG" sz="3200" b="1" dirty="0">
                <a:solidFill>
                  <a:prstClr val="white"/>
                </a:solidFill>
                <a:cs typeface="Traditional Arabic" pitchFamily="2" charset="-78"/>
              </a:endParaRPr>
            </a:p>
          </p:txBody>
        </p:sp>
        <p:sp>
          <p:nvSpPr>
            <p:cNvPr id="15" name="شارة رتبة 8"/>
            <p:cNvSpPr/>
            <p:nvPr/>
          </p:nvSpPr>
          <p:spPr>
            <a:xfrm>
              <a:off x="4418347" y="461994"/>
              <a:ext cx="1257014" cy="838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2230" tIns="31115" rIns="0" bIns="31115" numCol="1" spcCol="1270" anchor="ctr" anchorCtr="0">
              <a:noAutofit/>
            </a:bodyPr>
            <a:lstStyle/>
            <a:p>
              <a:pPr algn="ctr" defTabSz="2178050">
                <a:lnSpc>
                  <a:spcPct val="90000"/>
                </a:lnSpc>
                <a:spcBef>
                  <a:spcPct val="0"/>
                </a:spcBef>
                <a:spcAft>
                  <a:spcPct val="35000"/>
                </a:spcAft>
              </a:pPr>
              <a:endParaRPr lang="ar-EG" sz="4900">
                <a:solidFill>
                  <a:prstClr val="black">
                    <a:hueOff val="0"/>
                    <a:satOff val="0"/>
                    <a:lumOff val="0"/>
                    <a:alphaOff val="0"/>
                  </a:prstClr>
                </a:solidFill>
              </a:endParaRPr>
            </a:p>
          </p:txBody>
        </p:sp>
      </p:grpSp>
      <p:sp>
        <p:nvSpPr>
          <p:cNvPr id="16" name="مربع نص 15"/>
          <p:cNvSpPr txBox="1"/>
          <p:nvPr/>
        </p:nvSpPr>
        <p:spPr>
          <a:xfrm>
            <a:off x="838200" y="1692386"/>
            <a:ext cx="8007077" cy="1569660"/>
          </a:xfrm>
          <a:prstGeom prst="rect">
            <a:avLst/>
          </a:prstGeom>
          <a:noFill/>
        </p:spPr>
        <p:txBody>
          <a:bodyPr wrap="square" rtlCol="1">
            <a:spAutoFit/>
          </a:bodyPr>
          <a:lstStyle/>
          <a:p>
            <a:pPr algn="justLow"/>
            <a:r>
              <a:rPr lang="ar-EG" sz="3200" b="1" dirty="0" smtClean="0">
                <a:solidFill>
                  <a:srgbClr val="7030A0"/>
                </a:solidFill>
              </a:rPr>
              <a:t>تعتمد  كل المخلوقات في النظام البيئي على المنتجات . المنتجات مخلوقات حية تصنع الغذاء بنفسها مستخدمة الطاقة من أشعة الشمس .   </a:t>
            </a:r>
            <a:endParaRPr lang="ar-EG" sz="3200" b="1" dirty="0">
              <a:solidFill>
                <a:srgbClr val="7030A0"/>
              </a:solidFill>
            </a:endParaRPr>
          </a:p>
        </p:txBody>
      </p:sp>
      <p:sp>
        <p:nvSpPr>
          <p:cNvPr id="18" name="مربع نص 17"/>
          <p:cNvSpPr txBox="1"/>
          <p:nvPr/>
        </p:nvSpPr>
        <p:spPr>
          <a:xfrm>
            <a:off x="762000" y="3145340"/>
            <a:ext cx="8149953" cy="1077218"/>
          </a:xfrm>
          <a:prstGeom prst="rect">
            <a:avLst/>
          </a:prstGeom>
          <a:noFill/>
        </p:spPr>
        <p:txBody>
          <a:bodyPr wrap="square" rtlCol="1">
            <a:spAutoFit/>
          </a:bodyPr>
          <a:lstStyle/>
          <a:p>
            <a:pPr algn="justLow"/>
            <a:r>
              <a:rPr lang="ar-EG" sz="3200" b="1" dirty="0" smtClean="0">
                <a:solidFill>
                  <a:srgbClr val="00B050"/>
                </a:solidFill>
              </a:rPr>
              <a:t>أهم المنتجات على اليابسة النباتات الخضراء مثل الأشجار والأعشاب .</a:t>
            </a:r>
            <a:endParaRPr lang="ar-EG" sz="3200" b="1" dirty="0">
              <a:solidFill>
                <a:srgbClr val="00B050"/>
              </a:solidFill>
            </a:endParaRPr>
          </a:p>
        </p:txBody>
      </p:sp>
      <p:sp>
        <p:nvSpPr>
          <p:cNvPr id="19" name="مربع نص 18"/>
          <p:cNvSpPr txBox="1"/>
          <p:nvPr/>
        </p:nvSpPr>
        <p:spPr>
          <a:xfrm>
            <a:off x="990600" y="4222558"/>
            <a:ext cx="7858180" cy="1077218"/>
          </a:xfrm>
          <a:prstGeom prst="rect">
            <a:avLst/>
          </a:prstGeom>
          <a:noFill/>
        </p:spPr>
        <p:txBody>
          <a:bodyPr wrap="square" rtlCol="1">
            <a:spAutoFit/>
          </a:bodyPr>
          <a:lstStyle/>
          <a:p>
            <a:pPr algn="justLow"/>
            <a:r>
              <a:rPr lang="ar-EG" sz="3200" b="1" dirty="0" smtClean="0">
                <a:solidFill>
                  <a:srgbClr val="7030A0"/>
                </a:solidFill>
              </a:rPr>
              <a:t>ومن أهم المنتجات في المحيطات والبحيرات الطحالب وهي المنتجات الرئيسة </a:t>
            </a:r>
            <a:endParaRPr lang="ar-EG" sz="3200" b="1" dirty="0">
              <a:solidFill>
                <a:srgbClr val="7030A0"/>
              </a:solidFill>
            </a:endParaRPr>
          </a:p>
        </p:txBody>
      </p:sp>
      <p:pic>
        <p:nvPicPr>
          <p:cNvPr id="21" name="صورة 20" descr="ورقة الاصنوبر copy.gif"/>
          <p:cNvPicPr>
            <a:picLocks noChangeAspect="1"/>
          </p:cNvPicPr>
          <p:nvPr/>
        </p:nvPicPr>
        <p:blipFill>
          <a:blip r:embed="rId2" cstate="print"/>
          <a:stretch>
            <a:fillRect/>
          </a:stretch>
        </p:blipFill>
        <p:spPr>
          <a:xfrm>
            <a:off x="994047" y="4648200"/>
            <a:ext cx="3425554" cy="1823562"/>
          </a:xfrm>
          <a:prstGeom prst="rect">
            <a:avLst/>
          </a:prstGeom>
        </p:spPr>
      </p:pic>
      <p:sp>
        <p:nvSpPr>
          <p:cNvPr id="24"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الثالث </a:t>
            </a:r>
            <a:endParaRPr lang="ar-SA" sz="2400" b="1" dirty="0">
              <a:solidFill>
                <a:srgbClr val="FFFF00"/>
              </a:solidFill>
            </a:endParaRPr>
          </a:p>
        </p:txBody>
      </p:sp>
      <p:sp>
        <p:nvSpPr>
          <p:cNvPr id="25"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smtClean="0">
                <a:solidFill>
                  <a:srgbClr val="FFFF00"/>
                </a:solidFill>
              </a:rPr>
              <a:t>الوحدة </a:t>
            </a:r>
            <a:r>
              <a:rPr lang="ar-SA" sz="2400" b="1" dirty="0" smtClean="0">
                <a:solidFill>
                  <a:srgbClr val="FFFF00"/>
                </a:solidFill>
              </a:rPr>
              <a:t>الثانية </a:t>
            </a:r>
            <a:endParaRPr lang="ar-EG" sz="2400" b="1" dirty="0">
              <a:solidFill>
                <a:srgbClr val="FFFF00"/>
              </a:solidFill>
            </a:endParaRPr>
          </a:p>
        </p:txBody>
      </p:sp>
      <p:sp>
        <p:nvSpPr>
          <p:cNvPr id="26"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a:t>
            </a:r>
            <a:r>
              <a:rPr lang="ar-SA" b="1" dirty="0" smtClean="0">
                <a:solidFill>
                  <a:srgbClr val="FFFF00"/>
                </a:solidFill>
              </a:rPr>
              <a:t>الثاني</a:t>
            </a:r>
            <a:endParaRPr lang="ar-EG" b="1" dirty="0">
              <a:solidFill>
                <a:srgbClr val="FFFF00"/>
              </a:solidFill>
            </a:endParaRPr>
          </a:p>
        </p:txBody>
      </p:sp>
      <p:sp>
        <p:nvSpPr>
          <p:cNvPr id="2" name="Down Arrow 1"/>
          <p:cNvSpPr/>
          <p:nvPr/>
        </p:nvSpPr>
        <p:spPr>
          <a:xfrm>
            <a:off x="2483768" y="-27384"/>
            <a:ext cx="4177828" cy="155679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3200" b="1" dirty="0">
                <a:solidFill>
                  <a:prstClr val="white"/>
                </a:solidFill>
              </a:rPr>
              <a:t>العلاقات </a:t>
            </a:r>
            <a:r>
              <a:rPr lang="ar-EG" sz="3200" b="1" dirty="0">
                <a:solidFill>
                  <a:prstClr val="white"/>
                </a:solidFill>
              </a:rPr>
              <a:t>في النظام البيئي</a:t>
            </a:r>
          </a:p>
        </p:txBody>
      </p:sp>
      <p:sp>
        <p:nvSpPr>
          <p:cNvPr id="27" name="دبوس زينة 26"/>
          <p:cNvSpPr/>
          <p:nvPr/>
        </p:nvSpPr>
        <p:spPr>
          <a:xfrm>
            <a:off x="-14180" y="6105049"/>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ص104</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67880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7"/>
                                        </p:tgtEl>
                                        <p:attrNameLst>
                                          <p:attrName>style.color</p:attrName>
                                        </p:attrNameLst>
                                      </p:cBhvr>
                                      <p:by>
                                        <p:hsl h="-7200000" s="0" l="0"/>
                                      </p:by>
                                    </p:animClr>
                                    <p:animClr clrSpc="hsl" dir="cw">
                                      <p:cBhvr>
                                        <p:cTn id="7" dur="500" fill="hold"/>
                                        <p:tgtEl>
                                          <p:spTgt spid="27"/>
                                        </p:tgtEl>
                                        <p:attrNameLst>
                                          <p:attrName>fillcolor</p:attrName>
                                        </p:attrNameLst>
                                      </p:cBhvr>
                                      <p:by>
                                        <p:hsl h="-7200000" s="0" l="0"/>
                                      </p:by>
                                    </p:animClr>
                                    <p:animClr clrSpc="hsl" dir="cw">
                                      <p:cBhvr>
                                        <p:cTn id="8" dur="500" fill="hold"/>
                                        <p:tgtEl>
                                          <p:spTgt spid="27"/>
                                        </p:tgtEl>
                                        <p:attrNameLst>
                                          <p:attrName>stroke.color</p:attrName>
                                        </p:attrNameLst>
                                      </p:cBhvr>
                                      <p:by>
                                        <p:hsl h="-7200000" s="0" l="0"/>
                                      </p:by>
                                    </p:animClr>
                                    <p:set>
                                      <p:cBhvr>
                                        <p:cTn id="9" dur="500" fill="hold"/>
                                        <p:tgtEl>
                                          <p:spTgt spid="2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iterate type="lt">
                                    <p:tmPct val="10000"/>
                                  </p:iterate>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iterate type="lt">
                                    <p:tmPct val="10000"/>
                                  </p:iterate>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صورة 30" descr="Teg copy.gif"/>
          <p:cNvPicPr>
            <a:picLocks noChangeAspect="1"/>
          </p:cNvPicPr>
          <p:nvPr/>
        </p:nvPicPr>
        <p:blipFill>
          <a:blip r:embed="rId2" cstate="print"/>
          <a:stretch>
            <a:fillRect/>
          </a:stretch>
        </p:blipFill>
        <p:spPr>
          <a:xfrm flipH="1">
            <a:off x="666889" y="5443169"/>
            <a:ext cx="2071670" cy="1125188"/>
          </a:xfrm>
          <a:prstGeom prst="rect">
            <a:avLst/>
          </a:prstGeom>
        </p:spPr>
      </p:pic>
      <p:pic>
        <p:nvPicPr>
          <p:cNvPr id="32" name="صورة 31" descr="zebra1 copy.gif"/>
          <p:cNvPicPr>
            <a:picLocks noChangeAspect="1"/>
          </p:cNvPicPr>
          <p:nvPr/>
        </p:nvPicPr>
        <p:blipFill>
          <a:blip r:embed="rId3" cstate="print"/>
          <a:stretch>
            <a:fillRect/>
          </a:stretch>
        </p:blipFill>
        <p:spPr>
          <a:xfrm>
            <a:off x="869575" y="3067271"/>
            <a:ext cx="1930568" cy="1574094"/>
          </a:xfrm>
          <a:prstGeom prst="rect">
            <a:avLst/>
          </a:prstGeom>
        </p:spPr>
      </p:pic>
      <p:pic>
        <p:nvPicPr>
          <p:cNvPr id="22" name="صورة 21" descr="زواحف.gif"/>
          <p:cNvPicPr>
            <a:picLocks noChangeAspect="1"/>
          </p:cNvPicPr>
          <p:nvPr/>
        </p:nvPicPr>
        <p:blipFill>
          <a:blip r:embed="rId4" cstate="print"/>
          <a:stretch>
            <a:fillRect/>
          </a:stretch>
        </p:blipFill>
        <p:spPr>
          <a:xfrm>
            <a:off x="735643" y="1228743"/>
            <a:ext cx="1620756" cy="1928826"/>
          </a:xfrm>
          <a:prstGeom prst="rect">
            <a:avLst/>
          </a:prstGeom>
        </p:spPr>
      </p:pic>
      <p:sp>
        <p:nvSpPr>
          <p:cNvPr id="9" name="شارة رتبة 8"/>
          <p:cNvSpPr/>
          <p:nvPr/>
        </p:nvSpPr>
        <p:spPr>
          <a:xfrm flipH="1">
            <a:off x="6147550" y="1078162"/>
            <a:ext cx="2713420" cy="642942"/>
          </a:xfrm>
          <a:prstGeom prst="chevron">
            <a:avLst/>
          </a:prstGeom>
        </p:spPr>
        <p:style>
          <a:lnRef idx="1">
            <a:schemeClr val="accent2"/>
          </a:lnRef>
          <a:fillRef idx="3">
            <a:schemeClr val="accent2"/>
          </a:fillRef>
          <a:effectRef idx="2">
            <a:schemeClr val="accent2"/>
          </a:effectRef>
          <a:fontRef idx="minor">
            <a:schemeClr val="lt1"/>
          </a:fontRef>
        </p:style>
        <p:txBody>
          <a:bodyPr anchor="ctr" anchorCtr="0"/>
          <a:lstStyle/>
          <a:p>
            <a:r>
              <a:rPr lang="ar-EG" sz="3200" b="1" dirty="0" smtClean="0">
                <a:solidFill>
                  <a:prstClr val="black"/>
                </a:solidFill>
                <a:cs typeface="Traditional Arabic" pitchFamily="2" charset="-78"/>
              </a:rPr>
              <a:t>المُـسْتَـهلِـكَـات</a:t>
            </a:r>
            <a:endParaRPr lang="ar-EG" sz="3200" b="1" dirty="0">
              <a:solidFill>
                <a:prstClr val="black"/>
              </a:solidFill>
              <a:cs typeface="Traditional Arabic" pitchFamily="2" charset="-78"/>
            </a:endParaRPr>
          </a:p>
        </p:txBody>
      </p:sp>
      <p:sp>
        <p:nvSpPr>
          <p:cNvPr id="20" name="مربع نص 19"/>
          <p:cNvSpPr txBox="1"/>
          <p:nvPr/>
        </p:nvSpPr>
        <p:spPr>
          <a:xfrm>
            <a:off x="2109058" y="1710419"/>
            <a:ext cx="6751912" cy="1200329"/>
          </a:xfrm>
          <a:prstGeom prst="rect">
            <a:avLst/>
          </a:prstGeom>
          <a:noFill/>
        </p:spPr>
        <p:txBody>
          <a:bodyPr wrap="square" rtlCol="1">
            <a:spAutoFit/>
          </a:bodyPr>
          <a:lstStyle/>
          <a:p>
            <a:pPr algn="just"/>
            <a:r>
              <a:rPr lang="ar-EG" sz="2400" b="1" dirty="0" smtClean="0">
                <a:solidFill>
                  <a:prstClr val="black"/>
                </a:solidFill>
              </a:rPr>
              <a:t>هي المخلوقات الحية التي لا تستطيع صنع غذائهابنفسها، ومن أمثلتها الطيور والثدييات التي تستمد طاقتها من المخلوقات الحية الأخرى، ويمكن تقسيم المستهلكات تبعاً لنوع الغذاء الذي تحصل عليه:</a:t>
            </a:r>
            <a:endParaRPr lang="ar-EG" sz="2400" b="1" dirty="0">
              <a:solidFill>
                <a:prstClr val="black"/>
              </a:solidFill>
            </a:endParaRPr>
          </a:p>
        </p:txBody>
      </p:sp>
      <p:grpSp>
        <p:nvGrpSpPr>
          <p:cNvPr id="23" name="مجموعة 22"/>
          <p:cNvGrpSpPr/>
          <p:nvPr/>
        </p:nvGrpSpPr>
        <p:grpSpPr>
          <a:xfrm flipH="1">
            <a:off x="6588224" y="3356992"/>
            <a:ext cx="2500331" cy="500066"/>
            <a:chOff x="3999342" y="461994"/>
            <a:chExt cx="1745853" cy="838009"/>
          </a:xfrm>
        </p:grpSpPr>
        <p:sp>
          <p:nvSpPr>
            <p:cNvPr id="24" name="شارة رتبة 23"/>
            <p:cNvSpPr/>
            <p:nvPr/>
          </p:nvSpPr>
          <p:spPr>
            <a:xfrm>
              <a:off x="3999342" y="461994"/>
              <a:ext cx="1745853" cy="838009"/>
            </a:xfrm>
            <a:prstGeom prst="chevron">
              <a:avLst/>
            </a:prstGeom>
          </p:spPr>
          <p:style>
            <a:lnRef idx="1">
              <a:schemeClr val="accent3"/>
            </a:lnRef>
            <a:fillRef idx="3">
              <a:schemeClr val="accent3"/>
            </a:fillRef>
            <a:effectRef idx="2">
              <a:schemeClr val="accent3"/>
            </a:effectRef>
            <a:fontRef idx="minor">
              <a:schemeClr val="lt1"/>
            </a:fontRef>
          </p:style>
          <p:txBody>
            <a:bodyPr anchor="ctr" anchorCtr="0"/>
            <a:lstStyle/>
            <a:p>
              <a:r>
                <a:rPr lang="ar-EG" sz="2800" b="1" dirty="0" smtClean="0">
                  <a:solidFill>
                    <a:srgbClr val="FF0000"/>
                  </a:solidFill>
                  <a:cs typeface="Traditional Arabic" pitchFamily="2" charset="-78"/>
                </a:rPr>
                <a:t>أ. آكلة الأعشاب</a:t>
              </a:r>
              <a:endParaRPr lang="ar-EG" sz="2800" b="1" dirty="0">
                <a:solidFill>
                  <a:srgbClr val="FF0000"/>
                </a:solidFill>
                <a:cs typeface="Traditional Arabic" pitchFamily="2" charset="-78"/>
              </a:endParaRPr>
            </a:p>
          </p:txBody>
        </p:sp>
        <p:sp>
          <p:nvSpPr>
            <p:cNvPr id="25" name="شارة رتبة 8"/>
            <p:cNvSpPr/>
            <p:nvPr/>
          </p:nvSpPr>
          <p:spPr>
            <a:xfrm>
              <a:off x="4418347" y="461994"/>
              <a:ext cx="1257014" cy="838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2230" tIns="31115" rIns="0" bIns="31115" numCol="1" spcCol="1270" anchor="ctr" anchorCtr="0">
              <a:noAutofit/>
            </a:bodyPr>
            <a:lstStyle/>
            <a:p>
              <a:pPr algn="ctr" defTabSz="2178050">
                <a:lnSpc>
                  <a:spcPct val="90000"/>
                </a:lnSpc>
                <a:spcBef>
                  <a:spcPct val="0"/>
                </a:spcBef>
                <a:spcAft>
                  <a:spcPct val="35000"/>
                </a:spcAft>
              </a:pPr>
              <a:endParaRPr lang="ar-EG" sz="4900">
                <a:solidFill>
                  <a:prstClr val="black">
                    <a:hueOff val="0"/>
                    <a:satOff val="0"/>
                    <a:lumOff val="0"/>
                    <a:alphaOff val="0"/>
                  </a:prstClr>
                </a:solidFill>
              </a:endParaRPr>
            </a:p>
          </p:txBody>
        </p:sp>
      </p:grpSp>
      <p:sp>
        <p:nvSpPr>
          <p:cNvPr id="26" name="مربع نص 25"/>
          <p:cNvSpPr txBox="1"/>
          <p:nvPr/>
        </p:nvSpPr>
        <p:spPr>
          <a:xfrm>
            <a:off x="2893206" y="2996952"/>
            <a:ext cx="3695017"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EG" sz="2400" b="1" dirty="0" smtClean="0">
                <a:solidFill>
                  <a:prstClr val="black"/>
                </a:solidFill>
              </a:rPr>
              <a:t>مثل القوارض، والأرنب، والغزلان، تأكل منتجات فقط، وبعض الحيوانات تتغذى على المنتجات والمستهلكات وتسمى مزدوجة التغذية، ومنها الراكون وبعض الطيور.</a:t>
            </a:r>
            <a:endParaRPr lang="ar-EG" sz="2400" b="1" dirty="0">
              <a:solidFill>
                <a:prstClr val="black"/>
              </a:solidFill>
            </a:endParaRPr>
          </a:p>
        </p:txBody>
      </p:sp>
      <p:grpSp>
        <p:nvGrpSpPr>
          <p:cNvPr id="27" name="مجموعة 26"/>
          <p:cNvGrpSpPr/>
          <p:nvPr/>
        </p:nvGrpSpPr>
        <p:grpSpPr>
          <a:xfrm flipH="1">
            <a:off x="6585289" y="5737246"/>
            <a:ext cx="2500331" cy="500066"/>
            <a:chOff x="3999342" y="461994"/>
            <a:chExt cx="1745853" cy="838009"/>
          </a:xfrm>
        </p:grpSpPr>
        <p:sp>
          <p:nvSpPr>
            <p:cNvPr id="28" name="شارة رتبة 27"/>
            <p:cNvSpPr/>
            <p:nvPr/>
          </p:nvSpPr>
          <p:spPr>
            <a:xfrm>
              <a:off x="3999342" y="461994"/>
              <a:ext cx="1745853" cy="838009"/>
            </a:xfrm>
            <a:prstGeom prst="chevron">
              <a:avLst/>
            </a:prstGeom>
          </p:spPr>
          <p:style>
            <a:lnRef idx="0">
              <a:schemeClr val="accent2"/>
            </a:lnRef>
            <a:fillRef idx="3">
              <a:schemeClr val="accent2"/>
            </a:fillRef>
            <a:effectRef idx="3">
              <a:schemeClr val="accent2"/>
            </a:effectRef>
            <a:fontRef idx="minor">
              <a:schemeClr val="lt1"/>
            </a:fontRef>
          </p:style>
          <p:txBody>
            <a:bodyPr anchor="ctr" anchorCtr="0"/>
            <a:lstStyle/>
            <a:p>
              <a:r>
                <a:rPr lang="ar-EG" sz="2800" b="1" dirty="0" smtClean="0">
                  <a:solidFill>
                    <a:prstClr val="white"/>
                  </a:solidFill>
                  <a:cs typeface="Traditional Arabic" pitchFamily="2" charset="-78"/>
                </a:rPr>
                <a:t>ب. آكلة اللحوم</a:t>
              </a:r>
              <a:endParaRPr lang="ar-EG" sz="2800" b="1" dirty="0">
                <a:solidFill>
                  <a:prstClr val="white"/>
                </a:solidFill>
                <a:cs typeface="Traditional Arabic" pitchFamily="2" charset="-78"/>
              </a:endParaRPr>
            </a:p>
          </p:txBody>
        </p:sp>
        <p:sp>
          <p:nvSpPr>
            <p:cNvPr id="29" name="شارة رتبة 8"/>
            <p:cNvSpPr/>
            <p:nvPr/>
          </p:nvSpPr>
          <p:spPr>
            <a:xfrm>
              <a:off x="4418347" y="461994"/>
              <a:ext cx="1257014" cy="838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2230" tIns="31115" rIns="0" bIns="31115" numCol="1" spcCol="1270" anchor="ctr" anchorCtr="0">
              <a:noAutofit/>
            </a:bodyPr>
            <a:lstStyle/>
            <a:p>
              <a:pPr algn="ctr" defTabSz="2178050">
                <a:lnSpc>
                  <a:spcPct val="90000"/>
                </a:lnSpc>
                <a:spcBef>
                  <a:spcPct val="0"/>
                </a:spcBef>
                <a:spcAft>
                  <a:spcPct val="35000"/>
                </a:spcAft>
              </a:pPr>
              <a:endParaRPr lang="ar-EG" sz="4900">
                <a:solidFill>
                  <a:prstClr val="black">
                    <a:hueOff val="0"/>
                    <a:satOff val="0"/>
                    <a:lumOff val="0"/>
                    <a:alphaOff val="0"/>
                  </a:prstClr>
                </a:solidFill>
              </a:endParaRPr>
            </a:p>
          </p:txBody>
        </p:sp>
      </p:grpSp>
      <p:sp>
        <p:nvSpPr>
          <p:cNvPr id="30" name="مربع نص 29"/>
          <p:cNvSpPr txBox="1"/>
          <p:nvPr/>
        </p:nvSpPr>
        <p:spPr>
          <a:xfrm>
            <a:off x="2649652" y="5243716"/>
            <a:ext cx="3915985"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justLow"/>
            <a:r>
              <a:rPr lang="ar-EG" sz="2400" b="1" dirty="0" smtClean="0">
                <a:solidFill>
                  <a:prstClr val="black"/>
                </a:solidFill>
              </a:rPr>
              <a:t>مثل القط، والأسد، والنمر، وسمك القرش، وبعض الطيور هي حيوانات تتغذى على آكلة الأعشاب وعلى مزدوجة تغذية. </a:t>
            </a:r>
            <a:endParaRPr lang="ar-EG" sz="2400" b="1" dirty="0">
              <a:solidFill>
                <a:prstClr val="black"/>
              </a:solidFill>
            </a:endParaRPr>
          </a:p>
        </p:txBody>
      </p:sp>
      <p:sp>
        <p:nvSpPr>
          <p:cNvPr id="37"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الثالث </a:t>
            </a:r>
            <a:endParaRPr lang="ar-SA" sz="2400" b="1" dirty="0">
              <a:solidFill>
                <a:srgbClr val="FFFF00"/>
              </a:solidFill>
            </a:endParaRPr>
          </a:p>
        </p:txBody>
      </p:sp>
      <p:sp>
        <p:nvSpPr>
          <p:cNvPr id="38"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smtClean="0">
                <a:solidFill>
                  <a:srgbClr val="FFFF00"/>
                </a:solidFill>
              </a:rPr>
              <a:t>الوحدة </a:t>
            </a:r>
            <a:r>
              <a:rPr lang="ar-SA" sz="2400" b="1" dirty="0" smtClean="0">
                <a:solidFill>
                  <a:srgbClr val="FFFF00"/>
                </a:solidFill>
              </a:rPr>
              <a:t>الثانية </a:t>
            </a:r>
            <a:endParaRPr lang="ar-EG" sz="2400" b="1" dirty="0">
              <a:solidFill>
                <a:srgbClr val="FFFF00"/>
              </a:solidFill>
            </a:endParaRPr>
          </a:p>
        </p:txBody>
      </p:sp>
      <p:sp>
        <p:nvSpPr>
          <p:cNvPr id="39"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a:t>
            </a:r>
            <a:r>
              <a:rPr lang="ar-SA" b="1" dirty="0" smtClean="0">
                <a:solidFill>
                  <a:srgbClr val="FFFF00"/>
                </a:solidFill>
              </a:rPr>
              <a:t>الثاني </a:t>
            </a:r>
            <a:endParaRPr lang="ar-EG" b="1" dirty="0">
              <a:solidFill>
                <a:srgbClr val="FFFF00"/>
              </a:solidFill>
            </a:endParaRPr>
          </a:p>
        </p:txBody>
      </p:sp>
      <p:sp>
        <p:nvSpPr>
          <p:cNvPr id="40" name="Down Arrow 39"/>
          <p:cNvSpPr/>
          <p:nvPr/>
        </p:nvSpPr>
        <p:spPr>
          <a:xfrm>
            <a:off x="2483768" y="-27384"/>
            <a:ext cx="4177828" cy="155679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3200" b="1" dirty="0">
                <a:solidFill>
                  <a:prstClr val="white"/>
                </a:solidFill>
              </a:rPr>
              <a:t>العلاقات </a:t>
            </a:r>
            <a:r>
              <a:rPr lang="ar-EG" sz="3200" b="1" dirty="0">
                <a:solidFill>
                  <a:prstClr val="white"/>
                </a:solidFill>
              </a:rPr>
              <a:t>في النظام البيئي</a:t>
            </a:r>
          </a:p>
        </p:txBody>
      </p:sp>
      <p:sp>
        <p:nvSpPr>
          <p:cNvPr id="36" name="دبوس زينة 35"/>
          <p:cNvSpPr/>
          <p:nvPr/>
        </p:nvSpPr>
        <p:spPr>
          <a:xfrm>
            <a:off x="-14180" y="6105049"/>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ص105</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758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36"/>
                                        </p:tgtEl>
                                        <p:attrNameLst>
                                          <p:attrName>style.color</p:attrName>
                                        </p:attrNameLst>
                                      </p:cBhvr>
                                      <p:by>
                                        <p:hsl h="-7200000" s="0" l="0"/>
                                      </p:by>
                                    </p:animClr>
                                    <p:animClr clrSpc="hsl" dir="cw">
                                      <p:cBhvr>
                                        <p:cTn id="7" dur="500" fill="hold"/>
                                        <p:tgtEl>
                                          <p:spTgt spid="36"/>
                                        </p:tgtEl>
                                        <p:attrNameLst>
                                          <p:attrName>fillcolor</p:attrName>
                                        </p:attrNameLst>
                                      </p:cBhvr>
                                      <p:by>
                                        <p:hsl h="-7200000" s="0" l="0"/>
                                      </p:by>
                                    </p:animClr>
                                    <p:animClr clrSpc="hsl" dir="cw">
                                      <p:cBhvr>
                                        <p:cTn id="8" dur="500" fill="hold"/>
                                        <p:tgtEl>
                                          <p:spTgt spid="36"/>
                                        </p:tgtEl>
                                        <p:attrNameLst>
                                          <p:attrName>stroke.color</p:attrName>
                                        </p:attrNameLst>
                                      </p:cBhvr>
                                      <p:by>
                                        <p:hsl h="-7200000" s="0" l="0"/>
                                      </p:by>
                                    </p:animClr>
                                    <p:set>
                                      <p:cBhvr>
                                        <p:cTn id="9" dur="500" fill="hold"/>
                                        <p:tgtEl>
                                          <p:spTgt spid="3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37"/>
                                        </p:tgtEl>
                                        <p:attrNameLst>
                                          <p:attrName>style.visibility</p:attrName>
                                        </p:attrNameLst>
                                      </p:cBhvr>
                                      <p:to>
                                        <p:strVal val="visible"/>
                                      </p:to>
                                    </p:set>
                                    <p:animEffect transition="in" filter="blinds(horizontal)">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to="" calcmode="lin" valueType="num">
                                      <p:cBhvr>
                                        <p:cTn id="37" dur="1" fill="hold"/>
                                        <p:tgtEl>
                                          <p:spTgt spid="22"/>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10000"/>
                                  </p:iterate>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iterate type="lt">
                                    <p:tmPct val="10000"/>
                                  </p:iterate>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iterate type="lt">
                                    <p:tmPct val="10000"/>
                                  </p:iterate>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4" presetClass="entr" presetSubtype="0" fill="hold" nodeType="clickEffect">
                                  <p:stCondLst>
                                    <p:cond delay="0"/>
                                  </p:stCondLst>
                                  <p:iterate type="lt">
                                    <p:tmAbs val="500"/>
                                  </p:iterate>
                                  <p:childTnLst>
                                    <p:set>
                                      <p:cBhvr>
                                        <p:cTn id="65" dur="1" fill="hold">
                                          <p:stCondLst>
                                            <p:cond delay="0"/>
                                          </p:stCondLst>
                                        </p:cTn>
                                        <p:tgtEl>
                                          <p:spTgt spid="27"/>
                                        </p:tgtEl>
                                        <p:attrNameLst>
                                          <p:attrName>style.visibility</p:attrName>
                                        </p:attrNameLst>
                                      </p:cBhvr>
                                      <p:to>
                                        <p:strVal val="visible"/>
                                      </p:to>
                                    </p:set>
                                    <p:anim to="" calcmode="lin" valueType="num">
                                      <p:cBhvr>
                                        <p:cTn id="66" dur="1" fill="hold"/>
                                        <p:tgtEl>
                                          <p:spTgt spid="27"/>
                                        </p:tgtEl>
                                        <p:attrNameLst>
                                          <p:attrName/>
                                        </p:attrNameLst>
                                      </p:cBhvr>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iterate type="lt">
                                    <p:tmPct val="10000"/>
                                  </p:iterate>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1+#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iterate type="lt">
                                    <p:tmPct val="10000"/>
                                  </p:iterate>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ppt_x"/>
                                          </p:val>
                                        </p:tav>
                                        <p:tav tm="100000">
                                          <p:val>
                                            <p:strVal val="#ppt_x"/>
                                          </p:val>
                                        </p:tav>
                                      </p:tavLst>
                                    </p:anim>
                                    <p:anim calcmode="lin" valueType="num">
                                      <p:cBhvr additive="base">
                                        <p:cTn id="8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26" grpId="0" animBg="1"/>
      <p:bldP spid="30" grpId="0" animBg="1"/>
      <p:bldP spid="40"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شارة رتبة 4"/>
          <p:cNvSpPr/>
          <p:nvPr/>
        </p:nvSpPr>
        <p:spPr>
          <a:xfrm flipH="1">
            <a:off x="6225786" y="996196"/>
            <a:ext cx="2556948" cy="642942"/>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anchor="ctr" anchorCtr="0"/>
          <a:lstStyle/>
          <a:p>
            <a:r>
              <a:rPr lang="ar-EG" sz="3200" b="1" dirty="0" smtClean="0">
                <a:solidFill>
                  <a:prstClr val="white"/>
                </a:solidFill>
                <a:cs typeface="Traditional Arabic" pitchFamily="2" charset="-78"/>
              </a:rPr>
              <a:t>3. المحــلــلات</a:t>
            </a:r>
          </a:p>
        </p:txBody>
      </p:sp>
      <p:sp>
        <p:nvSpPr>
          <p:cNvPr id="17" name="مربع نص 16"/>
          <p:cNvSpPr txBox="1"/>
          <p:nvPr/>
        </p:nvSpPr>
        <p:spPr>
          <a:xfrm>
            <a:off x="1000100" y="1673866"/>
            <a:ext cx="7929618" cy="1077218"/>
          </a:xfrm>
          <a:prstGeom prst="rect">
            <a:avLst/>
          </a:prstGeom>
          <a:noFill/>
        </p:spPr>
        <p:txBody>
          <a:bodyPr wrap="square" rtlCol="1">
            <a:spAutoFit/>
          </a:bodyPr>
          <a:lstStyle/>
          <a:p>
            <a:pPr algn="justLow"/>
            <a:r>
              <a:rPr lang="ar-EG" sz="3200" b="1" dirty="0" smtClean="0">
                <a:solidFill>
                  <a:srgbClr val="00B0F0"/>
                </a:solidFill>
              </a:rPr>
              <a:t>تقوم </a:t>
            </a:r>
            <a:r>
              <a:rPr lang="ar-EG" sz="3200" b="1" dirty="0" smtClean="0">
                <a:solidFill>
                  <a:srgbClr val="00B0F0"/>
                </a:solidFill>
              </a:rPr>
              <a:t>بعض المخلوقات بتحليل المواد الميتة , وتسمى بالمحلات :</a:t>
            </a:r>
            <a:endParaRPr lang="ar-EG" sz="3200" b="1" dirty="0">
              <a:solidFill>
                <a:srgbClr val="00B0F0"/>
              </a:solidFill>
            </a:endParaRPr>
          </a:p>
        </p:txBody>
      </p:sp>
      <p:sp>
        <p:nvSpPr>
          <p:cNvPr id="18" name="مربع نص 17"/>
          <p:cNvSpPr txBox="1"/>
          <p:nvPr/>
        </p:nvSpPr>
        <p:spPr>
          <a:xfrm>
            <a:off x="1285852" y="2714620"/>
            <a:ext cx="6500858" cy="2062103"/>
          </a:xfrm>
          <a:prstGeom prst="rect">
            <a:avLst/>
          </a:prstGeom>
          <a:noFill/>
        </p:spPr>
        <p:txBody>
          <a:bodyPr wrap="square" rtlCol="1">
            <a:spAutoFit/>
          </a:bodyPr>
          <a:lstStyle/>
          <a:p>
            <a:pPr algn="justLow"/>
            <a:r>
              <a:rPr lang="ar-EG" sz="3200" b="1" dirty="0" smtClean="0">
                <a:solidFill>
                  <a:srgbClr val="7030A0"/>
                </a:solidFill>
              </a:rPr>
              <a:t>مثل الديدان والبكتريا والفطريات ومحللات أخرى تحصل على الطاقة بهذه الطريقة . وتقوم المحللات بإعادة المواد إلى النظام البيئي كمواد م</a:t>
            </a:r>
            <a:r>
              <a:rPr lang="ar-SA" sz="3200" b="1" dirty="0" smtClean="0">
                <a:solidFill>
                  <a:srgbClr val="7030A0"/>
                </a:solidFill>
              </a:rPr>
              <a:t>غ</a:t>
            </a:r>
            <a:r>
              <a:rPr lang="ar-EG" sz="3200" b="1" dirty="0" err="1" smtClean="0">
                <a:solidFill>
                  <a:srgbClr val="7030A0"/>
                </a:solidFill>
              </a:rPr>
              <a:t>ذية</a:t>
            </a:r>
            <a:r>
              <a:rPr lang="ar-EG" sz="3200" b="1" dirty="0" smtClean="0">
                <a:solidFill>
                  <a:srgbClr val="7030A0"/>
                </a:solidFill>
              </a:rPr>
              <a:t> . </a:t>
            </a:r>
            <a:endParaRPr lang="ar-EG" sz="3200" b="1" dirty="0">
              <a:solidFill>
                <a:srgbClr val="7030A0"/>
              </a:solidFill>
            </a:endParaRPr>
          </a:p>
        </p:txBody>
      </p:sp>
      <p:pic>
        <p:nvPicPr>
          <p:cNvPr id="1026" name="Picture 2"/>
          <p:cNvPicPr>
            <a:picLocks noChangeAspect="1" noChangeArrowheads="1"/>
          </p:cNvPicPr>
          <p:nvPr/>
        </p:nvPicPr>
        <p:blipFill>
          <a:blip r:embed="rId2" cstate="print"/>
          <a:srcRect/>
          <a:stretch>
            <a:fillRect/>
          </a:stretch>
        </p:blipFill>
        <p:spPr bwMode="auto">
          <a:xfrm>
            <a:off x="1763688" y="4725144"/>
            <a:ext cx="6231480" cy="1575955"/>
          </a:xfrm>
          <a:prstGeom prst="rect">
            <a:avLst/>
          </a:prstGeom>
          <a:noFill/>
          <a:ln w="9525">
            <a:noFill/>
            <a:miter lim="800000"/>
            <a:headEnd/>
            <a:tailEnd/>
          </a:ln>
          <a:effectLst/>
        </p:spPr>
      </p:pic>
      <p:sp>
        <p:nvSpPr>
          <p:cNvPr id="11"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الثالث </a:t>
            </a:r>
            <a:endParaRPr lang="ar-SA" sz="2400" b="1" dirty="0">
              <a:solidFill>
                <a:srgbClr val="FFFF00"/>
              </a:solidFill>
            </a:endParaRPr>
          </a:p>
        </p:txBody>
      </p:sp>
      <p:sp>
        <p:nvSpPr>
          <p:cNvPr id="12"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smtClean="0">
                <a:solidFill>
                  <a:srgbClr val="FFFF00"/>
                </a:solidFill>
              </a:rPr>
              <a:t>الوحدة </a:t>
            </a:r>
            <a:r>
              <a:rPr lang="ar-SA" sz="2400" b="1" dirty="0" smtClean="0">
                <a:solidFill>
                  <a:srgbClr val="FFFF00"/>
                </a:solidFill>
              </a:rPr>
              <a:t>الثانية </a:t>
            </a:r>
            <a:endParaRPr lang="ar-EG" sz="2400" b="1" dirty="0">
              <a:solidFill>
                <a:srgbClr val="FFFF00"/>
              </a:solidFill>
            </a:endParaRPr>
          </a:p>
        </p:txBody>
      </p:sp>
      <p:sp>
        <p:nvSpPr>
          <p:cNvPr id="13"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a:t>
            </a:r>
            <a:r>
              <a:rPr lang="ar-SA" b="1" dirty="0" smtClean="0">
                <a:solidFill>
                  <a:srgbClr val="FFFF00"/>
                </a:solidFill>
              </a:rPr>
              <a:t>الثاني </a:t>
            </a:r>
            <a:endParaRPr lang="ar-EG" b="1" dirty="0">
              <a:solidFill>
                <a:srgbClr val="FFFF00"/>
              </a:solidFill>
            </a:endParaRPr>
          </a:p>
        </p:txBody>
      </p:sp>
      <p:sp>
        <p:nvSpPr>
          <p:cNvPr id="14" name="Down Arrow 13"/>
          <p:cNvSpPr/>
          <p:nvPr/>
        </p:nvSpPr>
        <p:spPr>
          <a:xfrm>
            <a:off x="2483768" y="-27384"/>
            <a:ext cx="4177828" cy="155679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3200" b="1" dirty="0">
                <a:solidFill>
                  <a:prstClr val="white"/>
                </a:solidFill>
              </a:rPr>
              <a:t>العلاقات </a:t>
            </a:r>
            <a:r>
              <a:rPr lang="ar-EG" sz="3200" b="1" dirty="0">
                <a:solidFill>
                  <a:prstClr val="white"/>
                </a:solidFill>
              </a:rPr>
              <a:t>في النظام البيئي</a:t>
            </a:r>
          </a:p>
        </p:txBody>
      </p:sp>
      <p:sp>
        <p:nvSpPr>
          <p:cNvPr id="15" name="دبوس زينة 14"/>
          <p:cNvSpPr/>
          <p:nvPr/>
        </p:nvSpPr>
        <p:spPr>
          <a:xfrm>
            <a:off x="-14180" y="6105049"/>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ص105</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04276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5"/>
                                        </p:tgtEl>
                                        <p:attrNameLst>
                                          <p:attrName>style.color</p:attrName>
                                        </p:attrNameLst>
                                      </p:cBhvr>
                                      <p:by>
                                        <p:hsl h="-7200000" s="0" l="0"/>
                                      </p:by>
                                    </p:animClr>
                                    <p:animClr clrSpc="hsl" dir="cw">
                                      <p:cBhvr>
                                        <p:cTn id="7" dur="500" fill="hold"/>
                                        <p:tgtEl>
                                          <p:spTgt spid="15"/>
                                        </p:tgtEl>
                                        <p:attrNameLst>
                                          <p:attrName>fillcolor</p:attrName>
                                        </p:attrNameLst>
                                      </p:cBhvr>
                                      <p:by>
                                        <p:hsl h="-7200000" s="0" l="0"/>
                                      </p:by>
                                    </p:animClr>
                                    <p:animClr clrSpc="hsl" dir="cw">
                                      <p:cBhvr>
                                        <p:cTn id="8" dur="500" fill="hold"/>
                                        <p:tgtEl>
                                          <p:spTgt spid="15"/>
                                        </p:tgtEl>
                                        <p:attrNameLst>
                                          <p:attrName>stroke.color</p:attrName>
                                        </p:attrNameLst>
                                      </p:cBhvr>
                                      <p:by>
                                        <p:hsl h="-7200000" s="0" l="0"/>
                                      </p:by>
                                    </p:animClr>
                                    <p:set>
                                      <p:cBhvr>
                                        <p:cTn id="9" dur="500" fill="hold"/>
                                        <p:tgtEl>
                                          <p:spTgt spid="1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iterate type="lt">
                                    <p:tmPct val="10000"/>
                                  </p:iterate>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 calcmode="lin" valueType="num">
                                      <p:cBhvr additive="base">
                                        <p:cTn id="55" dur="500" fill="hold"/>
                                        <p:tgtEl>
                                          <p:spTgt spid="1026"/>
                                        </p:tgtEl>
                                        <p:attrNameLst>
                                          <p:attrName>ppt_x</p:attrName>
                                        </p:attrNameLst>
                                      </p:cBhvr>
                                      <p:tavLst>
                                        <p:tav tm="0">
                                          <p:val>
                                            <p:strVal val="#ppt_x"/>
                                          </p:val>
                                        </p:tav>
                                        <p:tav tm="100000">
                                          <p:val>
                                            <p:strVal val="#ppt_x"/>
                                          </p:val>
                                        </p:tav>
                                      </p:tavLst>
                                    </p:anim>
                                    <p:anim calcmode="lin" valueType="num">
                                      <p:cBhvr additive="base">
                                        <p:cTn id="5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صورة 3" descr="سلسلة غذائية copy.gif"/>
          <p:cNvPicPr>
            <a:picLocks noChangeAspect="1"/>
          </p:cNvPicPr>
          <p:nvPr/>
        </p:nvPicPr>
        <p:blipFill>
          <a:blip r:embed="rId2" cstate="print"/>
          <a:stretch>
            <a:fillRect/>
          </a:stretch>
        </p:blipFill>
        <p:spPr>
          <a:xfrm>
            <a:off x="702948" y="928670"/>
            <a:ext cx="2428892" cy="5715040"/>
          </a:xfrm>
          <a:prstGeom prst="rect">
            <a:avLst/>
          </a:prstGeom>
        </p:spPr>
      </p:pic>
      <p:sp>
        <p:nvSpPr>
          <p:cNvPr id="6" name="مربع نص 5"/>
          <p:cNvSpPr txBox="1"/>
          <p:nvPr/>
        </p:nvSpPr>
        <p:spPr>
          <a:xfrm>
            <a:off x="3779912" y="476672"/>
            <a:ext cx="3357586" cy="735747"/>
          </a:xfrm>
          <a:prstGeom prst="ellipse">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a:r>
              <a:rPr lang="ar-EG" sz="2800" b="1" dirty="0" smtClean="0">
                <a:solidFill>
                  <a:prstClr val="white"/>
                </a:solidFill>
              </a:rPr>
              <a:t>السلسلة الغذائية </a:t>
            </a:r>
            <a:endParaRPr lang="ar-EG" sz="2800" b="1" dirty="0">
              <a:solidFill>
                <a:prstClr val="white"/>
              </a:solidFill>
            </a:endParaRPr>
          </a:p>
        </p:txBody>
      </p:sp>
      <p:sp>
        <p:nvSpPr>
          <p:cNvPr id="7" name="مربع نص 6"/>
          <p:cNvSpPr txBox="1"/>
          <p:nvPr/>
        </p:nvSpPr>
        <p:spPr>
          <a:xfrm>
            <a:off x="6012160" y="1887215"/>
            <a:ext cx="3000364" cy="510778"/>
          </a:xfrm>
          <a:prstGeom prst="round2Diag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gn="ctr"/>
            <a:r>
              <a:rPr lang="ar-EG" sz="2400" b="1" dirty="0" smtClean="0">
                <a:solidFill>
                  <a:prstClr val="white"/>
                </a:solidFill>
              </a:rPr>
              <a:t>سلسلة غذائية على اليابسة </a:t>
            </a:r>
            <a:endParaRPr lang="ar-EG" sz="2400" b="1" dirty="0">
              <a:solidFill>
                <a:prstClr val="white"/>
              </a:solidFill>
            </a:endParaRPr>
          </a:p>
        </p:txBody>
      </p:sp>
      <p:sp>
        <p:nvSpPr>
          <p:cNvPr id="8" name="مربع نص 7"/>
          <p:cNvSpPr txBox="1"/>
          <p:nvPr/>
        </p:nvSpPr>
        <p:spPr>
          <a:xfrm>
            <a:off x="2792890" y="1887215"/>
            <a:ext cx="2643206" cy="510778"/>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p>
            <a:pPr algn="ctr"/>
            <a:r>
              <a:rPr lang="ar-EG" sz="2400" b="1" dirty="0" smtClean="0">
                <a:solidFill>
                  <a:prstClr val="white"/>
                </a:solidFill>
              </a:rPr>
              <a:t>سلسلة غذائية في البركة </a:t>
            </a:r>
            <a:endParaRPr lang="ar-EG" sz="2400" b="1" dirty="0">
              <a:solidFill>
                <a:prstClr val="white"/>
              </a:solidFill>
            </a:endParaRPr>
          </a:p>
        </p:txBody>
      </p:sp>
      <p:sp>
        <p:nvSpPr>
          <p:cNvPr id="9" name="مربع نص 8"/>
          <p:cNvSpPr txBox="1"/>
          <p:nvPr/>
        </p:nvSpPr>
        <p:spPr>
          <a:xfrm>
            <a:off x="5817027" y="2555409"/>
            <a:ext cx="3000364" cy="3416320"/>
          </a:xfrm>
          <a:prstGeom prst="rect">
            <a:avLst/>
          </a:prstGeom>
          <a:noFill/>
        </p:spPr>
        <p:txBody>
          <a:bodyPr wrap="square" rtlCol="1">
            <a:spAutoFit/>
          </a:bodyPr>
          <a:lstStyle/>
          <a:p>
            <a:pPr algn="justLow"/>
            <a:r>
              <a:rPr lang="ar-EG" sz="2400" b="1" dirty="0" smtClean="0">
                <a:solidFill>
                  <a:srgbClr val="1AB39F">
                    <a:lumMod val="75000"/>
                  </a:srgbClr>
                </a:solidFill>
              </a:rPr>
              <a:t>تبدأ عادة بالأعشاب والأشجار وغيرها من النباتات فنبات الشوك منتج أما </a:t>
            </a:r>
            <a:r>
              <a:rPr lang="ar-EG" sz="2400" b="1" dirty="0" err="1" smtClean="0">
                <a:solidFill>
                  <a:srgbClr val="1AB39F">
                    <a:lumMod val="75000"/>
                  </a:srgbClr>
                </a:solidFill>
              </a:rPr>
              <a:t>السرعوف</a:t>
            </a:r>
            <a:r>
              <a:rPr lang="ar-EG" sz="2400" b="1" dirty="0" smtClean="0">
                <a:solidFill>
                  <a:srgbClr val="1AB39F">
                    <a:lumMod val="75000"/>
                  </a:srgbClr>
                </a:solidFill>
              </a:rPr>
              <a:t> والسحلية والبومة فجميعها مستهلكات .تقوم المحللات بتحليل أنسجتها الميتة إلى مواد أساسية تستعملها المخلوقات الحية من جديد . </a:t>
            </a:r>
            <a:endParaRPr lang="ar-EG" sz="2400" b="1" dirty="0">
              <a:solidFill>
                <a:srgbClr val="1AB39F">
                  <a:lumMod val="75000"/>
                </a:srgbClr>
              </a:solidFill>
            </a:endParaRPr>
          </a:p>
        </p:txBody>
      </p:sp>
      <p:sp>
        <p:nvSpPr>
          <p:cNvPr id="11" name="مربع نص 10"/>
          <p:cNvSpPr txBox="1"/>
          <p:nvPr/>
        </p:nvSpPr>
        <p:spPr>
          <a:xfrm>
            <a:off x="2915816" y="2523668"/>
            <a:ext cx="2880320" cy="3785652"/>
          </a:xfrm>
          <a:prstGeom prst="rect">
            <a:avLst/>
          </a:prstGeom>
          <a:noFill/>
        </p:spPr>
        <p:txBody>
          <a:bodyPr wrap="square" rtlCol="1">
            <a:spAutoFit/>
          </a:bodyPr>
          <a:lstStyle/>
          <a:p>
            <a:pPr algn="justLow"/>
            <a:r>
              <a:rPr lang="ar-EG" sz="2400" b="1" dirty="0" smtClean="0">
                <a:solidFill>
                  <a:srgbClr val="0070C0"/>
                </a:solidFill>
              </a:rPr>
              <a:t>تشبه السلسلة الغذائية في البركة السلسلة الغذائية على اليابسة .إذ تبدأ بالطحالب والنباتات الخضراء وتقوم الحشرات بالتغذي على الطحالب وهناك أسماك تتغذى على الحشرات وتصطاد الطيور مثل مالك الحزين هذه الأسماك </a:t>
            </a:r>
            <a:endParaRPr lang="ar-EG" sz="2400" b="1" dirty="0">
              <a:solidFill>
                <a:srgbClr val="0070C0"/>
              </a:solidFill>
            </a:endParaRPr>
          </a:p>
        </p:txBody>
      </p:sp>
      <p:cxnSp>
        <p:nvCxnSpPr>
          <p:cNvPr id="10" name="رابط كسهم مستقيم 9"/>
          <p:cNvCxnSpPr/>
          <p:nvPr/>
        </p:nvCxnSpPr>
        <p:spPr>
          <a:xfrm rot="5400000">
            <a:off x="5321702" y="1392620"/>
            <a:ext cx="357190"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رابط مستقيم 11"/>
          <p:cNvCxnSpPr/>
          <p:nvPr/>
        </p:nvCxnSpPr>
        <p:spPr>
          <a:xfrm rot="10800000">
            <a:off x="3929058" y="1571613"/>
            <a:ext cx="3357586" cy="1"/>
          </a:xfrm>
          <a:prstGeom prst="line">
            <a:avLst/>
          </a:prstGeom>
        </p:spPr>
        <p:style>
          <a:lnRef idx="3">
            <a:schemeClr val="dk1"/>
          </a:lnRef>
          <a:fillRef idx="0">
            <a:schemeClr val="dk1"/>
          </a:fillRef>
          <a:effectRef idx="2">
            <a:schemeClr val="dk1"/>
          </a:effectRef>
          <a:fontRef idx="minor">
            <a:schemeClr val="tx1"/>
          </a:fontRef>
        </p:style>
      </p:cxnSp>
      <p:cxnSp>
        <p:nvCxnSpPr>
          <p:cNvPr id="13" name="رابط كسهم مستقيم 12"/>
          <p:cNvCxnSpPr/>
          <p:nvPr/>
        </p:nvCxnSpPr>
        <p:spPr>
          <a:xfrm rot="5400000">
            <a:off x="3785388" y="1713694"/>
            <a:ext cx="2857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رابط كسهم مستقيم 13"/>
          <p:cNvCxnSpPr/>
          <p:nvPr/>
        </p:nvCxnSpPr>
        <p:spPr>
          <a:xfrm rot="5400000">
            <a:off x="7144562" y="1713694"/>
            <a:ext cx="2857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الثالث </a:t>
            </a:r>
            <a:endParaRPr lang="ar-SA" sz="2400" b="1" dirty="0">
              <a:solidFill>
                <a:srgbClr val="FFFF00"/>
              </a:solidFill>
            </a:endParaRPr>
          </a:p>
        </p:txBody>
      </p:sp>
      <p:sp>
        <p:nvSpPr>
          <p:cNvPr id="17"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smtClean="0">
                <a:solidFill>
                  <a:srgbClr val="FFFF00"/>
                </a:solidFill>
              </a:rPr>
              <a:t>الوحدة </a:t>
            </a:r>
            <a:r>
              <a:rPr lang="ar-SA" sz="2400" b="1" dirty="0" smtClean="0">
                <a:solidFill>
                  <a:srgbClr val="FFFF00"/>
                </a:solidFill>
              </a:rPr>
              <a:t>الثانية </a:t>
            </a:r>
            <a:endParaRPr lang="ar-EG" sz="2400" b="1" dirty="0">
              <a:solidFill>
                <a:srgbClr val="FFFF00"/>
              </a:solidFill>
            </a:endParaRPr>
          </a:p>
        </p:txBody>
      </p:sp>
      <p:sp>
        <p:nvSpPr>
          <p:cNvPr id="18"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a:t>
            </a:r>
            <a:r>
              <a:rPr lang="ar-SA" b="1" dirty="0" smtClean="0">
                <a:solidFill>
                  <a:srgbClr val="FFFF00"/>
                </a:solidFill>
              </a:rPr>
              <a:t>الثاني </a:t>
            </a:r>
            <a:endParaRPr lang="ar-EG" b="1" dirty="0">
              <a:solidFill>
                <a:srgbClr val="FFFF00"/>
              </a:solidFill>
            </a:endParaRPr>
          </a:p>
        </p:txBody>
      </p:sp>
      <p:sp>
        <p:nvSpPr>
          <p:cNvPr id="19" name="دبوس زينة 18"/>
          <p:cNvSpPr/>
          <p:nvPr/>
        </p:nvSpPr>
        <p:spPr>
          <a:xfrm>
            <a:off x="-14180" y="6105049"/>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ص106</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44446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9"/>
                                        </p:tgtEl>
                                        <p:attrNameLst>
                                          <p:attrName>style.color</p:attrName>
                                        </p:attrNameLst>
                                      </p:cBhvr>
                                      <p:by>
                                        <p:hsl h="-7200000" s="0" l="0"/>
                                      </p:by>
                                    </p:animClr>
                                    <p:animClr clrSpc="hsl" dir="cw">
                                      <p:cBhvr>
                                        <p:cTn id="7" dur="500" fill="hold"/>
                                        <p:tgtEl>
                                          <p:spTgt spid="19"/>
                                        </p:tgtEl>
                                        <p:attrNameLst>
                                          <p:attrName>fillcolor</p:attrName>
                                        </p:attrNameLst>
                                      </p:cBhvr>
                                      <p:by>
                                        <p:hsl h="-7200000" s="0" l="0"/>
                                      </p:by>
                                    </p:animClr>
                                    <p:animClr clrSpc="hsl" dir="cw">
                                      <p:cBhvr>
                                        <p:cTn id="8" dur="500" fill="hold"/>
                                        <p:tgtEl>
                                          <p:spTgt spid="19"/>
                                        </p:tgtEl>
                                        <p:attrNameLst>
                                          <p:attrName>stroke.color</p:attrName>
                                        </p:attrNameLst>
                                      </p:cBhvr>
                                      <p:by>
                                        <p:hsl h="-7200000" s="0" l="0"/>
                                      </p:by>
                                    </p:animClr>
                                    <p:set>
                                      <p:cBhvr>
                                        <p:cTn id="9" dur="500" fill="hold"/>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iterate type="lt">
                                    <p:tmPct val="10000"/>
                                  </p:iterate>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iterate type="lt">
                                    <p:tmPct val="10000"/>
                                  </p:iterate>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iterate type="lt">
                                    <p:tmPct val="10000"/>
                                  </p:iterate>
                                  <p:childTnLst>
                                    <p:set>
                                      <p:cBhvr>
                                        <p:cTn id="72" dur="1" fill="hold">
                                          <p:stCondLst>
                                            <p:cond delay="0"/>
                                          </p:stCondLst>
                                        </p:cTn>
                                        <p:tgtEl>
                                          <p:spTgt spid="9"/>
                                        </p:tgtEl>
                                        <p:attrNameLst>
                                          <p:attrName>style.visibility</p:attrName>
                                        </p:attrNameLst>
                                      </p:cBhvr>
                                      <p:to>
                                        <p:strVal val="visible"/>
                                      </p:to>
                                    </p:set>
                                    <p:animEffect transition="in" filter="fade">
                                      <p:cBhvr>
                                        <p:cTn id="73" dur="1000"/>
                                        <p:tgtEl>
                                          <p:spTgt spid="9"/>
                                        </p:tgtEl>
                                      </p:cBhvr>
                                    </p:animEffect>
                                    <p:anim calcmode="lin" valueType="num">
                                      <p:cBhvr>
                                        <p:cTn id="74" dur="1000" fill="hold"/>
                                        <p:tgtEl>
                                          <p:spTgt spid="9"/>
                                        </p:tgtEl>
                                        <p:attrNameLst>
                                          <p:attrName>ppt_x</p:attrName>
                                        </p:attrNameLst>
                                      </p:cBhvr>
                                      <p:tavLst>
                                        <p:tav tm="0">
                                          <p:val>
                                            <p:strVal val="#ppt_x"/>
                                          </p:val>
                                        </p:tav>
                                        <p:tav tm="100000">
                                          <p:val>
                                            <p:strVal val="#ppt_x"/>
                                          </p:val>
                                        </p:tav>
                                      </p:tavLst>
                                    </p:anim>
                                    <p:anim calcmode="lin" valueType="num">
                                      <p:cBhvr>
                                        <p:cTn id="7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iterate type="lt">
                                    <p:tmPct val="10000"/>
                                  </p:iterate>
                                  <p:childTnLst>
                                    <p:set>
                                      <p:cBhvr>
                                        <p:cTn id="79" dur="1" fill="hold">
                                          <p:stCondLst>
                                            <p:cond delay="0"/>
                                          </p:stCondLst>
                                        </p:cTn>
                                        <p:tgtEl>
                                          <p:spTgt spid="11"/>
                                        </p:tgtEl>
                                        <p:attrNameLst>
                                          <p:attrName>style.visibility</p:attrName>
                                        </p:attrNameLst>
                                      </p:cBhvr>
                                      <p:to>
                                        <p:strVal val="visible"/>
                                      </p:to>
                                    </p:set>
                                    <p:anim calcmode="lin" valueType="num">
                                      <p:cBhvr additive="base">
                                        <p:cTn id="80" dur="500" fill="hold"/>
                                        <p:tgtEl>
                                          <p:spTgt spid="11"/>
                                        </p:tgtEl>
                                        <p:attrNameLst>
                                          <p:attrName>ppt_x</p:attrName>
                                        </p:attrNameLst>
                                      </p:cBhvr>
                                      <p:tavLst>
                                        <p:tav tm="0">
                                          <p:val>
                                            <p:strVal val="#ppt_x"/>
                                          </p:val>
                                        </p:tav>
                                        <p:tav tm="100000">
                                          <p:val>
                                            <p:strVal val="#ppt_x"/>
                                          </p:val>
                                        </p:tav>
                                      </p:tavLst>
                                    </p:anim>
                                    <p:anim calcmode="lin" valueType="num">
                                      <p:cBhvr additive="base">
                                        <p:cTn id="8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1"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3"/>
          <p:cNvSpPr txBox="1"/>
          <p:nvPr/>
        </p:nvSpPr>
        <p:spPr>
          <a:xfrm>
            <a:off x="6827480" y="1131072"/>
            <a:ext cx="2000264" cy="578882"/>
          </a:xfrm>
          <a:prstGeom prst="round2Diag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gn="justLow"/>
            <a:r>
              <a:rPr lang="ar-EG" sz="2800" b="1" dirty="0" smtClean="0">
                <a:solidFill>
                  <a:prstClr val="white"/>
                </a:solidFill>
              </a:rPr>
              <a:t>الشبكة الغذائية</a:t>
            </a:r>
            <a:endParaRPr lang="ar-EG" sz="2800" b="1" dirty="0">
              <a:solidFill>
                <a:prstClr val="white"/>
              </a:solidFill>
            </a:endParaRPr>
          </a:p>
        </p:txBody>
      </p:sp>
      <p:sp>
        <p:nvSpPr>
          <p:cNvPr id="5" name="مربع نص 4"/>
          <p:cNvSpPr txBox="1"/>
          <p:nvPr/>
        </p:nvSpPr>
        <p:spPr>
          <a:xfrm>
            <a:off x="692523" y="1705521"/>
            <a:ext cx="8222353" cy="461665"/>
          </a:xfrm>
          <a:prstGeom prst="rect">
            <a:avLst/>
          </a:prstGeom>
          <a:noFill/>
        </p:spPr>
        <p:txBody>
          <a:bodyPr wrap="square" rtlCol="1">
            <a:spAutoFit/>
          </a:bodyPr>
          <a:lstStyle/>
          <a:p>
            <a:pPr algn="justLow"/>
            <a:r>
              <a:rPr lang="ar-EG" sz="2400" b="1" dirty="0" smtClean="0">
                <a:solidFill>
                  <a:srgbClr val="00B050"/>
                </a:solidFill>
              </a:rPr>
              <a:t>هي ترابط جميع سلاسل الغذاء في النظام البيئي وانتقال الطاقة في مسارات متعددة </a:t>
            </a:r>
            <a:endParaRPr lang="ar-EG" sz="2400" b="1" dirty="0">
              <a:solidFill>
                <a:srgbClr val="00B050"/>
              </a:solidFill>
            </a:endParaRPr>
          </a:p>
        </p:txBody>
      </p:sp>
      <p:sp>
        <p:nvSpPr>
          <p:cNvPr id="6" name="مربع نص 5"/>
          <p:cNvSpPr txBox="1"/>
          <p:nvPr/>
        </p:nvSpPr>
        <p:spPr>
          <a:xfrm>
            <a:off x="6401218" y="2395005"/>
            <a:ext cx="2428892" cy="578882"/>
          </a:xfrm>
          <a:prstGeom prst="round2Diag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gn="justLow"/>
            <a:r>
              <a:rPr lang="ar-EG" sz="2800" b="1" dirty="0" smtClean="0">
                <a:solidFill>
                  <a:prstClr val="white"/>
                </a:solidFill>
              </a:rPr>
              <a:t>الفريسة والمفترس </a:t>
            </a:r>
            <a:endParaRPr lang="ar-EG" sz="2800" b="1" dirty="0">
              <a:solidFill>
                <a:prstClr val="white"/>
              </a:solidFill>
            </a:endParaRPr>
          </a:p>
        </p:txBody>
      </p:sp>
      <p:sp>
        <p:nvSpPr>
          <p:cNvPr id="7" name="مربع نص 6"/>
          <p:cNvSpPr txBox="1"/>
          <p:nvPr/>
        </p:nvSpPr>
        <p:spPr>
          <a:xfrm>
            <a:off x="466920" y="2361337"/>
            <a:ext cx="5836505" cy="1077218"/>
          </a:xfrm>
          <a:prstGeom prst="rect">
            <a:avLst/>
          </a:prstGeom>
          <a:noFill/>
        </p:spPr>
        <p:txBody>
          <a:bodyPr wrap="square" rtlCol="1">
            <a:spAutoFit/>
          </a:bodyPr>
          <a:lstStyle/>
          <a:p>
            <a:r>
              <a:rPr lang="ar-EG" sz="3200" dirty="0" smtClean="0">
                <a:solidFill>
                  <a:srgbClr val="7030A0"/>
                </a:solidFill>
              </a:rPr>
              <a:t>توضح شبكات الغذاء العلاقة بين الفريسة والمفترس </a:t>
            </a:r>
            <a:endParaRPr lang="ar-EG" sz="3200" dirty="0">
              <a:solidFill>
                <a:srgbClr val="7030A0"/>
              </a:solidFill>
            </a:endParaRPr>
          </a:p>
        </p:txBody>
      </p:sp>
      <p:sp>
        <p:nvSpPr>
          <p:cNvPr id="8" name="مربع نص 7"/>
          <p:cNvSpPr txBox="1"/>
          <p:nvPr/>
        </p:nvSpPr>
        <p:spPr>
          <a:xfrm>
            <a:off x="7615664" y="3416306"/>
            <a:ext cx="1221295" cy="510778"/>
          </a:xfrm>
          <a:prstGeom prst="round2Diag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EG" sz="2400" b="1" dirty="0" smtClean="0">
                <a:solidFill>
                  <a:prstClr val="black"/>
                </a:solidFill>
              </a:rPr>
              <a:t>المفترس: </a:t>
            </a:r>
            <a:endParaRPr lang="ar-EG" sz="2400" b="1" dirty="0">
              <a:solidFill>
                <a:prstClr val="black"/>
              </a:solidFill>
            </a:endParaRPr>
          </a:p>
        </p:txBody>
      </p:sp>
      <p:sp>
        <p:nvSpPr>
          <p:cNvPr id="9" name="مربع نص 8"/>
          <p:cNvSpPr txBox="1"/>
          <p:nvPr/>
        </p:nvSpPr>
        <p:spPr>
          <a:xfrm>
            <a:off x="7684736" y="4216148"/>
            <a:ext cx="1143008" cy="510778"/>
          </a:xfrm>
          <a:prstGeom prst="round2Diag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EG" sz="2400" b="1" dirty="0" smtClean="0">
                <a:solidFill>
                  <a:prstClr val="black"/>
                </a:solidFill>
              </a:rPr>
              <a:t>الفريسة</a:t>
            </a:r>
            <a:r>
              <a:rPr lang="ar-EG" sz="1600" b="1" dirty="0" smtClean="0">
                <a:solidFill>
                  <a:prstClr val="black"/>
                </a:solidFill>
              </a:rPr>
              <a:t>: </a:t>
            </a:r>
            <a:endParaRPr lang="ar-EG" sz="1600" b="1" dirty="0">
              <a:solidFill>
                <a:prstClr val="black"/>
              </a:solidFill>
            </a:endParaRPr>
          </a:p>
        </p:txBody>
      </p:sp>
      <p:sp>
        <p:nvSpPr>
          <p:cNvPr id="10" name="مربع نص 9"/>
          <p:cNvSpPr txBox="1"/>
          <p:nvPr/>
        </p:nvSpPr>
        <p:spPr>
          <a:xfrm>
            <a:off x="1290837" y="3470357"/>
            <a:ext cx="6215106" cy="523220"/>
          </a:xfrm>
          <a:prstGeom prst="rect">
            <a:avLst/>
          </a:prstGeom>
          <a:noFill/>
        </p:spPr>
        <p:txBody>
          <a:bodyPr wrap="square" rtlCol="1">
            <a:spAutoFit/>
          </a:bodyPr>
          <a:lstStyle/>
          <a:p>
            <a:r>
              <a:rPr lang="ar-EG" sz="2800" b="1" dirty="0" smtClean="0">
                <a:solidFill>
                  <a:srgbClr val="FF0000"/>
                </a:solidFill>
              </a:rPr>
              <a:t>هو آكل اللحوم الذي يصطاد ليحصل على طعامه . </a:t>
            </a:r>
            <a:endParaRPr lang="ar-EG" sz="2800" b="1" dirty="0">
              <a:solidFill>
                <a:srgbClr val="FF0000"/>
              </a:solidFill>
            </a:endParaRPr>
          </a:p>
        </p:txBody>
      </p:sp>
      <p:sp>
        <p:nvSpPr>
          <p:cNvPr id="11" name="مربع نص 10"/>
          <p:cNvSpPr txBox="1"/>
          <p:nvPr/>
        </p:nvSpPr>
        <p:spPr>
          <a:xfrm>
            <a:off x="1269685" y="4212377"/>
            <a:ext cx="6215106" cy="584775"/>
          </a:xfrm>
          <a:prstGeom prst="rect">
            <a:avLst/>
          </a:prstGeom>
          <a:noFill/>
        </p:spPr>
        <p:txBody>
          <a:bodyPr wrap="square" rtlCol="1">
            <a:spAutoFit/>
          </a:bodyPr>
          <a:lstStyle/>
          <a:p>
            <a:r>
              <a:rPr lang="ar-EG" sz="3200" b="1" dirty="0" smtClean="0">
                <a:solidFill>
                  <a:srgbClr val="00B050"/>
                </a:solidFill>
              </a:rPr>
              <a:t>هو المخلوق الحي الذي تم اصطياده .</a:t>
            </a:r>
            <a:endParaRPr lang="ar-EG" sz="3200" b="1" dirty="0">
              <a:solidFill>
                <a:srgbClr val="00B050"/>
              </a:solidFill>
            </a:endParaRPr>
          </a:p>
        </p:txBody>
      </p:sp>
      <p:sp>
        <p:nvSpPr>
          <p:cNvPr id="12" name="مربع نص 11"/>
          <p:cNvSpPr txBox="1"/>
          <p:nvPr/>
        </p:nvSpPr>
        <p:spPr>
          <a:xfrm>
            <a:off x="7484791" y="5085184"/>
            <a:ext cx="1357322" cy="578882"/>
          </a:xfrm>
          <a:prstGeom prst="round2Diag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gn="justLow"/>
            <a:r>
              <a:rPr lang="ar-EG" sz="2800" b="1" dirty="0" smtClean="0">
                <a:solidFill>
                  <a:prstClr val="white"/>
                </a:solidFill>
              </a:rPr>
              <a:t>التنافس : </a:t>
            </a:r>
            <a:endParaRPr lang="ar-EG" sz="2800" b="1" dirty="0">
              <a:solidFill>
                <a:prstClr val="white"/>
              </a:solidFill>
            </a:endParaRPr>
          </a:p>
        </p:txBody>
      </p:sp>
      <p:sp>
        <p:nvSpPr>
          <p:cNvPr id="13" name="مربع نص 12"/>
          <p:cNvSpPr txBox="1"/>
          <p:nvPr/>
        </p:nvSpPr>
        <p:spPr>
          <a:xfrm>
            <a:off x="1257795" y="4942424"/>
            <a:ext cx="6215106" cy="1384995"/>
          </a:xfrm>
          <a:prstGeom prst="rect">
            <a:avLst/>
          </a:prstGeom>
          <a:noFill/>
        </p:spPr>
        <p:txBody>
          <a:bodyPr wrap="square" rtlCol="1">
            <a:spAutoFit/>
          </a:bodyPr>
          <a:lstStyle/>
          <a:p>
            <a:pPr algn="justLow"/>
            <a:r>
              <a:rPr lang="ar-EG" sz="2800" b="1" dirty="0" smtClean="0">
                <a:solidFill>
                  <a:srgbClr val="7030A0"/>
                </a:solidFill>
              </a:rPr>
              <a:t>هو صراع بين المخلوقات الحية على الطعام والماء وجميع احتياجاتها الأخرى . وفي الشبكة الغذائية يوجد تنافس بين الحيوانات وكذلك النباتات . </a:t>
            </a:r>
            <a:endParaRPr lang="ar-EG" sz="2800" b="1" dirty="0">
              <a:solidFill>
                <a:srgbClr val="7030A0"/>
              </a:solidFill>
            </a:endParaRPr>
          </a:p>
        </p:txBody>
      </p:sp>
      <p:sp>
        <p:nvSpPr>
          <p:cNvPr id="18"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الثالث </a:t>
            </a:r>
            <a:endParaRPr lang="ar-SA" sz="2400" b="1" dirty="0">
              <a:solidFill>
                <a:srgbClr val="FFFF00"/>
              </a:solidFill>
            </a:endParaRPr>
          </a:p>
        </p:txBody>
      </p:sp>
      <p:sp>
        <p:nvSpPr>
          <p:cNvPr id="19"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smtClean="0">
                <a:solidFill>
                  <a:srgbClr val="FFFF00"/>
                </a:solidFill>
              </a:rPr>
              <a:t>الوحدة </a:t>
            </a:r>
            <a:r>
              <a:rPr lang="ar-SA" sz="2400" b="1" dirty="0" smtClean="0">
                <a:solidFill>
                  <a:srgbClr val="FFFF00"/>
                </a:solidFill>
              </a:rPr>
              <a:t>الثانية </a:t>
            </a:r>
            <a:endParaRPr lang="ar-EG" sz="2400" b="1" dirty="0">
              <a:solidFill>
                <a:srgbClr val="FFFF00"/>
              </a:solidFill>
            </a:endParaRPr>
          </a:p>
        </p:txBody>
      </p:sp>
      <p:sp>
        <p:nvSpPr>
          <p:cNvPr id="21" name="Down Arrow 20"/>
          <p:cNvSpPr/>
          <p:nvPr/>
        </p:nvSpPr>
        <p:spPr>
          <a:xfrm>
            <a:off x="2483768" y="-27384"/>
            <a:ext cx="4177828" cy="155679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3200" b="1" dirty="0">
                <a:solidFill>
                  <a:prstClr val="white"/>
                </a:solidFill>
              </a:rPr>
              <a:t>العلاقات </a:t>
            </a:r>
            <a:r>
              <a:rPr lang="ar-EG" sz="3200" b="1" dirty="0">
                <a:solidFill>
                  <a:prstClr val="white"/>
                </a:solidFill>
              </a:rPr>
              <a:t>في النظام البيئي</a:t>
            </a:r>
          </a:p>
        </p:txBody>
      </p:sp>
      <p:sp>
        <p:nvSpPr>
          <p:cNvPr id="23"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a:t>
            </a:r>
            <a:r>
              <a:rPr lang="ar-SA" b="1" dirty="0" smtClean="0">
                <a:solidFill>
                  <a:srgbClr val="FFFF00"/>
                </a:solidFill>
              </a:rPr>
              <a:t>الثاني </a:t>
            </a:r>
            <a:endParaRPr lang="ar-EG" b="1" dirty="0">
              <a:solidFill>
                <a:srgbClr val="FFFF00"/>
              </a:solidFill>
            </a:endParaRPr>
          </a:p>
        </p:txBody>
      </p:sp>
      <p:sp>
        <p:nvSpPr>
          <p:cNvPr id="20" name="دبوس زينة 19"/>
          <p:cNvSpPr/>
          <p:nvPr/>
        </p:nvSpPr>
        <p:spPr>
          <a:xfrm>
            <a:off x="-14180" y="6105049"/>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ص108</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55712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20"/>
                                        </p:tgtEl>
                                        <p:attrNameLst>
                                          <p:attrName>style.color</p:attrName>
                                        </p:attrNameLst>
                                      </p:cBhvr>
                                      <p:by>
                                        <p:hsl h="-7200000" s="0" l="0"/>
                                      </p:by>
                                    </p:animClr>
                                    <p:animClr clrSpc="hsl" dir="cw">
                                      <p:cBhvr>
                                        <p:cTn id="7" dur="500" fill="hold"/>
                                        <p:tgtEl>
                                          <p:spTgt spid="20"/>
                                        </p:tgtEl>
                                        <p:attrNameLst>
                                          <p:attrName>fillcolor</p:attrName>
                                        </p:attrNameLst>
                                      </p:cBhvr>
                                      <p:by>
                                        <p:hsl h="-7200000" s="0" l="0"/>
                                      </p:by>
                                    </p:animClr>
                                    <p:animClr clrSpc="hsl" dir="cw">
                                      <p:cBhvr>
                                        <p:cTn id="8" dur="500" fill="hold"/>
                                        <p:tgtEl>
                                          <p:spTgt spid="20"/>
                                        </p:tgtEl>
                                        <p:attrNameLst>
                                          <p:attrName>stroke.color</p:attrName>
                                        </p:attrNameLst>
                                      </p:cBhvr>
                                      <p:by>
                                        <p:hsl h="-7200000" s="0" l="0"/>
                                      </p:by>
                                    </p:animClr>
                                    <p:set>
                                      <p:cBhvr>
                                        <p:cTn id="9" dur="500" fill="hold"/>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iterate type="lt">
                                    <p:tmPct val="10000"/>
                                  </p:iterate>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iterate type="lt">
                                    <p:tmPct val="10000"/>
                                  </p:iterate>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iterate type="lt">
                                    <p:tmPct val="10000"/>
                                  </p:iterate>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iterate type="lt">
                                    <p:tmPct val="10000"/>
                                  </p:iterate>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lt">
                                    <p:tmPct val="10000"/>
                                  </p:iterate>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iterate type="lt">
                                    <p:tmPct val="10000"/>
                                  </p:iterate>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iterate type="lt">
                                    <p:tmPct val="10000"/>
                                  </p:iterate>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iterate type="lt">
                                    <p:tmPct val="10000"/>
                                  </p:iterate>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iterate type="lt">
                                    <p:tmPct val="10000"/>
                                  </p:iterate>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iterate type="lt">
                                    <p:tmPct val="10000"/>
                                  </p:iterate>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iterate type="lt">
                                    <p:tmPct val="10000"/>
                                  </p:iterate>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iterate type="lt">
                                    <p:tmPct val="10000"/>
                                  </p:iterate>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animBg="1"/>
      <p:bldP spid="10" grpId="0"/>
      <p:bldP spid="11" grpId="0"/>
      <p:bldP spid="12" grpId="0" animBg="1"/>
      <p:bldP spid="13" grpId="0"/>
      <p:bldP spid="21"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صورة 4" descr="هرم الطاقة copy.gif"/>
          <p:cNvPicPr>
            <a:picLocks noChangeAspect="1"/>
          </p:cNvPicPr>
          <p:nvPr/>
        </p:nvPicPr>
        <p:blipFill>
          <a:blip r:embed="rId2" cstate="print"/>
          <a:stretch>
            <a:fillRect/>
          </a:stretch>
        </p:blipFill>
        <p:spPr>
          <a:xfrm>
            <a:off x="1021735" y="576866"/>
            <a:ext cx="2827411" cy="2571768"/>
          </a:xfrm>
          <a:prstGeom prst="rect">
            <a:avLst/>
          </a:prstGeom>
        </p:spPr>
      </p:pic>
      <p:sp>
        <p:nvSpPr>
          <p:cNvPr id="6" name="مربع نص 5"/>
          <p:cNvSpPr txBox="1"/>
          <p:nvPr/>
        </p:nvSpPr>
        <p:spPr>
          <a:xfrm>
            <a:off x="6732240" y="1162430"/>
            <a:ext cx="2071702" cy="715089"/>
          </a:xfrm>
          <a:prstGeom prst="round2Diag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r>
              <a:rPr lang="ar-EG" sz="3600" dirty="0" smtClean="0">
                <a:solidFill>
                  <a:prstClr val="white"/>
                </a:solidFill>
              </a:rPr>
              <a:t>هرم الطاقة</a:t>
            </a:r>
          </a:p>
        </p:txBody>
      </p:sp>
      <p:sp>
        <p:nvSpPr>
          <p:cNvPr id="7" name="مربع نص 6"/>
          <p:cNvSpPr txBox="1"/>
          <p:nvPr/>
        </p:nvSpPr>
        <p:spPr>
          <a:xfrm>
            <a:off x="594138" y="2696586"/>
            <a:ext cx="8288856" cy="3890489"/>
          </a:xfrm>
          <a:prstGeom prst="rect">
            <a:avLst/>
          </a:prstGeom>
          <a:noFill/>
        </p:spPr>
        <p:txBody>
          <a:bodyPr wrap="square" rtlCol="1">
            <a:spAutoFit/>
          </a:bodyPr>
          <a:lstStyle/>
          <a:p>
            <a:pPr>
              <a:lnSpc>
                <a:spcPct val="150000"/>
              </a:lnSpc>
            </a:pPr>
            <a:r>
              <a:rPr lang="ar-EG" sz="2800" b="1" dirty="0" smtClean="0">
                <a:solidFill>
                  <a:srgbClr val="7030A0"/>
                </a:solidFill>
              </a:rPr>
              <a:t>هو نموذج يوضح كمية الطاقة في كل مستوى من شبكة الغذاء فالمنتجات تكون دائماً في قاعدة الهرم حيث تستعمل    الطاقة التي تنتجها وتخزن         الطاقة في خلاياها وعندما يتغذى آكل النبات على المنتجات ، فإنه يحصل على الطاقة المخزنة فقط ومقدارها           </a:t>
            </a:r>
            <a:r>
              <a:rPr lang="ar-EG" sz="2800" b="1" dirty="0" smtClean="0">
                <a:solidFill>
                  <a:srgbClr val="002060"/>
                </a:solidFill>
              </a:rPr>
              <a:t>الطاقة الأصلية من الشمس ويتناقص عدد المخلوقات الحية في كل مستوى من هرم الغذاء </a:t>
            </a:r>
            <a:endParaRPr lang="ar-EG" sz="2800" b="1" dirty="0">
              <a:solidFill>
                <a:srgbClr val="002060"/>
              </a:solidFill>
            </a:endParaRPr>
          </a:p>
        </p:txBody>
      </p:sp>
      <p:graphicFrame>
        <p:nvGraphicFramePr>
          <p:cNvPr id="8" name="جدول 7"/>
          <p:cNvGraphicFramePr>
            <a:graphicFrameLocks noGrp="1"/>
          </p:cNvGraphicFramePr>
          <p:nvPr>
            <p:extLst>
              <p:ext uri="{D42A27DB-BD31-4B8C-83A1-F6EECF244321}">
                <p14:modId xmlns:p14="http://schemas.microsoft.com/office/powerpoint/2010/main" val="4137572943"/>
              </p:ext>
            </p:extLst>
          </p:nvPr>
        </p:nvGraphicFramePr>
        <p:xfrm>
          <a:off x="683568" y="3356992"/>
          <a:ext cx="500066" cy="792480"/>
        </p:xfrm>
        <a:graphic>
          <a:graphicData uri="http://schemas.openxmlformats.org/drawingml/2006/table">
            <a:tbl>
              <a:tblPr rtl="1" firstRow="1" bandRow="1">
                <a:tableStyleId>{5C22544A-7EE6-4342-B048-85BDC9FD1C3A}</a:tableStyleId>
              </a:tblPr>
              <a:tblGrid>
                <a:gridCol w="500066"/>
              </a:tblGrid>
              <a:tr h="0">
                <a:tc>
                  <a:txBody>
                    <a:bodyPr/>
                    <a:lstStyle/>
                    <a:p>
                      <a:pPr algn="ctr" rtl="1"/>
                      <a:r>
                        <a:rPr lang="ar-EG" sz="2000" b="1" dirty="0" smtClean="0">
                          <a:solidFill>
                            <a:srgbClr val="7030A0"/>
                          </a:solidFill>
                        </a:rPr>
                        <a:t>9</a:t>
                      </a:r>
                      <a:endParaRPr lang="ar-EG" sz="2000" b="1" dirty="0">
                        <a:solidFill>
                          <a:srgbClr val="7030A0"/>
                        </a:solidFill>
                      </a:endParaRPr>
                    </a:p>
                  </a:txBody>
                  <a:tcPr>
                    <a:lnB w="12700" cap="flat" cmpd="sng" algn="ctr">
                      <a:solidFill>
                        <a:schemeClr val="tx1"/>
                      </a:solidFill>
                      <a:prstDash val="solid"/>
                      <a:round/>
                      <a:headEnd type="none" w="med" len="med"/>
                      <a:tailEnd type="none" w="med" len="med"/>
                    </a:lnB>
                    <a:noFill/>
                  </a:tcPr>
                </a:tc>
              </a:tr>
              <a:tr h="0">
                <a:tc>
                  <a:txBody>
                    <a:bodyPr/>
                    <a:lstStyle/>
                    <a:p>
                      <a:pPr algn="ctr" rtl="1"/>
                      <a:r>
                        <a:rPr lang="ar-EG" sz="2000" b="1" dirty="0" smtClean="0">
                          <a:solidFill>
                            <a:srgbClr val="7030A0"/>
                          </a:solidFill>
                        </a:rPr>
                        <a:t>10</a:t>
                      </a:r>
                      <a:endParaRPr lang="ar-EG" sz="2000" b="1" dirty="0">
                        <a:solidFill>
                          <a:srgbClr val="7030A0"/>
                        </a:solidFill>
                      </a:endParaRPr>
                    </a:p>
                  </a:txBody>
                  <a:tcPr>
                    <a:lnT w="12700" cap="flat" cmpd="sng" algn="ctr">
                      <a:solidFill>
                        <a:schemeClr val="tx1"/>
                      </a:solidFill>
                      <a:prstDash val="solid"/>
                      <a:round/>
                      <a:headEnd type="none" w="med" len="med"/>
                      <a:tailEnd type="none" w="med" len="med"/>
                    </a:lnT>
                    <a:noFill/>
                  </a:tcPr>
                </a:tc>
              </a:tr>
            </a:tbl>
          </a:graphicData>
        </a:graphic>
      </p:graphicFrame>
      <p:graphicFrame>
        <p:nvGraphicFramePr>
          <p:cNvPr id="9" name="جدول 8"/>
          <p:cNvGraphicFramePr>
            <a:graphicFrameLocks noGrp="1"/>
          </p:cNvGraphicFramePr>
          <p:nvPr>
            <p:extLst>
              <p:ext uri="{D42A27DB-BD31-4B8C-83A1-F6EECF244321}">
                <p14:modId xmlns:p14="http://schemas.microsoft.com/office/powerpoint/2010/main" val="1987395270"/>
              </p:ext>
            </p:extLst>
          </p:nvPr>
        </p:nvGraphicFramePr>
        <p:xfrm>
          <a:off x="6446488" y="4005064"/>
          <a:ext cx="571504" cy="792480"/>
        </p:xfrm>
        <a:graphic>
          <a:graphicData uri="http://schemas.openxmlformats.org/drawingml/2006/table">
            <a:tbl>
              <a:tblPr rtl="1" firstRow="1" bandRow="1">
                <a:tableStyleId>{5C22544A-7EE6-4342-B048-85BDC9FD1C3A}</a:tableStyleId>
              </a:tblPr>
              <a:tblGrid>
                <a:gridCol w="571504"/>
              </a:tblGrid>
              <a:tr h="0">
                <a:tc>
                  <a:txBody>
                    <a:bodyPr/>
                    <a:lstStyle/>
                    <a:p>
                      <a:pPr algn="ctr" rtl="1"/>
                      <a:r>
                        <a:rPr lang="ar-EG" sz="2000" b="1" dirty="0" smtClean="0">
                          <a:solidFill>
                            <a:srgbClr val="7030A0"/>
                          </a:solidFill>
                        </a:rPr>
                        <a:t>1</a:t>
                      </a:r>
                      <a:endParaRPr lang="ar-EG" sz="2000" b="1" dirty="0">
                        <a:solidFill>
                          <a:srgbClr val="7030A0"/>
                        </a:solidFill>
                      </a:endParaRPr>
                    </a:p>
                  </a:txBody>
                  <a:tcPr>
                    <a:lnB w="12700" cap="flat" cmpd="sng" algn="ctr">
                      <a:solidFill>
                        <a:schemeClr val="tx1"/>
                      </a:solidFill>
                      <a:prstDash val="solid"/>
                      <a:round/>
                      <a:headEnd type="none" w="med" len="med"/>
                      <a:tailEnd type="none" w="med" len="med"/>
                    </a:lnB>
                    <a:noFill/>
                  </a:tcPr>
                </a:tc>
              </a:tr>
              <a:tr h="372416">
                <a:tc>
                  <a:txBody>
                    <a:bodyPr/>
                    <a:lstStyle/>
                    <a:p>
                      <a:pPr algn="ctr" rtl="1"/>
                      <a:r>
                        <a:rPr lang="ar-EG" sz="2000" b="1" dirty="0" smtClean="0">
                          <a:solidFill>
                            <a:srgbClr val="7030A0"/>
                          </a:solidFill>
                        </a:rPr>
                        <a:t>10</a:t>
                      </a:r>
                      <a:endParaRPr lang="ar-EG" sz="2000" b="1" dirty="0">
                        <a:solidFill>
                          <a:srgbClr val="7030A0"/>
                        </a:solidFill>
                      </a:endParaRPr>
                    </a:p>
                  </a:txBody>
                  <a:tcPr>
                    <a:lnT w="12700" cap="flat" cmpd="sng" algn="ctr">
                      <a:solidFill>
                        <a:schemeClr val="tx1"/>
                      </a:solidFill>
                      <a:prstDash val="solid"/>
                      <a:round/>
                      <a:headEnd type="none" w="med" len="med"/>
                      <a:tailEnd type="none" w="med" len="med"/>
                    </a:lnT>
                    <a:noFill/>
                  </a:tcPr>
                </a:tc>
              </a:tr>
            </a:tbl>
          </a:graphicData>
        </a:graphic>
      </p:graphicFrame>
      <p:graphicFrame>
        <p:nvGraphicFramePr>
          <p:cNvPr id="10" name="جدول 9"/>
          <p:cNvGraphicFramePr>
            <a:graphicFrameLocks noGrp="1"/>
          </p:cNvGraphicFramePr>
          <p:nvPr>
            <p:extLst>
              <p:ext uri="{D42A27DB-BD31-4B8C-83A1-F6EECF244321}">
                <p14:modId xmlns:p14="http://schemas.microsoft.com/office/powerpoint/2010/main" val="901588647"/>
              </p:ext>
            </p:extLst>
          </p:nvPr>
        </p:nvGraphicFramePr>
        <p:xfrm>
          <a:off x="1551654" y="4641830"/>
          <a:ext cx="500066" cy="792480"/>
        </p:xfrm>
        <a:graphic>
          <a:graphicData uri="http://schemas.openxmlformats.org/drawingml/2006/table">
            <a:tbl>
              <a:tblPr rtl="1" firstRow="1" bandRow="1">
                <a:tableStyleId>{5C22544A-7EE6-4342-B048-85BDC9FD1C3A}</a:tableStyleId>
              </a:tblPr>
              <a:tblGrid>
                <a:gridCol w="500066"/>
              </a:tblGrid>
              <a:tr h="0">
                <a:tc>
                  <a:txBody>
                    <a:bodyPr/>
                    <a:lstStyle/>
                    <a:p>
                      <a:pPr algn="ctr" rtl="1"/>
                      <a:r>
                        <a:rPr lang="ar-EG" sz="2000" b="1" dirty="0" smtClean="0">
                          <a:solidFill>
                            <a:srgbClr val="7030A0"/>
                          </a:solidFill>
                        </a:rPr>
                        <a:t>1</a:t>
                      </a:r>
                      <a:endParaRPr lang="ar-EG" sz="2000" b="1" dirty="0">
                        <a:solidFill>
                          <a:srgbClr val="7030A0"/>
                        </a:solidFill>
                      </a:endParaRPr>
                    </a:p>
                  </a:txBody>
                  <a:tcPr>
                    <a:lnB w="12700" cap="flat" cmpd="sng" algn="ctr">
                      <a:solidFill>
                        <a:schemeClr val="tx1"/>
                      </a:solidFill>
                      <a:prstDash val="solid"/>
                      <a:round/>
                      <a:headEnd type="none" w="med" len="med"/>
                      <a:tailEnd type="none" w="med" len="med"/>
                    </a:lnB>
                    <a:noFill/>
                  </a:tcPr>
                </a:tc>
              </a:tr>
              <a:tr h="0">
                <a:tc>
                  <a:txBody>
                    <a:bodyPr/>
                    <a:lstStyle/>
                    <a:p>
                      <a:pPr algn="ctr" rtl="1"/>
                      <a:r>
                        <a:rPr lang="ar-EG" sz="2000" b="1" dirty="0" smtClean="0">
                          <a:solidFill>
                            <a:srgbClr val="7030A0"/>
                          </a:solidFill>
                        </a:rPr>
                        <a:t>10</a:t>
                      </a:r>
                      <a:endParaRPr lang="ar-EG" sz="2000" b="1" dirty="0">
                        <a:solidFill>
                          <a:srgbClr val="7030A0"/>
                        </a:solidFill>
                      </a:endParaRPr>
                    </a:p>
                  </a:txBody>
                  <a:tcPr>
                    <a:lnT w="12700" cap="flat" cmpd="sng" algn="ctr">
                      <a:solidFill>
                        <a:schemeClr val="tx1"/>
                      </a:solidFill>
                      <a:prstDash val="solid"/>
                      <a:round/>
                      <a:headEnd type="none" w="med" len="med"/>
                      <a:tailEnd type="none" w="med" len="med"/>
                    </a:lnT>
                    <a:noFill/>
                  </a:tcPr>
                </a:tc>
              </a:tr>
            </a:tbl>
          </a:graphicData>
        </a:graphic>
      </p:graphicFrame>
      <p:sp>
        <p:nvSpPr>
          <p:cNvPr id="15"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الثالث </a:t>
            </a:r>
            <a:endParaRPr lang="ar-SA" sz="2400" b="1" dirty="0">
              <a:solidFill>
                <a:srgbClr val="FFFF00"/>
              </a:solidFill>
            </a:endParaRPr>
          </a:p>
        </p:txBody>
      </p:sp>
      <p:sp>
        <p:nvSpPr>
          <p:cNvPr id="16"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smtClean="0">
                <a:solidFill>
                  <a:srgbClr val="FFFF00"/>
                </a:solidFill>
              </a:rPr>
              <a:t>الوحدة </a:t>
            </a:r>
            <a:r>
              <a:rPr lang="ar-SA" sz="2400" b="1" dirty="0" smtClean="0">
                <a:solidFill>
                  <a:srgbClr val="FFFF00"/>
                </a:solidFill>
              </a:rPr>
              <a:t>الثانية </a:t>
            </a:r>
            <a:endParaRPr lang="ar-EG" sz="2400" b="1" dirty="0">
              <a:solidFill>
                <a:srgbClr val="FFFF00"/>
              </a:solidFill>
            </a:endParaRPr>
          </a:p>
        </p:txBody>
      </p:sp>
      <p:sp>
        <p:nvSpPr>
          <p:cNvPr id="17" name="شكل بيضاوي 23"/>
          <p:cNvSpPr/>
          <p:nvPr/>
        </p:nvSpPr>
        <p:spPr>
          <a:xfrm>
            <a:off x="107504" y="476672"/>
            <a:ext cx="1865368" cy="571504"/>
          </a:xfrm>
          <a:prstGeom prst="ellipse">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EG" b="1" dirty="0">
                <a:solidFill>
                  <a:srgbClr val="FFFF00"/>
                </a:solidFill>
              </a:rPr>
              <a:t>الدرس </a:t>
            </a:r>
            <a:r>
              <a:rPr lang="ar-SA" b="1" dirty="0" smtClean="0">
                <a:solidFill>
                  <a:srgbClr val="FFFF00"/>
                </a:solidFill>
              </a:rPr>
              <a:t>الثاني </a:t>
            </a:r>
            <a:endParaRPr lang="ar-EG" b="1" dirty="0">
              <a:solidFill>
                <a:srgbClr val="FFFF00"/>
              </a:solidFill>
            </a:endParaRPr>
          </a:p>
        </p:txBody>
      </p:sp>
      <p:sp>
        <p:nvSpPr>
          <p:cNvPr id="18" name="Down Arrow 17"/>
          <p:cNvSpPr/>
          <p:nvPr/>
        </p:nvSpPr>
        <p:spPr>
          <a:xfrm>
            <a:off x="2483768" y="-27384"/>
            <a:ext cx="4177828" cy="1556791"/>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3200" b="1" dirty="0">
                <a:solidFill>
                  <a:prstClr val="white"/>
                </a:solidFill>
              </a:rPr>
              <a:t>العلاقات </a:t>
            </a:r>
            <a:r>
              <a:rPr lang="ar-EG" sz="3200" b="1" dirty="0">
                <a:solidFill>
                  <a:prstClr val="white"/>
                </a:solidFill>
              </a:rPr>
              <a:t>في النظام البيئي</a:t>
            </a:r>
          </a:p>
        </p:txBody>
      </p:sp>
      <p:sp>
        <p:nvSpPr>
          <p:cNvPr id="19" name="دبوس زينة 18"/>
          <p:cNvSpPr/>
          <p:nvPr/>
        </p:nvSpPr>
        <p:spPr>
          <a:xfrm>
            <a:off x="-14180" y="6105049"/>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صـ110</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9227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9"/>
                                        </p:tgtEl>
                                        <p:attrNameLst>
                                          <p:attrName>style.color</p:attrName>
                                        </p:attrNameLst>
                                      </p:cBhvr>
                                      <p:by>
                                        <p:hsl h="-7200000" s="0" l="0"/>
                                      </p:by>
                                    </p:animClr>
                                    <p:animClr clrSpc="hsl" dir="cw">
                                      <p:cBhvr>
                                        <p:cTn id="7" dur="500" fill="hold"/>
                                        <p:tgtEl>
                                          <p:spTgt spid="19"/>
                                        </p:tgtEl>
                                        <p:attrNameLst>
                                          <p:attrName>fillcolor</p:attrName>
                                        </p:attrNameLst>
                                      </p:cBhvr>
                                      <p:by>
                                        <p:hsl h="-7200000" s="0" l="0"/>
                                      </p:by>
                                    </p:animClr>
                                    <p:animClr clrSpc="hsl" dir="cw">
                                      <p:cBhvr>
                                        <p:cTn id="8" dur="500" fill="hold"/>
                                        <p:tgtEl>
                                          <p:spTgt spid="19"/>
                                        </p:tgtEl>
                                        <p:attrNameLst>
                                          <p:attrName>stroke.color</p:attrName>
                                        </p:attrNameLst>
                                      </p:cBhvr>
                                      <p:by>
                                        <p:hsl h="-7200000" s="0" l="0"/>
                                      </p:by>
                                    </p:animClr>
                                    <p:set>
                                      <p:cBhvr>
                                        <p:cTn id="9" dur="500" fill="hold"/>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iterate type="lt">
                                    <p:tmPct val="10000"/>
                                  </p:iterate>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wd">
                                    <p:tmPct val="10000"/>
                                  </p:iterate>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1" presetClass="entr" presetSubtype="1"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heel(1)">
                                      <p:cBhvr>
                                        <p:cTn id="53" dur="2000"/>
                                        <p:tgtEl>
                                          <p:spTgt spid="8"/>
                                        </p:tgtEl>
                                      </p:cBhvr>
                                    </p:animEffect>
                                  </p:childTnLst>
                                </p:cTn>
                              </p:par>
                              <p:par>
                                <p:cTn id="54" presetID="21" presetClass="entr" presetSubtype="1"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heel(1)">
                                      <p:cBhvr>
                                        <p:cTn id="56" dur="2000"/>
                                        <p:tgtEl>
                                          <p:spTgt spid="9"/>
                                        </p:tgtEl>
                                      </p:cBhvr>
                                    </p:animEffect>
                                  </p:childTnLst>
                                </p:cTn>
                              </p:par>
                              <p:par>
                                <p:cTn id="57" presetID="21" presetClass="entr" presetSubtype="1"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heel(1)">
                                      <p:cBhvr>
                                        <p:cTn id="5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الثالث </a:t>
            </a:r>
            <a:endParaRPr lang="ar-SA" sz="2400" b="1" dirty="0">
              <a:solidFill>
                <a:srgbClr val="FFFF00"/>
              </a:solidFill>
            </a:endParaRPr>
          </a:p>
        </p:txBody>
      </p:sp>
      <p:sp>
        <p:nvSpPr>
          <p:cNvPr id="5"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a:t>
            </a:r>
            <a:r>
              <a:rPr lang="ar-SA" sz="2400" b="1" dirty="0" smtClean="0">
                <a:solidFill>
                  <a:srgbClr val="FFFF00"/>
                </a:solidFill>
              </a:rPr>
              <a:t>الثانية</a:t>
            </a:r>
            <a:endParaRPr lang="ar-EG" sz="2400" b="1" dirty="0">
              <a:solidFill>
                <a:srgbClr val="FFFF00"/>
              </a:solidFill>
            </a:endParaRPr>
          </a:p>
        </p:txBody>
      </p:sp>
      <p:sp>
        <p:nvSpPr>
          <p:cNvPr id="6" name="مربع نص 17"/>
          <p:cNvSpPr txBox="1"/>
          <p:nvPr/>
        </p:nvSpPr>
        <p:spPr>
          <a:xfrm>
            <a:off x="3635896" y="545307"/>
            <a:ext cx="1890712" cy="579437"/>
          </a:xfrm>
          <a:prstGeom prst="roundRect">
            <a:avLst/>
          </a:prstGeom>
          <a:solidFill>
            <a:schemeClr val="accent4">
              <a:lumMod val="40000"/>
              <a:lumOff val="60000"/>
            </a:schemeClr>
          </a:solidFill>
          <a:ln>
            <a:solidFill>
              <a:srgbClr val="7030A0"/>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ar-EG" sz="2800" b="1" dirty="0">
                <a:solidFill>
                  <a:prstClr val="black"/>
                </a:solidFill>
              </a:rPr>
              <a:t>ملخص مصور </a:t>
            </a:r>
            <a:endParaRPr lang="en-US" sz="2800" b="1" dirty="0">
              <a:solidFill>
                <a:prstClr val="black"/>
              </a:solidFill>
            </a:endParaRPr>
          </a:p>
        </p:txBody>
      </p:sp>
      <p:sp>
        <p:nvSpPr>
          <p:cNvPr id="7" name="مربع نص 16"/>
          <p:cNvSpPr txBox="1"/>
          <p:nvPr/>
        </p:nvSpPr>
        <p:spPr>
          <a:xfrm>
            <a:off x="3192143" y="9940"/>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الثاني </a:t>
            </a:r>
            <a:endParaRPr lang="ar-EG" sz="2400" b="1" dirty="0">
              <a:solidFill>
                <a:prstClr val="white"/>
              </a:solidFill>
            </a:endParaRPr>
          </a:p>
        </p:txBody>
      </p:sp>
      <p:sp>
        <p:nvSpPr>
          <p:cNvPr id="8" name="TextBox 7"/>
          <p:cNvSpPr txBox="1"/>
          <p:nvPr/>
        </p:nvSpPr>
        <p:spPr>
          <a:xfrm>
            <a:off x="2127190" y="1196752"/>
            <a:ext cx="6717357" cy="1384995"/>
          </a:xfrm>
          <a:prstGeom prst="rect">
            <a:avLst/>
          </a:prstGeom>
          <a:noFill/>
        </p:spPr>
        <p:txBody>
          <a:bodyPr wrap="square" rtlCol="1">
            <a:spAutoFit/>
          </a:bodyPr>
          <a:lstStyle/>
          <a:p>
            <a:r>
              <a:rPr lang="ar-SA" sz="2800" b="1" dirty="0" smtClean="0">
                <a:solidFill>
                  <a:srgbClr val="7030A0"/>
                </a:solidFill>
              </a:rPr>
              <a:t>في النظام البيئي تقوم المنتجات بصنع الغذاء الذي تأكله المستهلكات ، أما المحللات فتقوم بتحليل المواد الميتة وتعيدها إل</a:t>
            </a:r>
            <a:r>
              <a:rPr lang="ar-EG" sz="2800" b="1" dirty="0" smtClean="0">
                <a:solidFill>
                  <a:srgbClr val="7030A0"/>
                </a:solidFill>
              </a:rPr>
              <a:t>ى</a:t>
            </a:r>
            <a:r>
              <a:rPr lang="ar-SA" sz="2800" b="1" dirty="0" smtClean="0">
                <a:solidFill>
                  <a:srgbClr val="7030A0"/>
                </a:solidFill>
              </a:rPr>
              <a:t> النظام البيئي على شكل مواد مغذية .</a:t>
            </a:r>
          </a:p>
        </p:txBody>
      </p:sp>
      <p:sp>
        <p:nvSpPr>
          <p:cNvPr id="9" name="TextBox 8"/>
          <p:cNvSpPr txBox="1"/>
          <p:nvPr/>
        </p:nvSpPr>
        <p:spPr>
          <a:xfrm>
            <a:off x="3041303" y="3140968"/>
            <a:ext cx="5797698" cy="954107"/>
          </a:xfrm>
          <a:prstGeom prst="rect">
            <a:avLst/>
          </a:prstGeom>
          <a:noFill/>
        </p:spPr>
        <p:txBody>
          <a:bodyPr wrap="square" rtlCol="1">
            <a:spAutoFit/>
          </a:bodyPr>
          <a:lstStyle/>
          <a:p>
            <a:r>
              <a:rPr lang="ar-SA" sz="2800" b="1" dirty="0" smtClean="0">
                <a:solidFill>
                  <a:srgbClr val="00B050"/>
                </a:solidFill>
              </a:rPr>
              <a:t>السلاسل والشبكات الغذائية توضح العلاقات بين المخلوقات الحية في النظام البيئي .</a:t>
            </a:r>
            <a:endParaRPr lang="ar-SA" sz="2800" b="1" dirty="0">
              <a:solidFill>
                <a:srgbClr val="00B050"/>
              </a:solidFill>
            </a:endParaRPr>
          </a:p>
        </p:txBody>
      </p:sp>
      <p:sp>
        <p:nvSpPr>
          <p:cNvPr id="10" name="TextBox 9"/>
          <p:cNvSpPr txBox="1"/>
          <p:nvPr/>
        </p:nvSpPr>
        <p:spPr>
          <a:xfrm>
            <a:off x="3275856" y="4869160"/>
            <a:ext cx="5328592" cy="954107"/>
          </a:xfrm>
          <a:prstGeom prst="rect">
            <a:avLst/>
          </a:prstGeom>
          <a:noFill/>
        </p:spPr>
        <p:txBody>
          <a:bodyPr wrap="square" rtlCol="1">
            <a:spAutoFit/>
          </a:bodyPr>
          <a:lstStyle/>
          <a:p>
            <a:r>
              <a:rPr lang="ar-SA" sz="2800" b="1" dirty="0" smtClean="0">
                <a:solidFill>
                  <a:srgbClr val="0070C0"/>
                </a:solidFill>
              </a:rPr>
              <a:t>هرم الطاقة مخطط يوضح كيف تنتقل الطاقة في النظام البيئي .</a:t>
            </a:r>
            <a:endParaRPr lang="ar-SA" sz="2800" b="1" dirty="0">
              <a:solidFill>
                <a:srgbClr val="0070C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49568"/>
            <a:ext cx="1882409" cy="18033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67" y="2832988"/>
            <a:ext cx="1970058" cy="15321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430074"/>
            <a:ext cx="2019686" cy="16632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دبوس زينة 15"/>
          <p:cNvSpPr/>
          <p:nvPr/>
        </p:nvSpPr>
        <p:spPr>
          <a:xfrm>
            <a:off x="-14180" y="6105049"/>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صـ111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14924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6"/>
                                        </p:tgtEl>
                                        <p:attrNameLst>
                                          <p:attrName>style.color</p:attrName>
                                        </p:attrNameLst>
                                      </p:cBhvr>
                                      <p:by>
                                        <p:hsl h="-7200000" s="0" l="0"/>
                                      </p:by>
                                    </p:animClr>
                                    <p:animClr clrSpc="hsl" dir="cw">
                                      <p:cBhvr>
                                        <p:cTn id="7" dur="500" fill="hold"/>
                                        <p:tgtEl>
                                          <p:spTgt spid="16"/>
                                        </p:tgtEl>
                                        <p:attrNameLst>
                                          <p:attrName>fillcolor</p:attrName>
                                        </p:attrNameLst>
                                      </p:cBhvr>
                                      <p:by>
                                        <p:hsl h="-7200000" s="0" l="0"/>
                                      </p:by>
                                    </p:animClr>
                                    <p:animClr clrSpc="hsl" dir="cw">
                                      <p:cBhvr>
                                        <p:cTn id="8" dur="500" fill="hold"/>
                                        <p:tgtEl>
                                          <p:spTgt spid="16"/>
                                        </p:tgtEl>
                                        <p:attrNameLst>
                                          <p:attrName>stroke.color</p:attrName>
                                        </p:attrNameLst>
                                      </p:cBhvr>
                                      <p:by>
                                        <p:hsl h="-7200000" s="0" l="0"/>
                                      </p:by>
                                    </p:animClr>
                                    <p:set>
                                      <p:cBhvr>
                                        <p:cTn id="9" dur="5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wipe(down)">
                                      <p:cBhvr>
                                        <p:cTn id="37" dur="500"/>
                                        <p:tgtEl>
                                          <p:spTgt spid="61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10000"/>
                                  </p:iterate>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147"/>
                                        </p:tgtEl>
                                        <p:attrNameLst>
                                          <p:attrName>style.visibility</p:attrName>
                                        </p:attrNameLst>
                                      </p:cBhvr>
                                      <p:to>
                                        <p:strVal val="visible"/>
                                      </p:to>
                                    </p:set>
                                    <p:animEffect transition="in" filter="wipe(down)">
                                      <p:cBhvr>
                                        <p:cTn id="47" dur="500"/>
                                        <p:tgtEl>
                                          <p:spTgt spid="61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iterate type="lt">
                                    <p:tmPct val="10000"/>
                                  </p:iterate>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148"/>
                                        </p:tgtEl>
                                        <p:attrNameLst>
                                          <p:attrName>style.visibility</p:attrName>
                                        </p:attrNameLst>
                                      </p:cBhvr>
                                      <p:to>
                                        <p:strVal val="visible"/>
                                      </p:to>
                                    </p:set>
                                    <p:animEffect transition="in" filter="wipe(down)">
                                      <p:cBhvr>
                                        <p:cTn id="57" dur="500"/>
                                        <p:tgtEl>
                                          <p:spTgt spid="61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iterate type="lt">
                                    <p:tmPct val="10000"/>
                                  </p:iterate>
                                  <p:childTnLst>
                                    <p:set>
                                      <p:cBhvr>
                                        <p:cTn id="61" dur="1" fill="hold">
                                          <p:stCondLst>
                                            <p:cond delay="0"/>
                                          </p:stCondLst>
                                        </p:cTn>
                                        <p:tgtEl>
                                          <p:spTgt spid="10"/>
                                        </p:tgtEl>
                                        <p:attrNameLst>
                                          <p:attrName>style.visibility</p:attrName>
                                        </p:attrNameLst>
                                      </p:cBhvr>
                                      <p:to>
                                        <p:strVal val="visible"/>
                                      </p:to>
                                    </p:set>
                                    <p:animEffect transition="in" filter="wipe(down)">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ربع نص 18"/>
          <p:cNvSpPr txBox="1">
            <a:spLocks noChangeArrowheads="1"/>
          </p:cNvSpPr>
          <p:nvPr/>
        </p:nvSpPr>
        <p:spPr bwMode="auto">
          <a:xfrm>
            <a:off x="1079612" y="2298700"/>
            <a:ext cx="77657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ar-EG" altLang="en-US" sz="3200" b="1" dirty="0">
                <a:solidFill>
                  <a:srgbClr val="6600CC"/>
                </a:solidFill>
                <a:cs typeface="Sakkal Majalla"/>
              </a:rPr>
              <a:t>أعمل مطوية كالمبينة في الشكل ، ألخص فيها ما تعلمته </a:t>
            </a:r>
            <a:r>
              <a:rPr lang="ar-EG" altLang="en-US" sz="3200" b="1" dirty="0" smtClean="0">
                <a:solidFill>
                  <a:srgbClr val="6600CC"/>
                </a:solidFill>
                <a:cs typeface="Sakkal Majalla"/>
              </a:rPr>
              <a:t>عن</a:t>
            </a:r>
            <a:r>
              <a:rPr lang="ar-SA" altLang="en-US" sz="3200" b="1" dirty="0" smtClean="0">
                <a:solidFill>
                  <a:srgbClr val="6600CC"/>
                </a:solidFill>
                <a:cs typeface="Sakkal Majalla"/>
              </a:rPr>
              <a:t> العلاقات في الأنظمة البيئية .</a:t>
            </a:r>
            <a:endParaRPr lang="en-US" altLang="en-US" sz="3200" b="1" dirty="0">
              <a:solidFill>
                <a:srgbClr val="6600CC"/>
              </a:solidFill>
              <a:cs typeface="Sakkal Majalla"/>
            </a:endParaRPr>
          </a:p>
        </p:txBody>
      </p:sp>
      <p:sp>
        <p:nvSpPr>
          <p:cNvPr id="7" name="موجة مزدوجة 16"/>
          <p:cNvSpPr/>
          <p:nvPr/>
        </p:nvSpPr>
        <p:spPr>
          <a:xfrm>
            <a:off x="6389821" y="808119"/>
            <a:ext cx="2448272" cy="1367358"/>
          </a:xfrm>
          <a:prstGeom prst="doubleWave">
            <a:avLst/>
          </a:prstGeom>
          <a:ln/>
        </p:spPr>
        <p:style>
          <a:lnRef idx="0">
            <a:schemeClr val="accent5"/>
          </a:lnRef>
          <a:fillRef idx="3">
            <a:schemeClr val="accent5"/>
          </a:fillRef>
          <a:effectRef idx="3">
            <a:schemeClr val="accent5"/>
          </a:effectRef>
          <a:fontRef idx="minor">
            <a:schemeClr val="lt1"/>
          </a:fontRef>
        </p:style>
        <p:txBody>
          <a:bodyPr rtlCol="1" anchor="ctr"/>
          <a:lstStyle/>
          <a:p>
            <a:pPr algn="ctr">
              <a:defRPr/>
            </a:pPr>
            <a:r>
              <a:rPr lang="ar-EG" sz="4400" b="1" dirty="0">
                <a:solidFill>
                  <a:srgbClr val="FF0000"/>
                </a:solidFill>
                <a:effectLst>
                  <a:glow rad="63500">
                    <a:srgbClr val="EA157A">
                      <a:satMod val="175000"/>
                      <a:alpha val="40000"/>
                    </a:srgbClr>
                  </a:glow>
                </a:effectLst>
              </a:rPr>
              <a:t>المطويات</a:t>
            </a:r>
            <a:endParaRPr lang="en-US" sz="4400" b="1" dirty="0">
              <a:solidFill>
                <a:srgbClr val="FF0000"/>
              </a:solidFill>
              <a:effectLst>
                <a:glow rad="63500">
                  <a:srgbClr val="EA157A">
                    <a:satMod val="175000"/>
                    <a:alpha val="40000"/>
                  </a:srgbClr>
                </a:glow>
              </a:effectLst>
            </a:endParaRPr>
          </a:p>
        </p:txBody>
      </p:sp>
      <p:sp>
        <p:nvSpPr>
          <p:cNvPr id="8" name="مربع نص 17"/>
          <p:cNvSpPr txBox="1">
            <a:spLocks noChangeArrowheads="1"/>
          </p:cNvSpPr>
          <p:nvPr/>
        </p:nvSpPr>
        <p:spPr bwMode="auto">
          <a:xfrm>
            <a:off x="3175855" y="1124769"/>
            <a:ext cx="28076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r" rtl="1" eaLnBrk="0" hangingPunct="0">
              <a:defRPr>
                <a:solidFill>
                  <a:schemeClr val="tx1"/>
                </a:solidFill>
                <a:latin typeface="Calibri" pitchFamily="34" charset="0"/>
                <a:cs typeface="Arial" pitchFamily="34" charset="0"/>
              </a:defRPr>
            </a:lvl1pPr>
            <a:lvl2pPr marL="742950" indent="-285750" algn="r" rtl="1" eaLnBrk="0" hangingPunct="0">
              <a:defRPr>
                <a:solidFill>
                  <a:schemeClr val="tx1"/>
                </a:solidFill>
                <a:latin typeface="Calibri" pitchFamily="34" charset="0"/>
                <a:cs typeface="Arial" pitchFamily="34" charset="0"/>
              </a:defRPr>
            </a:lvl2pPr>
            <a:lvl3pPr marL="1143000" indent="-228600" algn="r" rtl="1" eaLnBrk="0" hangingPunct="0">
              <a:defRPr>
                <a:solidFill>
                  <a:schemeClr val="tx1"/>
                </a:solidFill>
                <a:latin typeface="Calibri" pitchFamily="34" charset="0"/>
                <a:cs typeface="Arial" pitchFamily="34" charset="0"/>
              </a:defRPr>
            </a:lvl3pPr>
            <a:lvl4pPr marL="1600200" indent="-228600" algn="r" rtl="1" eaLnBrk="0" hangingPunct="0">
              <a:defRPr>
                <a:solidFill>
                  <a:schemeClr val="tx1"/>
                </a:solidFill>
                <a:latin typeface="Calibri" pitchFamily="34" charset="0"/>
                <a:cs typeface="Arial" pitchFamily="34" charset="0"/>
              </a:defRPr>
            </a:lvl4pPr>
            <a:lvl5pPr marL="2057400" indent="-228600" algn="r" rtl="1"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ar-EG" altLang="en-US" sz="4800" b="1" spc="50" dirty="0" smtClean="0">
                <a:ln w="11430"/>
                <a:gradFill>
                  <a:gsLst>
                    <a:gs pos="25000">
                      <a:srgbClr val="EA157A">
                        <a:satMod val="155000"/>
                      </a:srgbClr>
                    </a:gs>
                    <a:gs pos="100000">
                      <a:srgbClr val="EA157A">
                        <a:shade val="45000"/>
                        <a:satMod val="165000"/>
                      </a:srgbClr>
                    </a:gs>
                  </a:gsLst>
                  <a:lin ang="5400000"/>
                </a:gradFill>
                <a:effectLst>
                  <a:outerShdw blurRad="76200" dist="50800" dir="5400000" algn="tl" rotWithShape="0">
                    <a:srgbClr val="000000">
                      <a:alpha val="65000"/>
                    </a:srgbClr>
                  </a:outerShdw>
                </a:effectLst>
                <a:cs typeface="Sakkal Majalla"/>
              </a:rPr>
              <a:t>أنظم أفكاري </a:t>
            </a:r>
            <a:endParaRPr lang="en-US" altLang="en-US" sz="4800" b="1" spc="50" dirty="0" smtClean="0">
              <a:ln w="11430"/>
              <a:gradFill>
                <a:gsLst>
                  <a:gs pos="25000">
                    <a:srgbClr val="EA157A">
                      <a:satMod val="155000"/>
                    </a:srgbClr>
                  </a:gs>
                  <a:gs pos="100000">
                    <a:srgbClr val="EA157A">
                      <a:shade val="45000"/>
                      <a:satMod val="165000"/>
                    </a:srgbClr>
                  </a:gs>
                </a:gsLst>
                <a:lin ang="5400000"/>
              </a:gradFill>
              <a:effectLst>
                <a:outerShdw blurRad="76200" dist="50800" dir="5400000" algn="tl" rotWithShape="0">
                  <a:srgbClr val="000000">
                    <a:alpha val="65000"/>
                  </a:srgbClr>
                </a:outerShdw>
              </a:effectLst>
              <a:cs typeface="Sakkal Majalla"/>
            </a:endParaRPr>
          </a:p>
        </p:txBody>
      </p:sp>
      <p:sp>
        <p:nvSpPr>
          <p:cNvPr id="9" name="مربع نص 7"/>
          <p:cNvSpPr txBox="1"/>
          <p:nvPr/>
        </p:nvSpPr>
        <p:spPr>
          <a:xfrm>
            <a:off x="-36512" y="-27384"/>
            <a:ext cx="2392911"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الفصل </a:t>
            </a:r>
            <a:r>
              <a:rPr lang="ar-SA" sz="2400" b="1" dirty="0" smtClean="0">
                <a:solidFill>
                  <a:srgbClr val="FFFF00"/>
                </a:solidFill>
              </a:rPr>
              <a:t>الثالث </a:t>
            </a:r>
            <a:endParaRPr lang="ar-SA" sz="2400" b="1" dirty="0">
              <a:solidFill>
                <a:srgbClr val="FFFF00"/>
              </a:solidFill>
            </a:endParaRPr>
          </a:p>
        </p:txBody>
      </p:sp>
      <p:sp>
        <p:nvSpPr>
          <p:cNvPr id="10" name="مربع نص 21"/>
          <p:cNvSpPr txBox="1"/>
          <p:nvPr/>
        </p:nvSpPr>
        <p:spPr>
          <a:xfrm>
            <a:off x="6805612" y="-27384"/>
            <a:ext cx="2374900" cy="510778"/>
          </a:xfrm>
          <a:prstGeom prst="round2DiagRect">
            <a:avLst/>
          </a:prstGeom>
        </p:spPr>
        <p:style>
          <a:lnRef idx="0">
            <a:schemeClr val="accent4"/>
          </a:lnRef>
          <a:fillRef idx="3">
            <a:schemeClr val="accent4"/>
          </a:fillRef>
          <a:effectRef idx="3">
            <a:schemeClr val="accent4"/>
          </a:effectRef>
          <a:fontRef idx="minor">
            <a:schemeClr val="lt1"/>
          </a:fontRef>
        </p:style>
        <p:txBody>
          <a:bodyPr rtlCol="1">
            <a:spAutoFit/>
          </a:bodyPr>
          <a:lstStyle/>
          <a:p>
            <a:pPr algn="ctr">
              <a:defRPr/>
            </a:pPr>
            <a:r>
              <a:rPr lang="ar-EG" sz="2400" b="1" dirty="0">
                <a:solidFill>
                  <a:srgbClr val="FFFF00"/>
                </a:solidFill>
              </a:rPr>
              <a:t>الوحدة </a:t>
            </a:r>
            <a:r>
              <a:rPr lang="ar-SA" sz="2400" b="1" dirty="0" smtClean="0">
                <a:solidFill>
                  <a:srgbClr val="FFFF00"/>
                </a:solidFill>
              </a:rPr>
              <a:t>الثانية</a:t>
            </a:r>
            <a:endParaRPr lang="ar-EG" sz="2400" b="1" dirty="0">
              <a:solidFill>
                <a:srgbClr val="FFFF00"/>
              </a:solidFill>
            </a:endParaRPr>
          </a:p>
        </p:txBody>
      </p:sp>
      <p:sp>
        <p:nvSpPr>
          <p:cNvPr id="11" name="مربع نص 16"/>
          <p:cNvSpPr txBox="1"/>
          <p:nvPr/>
        </p:nvSpPr>
        <p:spPr>
          <a:xfrm>
            <a:off x="3194517" y="-27384"/>
            <a:ext cx="2773362" cy="511175"/>
          </a:xfrm>
          <a:prstGeom prst="round2DiagRect">
            <a:avLst/>
          </a:prstGeom>
          <a:ln/>
        </p:spPr>
        <p:style>
          <a:lnRef idx="2">
            <a:schemeClr val="accent2">
              <a:shade val="50000"/>
            </a:schemeClr>
          </a:lnRef>
          <a:fillRef idx="1">
            <a:schemeClr val="accent2"/>
          </a:fillRef>
          <a:effectRef idx="0">
            <a:schemeClr val="accent2"/>
          </a:effectRef>
          <a:fontRef idx="minor">
            <a:schemeClr val="lt1"/>
          </a:fontRef>
        </p:style>
        <p:txBody>
          <a:bodyPr rtlCol="1">
            <a:spAutoFit/>
          </a:bodyPr>
          <a:lstStyle/>
          <a:p>
            <a:pPr algn="ctr">
              <a:defRPr/>
            </a:pPr>
            <a:r>
              <a:rPr lang="ar-SA" sz="2400" b="1" dirty="0">
                <a:solidFill>
                  <a:prstClr val="white"/>
                </a:solidFill>
              </a:rPr>
              <a:t>مراجعة الدرس </a:t>
            </a:r>
            <a:r>
              <a:rPr lang="ar-SA" sz="2400" b="1" dirty="0" smtClean="0">
                <a:solidFill>
                  <a:prstClr val="white"/>
                </a:solidFill>
              </a:rPr>
              <a:t>الثاني </a:t>
            </a:r>
            <a:endParaRPr lang="ar-EG" sz="2400" b="1" dirty="0">
              <a:solidFill>
                <a:prstClr val="white"/>
              </a:solidFill>
            </a:endParaRP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62725" y="2846768"/>
            <a:ext cx="2618473" cy="337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دبوس زينة 12"/>
          <p:cNvSpPr/>
          <p:nvPr/>
        </p:nvSpPr>
        <p:spPr>
          <a:xfrm>
            <a:off x="-14180" y="6105049"/>
            <a:ext cx="1146267" cy="765477"/>
          </a:xfrm>
          <a:prstGeom prst="plaqu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كتاب الطالب صـ111</a:t>
            </a:r>
            <a:endParaRPr lang="ar-S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02121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childTnLst>
                                    <p:animClr clrSpc="hsl" dir="cw">
                                      <p:cBhvr override="childStyle">
                                        <p:cTn id="6" dur="500" fill="hold"/>
                                        <p:tgtEl>
                                          <p:spTgt spid="13"/>
                                        </p:tgtEl>
                                        <p:attrNameLst>
                                          <p:attrName>style.color</p:attrName>
                                        </p:attrNameLst>
                                      </p:cBhvr>
                                      <p:by>
                                        <p:hsl h="-7200000" s="0" l="0"/>
                                      </p:by>
                                    </p:animClr>
                                    <p:animClr clrSpc="hsl" dir="cw">
                                      <p:cBhvr>
                                        <p:cTn id="7" dur="500" fill="hold"/>
                                        <p:tgtEl>
                                          <p:spTgt spid="13"/>
                                        </p:tgtEl>
                                        <p:attrNameLst>
                                          <p:attrName>fillcolor</p:attrName>
                                        </p:attrNameLst>
                                      </p:cBhvr>
                                      <p:by>
                                        <p:hsl h="-7200000" s="0" l="0"/>
                                      </p:by>
                                    </p:animClr>
                                    <p:animClr clrSpc="hsl" dir="cw">
                                      <p:cBhvr>
                                        <p:cTn id="8" dur="500" fill="hold"/>
                                        <p:tgtEl>
                                          <p:spTgt spid="13"/>
                                        </p:tgtEl>
                                        <p:attrNameLst>
                                          <p:attrName>stroke.color</p:attrName>
                                        </p:attrNameLst>
                                      </p:cBhvr>
                                      <p:by>
                                        <p:hsl h="-7200000" s="0" l="0"/>
                                      </p:by>
                                    </p:animClr>
                                    <p:set>
                                      <p:cBhvr>
                                        <p:cTn id="9" dur="500" fill="hold"/>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lt">
                                    <p:tmPct val="10000"/>
                                  </p:iterate>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170"/>
                                        </p:tgtEl>
                                        <p:attrNameLst>
                                          <p:attrName>style.visibility</p:attrName>
                                        </p:attrNameLst>
                                      </p:cBhvr>
                                      <p:to>
                                        <p:strVal val="visible"/>
                                      </p:to>
                                    </p:set>
                                    <p:animEffect transition="in" filter="wipe(down)">
                                      <p:cBhvr>
                                        <p:cTn id="4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18"/>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4200</TotalTime>
  <Words>870</Words>
  <Application>Microsoft Office PowerPoint</Application>
  <PresentationFormat>عرض على الشاشة (3:4)‏</PresentationFormat>
  <Paragraphs>132</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عمرو و محمد نور عيني</dc:creator>
  <cp:lastModifiedBy>hp</cp:lastModifiedBy>
  <cp:revision>346</cp:revision>
  <dcterms:created xsi:type="dcterms:W3CDTF">2011-03-17T07:07:04Z</dcterms:created>
  <dcterms:modified xsi:type="dcterms:W3CDTF">2019-03-19T17:39:26Z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C89ED302-8AE5-4756-8AAD-B36EBC6E1DAB</vt:lpwstr>
  </property>
  <property fmtid="{D5CDD505-2E9C-101B-9397-08002B2CF9AE}" pid="3" name="ArticulatePath">
    <vt:lpwstr>1</vt:lpwstr>
  </property>
</Properties>
</file>