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42"/>
  </p:notesMasterIdLst>
  <p:sldIdLst>
    <p:sldId id="349" r:id="rId2"/>
    <p:sldId id="348" r:id="rId3"/>
    <p:sldId id="258" r:id="rId4"/>
    <p:sldId id="259" r:id="rId5"/>
    <p:sldId id="260" r:id="rId6"/>
    <p:sldId id="262" r:id="rId7"/>
    <p:sldId id="265" r:id="rId8"/>
    <p:sldId id="264" r:id="rId9"/>
    <p:sldId id="350" r:id="rId10"/>
    <p:sldId id="304" r:id="rId11"/>
    <p:sldId id="305" r:id="rId12"/>
    <p:sldId id="306" r:id="rId13"/>
    <p:sldId id="321" r:id="rId14"/>
    <p:sldId id="322" r:id="rId15"/>
    <p:sldId id="323" r:id="rId16"/>
    <p:sldId id="324" r:id="rId17"/>
    <p:sldId id="325" r:id="rId18"/>
    <p:sldId id="326" r:id="rId19"/>
    <p:sldId id="327" r:id="rId20"/>
    <p:sldId id="312" r:id="rId21"/>
    <p:sldId id="307" r:id="rId22"/>
    <p:sldId id="336" r:id="rId23"/>
    <p:sldId id="313" r:id="rId24"/>
    <p:sldId id="315" r:id="rId25"/>
    <p:sldId id="338" r:id="rId26"/>
    <p:sldId id="339" r:id="rId27"/>
    <p:sldId id="340" r:id="rId28"/>
    <p:sldId id="341" r:id="rId29"/>
    <p:sldId id="342" r:id="rId30"/>
    <p:sldId id="343" r:id="rId31"/>
    <p:sldId id="344" r:id="rId32"/>
    <p:sldId id="316" r:id="rId33"/>
    <p:sldId id="317" r:id="rId34"/>
    <p:sldId id="345" r:id="rId35"/>
    <p:sldId id="318" r:id="rId36"/>
    <p:sldId id="346" r:id="rId37"/>
    <p:sldId id="314" r:id="rId38"/>
    <p:sldId id="347" r:id="rId39"/>
    <p:sldId id="319" r:id="rId40"/>
    <p:sldId id="320" r:id="rId41"/>
  </p:sldIdLst>
  <p:sldSz cx="9144000" cy="6858000" type="screen4x3"/>
  <p:notesSz cx="6858000" cy="9144000"/>
  <p:defaultTextStyle>
    <a:defPPr>
      <a:defRPr lang="ar-EG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CC00FF"/>
    <a:srgbClr val="FF0066"/>
    <a:srgbClr val="00FF00"/>
    <a:srgbClr val="0066FF"/>
    <a:srgbClr val="006600"/>
    <a:srgbClr val="9900FF"/>
    <a:srgbClr val="FF339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76445" autoAdjust="0"/>
    <p:restoredTop sz="94660"/>
  </p:normalViewPr>
  <p:slideViewPr>
    <p:cSldViewPr>
      <p:cViewPr varScale="1">
        <p:scale>
          <a:sx n="66" d="100"/>
          <a:sy n="66" d="100"/>
        </p:scale>
        <p:origin x="-127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0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rtl="0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30733B7-6845-42F2-9BEC-1B9CF9F4D63D}" type="datetimeFigureOut">
              <a:rPr lang="ar-EG"/>
              <a:pPr>
                <a:defRPr/>
              </a:pPr>
              <a:t>29/02/1437</a:t>
            </a:fld>
            <a:endParaRPr lang="ar-E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ar-EG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0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 rtl="0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B0E59DF-9C33-404A-B65C-C8A121B4B858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cs typeface="Arial" pitchFamily="34" charset="0"/>
            </a:endParaRPr>
          </a:p>
        </p:txBody>
      </p:sp>
      <p:sp>
        <p:nvSpPr>
          <p:cNvPr id="44036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49904E-D6DE-45DE-8F74-3535F8971060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SA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5F367FD-08B6-4591-9D76-2237705C43BB}" type="slidenum">
              <a:rPr lang="ar-EG" smtClean="0"/>
              <a:pPr/>
              <a:t>2</a:t>
            </a:fld>
            <a:endParaRPr lang="ar-EG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ar-EG" smtClean="0"/>
          </a:p>
        </p:txBody>
      </p:sp>
      <p:sp>
        <p:nvSpPr>
          <p:cNvPr id="46084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FBAC84-CD09-45D4-8DB4-AEF41288458D}" type="slidenum">
              <a:rPr lang="ar-EG" smtClean="0"/>
              <a:pPr/>
              <a:t>11</a:t>
            </a:fld>
            <a:endParaRPr lang="ar-EG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2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2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4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5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6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7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8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9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0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75CD6E-D863-403F-90DB-748D1C9EFEAC}" type="datetimeFigureOut">
              <a:rPr lang="ar-EG"/>
              <a:pPr>
                <a:defRPr/>
              </a:pPr>
              <a:t>29/02/1437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F2AF46-08C5-4BA1-BF93-F622186915C2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pull dir="ru"/>
    <p:sndAc>
      <p:stSnd>
        <p:snd r:embed="rId1" name="Windows XP Hardware Fail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BB656-CCD5-4B76-BC71-53C4B4D71319}" type="datetimeFigureOut">
              <a:rPr lang="ar-EG"/>
              <a:pPr>
                <a:defRPr/>
              </a:pPr>
              <a:t>29/02/1437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21F80-E03B-4966-A0D1-004765DA72FD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pull dir="ru"/>
    <p:sndAc>
      <p:stSnd>
        <p:snd r:embed="rId1" name="Windows XP Hardware Fail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AA9676-97DF-46DF-95FE-C8252AD5379E}" type="datetimeFigureOut">
              <a:rPr lang="ar-EG"/>
              <a:pPr>
                <a:defRPr/>
              </a:pPr>
              <a:t>29/02/1437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B65D6-3E90-4CA1-88C2-B9A071AE8848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pull dir="ru"/>
    <p:sndAc>
      <p:stSnd>
        <p:snd r:embed="rId1" name="Windows XP Hardware Fail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128FBC-118E-4CFA-8F3A-9F971DEF819B}" type="datetimeFigureOut">
              <a:rPr lang="ar-EG"/>
              <a:pPr>
                <a:defRPr/>
              </a:pPr>
              <a:t>29/02/1437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F7FD4E-D8D3-4321-B0BE-950EF210ABC1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pull dir="ru"/>
    <p:sndAc>
      <p:stSnd>
        <p:snd r:embed="rId1" name="Windows XP Hardware Fail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600FA-DD25-4929-A89A-4A915A5B7A28}" type="datetimeFigureOut">
              <a:rPr lang="ar-EG"/>
              <a:pPr>
                <a:defRPr/>
              </a:pPr>
              <a:t>29/02/1437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DCE466-0563-4B42-972D-F638CFEA6A8F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pull dir="ru"/>
    <p:sndAc>
      <p:stSnd>
        <p:snd r:embed="rId1" name="Windows XP Hardware Fail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540DC4-6EAE-4DD2-B1C2-1830CB078682}" type="datetimeFigureOut">
              <a:rPr lang="ar-EG"/>
              <a:pPr>
                <a:defRPr/>
              </a:pPr>
              <a:t>29/02/1437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CF079-82ED-4651-A170-4B0AA6B5FED5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pull dir="ru"/>
    <p:sndAc>
      <p:stSnd>
        <p:snd r:embed="rId1" name="Windows XP Hardware Fail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31B946-8AB3-4C99-ADD5-0C5C241115F0}" type="datetimeFigureOut">
              <a:rPr lang="ar-EG"/>
              <a:pPr>
                <a:defRPr/>
              </a:pPr>
              <a:t>29/02/1437</a:t>
            </a:fld>
            <a:endParaRPr lang="ar-EG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8BEF3-F6CC-4212-A899-A0EB9E6A3CB4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pull dir="ru"/>
    <p:sndAc>
      <p:stSnd>
        <p:snd r:embed="rId1" name="Windows XP Hardware Fail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4AC8C-A109-4606-AA8D-E3043147684E}" type="datetimeFigureOut">
              <a:rPr lang="ar-EG"/>
              <a:pPr>
                <a:defRPr/>
              </a:pPr>
              <a:t>29/02/1437</a:t>
            </a:fld>
            <a:endParaRPr lang="ar-EG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14F4A-D8B6-4DD3-BE5F-081788E2AC4E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pull dir="ru"/>
    <p:sndAc>
      <p:stSnd>
        <p:snd r:embed="rId1" name="Windows XP Hardware Fail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A4749-314B-4A0E-B4B0-57D9C8342D15}" type="datetimeFigureOut">
              <a:rPr lang="ar-EG"/>
              <a:pPr>
                <a:defRPr/>
              </a:pPr>
              <a:t>29/02/1437</a:t>
            </a:fld>
            <a:endParaRPr lang="ar-EG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140E3-5582-4CBF-98DF-E82200B36729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pull dir="ru"/>
    <p:sndAc>
      <p:stSnd>
        <p:snd r:embed="rId1" name="Windows XP Hardware Fail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7DDFC-ED69-43C9-B531-9C81925D3A47}" type="datetimeFigureOut">
              <a:rPr lang="ar-EG"/>
              <a:pPr>
                <a:defRPr/>
              </a:pPr>
              <a:t>29/02/1437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D5C48-FDA4-48C0-B2A3-9729F65CF8D9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pull dir="ru"/>
    <p:sndAc>
      <p:stSnd>
        <p:snd r:embed="rId1" name="Windows XP Hardware Fail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E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489A30-1E3B-4BD4-A900-75A1B71C920F}" type="datetimeFigureOut">
              <a:rPr lang="ar-EG"/>
              <a:pPr>
                <a:defRPr/>
              </a:pPr>
              <a:t>29/02/1437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C81CD5-777B-42B2-B97A-3AEE12072CB5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pull dir="ru"/>
    <p:sndAc>
      <p:stSnd>
        <p:snd r:embed="rId1" name="Windows XP Hardware Fail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E38A3F9-4187-4284-9A66-D8E0F71D258A}" type="datetimeFigureOut">
              <a:rPr lang="ar-EG"/>
              <a:pPr>
                <a:defRPr/>
              </a:pPr>
              <a:t>29/02/1437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rtl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rtl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B5934FA-E8CF-4BFC-9266-815CA33ACA00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pull dir="ru"/>
    <p:sndAc>
      <p:stSnd>
        <p:snd r:embed="rId13" name="Windows XP Hardware Fail.wav"/>
      </p:stSnd>
    </p:sndAc>
  </p:transition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wmf"/><Relationship Id="rId5" Type="http://schemas.openxmlformats.org/officeDocument/2006/relationships/audio" Target="../media/audio14.wav"/><Relationship Id="rId4" Type="http://schemas.openxmlformats.org/officeDocument/2006/relationships/audio" Target="../media/audio13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7.wav"/><Relationship Id="rId3" Type="http://schemas.openxmlformats.org/officeDocument/2006/relationships/audio" Target="../media/audio52.wav"/><Relationship Id="rId7" Type="http://schemas.openxmlformats.org/officeDocument/2006/relationships/audio" Target="../media/audio5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5.wav"/><Relationship Id="rId5" Type="http://schemas.openxmlformats.org/officeDocument/2006/relationships/audio" Target="../media/audio54.wav"/><Relationship Id="rId10" Type="http://schemas.openxmlformats.org/officeDocument/2006/relationships/image" Target="../media/image14.wmf"/><Relationship Id="rId4" Type="http://schemas.openxmlformats.org/officeDocument/2006/relationships/audio" Target="../media/audio53.wav"/><Relationship Id="rId9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61.wav"/><Relationship Id="rId3" Type="http://schemas.openxmlformats.org/officeDocument/2006/relationships/audio" Target="../media/audio8.wav"/><Relationship Id="rId7" Type="http://schemas.openxmlformats.org/officeDocument/2006/relationships/audio" Target="../media/audio57.wav"/><Relationship Id="rId12" Type="http://schemas.openxmlformats.org/officeDocument/2006/relationships/audio" Target="../media/audio65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0.wav"/><Relationship Id="rId11" Type="http://schemas.openxmlformats.org/officeDocument/2006/relationships/audio" Target="../media/audio64.wav"/><Relationship Id="rId5" Type="http://schemas.openxmlformats.org/officeDocument/2006/relationships/audio" Target="../media/audio59.wav"/><Relationship Id="rId10" Type="http://schemas.openxmlformats.org/officeDocument/2006/relationships/audio" Target="../media/audio63.wav"/><Relationship Id="rId4" Type="http://schemas.openxmlformats.org/officeDocument/2006/relationships/audio" Target="../media/audio58.wav"/><Relationship Id="rId9" Type="http://schemas.openxmlformats.org/officeDocument/2006/relationships/audio" Target="../media/audio62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71.wav"/><Relationship Id="rId3" Type="http://schemas.openxmlformats.org/officeDocument/2006/relationships/audio" Target="../media/audio66.wav"/><Relationship Id="rId7" Type="http://schemas.openxmlformats.org/officeDocument/2006/relationships/audio" Target="../media/audio7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9.wav"/><Relationship Id="rId5" Type="http://schemas.openxmlformats.org/officeDocument/2006/relationships/audio" Target="../media/audio68.wav"/><Relationship Id="rId4" Type="http://schemas.openxmlformats.org/officeDocument/2006/relationships/audio" Target="../media/audio67.wav"/><Relationship Id="rId9" Type="http://schemas.openxmlformats.org/officeDocument/2006/relationships/audio" Target="../media/audio7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7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75.wav"/><Relationship Id="rId4" Type="http://schemas.openxmlformats.org/officeDocument/2006/relationships/audio" Target="../media/audio74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7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77.wav"/><Relationship Id="rId4" Type="http://schemas.openxmlformats.org/officeDocument/2006/relationships/audio" Target="../media/audio76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7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79.wav"/><Relationship Id="rId4" Type="http://schemas.openxmlformats.org/officeDocument/2006/relationships/audio" Target="../media/audio78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7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81.wav"/><Relationship Id="rId4" Type="http://schemas.openxmlformats.org/officeDocument/2006/relationships/audio" Target="../media/audio80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7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83.wav"/><Relationship Id="rId4" Type="http://schemas.openxmlformats.org/officeDocument/2006/relationships/audio" Target="../media/audio8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7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85.wav"/><Relationship Id="rId4" Type="http://schemas.openxmlformats.org/officeDocument/2006/relationships/audio" Target="../media/audio84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7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87.wav"/><Relationship Id="rId4" Type="http://schemas.openxmlformats.org/officeDocument/2006/relationships/audio" Target="../media/audio86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audio" Target="../media/audio18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7.wav"/><Relationship Id="rId5" Type="http://schemas.openxmlformats.org/officeDocument/2006/relationships/audio" Target="../media/audio16.wav"/><Relationship Id="rId4" Type="http://schemas.openxmlformats.org/officeDocument/2006/relationships/audio" Target="../media/audio15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91.wav"/><Relationship Id="rId3" Type="http://schemas.openxmlformats.org/officeDocument/2006/relationships/audio" Target="../media/audio23.wav"/><Relationship Id="rId7" Type="http://schemas.openxmlformats.org/officeDocument/2006/relationships/audio" Target="../media/audio9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9.wav"/><Relationship Id="rId11" Type="http://schemas.openxmlformats.org/officeDocument/2006/relationships/audio" Target="../media/audio94.wav"/><Relationship Id="rId5" Type="http://schemas.openxmlformats.org/officeDocument/2006/relationships/audio" Target="../media/audio73.wav"/><Relationship Id="rId10" Type="http://schemas.openxmlformats.org/officeDocument/2006/relationships/audio" Target="../media/audio93.wav"/><Relationship Id="rId4" Type="http://schemas.openxmlformats.org/officeDocument/2006/relationships/audio" Target="../media/audio88.wav"/><Relationship Id="rId9" Type="http://schemas.openxmlformats.org/officeDocument/2006/relationships/audio" Target="../media/audio92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95.wav"/><Relationship Id="rId7" Type="http://schemas.openxmlformats.org/officeDocument/2006/relationships/audio" Target="../media/audio9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98.wav"/><Relationship Id="rId5" Type="http://schemas.openxmlformats.org/officeDocument/2006/relationships/audio" Target="../media/audio97.wav"/><Relationship Id="rId4" Type="http://schemas.openxmlformats.org/officeDocument/2006/relationships/audio" Target="../media/audio96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9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01.wav"/><Relationship Id="rId4" Type="http://schemas.openxmlformats.org/officeDocument/2006/relationships/audio" Target="../media/audio100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4.wav"/><Relationship Id="rId3" Type="http://schemas.openxmlformats.org/officeDocument/2006/relationships/audio" Target="../media/audio19.wav"/><Relationship Id="rId7" Type="http://schemas.openxmlformats.org/officeDocument/2006/relationships/audio" Target="../media/audio10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97.wav"/><Relationship Id="rId5" Type="http://schemas.openxmlformats.org/officeDocument/2006/relationships/audio" Target="../media/audio15.wav"/><Relationship Id="rId10" Type="http://schemas.openxmlformats.org/officeDocument/2006/relationships/audio" Target="../media/audio106.wav"/><Relationship Id="rId4" Type="http://schemas.openxmlformats.org/officeDocument/2006/relationships/audio" Target="../media/audio102.wav"/><Relationship Id="rId9" Type="http://schemas.openxmlformats.org/officeDocument/2006/relationships/audio" Target="../media/audio105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1.wav"/><Relationship Id="rId3" Type="http://schemas.openxmlformats.org/officeDocument/2006/relationships/audio" Target="../media/audio107.wav"/><Relationship Id="rId7" Type="http://schemas.openxmlformats.org/officeDocument/2006/relationships/audio" Target="../media/audio11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9.wav"/><Relationship Id="rId5" Type="http://schemas.openxmlformats.org/officeDocument/2006/relationships/audio" Target="../media/audio17.wav"/><Relationship Id="rId4" Type="http://schemas.openxmlformats.org/officeDocument/2006/relationships/audio" Target="../media/audio108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13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4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15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17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19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22.wav"/><Relationship Id="rId4" Type="http://schemas.openxmlformats.org/officeDocument/2006/relationships/audio" Target="../media/audio12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audio" Target="../media/audio19.wav"/><Relationship Id="rId7" Type="http://schemas.openxmlformats.org/officeDocument/2006/relationships/image" Target="../media/image3.wm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2.wav"/><Relationship Id="rId5" Type="http://schemas.openxmlformats.org/officeDocument/2006/relationships/audio" Target="../media/audio21.wav"/><Relationship Id="rId4" Type="http://schemas.openxmlformats.org/officeDocument/2006/relationships/audio" Target="../media/audio20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25.wav"/><Relationship Id="rId4" Type="http://schemas.openxmlformats.org/officeDocument/2006/relationships/audio" Target="../media/audio124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27.wav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2.wav"/><Relationship Id="rId3" Type="http://schemas.openxmlformats.org/officeDocument/2006/relationships/audio" Target="../media/audio128.wav"/><Relationship Id="rId7" Type="http://schemas.openxmlformats.org/officeDocument/2006/relationships/audio" Target="../media/audio131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30.wav"/><Relationship Id="rId11" Type="http://schemas.openxmlformats.org/officeDocument/2006/relationships/audio" Target="../media/audio135.wav"/><Relationship Id="rId5" Type="http://schemas.openxmlformats.org/officeDocument/2006/relationships/audio" Target="../media/audio129.wav"/><Relationship Id="rId10" Type="http://schemas.openxmlformats.org/officeDocument/2006/relationships/audio" Target="../media/audio134.wav"/><Relationship Id="rId4" Type="http://schemas.openxmlformats.org/officeDocument/2006/relationships/audio" Target="../media/audio88.wav"/><Relationship Id="rId9" Type="http://schemas.openxmlformats.org/officeDocument/2006/relationships/audio" Target="../media/audio133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39.wav"/><Relationship Id="rId5" Type="http://schemas.openxmlformats.org/officeDocument/2006/relationships/audio" Target="../media/audio138.wav"/><Relationship Id="rId4" Type="http://schemas.openxmlformats.org/officeDocument/2006/relationships/audio" Target="../media/audio137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41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43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4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45.wav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0.wav"/><Relationship Id="rId3" Type="http://schemas.openxmlformats.org/officeDocument/2006/relationships/audio" Target="../media/audio146.wav"/><Relationship Id="rId7" Type="http://schemas.openxmlformats.org/officeDocument/2006/relationships/audio" Target="../media/audio14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48.wav"/><Relationship Id="rId5" Type="http://schemas.openxmlformats.org/officeDocument/2006/relationships/audio" Target="../media/audio17.wav"/><Relationship Id="rId4" Type="http://schemas.openxmlformats.org/officeDocument/2006/relationships/audio" Target="../media/audio147.wav"/><Relationship Id="rId9" Type="http://schemas.openxmlformats.org/officeDocument/2006/relationships/image" Target="../media/image1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5.wav"/><Relationship Id="rId3" Type="http://schemas.openxmlformats.org/officeDocument/2006/relationships/audio" Target="../media/audio21.wav"/><Relationship Id="rId7" Type="http://schemas.openxmlformats.org/officeDocument/2006/relationships/audio" Target="../media/audio154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53.wav"/><Relationship Id="rId5" Type="http://schemas.openxmlformats.org/officeDocument/2006/relationships/audio" Target="../media/audio152.wav"/><Relationship Id="rId4" Type="http://schemas.openxmlformats.org/officeDocument/2006/relationships/audio" Target="../media/audio151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58.wav"/><Relationship Id="rId4" Type="http://schemas.openxmlformats.org/officeDocument/2006/relationships/audio" Target="../media/audio157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8.wav"/><Relationship Id="rId3" Type="http://schemas.openxmlformats.org/officeDocument/2006/relationships/audio" Target="../media/audio23.wav"/><Relationship Id="rId7" Type="http://schemas.openxmlformats.org/officeDocument/2006/relationships/audio" Target="../media/audio2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6.wav"/><Relationship Id="rId5" Type="http://schemas.openxmlformats.org/officeDocument/2006/relationships/audio" Target="../media/audio25.wav"/><Relationship Id="rId4" Type="http://schemas.openxmlformats.org/officeDocument/2006/relationships/audio" Target="../media/audio24.wav"/><Relationship Id="rId9" Type="http://schemas.openxmlformats.org/officeDocument/2006/relationships/image" Target="../media/image5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62.wav"/><Relationship Id="rId5" Type="http://schemas.openxmlformats.org/officeDocument/2006/relationships/audio" Target="../media/audio161.wav"/><Relationship Id="rId4" Type="http://schemas.openxmlformats.org/officeDocument/2006/relationships/audio" Target="../media/audio160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audio" Target="../media/audio29.wav"/><Relationship Id="rId7" Type="http://schemas.openxmlformats.org/officeDocument/2006/relationships/audio" Target="../media/audio3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2.wav"/><Relationship Id="rId5" Type="http://schemas.openxmlformats.org/officeDocument/2006/relationships/audio" Target="../media/audio31.wav"/><Relationship Id="rId4" Type="http://schemas.openxmlformats.org/officeDocument/2006/relationships/audio" Target="../media/audio30.wav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4.wav"/><Relationship Id="rId7" Type="http://schemas.openxmlformats.org/officeDocument/2006/relationships/image" Target="../media/image8.wm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7.wav"/><Relationship Id="rId5" Type="http://schemas.openxmlformats.org/officeDocument/2006/relationships/audio" Target="../media/audio36.wav"/><Relationship Id="rId4" Type="http://schemas.openxmlformats.org/officeDocument/2006/relationships/audio" Target="../media/audio35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39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13" Type="http://schemas.openxmlformats.org/officeDocument/2006/relationships/image" Target="../media/image11.png"/><Relationship Id="rId3" Type="http://schemas.openxmlformats.org/officeDocument/2006/relationships/audio" Target="../media/audio17.wav"/><Relationship Id="rId7" Type="http://schemas.openxmlformats.org/officeDocument/2006/relationships/audio" Target="../media/audio43.wav"/><Relationship Id="rId12" Type="http://schemas.openxmlformats.org/officeDocument/2006/relationships/image" Target="../media/image10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2.wav"/><Relationship Id="rId11" Type="http://schemas.openxmlformats.org/officeDocument/2006/relationships/image" Target="../media/image9.wmf"/><Relationship Id="rId5" Type="http://schemas.openxmlformats.org/officeDocument/2006/relationships/audio" Target="../media/audio41.wav"/><Relationship Id="rId10" Type="http://schemas.openxmlformats.org/officeDocument/2006/relationships/audio" Target="../media/audio45.wav"/><Relationship Id="rId4" Type="http://schemas.openxmlformats.org/officeDocument/2006/relationships/audio" Target="../media/audio40.wav"/><Relationship Id="rId9" Type="http://schemas.openxmlformats.org/officeDocument/2006/relationships/audio" Target="../media/audio44.wav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0.wav"/><Relationship Id="rId3" Type="http://schemas.openxmlformats.org/officeDocument/2006/relationships/audio" Target="../media/audio29.wav"/><Relationship Id="rId7" Type="http://schemas.openxmlformats.org/officeDocument/2006/relationships/audio" Target="../media/audio4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8.wav"/><Relationship Id="rId11" Type="http://schemas.openxmlformats.org/officeDocument/2006/relationships/image" Target="../media/image14.wmf"/><Relationship Id="rId5" Type="http://schemas.openxmlformats.org/officeDocument/2006/relationships/audio" Target="../media/audio47.wav"/><Relationship Id="rId10" Type="http://schemas.openxmlformats.org/officeDocument/2006/relationships/image" Target="../media/image13.jpeg"/><Relationship Id="rId4" Type="http://schemas.openxmlformats.org/officeDocument/2006/relationships/audio" Target="../media/audio46.wav"/><Relationship Id="rId9" Type="http://schemas.openxmlformats.org/officeDocument/2006/relationships/audio" Target="../media/audio5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85750" y="2781300"/>
            <a:ext cx="7929563" cy="2879725"/>
            <a:chOff x="5357818" y="428604"/>
            <a:chExt cx="3426196" cy="2786058"/>
          </a:xfrm>
        </p:grpSpPr>
        <p:sp>
          <p:nvSpPr>
            <p:cNvPr id="10" name="Rectangle 7"/>
            <p:cNvSpPr/>
            <p:nvPr/>
          </p:nvSpPr>
          <p:spPr>
            <a:xfrm>
              <a:off x="5571827" y="571440"/>
              <a:ext cx="3071573" cy="250038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rgbClr val="C00000"/>
                </a:solidFill>
                <a:cs typeface="+mj-cs"/>
              </a:endParaRPr>
            </a:p>
          </p:txBody>
        </p:sp>
        <p:pic>
          <p:nvPicPr>
            <p:cNvPr id="11" name="Picture 6" descr="Bdrln048.wmf"/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5357818" y="428604"/>
              <a:ext cx="3426196" cy="27860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7-Point Star 4"/>
          <p:cNvSpPr/>
          <p:nvPr/>
        </p:nvSpPr>
        <p:spPr>
          <a:xfrm rot="10800000">
            <a:off x="2051050" y="404813"/>
            <a:ext cx="5062538" cy="1984375"/>
          </a:xfrm>
          <a:prstGeom prst="hexagon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4400" b="1" dirty="0">
              <a:solidFill>
                <a:srgbClr val="C00000"/>
              </a:solidFill>
              <a:cs typeface="+mj-cs"/>
            </a:endParaRPr>
          </a:p>
        </p:txBody>
      </p:sp>
      <p:sp>
        <p:nvSpPr>
          <p:cNvPr id="6" name="7-Point Star 5"/>
          <p:cNvSpPr/>
          <p:nvPr/>
        </p:nvSpPr>
        <p:spPr>
          <a:xfrm>
            <a:off x="1835150" y="765175"/>
            <a:ext cx="5473700" cy="122396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6000" b="1" dirty="0">
                <a:solidFill>
                  <a:srgbClr val="0000FF"/>
                </a:solidFill>
                <a:cs typeface="+mj-cs"/>
              </a:rPr>
              <a:t>الفصل الخامس</a:t>
            </a:r>
          </a:p>
        </p:txBody>
      </p:sp>
      <p:sp>
        <p:nvSpPr>
          <p:cNvPr id="2052" name="TextBox 2"/>
          <p:cNvSpPr txBox="1">
            <a:spLocks noChangeArrowheads="1"/>
          </p:cNvSpPr>
          <p:nvPr/>
        </p:nvSpPr>
        <p:spPr bwMode="auto">
          <a:xfrm>
            <a:off x="714375" y="3786188"/>
            <a:ext cx="71437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defRPr/>
            </a:pPr>
            <a:r>
              <a:rPr lang="ar-EG" sz="4800" b="1" dirty="0">
                <a:solidFill>
                  <a:srgbClr val="C00000"/>
                </a:solidFill>
                <a:cs typeface="+mj-cs"/>
              </a:rPr>
              <a:t>العبارات الجبرية والمعادلات</a:t>
            </a:r>
            <a:endParaRPr lang="ar-EG" sz="4800" b="1" dirty="0">
              <a:solidFill>
                <a:srgbClr val="C00000"/>
              </a:solidFill>
              <a:cs typeface="+mj-cs"/>
            </a:endParaRPr>
          </a:p>
        </p:txBody>
      </p:sp>
    </p:spTree>
  </p:cSld>
  <p:clrMapOvr>
    <a:masterClrMapping/>
  </p:clrMapOvr>
  <p:transition>
    <p:pull dir="ru"/>
    <p:sndAc>
      <p:stSnd>
        <p:snd r:embed="rId3" name="Windows XP Hardware Fai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فصل الخام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ْعِبَارَاتِ الْجَبْرِيَّةِ والمعادلات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205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nip Diagonal Corner Rectangle 8"/>
          <p:cNvSpPr/>
          <p:nvPr/>
        </p:nvSpPr>
        <p:spPr bwMode="auto">
          <a:xfrm>
            <a:off x="438150" y="2143125"/>
            <a:ext cx="8348663" cy="4572000"/>
          </a:xfrm>
          <a:prstGeom prst="snip2Same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b="1"/>
          </a:p>
        </p:txBody>
      </p:sp>
      <p:pic>
        <p:nvPicPr>
          <p:cNvPr id="9" name="Picture 2" descr="BDRLC034.WM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428625" y="1000125"/>
            <a:ext cx="8286750" cy="1166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268" name="Rectangle 1"/>
          <p:cNvSpPr>
            <a:spLocks noChangeArrowheads="1"/>
          </p:cNvSpPr>
          <p:nvPr/>
        </p:nvSpPr>
        <p:spPr bwMode="auto">
          <a:xfrm>
            <a:off x="1020763" y="1285875"/>
            <a:ext cx="70516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>
                <a:solidFill>
                  <a:srgbClr val="FF0066"/>
                </a:solidFill>
              </a:rPr>
              <a:t>كتابة العبارات الجبرية وحساب قيمها </a:t>
            </a:r>
            <a:endParaRPr lang="ar-EG" sz="3600" b="1">
              <a:solidFill>
                <a:srgbClr val="FF0066"/>
              </a:solidFill>
              <a:latin typeface="Calibri" pitchFamily="34" charset="0"/>
            </a:endParaRPr>
          </a:p>
        </p:txBody>
      </p:sp>
      <p:sp>
        <p:nvSpPr>
          <p:cNvPr id="11" name="32-Point Star 8"/>
          <p:cNvSpPr/>
          <p:nvPr/>
        </p:nvSpPr>
        <p:spPr bwMode="auto">
          <a:xfrm>
            <a:off x="8001000" y="2286000"/>
            <a:ext cx="571500" cy="642938"/>
          </a:xfrm>
          <a:prstGeom prst="cloud">
            <a:avLst/>
          </a:prstGeom>
          <a:solidFill>
            <a:srgbClr val="0033CC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6000" b="1" dirty="0"/>
              <a:t>2</a:t>
            </a:r>
          </a:p>
        </p:txBody>
      </p:sp>
      <p:sp>
        <p:nvSpPr>
          <p:cNvPr id="13" name="32-Point Star 8"/>
          <p:cNvSpPr/>
          <p:nvPr/>
        </p:nvSpPr>
        <p:spPr bwMode="auto">
          <a:xfrm>
            <a:off x="1571625" y="3286125"/>
            <a:ext cx="3143250" cy="6429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CC00FF"/>
                </a:solidFill>
              </a:rPr>
              <a:t>تقل بمقدار هـ</a:t>
            </a:r>
            <a:r>
              <a:rPr lang="ar-EG" sz="2800" b="1" dirty="0">
                <a:solidFill>
                  <a:srgbClr val="CC00FF"/>
                </a:solidFill>
              </a:rPr>
              <a:t>  عن 8</a:t>
            </a:r>
          </a:p>
        </p:txBody>
      </p:sp>
      <p:sp>
        <p:nvSpPr>
          <p:cNvPr id="23" name="32-Point Star 8"/>
          <p:cNvSpPr/>
          <p:nvPr/>
        </p:nvSpPr>
        <p:spPr bwMode="auto">
          <a:xfrm>
            <a:off x="5429250" y="3214688"/>
            <a:ext cx="2286000" cy="928687"/>
          </a:xfrm>
          <a:prstGeom prst="downArrowCallou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800" b="1" dirty="0">
                <a:solidFill>
                  <a:srgbClr val="C00000"/>
                </a:solidFill>
              </a:rPr>
              <a:t>بالكلمات</a:t>
            </a:r>
            <a:r>
              <a:rPr lang="ar-EG" sz="2800" b="1" dirty="0">
                <a:solidFill>
                  <a:srgbClr val="C00000"/>
                </a:solidFill>
              </a:rPr>
              <a:t> </a:t>
            </a:r>
          </a:p>
        </p:txBody>
      </p:sp>
      <p:pic>
        <p:nvPicPr>
          <p:cNvPr id="3" name="Picture 2" descr="BDRLC034.WM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2143125" y="142875"/>
            <a:ext cx="5357813" cy="1166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273" name="Rectangle 1"/>
          <p:cNvSpPr>
            <a:spLocks noChangeArrowheads="1"/>
          </p:cNvSpPr>
          <p:nvPr/>
        </p:nvSpPr>
        <p:spPr bwMode="auto">
          <a:xfrm>
            <a:off x="3071813" y="214313"/>
            <a:ext cx="36020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/>
              <a:t>مثالٌ من واقع الحياة </a:t>
            </a:r>
            <a:endParaRPr lang="ar-EG" sz="4000" b="1">
              <a:latin typeface="Calibri" pitchFamily="34" charset="0"/>
            </a:endParaRPr>
          </a:p>
        </p:txBody>
      </p:sp>
      <p:sp>
        <p:nvSpPr>
          <p:cNvPr id="21" name="32-Point Star 8"/>
          <p:cNvSpPr/>
          <p:nvPr/>
        </p:nvSpPr>
        <p:spPr bwMode="auto">
          <a:xfrm>
            <a:off x="5429250" y="4143375"/>
            <a:ext cx="2286000" cy="928688"/>
          </a:xfrm>
          <a:prstGeom prst="downArrowCallou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800" b="1" dirty="0">
                <a:solidFill>
                  <a:srgbClr val="C00000"/>
                </a:solidFill>
              </a:rPr>
              <a:t>بالرموز</a:t>
            </a:r>
            <a:endParaRPr lang="ar-EG" sz="2800" b="1" dirty="0">
              <a:solidFill>
                <a:srgbClr val="C00000"/>
              </a:solidFill>
            </a:endParaRPr>
          </a:p>
        </p:txBody>
      </p:sp>
      <p:sp>
        <p:nvSpPr>
          <p:cNvPr id="24" name="32-Point Star 8"/>
          <p:cNvSpPr/>
          <p:nvPr/>
        </p:nvSpPr>
        <p:spPr bwMode="auto">
          <a:xfrm>
            <a:off x="1214438" y="4071938"/>
            <a:ext cx="3500437" cy="6429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CC00FF"/>
                </a:solidFill>
              </a:rPr>
              <a:t>لتكن هـ تمثل كم هدفا أقل؟</a:t>
            </a:r>
            <a:endParaRPr lang="ar-EG" sz="2800" b="1" dirty="0">
              <a:solidFill>
                <a:srgbClr val="CC00FF"/>
              </a:solidFill>
            </a:endParaRPr>
          </a:p>
        </p:txBody>
      </p:sp>
      <p:sp>
        <p:nvSpPr>
          <p:cNvPr id="25" name="32-Point Star 8"/>
          <p:cNvSpPr/>
          <p:nvPr/>
        </p:nvSpPr>
        <p:spPr bwMode="auto">
          <a:xfrm>
            <a:off x="1571625" y="4857750"/>
            <a:ext cx="3143250" cy="6429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CC00FF"/>
                </a:solidFill>
              </a:rPr>
              <a:t>8 – </a:t>
            </a:r>
            <a:r>
              <a:rPr lang="ar-EG" sz="2800" b="1" dirty="0">
                <a:solidFill>
                  <a:srgbClr val="CC00FF"/>
                </a:solidFill>
              </a:rPr>
              <a:t>هـ</a:t>
            </a:r>
            <a:r>
              <a:rPr lang="ar-EG" sz="2800" b="1" dirty="0">
                <a:solidFill>
                  <a:srgbClr val="CC00FF"/>
                </a:solidFill>
              </a:rPr>
              <a:t> </a:t>
            </a:r>
          </a:p>
        </p:txBody>
      </p:sp>
      <p:sp>
        <p:nvSpPr>
          <p:cNvPr id="26" name="32-Point Star 8"/>
          <p:cNvSpPr/>
          <p:nvPr/>
        </p:nvSpPr>
        <p:spPr bwMode="auto">
          <a:xfrm>
            <a:off x="5429250" y="4949825"/>
            <a:ext cx="2286000" cy="5095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800" b="1" dirty="0">
                <a:solidFill>
                  <a:srgbClr val="C00000"/>
                </a:solidFill>
              </a:rPr>
              <a:t>العبارة</a:t>
            </a:r>
          </a:p>
        </p:txBody>
      </p:sp>
    </p:spTree>
  </p:cSld>
  <p:clrMapOvr>
    <a:masterClrMapping/>
  </p:clrMapOvr>
  <p:transition>
    <p:pull dir="ru"/>
    <p:sndAc>
      <p:stSnd>
        <p:snd r:embed="rId2" name="Windows XP Hardware Fai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بِالْكَلِمَاتْ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يَقُلْ بِمِقْدَارٍ هِـ  عن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بِالْرم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لِتَكُنْ هِـ تُمَثِّلُ كَمْ هَدِفا أَقُلْ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عبا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8 – هـ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3" grpId="0"/>
      <p:bldP spid="21" grpId="0"/>
      <p:bldP spid="24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nip Diagonal Corner Rectangle 8"/>
          <p:cNvSpPr/>
          <p:nvPr/>
        </p:nvSpPr>
        <p:spPr bwMode="auto">
          <a:xfrm>
            <a:off x="438150" y="857250"/>
            <a:ext cx="8348663" cy="5715000"/>
          </a:xfrm>
          <a:prstGeom prst="snip2Diag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b="1"/>
          </a:p>
        </p:txBody>
      </p:sp>
      <p:sp>
        <p:nvSpPr>
          <p:cNvPr id="9221" name="Rectangle 4"/>
          <p:cNvSpPr>
            <a:spLocks noChangeArrowheads="1"/>
          </p:cNvSpPr>
          <p:nvPr/>
        </p:nvSpPr>
        <p:spPr bwMode="auto">
          <a:xfrm>
            <a:off x="500063" y="1071563"/>
            <a:ext cx="7215187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b="1"/>
              <a:t>إذا كانت هـ = 3، فكم هدفاً سجل طلال؟ </a:t>
            </a:r>
          </a:p>
          <a:p>
            <a:endParaRPr lang="ar-EG" sz="3200" b="1"/>
          </a:p>
          <a:p>
            <a:endParaRPr lang="ar-EG" sz="3200" b="1"/>
          </a:p>
          <a:p>
            <a:r>
              <a:rPr lang="ar-EG" sz="3200" b="1"/>
              <a:t>8 – </a:t>
            </a:r>
            <a:r>
              <a:rPr lang="ar-EG" sz="3200" b="1">
                <a:solidFill>
                  <a:srgbClr val="C00000"/>
                </a:solidFill>
              </a:rPr>
              <a:t>هـ</a:t>
            </a:r>
            <a:r>
              <a:rPr lang="ar-EG" sz="3200" b="1"/>
              <a:t> </a:t>
            </a:r>
            <a:br>
              <a:rPr lang="ar-EG" sz="3200" b="1"/>
            </a:br>
            <a:endParaRPr lang="ar-EG" sz="3200" b="1"/>
          </a:p>
          <a:p>
            <a:r>
              <a:rPr lang="ar-EG" sz="3200" b="1"/>
              <a:t/>
            </a:r>
            <a:br>
              <a:rPr lang="ar-EG" sz="3200" b="1"/>
            </a:br>
            <a:r>
              <a:rPr lang="ar-EG" sz="3200" b="1"/>
              <a:t>8 - </a:t>
            </a:r>
            <a:r>
              <a:rPr lang="ar-EG" sz="3200" b="1">
                <a:solidFill>
                  <a:schemeClr val="accent2"/>
                </a:solidFill>
              </a:rPr>
              <a:t>3</a:t>
            </a:r>
            <a:r>
              <a:rPr lang="ar-EG" sz="3200" b="1"/>
              <a:t> </a:t>
            </a:r>
            <a:br>
              <a:rPr lang="ar-EG" sz="3200" b="1"/>
            </a:br>
            <a:endParaRPr lang="ar-EG" sz="3200" b="1"/>
          </a:p>
          <a:p>
            <a:r>
              <a:rPr lang="ar-EG" sz="3200" b="1"/>
              <a:t>  </a:t>
            </a:r>
            <a:br>
              <a:rPr lang="ar-EG" sz="3200" b="1"/>
            </a:br>
            <a:r>
              <a:rPr lang="ar-EG" sz="3200" b="1"/>
              <a:t>   5   </a:t>
            </a:r>
            <a:endParaRPr lang="ar-EG" sz="3200" b="1">
              <a:latin typeface="Calibri" pitchFamily="34" charset="0"/>
            </a:endParaRPr>
          </a:p>
        </p:txBody>
      </p:sp>
      <p:sp>
        <p:nvSpPr>
          <p:cNvPr id="12" name="32-Point Star 8"/>
          <p:cNvSpPr/>
          <p:nvPr/>
        </p:nvSpPr>
        <p:spPr bwMode="auto">
          <a:xfrm>
            <a:off x="1643063" y="2357438"/>
            <a:ext cx="3429000" cy="10715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solidFill>
                  <a:schemeClr val="tx2">
                    <a:lumMod val="75000"/>
                  </a:schemeClr>
                </a:solidFill>
              </a:rPr>
              <a:t>اكتب العبارة </a:t>
            </a:r>
            <a:endParaRPr lang="ar-EG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32-Point Star 8"/>
          <p:cNvSpPr/>
          <p:nvPr/>
        </p:nvSpPr>
        <p:spPr bwMode="auto">
          <a:xfrm>
            <a:off x="1643063" y="3714750"/>
            <a:ext cx="3429000" cy="10715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solidFill>
                  <a:schemeClr val="tx2">
                    <a:lumMod val="75000"/>
                  </a:schemeClr>
                </a:solidFill>
              </a:rPr>
              <a:t>عوض </a:t>
            </a:r>
            <a:r>
              <a:rPr lang="ar-EG" sz="3200" b="1" dirty="0">
                <a:solidFill>
                  <a:schemeClr val="tx2">
                    <a:lumMod val="75000"/>
                  </a:schemeClr>
                </a:solidFill>
              </a:rPr>
              <a:t>عن هـ </a:t>
            </a:r>
            <a:r>
              <a:rPr lang="ar-EG" sz="3200" b="1" dirty="0" err="1">
                <a:solidFill>
                  <a:schemeClr val="tx2">
                    <a:lumMod val="75000"/>
                  </a:schemeClr>
                </a:solidFill>
              </a:rPr>
              <a:t>بـ</a:t>
            </a:r>
            <a:r>
              <a:rPr lang="ar-EG" sz="3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ar-EG" sz="3200" b="1" dirty="0">
                <a:solidFill>
                  <a:schemeClr val="tx2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23" name="32-Point Star 8"/>
          <p:cNvSpPr/>
          <p:nvPr/>
        </p:nvSpPr>
        <p:spPr bwMode="auto">
          <a:xfrm>
            <a:off x="1258888" y="5143500"/>
            <a:ext cx="3813175" cy="10715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3200" b="1" dirty="0">
                <a:solidFill>
                  <a:schemeClr val="tx2">
                    <a:lumMod val="75000"/>
                  </a:schemeClr>
                </a:solidFill>
              </a:rPr>
              <a:t> </a:t>
            </a:r>
            <a:r>
              <a:rPr lang="ar-EG" sz="3200" b="1" dirty="0">
                <a:solidFill>
                  <a:schemeClr val="tx2">
                    <a:lumMod val="75000"/>
                  </a:schemeClr>
                </a:solidFill>
              </a:rPr>
              <a:t>اطرح </a:t>
            </a:r>
            <a:endParaRPr lang="ar-EG" sz="32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r>
              <a:rPr lang="ar-EG" sz="3200" b="1" dirty="0">
                <a:solidFill>
                  <a:srgbClr val="FF0000"/>
                </a:solidFill>
              </a:rPr>
              <a:t>إذن، سجل طلال </a:t>
            </a:r>
            <a:r>
              <a:rPr lang="ar-EG" sz="3200" b="1" dirty="0" err="1">
                <a:solidFill>
                  <a:srgbClr val="FF0000"/>
                </a:solidFill>
              </a:rPr>
              <a:t>ه</a:t>
            </a:r>
            <a:r>
              <a:rPr lang="ar-EG" sz="3200" b="1" dirty="0">
                <a:solidFill>
                  <a:srgbClr val="FF0000"/>
                </a:solidFill>
              </a:rPr>
              <a:t> أهداف.</a:t>
            </a:r>
            <a:endParaRPr lang="ar-EG" sz="3200" b="1" dirty="0">
              <a:solidFill>
                <a:srgbClr val="FF0000"/>
              </a:solidFill>
            </a:endParaRPr>
          </a:p>
        </p:txBody>
      </p:sp>
      <p:cxnSp>
        <p:nvCxnSpPr>
          <p:cNvPr id="28" name="Пряма сполучна лінія 27"/>
          <p:cNvCxnSpPr/>
          <p:nvPr/>
        </p:nvCxnSpPr>
        <p:spPr>
          <a:xfrm rot="5400000">
            <a:off x="7108825" y="3535363"/>
            <a:ext cx="928687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 сполучна лінія 28"/>
          <p:cNvCxnSpPr/>
          <p:nvPr/>
        </p:nvCxnSpPr>
        <p:spPr>
          <a:xfrm rot="5400000">
            <a:off x="6395244" y="3534569"/>
            <a:ext cx="930275" cy="158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 сполучна лінія 29"/>
          <p:cNvCxnSpPr/>
          <p:nvPr/>
        </p:nvCxnSpPr>
        <p:spPr>
          <a:xfrm rot="5400000">
            <a:off x="6894513" y="4892675"/>
            <a:ext cx="1071562" cy="2873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 сполучна лінія 30"/>
          <p:cNvCxnSpPr/>
          <p:nvPr/>
        </p:nvCxnSpPr>
        <p:spPr>
          <a:xfrm rot="16200000" flipH="1">
            <a:off x="6538119" y="4823619"/>
            <a:ext cx="1071562" cy="4254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pull dir="ru"/>
    <p:sndAc>
      <p:stSnd>
        <p:snd r:embed="rId3" name="Windows XP Hardware Fai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5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إذا كَانَتْ هـ = 3، فَكَمْ هَدَفاً سَجِّل طَلالْ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كْتُبْ الْعِبَارَة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8 – هـ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عوضْ عن هـ بِـ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5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5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92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8 - 3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اطْرَحْ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5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5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92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إِذَنْ، سَجِّلْ طَلالْ هِ أَهْدَاف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 build="p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que 5"/>
          <p:cNvSpPr/>
          <p:nvPr/>
        </p:nvSpPr>
        <p:spPr bwMode="auto">
          <a:xfrm>
            <a:off x="4857750" y="357188"/>
            <a:ext cx="3000375" cy="1054100"/>
          </a:xfrm>
          <a:prstGeom prst="cloud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11278" name="مستطيل 227"/>
          <p:cNvSpPr>
            <a:spLocks noChangeArrowheads="1"/>
          </p:cNvSpPr>
          <p:nvPr/>
        </p:nvSpPr>
        <p:spPr bwMode="auto">
          <a:xfrm>
            <a:off x="4786313" y="285750"/>
            <a:ext cx="3154362" cy="1227138"/>
          </a:xfrm>
          <a:prstGeom prst="doubleWave">
            <a:avLst>
              <a:gd name="adj1" fmla="val 6250"/>
              <a:gd name="adj2" fmla="val 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5400" b="1">
                <a:latin typeface="Calibri" pitchFamily="34" charset="0"/>
              </a:rPr>
              <a:t>تأكد</a:t>
            </a:r>
            <a:endParaRPr lang="ar-SA" sz="4400">
              <a:latin typeface="Calibri" pitchFamily="34" charset="0"/>
            </a:endParaRPr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214313" y="1714500"/>
            <a:ext cx="8572500" cy="5143500"/>
            <a:chOff x="642910" y="1567909"/>
            <a:chExt cx="8143932" cy="4432861"/>
          </a:xfrm>
        </p:grpSpPr>
        <p:sp>
          <p:nvSpPr>
            <p:cNvPr id="26" name="Left-Right Arrow 25"/>
            <p:cNvSpPr/>
            <p:nvPr/>
          </p:nvSpPr>
          <p:spPr>
            <a:xfrm>
              <a:off x="642910" y="1643159"/>
              <a:ext cx="8143932" cy="856473"/>
            </a:xfrm>
            <a:prstGeom prst="leftRightArrow">
              <a:avLst/>
            </a:prstGeom>
            <a:solidFill>
              <a:srgbClr val="0000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27" name="Round Same Side Corner Rectangle 26"/>
            <p:cNvSpPr/>
            <p:nvPr/>
          </p:nvSpPr>
          <p:spPr>
            <a:xfrm>
              <a:off x="1000338" y="1567909"/>
              <a:ext cx="7358194" cy="4432861"/>
            </a:xfrm>
            <a:prstGeom prst="round2Same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sp>
        <p:nvSpPr>
          <p:cNvPr id="11274" name="Rectangle 8"/>
          <p:cNvSpPr>
            <a:spLocks noChangeArrowheads="1"/>
          </p:cNvSpPr>
          <p:nvPr/>
        </p:nvSpPr>
        <p:spPr bwMode="auto">
          <a:xfrm>
            <a:off x="785813" y="1793875"/>
            <a:ext cx="74295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/>
              <a:t>أوجد قيمة كل عبارة مما يأتي إذا كانت س = 5، ص= 6: </a:t>
            </a:r>
            <a:r>
              <a:rPr lang="ar-EG" sz="3600" b="1">
                <a:solidFill>
                  <a:srgbClr val="C00000"/>
                </a:solidFill>
              </a:rPr>
              <a:t>مثال1</a:t>
            </a:r>
            <a:endParaRPr lang="uk-UA" sz="3600" b="1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714875" y="3143250"/>
            <a:ext cx="23574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>
                <a:solidFill>
                  <a:srgbClr val="0070C0"/>
                </a:solidFill>
                <a:latin typeface="Calibri" pitchFamily="34" charset="0"/>
              </a:rPr>
              <a:t>س+ 6</a:t>
            </a:r>
            <a:r>
              <a:rPr lang="ar-EG" sz="3600" b="1">
                <a:solidFill>
                  <a:srgbClr val="0070C0"/>
                </a:solidFill>
              </a:rPr>
              <a:t> </a:t>
            </a:r>
            <a:r>
              <a:rPr lang="ar-EG" sz="3600" b="1">
                <a:solidFill>
                  <a:srgbClr val="0070C0"/>
                </a:solidFill>
                <a:latin typeface="Calibri" pitchFamily="34" charset="0"/>
              </a:rPr>
              <a:t>= </a:t>
            </a:r>
          </a:p>
        </p:txBody>
      </p: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7286625" y="3000375"/>
            <a:ext cx="714375" cy="723900"/>
            <a:chOff x="6500826" y="1857364"/>
            <a:chExt cx="714380" cy="723904"/>
          </a:xfrm>
        </p:grpSpPr>
        <p:sp>
          <p:nvSpPr>
            <p:cNvPr id="17" name="Oval 16"/>
            <p:cNvSpPr/>
            <p:nvPr/>
          </p:nvSpPr>
          <p:spPr>
            <a:xfrm>
              <a:off x="6500826" y="1857364"/>
              <a:ext cx="714380" cy="714379"/>
            </a:xfrm>
            <a:prstGeom prst="cloud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18" name="Oval 17"/>
            <p:cNvSpPr/>
            <p:nvPr/>
          </p:nvSpPr>
          <p:spPr>
            <a:xfrm>
              <a:off x="6653227" y="2071678"/>
              <a:ext cx="561979" cy="509590"/>
            </a:xfrm>
            <a:prstGeom prst="cloud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b="1" dirty="0"/>
                <a:t>1</a:t>
              </a:r>
            </a:p>
          </p:txBody>
        </p:sp>
      </p:grp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2357438" y="4714875"/>
            <a:ext cx="30003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b="1">
                <a:solidFill>
                  <a:srgbClr val="C00000"/>
                </a:solidFill>
              </a:rPr>
              <a:t>= 5 + 6= 11</a:t>
            </a:r>
            <a:endParaRPr lang="en-US" sz="320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pull dir="ru"/>
    <p:sndAc>
      <p:stSnd>
        <p:snd r:embed="rId2" name="Windows XP Hardware Fai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56 - arcade 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أكدْ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أوجدْ قيمةِ كل عبارةٍ مما يأتي إذ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0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1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2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nli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6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8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س+ 6 =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5 + 6=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8" grpId="0"/>
      <p:bldP spid="11274" grpId="0"/>
      <p:bldP spid="13" grpId="0" autoUpdateAnimBg="0"/>
      <p:bldP spid="29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2"/>
          <p:cNvGrpSpPr>
            <a:grpSpLocks/>
          </p:cNvGrpSpPr>
          <p:nvPr/>
        </p:nvGrpSpPr>
        <p:grpSpPr bwMode="auto">
          <a:xfrm>
            <a:off x="4786313" y="285750"/>
            <a:ext cx="3154362" cy="1227138"/>
            <a:chOff x="3745386" y="1893790"/>
            <a:chExt cx="7211222" cy="3080546"/>
          </a:xfrm>
        </p:grpSpPr>
        <p:sp>
          <p:nvSpPr>
            <p:cNvPr id="6" name="Plaque 5"/>
            <p:cNvSpPr/>
            <p:nvPr/>
          </p:nvSpPr>
          <p:spPr bwMode="auto">
            <a:xfrm>
              <a:off x="3908699" y="2073124"/>
              <a:ext cx="6859191" cy="2646160"/>
            </a:xfrm>
            <a:prstGeom prst="cloud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14350" name="مستطيل 227"/>
            <p:cNvSpPr>
              <a:spLocks noChangeArrowheads="1"/>
            </p:cNvSpPr>
            <p:nvPr/>
          </p:nvSpPr>
          <p:spPr bwMode="auto">
            <a:xfrm>
              <a:off x="3745386" y="1893790"/>
              <a:ext cx="7211222" cy="3080546"/>
            </a:xfrm>
            <a:prstGeom prst="doubleWave">
              <a:avLst>
                <a:gd name="adj1" fmla="val 6250"/>
                <a:gd name="adj2" fmla="val 0"/>
              </a:avLst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5400" b="1">
                  <a:latin typeface="Calibri" pitchFamily="34" charset="0"/>
                </a:rPr>
                <a:t>تأكد</a:t>
              </a:r>
              <a:endParaRPr lang="ar-SA" sz="4400">
                <a:latin typeface="Calibri" pitchFamily="34" charset="0"/>
              </a:endParaRPr>
            </a:p>
          </p:txBody>
        </p:sp>
      </p:grpSp>
      <p:grpSp>
        <p:nvGrpSpPr>
          <p:cNvPr id="14339" name="Group 27"/>
          <p:cNvGrpSpPr>
            <a:grpSpLocks/>
          </p:cNvGrpSpPr>
          <p:nvPr/>
        </p:nvGrpSpPr>
        <p:grpSpPr bwMode="auto">
          <a:xfrm>
            <a:off x="214313" y="1714500"/>
            <a:ext cx="8572500" cy="5143500"/>
            <a:chOff x="642910" y="2214546"/>
            <a:chExt cx="8143932" cy="4214850"/>
          </a:xfrm>
        </p:grpSpPr>
        <p:grpSp>
          <p:nvGrpSpPr>
            <p:cNvPr id="14345" name="Group 24"/>
            <p:cNvGrpSpPr>
              <a:grpSpLocks/>
            </p:cNvGrpSpPr>
            <p:nvPr/>
          </p:nvGrpSpPr>
          <p:grpSpPr bwMode="auto">
            <a:xfrm>
              <a:off x="642910" y="2214546"/>
              <a:ext cx="8143932" cy="4214850"/>
              <a:chOff x="642910" y="1567909"/>
              <a:chExt cx="8143932" cy="4432861"/>
            </a:xfrm>
          </p:grpSpPr>
          <p:sp>
            <p:nvSpPr>
              <p:cNvPr id="26" name="Left-Right Arrow 25"/>
              <p:cNvSpPr/>
              <p:nvPr/>
            </p:nvSpPr>
            <p:spPr>
              <a:xfrm>
                <a:off x="642910" y="1643159"/>
                <a:ext cx="8143932" cy="856473"/>
              </a:xfrm>
              <a:prstGeom prst="leftRightArrow">
                <a:avLst/>
              </a:prstGeom>
              <a:solidFill>
                <a:srgbClr val="0000F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27" name="Round Same Side Corner Rectangle 26"/>
              <p:cNvSpPr/>
              <p:nvPr/>
            </p:nvSpPr>
            <p:spPr>
              <a:xfrm>
                <a:off x="1000338" y="1567909"/>
                <a:ext cx="7358194" cy="4432861"/>
              </a:xfrm>
              <a:prstGeom prst="round2Same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</p:grpSp>
        <p:sp>
          <p:nvSpPr>
            <p:cNvPr id="14346" name="Rectangle 8"/>
            <p:cNvSpPr>
              <a:spLocks noChangeArrowheads="1"/>
            </p:cNvSpPr>
            <p:nvPr/>
          </p:nvSpPr>
          <p:spPr bwMode="auto">
            <a:xfrm>
              <a:off x="1185813" y="2279382"/>
              <a:ext cx="7058123" cy="983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3600" b="1"/>
                <a:t>أوجد قيمة كل عبارة مما يأتي إذا كانت س = 5، ص= 6: </a:t>
              </a:r>
              <a:r>
                <a:rPr lang="ar-EG" sz="3600" b="1">
                  <a:solidFill>
                    <a:srgbClr val="C00000"/>
                  </a:solidFill>
                </a:rPr>
                <a:t>مثال1</a:t>
              </a:r>
              <a:endParaRPr lang="uk-UA" sz="3600" b="1">
                <a:solidFill>
                  <a:srgbClr val="C00000"/>
                </a:solidFill>
              </a:endParaRPr>
            </a:p>
          </p:txBody>
        </p:sp>
      </p:grp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4859338" y="3205163"/>
            <a:ext cx="2143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ar-EG" sz="3200" b="1">
                <a:solidFill>
                  <a:srgbClr val="0070C0"/>
                </a:solidFill>
                <a:latin typeface="Calibri" pitchFamily="34" charset="0"/>
              </a:rPr>
              <a:t>12 + ص =</a:t>
            </a:r>
            <a:endParaRPr lang="uk-UA" sz="2000" b="1">
              <a:solidFill>
                <a:srgbClr val="0070C0"/>
              </a:solidFill>
            </a:endParaRPr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7215188" y="3071813"/>
            <a:ext cx="714375" cy="723900"/>
            <a:chOff x="6500826" y="1857364"/>
            <a:chExt cx="714380" cy="723904"/>
          </a:xfrm>
        </p:grpSpPr>
        <p:sp>
          <p:nvSpPr>
            <p:cNvPr id="45" name="Oval 16"/>
            <p:cNvSpPr/>
            <p:nvPr/>
          </p:nvSpPr>
          <p:spPr>
            <a:xfrm>
              <a:off x="6500826" y="1857364"/>
              <a:ext cx="714380" cy="714379"/>
            </a:xfrm>
            <a:prstGeom prst="cloud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46" name="Oval 17"/>
            <p:cNvSpPr/>
            <p:nvPr/>
          </p:nvSpPr>
          <p:spPr>
            <a:xfrm>
              <a:off x="6653227" y="2071677"/>
              <a:ext cx="561979" cy="509591"/>
            </a:xfrm>
            <a:prstGeom prst="cloud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3600" b="1" dirty="0"/>
                <a:t>2</a:t>
              </a:r>
            </a:p>
          </p:txBody>
        </p:sp>
      </p:grp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1500188" y="4929188"/>
            <a:ext cx="30718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b="1">
                <a:solidFill>
                  <a:srgbClr val="C00000"/>
                </a:solidFill>
              </a:rPr>
              <a:t>12 + 6= 18</a:t>
            </a:r>
            <a:r>
              <a:rPr lang="en-US" sz="3200" b="1">
                <a:solidFill>
                  <a:srgbClr val="C00000"/>
                </a:solidFill>
              </a:rPr>
              <a:t> </a:t>
            </a:r>
            <a:endParaRPr lang="en-US" sz="320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pull dir="ru"/>
    <p:sndAc>
      <p:stSnd>
        <p:snd r:embed="rId2" name="Windows XP Hardware Fai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de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2 + ص =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2 + 6= 18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utoUpdateAnimBg="0"/>
      <p:bldP spid="47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2"/>
          <p:cNvGrpSpPr>
            <a:grpSpLocks/>
          </p:cNvGrpSpPr>
          <p:nvPr/>
        </p:nvGrpSpPr>
        <p:grpSpPr bwMode="auto">
          <a:xfrm>
            <a:off x="4786313" y="285750"/>
            <a:ext cx="3154362" cy="1227138"/>
            <a:chOff x="3745386" y="1893790"/>
            <a:chExt cx="7211222" cy="3080546"/>
          </a:xfrm>
        </p:grpSpPr>
        <p:sp>
          <p:nvSpPr>
            <p:cNvPr id="6" name="Plaque 5"/>
            <p:cNvSpPr/>
            <p:nvPr/>
          </p:nvSpPr>
          <p:spPr bwMode="auto">
            <a:xfrm>
              <a:off x="3908699" y="2073124"/>
              <a:ext cx="6859191" cy="2646160"/>
            </a:xfrm>
            <a:prstGeom prst="cloud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15374" name="مستطيل 227"/>
            <p:cNvSpPr>
              <a:spLocks noChangeArrowheads="1"/>
            </p:cNvSpPr>
            <p:nvPr/>
          </p:nvSpPr>
          <p:spPr bwMode="auto">
            <a:xfrm>
              <a:off x="3745386" y="1893790"/>
              <a:ext cx="7211222" cy="3080546"/>
            </a:xfrm>
            <a:prstGeom prst="doubleWave">
              <a:avLst>
                <a:gd name="adj1" fmla="val 6250"/>
                <a:gd name="adj2" fmla="val 0"/>
              </a:avLst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5400" b="1">
                  <a:latin typeface="Calibri" pitchFamily="34" charset="0"/>
                </a:rPr>
                <a:t>تأكد</a:t>
              </a:r>
              <a:endParaRPr lang="ar-SA" sz="4400">
                <a:latin typeface="Calibri" pitchFamily="34" charset="0"/>
              </a:endParaRPr>
            </a:p>
          </p:txBody>
        </p:sp>
      </p:grpSp>
      <p:grpSp>
        <p:nvGrpSpPr>
          <p:cNvPr id="15363" name="Group 27"/>
          <p:cNvGrpSpPr>
            <a:grpSpLocks/>
          </p:cNvGrpSpPr>
          <p:nvPr/>
        </p:nvGrpSpPr>
        <p:grpSpPr bwMode="auto">
          <a:xfrm>
            <a:off x="214313" y="1714500"/>
            <a:ext cx="8572500" cy="5143500"/>
            <a:chOff x="642910" y="2214546"/>
            <a:chExt cx="8143932" cy="4214850"/>
          </a:xfrm>
        </p:grpSpPr>
        <p:grpSp>
          <p:nvGrpSpPr>
            <p:cNvPr id="15369" name="Group 24"/>
            <p:cNvGrpSpPr>
              <a:grpSpLocks/>
            </p:cNvGrpSpPr>
            <p:nvPr/>
          </p:nvGrpSpPr>
          <p:grpSpPr bwMode="auto">
            <a:xfrm>
              <a:off x="642910" y="2214546"/>
              <a:ext cx="8143932" cy="4214850"/>
              <a:chOff x="642910" y="1567909"/>
              <a:chExt cx="8143932" cy="4432861"/>
            </a:xfrm>
          </p:grpSpPr>
          <p:sp>
            <p:nvSpPr>
              <p:cNvPr id="26" name="Left-Right Arrow 25"/>
              <p:cNvSpPr/>
              <p:nvPr/>
            </p:nvSpPr>
            <p:spPr>
              <a:xfrm>
                <a:off x="642910" y="1643159"/>
                <a:ext cx="8143932" cy="856473"/>
              </a:xfrm>
              <a:prstGeom prst="leftRightArrow">
                <a:avLst/>
              </a:prstGeom>
              <a:solidFill>
                <a:srgbClr val="0000F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27" name="Round Same Side Corner Rectangle 26"/>
              <p:cNvSpPr/>
              <p:nvPr/>
            </p:nvSpPr>
            <p:spPr>
              <a:xfrm>
                <a:off x="1000338" y="1567909"/>
                <a:ext cx="7358194" cy="4432861"/>
              </a:xfrm>
              <a:prstGeom prst="round2Same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</p:grpSp>
        <p:sp>
          <p:nvSpPr>
            <p:cNvPr id="15370" name="Rectangle 8"/>
            <p:cNvSpPr>
              <a:spLocks noChangeArrowheads="1"/>
            </p:cNvSpPr>
            <p:nvPr/>
          </p:nvSpPr>
          <p:spPr bwMode="auto">
            <a:xfrm>
              <a:off x="1185813" y="2279382"/>
              <a:ext cx="7058123" cy="983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3600" b="1"/>
                <a:t>أوجد قيمة كل عبارة مما يأتي إذا كانت س = 5، ص= 6: </a:t>
              </a:r>
              <a:r>
                <a:rPr lang="ar-EG" sz="3600" b="1">
                  <a:solidFill>
                    <a:srgbClr val="C00000"/>
                  </a:solidFill>
                </a:rPr>
                <a:t>مثال1</a:t>
              </a:r>
              <a:endParaRPr lang="uk-UA" sz="3600" b="1">
                <a:solidFill>
                  <a:srgbClr val="C00000"/>
                </a:solidFill>
              </a:endParaRPr>
            </a:p>
          </p:txBody>
        </p:sp>
      </p:grp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357688" y="3205163"/>
            <a:ext cx="27860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b="1">
                <a:solidFill>
                  <a:srgbClr val="0070C0"/>
                </a:solidFill>
                <a:latin typeface="Calibri" pitchFamily="34" charset="0"/>
              </a:rPr>
              <a:t>ص + 18</a:t>
            </a:r>
            <a:r>
              <a:rPr lang="ar-EG" sz="2000" b="1">
                <a:solidFill>
                  <a:srgbClr val="0070C0"/>
                </a:solidFill>
              </a:rPr>
              <a:t> </a:t>
            </a:r>
            <a:r>
              <a:rPr lang="ar-EG" sz="3200" b="1">
                <a:solidFill>
                  <a:srgbClr val="0070C0"/>
                </a:solidFill>
                <a:latin typeface="Calibri" pitchFamily="34" charset="0"/>
              </a:rPr>
              <a:t>=</a:t>
            </a:r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7286625" y="3062288"/>
            <a:ext cx="714375" cy="723900"/>
            <a:chOff x="6500826" y="1857364"/>
            <a:chExt cx="714380" cy="723904"/>
          </a:xfrm>
        </p:grpSpPr>
        <p:sp>
          <p:nvSpPr>
            <p:cNvPr id="34" name="Oval 16"/>
            <p:cNvSpPr/>
            <p:nvPr/>
          </p:nvSpPr>
          <p:spPr>
            <a:xfrm>
              <a:off x="6500826" y="1857364"/>
              <a:ext cx="714380" cy="714379"/>
            </a:xfrm>
            <a:prstGeom prst="cloud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35" name="Oval 17"/>
            <p:cNvSpPr/>
            <p:nvPr/>
          </p:nvSpPr>
          <p:spPr>
            <a:xfrm>
              <a:off x="6653227" y="2071677"/>
              <a:ext cx="561979" cy="509591"/>
            </a:xfrm>
            <a:prstGeom prst="cloud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3600" b="1" dirty="0"/>
                <a:t>3</a:t>
              </a:r>
            </a:p>
          </p:txBody>
        </p:sp>
      </p:grp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2000250" y="4572000"/>
            <a:ext cx="25717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b="1">
                <a:solidFill>
                  <a:srgbClr val="C00000"/>
                </a:solidFill>
              </a:rPr>
              <a:t>6 + 18= 24</a:t>
            </a:r>
            <a:endParaRPr lang="en-US" sz="3200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pull dir="ru"/>
    <p:sndAc>
      <p:stSnd>
        <p:snd r:embed="rId2" name="Windows XP Hardware Fai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de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ص + 18 =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 + 18= 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utoUpdateAnimBg="0"/>
      <p:bldP spid="40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2"/>
          <p:cNvGrpSpPr>
            <a:grpSpLocks/>
          </p:cNvGrpSpPr>
          <p:nvPr/>
        </p:nvGrpSpPr>
        <p:grpSpPr bwMode="auto">
          <a:xfrm>
            <a:off x="4786313" y="285750"/>
            <a:ext cx="3154362" cy="1227138"/>
            <a:chOff x="3745386" y="1893790"/>
            <a:chExt cx="7211222" cy="3080546"/>
          </a:xfrm>
        </p:grpSpPr>
        <p:sp>
          <p:nvSpPr>
            <p:cNvPr id="6" name="Plaque 5"/>
            <p:cNvSpPr/>
            <p:nvPr/>
          </p:nvSpPr>
          <p:spPr bwMode="auto">
            <a:xfrm>
              <a:off x="3908699" y="2073124"/>
              <a:ext cx="6859191" cy="2646160"/>
            </a:xfrm>
            <a:prstGeom prst="cloud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16398" name="مستطيل 227"/>
            <p:cNvSpPr>
              <a:spLocks noChangeArrowheads="1"/>
            </p:cNvSpPr>
            <p:nvPr/>
          </p:nvSpPr>
          <p:spPr bwMode="auto">
            <a:xfrm>
              <a:off x="3745386" y="1893790"/>
              <a:ext cx="7211222" cy="3080546"/>
            </a:xfrm>
            <a:prstGeom prst="doubleWave">
              <a:avLst>
                <a:gd name="adj1" fmla="val 6250"/>
                <a:gd name="adj2" fmla="val 0"/>
              </a:avLst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5400" b="1">
                  <a:latin typeface="Calibri" pitchFamily="34" charset="0"/>
                </a:rPr>
                <a:t>تأكد</a:t>
              </a:r>
              <a:endParaRPr lang="ar-SA" sz="4400">
                <a:latin typeface="Calibri" pitchFamily="34" charset="0"/>
              </a:endParaRPr>
            </a:p>
          </p:txBody>
        </p:sp>
      </p:grpSp>
      <p:grpSp>
        <p:nvGrpSpPr>
          <p:cNvPr id="16387" name="Group 27"/>
          <p:cNvGrpSpPr>
            <a:grpSpLocks/>
          </p:cNvGrpSpPr>
          <p:nvPr/>
        </p:nvGrpSpPr>
        <p:grpSpPr bwMode="auto">
          <a:xfrm>
            <a:off x="214313" y="1714500"/>
            <a:ext cx="8572500" cy="5143500"/>
            <a:chOff x="642910" y="2214546"/>
            <a:chExt cx="8143932" cy="4214850"/>
          </a:xfrm>
        </p:grpSpPr>
        <p:grpSp>
          <p:nvGrpSpPr>
            <p:cNvPr id="16393" name="Group 24"/>
            <p:cNvGrpSpPr>
              <a:grpSpLocks/>
            </p:cNvGrpSpPr>
            <p:nvPr/>
          </p:nvGrpSpPr>
          <p:grpSpPr bwMode="auto">
            <a:xfrm>
              <a:off x="642910" y="2214546"/>
              <a:ext cx="8143932" cy="4214850"/>
              <a:chOff x="642910" y="1567909"/>
              <a:chExt cx="8143932" cy="4432861"/>
            </a:xfrm>
          </p:grpSpPr>
          <p:sp>
            <p:nvSpPr>
              <p:cNvPr id="26" name="Left-Right Arrow 25"/>
              <p:cNvSpPr/>
              <p:nvPr/>
            </p:nvSpPr>
            <p:spPr>
              <a:xfrm>
                <a:off x="642910" y="1643159"/>
                <a:ext cx="8143932" cy="856473"/>
              </a:xfrm>
              <a:prstGeom prst="leftRightArrow">
                <a:avLst/>
              </a:prstGeom>
              <a:solidFill>
                <a:srgbClr val="0000F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27" name="Round Same Side Corner Rectangle 26"/>
              <p:cNvSpPr/>
              <p:nvPr/>
            </p:nvSpPr>
            <p:spPr>
              <a:xfrm>
                <a:off x="1000338" y="1567909"/>
                <a:ext cx="7358194" cy="4432861"/>
              </a:xfrm>
              <a:prstGeom prst="round2Same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</p:grpSp>
        <p:sp>
          <p:nvSpPr>
            <p:cNvPr id="16394" name="Rectangle 8"/>
            <p:cNvSpPr>
              <a:spLocks noChangeArrowheads="1"/>
            </p:cNvSpPr>
            <p:nvPr/>
          </p:nvSpPr>
          <p:spPr bwMode="auto">
            <a:xfrm>
              <a:off x="1185813" y="2279382"/>
              <a:ext cx="7058123" cy="983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3600" b="1"/>
                <a:t>أوجد قيمة كل عبارة مما يأتي إذا كانت س = 5، ص= 6: </a:t>
              </a:r>
              <a:r>
                <a:rPr lang="ar-EG" sz="3600" b="1">
                  <a:solidFill>
                    <a:srgbClr val="C00000"/>
                  </a:solidFill>
                </a:rPr>
                <a:t>مثال1</a:t>
              </a:r>
              <a:endParaRPr lang="uk-UA" sz="3600" b="1">
                <a:solidFill>
                  <a:srgbClr val="C00000"/>
                </a:solidFill>
              </a:endParaRPr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7170738" y="3209925"/>
            <a:ext cx="714375" cy="723900"/>
            <a:chOff x="6500826" y="1857364"/>
            <a:chExt cx="714380" cy="723904"/>
          </a:xfrm>
        </p:grpSpPr>
        <p:sp>
          <p:nvSpPr>
            <p:cNvPr id="37" name="Oval 16"/>
            <p:cNvSpPr/>
            <p:nvPr/>
          </p:nvSpPr>
          <p:spPr>
            <a:xfrm>
              <a:off x="6500826" y="1857364"/>
              <a:ext cx="714380" cy="714379"/>
            </a:xfrm>
            <a:prstGeom prst="cloud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38" name="Oval 17"/>
            <p:cNvSpPr/>
            <p:nvPr/>
          </p:nvSpPr>
          <p:spPr>
            <a:xfrm>
              <a:off x="6653227" y="2071678"/>
              <a:ext cx="561979" cy="509590"/>
            </a:xfrm>
            <a:prstGeom prst="cloud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b="1" dirty="0"/>
                <a:t>4</a:t>
              </a:r>
            </a:p>
          </p:txBody>
        </p:sp>
      </p:grp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5143500" y="3203575"/>
            <a:ext cx="1928813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b="1">
                <a:solidFill>
                  <a:srgbClr val="0070C0"/>
                </a:solidFill>
                <a:latin typeface="Calibri" pitchFamily="34" charset="0"/>
              </a:rPr>
              <a:t>29 + س </a:t>
            </a:r>
            <a:r>
              <a:rPr lang="ar-EG" sz="2000" b="1">
                <a:solidFill>
                  <a:srgbClr val="0070C0"/>
                </a:solidFill>
              </a:rPr>
              <a:t> </a:t>
            </a:r>
            <a:r>
              <a:rPr lang="ar-EG" sz="3200" b="1">
                <a:solidFill>
                  <a:srgbClr val="0070C0"/>
                </a:solidFill>
                <a:latin typeface="Calibri" pitchFamily="34" charset="0"/>
              </a:rPr>
              <a:t>=</a:t>
            </a: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1714500" y="4714875"/>
            <a:ext cx="25717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b="1">
                <a:solidFill>
                  <a:srgbClr val="C00000"/>
                </a:solidFill>
              </a:rPr>
              <a:t>29 + 5= 34</a:t>
            </a:r>
            <a:endParaRPr lang="en-US" sz="3200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pull dir="ru"/>
    <p:sndAc>
      <p:stSnd>
        <p:snd r:embed="rId2" name="Windows XP Hardware Fai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de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9 + س  =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9 + 5= 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utoUpdateAnimBg="0"/>
      <p:bldP spid="42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2"/>
          <p:cNvGrpSpPr>
            <a:grpSpLocks/>
          </p:cNvGrpSpPr>
          <p:nvPr/>
        </p:nvGrpSpPr>
        <p:grpSpPr bwMode="auto">
          <a:xfrm>
            <a:off x="4786313" y="285750"/>
            <a:ext cx="3154362" cy="1227138"/>
            <a:chOff x="3745386" y="1893790"/>
            <a:chExt cx="7211222" cy="3080546"/>
          </a:xfrm>
        </p:grpSpPr>
        <p:sp>
          <p:nvSpPr>
            <p:cNvPr id="6" name="Plaque 5"/>
            <p:cNvSpPr/>
            <p:nvPr/>
          </p:nvSpPr>
          <p:spPr bwMode="auto">
            <a:xfrm>
              <a:off x="3908699" y="2073124"/>
              <a:ext cx="6859191" cy="2646160"/>
            </a:xfrm>
            <a:prstGeom prst="cloud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17422" name="مستطيل 227"/>
            <p:cNvSpPr>
              <a:spLocks noChangeArrowheads="1"/>
            </p:cNvSpPr>
            <p:nvPr/>
          </p:nvSpPr>
          <p:spPr bwMode="auto">
            <a:xfrm>
              <a:off x="3745386" y="1893790"/>
              <a:ext cx="7211222" cy="3080546"/>
            </a:xfrm>
            <a:prstGeom prst="doubleWave">
              <a:avLst>
                <a:gd name="adj1" fmla="val 6250"/>
                <a:gd name="adj2" fmla="val 0"/>
              </a:avLst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5400" b="1">
                  <a:latin typeface="Calibri" pitchFamily="34" charset="0"/>
                </a:rPr>
                <a:t>تأكد</a:t>
              </a:r>
              <a:endParaRPr lang="ar-SA" sz="4400">
                <a:latin typeface="Calibri" pitchFamily="34" charset="0"/>
              </a:endParaRPr>
            </a:p>
          </p:txBody>
        </p:sp>
      </p:grpSp>
      <p:grpSp>
        <p:nvGrpSpPr>
          <p:cNvPr id="17411" name="Group 27"/>
          <p:cNvGrpSpPr>
            <a:grpSpLocks/>
          </p:cNvGrpSpPr>
          <p:nvPr/>
        </p:nvGrpSpPr>
        <p:grpSpPr bwMode="auto">
          <a:xfrm>
            <a:off x="214313" y="1714500"/>
            <a:ext cx="8572500" cy="5143500"/>
            <a:chOff x="642910" y="2214546"/>
            <a:chExt cx="8143932" cy="4214850"/>
          </a:xfrm>
        </p:grpSpPr>
        <p:grpSp>
          <p:nvGrpSpPr>
            <p:cNvPr id="17417" name="Group 24"/>
            <p:cNvGrpSpPr>
              <a:grpSpLocks/>
            </p:cNvGrpSpPr>
            <p:nvPr/>
          </p:nvGrpSpPr>
          <p:grpSpPr bwMode="auto">
            <a:xfrm>
              <a:off x="642910" y="2214546"/>
              <a:ext cx="8143932" cy="4214850"/>
              <a:chOff x="642910" y="1567909"/>
              <a:chExt cx="8143932" cy="4432861"/>
            </a:xfrm>
          </p:grpSpPr>
          <p:sp>
            <p:nvSpPr>
              <p:cNvPr id="26" name="Left-Right Arrow 25"/>
              <p:cNvSpPr/>
              <p:nvPr/>
            </p:nvSpPr>
            <p:spPr>
              <a:xfrm>
                <a:off x="642910" y="1643159"/>
                <a:ext cx="8143932" cy="856473"/>
              </a:xfrm>
              <a:prstGeom prst="leftRightArrow">
                <a:avLst/>
              </a:prstGeom>
              <a:solidFill>
                <a:srgbClr val="0000F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27" name="Round Same Side Corner Rectangle 26"/>
              <p:cNvSpPr/>
              <p:nvPr/>
            </p:nvSpPr>
            <p:spPr>
              <a:xfrm>
                <a:off x="1000338" y="1567909"/>
                <a:ext cx="7358194" cy="4432861"/>
              </a:xfrm>
              <a:prstGeom prst="round2Same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</p:grpSp>
        <p:sp>
          <p:nvSpPr>
            <p:cNvPr id="17418" name="Rectangle 8"/>
            <p:cNvSpPr>
              <a:spLocks noChangeArrowheads="1"/>
            </p:cNvSpPr>
            <p:nvPr/>
          </p:nvSpPr>
          <p:spPr bwMode="auto">
            <a:xfrm>
              <a:off x="1185813" y="2279382"/>
              <a:ext cx="7058123" cy="983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3600" b="1"/>
                <a:t>أوجد قيمة كل عبارة مما يأتي إذا كانت س = 5، ص= 6: </a:t>
              </a:r>
              <a:r>
                <a:rPr lang="ar-EG" sz="3600" b="1">
                  <a:solidFill>
                    <a:srgbClr val="C00000"/>
                  </a:solidFill>
                </a:rPr>
                <a:t>مثال1</a:t>
              </a:r>
              <a:endParaRPr lang="uk-UA" sz="3600" b="1">
                <a:solidFill>
                  <a:srgbClr val="C00000"/>
                </a:solidFill>
              </a:endParaRPr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7286625" y="3065463"/>
            <a:ext cx="714375" cy="723900"/>
            <a:chOff x="6500826" y="1857364"/>
            <a:chExt cx="714380" cy="723904"/>
          </a:xfrm>
        </p:grpSpPr>
        <p:sp>
          <p:nvSpPr>
            <p:cNvPr id="59" name="Oval 16"/>
            <p:cNvSpPr/>
            <p:nvPr/>
          </p:nvSpPr>
          <p:spPr>
            <a:xfrm>
              <a:off x="6500826" y="1857364"/>
              <a:ext cx="714380" cy="714379"/>
            </a:xfrm>
            <a:prstGeom prst="cloud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60" name="Oval 17"/>
            <p:cNvSpPr/>
            <p:nvPr/>
          </p:nvSpPr>
          <p:spPr>
            <a:xfrm>
              <a:off x="6653227" y="2071677"/>
              <a:ext cx="561979" cy="509591"/>
            </a:xfrm>
            <a:prstGeom prst="cloud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b="1" dirty="0"/>
                <a:t>5</a:t>
              </a:r>
            </a:p>
          </p:txBody>
        </p:sp>
      </p:grp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5148263" y="3132138"/>
            <a:ext cx="17859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b="1">
                <a:solidFill>
                  <a:srgbClr val="0070C0"/>
                </a:solidFill>
                <a:latin typeface="Calibri" pitchFamily="34" charset="0"/>
              </a:rPr>
              <a:t>س – 3 =</a:t>
            </a:r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1928813" y="4500563"/>
            <a:ext cx="23574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b="1">
                <a:solidFill>
                  <a:srgbClr val="C00000"/>
                </a:solidFill>
              </a:rPr>
              <a:t>5 – 3= 2</a:t>
            </a:r>
            <a:endParaRPr lang="en-US" sz="320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pull dir="ru"/>
    <p:sndAc>
      <p:stSnd>
        <p:snd r:embed="rId2" name="Windows XP Hardware Fai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de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س – 3 =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 – 3=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utoUpdateAnimBg="0"/>
      <p:bldP spid="62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2"/>
          <p:cNvGrpSpPr>
            <a:grpSpLocks/>
          </p:cNvGrpSpPr>
          <p:nvPr/>
        </p:nvGrpSpPr>
        <p:grpSpPr bwMode="auto">
          <a:xfrm>
            <a:off x="4786313" y="285750"/>
            <a:ext cx="3154362" cy="1227138"/>
            <a:chOff x="3745386" y="1893790"/>
            <a:chExt cx="7211222" cy="3080546"/>
          </a:xfrm>
        </p:grpSpPr>
        <p:sp>
          <p:nvSpPr>
            <p:cNvPr id="6" name="Plaque 5"/>
            <p:cNvSpPr/>
            <p:nvPr/>
          </p:nvSpPr>
          <p:spPr bwMode="auto">
            <a:xfrm>
              <a:off x="3908699" y="2073124"/>
              <a:ext cx="6859191" cy="2646160"/>
            </a:xfrm>
            <a:prstGeom prst="cloud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18446" name="مستطيل 227"/>
            <p:cNvSpPr>
              <a:spLocks noChangeArrowheads="1"/>
            </p:cNvSpPr>
            <p:nvPr/>
          </p:nvSpPr>
          <p:spPr bwMode="auto">
            <a:xfrm>
              <a:off x="3745386" y="1893790"/>
              <a:ext cx="7211222" cy="3080546"/>
            </a:xfrm>
            <a:prstGeom prst="doubleWave">
              <a:avLst>
                <a:gd name="adj1" fmla="val 6250"/>
                <a:gd name="adj2" fmla="val 0"/>
              </a:avLst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5400" b="1">
                  <a:latin typeface="Calibri" pitchFamily="34" charset="0"/>
                </a:rPr>
                <a:t>تأكد</a:t>
              </a:r>
              <a:endParaRPr lang="ar-SA" sz="4400">
                <a:latin typeface="Calibri" pitchFamily="34" charset="0"/>
              </a:endParaRPr>
            </a:p>
          </p:txBody>
        </p:sp>
      </p:grpSp>
      <p:grpSp>
        <p:nvGrpSpPr>
          <p:cNvPr id="18435" name="Group 27"/>
          <p:cNvGrpSpPr>
            <a:grpSpLocks/>
          </p:cNvGrpSpPr>
          <p:nvPr/>
        </p:nvGrpSpPr>
        <p:grpSpPr bwMode="auto">
          <a:xfrm>
            <a:off x="214313" y="1714500"/>
            <a:ext cx="8572500" cy="5143500"/>
            <a:chOff x="642910" y="2214546"/>
            <a:chExt cx="8143932" cy="4214850"/>
          </a:xfrm>
        </p:grpSpPr>
        <p:grpSp>
          <p:nvGrpSpPr>
            <p:cNvPr id="18441" name="Group 24"/>
            <p:cNvGrpSpPr>
              <a:grpSpLocks/>
            </p:cNvGrpSpPr>
            <p:nvPr/>
          </p:nvGrpSpPr>
          <p:grpSpPr bwMode="auto">
            <a:xfrm>
              <a:off x="642910" y="2214546"/>
              <a:ext cx="8143932" cy="4214850"/>
              <a:chOff x="642910" y="1567909"/>
              <a:chExt cx="8143932" cy="4432861"/>
            </a:xfrm>
          </p:grpSpPr>
          <p:sp>
            <p:nvSpPr>
              <p:cNvPr id="26" name="Left-Right Arrow 25"/>
              <p:cNvSpPr/>
              <p:nvPr/>
            </p:nvSpPr>
            <p:spPr>
              <a:xfrm>
                <a:off x="642910" y="1643159"/>
                <a:ext cx="8143932" cy="856473"/>
              </a:xfrm>
              <a:prstGeom prst="leftRightArrow">
                <a:avLst/>
              </a:prstGeom>
              <a:solidFill>
                <a:srgbClr val="0000F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27" name="Round Same Side Corner Rectangle 26"/>
              <p:cNvSpPr/>
              <p:nvPr/>
            </p:nvSpPr>
            <p:spPr>
              <a:xfrm>
                <a:off x="1000338" y="1567909"/>
                <a:ext cx="7358194" cy="4432861"/>
              </a:xfrm>
              <a:prstGeom prst="round2Same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</p:grpSp>
        <p:sp>
          <p:nvSpPr>
            <p:cNvPr id="18442" name="Rectangle 8"/>
            <p:cNvSpPr>
              <a:spLocks noChangeArrowheads="1"/>
            </p:cNvSpPr>
            <p:nvPr/>
          </p:nvSpPr>
          <p:spPr bwMode="auto">
            <a:xfrm>
              <a:off x="1185813" y="2279382"/>
              <a:ext cx="7058123" cy="983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3600" b="1"/>
                <a:t>أوجد قيمة كل عبارة مما يأتي إذا كانت س = 5، ص= 6: </a:t>
              </a:r>
              <a:r>
                <a:rPr lang="ar-EG" sz="3600" b="1">
                  <a:solidFill>
                    <a:srgbClr val="C00000"/>
                  </a:solidFill>
                </a:rPr>
                <a:t>مثال1</a:t>
              </a:r>
              <a:endParaRPr lang="uk-UA" sz="3600" b="1">
                <a:solidFill>
                  <a:srgbClr val="C00000"/>
                </a:solidFill>
              </a:endParaRPr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7429500" y="3213100"/>
            <a:ext cx="714375" cy="723900"/>
            <a:chOff x="6500826" y="1857364"/>
            <a:chExt cx="714380" cy="723904"/>
          </a:xfrm>
        </p:grpSpPr>
        <p:sp>
          <p:nvSpPr>
            <p:cNvPr id="69" name="Oval 16"/>
            <p:cNvSpPr/>
            <p:nvPr/>
          </p:nvSpPr>
          <p:spPr>
            <a:xfrm>
              <a:off x="6500826" y="1857364"/>
              <a:ext cx="714380" cy="714379"/>
            </a:xfrm>
            <a:prstGeom prst="cloud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70" name="Oval 17"/>
            <p:cNvSpPr/>
            <p:nvPr/>
          </p:nvSpPr>
          <p:spPr>
            <a:xfrm>
              <a:off x="6653227" y="2071678"/>
              <a:ext cx="561979" cy="509590"/>
            </a:xfrm>
            <a:prstGeom prst="cloud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3600" b="1" dirty="0"/>
                <a:t>6</a:t>
              </a:r>
            </a:p>
          </p:txBody>
        </p:sp>
      </p:grpSp>
      <p:sp>
        <p:nvSpPr>
          <p:cNvPr id="71" name="TextBox 70"/>
          <p:cNvSpPr txBox="1">
            <a:spLocks noChangeArrowheads="1"/>
          </p:cNvSpPr>
          <p:nvPr/>
        </p:nvSpPr>
        <p:spPr bwMode="auto">
          <a:xfrm>
            <a:off x="5003800" y="3284538"/>
            <a:ext cx="20716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b="1">
                <a:latin typeface="Calibri" pitchFamily="34" charset="0"/>
              </a:rPr>
              <a:t>19 – ص</a:t>
            </a:r>
            <a:r>
              <a:rPr lang="ar-EG" sz="2000" b="1"/>
              <a:t> </a:t>
            </a:r>
            <a:r>
              <a:rPr lang="ar-EG" sz="3200" b="1">
                <a:latin typeface="Calibri" pitchFamily="34" charset="0"/>
              </a:rPr>
              <a:t>=</a:t>
            </a:r>
          </a:p>
        </p:txBody>
      </p:sp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2071688" y="4786313"/>
            <a:ext cx="30718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b="1">
                <a:solidFill>
                  <a:srgbClr val="C00000"/>
                </a:solidFill>
              </a:rPr>
              <a:t>19 – 6= 13</a:t>
            </a:r>
            <a:endParaRPr lang="en-US" sz="320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pull dir="ru"/>
    <p:sndAc>
      <p:stSnd>
        <p:snd r:embed="rId2" name="Windows XP Hardware Fai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de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9 – ص =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9 – 6= 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utoUpdateAnimBg="0"/>
      <p:bldP spid="72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2"/>
          <p:cNvGrpSpPr>
            <a:grpSpLocks/>
          </p:cNvGrpSpPr>
          <p:nvPr/>
        </p:nvGrpSpPr>
        <p:grpSpPr bwMode="auto">
          <a:xfrm>
            <a:off x="4786313" y="285750"/>
            <a:ext cx="3154362" cy="1227138"/>
            <a:chOff x="3745386" y="1893790"/>
            <a:chExt cx="7211222" cy="3080546"/>
          </a:xfrm>
        </p:grpSpPr>
        <p:sp>
          <p:nvSpPr>
            <p:cNvPr id="6" name="Plaque 5"/>
            <p:cNvSpPr/>
            <p:nvPr/>
          </p:nvSpPr>
          <p:spPr bwMode="auto">
            <a:xfrm>
              <a:off x="3908699" y="2073124"/>
              <a:ext cx="6859191" cy="2646160"/>
            </a:xfrm>
            <a:prstGeom prst="cloud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19470" name="مستطيل 227"/>
            <p:cNvSpPr>
              <a:spLocks noChangeArrowheads="1"/>
            </p:cNvSpPr>
            <p:nvPr/>
          </p:nvSpPr>
          <p:spPr bwMode="auto">
            <a:xfrm>
              <a:off x="3745386" y="1893790"/>
              <a:ext cx="7211222" cy="3080546"/>
            </a:xfrm>
            <a:prstGeom prst="doubleWave">
              <a:avLst>
                <a:gd name="adj1" fmla="val 6250"/>
                <a:gd name="adj2" fmla="val 0"/>
              </a:avLst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5400" b="1">
                  <a:latin typeface="Calibri" pitchFamily="34" charset="0"/>
                </a:rPr>
                <a:t>تأكد</a:t>
              </a:r>
              <a:endParaRPr lang="ar-SA" sz="4400">
                <a:latin typeface="Calibri" pitchFamily="34" charset="0"/>
              </a:endParaRPr>
            </a:p>
          </p:txBody>
        </p:sp>
      </p:grpSp>
      <p:grpSp>
        <p:nvGrpSpPr>
          <p:cNvPr id="19459" name="Group 27"/>
          <p:cNvGrpSpPr>
            <a:grpSpLocks/>
          </p:cNvGrpSpPr>
          <p:nvPr/>
        </p:nvGrpSpPr>
        <p:grpSpPr bwMode="auto">
          <a:xfrm>
            <a:off x="214313" y="1714500"/>
            <a:ext cx="8572500" cy="5143500"/>
            <a:chOff x="642910" y="2214546"/>
            <a:chExt cx="8143932" cy="4214850"/>
          </a:xfrm>
        </p:grpSpPr>
        <p:grpSp>
          <p:nvGrpSpPr>
            <p:cNvPr id="19465" name="Group 24"/>
            <p:cNvGrpSpPr>
              <a:grpSpLocks/>
            </p:cNvGrpSpPr>
            <p:nvPr/>
          </p:nvGrpSpPr>
          <p:grpSpPr bwMode="auto">
            <a:xfrm>
              <a:off x="642910" y="2214546"/>
              <a:ext cx="8143932" cy="4214850"/>
              <a:chOff x="642910" y="1567909"/>
              <a:chExt cx="8143932" cy="4432861"/>
            </a:xfrm>
          </p:grpSpPr>
          <p:sp>
            <p:nvSpPr>
              <p:cNvPr id="26" name="Left-Right Arrow 25"/>
              <p:cNvSpPr/>
              <p:nvPr/>
            </p:nvSpPr>
            <p:spPr>
              <a:xfrm>
                <a:off x="642910" y="1643159"/>
                <a:ext cx="8143932" cy="856473"/>
              </a:xfrm>
              <a:prstGeom prst="leftRightArrow">
                <a:avLst/>
              </a:prstGeom>
              <a:solidFill>
                <a:srgbClr val="0000F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27" name="Round Same Side Corner Rectangle 26"/>
              <p:cNvSpPr/>
              <p:nvPr/>
            </p:nvSpPr>
            <p:spPr>
              <a:xfrm>
                <a:off x="1000338" y="1567909"/>
                <a:ext cx="7358194" cy="4432861"/>
              </a:xfrm>
              <a:prstGeom prst="round2Same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</p:grpSp>
        <p:sp>
          <p:nvSpPr>
            <p:cNvPr id="19466" name="Rectangle 8"/>
            <p:cNvSpPr>
              <a:spLocks noChangeArrowheads="1"/>
            </p:cNvSpPr>
            <p:nvPr/>
          </p:nvSpPr>
          <p:spPr bwMode="auto">
            <a:xfrm>
              <a:off x="1185813" y="2279382"/>
              <a:ext cx="7058123" cy="983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3600" b="1"/>
                <a:t>أوجد قيمة كل عبارة مما يأتي إذا كانت س = 5، ص= 6: </a:t>
              </a:r>
              <a:r>
                <a:rPr lang="ar-EG" sz="3600" b="1">
                  <a:solidFill>
                    <a:srgbClr val="C00000"/>
                  </a:solidFill>
                </a:rPr>
                <a:t>مثال1</a:t>
              </a:r>
              <a:endParaRPr lang="uk-UA" sz="3600" b="1">
                <a:solidFill>
                  <a:srgbClr val="C00000"/>
                </a:solidFill>
              </a:endParaRPr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7358063" y="3065463"/>
            <a:ext cx="714375" cy="723900"/>
            <a:chOff x="6500826" y="1857364"/>
            <a:chExt cx="714380" cy="723904"/>
          </a:xfrm>
        </p:grpSpPr>
        <p:sp>
          <p:nvSpPr>
            <p:cNvPr id="48" name="Oval 16"/>
            <p:cNvSpPr/>
            <p:nvPr/>
          </p:nvSpPr>
          <p:spPr>
            <a:xfrm>
              <a:off x="6500826" y="1857364"/>
              <a:ext cx="714380" cy="714379"/>
            </a:xfrm>
            <a:prstGeom prst="cloud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49" name="Oval 17"/>
            <p:cNvSpPr/>
            <p:nvPr/>
          </p:nvSpPr>
          <p:spPr>
            <a:xfrm>
              <a:off x="6653227" y="2071677"/>
              <a:ext cx="561979" cy="509591"/>
            </a:xfrm>
            <a:prstGeom prst="cloud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b="1" dirty="0"/>
                <a:t>7</a:t>
              </a:r>
            </a:p>
          </p:txBody>
        </p:sp>
      </p:grp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5148263" y="3136900"/>
            <a:ext cx="19288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b="1">
                <a:latin typeface="Calibri" pitchFamily="34" charset="0"/>
              </a:rPr>
              <a:t>ص – 1</a:t>
            </a:r>
            <a:r>
              <a:rPr lang="ar-EG" sz="2000" b="1"/>
              <a:t> </a:t>
            </a:r>
            <a:r>
              <a:rPr lang="ar-EG" sz="3200" b="1">
                <a:latin typeface="Calibri" pitchFamily="34" charset="0"/>
              </a:rPr>
              <a:t>=</a:t>
            </a: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1857375" y="4429125"/>
            <a:ext cx="2616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b="1">
                <a:solidFill>
                  <a:srgbClr val="C00000"/>
                </a:solidFill>
              </a:rPr>
              <a:t>6 – 1= 5</a:t>
            </a:r>
            <a:endParaRPr lang="en-US" sz="320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pull dir="ru"/>
    <p:sndAc>
      <p:stSnd>
        <p:snd r:embed="rId2" name="Windows XP Hardware Fai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nli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0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1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2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ص – 1 =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 – 1=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utoUpdateAnimBg="0"/>
      <p:bldP spid="51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2"/>
          <p:cNvGrpSpPr>
            <a:grpSpLocks/>
          </p:cNvGrpSpPr>
          <p:nvPr/>
        </p:nvGrpSpPr>
        <p:grpSpPr bwMode="auto">
          <a:xfrm>
            <a:off x="4786313" y="285750"/>
            <a:ext cx="3154362" cy="1227138"/>
            <a:chOff x="3745386" y="1893790"/>
            <a:chExt cx="7211222" cy="3080546"/>
          </a:xfrm>
        </p:grpSpPr>
        <p:sp>
          <p:nvSpPr>
            <p:cNvPr id="6" name="Plaque 5"/>
            <p:cNvSpPr/>
            <p:nvPr/>
          </p:nvSpPr>
          <p:spPr bwMode="auto">
            <a:xfrm>
              <a:off x="3908699" y="2073124"/>
              <a:ext cx="6859191" cy="2646160"/>
            </a:xfrm>
            <a:prstGeom prst="cloud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20494" name="مستطيل 227"/>
            <p:cNvSpPr>
              <a:spLocks noChangeArrowheads="1"/>
            </p:cNvSpPr>
            <p:nvPr/>
          </p:nvSpPr>
          <p:spPr bwMode="auto">
            <a:xfrm>
              <a:off x="3745386" y="1893790"/>
              <a:ext cx="7211222" cy="3080546"/>
            </a:xfrm>
            <a:prstGeom prst="doubleWave">
              <a:avLst>
                <a:gd name="adj1" fmla="val 6250"/>
                <a:gd name="adj2" fmla="val 0"/>
              </a:avLst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5400" b="1">
                  <a:latin typeface="Calibri" pitchFamily="34" charset="0"/>
                </a:rPr>
                <a:t>تأكد</a:t>
              </a:r>
              <a:endParaRPr lang="ar-SA" sz="4400">
                <a:latin typeface="Calibri" pitchFamily="34" charset="0"/>
              </a:endParaRPr>
            </a:p>
          </p:txBody>
        </p:sp>
      </p:grpSp>
      <p:grpSp>
        <p:nvGrpSpPr>
          <p:cNvPr id="20483" name="Group 27"/>
          <p:cNvGrpSpPr>
            <a:grpSpLocks/>
          </p:cNvGrpSpPr>
          <p:nvPr/>
        </p:nvGrpSpPr>
        <p:grpSpPr bwMode="auto">
          <a:xfrm>
            <a:off x="214313" y="1714500"/>
            <a:ext cx="8572500" cy="5143500"/>
            <a:chOff x="642910" y="2214546"/>
            <a:chExt cx="8143932" cy="4214850"/>
          </a:xfrm>
        </p:grpSpPr>
        <p:grpSp>
          <p:nvGrpSpPr>
            <p:cNvPr id="20489" name="Group 24"/>
            <p:cNvGrpSpPr>
              <a:grpSpLocks/>
            </p:cNvGrpSpPr>
            <p:nvPr/>
          </p:nvGrpSpPr>
          <p:grpSpPr bwMode="auto">
            <a:xfrm>
              <a:off x="642910" y="2214546"/>
              <a:ext cx="8143932" cy="4214850"/>
              <a:chOff x="642910" y="1567909"/>
              <a:chExt cx="8143932" cy="4432861"/>
            </a:xfrm>
          </p:grpSpPr>
          <p:sp>
            <p:nvSpPr>
              <p:cNvPr id="26" name="Left-Right Arrow 25"/>
              <p:cNvSpPr/>
              <p:nvPr/>
            </p:nvSpPr>
            <p:spPr>
              <a:xfrm>
                <a:off x="642910" y="1643159"/>
                <a:ext cx="8143932" cy="856473"/>
              </a:xfrm>
              <a:prstGeom prst="leftRightArrow">
                <a:avLst/>
              </a:prstGeom>
              <a:solidFill>
                <a:srgbClr val="0000F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27" name="Round Same Side Corner Rectangle 26"/>
              <p:cNvSpPr/>
              <p:nvPr/>
            </p:nvSpPr>
            <p:spPr>
              <a:xfrm>
                <a:off x="1000338" y="1567909"/>
                <a:ext cx="7358194" cy="4432861"/>
              </a:xfrm>
              <a:prstGeom prst="round2Same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</p:grpSp>
        <p:sp>
          <p:nvSpPr>
            <p:cNvPr id="20490" name="Rectangle 8"/>
            <p:cNvSpPr>
              <a:spLocks noChangeArrowheads="1"/>
            </p:cNvSpPr>
            <p:nvPr/>
          </p:nvSpPr>
          <p:spPr bwMode="auto">
            <a:xfrm>
              <a:off x="1185813" y="2279382"/>
              <a:ext cx="7058123" cy="983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3600" b="1"/>
                <a:t>أوجد قيمة كل عبارة مما يأتي إذا كانت س = 5، ص= 6: </a:t>
              </a:r>
              <a:r>
                <a:rPr lang="ar-EG" sz="3600" b="1">
                  <a:solidFill>
                    <a:srgbClr val="C00000"/>
                  </a:solidFill>
                </a:rPr>
                <a:t>مثال1</a:t>
              </a:r>
              <a:endParaRPr lang="uk-UA" sz="3600" b="1">
                <a:solidFill>
                  <a:srgbClr val="C00000"/>
                </a:solidFill>
              </a:endParaRPr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7072313" y="3136900"/>
            <a:ext cx="714375" cy="723900"/>
            <a:chOff x="6500826" y="1857364"/>
            <a:chExt cx="714380" cy="723904"/>
          </a:xfrm>
        </p:grpSpPr>
        <p:sp>
          <p:nvSpPr>
            <p:cNvPr id="53" name="Oval 16"/>
            <p:cNvSpPr/>
            <p:nvPr/>
          </p:nvSpPr>
          <p:spPr>
            <a:xfrm>
              <a:off x="6500826" y="1857364"/>
              <a:ext cx="714380" cy="714379"/>
            </a:xfrm>
            <a:prstGeom prst="cloud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54" name="Oval 17"/>
            <p:cNvSpPr/>
            <p:nvPr/>
          </p:nvSpPr>
          <p:spPr>
            <a:xfrm>
              <a:off x="6653227" y="2071678"/>
              <a:ext cx="561979" cy="509590"/>
            </a:xfrm>
            <a:prstGeom prst="cloud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b="1" dirty="0"/>
                <a:t>8</a:t>
              </a:r>
            </a:p>
          </p:txBody>
        </p:sp>
      </p:grp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4929188" y="3208338"/>
            <a:ext cx="20716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b="1">
                <a:latin typeface="Calibri" pitchFamily="34" charset="0"/>
              </a:rPr>
              <a:t>6 – س =</a:t>
            </a: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1785938" y="4572000"/>
            <a:ext cx="2235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b="1">
                <a:solidFill>
                  <a:srgbClr val="C00000"/>
                </a:solidFill>
              </a:rPr>
              <a:t>6 – 5= 1</a:t>
            </a:r>
            <a:endParaRPr lang="en-US" sz="320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pull dir="ru"/>
    <p:sndAc>
      <p:stSnd>
        <p:snd r:embed="rId2" name="Windows XP Hardware Fai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de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6 – س =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 – 5=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utoUpdateAnimBg="0"/>
      <p:bldP spid="56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32-Point Star 2"/>
          <p:cNvSpPr/>
          <p:nvPr/>
        </p:nvSpPr>
        <p:spPr>
          <a:xfrm flipH="1">
            <a:off x="2357423" y="857232"/>
            <a:ext cx="3571867" cy="2643206"/>
          </a:xfrm>
          <a:prstGeom prst="homePlate">
            <a:avLst/>
          </a:prstGeom>
          <a:ln/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6600" dirty="0">
              <a:solidFill>
                <a:schemeClr val="tx1"/>
              </a:solidFill>
            </a:endParaRPr>
          </a:p>
        </p:txBody>
      </p:sp>
      <p:sp>
        <p:nvSpPr>
          <p:cNvPr id="4" name="32-Point Star 3"/>
          <p:cNvSpPr/>
          <p:nvPr/>
        </p:nvSpPr>
        <p:spPr>
          <a:xfrm flipH="1">
            <a:off x="2357422" y="1142984"/>
            <a:ext cx="3857652" cy="1928826"/>
          </a:xfrm>
          <a:prstGeom prst="ellipse">
            <a:avLst/>
          </a:prstGeom>
          <a:ln w="76200">
            <a:solidFill>
              <a:schemeClr val="tx2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80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6" name="Parallelogram 5"/>
          <p:cNvSpPr/>
          <p:nvPr/>
        </p:nvSpPr>
        <p:spPr bwMode="auto">
          <a:xfrm>
            <a:off x="1071563" y="4143375"/>
            <a:ext cx="7358062" cy="1893888"/>
          </a:xfrm>
          <a:prstGeom prst="wave">
            <a:avLst/>
          </a:prstGeom>
          <a:ln/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>
              <a:solidFill>
                <a:schemeClr val="tx1"/>
              </a:solidFill>
            </a:endParaRPr>
          </a:p>
        </p:txBody>
      </p:sp>
      <p:sp>
        <p:nvSpPr>
          <p:cNvPr id="5" name="TextBox 4"/>
          <p:cNvSpPr>
            <a:spLocks noChangeArrowheads="1"/>
          </p:cNvSpPr>
          <p:nvPr/>
        </p:nvSpPr>
        <p:spPr bwMode="auto">
          <a:xfrm>
            <a:off x="1789113" y="4216400"/>
            <a:ext cx="6497637" cy="1651000"/>
          </a:xfrm>
          <a:prstGeom prst="wave">
            <a:avLst>
              <a:gd name="adj1" fmla="val 12500"/>
              <a:gd name="adj2" fmla="val 0"/>
            </a:avLst>
          </a:prstGeom>
          <a:noFill/>
          <a:ln w="9525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 algn="l" rtl="0"/>
            <a:r>
              <a:rPr lang="ar-EG" sz="4800" b="1"/>
              <a:t>عبارات الجمع والطرح الجبرية</a:t>
            </a:r>
          </a:p>
        </p:txBody>
      </p:sp>
      <p:sp>
        <p:nvSpPr>
          <p:cNvPr id="8" name="Rectangle 7"/>
          <p:cNvSpPr/>
          <p:nvPr/>
        </p:nvSpPr>
        <p:spPr>
          <a:xfrm>
            <a:off x="3194050" y="1484313"/>
            <a:ext cx="2041525" cy="12001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ar-EG" sz="7200" b="1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5 - 1</a:t>
            </a:r>
            <a:endParaRPr lang="en-US" sz="7200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pull dir="ru"/>
    <p:sndAc>
      <p:stSnd>
        <p:snd r:embed="rId3" name="Windows XP Hardware Fai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درس الأو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عِبَارَاتُ الْجَمْعُ وَالْطَّرْحُ الْجَبْرِيَّة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214313" y="357188"/>
            <a:ext cx="8572500" cy="5715000"/>
            <a:chOff x="642910" y="1567909"/>
            <a:chExt cx="8143932" cy="4432861"/>
          </a:xfrm>
        </p:grpSpPr>
        <p:sp>
          <p:nvSpPr>
            <p:cNvPr id="26" name="Left-Right Arrow 25"/>
            <p:cNvSpPr/>
            <p:nvPr/>
          </p:nvSpPr>
          <p:spPr>
            <a:xfrm>
              <a:off x="642910" y="1644253"/>
              <a:ext cx="8143932" cy="855788"/>
            </a:xfrm>
            <a:prstGeom prst="leftRightArrow">
              <a:avLst/>
            </a:prstGeom>
            <a:solidFill>
              <a:srgbClr val="0000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/>
            </a:p>
          </p:txBody>
        </p:sp>
        <p:sp>
          <p:nvSpPr>
            <p:cNvPr id="27" name="Round Same Side Corner Rectangle 26"/>
            <p:cNvSpPr/>
            <p:nvPr/>
          </p:nvSpPr>
          <p:spPr>
            <a:xfrm>
              <a:off x="1000338" y="1567909"/>
              <a:ext cx="7358194" cy="4432861"/>
            </a:xfrm>
            <a:prstGeom prst="round2Same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/>
            </a:p>
          </p:txBody>
        </p:sp>
      </p:grpSp>
      <p:sp>
        <p:nvSpPr>
          <p:cNvPr id="19475" name="Rectangle 8"/>
          <p:cNvSpPr>
            <a:spLocks noChangeArrowheads="1"/>
          </p:cNvSpPr>
          <p:nvPr/>
        </p:nvSpPr>
        <p:spPr bwMode="auto">
          <a:xfrm>
            <a:off x="785813" y="714375"/>
            <a:ext cx="67151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/>
              <a:t>اكتب عبارةً لكل مما يأتي: </a:t>
            </a:r>
            <a:r>
              <a:rPr lang="ar-EG" sz="3600" b="1">
                <a:solidFill>
                  <a:srgbClr val="C00000"/>
                </a:solidFill>
              </a:rPr>
              <a:t>مثال2</a:t>
            </a:r>
            <a:endParaRPr lang="uk-UA" sz="3600" b="1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214688" y="1857375"/>
            <a:ext cx="37861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b="1"/>
              <a:t>مجموع 11، ع </a:t>
            </a:r>
            <a:endParaRPr lang="ar-EG" sz="3200" b="1">
              <a:latin typeface="Calibri" pitchFamily="34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500563" y="4071938"/>
            <a:ext cx="27860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/>
            <a:r>
              <a:rPr lang="ar-EG" sz="3200" b="1"/>
              <a:t>الفرق بين ص، 5</a:t>
            </a:r>
            <a:endParaRPr lang="uk-UA" sz="3200" b="1"/>
          </a:p>
        </p:txBody>
      </p: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7215188" y="1714500"/>
            <a:ext cx="714375" cy="723900"/>
            <a:chOff x="6500826" y="1857364"/>
            <a:chExt cx="714380" cy="723904"/>
          </a:xfrm>
        </p:grpSpPr>
        <p:sp>
          <p:nvSpPr>
            <p:cNvPr id="17" name="Oval 16"/>
            <p:cNvSpPr/>
            <p:nvPr/>
          </p:nvSpPr>
          <p:spPr>
            <a:xfrm>
              <a:off x="6500826" y="1857364"/>
              <a:ext cx="714380" cy="714379"/>
            </a:xfrm>
            <a:prstGeom prst="cloud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/>
            </a:p>
          </p:txBody>
        </p:sp>
        <p:sp>
          <p:nvSpPr>
            <p:cNvPr id="18" name="Oval 17"/>
            <p:cNvSpPr/>
            <p:nvPr/>
          </p:nvSpPr>
          <p:spPr>
            <a:xfrm>
              <a:off x="6653227" y="2071678"/>
              <a:ext cx="561979" cy="509590"/>
            </a:xfrm>
            <a:prstGeom prst="cloud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3200" b="1" dirty="0"/>
                <a:t>9</a:t>
              </a:r>
            </a:p>
          </p:txBody>
        </p:sp>
      </p:grp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500063" y="1908175"/>
            <a:ext cx="32146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b="1">
                <a:solidFill>
                  <a:srgbClr val="C00000"/>
                </a:solidFill>
              </a:rPr>
              <a:t>العبارة: </a:t>
            </a:r>
            <a:r>
              <a:rPr lang="ar-EG" sz="3200" b="1">
                <a:solidFill>
                  <a:srgbClr val="C00000"/>
                </a:solidFill>
                <a:latin typeface="Calibri" pitchFamily="34" charset="0"/>
              </a:rPr>
              <a:t>11+ع </a:t>
            </a:r>
          </a:p>
        </p:txBody>
      </p: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7286625" y="3929063"/>
            <a:ext cx="957263" cy="723900"/>
            <a:chOff x="6500826" y="1857364"/>
            <a:chExt cx="957790" cy="723904"/>
          </a:xfrm>
        </p:grpSpPr>
        <p:sp>
          <p:nvSpPr>
            <p:cNvPr id="34" name="Oval 16"/>
            <p:cNvSpPr/>
            <p:nvPr/>
          </p:nvSpPr>
          <p:spPr>
            <a:xfrm>
              <a:off x="6500826" y="1857364"/>
              <a:ext cx="714768" cy="714379"/>
            </a:xfrm>
            <a:prstGeom prst="cloud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/>
            </a:p>
          </p:txBody>
        </p:sp>
        <p:sp>
          <p:nvSpPr>
            <p:cNvPr id="35" name="Oval 17"/>
            <p:cNvSpPr/>
            <p:nvPr/>
          </p:nvSpPr>
          <p:spPr>
            <a:xfrm>
              <a:off x="6653310" y="2071677"/>
              <a:ext cx="805306" cy="509591"/>
            </a:xfrm>
            <a:prstGeom prst="cloud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1600" b="1" dirty="0"/>
                <a:t>11</a:t>
              </a:r>
            </a:p>
          </p:txBody>
        </p:sp>
      </p:grp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857250" y="4213225"/>
            <a:ext cx="2857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b="1">
                <a:solidFill>
                  <a:srgbClr val="C00000"/>
                </a:solidFill>
              </a:rPr>
              <a:t>العبارة: </a:t>
            </a:r>
            <a:r>
              <a:rPr lang="ar-EG" sz="3200" b="1">
                <a:solidFill>
                  <a:srgbClr val="C00000"/>
                </a:solidFill>
                <a:latin typeface="Calibri" pitchFamily="34" charset="0"/>
              </a:rPr>
              <a:t>ص - 5 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3786188" y="2928938"/>
            <a:ext cx="3286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ar-EG" sz="3200" b="1"/>
              <a:t>أقل من 22 بمقدار ب </a:t>
            </a:r>
            <a:endParaRPr lang="uk-UA" sz="2000" b="1"/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7215188" y="2857500"/>
            <a:ext cx="957262" cy="723900"/>
            <a:chOff x="6500826" y="1857364"/>
            <a:chExt cx="957219" cy="723904"/>
          </a:xfrm>
        </p:grpSpPr>
        <p:sp>
          <p:nvSpPr>
            <p:cNvPr id="45" name="Oval 16"/>
            <p:cNvSpPr/>
            <p:nvPr/>
          </p:nvSpPr>
          <p:spPr>
            <a:xfrm>
              <a:off x="6500826" y="1857364"/>
              <a:ext cx="714343" cy="714379"/>
            </a:xfrm>
            <a:prstGeom prst="cloud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1600" b="1"/>
            </a:p>
          </p:txBody>
        </p:sp>
        <p:sp>
          <p:nvSpPr>
            <p:cNvPr id="46" name="Oval 17"/>
            <p:cNvSpPr/>
            <p:nvPr/>
          </p:nvSpPr>
          <p:spPr>
            <a:xfrm>
              <a:off x="6653219" y="2071678"/>
              <a:ext cx="804826" cy="509590"/>
            </a:xfrm>
            <a:prstGeom prst="cloud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2000" b="1" dirty="0"/>
                <a:t>10</a:t>
              </a:r>
            </a:p>
          </p:txBody>
        </p:sp>
      </p:grp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1000125" y="2989263"/>
            <a:ext cx="2714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b="1">
                <a:solidFill>
                  <a:srgbClr val="C00000"/>
                </a:solidFill>
              </a:rPr>
              <a:t>العبارة: </a:t>
            </a:r>
            <a:r>
              <a:rPr lang="ar-EG" sz="3200" b="1">
                <a:solidFill>
                  <a:srgbClr val="C00000"/>
                </a:solidFill>
                <a:latin typeface="Calibri" pitchFamily="34" charset="0"/>
              </a:rPr>
              <a:t>22 - ب </a:t>
            </a:r>
          </a:p>
        </p:txBody>
      </p:sp>
    </p:spTree>
  </p:cSld>
  <p:clrMapOvr>
    <a:masterClrMapping/>
  </p:clrMapOvr>
  <p:transition>
    <p:pull dir="ru"/>
    <p:sndAc>
      <p:stSnd>
        <p:snd r:embed="rId2" name="Windows XP Hardware Fai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ird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4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كْتُبْ عِبَارَةً لِكُلِّ مِمَّا يَأْتِي مثال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lide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مَجْمُوْع 11، ع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1+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5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lide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1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2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3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أقُلْ مِنْ 22 بِمِقْدَارٍ ب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22 - 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4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lide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0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1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2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الْفِرَق بَيْنَ ص،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ص -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75" grpId="0"/>
      <p:bldP spid="13" grpId="0" autoUpdateAnimBg="0"/>
      <p:bldP spid="15" grpId="0" autoUpdateAnimBg="0"/>
      <p:bldP spid="29" grpId="0" autoUpdateAnimBg="0"/>
      <p:bldP spid="40" grpId="0" autoUpdateAnimBg="0"/>
      <p:bldP spid="43" grpId="0" autoUpdateAnimBg="0"/>
      <p:bldP spid="47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214313" y="928688"/>
            <a:ext cx="8572500" cy="5643562"/>
            <a:chOff x="642910" y="1567909"/>
            <a:chExt cx="8143932" cy="4432861"/>
          </a:xfrm>
        </p:grpSpPr>
        <p:sp>
          <p:nvSpPr>
            <p:cNvPr id="26" name="Left-Right Arrow 25"/>
            <p:cNvSpPr/>
            <p:nvPr/>
          </p:nvSpPr>
          <p:spPr>
            <a:xfrm>
              <a:off x="642910" y="1643972"/>
              <a:ext cx="8143932" cy="855399"/>
            </a:xfrm>
            <a:prstGeom prst="leftRightArrow">
              <a:avLst/>
            </a:prstGeom>
            <a:solidFill>
              <a:srgbClr val="0000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27" name="Round Same Side Corner Rectangle 26"/>
            <p:cNvSpPr/>
            <p:nvPr/>
          </p:nvSpPr>
          <p:spPr>
            <a:xfrm>
              <a:off x="1000338" y="1567909"/>
              <a:ext cx="7358194" cy="4432861"/>
            </a:xfrm>
            <a:prstGeom prst="round2Same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sp>
        <p:nvSpPr>
          <p:cNvPr id="8" name="Rectangle 7"/>
          <p:cNvSpPr/>
          <p:nvPr/>
        </p:nvSpPr>
        <p:spPr>
          <a:xfrm>
            <a:off x="928688" y="1000125"/>
            <a:ext cx="6991350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solidFill>
                  <a:srgbClr val="7030A0"/>
                </a:solidFill>
                <a:latin typeface="Arial" charset="0"/>
                <a:cs typeface="Arial" charset="0"/>
              </a:rPr>
              <a:t>اكتب عبارة لكل موقف من المواقف </a:t>
            </a:r>
            <a:r>
              <a:rPr lang="ar-EG" sz="4000" b="1" dirty="0">
                <a:solidFill>
                  <a:srgbClr val="7030A0"/>
                </a:solidFill>
                <a:latin typeface="Arial" charset="0"/>
                <a:cs typeface="Arial" charset="0"/>
              </a:rPr>
              <a:t>الآتية، </a:t>
            </a:r>
            <a:r>
              <a:rPr lang="ar-EG" sz="4000" b="1" dirty="0">
                <a:solidFill>
                  <a:srgbClr val="7030A0"/>
                </a:solidFill>
                <a:latin typeface="Arial" charset="0"/>
                <a:cs typeface="Arial" charset="0"/>
              </a:rPr>
              <a:t>ثم اوجد قيمتها</a:t>
            </a:r>
            <a:r>
              <a:rPr lang="ar-EG" sz="4000" b="1" dirty="0">
                <a:solidFill>
                  <a:srgbClr val="7030A0"/>
                </a:solidFill>
                <a:latin typeface="Arial" charset="0"/>
                <a:cs typeface="Arial" charset="0"/>
              </a:rPr>
              <a:t>: </a:t>
            </a:r>
            <a:endParaRPr lang="ar-EG" sz="4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877888" y="2357438"/>
            <a:ext cx="628650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/>
              <a:t>اشترت لطيفة 12 قلماً، واشترت وداد عدداً من الأقلام يزيد ق على عدد أقلام لطيفة. إذا كانت ق = 9، فكم قلماً اشترت وداد؟</a:t>
            </a:r>
            <a:endParaRPr lang="ar-EG" sz="3200" b="1">
              <a:latin typeface="Calibri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7286625" y="2357438"/>
            <a:ext cx="957263" cy="714375"/>
          </a:xfrm>
          <a:prstGeom prst="cloud">
            <a:avLst/>
          </a:pr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18" name="Oval 17"/>
          <p:cNvSpPr/>
          <p:nvPr/>
        </p:nvSpPr>
        <p:spPr bwMode="auto">
          <a:xfrm>
            <a:off x="7294563" y="2420938"/>
            <a:ext cx="1022350" cy="641350"/>
          </a:xfrm>
          <a:prstGeom prst="clou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solidFill>
                  <a:srgbClr val="C00000"/>
                </a:solidFill>
              </a:rPr>
              <a:t>12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1785938" y="4637088"/>
            <a:ext cx="5929312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solidFill>
                  <a:srgbClr val="C00000"/>
                </a:solidFill>
              </a:rPr>
              <a:t>عدد الأقلام التي اشترتها وداد= 12 + ق= 12 + 9= 21 قلم. </a:t>
            </a:r>
            <a:endParaRPr lang="en-US" sz="320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pull dir="ru"/>
    <p:sndAc>
      <p:stSnd>
        <p:snd r:embed="rId2" name="Windows XP Hardware Fai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ched_butto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كْتُبْ عِبَارَةِ لِكُلِّ مَوْقِفٍ مِنْ الْمَوَاقْف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ched_accuracy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ched_accuracy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شْتَرَتْ لَطِيْفَة 12 قُلْما، وَاشْتَرَتْ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عدد الأقلام التي اشترتها ودا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8" grpId="0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24"/>
          <p:cNvGrpSpPr>
            <a:grpSpLocks/>
          </p:cNvGrpSpPr>
          <p:nvPr/>
        </p:nvGrpSpPr>
        <p:grpSpPr bwMode="auto">
          <a:xfrm>
            <a:off x="214313" y="928688"/>
            <a:ext cx="8572500" cy="5643562"/>
            <a:chOff x="642910" y="1567909"/>
            <a:chExt cx="8143932" cy="4432861"/>
          </a:xfrm>
        </p:grpSpPr>
        <p:sp>
          <p:nvSpPr>
            <p:cNvPr id="26" name="Left-Right Arrow 25"/>
            <p:cNvSpPr/>
            <p:nvPr/>
          </p:nvSpPr>
          <p:spPr>
            <a:xfrm>
              <a:off x="642910" y="1643972"/>
              <a:ext cx="8143932" cy="855399"/>
            </a:xfrm>
            <a:prstGeom prst="leftRightArrow">
              <a:avLst/>
            </a:prstGeom>
            <a:solidFill>
              <a:srgbClr val="0000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27" name="Round Same Side Corner Rectangle 26"/>
            <p:cNvSpPr/>
            <p:nvPr/>
          </p:nvSpPr>
          <p:spPr>
            <a:xfrm>
              <a:off x="1000338" y="1567909"/>
              <a:ext cx="7358194" cy="4432861"/>
            </a:xfrm>
            <a:prstGeom prst="round2Same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sp>
        <p:nvSpPr>
          <p:cNvPr id="8" name="Rectangle 7"/>
          <p:cNvSpPr/>
          <p:nvPr/>
        </p:nvSpPr>
        <p:spPr>
          <a:xfrm>
            <a:off x="928688" y="1000125"/>
            <a:ext cx="6991350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solidFill>
                  <a:srgbClr val="7030A0"/>
                </a:solidFill>
                <a:latin typeface="Arial" charset="0"/>
                <a:cs typeface="Arial" charset="0"/>
              </a:rPr>
              <a:t>اكتب عبارة لكل موقف من المواقف </a:t>
            </a:r>
            <a:r>
              <a:rPr lang="ar-EG" sz="4000" b="1" dirty="0">
                <a:solidFill>
                  <a:srgbClr val="7030A0"/>
                </a:solidFill>
                <a:latin typeface="Arial" charset="0"/>
                <a:cs typeface="Arial" charset="0"/>
              </a:rPr>
              <a:t>الآتية، </a:t>
            </a:r>
            <a:r>
              <a:rPr lang="ar-EG" sz="4000" b="1" dirty="0">
                <a:solidFill>
                  <a:srgbClr val="7030A0"/>
                </a:solidFill>
                <a:latin typeface="Arial" charset="0"/>
                <a:cs typeface="Arial" charset="0"/>
              </a:rPr>
              <a:t>ثم اوجد قيمتها</a:t>
            </a:r>
            <a:r>
              <a:rPr lang="ar-EG" sz="4000" b="1" dirty="0">
                <a:solidFill>
                  <a:srgbClr val="7030A0"/>
                </a:solidFill>
                <a:latin typeface="Arial" charset="0"/>
                <a:cs typeface="Arial" charset="0"/>
              </a:rPr>
              <a:t>: </a:t>
            </a:r>
            <a:endParaRPr lang="ar-EG" sz="4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877888" y="2357438"/>
            <a:ext cx="6286500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latin typeface="Arial" charset="0"/>
                <a:cs typeface="Arial" charset="0"/>
              </a:rPr>
              <a:t>تحفظ </a:t>
            </a:r>
            <a:r>
              <a:rPr lang="ar-EG" sz="3200" b="1" dirty="0" err="1">
                <a:latin typeface="Arial" charset="0"/>
                <a:cs typeface="Arial" charset="0"/>
              </a:rPr>
              <a:t>لمياء</a:t>
            </a:r>
            <a:r>
              <a:rPr lang="ar-EG" sz="3200" b="1" dirty="0">
                <a:latin typeface="Arial" charset="0"/>
                <a:cs typeface="Arial" charset="0"/>
              </a:rPr>
              <a:t> </a:t>
            </a:r>
            <a:r>
              <a:rPr lang="ar-EG" sz="3200" b="1" dirty="0">
                <a:latin typeface="Arial" charset="0"/>
                <a:cs typeface="Arial" charset="0"/>
              </a:rPr>
              <a:t>10 أجزاء من القرآن الكريم، وتحفظ نوف عدداً من الأجزاء يزيد بمقدار </a:t>
            </a:r>
            <a:r>
              <a:rPr lang="ar-EG" sz="3200" b="1" dirty="0" err="1">
                <a:latin typeface="Arial" charset="0"/>
                <a:cs typeface="Arial" charset="0"/>
              </a:rPr>
              <a:t>جـ</a:t>
            </a:r>
            <a:r>
              <a:rPr lang="ar-EG" sz="3200" b="1" dirty="0">
                <a:latin typeface="Arial" charset="0"/>
                <a:cs typeface="Arial" charset="0"/>
              </a:rPr>
              <a:t> </a:t>
            </a:r>
            <a:r>
              <a:rPr lang="ar-EG" sz="3200" b="1" dirty="0">
                <a:latin typeface="Arial" charset="0"/>
                <a:cs typeface="Arial" charset="0"/>
              </a:rPr>
              <a:t>جزءاً </a:t>
            </a:r>
            <a:r>
              <a:rPr lang="ar-EG" sz="3200" b="1" dirty="0">
                <a:latin typeface="Arial" charset="0"/>
                <a:cs typeface="Arial" charset="0"/>
              </a:rPr>
              <a:t>عما تحفظه لمياء. إذا كانت جـ = 3، فكم جزءاً من القرآن الكريم تحفظ نوف؟</a:t>
            </a:r>
            <a:endParaRPr lang="ar-EG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7286625" y="2357438"/>
            <a:ext cx="957263" cy="714375"/>
          </a:xfrm>
          <a:prstGeom prst="cloud">
            <a:avLst/>
          </a:pr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18" name="Oval 17"/>
          <p:cNvSpPr/>
          <p:nvPr/>
        </p:nvSpPr>
        <p:spPr bwMode="auto">
          <a:xfrm>
            <a:off x="7294563" y="2420938"/>
            <a:ext cx="1022350" cy="641350"/>
          </a:xfrm>
          <a:prstGeom prst="clou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solidFill>
                  <a:srgbClr val="C00000"/>
                </a:solidFill>
              </a:rPr>
              <a:t>13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1071563" y="4832350"/>
            <a:ext cx="6858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800" b="1">
                <a:solidFill>
                  <a:srgbClr val="C00000"/>
                </a:solidFill>
              </a:rPr>
              <a:t>عدد الأجزاء التي تحفظها نوف=10 + جـ </a:t>
            </a:r>
          </a:p>
          <a:p>
            <a:pPr algn="ctr"/>
            <a:r>
              <a:rPr lang="ar-EG" sz="2800" b="1">
                <a:solidFill>
                  <a:srgbClr val="C00000"/>
                </a:solidFill>
              </a:rPr>
              <a:t>= 10 + 3= 13 جزء</a:t>
            </a:r>
          </a:p>
        </p:txBody>
      </p:sp>
    </p:spTree>
  </p:cSld>
  <p:clrMapOvr>
    <a:masterClrMapping/>
  </p:clrMapOvr>
  <p:transition>
    <p:pull dir="ru"/>
    <p:sndAc>
      <p:stSnd>
        <p:snd r:embed="rId2" name="Windows XP Hardware Fai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ched_accuracy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ched_accuracy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حفظ لَمْيَاءُ 10 أجزاء من القرآن الكري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عدد الأجزاء التي تحفظها نوف=10 + ج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que 5"/>
          <p:cNvSpPr/>
          <p:nvPr/>
        </p:nvSpPr>
        <p:spPr bwMode="auto">
          <a:xfrm>
            <a:off x="4857750" y="357188"/>
            <a:ext cx="3000375" cy="1054100"/>
          </a:xfrm>
          <a:prstGeom prst="pentagon">
            <a:avLst/>
          </a:prstGeom>
          <a:solidFill>
            <a:schemeClr val="tx2"/>
          </a:solidFill>
          <a:ln w="7620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22541" name="مستطيل 227"/>
          <p:cNvSpPr>
            <a:spLocks noChangeArrowheads="1"/>
          </p:cNvSpPr>
          <p:nvPr/>
        </p:nvSpPr>
        <p:spPr bwMode="auto">
          <a:xfrm>
            <a:off x="4713288" y="395288"/>
            <a:ext cx="3154362" cy="1227137"/>
          </a:xfrm>
          <a:prstGeom prst="doubleWave">
            <a:avLst>
              <a:gd name="adj1" fmla="val 6250"/>
              <a:gd name="adj2" fmla="val 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5400" b="1">
                <a:solidFill>
                  <a:schemeClr val="bg1"/>
                </a:solidFill>
              </a:rPr>
              <a:t>تحدث </a:t>
            </a:r>
            <a:endParaRPr lang="ar-SA" sz="4400" b="1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0" y="2000250"/>
            <a:ext cx="8572500" cy="3786188"/>
            <a:chOff x="642910" y="1567909"/>
            <a:chExt cx="8143932" cy="4432861"/>
          </a:xfrm>
        </p:grpSpPr>
        <p:sp>
          <p:nvSpPr>
            <p:cNvPr id="26" name="Left-Right Arrow 25"/>
            <p:cNvSpPr/>
            <p:nvPr/>
          </p:nvSpPr>
          <p:spPr>
            <a:xfrm>
              <a:off x="642910" y="1642255"/>
              <a:ext cx="8143932" cy="856834"/>
            </a:xfrm>
            <a:prstGeom prst="leftRightArrow">
              <a:avLst/>
            </a:prstGeom>
            <a:solidFill>
              <a:srgbClr val="0000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27" name="Round Same Side Corner Rectangle 26"/>
            <p:cNvSpPr/>
            <p:nvPr/>
          </p:nvSpPr>
          <p:spPr>
            <a:xfrm>
              <a:off x="1000339" y="1567909"/>
              <a:ext cx="7358193" cy="4432861"/>
            </a:xfrm>
            <a:prstGeom prst="round2Same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sp>
        <p:nvSpPr>
          <p:cNvPr id="22537" name="Rectangle 8"/>
          <p:cNvSpPr>
            <a:spLocks noChangeArrowheads="1"/>
          </p:cNvSpPr>
          <p:nvPr/>
        </p:nvSpPr>
        <p:spPr bwMode="auto">
          <a:xfrm>
            <a:off x="1214438" y="2420938"/>
            <a:ext cx="5786437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/>
              <a:t>بين كيف تحسب قيمة العبارة أ + 9 </a:t>
            </a:r>
          </a:p>
          <a:p>
            <a:pPr algn="ctr"/>
            <a:r>
              <a:rPr lang="ar-EG" sz="3600" b="1"/>
              <a:t>إذا كانت أ = 11 </a:t>
            </a:r>
            <a:br>
              <a:rPr lang="ar-EG" sz="3600" b="1"/>
            </a:br>
            <a:endParaRPr lang="uk-UA" sz="3600" b="1"/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144463" y="4071938"/>
            <a:ext cx="7883525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b="1">
                <a:solidFill>
                  <a:srgbClr val="7030A0"/>
                </a:solidFill>
              </a:rPr>
              <a:t>أولاً: </a:t>
            </a:r>
            <a:r>
              <a:rPr lang="ar-EG" sz="3200" b="1">
                <a:solidFill>
                  <a:srgbClr val="C00000"/>
                </a:solidFill>
              </a:rPr>
              <a:t>أقوم بكتابة العبارة الجبرية.</a:t>
            </a:r>
          </a:p>
          <a:p>
            <a:r>
              <a:rPr lang="ar-EG" sz="3200" b="1">
                <a:solidFill>
                  <a:srgbClr val="7030A0"/>
                </a:solidFill>
              </a:rPr>
              <a:t>ثانياً: </a:t>
            </a:r>
            <a:r>
              <a:rPr lang="ar-EG" sz="3200" b="1">
                <a:solidFill>
                  <a:srgbClr val="C00000"/>
                </a:solidFill>
              </a:rPr>
              <a:t>نقوم بالتعويض عن أ بـ 11: 11 + 9</a:t>
            </a:r>
          </a:p>
          <a:p>
            <a:r>
              <a:rPr lang="ar-EG" sz="3200" b="1">
                <a:solidFill>
                  <a:srgbClr val="7030A0"/>
                </a:solidFill>
              </a:rPr>
              <a:t>ثالثاً: </a:t>
            </a:r>
            <a:r>
              <a:rPr lang="ar-EG" sz="3200" b="1">
                <a:solidFill>
                  <a:srgbClr val="C00000"/>
                </a:solidFill>
              </a:rPr>
              <a:t>أقوم بعملية الجمع 11 + 9 = 20</a:t>
            </a:r>
            <a:endParaRPr lang="en-US" sz="3200">
              <a:solidFill>
                <a:srgbClr val="C00000"/>
              </a:solidFill>
            </a:endParaRPr>
          </a:p>
        </p:txBody>
      </p:sp>
      <p:sp>
        <p:nvSpPr>
          <p:cNvPr id="14" name="Oval 16"/>
          <p:cNvSpPr/>
          <p:nvPr/>
        </p:nvSpPr>
        <p:spPr bwMode="auto">
          <a:xfrm>
            <a:off x="7083425" y="2573338"/>
            <a:ext cx="958850" cy="714375"/>
          </a:xfrm>
          <a:prstGeom prst="cloud">
            <a:avLst/>
          </a:pr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15" name="Oval 17"/>
          <p:cNvSpPr/>
          <p:nvPr/>
        </p:nvSpPr>
        <p:spPr bwMode="auto">
          <a:xfrm>
            <a:off x="6948488" y="2636838"/>
            <a:ext cx="1223962" cy="641350"/>
          </a:xfrm>
          <a:prstGeom prst="clou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solidFill>
                  <a:srgbClr val="C00000"/>
                </a:solidFill>
              </a:rPr>
              <a:t>14</a:t>
            </a:r>
          </a:p>
        </p:txBody>
      </p:sp>
    </p:spTree>
  </p:cSld>
  <p:clrMapOvr>
    <a:masterClrMapping/>
  </p:clrMapOvr>
  <p:transition>
    <p:pull dir="ru"/>
    <p:sndAc>
      <p:stSnd>
        <p:snd r:embed="rId2" name="Windows XP Hardware Fai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َحَدثْ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ched_accuracy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بَيْنَ كَيْفَ تَحْسَبُ قَيِّمَةٌ الْعِبَارَة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أولاً بقوم بكتابة العبارة الجبر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ثانياً نقوم بالتعويض عن أ بـ 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ثالثاً أقوم بعملية الجمع 11 + 9 = 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2541" grpId="0"/>
      <p:bldP spid="22537" grpId="0"/>
      <p:bldP spid="52" grpId="0" build="allAtOnce" autoUpdateAnimBg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 Same Side Corner Rectangle 26"/>
          <p:cNvSpPr/>
          <p:nvPr/>
        </p:nvSpPr>
        <p:spPr bwMode="auto">
          <a:xfrm>
            <a:off x="71438" y="1071563"/>
            <a:ext cx="8677275" cy="5786437"/>
          </a:xfrm>
          <a:prstGeom prst="flowChartDocumen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23565" name="Rectangle 8"/>
          <p:cNvSpPr>
            <a:spLocks noChangeArrowheads="1"/>
          </p:cNvSpPr>
          <p:nvPr/>
        </p:nvSpPr>
        <p:spPr bwMode="auto">
          <a:xfrm>
            <a:off x="0" y="1357313"/>
            <a:ext cx="8675688" cy="725487"/>
          </a:xfrm>
          <a:prstGeom prst="flowChartDocumen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b="1">
                <a:solidFill>
                  <a:srgbClr val="0033CC"/>
                </a:solidFill>
              </a:rPr>
              <a:t>أوجد قيمة كل عبارة مما يأتي إذا كانت س= 2، ص= 9: </a:t>
            </a:r>
            <a:r>
              <a:rPr lang="ar-EG" sz="3200" b="1">
                <a:solidFill>
                  <a:srgbClr val="C00000"/>
                </a:solidFill>
              </a:rPr>
              <a:t>مثال 1</a:t>
            </a:r>
            <a:endParaRPr lang="uk-UA" sz="3200" b="1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714875" y="2351088"/>
            <a:ext cx="23574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ar-EG" sz="3600" b="1" dirty="0">
                <a:latin typeface="+mn-lt"/>
                <a:cs typeface="+mj-cs"/>
              </a:rPr>
              <a:t>س+ 7 = </a:t>
            </a:r>
          </a:p>
        </p:txBody>
      </p:sp>
      <p:sp>
        <p:nvSpPr>
          <p:cNvPr id="17" name="Oval 16"/>
          <p:cNvSpPr/>
          <p:nvPr/>
        </p:nvSpPr>
        <p:spPr bwMode="auto">
          <a:xfrm>
            <a:off x="7286625" y="2208213"/>
            <a:ext cx="714375" cy="714375"/>
          </a:xfrm>
          <a:prstGeom prst="homePlat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18" name="Oval 17"/>
          <p:cNvSpPr/>
          <p:nvPr/>
        </p:nvSpPr>
        <p:spPr bwMode="auto">
          <a:xfrm>
            <a:off x="7092950" y="2335213"/>
            <a:ext cx="957263" cy="509587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solidFill>
                  <a:srgbClr val="FFFF00"/>
                </a:solidFill>
              </a:rPr>
              <a:t>15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1785938" y="3857625"/>
            <a:ext cx="2143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b="1">
                <a:solidFill>
                  <a:srgbClr val="C00000"/>
                </a:solidFill>
              </a:rPr>
              <a:t>2 + 7= 9</a:t>
            </a:r>
            <a:endParaRPr lang="en-US" sz="3200">
              <a:solidFill>
                <a:srgbClr val="C00000"/>
              </a:solidFill>
            </a:endParaRPr>
          </a:p>
        </p:txBody>
      </p:sp>
      <p:sp>
        <p:nvSpPr>
          <p:cNvPr id="57" name="Horizontal Scroll 2"/>
          <p:cNvSpPr/>
          <p:nvPr/>
        </p:nvSpPr>
        <p:spPr bwMode="auto">
          <a:xfrm>
            <a:off x="4500563" y="500063"/>
            <a:ext cx="4357687" cy="793750"/>
          </a:xfrm>
          <a:prstGeom prst="hexagon">
            <a:avLst/>
          </a:prstGeom>
          <a:ln w="76200"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58" name="TextBox 57"/>
          <p:cNvSpPr txBox="1"/>
          <p:nvPr/>
        </p:nvSpPr>
        <p:spPr bwMode="auto">
          <a:xfrm>
            <a:off x="4357688" y="428625"/>
            <a:ext cx="4643437" cy="879475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تدرب وحل المسائل</a:t>
            </a:r>
          </a:p>
        </p:txBody>
      </p:sp>
    </p:spTree>
  </p:cSld>
  <p:clrMapOvr>
    <a:masterClrMapping/>
  </p:clrMapOvr>
  <p:transition>
    <p:pull dir="ru"/>
    <p:sndAc>
      <p:stSnd>
        <p:snd r:embed="rId2" name="Windows XP Hardware Fai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ched_button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درب وحل المسائ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أَوْجَدَ قَيِّمَةٌ كُلِّ عِبَارَةٍ مِمَّا يَأْتِيَ إِذَا كَانَتْ سَ=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س+ 7 =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 + 7=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3565" grpId="0"/>
      <p:bldP spid="13" grpId="0" autoUpdateAnimBg="0"/>
      <p:bldP spid="17" grpId="0" animBg="1"/>
      <p:bldP spid="18" grpId="0"/>
      <p:bldP spid="29" grpId="0" autoUpdateAnimBg="0"/>
      <p:bldP spid="5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 Same Side Corner Rectangle 26"/>
          <p:cNvSpPr/>
          <p:nvPr/>
        </p:nvSpPr>
        <p:spPr bwMode="auto">
          <a:xfrm>
            <a:off x="71438" y="1071563"/>
            <a:ext cx="8677275" cy="5786437"/>
          </a:xfrm>
          <a:prstGeom prst="flowChartDocumen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26627" name="Rectangle 8"/>
          <p:cNvSpPr>
            <a:spLocks noChangeArrowheads="1"/>
          </p:cNvSpPr>
          <p:nvPr/>
        </p:nvSpPr>
        <p:spPr bwMode="auto">
          <a:xfrm>
            <a:off x="0" y="1357313"/>
            <a:ext cx="8675688" cy="725487"/>
          </a:xfrm>
          <a:prstGeom prst="flowChartDocumen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b="1">
                <a:solidFill>
                  <a:srgbClr val="0033CC"/>
                </a:solidFill>
              </a:rPr>
              <a:t>أوجد قيمة كل عبارة مما يأتي إذا كانت س= 2، ص= 9: </a:t>
            </a:r>
            <a:r>
              <a:rPr lang="ar-EG" sz="3200" b="1">
                <a:solidFill>
                  <a:srgbClr val="C00000"/>
                </a:solidFill>
              </a:rPr>
              <a:t>مثال 1</a:t>
            </a:r>
            <a:endParaRPr lang="uk-UA" sz="3200" b="1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714875" y="2351088"/>
            <a:ext cx="23574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ar-EG" sz="3600" b="1" dirty="0">
                <a:latin typeface="+mn-lt"/>
                <a:cs typeface="+mj-cs"/>
              </a:rPr>
              <a:t>23+ س</a:t>
            </a:r>
          </a:p>
        </p:txBody>
      </p:sp>
      <p:sp>
        <p:nvSpPr>
          <p:cNvPr id="17" name="Oval 16"/>
          <p:cNvSpPr/>
          <p:nvPr/>
        </p:nvSpPr>
        <p:spPr bwMode="auto">
          <a:xfrm>
            <a:off x="7286625" y="2208213"/>
            <a:ext cx="714375" cy="714375"/>
          </a:xfrm>
          <a:prstGeom prst="homePlat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18" name="Oval 17"/>
          <p:cNvSpPr/>
          <p:nvPr/>
        </p:nvSpPr>
        <p:spPr bwMode="auto">
          <a:xfrm>
            <a:off x="7092950" y="2335213"/>
            <a:ext cx="957263" cy="509587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solidFill>
                  <a:srgbClr val="FFFF00"/>
                </a:solidFill>
              </a:rPr>
              <a:t>16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1428750" y="3786188"/>
            <a:ext cx="23574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b="1">
                <a:solidFill>
                  <a:srgbClr val="C00000"/>
                </a:solidFill>
              </a:rPr>
              <a:t>23 + 2= 25</a:t>
            </a:r>
            <a:endParaRPr lang="en-US" sz="3200">
              <a:solidFill>
                <a:srgbClr val="C00000"/>
              </a:solidFill>
            </a:endParaRPr>
          </a:p>
        </p:txBody>
      </p:sp>
      <p:sp>
        <p:nvSpPr>
          <p:cNvPr id="57" name="Horizontal Scroll 2"/>
          <p:cNvSpPr/>
          <p:nvPr/>
        </p:nvSpPr>
        <p:spPr bwMode="auto">
          <a:xfrm>
            <a:off x="4500563" y="500063"/>
            <a:ext cx="4357687" cy="793750"/>
          </a:xfrm>
          <a:prstGeom prst="hexagon">
            <a:avLst/>
          </a:prstGeom>
          <a:ln w="76200"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58" name="TextBox 57"/>
          <p:cNvSpPr txBox="1"/>
          <p:nvPr/>
        </p:nvSpPr>
        <p:spPr bwMode="auto">
          <a:xfrm>
            <a:off x="4357688" y="428625"/>
            <a:ext cx="4643437" cy="879475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تدرب وحل المسائل</a:t>
            </a:r>
          </a:p>
        </p:txBody>
      </p:sp>
    </p:spTree>
  </p:cSld>
  <p:clrMapOvr>
    <a:masterClrMapping/>
  </p:clrMapOvr>
  <p:transition>
    <p:pull dir="ru"/>
    <p:sndAc>
      <p:stSnd>
        <p:snd r:embed="rId2" name="Windows XP Hardware Fai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3+ 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3 + 2= 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  <p:bldP spid="17" grpId="0" animBg="1"/>
      <p:bldP spid="18" grpId="0"/>
      <p:bldP spid="29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 Same Side Corner Rectangle 26"/>
          <p:cNvSpPr/>
          <p:nvPr/>
        </p:nvSpPr>
        <p:spPr bwMode="auto">
          <a:xfrm>
            <a:off x="71438" y="1071563"/>
            <a:ext cx="8677275" cy="5786437"/>
          </a:xfrm>
          <a:prstGeom prst="flowChartDocumen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27651" name="Rectangle 8"/>
          <p:cNvSpPr>
            <a:spLocks noChangeArrowheads="1"/>
          </p:cNvSpPr>
          <p:nvPr/>
        </p:nvSpPr>
        <p:spPr bwMode="auto">
          <a:xfrm>
            <a:off x="0" y="1357313"/>
            <a:ext cx="8675688" cy="725487"/>
          </a:xfrm>
          <a:prstGeom prst="flowChartDocumen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b="1">
                <a:solidFill>
                  <a:srgbClr val="0033CC"/>
                </a:solidFill>
              </a:rPr>
              <a:t>أوجد قيمة كل عبارة مما يأتي إذا كانت س= 2، ص= 9: </a:t>
            </a:r>
            <a:r>
              <a:rPr lang="ar-EG" sz="3200" b="1">
                <a:solidFill>
                  <a:srgbClr val="C00000"/>
                </a:solidFill>
              </a:rPr>
              <a:t>مثال 1</a:t>
            </a:r>
            <a:endParaRPr lang="uk-UA" sz="3200" b="1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714875" y="2351088"/>
            <a:ext cx="23574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ar-EG" sz="3600" b="1" dirty="0">
                <a:latin typeface="+mn-lt"/>
                <a:cs typeface="+mj-cs"/>
              </a:rPr>
              <a:t>ص+ 26</a:t>
            </a:r>
          </a:p>
        </p:txBody>
      </p:sp>
      <p:sp>
        <p:nvSpPr>
          <p:cNvPr id="17" name="Oval 16"/>
          <p:cNvSpPr/>
          <p:nvPr/>
        </p:nvSpPr>
        <p:spPr bwMode="auto">
          <a:xfrm>
            <a:off x="7286625" y="2208213"/>
            <a:ext cx="714375" cy="714375"/>
          </a:xfrm>
          <a:prstGeom prst="homePlat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18" name="Oval 17"/>
          <p:cNvSpPr/>
          <p:nvPr/>
        </p:nvSpPr>
        <p:spPr bwMode="auto">
          <a:xfrm>
            <a:off x="7110413" y="2420938"/>
            <a:ext cx="957262" cy="509587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solidFill>
                  <a:srgbClr val="FFFF00"/>
                </a:solidFill>
              </a:rPr>
              <a:t>17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1428750" y="3929063"/>
            <a:ext cx="24288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b="1">
                <a:solidFill>
                  <a:srgbClr val="C00000"/>
                </a:solidFill>
              </a:rPr>
              <a:t>9 + 26= 35</a:t>
            </a:r>
            <a:endParaRPr lang="en-US" sz="3200">
              <a:solidFill>
                <a:srgbClr val="C00000"/>
              </a:solidFill>
            </a:endParaRPr>
          </a:p>
        </p:txBody>
      </p:sp>
      <p:sp>
        <p:nvSpPr>
          <p:cNvPr id="57" name="Horizontal Scroll 2"/>
          <p:cNvSpPr/>
          <p:nvPr/>
        </p:nvSpPr>
        <p:spPr bwMode="auto">
          <a:xfrm>
            <a:off x="4500563" y="500063"/>
            <a:ext cx="4357687" cy="793750"/>
          </a:xfrm>
          <a:prstGeom prst="hexagon">
            <a:avLst/>
          </a:prstGeom>
          <a:ln w="76200"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58" name="TextBox 57"/>
          <p:cNvSpPr txBox="1"/>
          <p:nvPr/>
        </p:nvSpPr>
        <p:spPr bwMode="auto">
          <a:xfrm>
            <a:off x="4357688" y="428625"/>
            <a:ext cx="4643437" cy="879475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تدرب وحل المسائل</a:t>
            </a:r>
          </a:p>
        </p:txBody>
      </p:sp>
    </p:spTree>
  </p:cSld>
  <p:clrMapOvr>
    <a:masterClrMapping/>
  </p:clrMapOvr>
  <p:transition>
    <p:pull dir="ru"/>
    <p:sndAc>
      <p:stSnd>
        <p:snd r:embed="rId2" name="Windows XP Hardware Fai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ص+ 2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9 + 26= 3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  <p:bldP spid="17" grpId="0" animBg="1"/>
      <p:bldP spid="18" grpId="0"/>
      <p:bldP spid="29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 Same Side Corner Rectangle 26"/>
          <p:cNvSpPr/>
          <p:nvPr/>
        </p:nvSpPr>
        <p:spPr bwMode="auto">
          <a:xfrm>
            <a:off x="71438" y="1071563"/>
            <a:ext cx="8677275" cy="5786437"/>
          </a:xfrm>
          <a:prstGeom prst="flowChartDocumen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28675" name="Rectangle 8"/>
          <p:cNvSpPr>
            <a:spLocks noChangeArrowheads="1"/>
          </p:cNvSpPr>
          <p:nvPr/>
        </p:nvSpPr>
        <p:spPr bwMode="auto">
          <a:xfrm>
            <a:off x="0" y="1357313"/>
            <a:ext cx="8675688" cy="725487"/>
          </a:xfrm>
          <a:prstGeom prst="flowChartDocumen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b="1">
                <a:solidFill>
                  <a:srgbClr val="0033CC"/>
                </a:solidFill>
              </a:rPr>
              <a:t>أوجد قيمة كل عبارة مما يأتي إذا كانت س= 2، ص= 9: </a:t>
            </a:r>
            <a:r>
              <a:rPr lang="ar-EG" sz="3200" b="1">
                <a:solidFill>
                  <a:srgbClr val="C00000"/>
                </a:solidFill>
              </a:rPr>
              <a:t>مثال 1</a:t>
            </a:r>
            <a:endParaRPr lang="uk-UA" sz="3200" b="1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714875" y="2351088"/>
            <a:ext cx="23574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ar-EG" sz="3600" b="1" dirty="0">
                <a:latin typeface="+mn-lt"/>
                <a:cs typeface="+mj-cs"/>
              </a:rPr>
              <a:t>34- س</a:t>
            </a:r>
          </a:p>
        </p:txBody>
      </p:sp>
      <p:sp>
        <p:nvSpPr>
          <p:cNvPr id="17" name="Oval 16"/>
          <p:cNvSpPr/>
          <p:nvPr/>
        </p:nvSpPr>
        <p:spPr bwMode="auto">
          <a:xfrm>
            <a:off x="7286625" y="2208213"/>
            <a:ext cx="714375" cy="714375"/>
          </a:xfrm>
          <a:prstGeom prst="homePlat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18" name="Oval 17"/>
          <p:cNvSpPr/>
          <p:nvPr/>
        </p:nvSpPr>
        <p:spPr bwMode="auto">
          <a:xfrm>
            <a:off x="7110413" y="2420938"/>
            <a:ext cx="957262" cy="509587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solidFill>
                  <a:srgbClr val="FFFF00"/>
                </a:solidFill>
              </a:rPr>
              <a:t>18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1285875" y="3857625"/>
            <a:ext cx="26019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b="1">
                <a:solidFill>
                  <a:srgbClr val="C00000"/>
                </a:solidFill>
              </a:rPr>
              <a:t>= 34 – 2= 32</a:t>
            </a:r>
            <a:endParaRPr lang="en-US" sz="3200">
              <a:solidFill>
                <a:srgbClr val="C00000"/>
              </a:solidFill>
            </a:endParaRPr>
          </a:p>
        </p:txBody>
      </p:sp>
      <p:sp>
        <p:nvSpPr>
          <p:cNvPr id="57" name="Horizontal Scroll 2"/>
          <p:cNvSpPr/>
          <p:nvPr/>
        </p:nvSpPr>
        <p:spPr bwMode="auto">
          <a:xfrm>
            <a:off x="4500563" y="500063"/>
            <a:ext cx="4357687" cy="793750"/>
          </a:xfrm>
          <a:prstGeom prst="hexagon">
            <a:avLst/>
          </a:prstGeom>
          <a:ln w="76200"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58" name="TextBox 57"/>
          <p:cNvSpPr txBox="1"/>
          <p:nvPr/>
        </p:nvSpPr>
        <p:spPr bwMode="auto">
          <a:xfrm>
            <a:off x="4357688" y="428625"/>
            <a:ext cx="4643437" cy="879475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تدرب وحل المسائل</a:t>
            </a:r>
          </a:p>
        </p:txBody>
      </p:sp>
    </p:spTree>
  </p:cSld>
  <p:clrMapOvr>
    <a:masterClrMapping/>
  </p:clrMapOvr>
  <p:transition>
    <p:pull dir="ru"/>
    <p:sndAc>
      <p:stSnd>
        <p:snd r:embed="rId2" name="Windows XP Hardware Fai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4- 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= 34 – 2= 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  <p:bldP spid="17" grpId="0" animBg="1"/>
      <p:bldP spid="18" grpId="0"/>
      <p:bldP spid="29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 Same Side Corner Rectangle 26"/>
          <p:cNvSpPr/>
          <p:nvPr/>
        </p:nvSpPr>
        <p:spPr bwMode="auto">
          <a:xfrm>
            <a:off x="71438" y="1071563"/>
            <a:ext cx="8677275" cy="5786437"/>
          </a:xfrm>
          <a:prstGeom prst="flowChartDocumen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29699" name="Rectangle 8"/>
          <p:cNvSpPr>
            <a:spLocks noChangeArrowheads="1"/>
          </p:cNvSpPr>
          <p:nvPr/>
        </p:nvSpPr>
        <p:spPr bwMode="auto">
          <a:xfrm>
            <a:off x="0" y="1357313"/>
            <a:ext cx="8675688" cy="725487"/>
          </a:xfrm>
          <a:prstGeom prst="flowChartDocumen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b="1">
                <a:solidFill>
                  <a:srgbClr val="0033CC"/>
                </a:solidFill>
              </a:rPr>
              <a:t>أوجد قيمة كل عبارة مما يأتي إذا كانت س= 2، ص= 9: </a:t>
            </a:r>
            <a:r>
              <a:rPr lang="ar-EG" sz="3200" b="1">
                <a:solidFill>
                  <a:srgbClr val="C00000"/>
                </a:solidFill>
              </a:rPr>
              <a:t>مثال 1</a:t>
            </a:r>
            <a:endParaRPr lang="uk-UA" sz="3200" b="1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714875" y="2351088"/>
            <a:ext cx="23574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ar-EG" sz="3600" b="1" dirty="0">
                <a:latin typeface="+mn-lt"/>
                <a:cs typeface="+mj-cs"/>
              </a:rPr>
              <a:t>ص - 4</a:t>
            </a:r>
          </a:p>
        </p:txBody>
      </p:sp>
      <p:sp>
        <p:nvSpPr>
          <p:cNvPr id="17" name="Oval 16"/>
          <p:cNvSpPr/>
          <p:nvPr/>
        </p:nvSpPr>
        <p:spPr bwMode="auto">
          <a:xfrm>
            <a:off x="7286625" y="2208213"/>
            <a:ext cx="714375" cy="714375"/>
          </a:xfrm>
          <a:prstGeom prst="homePlat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18" name="Oval 17"/>
          <p:cNvSpPr/>
          <p:nvPr/>
        </p:nvSpPr>
        <p:spPr bwMode="auto">
          <a:xfrm>
            <a:off x="7110413" y="2420938"/>
            <a:ext cx="957262" cy="509587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solidFill>
                  <a:srgbClr val="FFFF00"/>
                </a:solidFill>
              </a:rPr>
              <a:t>19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1357313" y="3857625"/>
            <a:ext cx="23161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b="1">
                <a:solidFill>
                  <a:srgbClr val="C00000"/>
                </a:solidFill>
              </a:rPr>
              <a:t>9 – 4= 5</a:t>
            </a:r>
            <a:endParaRPr lang="en-US" sz="3200">
              <a:solidFill>
                <a:srgbClr val="C00000"/>
              </a:solidFill>
            </a:endParaRPr>
          </a:p>
        </p:txBody>
      </p:sp>
      <p:sp>
        <p:nvSpPr>
          <p:cNvPr id="57" name="Horizontal Scroll 2"/>
          <p:cNvSpPr/>
          <p:nvPr/>
        </p:nvSpPr>
        <p:spPr bwMode="auto">
          <a:xfrm>
            <a:off x="4500563" y="500063"/>
            <a:ext cx="4357687" cy="793750"/>
          </a:xfrm>
          <a:prstGeom prst="hexagon">
            <a:avLst/>
          </a:prstGeom>
          <a:ln w="76200"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58" name="TextBox 57"/>
          <p:cNvSpPr txBox="1"/>
          <p:nvPr/>
        </p:nvSpPr>
        <p:spPr bwMode="auto">
          <a:xfrm>
            <a:off x="4357688" y="428625"/>
            <a:ext cx="4643437" cy="879475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تدرب وحل المسائل</a:t>
            </a:r>
          </a:p>
        </p:txBody>
      </p:sp>
    </p:spTree>
  </p:cSld>
  <p:clrMapOvr>
    <a:masterClrMapping/>
  </p:clrMapOvr>
  <p:transition>
    <p:pull dir="ru"/>
    <p:sndAc>
      <p:stSnd>
        <p:snd r:embed="rId2" name="Windows XP Hardware Fai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ص -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9 – 4=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  <p:bldP spid="17" grpId="0" animBg="1"/>
      <p:bldP spid="18" grpId="0"/>
      <p:bldP spid="29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 Same Side Corner Rectangle 26"/>
          <p:cNvSpPr/>
          <p:nvPr/>
        </p:nvSpPr>
        <p:spPr bwMode="auto">
          <a:xfrm>
            <a:off x="71438" y="1071563"/>
            <a:ext cx="8677275" cy="5786437"/>
          </a:xfrm>
          <a:prstGeom prst="flowChartDocumen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30723" name="Rectangle 8"/>
          <p:cNvSpPr>
            <a:spLocks noChangeArrowheads="1"/>
          </p:cNvSpPr>
          <p:nvPr/>
        </p:nvSpPr>
        <p:spPr bwMode="auto">
          <a:xfrm>
            <a:off x="0" y="1357313"/>
            <a:ext cx="8675688" cy="725487"/>
          </a:xfrm>
          <a:prstGeom prst="flowChartDocumen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b="1">
                <a:solidFill>
                  <a:srgbClr val="0033CC"/>
                </a:solidFill>
              </a:rPr>
              <a:t>أوجد قيمة كل عبارة مما يأتي إذا كانت س= 2، ص= 9: </a:t>
            </a:r>
            <a:r>
              <a:rPr lang="ar-EG" sz="3200" b="1">
                <a:solidFill>
                  <a:srgbClr val="C00000"/>
                </a:solidFill>
              </a:rPr>
              <a:t>مثال 1</a:t>
            </a:r>
            <a:endParaRPr lang="uk-UA" sz="3200" b="1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708400" y="2351088"/>
            <a:ext cx="33639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>
                <a:latin typeface="Calibri" pitchFamily="34" charset="0"/>
              </a:rPr>
              <a:t>13 – (س+1) </a:t>
            </a:r>
            <a:r>
              <a:rPr lang="ar-EG" sz="2400" b="1"/>
              <a:t> </a:t>
            </a:r>
            <a:endParaRPr lang="ar-EG" sz="3600" b="1">
              <a:latin typeface="Calibri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7286625" y="2208213"/>
            <a:ext cx="714375" cy="714375"/>
          </a:xfrm>
          <a:prstGeom prst="homePlat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18" name="Oval 17"/>
          <p:cNvSpPr/>
          <p:nvPr/>
        </p:nvSpPr>
        <p:spPr bwMode="auto">
          <a:xfrm>
            <a:off x="7110413" y="2420938"/>
            <a:ext cx="957262" cy="509587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solidFill>
                  <a:srgbClr val="FFFF00"/>
                </a:solidFill>
              </a:rPr>
              <a:t>20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1571625" y="3857625"/>
            <a:ext cx="28162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b="1">
                <a:solidFill>
                  <a:srgbClr val="C00000"/>
                </a:solidFill>
              </a:rPr>
              <a:t>=13 – (2 + 1)</a:t>
            </a:r>
            <a:endParaRPr lang="en-US" sz="3200">
              <a:solidFill>
                <a:srgbClr val="C00000"/>
              </a:solidFill>
            </a:endParaRPr>
          </a:p>
          <a:p>
            <a:r>
              <a:rPr lang="ar-EG" sz="3200" b="1">
                <a:solidFill>
                  <a:srgbClr val="C00000"/>
                </a:solidFill>
              </a:rPr>
              <a:t>=13 – 3=10</a:t>
            </a:r>
            <a:endParaRPr lang="en-US" sz="3200">
              <a:solidFill>
                <a:srgbClr val="C00000"/>
              </a:solidFill>
            </a:endParaRPr>
          </a:p>
        </p:txBody>
      </p:sp>
      <p:sp>
        <p:nvSpPr>
          <p:cNvPr id="57" name="Horizontal Scroll 2"/>
          <p:cNvSpPr/>
          <p:nvPr/>
        </p:nvSpPr>
        <p:spPr bwMode="auto">
          <a:xfrm>
            <a:off x="4500563" y="500063"/>
            <a:ext cx="4357687" cy="793750"/>
          </a:xfrm>
          <a:prstGeom prst="hexagon">
            <a:avLst/>
          </a:prstGeom>
          <a:ln w="76200"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58" name="TextBox 57"/>
          <p:cNvSpPr txBox="1"/>
          <p:nvPr/>
        </p:nvSpPr>
        <p:spPr bwMode="auto">
          <a:xfrm>
            <a:off x="4357688" y="428625"/>
            <a:ext cx="4643437" cy="879475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تدرب وحل المسائل</a:t>
            </a:r>
          </a:p>
        </p:txBody>
      </p:sp>
    </p:spTree>
  </p:cSld>
  <p:clrMapOvr>
    <a:masterClrMapping/>
  </p:clrMapOvr>
  <p:transition>
    <p:pull dir="ru"/>
    <p:sndAc>
      <p:stSnd>
        <p:snd r:embed="rId2" name="Windows XP Hardware Fai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3 – ( س+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3 – (2 + 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3 – 3=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  <p:bldP spid="17" grpId="0" animBg="1"/>
      <p:bldP spid="18" grpId="0"/>
      <p:bldP spid="29" grpId="0" build="allAtOnce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3929063" y="1285875"/>
            <a:ext cx="3714750" cy="1428750"/>
            <a:chOff x="5072066" y="2214554"/>
            <a:chExt cx="3214677" cy="2494342"/>
          </a:xfrm>
        </p:grpSpPr>
        <p:sp>
          <p:nvSpPr>
            <p:cNvPr id="4" name="Rounded Rectangle 3"/>
            <p:cNvSpPr/>
            <p:nvPr/>
          </p:nvSpPr>
          <p:spPr>
            <a:xfrm>
              <a:off x="5429252" y="2500018"/>
              <a:ext cx="2500304" cy="1928958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solidFill>
                  <a:schemeClr val="tx1"/>
                </a:solidFill>
              </a:endParaRPr>
            </a:p>
          </p:txBody>
        </p:sp>
        <p:pic>
          <p:nvPicPr>
            <p:cNvPr id="4103" name="Picture 2" descr="Fbordr11.wmf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072066" y="2214554"/>
              <a:ext cx="3214677" cy="24943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Rectangle 1"/>
          <p:cNvSpPr/>
          <p:nvPr/>
        </p:nvSpPr>
        <p:spPr>
          <a:xfrm>
            <a:off x="4719638" y="1643063"/>
            <a:ext cx="2155825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فكرة الدرس</a:t>
            </a:r>
          </a:p>
        </p:txBody>
      </p:sp>
      <p:pic>
        <p:nvPicPr>
          <p:cNvPr id="3076" name="Picture 7" descr="BDRLC083.WMF"/>
          <p:cNvPicPr>
            <a:picLocks noChangeAspect="1"/>
          </p:cNvPicPr>
          <p:nvPr/>
        </p:nvPicPr>
        <p:blipFill>
          <a:blip r:embed="rId8">
            <a:lum bright="2000" contrast="44000"/>
          </a:blip>
          <a:srcRect/>
          <a:stretch>
            <a:fillRect/>
          </a:stretch>
        </p:blipFill>
        <p:spPr bwMode="auto">
          <a:xfrm>
            <a:off x="214313" y="2571750"/>
            <a:ext cx="8715375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Rectangle 6"/>
          <p:cNvSpPr>
            <a:spLocks noChangeArrowheads="1"/>
          </p:cNvSpPr>
          <p:nvPr/>
        </p:nvSpPr>
        <p:spPr bwMode="auto">
          <a:xfrm flipH="1">
            <a:off x="3046413" y="3143250"/>
            <a:ext cx="541337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solidFill>
                  <a:srgbClr val="0033CC"/>
                </a:solidFill>
              </a:rPr>
              <a:t>أكتب عبارات الجمع والطرح الجبرية وأجد قيمها.</a:t>
            </a:r>
            <a:endParaRPr lang="ar-EG" sz="3200" b="1">
              <a:solidFill>
                <a:srgbClr val="0033CC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pull dir="ru"/>
    <p:sndAc>
      <p:stSnd>
        <p:snd r:embed="rId2" name="Windows XP Hardware Fai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فكرة الدر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كْتُبُ عِبَارَاتُ الْجَمْعُ وَالْطَّرْحُ الْجَبْرِيَّة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07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 Same Side Corner Rectangle 26"/>
          <p:cNvSpPr/>
          <p:nvPr/>
        </p:nvSpPr>
        <p:spPr bwMode="auto">
          <a:xfrm>
            <a:off x="71438" y="1071563"/>
            <a:ext cx="8677275" cy="5786437"/>
          </a:xfrm>
          <a:prstGeom prst="flowChartDocumen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31747" name="Rectangle 8"/>
          <p:cNvSpPr>
            <a:spLocks noChangeArrowheads="1"/>
          </p:cNvSpPr>
          <p:nvPr/>
        </p:nvSpPr>
        <p:spPr bwMode="auto">
          <a:xfrm>
            <a:off x="0" y="1357313"/>
            <a:ext cx="8675688" cy="725487"/>
          </a:xfrm>
          <a:prstGeom prst="flowChartDocumen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b="1">
                <a:solidFill>
                  <a:srgbClr val="0033CC"/>
                </a:solidFill>
              </a:rPr>
              <a:t>أوجد قيمة كل عبارة مما يأتي إذا كانت س= 2، ص= 9: </a:t>
            </a:r>
            <a:r>
              <a:rPr lang="ar-EG" sz="3200" b="1">
                <a:solidFill>
                  <a:srgbClr val="C00000"/>
                </a:solidFill>
              </a:rPr>
              <a:t>مثال 1</a:t>
            </a:r>
            <a:endParaRPr lang="uk-UA" sz="3200" b="1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708400" y="2351088"/>
            <a:ext cx="33639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>
                <a:latin typeface="Calibri" pitchFamily="34" charset="0"/>
              </a:rPr>
              <a:t>(ص + 4) – 5</a:t>
            </a:r>
          </a:p>
        </p:txBody>
      </p:sp>
      <p:sp>
        <p:nvSpPr>
          <p:cNvPr id="17" name="Oval 16"/>
          <p:cNvSpPr/>
          <p:nvPr/>
        </p:nvSpPr>
        <p:spPr bwMode="auto">
          <a:xfrm>
            <a:off x="7286625" y="2208213"/>
            <a:ext cx="714375" cy="714375"/>
          </a:xfrm>
          <a:prstGeom prst="homePlat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18" name="Oval 17"/>
          <p:cNvSpPr/>
          <p:nvPr/>
        </p:nvSpPr>
        <p:spPr bwMode="auto">
          <a:xfrm>
            <a:off x="7110413" y="2420938"/>
            <a:ext cx="957262" cy="509587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solidFill>
                  <a:srgbClr val="FFFF00"/>
                </a:solidFill>
              </a:rPr>
              <a:t>21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785813" y="4071938"/>
            <a:ext cx="3030537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b="1">
                <a:solidFill>
                  <a:srgbClr val="C00000"/>
                </a:solidFill>
              </a:rPr>
              <a:t>= (9 + 4) – 5 </a:t>
            </a:r>
            <a:endParaRPr lang="en-US" sz="3200">
              <a:solidFill>
                <a:srgbClr val="C00000"/>
              </a:solidFill>
            </a:endParaRPr>
          </a:p>
          <a:p>
            <a:r>
              <a:rPr lang="ar-EG" sz="3200" b="1">
                <a:solidFill>
                  <a:srgbClr val="C00000"/>
                </a:solidFill>
              </a:rPr>
              <a:t>= 13 – 5 = 8</a:t>
            </a:r>
            <a:endParaRPr lang="en-US" sz="3200">
              <a:solidFill>
                <a:srgbClr val="C00000"/>
              </a:solidFill>
            </a:endParaRPr>
          </a:p>
        </p:txBody>
      </p:sp>
      <p:sp>
        <p:nvSpPr>
          <p:cNvPr id="57" name="Horizontal Scroll 2"/>
          <p:cNvSpPr/>
          <p:nvPr/>
        </p:nvSpPr>
        <p:spPr bwMode="auto">
          <a:xfrm>
            <a:off x="4500563" y="500063"/>
            <a:ext cx="4357687" cy="793750"/>
          </a:xfrm>
          <a:prstGeom prst="hexagon">
            <a:avLst/>
          </a:prstGeom>
          <a:ln w="76200"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58" name="TextBox 57"/>
          <p:cNvSpPr txBox="1"/>
          <p:nvPr/>
        </p:nvSpPr>
        <p:spPr bwMode="auto">
          <a:xfrm>
            <a:off x="4357688" y="428625"/>
            <a:ext cx="4643437" cy="879475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تدرب وحل المسائل</a:t>
            </a:r>
          </a:p>
        </p:txBody>
      </p:sp>
    </p:spTree>
  </p:cSld>
  <p:clrMapOvr>
    <a:masterClrMapping/>
  </p:clrMapOvr>
  <p:transition>
    <p:pull dir="ru"/>
    <p:sndAc>
      <p:stSnd>
        <p:snd r:embed="rId2" name="Windows XP Hardware Fai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(ص + 4) –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9 + 4) –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3 – 5 =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  <p:bldP spid="17" grpId="0" animBg="1"/>
      <p:bldP spid="18" grpId="0"/>
      <p:bldP spid="29" grpId="0" build="allAtOnce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 Same Side Corner Rectangle 26"/>
          <p:cNvSpPr/>
          <p:nvPr/>
        </p:nvSpPr>
        <p:spPr bwMode="auto">
          <a:xfrm>
            <a:off x="71438" y="1071563"/>
            <a:ext cx="8677275" cy="5786437"/>
          </a:xfrm>
          <a:prstGeom prst="flowChartDocumen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32771" name="Rectangle 8"/>
          <p:cNvSpPr>
            <a:spLocks noChangeArrowheads="1"/>
          </p:cNvSpPr>
          <p:nvPr/>
        </p:nvSpPr>
        <p:spPr bwMode="auto">
          <a:xfrm>
            <a:off x="0" y="1357313"/>
            <a:ext cx="8675688" cy="725487"/>
          </a:xfrm>
          <a:prstGeom prst="flowChartDocumen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b="1">
                <a:solidFill>
                  <a:srgbClr val="0033CC"/>
                </a:solidFill>
              </a:rPr>
              <a:t>أوجد قيمة كل عبارة مما يأتي إذا كانت س= 2، ص= 9: </a:t>
            </a:r>
            <a:r>
              <a:rPr lang="ar-EG" sz="3200" b="1">
                <a:solidFill>
                  <a:srgbClr val="C00000"/>
                </a:solidFill>
              </a:rPr>
              <a:t>مثال 1</a:t>
            </a:r>
            <a:endParaRPr lang="uk-UA" sz="3200" b="1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708400" y="2351088"/>
            <a:ext cx="33639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>
                <a:latin typeface="Calibri" pitchFamily="34" charset="0"/>
              </a:rPr>
              <a:t>س + (3 –  1) </a:t>
            </a:r>
          </a:p>
        </p:txBody>
      </p:sp>
      <p:sp>
        <p:nvSpPr>
          <p:cNvPr id="17" name="Oval 16"/>
          <p:cNvSpPr/>
          <p:nvPr/>
        </p:nvSpPr>
        <p:spPr bwMode="auto">
          <a:xfrm>
            <a:off x="7286625" y="2208213"/>
            <a:ext cx="714375" cy="714375"/>
          </a:xfrm>
          <a:prstGeom prst="homePlat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18" name="Oval 17"/>
          <p:cNvSpPr/>
          <p:nvPr/>
        </p:nvSpPr>
        <p:spPr bwMode="auto">
          <a:xfrm>
            <a:off x="7110413" y="2420938"/>
            <a:ext cx="957262" cy="509587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solidFill>
                  <a:srgbClr val="FFFF00"/>
                </a:solidFill>
              </a:rPr>
              <a:t>22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1285875" y="4000500"/>
            <a:ext cx="28162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b="1">
                <a:solidFill>
                  <a:srgbClr val="C00000"/>
                </a:solidFill>
              </a:rPr>
              <a:t>= 2 + 2= 4</a:t>
            </a:r>
            <a:endParaRPr lang="en-US" sz="3200">
              <a:solidFill>
                <a:srgbClr val="C00000"/>
              </a:solidFill>
            </a:endParaRPr>
          </a:p>
        </p:txBody>
      </p:sp>
      <p:sp>
        <p:nvSpPr>
          <p:cNvPr id="57" name="Horizontal Scroll 2"/>
          <p:cNvSpPr/>
          <p:nvPr/>
        </p:nvSpPr>
        <p:spPr bwMode="auto">
          <a:xfrm>
            <a:off x="4500563" y="500063"/>
            <a:ext cx="4357687" cy="793750"/>
          </a:xfrm>
          <a:prstGeom prst="hexagon">
            <a:avLst/>
          </a:prstGeom>
          <a:ln w="76200"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58" name="TextBox 57"/>
          <p:cNvSpPr txBox="1"/>
          <p:nvPr/>
        </p:nvSpPr>
        <p:spPr bwMode="auto">
          <a:xfrm>
            <a:off x="4357688" y="428625"/>
            <a:ext cx="4643437" cy="879475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تدرب وحل المسائل</a:t>
            </a:r>
          </a:p>
        </p:txBody>
      </p:sp>
    </p:spTree>
  </p:cSld>
  <p:clrMapOvr>
    <a:masterClrMapping/>
  </p:clrMapOvr>
  <p:transition>
    <p:pull dir="ru"/>
    <p:sndAc>
      <p:stSnd>
        <p:snd r:embed="rId2" name="Windows XP Hardware Fai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س  + (3 –  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 + 2=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  <p:bldP spid="17" grpId="0" animBg="1"/>
      <p:bldP spid="18" grpId="0"/>
      <p:bldP spid="29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214313" y="357188"/>
            <a:ext cx="8572500" cy="5715000"/>
            <a:chOff x="642910" y="1567909"/>
            <a:chExt cx="8143932" cy="4432861"/>
          </a:xfrm>
        </p:grpSpPr>
        <p:sp>
          <p:nvSpPr>
            <p:cNvPr id="26" name="Left-Right Arrow 25"/>
            <p:cNvSpPr/>
            <p:nvPr/>
          </p:nvSpPr>
          <p:spPr>
            <a:xfrm>
              <a:off x="642910" y="1644253"/>
              <a:ext cx="8143932" cy="855788"/>
            </a:xfrm>
            <a:prstGeom prst="leftRightArrow">
              <a:avLst/>
            </a:prstGeom>
            <a:solidFill>
              <a:srgbClr val="0000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27" name="Round Same Side Corner Rectangle 26"/>
            <p:cNvSpPr/>
            <p:nvPr/>
          </p:nvSpPr>
          <p:spPr>
            <a:xfrm>
              <a:off x="1000338" y="1567909"/>
              <a:ext cx="7358194" cy="4432861"/>
            </a:xfrm>
            <a:prstGeom prst="round2Same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sp>
        <p:nvSpPr>
          <p:cNvPr id="31763" name="Rectangle 8"/>
          <p:cNvSpPr>
            <a:spLocks noChangeArrowheads="1"/>
          </p:cNvSpPr>
          <p:nvPr/>
        </p:nvSpPr>
        <p:spPr bwMode="auto">
          <a:xfrm>
            <a:off x="785813" y="785813"/>
            <a:ext cx="67151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/>
              <a:t>اكتب عبارة مما يأتي: </a:t>
            </a:r>
            <a:r>
              <a:rPr lang="ar-EG" sz="3600" b="1">
                <a:solidFill>
                  <a:srgbClr val="C00000"/>
                </a:solidFill>
              </a:rPr>
              <a:t>مثال2</a:t>
            </a:r>
            <a:endParaRPr lang="uk-UA" sz="3600" b="1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214688" y="1857375"/>
            <a:ext cx="37861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b="1"/>
              <a:t>أقل من ك بمقدار 7 </a:t>
            </a:r>
            <a:endParaRPr lang="ar-EG" sz="3200" b="1">
              <a:latin typeface="Calibri" pitchFamily="34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071563" y="4429125"/>
            <a:ext cx="60721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b="1"/>
              <a:t>مجموع ق، 4 مطروحاً من العدد 50 </a:t>
            </a:r>
            <a:endParaRPr lang="uk-UA" sz="3200" b="1"/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714375" y="1857375"/>
            <a:ext cx="32146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>
                <a:solidFill>
                  <a:srgbClr val="C00000"/>
                </a:solidFill>
                <a:latin typeface="Calibri" pitchFamily="34" charset="0"/>
              </a:rPr>
              <a:t>ك - 7</a:t>
            </a: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2700338" y="5300663"/>
            <a:ext cx="37147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>
                <a:solidFill>
                  <a:srgbClr val="C00000"/>
                </a:solidFill>
                <a:latin typeface="Calibri" pitchFamily="34" charset="0"/>
              </a:rPr>
              <a:t>50 – (ق + 4)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3786188" y="2928938"/>
            <a:ext cx="3286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ar-EG" sz="3200" b="1"/>
              <a:t>أكثر من ف بأربعة </a:t>
            </a:r>
            <a:endParaRPr lang="uk-UA" sz="3200" b="1"/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1214438" y="2998788"/>
            <a:ext cx="27146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>
                <a:solidFill>
                  <a:srgbClr val="C00000"/>
                </a:solidFill>
                <a:latin typeface="Calibri" pitchFamily="34" charset="0"/>
              </a:rPr>
              <a:t>ف + 4</a:t>
            </a:r>
          </a:p>
        </p:txBody>
      </p:sp>
      <p:sp>
        <p:nvSpPr>
          <p:cNvPr id="22" name="Oval 16"/>
          <p:cNvSpPr/>
          <p:nvPr/>
        </p:nvSpPr>
        <p:spPr bwMode="auto">
          <a:xfrm>
            <a:off x="7380288" y="1773238"/>
            <a:ext cx="714375" cy="714375"/>
          </a:xfrm>
          <a:prstGeom prst="homePlat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23" name="Oval 17"/>
          <p:cNvSpPr/>
          <p:nvPr/>
        </p:nvSpPr>
        <p:spPr bwMode="auto">
          <a:xfrm>
            <a:off x="7204075" y="1985963"/>
            <a:ext cx="957263" cy="509587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solidFill>
                  <a:srgbClr val="FFFF00"/>
                </a:solidFill>
              </a:rPr>
              <a:t>23</a:t>
            </a:r>
          </a:p>
        </p:txBody>
      </p:sp>
      <p:sp>
        <p:nvSpPr>
          <p:cNvPr id="24" name="Oval 16"/>
          <p:cNvSpPr/>
          <p:nvPr/>
        </p:nvSpPr>
        <p:spPr bwMode="auto">
          <a:xfrm>
            <a:off x="7412038" y="2852738"/>
            <a:ext cx="714375" cy="714375"/>
          </a:xfrm>
          <a:prstGeom prst="homePlat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25" name="Oval 17"/>
          <p:cNvSpPr/>
          <p:nvPr/>
        </p:nvSpPr>
        <p:spPr bwMode="auto">
          <a:xfrm>
            <a:off x="7235825" y="3065463"/>
            <a:ext cx="958850" cy="509587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solidFill>
                  <a:srgbClr val="FFFF00"/>
                </a:solidFill>
              </a:rPr>
              <a:t>24</a:t>
            </a:r>
          </a:p>
        </p:txBody>
      </p:sp>
      <p:sp>
        <p:nvSpPr>
          <p:cNvPr id="28" name="Oval 16"/>
          <p:cNvSpPr/>
          <p:nvPr/>
        </p:nvSpPr>
        <p:spPr bwMode="auto">
          <a:xfrm>
            <a:off x="7412038" y="4433888"/>
            <a:ext cx="714375" cy="714375"/>
          </a:xfrm>
          <a:prstGeom prst="homePlat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30" name="Oval 17"/>
          <p:cNvSpPr/>
          <p:nvPr/>
        </p:nvSpPr>
        <p:spPr bwMode="auto">
          <a:xfrm>
            <a:off x="7235825" y="4648200"/>
            <a:ext cx="958850" cy="509588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solidFill>
                  <a:srgbClr val="FFFF00"/>
                </a:solidFill>
              </a:rPr>
              <a:t>25</a:t>
            </a:r>
          </a:p>
        </p:txBody>
      </p:sp>
    </p:spTree>
  </p:cSld>
  <p:clrMapOvr>
    <a:masterClrMapping/>
  </p:clrMapOvr>
  <p:transition>
    <p:pull dir="ru"/>
    <p:sndAc>
      <p:stSnd>
        <p:snd r:embed="rId2" name="Windows XP Hardware Fai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35 - Windows error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17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كْتُبْ عِبَارَةً لِكُلِّ مِمَّا يَأْتِي مثال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َقُلْ مِنْ كَ بِمِقْدَارٍ 7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ك - 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OUND7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أَكْثَرَ مِنْ فَ بِأَرْبَعَةِ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ف +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مَجْمُوْعِ ق، 4 مَطْرُوْحَا مِنْ الْعَدَدِ 50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50 – (ق + 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63" grpId="0"/>
      <p:bldP spid="13" grpId="0"/>
      <p:bldP spid="15" grpId="0"/>
      <p:bldP spid="29" grpId="0"/>
      <p:bldP spid="40" grpId="0"/>
      <p:bldP spid="43" grpId="0"/>
      <p:bldP spid="47" grpId="0"/>
      <p:bldP spid="22" grpId="0" animBg="1"/>
      <p:bldP spid="23" grpId="0"/>
      <p:bldP spid="24" grpId="0" animBg="1"/>
      <p:bldP spid="25" grpId="0"/>
      <p:bldP spid="28" grpId="0" animBg="1"/>
      <p:bldP spid="3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214313" y="214313"/>
            <a:ext cx="8572500" cy="6357937"/>
            <a:chOff x="642910" y="1567909"/>
            <a:chExt cx="8143932" cy="4432861"/>
          </a:xfrm>
        </p:grpSpPr>
        <p:sp>
          <p:nvSpPr>
            <p:cNvPr id="26" name="Left-Right Arrow 25"/>
            <p:cNvSpPr/>
            <p:nvPr/>
          </p:nvSpPr>
          <p:spPr>
            <a:xfrm>
              <a:off x="642910" y="1644280"/>
              <a:ext cx="8143932" cy="855581"/>
            </a:xfrm>
            <a:prstGeom prst="leftRightArrow">
              <a:avLst/>
            </a:prstGeom>
            <a:solidFill>
              <a:srgbClr val="0000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27" name="Round Same Side Corner Rectangle 26"/>
            <p:cNvSpPr/>
            <p:nvPr/>
          </p:nvSpPr>
          <p:spPr>
            <a:xfrm>
              <a:off x="1000338" y="1567909"/>
              <a:ext cx="7358194" cy="4432861"/>
            </a:xfrm>
            <a:prstGeom prst="snip2Same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sp>
        <p:nvSpPr>
          <p:cNvPr id="8" name="Rectangle 7"/>
          <p:cNvSpPr/>
          <p:nvPr/>
        </p:nvSpPr>
        <p:spPr>
          <a:xfrm>
            <a:off x="1214438" y="642938"/>
            <a:ext cx="6500812" cy="107791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latin typeface="Arial" charset="0"/>
                <a:cs typeface="Arial" charset="0"/>
              </a:rPr>
              <a:t>اكتب عبارة لكل موقف من مواقف الحياة الآتية، ثم أوجد قيمتها</a:t>
            </a:r>
            <a:r>
              <a:rPr lang="ar-EG" sz="3200" b="1" dirty="0">
                <a:latin typeface="Arial" charset="0"/>
                <a:cs typeface="Arial" charset="0"/>
              </a:rPr>
              <a:t>:</a:t>
            </a:r>
            <a:endParaRPr lang="ar-EG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022350" y="2133600"/>
            <a:ext cx="6286500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solidFill>
                  <a:srgbClr val="C00000"/>
                </a:solidFill>
              </a:rPr>
              <a:t>القياس: </a:t>
            </a:r>
            <a:r>
              <a:rPr lang="ar-EG" sz="3200" b="1">
                <a:solidFill>
                  <a:srgbClr val="002060"/>
                </a:solidFill>
              </a:rPr>
              <a:t>نبتةٌ طماطم طولها ن سم، ازداد طولها 8 سم بعد شهر. إذا كانت ن = 18، فكم أصبح طول النبتة؟</a:t>
            </a:r>
            <a:endParaRPr lang="ar-EG" sz="3200" b="1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16" name="Oval 16"/>
          <p:cNvSpPr/>
          <p:nvPr/>
        </p:nvSpPr>
        <p:spPr bwMode="auto">
          <a:xfrm>
            <a:off x="7451725" y="2130425"/>
            <a:ext cx="847725" cy="714375"/>
          </a:xfrm>
          <a:prstGeom prst="homePlat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19" name="Oval 17"/>
          <p:cNvSpPr/>
          <p:nvPr/>
        </p:nvSpPr>
        <p:spPr bwMode="auto">
          <a:xfrm>
            <a:off x="7251700" y="2276475"/>
            <a:ext cx="1136650" cy="509588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solidFill>
                  <a:srgbClr val="FFFF00"/>
                </a:solidFill>
              </a:rPr>
              <a:t>26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1116013" y="4437063"/>
            <a:ext cx="62865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solidFill>
                  <a:srgbClr val="C00000"/>
                </a:solidFill>
              </a:rPr>
              <a:t>طول النبتة بعد شهر= ن + 8= 18 + 8 = 26 سم. </a:t>
            </a:r>
            <a:endParaRPr lang="en-US" sz="320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pull dir="ru"/>
    <p:sndAc>
      <p:stSnd>
        <p:snd r:embed="rId2" name="Windows XP Hardware Fai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tif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كْتُبْ عِبَارَةِ لِكُلِّ مَوْقِفٍ مِنْ مَوَاقِف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قِيَاسٍ نَبْتَةٌ طَمَاطِمُ طُوِّلُهَا ن سَمِ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طول النبتة بعد شه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6" grpId="0" animBg="1"/>
      <p:bldP spid="19" grpId="0"/>
      <p:bldP spid="2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24"/>
          <p:cNvGrpSpPr>
            <a:grpSpLocks/>
          </p:cNvGrpSpPr>
          <p:nvPr/>
        </p:nvGrpSpPr>
        <p:grpSpPr bwMode="auto">
          <a:xfrm>
            <a:off x="214313" y="214313"/>
            <a:ext cx="8572500" cy="6357937"/>
            <a:chOff x="642910" y="1567909"/>
            <a:chExt cx="8143932" cy="4432861"/>
          </a:xfrm>
        </p:grpSpPr>
        <p:sp>
          <p:nvSpPr>
            <p:cNvPr id="26" name="Left-Right Arrow 25"/>
            <p:cNvSpPr/>
            <p:nvPr/>
          </p:nvSpPr>
          <p:spPr>
            <a:xfrm>
              <a:off x="642910" y="1644280"/>
              <a:ext cx="8143932" cy="855581"/>
            </a:xfrm>
            <a:prstGeom prst="leftRightArrow">
              <a:avLst/>
            </a:prstGeom>
            <a:solidFill>
              <a:srgbClr val="0000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27" name="Round Same Side Corner Rectangle 26"/>
            <p:cNvSpPr/>
            <p:nvPr/>
          </p:nvSpPr>
          <p:spPr>
            <a:xfrm>
              <a:off x="1000338" y="1567909"/>
              <a:ext cx="7358194" cy="4432861"/>
            </a:xfrm>
            <a:prstGeom prst="snip2Same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sp>
        <p:nvSpPr>
          <p:cNvPr id="8" name="Rectangle 7"/>
          <p:cNvSpPr/>
          <p:nvPr/>
        </p:nvSpPr>
        <p:spPr>
          <a:xfrm>
            <a:off x="1214438" y="642938"/>
            <a:ext cx="6500812" cy="107791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latin typeface="Arial" charset="0"/>
                <a:cs typeface="Arial" charset="0"/>
              </a:rPr>
              <a:t>اكتب عبارة لكل موقف من مواقف الحياة الآتية، ثم أوجد قيمتها</a:t>
            </a:r>
            <a:r>
              <a:rPr lang="ar-EG" sz="3200" b="1" dirty="0">
                <a:latin typeface="Arial" charset="0"/>
                <a:cs typeface="Arial" charset="0"/>
              </a:rPr>
              <a:t>:</a:t>
            </a:r>
            <a:endParaRPr lang="ar-EG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684213" y="2997200"/>
            <a:ext cx="6530975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latin typeface="Arial" charset="0"/>
                <a:cs typeface="Arial" charset="0"/>
              </a:rPr>
              <a:t>في إحدى المدارس يزيد عدد طلاب الصف الخامس 6 طلاب على عدد طلاب الصف السادس. إذا كان عدد طلاب الصف السادس 21 طالباً، فما عدد طلاب الصف الخامس؟  </a:t>
            </a:r>
            <a:endParaRPr lang="ar-EG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611188" y="5516563"/>
            <a:ext cx="771525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>
                <a:solidFill>
                  <a:srgbClr val="C00000"/>
                </a:solidFill>
              </a:rPr>
              <a:t> عدد طلاب الصف الخامس=</a:t>
            </a:r>
            <a:r>
              <a:rPr lang="ar-EG" sz="3200" b="1">
                <a:solidFill>
                  <a:srgbClr val="C00000"/>
                </a:solidFill>
              </a:rPr>
              <a:t> 6 + عدد طلاب الصف السادس=</a:t>
            </a:r>
            <a:r>
              <a:rPr lang="ar-SA" sz="3200" b="1">
                <a:solidFill>
                  <a:srgbClr val="C00000"/>
                </a:solidFill>
              </a:rPr>
              <a:t> </a:t>
            </a:r>
            <a:r>
              <a:rPr lang="ar-EG" sz="3200" b="1">
                <a:solidFill>
                  <a:srgbClr val="C00000"/>
                </a:solidFill>
              </a:rPr>
              <a:t>6</a:t>
            </a:r>
            <a:r>
              <a:rPr lang="ar-SA" sz="3200" b="1">
                <a:solidFill>
                  <a:srgbClr val="C00000"/>
                </a:solidFill>
              </a:rPr>
              <a:t> + </a:t>
            </a:r>
            <a:r>
              <a:rPr lang="ar-EG" sz="3200" b="1">
                <a:solidFill>
                  <a:srgbClr val="C00000"/>
                </a:solidFill>
              </a:rPr>
              <a:t>21</a:t>
            </a:r>
            <a:r>
              <a:rPr lang="ar-SA" sz="3200" b="1">
                <a:solidFill>
                  <a:srgbClr val="C00000"/>
                </a:solidFill>
              </a:rPr>
              <a:t>= 27 طالب</a:t>
            </a:r>
            <a:endParaRPr lang="en-US" sz="3200">
              <a:solidFill>
                <a:srgbClr val="C00000"/>
              </a:solidFill>
            </a:endParaRPr>
          </a:p>
        </p:txBody>
      </p:sp>
      <p:sp>
        <p:nvSpPr>
          <p:cNvPr id="20" name="Oval 16"/>
          <p:cNvSpPr/>
          <p:nvPr/>
        </p:nvSpPr>
        <p:spPr bwMode="auto">
          <a:xfrm>
            <a:off x="7292975" y="2778125"/>
            <a:ext cx="847725" cy="714375"/>
          </a:xfrm>
          <a:prstGeom prst="homePlat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21" name="Oval 17"/>
          <p:cNvSpPr/>
          <p:nvPr/>
        </p:nvSpPr>
        <p:spPr bwMode="auto">
          <a:xfrm>
            <a:off x="7092950" y="2924175"/>
            <a:ext cx="1136650" cy="509588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solidFill>
                  <a:srgbClr val="FFFF00"/>
                </a:solidFill>
              </a:rPr>
              <a:t>27</a:t>
            </a:r>
          </a:p>
        </p:txBody>
      </p:sp>
    </p:spTree>
  </p:cSld>
  <p:clrMapOvr>
    <a:masterClrMapping/>
  </p:clrMapOvr>
  <p:transition>
    <p:pull dir="ru"/>
    <p:sndAc>
      <p:stSnd>
        <p:snd r:embed="rId2" name="Windows XP Hardware Fai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في إحدى المدارس يزيد عدد طلاب الصف الخام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عدد طلاب الصف الخام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7" grpId="0"/>
      <p:bldP spid="20" grpId="0" animBg="1"/>
      <p:bldP spid="2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6" name="Group 24"/>
          <p:cNvGrpSpPr>
            <a:grpSpLocks/>
          </p:cNvGrpSpPr>
          <p:nvPr/>
        </p:nvGrpSpPr>
        <p:grpSpPr bwMode="auto">
          <a:xfrm>
            <a:off x="214313" y="214313"/>
            <a:ext cx="8572500" cy="6357937"/>
            <a:chOff x="642910" y="1567909"/>
            <a:chExt cx="8143932" cy="4432861"/>
          </a:xfrm>
        </p:grpSpPr>
        <p:sp>
          <p:nvSpPr>
            <p:cNvPr id="26" name="Left-Right Arrow 25"/>
            <p:cNvSpPr/>
            <p:nvPr/>
          </p:nvSpPr>
          <p:spPr>
            <a:xfrm>
              <a:off x="642910" y="1644280"/>
              <a:ext cx="8143932" cy="855581"/>
            </a:xfrm>
            <a:prstGeom prst="leftRightArrow">
              <a:avLst/>
            </a:prstGeom>
            <a:solidFill>
              <a:srgbClr val="0000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27" name="Round Same Side Corner Rectangle 26"/>
            <p:cNvSpPr/>
            <p:nvPr/>
          </p:nvSpPr>
          <p:spPr>
            <a:xfrm>
              <a:off x="1000338" y="1567909"/>
              <a:ext cx="7358194" cy="4432861"/>
            </a:xfrm>
            <a:prstGeom prst="snip2Same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877888" y="2763838"/>
            <a:ext cx="6286500" cy="138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2800" b="1"/>
              <a:t>وفرت رباب 50 ريالاً في أسبوعين، إذا كانت قد وفرت 28 ريالاً في الأسبوع الثاني، فكم ريالاً وفرت في الأسبوع الأول؟ </a:t>
            </a:r>
            <a:endParaRPr lang="ar-EG" sz="2800" b="1">
              <a:latin typeface="Calibri" pitchFamily="34" charset="0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900113" y="4586288"/>
            <a:ext cx="7315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 b="1">
                <a:solidFill>
                  <a:srgbClr val="C00000"/>
                </a:solidFill>
              </a:rPr>
              <a:t>ما وفرته في الأسبوع الأول=</a:t>
            </a:r>
            <a:r>
              <a:rPr lang="ar-EG" sz="3600" b="1">
                <a:solidFill>
                  <a:srgbClr val="C00000"/>
                </a:solidFill>
              </a:rPr>
              <a:t> 50 </a:t>
            </a:r>
            <a:r>
              <a:rPr lang="ar-SA" sz="3600" b="1">
                <a:solidFill>
                  <a:srgbClr val="C00000"/>
                </a:solidFill>
              </a:rPr>
              <a:t>–</a:t>
            </a:r>
            <a:r>
              <a:rPr lang="ar-EG" sz="3600" b="1">
                <a:solidFill>
                  <a:srgbClr val="C00000"/>
                </a:solidFill>
              </a:rPr>
              <a:t> ما وفرته في الأسبوع الثاني=</a:t>
            </a:r>
            <a:r>
              <a:rPr lang="ar-SA" sz="3600" b="1">
                <a:solidFill>
                  <a:srgbClr val="C00000"/>
                </a:solidFill>
              </a:rPr>
              <a:t> 50 – 28= 22 ريالاً</a:t>
            </a:r>
            <a:endParaRPr lang="en-US" sz="3600">
              <a:solidFill>
                <a:srgbClr val="C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14438" y="642938"/>
            <a:ext cx="6500812" cy="107791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latin typeface="Arial" charset="0"/>
                <a:cs typeface="Arial" charset="0"/>
              </a:rPr>
              <a:t>اكتب عبارة لكل موقف من مواقف الحياة الآتية، ثم أوجد قيمتها</a:t>
            </a:r>
            <a:r>
              <a:rPr lang="ar-EG" sz="3200" b="1" dirty="0">
                <a:latin typeface="Arial" charset="0"/>
                <a:cs typeface="Arial" charset="0"/>
              </a:rPr>
              <a:t>:</a:t>
            </a:r>
            <a:endParaRPr lang="ar-EG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9" name="Oval 16"/>
          <p:cNvSpPr/>
          <p:nvPr/>
        </p:nvSpPr>
        <p:spPr bwMode="auto">
          <a:xfrm>
            <a:off x="7451725" y="2763838"/>
            <a:ext cx="847725" cy="714375"/>
          </a:xfrm>
          <a:prstGeom prst="homePlat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20" name="Oval 17"/>
          <p:cNvSpPr/>
          <p:nvPr/>
        </p:nvSpPr>
        <p:spPr bwMode="auto">
          <a:xfrm>
            <a:off x="7251700" y="2911475"/>
            <a:ext cx="1136650" cy="509588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solidFill>
                  <a:srgbClr val="FFFF00"/>
                </a:solidFill>
              </a:rPr>
              <a:t>28</a:t>
            </a:r>
          </a:p>
        </p:txBody>
      </p:sp>
    </p:spTree>
  </p:cSld>
  <p:clrMapOvr>
    <a:masterClrMapping/>
  </p:clrMapOvr>
  <p:transition>
    <p:pull dir="ru"/>
    <p:sndAc>
      <p:stSnd>
        <p:snd r:embed="rId2" name="Windows XP Hardware Fai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وَفِّرت رباب 50 رِيَالاً في أسبوعين، إِذَ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ا وفرته في الأسبوع الأو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9" grpId="0"/>
      <p:bldP spid="19" grpId="0" animBg="1"/>
      <p:bldP spid="2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24"/>
          <p:cNvGrpSpPr>
            <a:grpSpLocks/>
          </p:cNvGrpSpPr>
          <p:nvPr/>
        </p:nvGrpSpPr>
        <p:grpSpPr bwMode="auto">
          <a:xfrm>
            <a:off x="214313" y="214313"/>
            <a:ext cx="8572500" cy="6357937"/>
            <a:chOff x="642910" y="1567909"/>
            <a:chExt cx="8143932" cy="4432861"/>
          </a:xfrm>
        </p:grpSpPr>
        <p:sp>
          <p:nvSpPr>
            <p:cNvPr id="26" name="Left-Right Arrow 25"/>
            <p:cNvSpPr/>
            <p:nvPr/>
          </p:nvSpPr>
          <p:spPr>
            <a:xfrm>
              <a:off x="642910" y="1644280"/>
              <a:ext cx="8143932" cy="855581"/>
            </a:xfrm>
            <a:prstGeom prst="leftRightArrow">
              <a:avLst/>
            </a:prstGeom>
            <a:solidFill>
              <a:srgbClr val="0000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27" name="Round Same Side Corner Rectangle 26"/>
            <p:cNvSpPr/>
            <p:nvPr/>
          </p:nvSpPr>
          <p:spPr>
            <a:xfrm>
              <a:off x="1000338" y="1567909"/>
              <a:ext cx="7358194" cy="4432861"/>
            </a:xfrm>
            <a:prstGeom prst="snip2Same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785813" y="2420938"/>
            <a:ext cx="6357937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latin typeface="Arial" charset="0"/>
                <a:cs typeface="Arial" charset="0"/>
              </a:rPr>
              <a:t>حصلت ياسمين على درجة في اختبار الرياضيات الأخير تقل </a:t>
            </a:r>
            <a:r>
              <a:rPr lang="ar-EG" sz="2800" b="1" dirty="0" err="1">
                <a:latin typeface="Arial" charset="0"/>
                <a:cs typeface="Arial" charset="0"/>
              </a:rPr>
              <a:t>بـ</a:t>
            </a:r>
            <a:r>
              <a:rPr lang="ar-EG" sz="2800" b="1" dirty="0">
                <a:latin typeface="Arial" charset="0"/>
                <a:cs typeface="Arial" charset="0"/>
              </a:rPr>
              <a:t> </a:t>
            </a:r>
            <a:r>
              <a:rPr lang="ar-EG" sz="2800" b="1" dirty="0">
                <a:latin typeface="Arial" charset="0"/>
                <a:cs typeface="Arial" charset="0"/>
              </a:rPr>
              <a:t>5 </a:t>
            </a:r>
            <a:r>
              <a:rPr lang="ar-EG" sz="2800" b="1" dirty="0">
                <a:latin typeface="Arial" charset="0"/>
                <a:cs typeface="Arial" charset="0"/>
              </a:rPr>
              <a:t>درجات عن درجتها في الاختبار الأول</a:t>
            </a:r>
            <a:r>
              <a:rPr lang="ar-EG" sz="2800" b="1" dirty="0">
                <a:latin typeface="Arial" charset="0"/>
                <a:cs typeface="Arial" charset="0"/>
              </a:rPr>
              <a:t>. إذا </a:t>
            </a:r>
            <a:r>
              <a:rPr lang="ar-EG" sz="2800" b="1" dirty="0">
                <a:latin typeface="Arial" charset="0"/>
                <a:cs typeface="Arial" charset="0"/>
              </a:rPr>
              <a:t>كانت درجتها في الاختبار الأول </a:t>
            </a:r>
            <a:r>
              <a:rPr lang="ar-EG" sz="2800" b="1" dirty="0">
                <a:latin typeface="Arial" charset="0"/>
                <a:cs typeface="Arial" charset="0"/>
              </a:rPr>
              <a:t>جـ ، </a:t>
            </a:r>
            <a:r>
              <a:rPr lang="ar-EG" sz="2800" b="1" dirty="0">
                <a:latin typeface="Arial" charset="0"/>
                <a:cs typeface="Arial" charset="0"/>
              </a:rPr>
              <a:t>وكانت </a:t>
            </a:r>
            <a:r>
              <a:rPr lang="ar-EG" sz="2800" b="1" dirty="0">
                <a:latin typeface="Arial" charset="0"/>
                <a:cs typeface="Arial" charset="0"/>
              </a:rPr>
              <a:t>جـ = 28، </a:t>
            </a:r>
            <a:r>
              <a:rPr lang="ar-EG" sz="2800" b="1" dirty="0">
                <a:latin typeface="Arial" charset="0"/>
                <a:cs typeface="Arial" charset="0"/>
              </a:rPr>
              <a:t>فما درجتها في الاختبار الأخير</a:t>
            </a:r>
            <a:r>
              <a:rPr lang="ar-EG" sz="2800" b="1" dirty="0">
                <a:latin typeface="Arial" charset="0"/>
                <a:cs typeface="Arial" charset="0"/>
              </a:rPr>
              <a:t>؟</a:t>
            </a:r>
            <a:endParaRPr lang="ar-EG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1643063" y="4832350"/>
            <a:ext cx="603091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2800" b="1">
                <a:solidFill>
                  <a:srgbClr val="C00000"/>
                </a:solidFill>
              </a:rPr>
              <a:t>عدد درجات ياسمين في الاختبار الأخير = جـ - 5= 28 – 5 = 23 درجة.</a:t>
            </a:r>
            <a:endParaRPr lang="en-US" sz="2800">
              <a:solidFill>
                <a:srgbClr val="C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14438" y="642938"/>
            <a:ext cx="6500812" cy="107791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latin typeface="Arial" charset="0"/>
                <a:cs typeface="Arial" charset="0"/>
              </a:rPr>
              <a:t>اكتب عبارة لكل موقف من مواقف الحياة الآتية، ثم أوجد قيمتها</a:t>
            </a:r>
            <a:r>
              <a:rPr lang="ar-EG" sz="3200" b="1" dirty="0">
                <a:latin typeface="Arial" charset="0"/>
                <a:cs typeface="Arial" charset="0"/>
              </a:rPr>
              <a:t>:</a:t>
            </a:r>
            <a:endParaRPr lang="ar-EG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1" name="Oval 16"/>
          <p:cNvSpPr/>
          <p:nvPr/>
        </p:nvSpPr>
        <p:spPr bwMode="auto">
          <a:xfrm>
            <a:off x="7437438" y="2576513"/>
            <a:ext cx="847725" cy="714375"/>
          </a:xfrm>
          <a:prstGeom prst="homePlat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22" name="Oval 17"/>
          <p:cNvSpPr/>
          <p:nvPr/>
        </p:nvSpPr>
        <p:spPr bwMode="auto">
          <a:xfrm>
            <a:off x="7235825" y="2722563"/>
            <a:ext cx="1136650" cy="509587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solidFill>
                  <a:srgbClr val="FFFF00"/>
                </a:solidFill>
              </a:rPr>
              <a:t>29</a:t>
            </a:r>
          </a:p>
        </p:txBody>
      </p:sp>
    </p:spTree>
  </p:cSld>
  <p:clrMapOvr>
    <a:masterClrMapping/>
  </p:clrMapOvr>
  <p:transition>
    <p:pull dir="ru"/>
    <p:sndAc>
      <p:stSnd>
        <p:snd r:embed="rId2" name="Windows XP Hardware Fai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حَصَلَتْ يَاسَمِيْنْ عَلَىَ دَرَجَةِ فِيْ اخْتِبَار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عدد درجات ياسمين في الاختبا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7" grpId="0"/>
      <p:bldP spid="21" grpId="0" animBg="1"/>
      <p:bldP spid="2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428625" y="500063"/>
            <a:ext cx="8715375" cy="6357937"/>
            <a:chOff x="642910" y="1567909"/>
            <a:chExt cx="8143932" cy="4432861"/>
          </a:xfrm>
        </p:grpSpPr>
        <p:sp>
          <p:nvSpPr>
            <p:cNvPr id="26" name="Left-Right Arrow 25"/>
            <p:cNvSpPr/>
            <p:nvPr/>
          </p:nvSpPr>
          <p:spPr>
            <a:xfrm>
              <a:off x="642910" y="1643174"/>
              <a:ext cx="8143932" cy="4080888"/>
            </a:xfrm>
            <a:prstGeom prst="flowChartDelay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27" name="Round Same Side Corner Rectangle 26"/>
            <p:cNvSpPr/>
            <p:nvPr/>
          </p:nvSpPr>
          <p:spPr>
            <a:xfrm>
              <a:off x="773450" y="1567909"/>
              <a:ext cx="7584686" cy="4432861"/>
            </a:xfrm>
            <a:prstGeom prst="flowChartDelay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sp>
        <p:nvSpPr>
          <p:cNvPr id="34828" name="Rectangle 8"/>
          <p:cNvSpPr>
            <a:spLocks noChangeArrowheads="1"/>
          </p:cNvSpPr>
          <p:nvPr/>
        </p:nvSpPr>
        <p:spPr bwMode="auto">
          <a:xfrm>
            <a:off x="642938" y="1285875"/>
            <a:ext cx="8072437" cy="909638"/>
          </a:xfrm>
          <a:prstGeom prst="flowChartDelay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uk-UA" sz="3600" b="1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68313" y="1196975"/>
            <a:ext cx="7032625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2800" b="1"/>
              <a:t>هل تعلم أن بعض أنواع شجر النخيل ينمو ليصل إلى ارتفاع يتراوح بين 30 و 40 مترا. </a:t>
            </a:r>
          </a:p>
          <a:p>
            <a:r>
              <a:rPr lang="ar-EG" sz="2800" b="1">
                <a:solidFill>
                  <a:srgbClr val="0033CC"/>
                </a:solidFill>
              </a:rPr>
              <a:t>اكتب عبارة جبرية، ثم أوجد قيمتها.</a:t>
            </a:r>
          </a:p>
          <a:p>
            <a:endParaRPr lang="ar-EG" sz="2800" b="1">
              <a:solidFill>
                <a:srgbClr val="0033CC"/>
              </a:solidFill>
            </a:endParaRPr>
          </a:p>
          <a:p>
            <a:r>
              <a:rPr lang="ar-EG" sz="2800" b="1"/>
              <a:t>زرع محمود 38 شجرة نخيل يوم الاثنين، وزرع ص شجرة نخيل يوم الثلاثاء. إذا زرع 46 شجرة يوم الثلاثاء،</a:t>
            </a:r>
          </a:p>
          <a:p>
            <a:r>
              <a:rPr lang="ar-EG" sz="2800" b="1"/>
              <a:t>فما مجموع أشجار النخيل التي زرعها؟</a:t>
            </a:r>
            <a:endParaRPr lang="ar-EG" sz="2800" b="1">
              <a:latin typeface="Calibri" pitchFamily="34" charset="0"/>
            </a:endParaRPr>
          </a:p>
        </p:txBody>
      </p:sp>
      <p:sp>
        <p:nvSpPr>
          <p:cNvPr id="28" name="Horizontal Scroll 3"/>
          <p:cNvSpPr/>
          <p:nvPr/>
        </p:nvSpPr>
        <p:spPr bwMode="auto">
          <a:xfrm>
            <a:off x="3786188" y="0"/>
            <a:ext cx="4357687" cy="1285875"/>
          </a:xfrm>
          <a:prstGeom prst="horizontalScroll">
            <a:avLst/>
          </a:prstGeom>
          <a:solidFill>
            <a:srgbClr val="FF006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30" name="TextBox 29"/>
          <p:cNvSpPr txBox="1"/>
          <p:nvPr/>
        </p:nvSpPr>
        <p:spPr bwMode="auto">
          <a:xfrm>
            <a:off x="4143375" y="292244"/>
            <a:ext cx="3714750" cy="769441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solidFill>
                  <a:schemeClr val="bg1"/>
                </a:solidFill>
                <a:latin typeface="Arial" charset="0"/>
                <a:cs typeface="Arial" charset="0"/>
              </a:rPr>
              <a:t>ملف البيانات</a:t>
            </a:r>
            <a:r>
              <a:rPr lang="ar-EG" sz="4400" b="1" dirty="0">
                <a:solidFill>
                  <a:schemeClr val="bg1"/>
                </a:solidFill>
                <a:latin typeface="Arial" charset="0"/>
                <a:cs typeface="Arial" charset="0"/>
              </a:rPr>
              <a:t> </a:t>
            </a:r>
            <a:endParaRPr lang="ar-EG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755650" y="4365625"/>
            <a:ext cx="65944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2800" b="1">
                <a:solidFill>
                  <a:srgbClr val="C00000"/>
                </a:solidFill>
              </a:rPr>
              <a:t>مجموع أشجار النخيل التي زرعها= 38 + ص</a:t>
            </a:r>
            <a:endParaRPr lang="en-US" sz="2800">
              <a:solidFill>
                <a:srgbClr val="C00000"/>
              </a:solidFill>
            </a:endParaRPr>
          </a:p>
          <a:p>
            <a:r>
              <a:rPr lang="en-US" sz="2800" b="1">
                <a:solidFill>
                  <a:srgbClr val="C00000"/>
                </a:solidFill>
              </a:rPr>
              <a:t>=</a:t>
            </a:r>
            <a:r>
              <a:rPr lang="ar-EG" sz="2800" b="1">
                <a:solidFill>
                  <a:srgbClr val="C00000"/>
                </a:solidFill>
              </a:rPr>
              <a:t>38 + 46=84 شجرة نخيل.  </a:t>
            </a:r>
            <a:endParaRPr lang="en-US" sz="2800">
              <a:solidFill>
                <a:srgbClr val="C00000"/>
              </a:solidFill>
            </a:endParaRPr>
          </a:p>
        </p:txBody>
      </p:sp>
      <p:sp>
        <p:nvSpPr>
          <p:cNvPr id="15" name="Oval 16"/>
          <p:cNvSpPr/>
          <p:nvPr/>
        </p:nvSpPr>
        <p:spPr bwMode="auto">
          <a:xfrm>
            <a:off x="7667625" y="2930525"/>
            <a:ext cx="849313" cy="714375"/>
          </a:xfrm>
          <a:prstGeom prst="homePlat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16" name="Oval 17"/>
          <p:cNvSpPr/>
          <p:nvPr/>
        </p:nvSpPr>
        <p:spPr bwMode="auto">
          <a:xfrm>
            <a:off x="7467600" y="3076575"/>
            <a:ext cx="1136650" cy="509588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solidFill>
                  <a:srgbClr val="FFFF00"/>
                </a:solidFill>
              </a:rPr>
              <a:t>30</a:t>
            </a:r>
          </a:p>
        </p:txBody>
      </p:sp>
      <p:pic>
        <p:nvPicPr>
          <p:cNvPr id="34831" name="Picture 1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451725" y="4437063"/>
            <a:ext cx="1397000" cy="219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u"/>
    <p:sndAc>
      <p:stSnd>
        <p:snd r:embed="rId2" name="Windows XP Hardware Fai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p_empt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ِلَفّ الْبَيَانَاتِ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48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هل تعلم أن بَعْضٍ أَنْوَاعِ شجر النخيل ينمو لِيُصَلِّ إِلَىَ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هل تعلم أن بَعْضٍ أَنْوَاعِ شجر النخيل ينمو لِيُصَلِّ إِلَىَ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زَرْعٍ مَحْمُوْدُ 38 شَجَرَةُ نخيل يَوْمَ الاثْنَيْن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4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مجموع أشجار النخيل التي زرعه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8" grpId="0"/>
      <p:bldP spid="13" grpId="0" build="p" autoUpdateAnimBg="0"/>
      <p:bldP spid="28" grpId="0" animBg="1"/>
      <p:bldP spid="31" grpId="0"/>
      <p:bldP spid="15" grpId="0" animBg="1"/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увати 27"/>
          <p:cNvGrpSpPr>
            <a:grpSpLocks/>
          </p:cNvGrpSpPr>
          <p:nvPr/>
        </p:nvGrpSpPr>
        <p:grpSpPr bwMode="auto">
          <a:xfrm>
            <a:off x="214313" y="0"/>
            <a:ext cx="8401050" cy="6348413"/>
            <a:chOff x="214282" y="0"/>
            <a:chExt cx="8401050" cy="6348412"/>
          </a:xfrm>
        </p:grpSpPr>
        <p:sp>
          <p:nvSpPr>
            <p:cNvPr id="22" name="Round Same Side Corner Rectangle 26"/>
            <p:cNvSpPr/>
            <p:nvPr/>
          </p:nvSpPr>
          <p:spPr bwMode="auto">
            <a:xfrm>
              <a:off x="214282" y="0"/>
              <a:ext cx="8401050" cy="6348412"/>
            </a:xfrm>
            <a:prstGeom prst="snip2Same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27" name="Round Same Side Corner Rectangle 26"/>
            <p:cNvSpPr/>
            <p:nvPr/>
          </p:nvSpPr>
          <p:spPr bwMode="auto">
            <a:xfrm>
              <a:off x="571469" y="357188"/>
              <a:ext cx="7745413" cy="5714999"/>
            </a:xfrm>
            <a:prstGeom prst="snip2Same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85813" y="1357313"/>
            <a:ext cx="6858000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b="1">
                <a:solidFill>
                  <a:srgbClr val="C00000"/>
                </a:solidFill>
              </a:rPr>
              <a:t>مسألة مفتوحة: </a:t>
            </a:r>
            <a:r>
              <a:rPr lang="ar-EG" sz="3200" b="1"/>
              <a:t/>
            </a:r>
            <a:br>
              <a:rPr lang="ar-EG" sz="3200" b="1"/>
            </a:br>
            <a:r>
              <a:rPr lang="ar-EG" sz="3200" b="1"/>
              <a:t/>
            </a:r>
            <a:br>
              <a:rPr lang="ar-EG" sz="3200" b="1"/>
            </a:br>
            <a:endParaRPr lang="ar-EG" sz="3200" b="1"/>
          </a:p>
          <a:p>
            <a:r>
              <a:rPr lang="ar-EG" sz="3200" b="1"/>
              <a:t/>
            </a:r>
            <a:br>
              <a:rPr lang="ar-EG" sz="3200" b="1"/>
            </a:br>
            <a:endParaRPr lang="ar-EG" sz="3200" b="1"/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2643188" y="4714875"/>
            <a:ext cx="32146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>
                <a:solidFill>
                  <a:srgbClr val="C00000"/>
                </a:solidFill>
              </a:rPr>
              <a:t>م +13 </a:t>
            </a:r>
            <a:endParaRPr lang="ar-EG" sz="3200" b="1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4" name="Horizontal Scroll 3"/>
          <p:cNvSpPr/>
          <p:nvPr/>
        </p:nvSpPr>
        <p:spPr bwMode="auto">
          <a:xfrm>
            <a:off x="1143000" y="0"/>
            <a:ext cx="6643688" cy="1285875"/>
          </a:xfrm>
          <a:prstGeom prst="horizontalScroll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25" name="TextBox 24"/>
          <p:cNvSpPr txBox="1"/>
          <p:nvPr/>
        </p:nvSpPr>
        <p:spPr bwMode="auto">
          <a:xfrm>
            <a:off x="1687565" y="292244"/>
            <a:ext cx="5663472" cy="707886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solidFill>
                  <a:schemeClr val="bg1"/>
                </a:solidFill>
                <a:latin typeface="Arial" charset="0"/>
                <a:cs typeface="Arial" charset="0"/>
              </a:rPr>
              <a:t>مسائل مهارات التفكير العليا</a:t>
            </a:r>
            <a:r>
              <a:rPr lang="ar-EG" sz="4000" b="1" dirty="0">
                <a:solidFill>
                  <a:schemeClr val="bg1"/>
                </a:solidFill>
                <a:latin typeface="Arial" charset="0"/>
                <a:cs typeface="Arial" charset="0"/>
              </a:rPr>
              <a:t> </a:t>
            </a:r>
            <a:endParaRPr lang="ar-EG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0" name="Oval 16"/>
          <p:cNvSpPr/>
          <p:nvPr/>
        </p:nvSpPr>
        <p:spPr bwMode="auto">
          <a:xfrm>
            <a:off x="7812088" y="1412875"/>
            <a:ext cx="847725" cy="714375"/>
          </a:xfrm>
          <a:prstGeom prst="homePlat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21" name="Oval 17"/>
          <p:cNvSpPr/>
          <p:nvPr/>
        </p:nvSpPr>
        <p:spPr bwMode="auto">
          <a:xfrm>
            <a:off x="7612063" y="1558925"/>
            <a:ext cx="1136650" cy="509588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solidFill>
                  <a:srgbClr val="FFFF00"/>
                </a:solidFill>
              </a:rPr>
              <a:t>31</a:t>
            </a:r>
          </a:p>
        </p:txBody>
      </p:sp>
      <p:sp>
        <p:nvSpPr>
          <p:cNvPr id="11" name="مستطيل 10"/>
          <p:cNvSpPr>
            <a:spLocks noChangeArrowheads="1"/>
          </p:cNvSpPr>
          <p:nvPr/>
        </p:nvSpPr>
        <p:spPr bwMode="auto">
          <a:xfrm>
            <a:off x="1071563" y="2571750"/>
            <a:ext cx="6518275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500" b="1"/>
              <a:t>اكتب عبارة جبرية قيمتها 15، عندما تكون م= 2 </a:t>
            </a:r>
            <a:endParaRPr lang="ar-EG" sz="3500"/>
          </a:p>
        </p:txBody>
      </p:sp>
    </p:spTree>
  </p:cSld>
  <p:clrMapOvr>
    <a:masterClrMapping/>
  </p:clrMapOvr>
  <p:transition>
    <p:pull dir="ru"/>
    <p:sndAc>
      <p:stSnd>
        <p:snd r:embed="rId2" name="Windows XP Hardware Fai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َسَائِلِ مَهَارَاتٍ الْتَّفْكِيْرِ الْعُلْيَا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مَسْأَلَةٌ مَفْتُوْحَةً اكْتُبْ عِبَارَة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مسألة مفتو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كتب عبارة جبر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م + 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9" grpId="0"/>
      <p:bldP spid="24" grpId="0" animBg="1"/>
      <p:bldP spid="20" grpId="0" animBg="1"/>
      <p:bldP spid="21" grpId="0"/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Групувати 27"/>
          <p:cNvGrpSpPr>
            <a:grpSpLocks/>
          </p:cNvGrpSpPr>
          <p:nvPr/>
        </p:nvGrpSpPr>
        <p:grpSpPr bwMode="auto">
          <a:xfrm>
            <a:off x="214313" y="0"/>
            <a:ext cx="8401050" cy="6348413"/>
            <a:chOff x="214282" y="0"/>
            <a:chExt cx="8401050" cy="6348412"/>
          </a:xfrm>
        </p:grpSpPr>
        <p:sp>
          <p:nvSpPr>
            <p:cNvPr id="22" name="Round Same Side Corner Rectangle 26"/>
            <p:cNvSpPr/>
            <p:nvPr/>
          </p:nvSpPr>
          <p:spPr bwMode="auto">
            <a:xfrm>
              <a:off x="214282" y="0"/>
              <a:ext cx="8401050" cy="6348412"/>
            </a:xfrm>
            <a:prstGeom prst="snip2Same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27" name="Round Same Side Corner Rectangle 26"/>
            <p:cNvSpPr/>
            <p:nvPr/>
          </p:nvSpPr>
          <p:spPr bwMode="auto">
            <a:xfrm>
              <a:off x="571469" y="357188"/>
              <a:ext cx="7745413" cy="5714999"/>
            </a:xfrm>
            <a:prstGeom prst="snip2Same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1000125" y="3500438"/>
            <a:ext cx="6929438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800" b="1">
                <a:solidFill>
                  <a:srgbClr val="0033CC"/>
                </a:solidFill>
              </a:rPr>
              <a:t>طالما أن الجملة يقل عن متغير بمقدار كذا فإن المتغير في هذه الحالة هو الأكبر،  </a:t>
            </a:r>
            <a:r>
              <a:rPr lang="ar-EG" sz="2800" b="1">
                <a:solidFill>
                  <a:srgbClr val="C00000"/>
                </a:solidFill>
              </a:rPr>
              <a:t>س – 3 تعني يقل عن س بمقدار  3 وبذلك فإن س هي الأكبر، بينما 3 – س تعني يقل عن 3 بمقدار  س وبذلك تكون 3 هي الأكبر.</a:t>
            </a:r>
            <a:endParaRPr lang="en-US" sz="2800">
              <a:solidFill>
                <a:srgbClr val="C00000"/>
              </a:solidFill>
            </a:endParaRPr>
          </a:p>
        </p:txBody>
      </p:sp>
      <p:sp>
        <p:nvSpPr>
          <p:cNvPr id="24" name="Horizontal Scroll 3"/>
          <p:cNvSpPr/>
          <p:nvPr/>
        </p:nvSpPr>
        <p:spPr bwMode="auto">
          <a:xfrm>
            <a:off x="1143000" y="0"/>
            <a:ext cx="6643688" cy="1285875"/>
          </a:xfrm>
          <a:prstGeom prst="horizontalScroll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25" name="TextBox 24"/>
          <p:cNvSpPr txBox="1"/>
          <p:nvPr/>
        </p:nvSpPr>
        <p:spPr bwMode="auto">
          <a:xfrm>
            <a:off x="1687565" y="292244"/>
            <a:ext cx="5663472" cy="707886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solidFill>
                  <a:schemeClr val="bg1"/>
                </a:solidFill>
                <a:latin typeface="Arial" charset="0"/>
                <a:cs typeface="Arial" charset="0"/>
              </a:rPr>
              <a:t>مسائل مهارات التفكير العليا</a:t>
            </a:r>
            <a:r>
              <a:rPr lang="ar-EG" sz="4000" b="1" dirty="0">
                <a:solidFill>
                  <a:schemeClr val="bg1"/>
                </a:solidFill>
                <a:latin typeface="Arial" charset="0"/>
                <a:cs typeface="Arial" charset="0"/>
              </a:rPr>
              <a:t> </a:t>
            </a:r>
            <a:endParaRPr lang="ar-EG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6286500" y="1571625"/>
            <a:ext cx="9572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0"/>
            <a:r>
              <a:rPr lang="ar-EG" sz="3600" b="1">
                <a:solidFill>
                  <a:srgbClr val="C00000"/>
                </a:solidFill>
              </a:rPr>
              <a:t>تحد</a:t>
            </a:r>
            <a:r>
              <a:rPr lang="ar-EG" sz="3200" b="1">
                <a:solidFill>
                  <a:srgbClr val="C00000"/>
                </a:solidFill>
              </a:rPr>
              <a:t>:</a:t>
            </a:r>
            <a:endParaRPr lang="ar-EG" sz="3200" b="1"/>
          </a:p>
        </p:txBody>
      </p:sp>
      <p:sp>
        <p:nvSpPr>
          <p:cNvPr id="23" name="Oval 16"/>
          <p:cNvSpPr/>
          <p:nvPr/>
        </p:nvSpPr>
        <p:spPr bwMode="auto">
          <a:xfrm>
            <a:off x="7486650" y="1514475"/>
            <a:ext cx="847725" cy="714375"/>
          </a:xfrm>
          <a:prstGeom prst="homePlat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26" name="Oval 17"/>
          <p:cNvSpPr/>
          <p:nvPr/>
        </p:nvSpPr>
        <p:spPr bwMode="auto">
          <a:xfrm>
            <a:off x="7286625" y="1571625"/>
            <a:ext cx="1136650" cy="509588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solidFill>
                  <a:srgbClr val="FFFF00"/>
                </a:solidFill>
              </a:rPr>
              <a:t>32</a:t>
            </a:r>
          </a:p>
        </p:txBody>
      </p:sp>
      <p:sp>
        <p:nvSpPr>
          <p:cNvPr id="11" name="مستطيل 10"/>
          <p:cNvSpPr>
            <a:spLocks noChangeArrowheads="1"/>
          </p:cNvSpPr>
          <p:nvPr/>
        </p:nvSpPr>
        <p:spPr bwMode="auto">
          <a:xfrm>
            <a:off x="785813" y="2143125"/>
            <a:ext cx="6643687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500" b="1"/>
              <a:t>اشرح لماذا نعبر عن الجملة "يقل عن س بمقدار 3" بالعبارة س – 3 وليس 3 – س ؟</a:t>
            </a:r>
            <a:endParaRPr lang="ar-EG" sz="3500"/>
          </a:p>
        </p:txBody>
      </p:sp>
    </p:spTree>
  </p:cSld>
  <p:clrMapOvr>
    <a:masterClrMapping/>
  </p:clrMapOvr>
  <p:transition>
    <p:pull dir="ru"/>
    <p:sndAc>
      <p:stSnd>
        <p:snd r:embed="rId2" name="Windows XP Hardware Fai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ح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شرح لماذا نعب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طالما أن الجملة يقل عن متغير بمقدار كذا فإ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19" grpId="0"/>
      <p:bldP spid="23" grpId="0" animBg="1"/>
      <p:bldP spid="26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eart 2"/>
          <p:cNvSpPr/>
          <p:nvPr/>
        </p:nvSpPr>
        <p:spPr>
          <a:xfrm>
            <a:off x="5286375" y="642938"/>
            <a:ext cx="3071813" cy="1357312"/>
          </a:xfrm>
          <a:prstGeom prst="flowChartDocumen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2" name="Rectangle 1"/>
          <p:cNvSpPr/>
          <p:nvPr/>
        </p:nvSpPr>
        <p:spPr>
          <a:xfrm>
            <a:off x="5697538" y="836613"/>
            <a:ext cx="1970087" cy="7699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latin typeface="+mn-lt"/>
                <a:cs typeface="+mn-cs"/>
              </a:rPr>
              <a:t>المفردات:</a:t>
            </a:r>
          </a:p>
        </p:txBody>
      </p:sp>
      <p:pic>
        <p:nvPicPr>
          <p:cNvPr id="4100" name="Picture 5" descr="Bord027.wmf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-453123">
            <a:off x="427038" y="2306638"/>
            <a:ext cx="6000750" cy="364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Rectangle 4"/>
          <p:cNvSpPr>
            <a:spLocks noChangeArrowheads="1"/>
          </p:cNvSpPr>
          <p:nvPr/>
        </p:nvSpPr>
        <p:spPr bwMode="auto">
          <a:xfrm rot="-453123">
            <a:off x="1474788" y="2914650"/>
            <a:ext cx="3643312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000" b="1">
                <a:solidFill>
                  <a:srgbClr val="C00000"/>
                </a:solidFill>
              </a:rPr>
              <a:t>المتغير </a:t>
            </a:r>
          </a:p>
          <a:p>
            <a:r>
              <a:rPr lang="ar-EG" sz="4000" b="1">
                <a:solidFill>
                  <a:srgbClr val="C00000"/>
                </a:solidFill>
              </a:rPr>
              <a:t>العبارة الجبرية</a:t>
            </a:r>
            <a:r>
              <a:rPr lang="ar-EG" sz="4000">
                <a:solidFill>
                  <a:srgbClr val="C00000"/>
                </a:solidFill>
              </a:rPr>
              <a:t> </a:t>
            </a:r>
          </a:p>
          <a:p>
            <a:r>
              <a:rPr lang="ar-EG" sz="4000" b="1">
                <a:solidFill>
                  <a:srgbClr val="C00000"/>
                </a:solidFill>
                <a:latin typeface="Calibri" pitchFamily="34" charset="0"/>
              </a:rPr>
              <a:t>حساب قيمة</a:t>
            </a:r>
          </a:p>
        </p:txBody>
      </p:sp>
    </p:spTree>
  </p:cSld>
  <p:clrMapOvr>
    <a:masterClrMapping/>
  </p:clrMapOvr>
  <p:transition>
    <p:pull dir="ru"/>
    <p:sndAc>
      <p:stSnd>
        <p:snd r:embed="rId2" name="Windows XP Hardware Fai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ird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مفرد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ink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500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ْمُتَغَيِّر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500"/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ْعِبَارَةِ الْجَبْرِيَّةُ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500"/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حساب قيم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 Same Side Corner Rectangle 26"/>
          <p:cNvSpPr/>
          <p:nvPr/>
        </p:nvSpPr>
        <p:spPr bwMode="auto">
          <a:xfrm>
            <a:off x="214313" y="0"/>
            <a:ext cx="8401050" cy="6348413"/>
          </a:xfrm>
          <a:prstGeom prst="snip2Same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27" name="Round Same Side Corner Rectangle 26"/>
          <p:cNvSpPr/>
          <p:nvPr/>
        </p:nvSpPr>
        <p:spPr bwMode="auto">
          <a:xfrm>
            <a:off x="571500" y="357188"/>
            <a:ext cx="7745413" cy="5715000"/>
          </a:xfrm>
          <a:prstGeom prst="snip2Same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000125" y="1074738"/>
            <a:ext cx="6397625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000" b="1"/>
              <a:t>اكتب</a:t>
            </a:r>
            <a:r>
              <a:rPr lang="ar-EG" sz="3200" b="1"/>
              <a:t> </a:t>
            </a:r>
          </a:p>
          <a:p>
            <a:r>
              <a:rPr lang="ar-EG" sz="3200" b="1"/>
              <a:t>هل الجملة الآتية صحيحة دائماً أو أحياناً أو غير صحيحة أبداً؟ برر إجابتك. </a:t>
            </a:r>
          </a:p>
          <a:p>
            <a:endParaRPr lang="ar-EG" sz="3200" b="1"/>
          </a:p>
          <a:p>
            <a:r>
              <a:rPr lang="ar-EG" sz="3200" b="1">
                <a:solidFill>
                  <a:srgbClr val="7030A0"/>
                </a:solidFill>
              </a:rPr>
              <a:t>"العبارتان: س+2، ص+2 تمثلان قيمة واحدة".</a:t>
            </a:r>
          </a:p>
          <a:p>
            <a:endParaRPr lang="ar-EG" sz="3200" b="1"/>
          </a:p>
          <a:p>
            <a:r>
              <a:rPr lang="ar-EG" sz="3200" b="1">
                <a:solidFill>
                  <a:srgbClr val="C00000"/>
                </a:solidFill>
              </a:rPr>
              <a:t>يمكن للعبارتين أن تمثلا قيمة واحدة إذا كانت س = ص.</a:t>
            </a:r>
          </a:p>
          <a:p>
            <a:r>
              <a:rPr lang="ar-EG" sz="3200" b="1">
                <a:solidFill>
                  <a:srgbClr val="C00000"/>
                </a:solidFill>
              </a:rPr>
              <a:t>وبذلك فإن هذه الجملة تكون أحياناً صحيحة. </a:t>
            </a:r>
            <a:endParaRPr lang="en-US" sz="3200" b="1">
              <a:solidFill>
                <a:srgbClr val="C00000"/>
              </a:solidFill>
            </a:endParaRPr>
          </a:p>
        </p:txBody>
      </p:sp>
      <p:sp>
        <p:nvSpPr>
          <p:cNvPr id="24" name="Horizontal Scroll 3"/>
          <p:cNvSpPr/>
          <p:nvPr/>
        </p:nvSpPr>
        <p:spPr bwMode="auto">
          <a:xfrm>
            <a:off x="1143000" y="0"/>
            <a:ext cx="6643688" cy="1285875"/>
          </a:xfrm>
          <a:prstGeom prst="horizontalScroll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25" name="TextBox 24"/>
          <p:cNvSpPr txBox="1"/>
          <p:nvPr/>
        </p:nvSpPr>
        <p:spPr bwMode="auto">
          <a:xfrm>
            <a:off x="1687565" y="292244"/>
            <a:ext cx="5663472" cy="707886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solidFill>
                  <a:schemeClr val="bg1"/>
                </a:solidFill>
                <a:latin typeface="Arial" charset="0"/>
                <a:cs typeface="Arial" charset="0"/>
              </a:rPr>
              <a:t>مسائل مهارات التفكير العليا</a:t>
            </a:r>
            <a:r>
              <a:rPr lang="ar-EG" sz="4000" b="1" dirty="0">
                <a:solidFill>
                  <a:schemeClr val="bg1"/>
                </a:solidFill>
                <a:latin typeface="Arial" charset="0"/>
                <a:cs typeface="Arial" charset="0"/>
              </a:rPr>
              <a:t> </a:t>
            </a:r>
            <a:endParaRPr lang="ar-EG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1" name="Oval 16"/>
          <p:cNvSpPr/>
          <p:nvPr/>
        </p:nvSpPr>
        <p:spPr bwMode="auto">
          <a:xfrm>
            <a:off x="7740650" y="1628775"/>
            <a:ext cx="847725" cy="714375"/>
          </a:xfrm>
          <a:prstGeom prst="homePlat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12" name="Oval 17"/>
          <p:cNvSpPr/>
          <p:nvPr/>
        </p:nvSpPr>
        <p:spPr bwMode="auto">
          <a:xfrm>
            <a:off x="7539038" y="1774825"/>
            <a:ext cx="1136650" cy="509588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solidFill>
                  <a:srgbClr val="FFFF00"/>
                </a:solidFill>
              </a:rPr>
              <a:t>33</a:t>
            </a:r>
          </a:p>
        </p:txBody>
      </p:sp>
    </p:spTree>
  </p:cSld>
  <p:clrMapOvr>
    <a:masterClrMapping/>
  </p:clrMapOvr>
  <p:transition>
    <p:pull dir="ru"/>
    <p:sndAc>
      <p:stSnd>
        <p:snd r:embed="rId2" name="Windows XP Hardware Fai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5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5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كْتُبْ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يمكن للعبارتين أن تمثلا قيم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وبذلك فإن هذه الجملة تكون أحيان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autoUpdateAnimBg="0"/>
      <p:bldP spid="11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2" descr="Chrome.wm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00750" y="214313"/>
            <a:ext cx="2643188" cy="1500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6670675" y="549275"/>
            <a:ext cx="1357313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400" b="1">
                <a:solidFill>
                  <a:srgbClr val="C00000"/>
                </a:solidFill>
                <a:latin typeface="Calibri" pitchFamily="34" charset="0"/>
              </a:rPr>
              <a:t>استعد </a:t>
            </a:r>
          </a:p>
        </p:txBody>
      </p:sp>
      <p:sp>
        <p:nvSpPr>
          <p:cNvPr id="14" name="Round Single Corner Rectangle 13"/>
          <p:cNvSpPr/>
          <p:nvPr/>
        </p:nvSpPr>
        <p:spPr bwMode="auto">
          <a:xfrm>
            <a:off x="500063" y="2000250"/>
            <a:ext cx="6715125" cy="4000500"/>
          </a:xfrm>
          <a:prstGeom prst="round1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5129" name="Rectangle 4"/>
          <p:cNvSpPr>
            <a:spLocks noChangeArrowheads="1"/>
          </p:cNvSpPr>
          <p:nvPr/>
        </p:nvSpPr>
        <p:spPr bwMode="auto">
          <a:xfrm>
            <a:off x="571500" y="2143125"/>
            <a:ext cx="6161088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4000" b="1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يحوي </a:t>
            </a:r>
            <a:r>
              <a:rPr lang="ar-EG" sz="4000" b="1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كيس عدداً من حبات التفاح، وإلى جانب الكيس تفاحتان؛</a:t>
            </a:r>
            <a:endParaRPr lang="ar-EG" sz="4000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endParaRPr lang="ar-EG" sz="4000" b="1" dirty="0">
              <a:solidFill>
                <a:schemeClr val="accent5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ar-EG" sz="4000" b="1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إذن </a:t>
            </a:r>
            <a:r>
              <a:rPr lang="ar-EG" sz="4000" b="1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عدد </a:t>
            </a:r>
            <a:r>
              <a:rPr lang="ar-EG" sz="4000" b="1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التفاح الكلي يساوي عدد التفاحات في الكيس زائد </a:t>
            </a:r>
            <a:r>
              <a:rPr lang="ar-EG" sz="4000" b="1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2.</a:t>
            </a:r>
            <a:r>
              <a:rPr lang="ar-EG" sz="3600" b="1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 </a:t>
            </a:r>
          </a:p>
          <a:p>
            <a:pPr algn="ctr">
              <a:defRPr/>
            </a:pPr>
            <a:r>
              <a:rPr lang="ar-EG" sz="3600" b="1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 </a:t>
            </a:r>
            <a:endParaRPr lang="ar-EG" sz="3200" b="1" dirty="0">
              <a:solidFill>
                <a:schemeClr val="accent5">
                  <a:lumMod val="50000"/>
                </a:schemeClr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86563" y="4071938"/>
            <a:ext cx="225742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u"/>
    <p:sndAc>
      <p:stSnd>
        <p:snd r:embed="rId2" name="Windows XP Hardware Fai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ستع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n notif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n notif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1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يحوي كِيْسُ عَدَداً مِنْ حَبَّات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12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2" descr="BCKLC073.WMF"/>
          <p:cNvPicPr>
            <a:picLocks noChangeAspect="1"/>
          </p:cNvPicPr>
          <p:nvPr/>
        </p:nvPicPr>
        <p:blipFill>
          <a:blip r:embed="rId7">
            <a:lum bright="-10000" contrast="72000"/>
          </a:blip>
          <a:srcRect/>
          <a:stretch>
            <a:fillRect/>
          </a:stretch>
        </p:blipFill>
        <p:spPr bwMode="auto">
          <a:xfrm>
            <a:off x="500063" y="0"/>
            <a:ext cx="8643937" cy="664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Rectangle 1"/>
          <p:cNvSpPr>
            <a:spLocks noChangeArrowheads="1"/>
          </p:cNvSpPr>
          <p:nvPr/>
        </p:nvSpPr>
        <p:spPr bwMode="auto">
          <a:xfrm>
            <a:off x="671513" y="2273300"/>
            <a:ext cx="4614862" cy="458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b="1"/>
              <a:t>يمكن تمثيل العدد المجهول من التفاحات بمتغير، و</a:t>
            </a:r>
            <a:r>
              <a:rPr lang="ar-EG" sz="3600" b="1">
                <a:solidFill>
                  <a:schemeClr val="accent2"/>
                </a:solidFill>
              </a:rPr>
              <a:t>المتغير</a:t>
            </a:r>
            <a:r>
              <a:rPr lang="ar-EG" sz="3200" b="1"/>
              <a:t> حرف أو رمز يمثل عدداً مجهولاً.</a:t>
            </a:r>
          </a:p>
          <a:p>
            <a:endParaRPr lang="ar-EG" sz="3200" b="1"/>
          </a:p>
          <a:p>
            <a:r>
              <a:rPr lang="ar-EG" sz="3200" b="1"/>
              <a:t>		</a:t>
            </a:r>
          </a:p>
          <a:p>
            <a:r>
              <a:rPr lang="ar-EG" sz="3200" b="1"/>
              <a:t>	    س+2</a:t>
            </a:r>
          </a:p>
          <a:p>
            <a:endParaRPr lang="ar-EG" sz="3200" b="1">
              <a:latin typeface="Calibri" pitchFamily="34" charset="0"/>
            </a:endParaRPr>
          </a:p>
          <a:p>
            <a:endParaRPr lang="ar-EG" sz="3200" b="1">
              <a:latin typeface="Calibri" pitchFamily="34" charset="0"/>
            </a:endParaRPr>
          </a:p>
          <a:p>
            <a:endParaRPr lang="ar-EG" sz="3200" b="1">
              <a:latin typeface="Calibri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143375" y="4357688"/>
            <a:ext cx="2170113" cy="13843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800" b="1">
                <a:solidFill>
                  <a:srgbClr val="0033CC"/>
                </a:solidFill>
              </a:rPr>
              <a:t>عدد التفاحات في الكيس قيمة مجهولة </a:t>
            </a:r>
            <a:endParaRPr lang="ar-EG" sz="2800" b="1">
              <a:solidFill>
                <a:srgbClr val="0033CC"/>
              </a:solidFill>
              <a:latin typeface="Calibri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42938" y="4357688"/>
            <a:ext cx="2027237" cy="13843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800" b="1">
                <a:solidFill>
                  <a:srgbClr val="0033CC"/>
                </a:solidFill>
              </a:rPr>
              <a:t>عدد التفاحات خارج الكيس قيمة معلومة.</a:t>
            </a:r>
          </a:p>
        </p:txBody>
      </p:sp>
    </p:spTree>
  </p:cSld>
  <p:clrMapOvr>
    <a:masterClrMapping/>
  </p:clrMapOvr>
  <p:transition>
    <p:pull dir="ru"/>
    <p:sndAc>
      <p:stSnd>
        <p:snd r:embed="rId2" name="Windows XP Hardware Fai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يُمْكِنُ تَمْثِيْلٌ الْعَدَدِ الْمَجْهُوْلِ مِنَ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س + 2  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عَدَدَ التُفَّاحَاتِ فِيْ الْكِيَسِ قَيِّمَةٌ مَجْهُوْلَةٍ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عَدَدَ التُفَّاحَاتِ خَارِجَ الْكَيِّسُ قَيِّمَةٌ مَعْلُوْمَة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build="p"/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785813" y="1143000"/>
            <a:ext cx="7643812" cy="4714875"/>
            <a:chOff x="142844" y="1571612"/>
            <a:chExt cx="8724960" cy="5224498"/>
          </a:xfrm>
        </p:grpSpPr>
        <p:sp>
          <p:nvSpPr>
            <p:cNvPr id="8" name="Flowchart: Delay 7"/>
            <p:cNvSpPr/>
            <p:nvPr/>
          </p:nvSpPr>
          <p:spPr>
            <a:xfrm rot="5400000">
              <a:off x="1785701" y="71242"/>
              <a:ext cx="5073216" cy="8358928"/>
            </a:xfrm>
            <a:prstGeom prst="flowChartDelay">
              <a:avLst/>
            </a:prstGeom>
            <a:solidFill>
              <a:srgbClr val="0000FF"/>
            </a:solidFill>
            <a:ln w="76200">
              <a:solidFill>
                <a:srgbClr val="FF0000"/>
              </a:solidFill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9" name="Flowchart: Delay 8"/>
            <p:cNvSpPr/>
            <p:nvPr/>
          </p:nvSpPr>
          <p:spPr>
            <a:xfrm rot="5400000">
              <a:off x="2152612" y="80917"/>
              <a:ext cx="5071457" cy="8358928"/>
            </a:xfrm>
            <a:prstGeom prst="flowChartDelay">
              <a:avLst/>
            </a:prstGeom>
            <a:solidFill>
              <a:srgbClr val="0000FF"/>
            </a:solidFill>
            <a:ln w="76200">
              <a:solidFill>
                <a:srgbClr val="FF0000"/>
              </a:solidFill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10" name="Flowchart: Delay 9"/>
            <p:cNvSpPr/>
            <p:nvPr/>
          </p:nvSpPr>
          <p:spPr>
            <a:xfrm rot="5400000">
              <a:off x="2000400" y="-72123"/>
              <a:ext cx="5071458" cy="8358928"/>
            </a:xfrm>
            <a:prstGeom prst="flowChartDelay">
              <a:avLst/>
            </a:prstGeom>
            <a:ln w="76200">
              <a:solidFill>
                <a:srgbClr val="FF0000"/>
              </a:solidFill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331913" y="1844675"/>
            <a:ext cx="6500812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>
                <a:solidFill>
                  <a:schemeClr val="accent2"/>
                </a:solidFill>
              </a:rPr>
              <a:t>العبارة الجبرية</a:t>
            </a:r>
            <a:r>
              <a:rPr lang="ar-EG" sz="3600" b="1"/>
              <a:t>، مثل س+2، مجموعةٌ من المتغيرات والأعداد تربطها عملية واحدة على الأقل. عندما تستبدل بالمتغير عدداً في عبارة، يمكنك </a:t>
            </a:r>
            <a:r>
              <a:rPr lang="ar-EG" sz="3600" b="1">
                <a:solidFill>
                  <a:srgbClr val="C00000"/>
                </a:solidFill>
              </a:rPr>
              <a:t>حساب قيمة </a:t>
            </a:r>
            <a:r>
              <a:rPr lang="ar-EG" sz="3600" b="1"/>
              <a:t>تلك العبارة.</a:t>
            </a:r>
            <a:endParaRPr lang="ar-EG" sz="3600" b="1">
              <a:latin typeface="Calibri" pitchFamily="34" charset="0"/>
            </a:endParaRPr>
          </a:p>
        </p:txBody>
      </p:sp>
    </p:spTree>
  </p:cSld>
  <p:clrMapOvr>
    <a:masterClrMapping/>
  </p:clrMapOvr>
  <p:transition>
    <p:pull dir="ru"/>
    <p:sndAc>
      <p:stSnd>
        <p:snd r:embed="rId2" name="Windows XP Hardware Fai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ched_slowdow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ْعِبَارَةِ الْجَبْرِيَّةِ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nip Diagonal Corner Rectangle 8"/>
          <p:cNvSpPr/>
          <p:nvPr/>
        </p:nvSpPr>
        <p:spPr bwMode="auto">
          <a:xfrm>
            <a:off x="438150" y="1571625"/>
            <a:ext cx="8348663" cy="5000625"/>
          </a:xfrm>
          <a:prstGeom prst="snip2Diag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b="1"/>
          </a:p>
        </p:txBody>
      </p:sp>
      <p:pic>
        <p:nvPicPr>
          <p:cNvPr id="3" name="Picture 2" descr="BDRLC034.WMF"/>
          <p:cNvPicPr>
            <a:picLocks noChangeAspect="1"/>
          </p:cNvPicPr>
          <p:nvPr/>
        </p:nvPicPr>
        <p:blipFill>
          <a:blip r:embed="rId11">
            <a:lum bright="-12000" contrast="58000"/>
          </a:blip>
          <a:stretch>
            <a:fillRect/>
          </a:stretch>
        </p:blipFill>
        <p:spPr bwMode="auto">
          <a:xfrm>
            <a:off x="6215063" y="214313"/>
            <a:ext cx="2451100" cy="1166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212" name="Rectangle 1"/>
          <p:cNvSpPr>
            <a:spLocks noChangeArrowheads="1"/>
          </p:cNvSpPr>
          <p:nvPr/>
        </p:nvSpPr>
        <p:spPr bwMode="auto">
          <a:xfrm>
            <a:off x="6572250" y="428625"/>
            <a:ext cx="1803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/>
              <a:t>مثال</a:t>
            </a:r>
            <a:endParaRPr lang="ar-EG" sz="4000" b="1">
              <a:latin typeface="Calibri" pitchFamily="34" charset="0"/>
            </a:endParaRPr>
          </a:p>
        </p:txBody>
      </p:sp>
      <p:sp>
        <p:nvSpPr>
          <p:cNvPr id="9221" name="Rectangle 4"/>
          <p:cNvSpPr>
            <a:spLocks noChangeArrowheads="1"/>
          </p:cNvSpPr>
          <p:nvPr/>
        </p:nvSpPr>
        <p:spPr bwMode="auto">
          <a:xfrm>
            <a:off x="500063" y="1785938"/>
            <a:ext cx="7215187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b="1"/>
              <a:t>أوجد قيمة العبارة س+ 2، إذا كانت س = 3 </a:t>
            </a:r>
            <a:br>
              <a:rPr lang="ar-EG" sz="3200" b="1"/>
            </a:br>
            <a:endParaRPr lang="ar-EG" sz="3200" b="1"/>
          </a:p>
          <a:p>
            <a:r>
              <a:rPr lang="ar-EG" sz="3200" b="1">
                <a:solidFill>
                  <a:schemeClr val="accent2"/>
                </a:solidFill>
              </a:rPr>
              <a:t>س</a:t>
            </a:r>
            <a:r>
              <a:rPr lang="ar-EG" sz="3200" b="1"/>
              <a:t> + 2  </a:t>
            </a:r>
            <a:br>
              <a:rPr lang="ar-EG" sz="3200" b="1"/>
            </a:br>
            <a:endParaRPr lang="ar-EG" sz="3200" b="1"/>
          </a:p>
          <a:p>
            <a:r>
              <a:rPr lang="ar-EG" sz="3200" b="1"/>
              <a:t/>
            </a:r>
            <a:br>
              <a:rPr lang="ar-EG" sz="3200" b="1"/>
            </a:br>
            <a:r>
              <a:rPr lang="ar-EG" sz="3200" b="1">
                <a:solidFill>
                  <a:schemeClr val="accent2"/>
                </a:solidFill>
              </a:rPr>
              <a:t>3 </a:t>
            </a:r>
            <a:r>
              <a:rPr lang="ar-EG" sz="3200" b="1"/>
              <a:t>+ 2 </a:t>
            </a:r>
            <a:br>
              <a:rPr lang="ar-EG" sz="3200" b="1"/>
            </a:br>
            <a:endParaRPr lang="ar-EG" sz="3200" b="1"/>
          </a:p>
          <a:p>
            <a:r>
              <a:rPr lang="ar-EG" sz="3200" b="1"/>
              <a:t>  </a:t>
            </a:r>
            <a:br>
              <a:rPr lang="ar-EG" sz="3200" b="1"/>
            </a:br>
            <a:r>
              <a:rPr lang="ar-EG" sz="3200" b="1"/>
              <a:t>   5   </a:t>
            </a:r>
            <a:endParaRPr lang="ar-EG" sz="3200" b="1">
              <a:latin typeface="Calibri" pitchFamily="34" charset="0"/>
            </a:endParaRPr>
          </a:p>
        </p:txBody>
      </p:sp>
      <p:pic>
        <p:nvPicPr>
          <p:cNvPr id="9" name="Picture 2" descr="BDRLC034.WMF"/>
          <p:cNvPicPr>
            <a:picLocks noChangeAspect="1"/>
          </p:cNvPicPr>
          <p:nvPr/>
        </p:nvPicPr>
        <p:blipFill>
          <a:blip r:embed="rId11">
            <a:lum bright="-12000" contrast="58000"/>
          </a:blip>
          <a:stretch>
            <a:fillRect/>
          </a:stretch>
        </p:blipFill>
        <p:spPr bwMode="auto">
          <a:xfrm>
            <a:off x="1357313" y="285750"/>
            <a:ext cx="5665787" cy="1166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210" name="Rectangle 1"/>
          <p:cNvSpPr>
            <a:spLocks noChangeArrowheads="1"/>
          </p:cNvSpPr>
          <p:nvPr/>
        </p:nvSpPr>
        <p:spPr bwMode="auto">
          <a:xfrm>
            <a:off x="1979613" y="500063"/>
            <a:ext cx="46037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>
                <a:solidFill>
                  <a:srgbClr val="FF0066"/>
                </a:solidFill>
              </a:rPr>
              <a:t>إيجاد قيمة عبارة جبرية </a:t>
            </a:r>
            <a:br>
              <a:rPr lang="ar-EG" sz="4000" b="1">
                <a:solidFill>
                  <a:srgbClr val="FF0066"/>
                </a:solidFill>
              </a:rPr>
            </a:br>
            <a:endParaRPr lang="ar-EG" sz="4000" b="1">
              <a:solidFill>
                <a:srgbClr val="FF0066"/>
              </a:solidFill>
              <a:latin typeface="Calibri" pitchFamily="34" charset="0"/>
            </a:endParaRPr>
          </a:p>
        </p:txBody>
      </p:sp>
      <p:sp>
        <p:nvSpPr>
          <p:cNvPr id="11" name="32-Point Star 8"/>
          <p:cNvSpPr/>
          <p:nvPr/>
        </p:nvSpPr>
        <p:spPr bwMode="auto">
          <a:xfrm>
            <a:off x="7786688" y="1785938"/>
            <a:ext cx="571500" cy="642937"/>
          </a:xfrm>
          <a:prstGeom prst="cloud">
            <a:avLst/>
          </a:prstGeom>
          <a:solidFill>
            <a:srgbClr val="0033CC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6000" b="1" dirty="0"/>
              <a:t>1</a:t>
            </a:r>
          </a:p>
        </p:txBody>
      </p:sp>
      <p:sp>
        <p:nvSpPr>
          <p:cNvPr id="12" name="32-Point Star 8"/>
          <p:cNvSpPr/>
          <p:nvPr/>
        </p:nvSpPr>
        <p:spPr bwMode="auto">
          <a:xfrm>
            <a:off x="2627313" y="2571750"/>
            <a:ext cx="3587750" cy="10715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33CC"/>
                </a:solidFill>
              </a:rPr>
              <a:t>اكتب العبارة. استعمل كوباً وقطعتي عد لتمثيل </a:t>
            </a:r>
            <a:r>
              <a:rPr lang="ar-EG" sz="2800" b="1" dirty="0" err="1">
                <a:solidFill>
                  <a:srgbClr val="0033CC"/>
                </a:solidFill>
              </a:rPr>
              <a:t>س</a:t>
            </a:r>
            <a:r>
              <a:rPr lang="ar-EG" sz="2800" b="1" dirty="0">
                <a:solidFill>
                  <a:srgbClr val="0033CC"/>
                </a:solidFill>
              </a:rPr>
              <a:t> </a:t>
            </a:r>
            <a:r>
              <a:rPr lang="ar-EG" sz="2800" b="1" dirty="0">
                <a:solidFill>
                  <a:srgbClr val="0033CC"/>
                </a:solidFill>
              </a:rPr>
              <a:t>+ 2 </a:t>
            </a:r>
          </a:p>
        </p:txBody>
      </p:sp>
      <p:sp>
        <p:nvSpPr>
          <p:cNvPr id="13" name="32-Point Star 8"/>
          <p:cNvSpPr/>
          <p:nvPr/>
        </p:nvSpPr>
        <p:spPr bwMode="auto">
          <a:xfrm>
            <a:off x="2786063" y="4000500"/>
            <a:ext cx="3429000" cy="10715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33CC"/>
                </a:solidFill>
              </a:rPr>
              <a:t>عوض عن </a:t>
            </a:r>
            <a:r>
              <a:rPr lang="ar-EG" sz="2800" b="1" dirty="0" err="1">
                <a:solidFill>
                  <a:srgbClr val="0033CC"/>
                </a:solidFill>
              </a:rPr>
              <a:t>س</a:t>
            </a:r>
            <a:r>
              <a:rPr lang="ar-EG" sz="2800" b="1" dirty="0">
                <a:solidFill>
                  <a:srgbClr val="0033CC"/>
                </a:solidFill>
              </a:rPr>
              <a:t> بالعدد </a:t>
            </a:r>
            <a:r>
              <a:rPr lang="ar-EG" sz="2800" b="1" dirty="0">
                <a:solidFill>
                  <a:srgbClr val="0033CC"/>
                </a:solidFill>
              </a:rPr>
              <a:t>3 </a:t>
            </a:r>
            <a:r>
              <a:rPr lang="ar-EG" sz="2800" b="1" dirty="0">
                <a:solidFill>
                  <a:srgbClr val="0033CC"/>
                </a:solidFill>
              </a:rPr>
              <a:t>ضع </a:t>
            </a:r>
            <a:r>
              <a:rPr lang="ar-EG" sz="2800" b="1" dirty="0">
                <a:solidFill>
                  <a:srgbClr val="0033CC"/>
                </a:solidFill>
              </a:rPr>
              <a:t>3 </a:t>
            </a:r>
            <a:r>
              <a:rPr lang="ar-EG" sz="2800" b="1" dirty="0">
                <a:solidFill>
                  <a:srgbClr val="0033CC"/>
                </a:solidFill>
              </a:rPr>
              <a:t>قطع عد في الكوب</a:t>
            </a:r>
            <a:endParaRPr lang="ar-EG" sz="2800" b="1" dirty="0">
              <a:solidFill>
                <a:srgbClr val="0033CC"/>
              </a:solidFill>
            </a:endParaRPr>
          </a:p>
        </p:txBody>
      </p:sp>
      <p:sp>
        <p:nvSpPr>
          <p:cNvPr id="23" name="32-Point Star 8"/>
          <p:cNvSpPr/>
          <p:nvPr/>
        </p:nvSpPr>
        <p:spPr bwMode="auto">
          <a:xfrm>
            <a:off x="2786063" y="5429250"/>
            <a:ext cx="3429000" cy="10715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800" b="1" dirty="0">
                <a:solidFill>
                  <a:srgbClr val="0033CC"/>
                </a:solidFill>
              </a:rPr>
              <a:t>اجمع </a:t>
            </a:r>
            <a:r>
              <a:rPr lang="ar-EG" sz="2800" b="1" dirty="0">
                <a:solidFill>
                  <a:srgbClr val="0033CC"/>
                </a:solidFill>
              </a:rPr>
              <a:t>3 </a:t>
            </a:r>
            <a:r>
              <a:rPr lang="ar-EG" sz="2800" b="1" dirty="0" err="1">
                <a:solidFill>
                  <a:srgbClr val="0033CC"/>
                </a:solidFill>
              </a:rPr>
              <a:t>و</a:t>
            </a:r>
            <a:r>
              <a:rPr lang="ar-EG" sz="2800" b="1" dirty="0">
                <a:solidFill>
                  <a:srgbClr val="0033CC"/>
                </a:solidFill>
              </a:rPr>
              <a:t> </a:t>
            </a:r>
            <a:r>
              <a:rPr lang="ar-EG" sz="2800" b="1" dirty="0">
                <a:solidFill>
                  <a:srgbClr val="0033CC"/>
                </a:solidFill>
              </a:rPr>
              <a:t>2 </a:t>
            </a:r>
            <a:br>
              <a:rPr lang="ar-EG" sz="2800" b="1" dirty="0">
                <a:solidFill>
                  <a:srgbClr val="0033CC"/>
                </a:solidFill>
              </a:rPr>
            </a:br>
            <a:r>
              <a:rPr lang="ar-EG" sz="2800" b="1" dirty="0">
                <a:solidFill>
                  <a:srgbClr val="0033CC"/>
                </a:solidFill>
              </a:rPr>
              <a:t>المجموع</a:t>
            </a:r>
            <a:r>
              <a:rPr lang="ar-EG" sz="2800" b="1" dirty="0">
                <a:solidFill>
                  <a:srgbClr val="0033CC"/>
                </a:solidFill>
              </a:rPr>
              <a:t> 5</a:t>
            </a:r>
          </a:p>
        </p:txBody>
      </p:sp>
      <p:pic>
        <p:nvPicPr>
          <p:cNvPr id="8202" name="Picture 8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85813" y="2643188"/>
            <a:ext cx="160972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3" name="Picture 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85813" y="3857625"/>
            <a:ext cx="163830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4" name="Picture 1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57250" y="5357813"/>
            <a:ext cx="16383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8" name="Пряма сполучна лінія 27"/>
          <p:cNvCxnSpPr/>
          <p:nvPr/>
        </p:nvCxnSpPr>
        <p:spPr>
          <a:xfrm rot="5400000">
            <a:off x="7036594" y="3821907"/>
            <a:ext cx="930275" cy="158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 сполучна лінія 28"/>
          <p:cNvCxnSpPr/>
          <p:nvPr/>
        </p:nvCxnSpPr>
        <p:spPr>
          <a:xfrm rot="5400000">
            <a:off x="6323013" y="3821113"/>
            <a:ext cx="928687" cy="158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 сполучна лінія 29"/>
          <p:cNvCxnSpPr/>
          <p:nvPr/>
        </p:nvCxnSpPr>
        <p:spPr>
          <a:xfrm rot="5400000">
            <a:off x="6823075" y="5106988"/>
            <a:ext cx="1071563" cy="28733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 сполучна лінія 30"/>
          <p:cNvCxnSpPr/>
          <p:nvPr/>
        </p:nvCxnSpPr>
        <p:spPr>
          <a:xfrm rot="16200000" flipH="1">
            <a:off x="6466681" y="5037932"/>
            <a:ext cx="1071563" cy="4254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pull dir="ru"/>
    <p:sndAc>
      <p:stSnd>
        <p:snd r:embed="rId2" name="Windows XP Hardware Fai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2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ِثَالُ إيجا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tif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أَوْجِدْ قِيْمَةَ الْعِبَارَةِ س+ 2، إِذا كَانَتْ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كْتُبْ الْعِبَارَةِ اسْتَعْمَلَ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عوض عن سَ بِالْعَدَد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اجمع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2" grpId="0"/>
      <p:bldP spid="9221" grpId="0"/>
      <p:bldP spid="8210" grpId="0"/>
      <p:bldP spid="11" grpId="0" animBg="1"/>
      <p:bldP spid="12" grpId="0"/>
      <p:bldP spid="13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nip Diagonal Corner Rectangle 8"/>
          <p:cNvSpPr/>
          <p:nvPr/>
        </p:nvSpPr>
        <p:spPr bwMode="auto">
          <a:xfrm>
            <a:off x="438150" y="2143125"/>
            <a:ext cx="8348663" cy="4572000"/>
          </a:xfrm>
          <a:prstGeom prst="snip2Same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b="1"/>
          </a:p>
        </p:txBody>
      </p:sp>
      <p:sp>
        <p:nvSpPr>
          <p:cNvPr id="9221" name="Rectangle 4"/>
          <p:cNvSpPr>
            <a:spLocks noChangeArrowheads="1"/>
          </p:cNvSpPr>
          <p:nvPr/>
        </p:nvSpPr>
        <p:spPr bwMode="auto">
          <a:xfrm>
            <a:off x="857250" y="2286000"/>
            <a:ext cx="7215188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4400" b="1" dirty="0">
                <a:solidFill>
                  <a:schemeClr val="accent3">
                    <a:lumMod val="50000"/>
                  </a:schemeClr>
                </a:solidFill>
              </a:rPr>
              <a:t>رياضة: </a:t>
            </a:r>
          </a:p>
          <a:p>
            <a:pPr algn="ctr">
              <a:defRPr/>
            </a:pPr>
            <a:r>
              <a:rPr lang="ar-EG" sz="4400" b="1" dirty="0"/>
              <a:t>سجل راشد </a:t>
            </a:r>
            <a:r>
              <a:rPr lang="ar-EG" sz="4400" b="1" dirty="0"/>
              <a:t>8 </a:t>
            </a:r>
            <a:r>
              <a:rPr lang="ar-EG" sz="4400" b="1" dirty="0"/>
              <a:t>أهداف، وسجل طلال عدداً من الأهداف </a:t>
            </a:r>
            <a:r>
              <a:rPr lang="ar-EG" sz="4400" b="1" dirty="0"/>
              <a:t>يقل بمقدار هـ </a:t>
            </a:r>
            <a:r>
              <a:rPr lang="ar-EG" sz="4400" b="1" dirty="0"/>
              <a:t>عن أهداف راشد.</a:t>
            </a:r>
            <a:endParaRPr lang="ar-EG" sz="4400" b="1" dirty="0"/>
          </a:p>
          <a:p>
            <a:pPr algn="ctr">
              <a:defRPr/>
            </a:pPr>
            <a:r>
              <a:rPr lang="ar-EG" sz="4400" b="1" dirty="0"/>
              <a:t> </a:t>
            </a:r>
            <a:r>
              <a:rPr lang="ar-EG" sz="4400" b="1" dirty="0"/>
              <a:t>اكتب العبارة الجبرية التي تمثل ذلك.</a:t>
            </a:r>
            <a:r>
              <a:rPr lang="ar-EG" sz="4400" b="1" dirty="0"/>
              <a:t> </a:t>
            </a:r>
          </a:p>
          <a:p>
            <a:pPr algn="ctr">
              <a:defRPr/>
            </a:pPr>
            <a:r>
              <a:rPr lang="ar-EG" sz="4400" b="1" dirty="0">
                <a:solidFill>
                  <a:srgbClr val="7030A0"/>
                </a:solidFill>
              </a:rPr>
              <a:t>الكلمة </a:t>
            </a:r>
            <a:r>
              <a:rPr lang="ar-EG" sz="4400" b="1" dirty="0">
                <a:solidFill>
                  <a:srgbClr val="7030A0"/>
                </a:solidFill>
              </a:rPr>
              <a:t>"</a:t>
            </a:r>
            <a:r>
              <a:rPr lang="ar-EG" sz="4400" b="1" dirty="0">
                <a:solidFill>
                  <a:srgbClr val="7030A0"/>
                </a:solidFill>
              </a:rPr>
              <a:t>تقل</a:t>
            </a:r>
            <a:r>
              <a:rPr lang="ar-EG" sz="4400" b="1" dirty="0">
                <a:solidFill>
                  <a:srgbClr val="7030A0"/>
                </a:solidFill>
              </a:rPr>
              <a:t>" </a:t>
            </a:r>
            <a:r>
              <a:rPr lang="ar-EG" sz="4400" b="1" dirty="0">
                <a:solidFill>
                  <a:srgbClr val="7030A0"/>
                </a:solidFill>
              </a:rPr>
              <a:t>تدل على عملية الطرح.</a:t>
            </a:r>
            <a:r>
              <a:rPr lang="ar-EG" sz="4400" b="1" dirty="0">
                <a:solidFill>
                  <a:srgbClr val="7030A0"/>
                </a:solidFill>
              </a:rPr>
              <a:t> </a:t>
            </a:r>
            <a:br>
              <a:rPr lang="ar-EG" sz="4400" b="1" dirty="0">
                <a:solidFill>
                  <a:srgbClr val="7030A0"/>
                </a:solidFill>
              </a:rPr>
            </a:br>
            <a:endParaRPr lang="ar-EG" sz="4400" b="1" dirty="0">
              <a:solidFill>
                <a:srgbClr val="7030A0"/>
              </a:solidFill>
              <a:latin typeface="Calibri" pitchFamily="34" charset="0"/>
            </a:endParaRPr>
          </a:p>
        </p:txBody>
      </p:sp>
      <p:pic>
        <p:nvPicPr>
          <p:cNvPr id="9" name="Picture 2" descr="BDRLC034.WM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428625" y="1000125"/>
            <a:ext cx="8286750" cy="1166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232" name="Rectangle 1"/>
          <p:cNvSpPr>
            <a:spLocks noChangeArrowheads="1"/>
          </p:cNvSpPr>
          <p:nvPr/>
        </p:nvSpPr>
        <p:spPr bwMode="auto">
          <a:xfrm>
            <a:off x="1020763" y="1285875"/>
            <a:ext cx="70516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>
                <a:solidFill>
                  <a:srgbClr val="FF0066"/>
                </a:solidFill>
              </a:rPr>
              <a:t>كتابة العبارات الجبرية وحساب قيمها </a:t>
            </a:r>
            <a:endParaRPr lang="ar-EG" sz="3600" b="1">
              <a:solidFill>
                <a:srgbClr val="FF0066"/>
              </a:solidFill>
              <a:latin typeface="Calibri" pitchFamily="34" charset="0"/>
            </a:endParaRPr>
          </a:p>
        </p:txBody>
      </p:sp>
      <p:sp>
        <p:nvSpPr>
          <p:cNvPr id="11" name="32-Point Star 8"/>
          <p:cNvSpPr/>
          <p:nvPr/>
        </p:nvSpPr>
        <p:spPr bwMode="auto">
          <a:xfrm>
            <a:off x="8001000" y="2286000"/>
            <a:ext cx="571500" cy="642938"/>
          </a:xfrm>
          <a:prstGeom prst="cloud">
            <a:avLst/>
          </a:prstGeom>
          <a:solidFill>
            <a:srgbClr val="0033CC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6000" b="1" dirty="0"/>
              <a:t>2</a:t>
            </a:r>
          </a:p>
        </p:txBody>
      </p:sp>
      <p:pic>
        <p:nvPicPr>
          <p:cNvPr id="3" name="Picture 2" descr="BDRLC034.WM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2143125" y="142875"/>
            <a:ext cx="5357813" cy="1166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230" name="Rectangle 1"/>
          <p:cNvSpPr>
            <a:spLocks noChangeArrowheads="1"/>
          </p:cNvSpPr>
          <p:nvPr/>
        </p:nvSpPr>
        <p:spPr bwMode="auto">
          <a:xfrm>
            <a:off x="3071813" y="214313"/>
            <a:ext cx="36020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/>
              <a:t>مثالٌ من واقع الحياة </a:t>
            </a:r>
            <a:endParaRPr lang="ar-EG" sz="4000" b="1">
              <a:latin typeface="Calibri" pitchFamily="34" charset="0"/>
            </a:endParaRPr>
          </a:p>
        </p:txBody>
      </p:sp>
    </p:spTree>
  </p:cSld>
  <p:clrMapOvr>
    <a:masterClrMapping/>
  </p:clrMapOvr>
  <p:transition>
    <p:pull dir="ru"/>
    <p:sndAc>
      <p:stSnd>
        <p:snd r:embed="rId2" name="Windows XP Hardware Fai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ِثَالٌ مِنْ وَاقِعْ الْحَيَاةِ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29 - Windows error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كِتَابَةِ الْعِبَارَاتِ الْجَبْرِيَّةِ وَحِسَاب قِيْمَهَا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رياض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رِيَاضَةٍ سَجِّلْ رَاشِدٍ 8 أَهْدَافُ، وَسُجِّلَ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رِيَاضَةٍ سَجِّلْ رَاشِدٍ 8 أَهْدَافُ، وَسُجِّلَ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سجل راش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 build="p"/>
      <p:bldP spid="9232" grpId="0"/>
      <p:bldP spid="11" grpId="0" animBg="1"/>
      <p:bldP spid="92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6492</TotalTime>
  <Words>1356</Words>
  <Application>Microsoft Office PowerPoint</Application>
  <PresentationFormat>عرض على الشاشة (3:4)‏</PresentationFormat>
  <Paragraphs>226</Paragraphs>
  <Slides>40</Slides>
  <Notes>3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سمة</vt:lpstr>
      </vt:variant>
      <vt:variant>
        <vt:i4>1</vt:i4>
      </vt:variant>
      <vt:variant>
        <vt:lpstr>عناوين الشرائح</vt:lpstr>
      </vt:variant>
      <vt:variant>
        <vt:i4>40</vt:i4>
      </vt:variant>
    </vt:vector>
  </HeadingPairs>
  <TitlesOfParts>
    <vt:vector size="44" baseType="lpstr">
      <vt:lpstr>Arial</vt:lpstr>
      <vt:lpstr>Calibri</vt:lpstr>
      <vt:lpstr>Times New Roman</vt:lpstr>
      <vt:lpstr>Office Theme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  <vt:lpstr>الشريحة 17</vt:lpstr>
      <vt:lpstr>الشريحة 18</vt:lpstr>
      <vt:lpstr>الشريحة 19</vt:lpstr>
      <vt:lpstr>الشريحة 20</vt:lpstr>
      <vt:lpstr>الشريحة 21</vt:lpstr>
      <vt:lpstr>الشريحة 22</vt:lpstr>
      <vt:lpstr>الشريحة 23</vt:lpstr>
      <vt:lpstr>الشريحة 24</vt:lpstr>
      <vt:lpstr>الشريحة 25</vt:lpstr>
      <vt:lpstr>الشريحة 26</vt:lpstr>
      <vt:lpstr>الشريحة 27</vt:lpstr>
      <vt:lpstr>الشريحة 28</vt:lpstr>
      <vt:lpstr>الشريحة 29</vt:lpstr>
      <vt:lpstr>الشريحة 30</vt:lpstr>
      <vt:lpstr>الشريحة 31</vt:lpstr>
      <vt:lpstr>الشريحة 32</vt:lpstr>
      <vt:lpstr>الشريحة 33</vt:lpstr>
      <vt:lpstr>الشريحة 34</vt:lpstr>
      <vt:lpstr>الشريحة 35</vt:lpstr>
      <vt:lpstr>الشريحة 36</vt:lpstr>
      <vt:lpstr>الشريحة 37</vt:lpstr>
      <vt:lpstr>الشريحة 38</vt:lpstr>
      <vt:lpstr>الشريحة 39</vt:lpstr>
      <vt:lpstr>الشريحة 40</vt:lpstr>
    </vt:vector>
  </TitlesOfParts>
  <Company>( AQSA Comp )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رياضيات 5ب - الفصل الخامس</dc:title>
  <dc:subject>5 - 1  عِبَارَاتُ الْجَمْعُ وَالْطَّرْحُ الْجَبْرِيَّةِ</dc:subject>
  <dc:creator>أ/بندر الحازمي</dc:creator>
  <cp:keywords>حقيبة إنجاز المعلم والمعلمة</cp:keywords>
  <cp:lastModifiedBy>future</cp:lastModifiedBy>
  <cp:revision>391</cp:revision>
  <dcterms:created xsi:type="dcterms:W3CDTF">2010-02-14T14:41:30Z</dcterms:created>
  <dcterms:modified xsi:type="dcterms:W3CDTF">2015-12-11T19:12:04Z</dcterms:modified>
</cp:coreProperties>
</file>