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65" r:id="rId6"/>
    <p:sldId id="267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custDataLst>
    <p:tags r:id="rId14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202" autoAdjust="0"/>
    <p:restoredTop sz="91103" autoAdjust="0"/>
  </p:normalViewPr>
  <p:slideViewPr>
    <p:cSldViewPr>
      <p:cViewPr varScale="1">
        <p:scale>
          <a:sx n="47" d="100"/>
          <a:sy n="47" d="100"/>
        </p:scale>
        <p:origin x="-102" y="-11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13/07/1440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7630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4072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8173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9458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1388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3827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791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7927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1209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5136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4224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3/19/2019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1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3192143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</a:rPr>
              <a:t>مراجعة </a:t>
            </a:r>
            <a:r>
              <a:rPr lang="ar-SA" sz="2400" b="1" dirty="0" smtClean="0">
                <a:solidFill>
                  <a:schemeClr val="bg1"/>
                </a:solidFill>
              </a:rPr>
              <a:t>الفصل الثالث 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70106" y="1474230"/>
            <a:ext cx="1656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المستهلكات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05393" y="1451789"/>
            <a:ext cx="14558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</a:rPr>
              <a:t>الموطن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9621" y="968261"/>
            <a:ext cx="11335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تنقرض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34502" y="1980200"/>
            <a:ext cx="77048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1- تتشارك سلسلتان غذائيتان أو أكثر لتكوين </a:t>
            </a:r>
            <a:r>
              <a:rPr lang="ar-SA" sz="1600" b="1" dirty="0" smtClean="0"/>
              <a:t>............................. </a:t>
            </a:r>
            <a:r>
              <a:rPr lang="ar-SA" sz="2400" b="1" dirty="0" smtClean="0"/>
              <a:t>.</a:t>
            </a:r>
            <a:endParaRPr lang="ar-SA" sz="16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23528" y="2636912"/>
            <a:ext cx="85861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2- المخلوق الذي لا يستطيع صنع غذائه هو من  </a:t>
            </a:r>
            <a:r>
              <a:rPr lang="ar-SA" sz="1600" b="1" dirty="0" smtClean="0"/>
              <a:t>..........................</a:t>
            </a:r>
            <a:r>
              <a:rPr lang="ar-SA" sz="2800" b="1" dirty="0" smtClean="0"/>
              <a:t> .</a:t>
            </a:r>
            <a:endParaRPr lang="ar-SA" sz="2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11560" y="3212976"/>
            <a:ext cx="82773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3- النظام البيئي الكبير الذي له نباتات وحيواناته الخاصة يسمي  </a:t>
            </a:r>
            <a:r>
              <a:rPr lang="ar-SA" sz="1400" b="1" dirty="0" smtClean="0"/>
              <a:t>.......................................   </a:t>
            </a:r>
            <a:endParaRPr lang="ar-SA" sz="1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44413" y="4941168"/>
            <a:ext cx="811344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5- المخلوق الحي الذي يستعمل طاقة الشمس لصنع الغذاء هو من </a:t>
            </a:r>
            <a:r>
              <a:rPr lang="ar-SA" sz="1600" b="1" dirty="0" smtClean="0"/>
              <a:t>.....................</a:t>
            </a:r>
            <a:r>
              <a:rPr lang="ar-SA" sz="2800" b="1" dirty="0" smtClean="0"/>
              <a:t> </a:t>
            </a:r>
            <a:r>
              <a:rPr lang="ar-SA" sz="3200" b="1" dirty="0" smtClean="0"/>
              <a:t>.</a:t>
            </a:r>
            <a:endParaRPr lang="ar-SA" sz="28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86442" y="5859269"/>
            <a:ext cx="81803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6- العوامل الحيوية وغير الحيوية في بيئة معينة تكون </a:t>
            </a:r>
            <a:r>
              <a:rPr lang="ar-SA" sz="1400" b="1" dirty="0" smtClean="0"/>
              <a:t>............................ </a:t>
            </a:r>
            <a:r>
              <a:rPr lang="ar-SA" sz="2000" b="1" dirty="0" smtClean="0"/>
              <a:t> .</a:t>
            </a:r>
            <a:endParaRPr lang="ar-SA" sz="28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938183" y="1465691"/>
            <a:ext cx="1656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النظام البيئي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2438" y="536213"/>
            <a:ext cx="80283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أكمل كلا</a:t>
            </a:r>
            <a:r>
              <a:rPr lang="ar-EG" sz="2800" b="1" dirty="0">
                <a:solidFill>
                  <a:srgbClr val="FF0000"/>
                </a:solidFill>
              </a:rPr>
              <a:t>ً</a:t>
            </a:r>
            <a:r>
              <a:rPr lang="ar-SA" sz="2800" b="1" dirty="0" smtClean="0">
                <a:solidFill>
                  <a:srgbClr val="FF0000"/>
                </a:solidFill>
              </a:rPr>
              <a:t> من الجمل التالية بالكلمة المناسبة : -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82918" y="968261"/>
            <a:ext cx="21237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</a:rPr>
              <a:t>المنطقة الحيوية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08411" y="950104"/>
            <a:ext cx="15775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</a:rPr>
              <a:t>شبكة غذائية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34979" y="1455167"/>
            <a:ext cx="14558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</a:rPr>
              <a:t>المنتجات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26290" y="974071"/>
            <a:ext cx="1656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المواءمة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35696" y="2031231"/>
            <a:ext cx="15775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</a:rPr>
              <a:t>شبكة غذائية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75656" y="2679303"/>
            <a:ext cx="1656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المستهلكات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81050" y="3501008"/>
            <a:ext cx="28674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</a:rPr>
              <a:t>المنطقة الحيوية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9091" y="4005064"/>
            <a:ext cx="7984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/>
              <a:t>4- النظام </a:t>
            </a:r>
            <a:r>
              <a:rPr lang="ar-SA" sz="2800" b="1" dirty="0"/>
              <a:t>البيئي الذي يعيش فيه المخلوق الحي ، ويجد فيه جميع احتياجاته يسمي </a:t>
            </a:r>
            <a:r>
              <a:rPr lang="ar-SA" sz="1400" b="1" dirty="0" smtClean="0"/>
              <a:t>.........................</a:t>
            </a:r>
            <a:r>
              <a:rPr lang="ar-SA" sz="2000" b="1" dirty="0" smtClean="0"/>
              <a:t>.</a:t>
            </a:r>
            <a:endParaRPr lang="ar-SA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5076056" y="4406021"/>
            <a:ext cx="14558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</a:rPr>
              <a:t>الموطن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92621" y="5445224"/>
            <a:ext cx="14558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</a:rPr>
              <a:t>المنتجات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5576" y="5855973"/>
            <a:ext cx="1656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النظام البيئي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29" name="دبوس زينة 28"/>
          <p:cNvSpPr/>
          <p:nvPr/>
        </p:nvSpPr>
        <p:spPr>
          <a:xfrm>
            <a:off x="6624" y="3771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صـ125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89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3" grpId="0"/>
      <p:bldP spid="63" grpId="0"/>
      <p:bldP spid="64" grpId="0"/>
      <p:bldP spid="65" grpId="0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19990"/>
            <a:ext cx="3878197" cy="52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25" y="1021672"/>
            <a:ext cx="3737799" cy="520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شكل بيضاوي 8"/>
          <p:cNvSpPr/>
          <p:nvPr/>
        </p:nvSpPr>
        <p:spPr>
          <a:xfrm>
            <a:off x="6815898" y="5056040"/>
            <a:ext cx="1832566" cy="53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1050225" y="4265800"/>
            <a:ext cx="3671903" cy="79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6"/>
          <p:cNvSpPr txBox="1"/>
          <p:nvPr/>
        </p:nvSpPr>
        <p:spPr>
          <a:xfrm>
            <a:off x="2809124" y="0"/>
            <a:ext cx="3528368" cy="578882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 smtClean="0">
                <a:solidFill>
                  <a:schemeClr val="bg1"/>
                </a:solidFill>
              </a:rPr>
              <a:t>نموذج اختبار الفصل الثالث </a:t>
            </a:r>
            <a:endParaRPr lang="ar-EG" sz="2800" b="1" dirty="0">
              <a:solidFill>
                <a:schemeClr val="bg1"/>
              </a:solidFill>
            </a:endParaRPr>
          </a:p>
        </p:txBody>
      </p:sp>
      <p:sp>
        <p:nvSpPr>
          <p:cNvPr id="12" name="دبوس زينة 11"/>
          <p:cNvSpPr/>
          <p:nvPr/>
        </p:nvSpPr>
        <p:spPr>
          <a:xfrm>
            <a:off x="6624" y="3771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صـ128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4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6"/>
          <p:cNvSpPr txBox="1"/>
          <p:nvPr/>
        </p:nvSpPr>
        <p:spPr>
          <a:xfrm>
            <a:off x="2815839" y="0"/>
            <a:ext cx="3528368" cy="578882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 smtClean="0">
                <a:solidFill>
                  <a:schemeClr val="bg1"/>
                </a:solidFill>
              </a:rPr>
              <a:t>نموذج اختبار الفصل الثالث </a:t>
            </a:r>
            <a:endParaRPr lang="ar-EG" sz="2800" b="1" dirty="0">
              <a:solidFill>
                <a:schemeClr val="bg1"/>
              </a:solidFill>
            </a:endParaRPr>
          </a:p>
        </p:txBody>
      </p:sp>
      <p:sp>
        <p:nvSpPr>
          <p:cNvPr id="12" name="دبوس زينة 11"/>
          <p:cNvSpPr/>
          <p:nvPr/>
        </p:nvSpPr>
        <p:spPr>
          <a:xfrm>
            <a:off x="6624" y="3771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صـ128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9248"/>
            <a:ext cx="3600953" cy="56700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5656" y="2668180"/>
            <a:ext cx="3816424" cy="936104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2"/>
            </a:bgClr>
          </a:pattFill>
          <a:ln w="53975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</a:ln>
          <a:scene3d>
            <a:camera prst="obliqueTopRight"/>
            <a:lightRig rig="harsh" dir="t"/>
          </a:scene3d>
          <a:sp3d prstMaterial="dkEdge">
            <a:bevelT w="152400" h="50800" prst="softRound"/>
            <a:bevelB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ar-EG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يقل غذاء البومة بينما السرعوف تزداد أعداده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084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9" name="مربع نص 16"/>
          <p:cNvSpPr txBox="1"/>
          <p:nvPr/>
        </p:nvSpPr>
        <p:spPr>
          <a:xfrm>
            <a:off x="3194517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</a:rPr>
              <a:t>مراجعة </a:t>
            </a:r>
            <a:r>
              <a:rPr lang="ar-SA" sz="2400" b="1" dirty="0" smtClean="0">
                <a:solidFill>
                  <a:schemeClr val="bg1"/>
                </a:solidFill>
              </a:rPr>
              <a:t>الفصل الثالث 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1484784"/>
            <a:ext cx="1656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المستهلكات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8205" y="1467961"/>
            <a:ext cx="14558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</a:rPr>
              <a:t>الموطن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1052" y="1018762"/>
            <a:ext cx="11335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تنقرض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1104" y="1989437"/>
            <a:ext cx="770485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7- استجابة المخلوق الحي للتغيرات في نظامه البيئي تسمي </a:t>
            </a:r>
            <a:r>
              <a:rPr lang="ar-SA" sz="1400" b="1" dirty="0" smtClean="0"/>
              <a:t>..................  </a:t>
            </a:r>
            <a:r>
              <a:rPr lang="ar-SA" sz="2800" b="1" dirty="0" smtClean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768" y="2956176"/>
            <a:ext cx="85861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8- عند اختفاء أو عدم وجود أفراد النوع كلها فإن الأنواع </a:t>
            </a:r>
            <a:r>
              <a:rPr lang="ar-SA" sz="1400" b="1" dirty="0" smtClean="0"/>
              <a:t>......................  </a:t>
            </a:r>
            <a:r>
              <a:rPr lang="ar-SA" sz="2800" b="1" dirty="0" smtClean="0"/>
              <a:t>.</a:t>
            </a:r>
            <a:endParaRPr lang="ar-SA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23064" y="1504625"/>
            <a:ext cx="1656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النظام البيئي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3064" y="536213"/>
            <a:ext cx="80283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أكمل كلا من الجمل التالية بالكلمة المناسبة : -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3544" y="968261"/>
            <a:ext cx="21237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</a:rPr>
              <a:t>المنطقة الحيوية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66340" y="1006296"/>
            <a:ext cx="15775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</a:rPr>
              <a:t>شبكة غذائية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67272" y="1484783"/>
            <a:ext cx="14558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</a:rPr>
              <a:t>المنتجات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4970" y="1021806"/>
            <a:ext cx="1656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المواءمة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6296" y="2466490"/>
            <a:ext cx="1656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المواءمة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1600" y="2946143"/>
            <a:ext cx="11335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تنقرض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2079" y="3765362"/>
            <a:ext cx="783583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9</a:t>
            </a:r>
            <a:r>
              <a:rPr lang="ar-SA" sz="2800" b="1" dirty="0" smtClean="0">
                <a:solidFill>
                  <a:srgbClr val="FF0000"/>
                </a:solidFill>
              </a:rPr>
              <a:t>- حقيقة أم رأي . </a:t>
            </a:r>
            <a:r>
              <a:rPr lang="ar-SA" sz="2800" b="1" dirty="0" smtClean="0">
                <a:solidFill>
                  <a:srgbClr val="0070C0"/>
                </a:solidFill>
              </a:rPr>
              <a:t>الصحراء منطقة حيوية غير ملائمة  لحياة المخلوقات الحية  . هذه العبارة حقيقة أم رأي ؟ أوضح ذلك .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2079" y="4879802"/>
            <a:ext cx="7804545" cy="1451967"/>
          </a:xfrm>
          <a:prstGeom prst="round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الإجابة :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هذا رأي . هناك العديد من النباتات والحيوانات التي يمكنها العيش في المنطقة الصحراوية .</a:t>
            </a:r>
          </a:p>
        </p:txBody>
      </p:sp>
      <p:sp>
        <p:nvSpPr>
          <p:cNvPr id="23" name="دبوس زينة 22"/>
          <p:cNvSpPr/>
          <p:nvPr/>
        </p:nvSpPr>
        <p:spPr>
          <a:xfrm>
            <a:off x="6624" y="3771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صـ125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608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3"/>
          <p:cNvSpPr txBox="1">
            <a:spLocks noChangeArrowheads="1"/>
          </p:cNvSpPr>
          <p:nvPr/>
        </p:nvSpPr>
        <p:spPr bwMode="auto">
          <a:xfrm>
            <a:off x="1157435" y="1440053"/>
            <a:ext cx="6693129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u="none" dirty="0">
                <a:solidFill>
                  <a:schemeClr val="tx1"/>
                </a:solidFill>
                <a:latin typeface="Arial" pitchFamily="34" charset="0"/>
              </a:rPr>
              <a:t>انواع </a:t>
            </a:r>
            <a:r>
              <a:rPr lang="ar-SA" sz="2400" b="1" u="none" dirty="0" smtClean="0">
                <a:solidFill>
                  <a:schemeClr val="tx1"/>
                </a:solidFill>
                <a:latin typeface="Arial" pitchFamily="34" charset="0"/>
              </a:rPr>
              <a:t>من </a:t>
            </a:r>
            <a:r>
              <a:rPr lang="ar-SA" sz="2400" b="1" u="none" dirty="0">
                <a:solidFill>
                  <a:schemeClr val="tx1"/>
                </a:solidFill>
                <a:latin typeface="Arial" pitchFamily="34" charset="0"/>
              </a:rPr>
              <a:t>الزواحف وطيور وأشجار وأعشاب وشجيرات .......</a:t>
            </a:r>
            <a:endParaRPr lang="en-US" sz="2400" b="1" u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مربع نص 2"/>
          <p:cNvSpPr txBox="1">
            <a:spLocks noChangeArrowheads="1"/>
          </p:cNvSpPr>
          <p:nvPr/>
        </p:nvSpPr>
        <p:spPr bwMode="auto">
          <a:xfrm>
            <a:off x="7978994" y="1470830"/>
            <a:ext cx="829254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>
                <a:solidFill>
                  <a:srgbClr val="660066"/>
                </a:solidFill>
                <a:cs typeface="Times New Roman" pitchFamily="18" charset="0"/>
              </a:rPr>
              <a:t>الإجابة </a:t>
            </a:r>
            <a:endParaRPr lang="en-US" sz="2000" b="1" u="none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مربع نص 3"/>
          <p:cNvSpPr txBox="1">
            <a:spLocks noChangeArrowheads="1"/>
          </p:cNvSpPr>
          <p:nvPr/>
        </p:nvSpPr>
        <p:spPr bwMode="auto">
          <a:xfrm>
            <a:off x="899592" y="3296038"/>
            <a:ext cx="6979726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2800" b="1" u="none" dirty="0" smtClean="0">
                <a:solidFill>
                  <a:schemeClr val="tx1"/>
                </a:solidFill>
                <a:latin typeface="Arial" pitchFamily="34" charset="0"/>
              </a:rPr>
              <a:t>يقوم الناس بتدمير الأنظمة البيئية من خلال إزالة الغابات وبناء المساكن بدلاً منها كما أن التلوث ساعد على تدمير الكثير من الأنظمة البيئية والصيد الجائر أخل بالنظام البيئي</a:t>
            </a:r>
            <a:endParaRPr lang="en-US" sz="2800" b="1" u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مربع نص 2"/>
          <p:cNvSpPr txBox="1">
            <a:spLocks noChangeArrowheads="1"/>
          </p:cNvSpPr>
          <p:nvPr/>
        </p:nvSpPr>
        <p:spPr bwMode="auto">
          <a:xfrm>
            <a:off x="7921008" y="3788480"/>
            <a:ext cx="94522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660066"/>
                </a:solidFill>
                <a:cs typeface="Times New Roman" pitchFamily="18" charset="0"/>
              </a:rPr>
              <a:t>الإجابة </a:t>
            </a:r>
            <a:endParaRPr lang="en-US" sz="2000" b="1" u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20" name="مربع نص 16"/>
          <p:cNvSpPr txBox="1"/>
          <p:nvPr/>
        </p:nvSpPr>
        <p:spPr>
          <a:xfrm>
            <a:off x="3194517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</a:rPr>
              <a:t>مراجعة </a:t>
            </a:r>
            <a:r>
              <a:rPr lang="ar-SA" sz="2400" b="1" dirty="0" smtClean="0">
                <a:solidFill>
                  <a:schemeClr val="bg1"/>
                </a:solidFill>
              </a:rPr>
              <a:t>الفصل الثالث 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620688"/>
            <a:ext cx="82809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0070C0"/>
                </a:solidFill>
              </a:rPr>
              <a:t>10</a:t>
            </a:r>
            <a:r>
              <a:rPr lang="ar-SA" sz="2400" b="1" dirty="0" smtClean="0">
                <a:solidFill>
                  <a:srgbClr val="0070C0"/>
                </a:solidFill>
              </a:rPr>
              <a:t>- أتوقع . </a:t>
            </a:r>
            <a:r>
              <a:rPr lang="ar-EG" sz="2400" b="1" dirty="0">
                <a:solidFill>
                  <a:srgbClr val="FF0000"/>
                </a:solidFill>
              </a:rPr>
              <a:t>إ</a:t>
            </a:r>
            <a:r>
              <a:rPr lang="ar-SA" sz="2400" b="1" dirty="0" smtClean="0">
                <a:solidFill>
                  <a:srgbClr val="FF0000"/>
                </a:solidFill>
              </a:rPr>
              <a:t>ذا ذهبت في رحلة إل</a:t>
            </a:r>
            <a:r>
              <a:rPr lang="ar-EG" sz="2400" b="1" dirty="0" smtClean="0">
                <a:solidFill>
                  <a:srgbClr val="FF0000"/>
                </a:solidFill>
              </a:rPr>
              <a:t>ى</a:t>
            </a:r>
            <a:r>
              <a:rPr lang="ar-SA" sz="2400" b="1" dirty="0" smtClean="0">
                <a:solidFill>
                  <a:srgbClr val="FF0000"/>
                </a:solidFill>
              </a:rPr>
              <a:t> البر ، فما الحيوانات التي أتوقع أن أراها ؟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186861"/>
            <a:ext cx="780898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1</a:t>
            </a:r>
            <a:r>
              <a:rPr lang="ar-EG" sz="2800" b="1" dirty="0" smtClean="0">
                <a:solidFill>
                  <a:srgbClr val="0070C0"/>
                </a:solidFill>
              </a:rPr>
              <a:t>1</a:t>
            </a:r>
            <a:r>
              <a:rPr lang="ar-SA" sz="2800" b="1" dirty="0" smtClean="0">
                <a:solidFill>
                  <a:srgbClr val="0070C0"/>
                </a:solidFill>
              </a:rPr>
              <a:t>- كتابة </a:t>
            </a:r>
            <a:r>
              <a:rPr lang="ar-EG" sz="2800" b="1" dirty="0" smtClean="0">
                <a:solidFill>
                  <a:srgbClr val="0070C0"/>
                </a:solidFill>
              </a:rPr>
              <a:t>وصفية</a:t>
            </a:r>
            <a:r>
              <a:rPr lang="ar-SA" sz="2800" b="1" dirty="0" smtClean="0">
                <a:solidFill>
                  <a:srgbClr val="0070C0"/>
                </a:solidFill>
              </a:rPr>
              <a:t> . </a:t>
            </a:r>
            <a:r>
              <a:rPr lang="ar-EG" sz="2800" b="1" dirty="0" smtClean="0">
                <a:solidFill>
                  <a:srgbClr val="FF0000"/>
                </a:solidFill>
              </a:rPr>
              <a:t>صف ثلاث طرائق يقوم الناس من خلالها بتغيير الأنظمة البيئية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دبوس زينة 13"/>
          <p:cNvSpPr/>
          <p:nvPr/>
        </p:nvSpPr>
        <p:spPr>
          <a:xfrm>
            <a:off x="6624" y="3771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صـ126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3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20" grpId="0" animBg="1"/>
      <p:bldP spid="2" grpId="0"/>
      <p:bldP spid="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3"/>
          <p:cNvSpPr txBox="1">
            <a:spLocks noChangeArrowheads="1"/>
          </p:cNvSpPr>
          <p:nvPr/>
        </p:nvSpPr>
        <p:spPr bwMode="auto">
          <a:xfrm>
            <a:off x="2195736" y="1517883"/>
            <a:ext cx="6154697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u="none" dirty="0">
                <a:solidFill>
                  <a:schemeClr val="tx1"/>
                </a:solidFill>
                <a:latin typeface="Arial" pitchFamily="34" charset="0"/>
              </a:rPr>
              <a:t>المستهلكات : هي الحيوانات في المستويات الثلاثة العليا أما المنتجات : فهي النباتات في المستوى السفلي . </a:t>
            </a:r>
            <a:endParaRPr lang="en-US" sz="2400" b="1" u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ربع نص 2"/>
          <p:cNvSpPr txBox="1">
            <a:spLocks noChangeArrowheads="1"/>
          </p:cNvSpPr>
          <p:nvPr/>
        </p:nvSpPr>
        <p:spPr bwMode="auto">
          <a:xfrm>
            <a:off x="8296758" y="1697906"/>
            <a:ext cx="709613" cy="376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r-SA" sz="1800" b="1">
                <a:solidFill>
                  <a:srgbClr val="660066"/>
                </a:solidFill>
                <a:cs typeface="Times New Roman" pitchFamily="18" charset="0"/>
              </a:rPr>
              <a:t>الإجابة </a:t>
            </a:r>
            <a:endParaRPr lang="en-US" sz="1800" b="1" u="none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056" y="686922"/>
            <a:ext cx="1724025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14" name="مربع نص 16"/>
          <p:cNvSpPr txBox="1"/>
          <p:nvPr/>
        </p:nvSpPr>
        <p:spPr>
          <a:xfrm>
            <a:off x="3194517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</a:rPr>
              <a:t>مراجعة </a:t>
            </a:r>
            <a:r>
              <a:rPr lang="ar-SA" sz="2400" b="1" dirty="0" smtClean="0">
                <a:solidFill>
                  <a:schemeClr val="bg1"/>
                </a:solidFill>
              </a:rPr>
              <a:t>الفصل الثالث 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568978"/>
            <a:ext cx="695539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12- أفسر البيانات . </a:t>
            </a:r>
            <a:r>
              <a:rPr lang="ar-SA" sz="2400" b="1" dirty="0" smtClean="0">
                <a:solidFill>
                  <a:srgbClr val="FF0000"/>
                </a:solidFill>
              </a:rPr>
              <a:t>أي المخلوقات الحية في هرم الطاقة الموضح أدناه يعد من المستهلكات ، وأيها يعد من المنتجات ؟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5" name="دبوس زينة 14"/>
          <p:cNvSpPr/>
          <p:nvPr/>
        </p:nvSpPr>
        <p:spPr>
          <a:xfrm>
            <a:off x="6624" y="3771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صـ126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مربع نص 5"/>
          <p:cNvSpPr txBox="1">
            <a:spLocks noChangeArrowheads="1"/>
          </p:cNvSpPr>
          <p:nvPr/>
        </p:nvSpPr>
        <p:spPr bwMode="auto">
          <a:xfrm>
            <a:off x="693056" y="4010288"/>
            <a:ext cx="7143829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u="none" dirty="0">
                <a:solidFill>
                  <a:schemeClr val="tx1"/>
                </a:solidFill>
                <a:latin typeface="Arial" pitchFamily="34" charset="0"/>
              </a:rPr>
              <a:t>سيكون هناك كميات أقل من العشب لذا فالحيوانات التي تتغذى عليه لن تجد الغذاء الكافي . وقد يؤدي ذلك إلى تناقص أعداد آكلات الأعشاب . ومن دون آكلات الأعشاب لن تتمكن المفترسات ( آكلات اللحوم ) من الحصول على الفرائس ( آكلات الأعشاب ) . وقد تغادر بعض الحيوانات المنطقة العشبية وقد ينقرض بعضها الآخر .</a:t>
            </a:r>
            <a:endParaRPr lang="en-US" sz="2400" b="1" u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مربع نص 6"/>
          <p:cNvSpPr txBox="1">
            <a:spLocks noChangeArrowheads="1"/>
          </p:cNvSpPr>
          <p:nvPr/>
        </p:nvSpPr>
        <p:spPr bwMode="auto">
          <a:xfrm>
            <a:off x="7842936" y="4651264"/>
            <a:ext cx="97150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660066"/>
                </a:solidFill>
                <a:cs typeface="Times New Roman" pitchFamily="18" charset="0"/>
              </a:rPr>
              <a:t>الإجابة </a:t>
            </a:r>
            <a:endParaRPr lang="en-US" sz="2400" b="1" u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0919" y="2952558"/>
            <a:ext cx="852129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1</a:t>
            </a:r>
            <a:r>
              <a:rPr lang="ar-EG" sz="2800" b="1" dirty="0" smtClean="0">
                <a:solidFill>
                  <a:srgbClr val="0070C0"/>
                </a:solidFill>
              </a:rPr>
              <a:t>3</a:t>
            </a:r>
            <a:r>
              <a:rPr lang="ar-SA" sz="2800" b="1" dirty="0" smtClean="0">
                <a:solidFill>
                  <a:srgbClr val="0070C0"/>
                </a:solidFill>
              </a:rPr>
              <a:t>- التفكير الناقد . </a:t>
            </a:r>
            <a:r>
              <a:rPr lang="ar-SA" sz="2800" b="1" dirty="0" smtClean="0">
                <a:solidFill>
                  <a:srgbClr val="FF0000"/>
                </a:solidFill>
              </a:rPr>
              <a:t>أفترض أن شركة بدأت ببناء بيوت في منطقة عشبية ، فما الذي أتوقع ح</a:t>
            </a:r>
            <a:r>
              <a:rPr lang="ar-EG" sz="2800" b="1" dirty="0" smtClean="0">
                <a:solidFill>
                  <a:srgbClr val="FF0000"/>
                </a:solidFill>
              </a:rPr>
              <a:t>د</a:t>
            </a:r>
            <a:r>
              <a:rPr lang="ar-SA" sz="2800" b="1" dirty="0" smtClean="0">
                <a:solidFill>
                  <a:srgbClr val="FF0000"/>
                </a:solidFill>
              </a:rPr>
              <a:t>وثه لسلاسل الغذاء في هذه المنطقة ؟ 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3" grpId="0"/>
      <p:bldP spid="15" grpId="0" animBg="1"/>
      <p:bldP spid="16" grpId="0" animBg="1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13" name="مربع نص 16"/>
          <p:cNvSpPr txBox="1"/>
          <p:nvPr/>
        </p:nvSpPr>
        <p:spPr>
          <a:xfrm>
            <a:off x="3203848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</a:rPr>
              <a:t>مراجعة </a:t>
            </a:r>
            <a:r>
              <a:rPr lang="ar-SA" sz="2400" b="1" dirty="0" smtClean="0">
                <a:solidFill>
                  <a:schemeClr val="bg1"/>
                </a:solidFill>
              </a:rPr>
              <a:t>الفصل الثالث 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14" name="دبوس زينة 13"/>
          <p:cNvSpPr/>
          <p:nvPr/>
        </p:nvSpPr>
        <p:spPr>
          <a:xfrm>
            <a:off x="6624" y="3771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صـ126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2"/>
          <p:cNvSpPr txBox="1"/>
          <p:nvPr/>
        </p:nvSpPr>
        <p:spPr>
          <a:xfrm>
            <a:off x="1835696" y="568978"/>
            <a:ext cx="69553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14- اختر الإجابة الصحيحة . </a:t>
            </a:r>
            <a:r>
              <a:rPr lang="ar-SA" sz="2400" b="1" dirty="0" smtClean="0">
                <a:solidFill>
                  <a:srgbClr val="FF0000"/>
                </a:solidFill>
              </a:rPr>
              <a:t>يعد الحيوان الموضح في الصورة: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19"/>
          <p:cNvSpPr/>
          <p:nvPr/>
        </p:nvSpPr>
        <p:spPr>
          <a:xfrm>
            <a:off x="5977210" y="1412776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 ) </a:t>
            </a:r>
            <a:r>
              <a:rPr lang="ar-S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محللًا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ounded Rectangle 20"/>
          <p:cNvSpPr/>
          <p:nvPr/>
        </p:nvSpPr>
        <p:spPr>
          <a:xfrm>
            <a:off x="3162746" y="1455311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ب) </a:t>
            </a:r>
            <a:r>
              <a:rPr lang="ar-S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مفترسًا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ounded Rectangle 21"/>
          <p:cNvSpPr/>
          <p:nvPr/>
        </p:nvSpPr>
        <p:spPr>
          <a:xfrm>
            <a:off x="5977209" y="2085568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 ) </a:t>
            </a:r>
            <a:r>
              <a:rPr lang="ar-S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آكل أعشاب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ounded Rectangle 22"/>
          <p:cNvSpPr/>
          <p:nvPr/>
        </p:nvSpPr>
        <p:spPr>
          <a:xfrm>
            <a:off x="3195036" y="2105028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 ) </a:t>
            </a:r>
            <a:r>
              <a:rPr lang="ar-S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قارتًا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66" y="1844824"/>
            <a:ext cx="24574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2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/>
      <p:bldP spid="21" grpId="0" animBg="1"/>
      <p:bldP spid="22" grpId="0" animBg="1"/>
      <p:bldP spid="22" grpId="1" animBg="1"/>
      <p:bldP spid="23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13" name="مربع نص 16"/>
          <p:cNvSpPr txBox="1"/>
          <p:nvPr/>
        </p:nvSpPr>
        <p:spPr>
          <a:xfrm>
            <a:off x="3203848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</a:rPr>
              <a:t>مراجعة </a:t>
            </a:r>
            <a:r>
              <a:rPr lang="ar-SA" sz="2400" b="1" dirty="0" smtClean="0">
                <a:solidFill>
                  <a:schemeClr val="bg1"/>
                </a:solidFill>
              </a:rPr>
              <a:t>الفصل الثالث 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14" name="دبوس زينة 13"/>
          <p:cNvSpPr/>
          <p:nvPr/>
        </p:nvSpPr>
        <p:spPr>
          <a:xfrm>
            <a:off x="6624" y="3771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صـ126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510" y="779160"/>
            <a:ext cx="762744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صواب أم خطأ</a:t>
            </a:r>
            <a:r>
              <a:rPr lang="ar-SA" sz="2800" b="1" dirty="0" smtClean="0">
                <a:solidFill>
                  <a:srgbClr val="FF0000"/>
                </a:solidFill>
              </a:rPr>
              <a:t>. </a:t>
            </a:r>
            <a:r>
              <a:rPr lang="ar-EG" sz="2800" b="1" dirty="0" smtClean="0">
                <a:solidFill>
                  <a:srgbClr val="7030A0"/>
                </a:solidFill>
              </a:rPr>
              <a:t>هرم الطاقة يبين جميع سلاسل الغذاء في النظام البيئي</a:t>
            </a:r>
            <a:r>
              <a:rPr lang="ar-SA" sz="2800" b="1" dirty="0" smtClean="0">
                <a:solidFill>
                  <a:srgbClr val="7030A0"/>
                </a:solidFill>
              </a:rPr>
              <a:t>.</a:t>
            </a:r>
            <a:r>
              <a:rPr lang="ar-EG" sz="2800" b="1" dirty="0" smtClean="0">
                <a:solidFill>
                  <a:srgbClr val="7030A0"/>
                </a:solidFill>
              </a:rPr>
              <a:t>هل هذه العبارة صحيحة أم خاطئة . أفسر إجابتي</a:t>
            </a:r>
            <a:endParaRPr lang="ar-SA" sz="2800" b="1" dirty="0">
              <a:solidFill>
                <a:srgbClr val="7030A0"/>
              </a:solidFill>
            </a:endParaRPr>
          </a:p>
        </p:txBody>
      </p:sp>
      <p:sp>
        <p:nvSpPr>
          <p:cNvPr id="17" name="مربع نص 6"/>
          <p:cNvSpPr txBox="1">
            <a:spLocks noChangeArrowheads="1"/>
          </p:cNvSpPr>
          <p:nvPr/>
        </p:nvSpPr>
        <p:spPr bwMode="auto">
          <a:xfrm>
            <a:off x="8145512" y="2238731"/>
            <a:ext cx="864046" cy="442674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660066"/>
                </a:solidFill>
              </a:rPr>
              <a:t>الإجابة </a:t>
            </a:r>
            <a:endParaRPr lang="en-US" sz="2000" b="1" u="none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مربع نص 7"/>
          <p:cNvSpPr txBox="1">
            <a:spLocks noChangeArrowheads="1"/>
          </p:cNvSpPr>
          <p:nvPr/>
        </p:nvSpPr>
        <p:spPr bwMode="auto">
          <a:xfrm>
            <a:off x="1119575" y="2000570"/>
            <a:ext cx="6888163" cy="1055608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r-EG" sz="2800" b="1" u="none" dirty="0" smtClean="0">
                <a:solidFill>
                  <a:schemeClr val="tx1"/>
                </a:solidFill>
                <a:latin typeface="Arial" pitchFamily="34" charset="0"/>
              </a:rPr>
              <a:t>هذه العبارة غير صحيحة لأن هرم الطاقة يمثل كمية الطاقة في كل مستوى من السلسلة الغذائية</a:t>
            </a:r>
            <a:endParaRPr lang="en-US" sz="2000" b="1" u="none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4" name="مربع نص 5"/>
          <p:cNvSpPr txBox="1">
            <a:spLocks noChangeArrowheads="1"/>
          </p:cNvSpPr>
          <p:nvPr/>
        </p:nvSpPr>
        <p:spPr bwMode="auto">
          <a:xfrm>
            <a:off x="8294836" y="1031892"/>
            <a:ext cx="766603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2000" b="1" u="none" dirty="0" smtClean="0">
                <a:solidFill>
                  <a:srgbClr val="FF0000"/>
                </a:solidFill>
              </a:rPr>
              <a:t>س15</a:t>
            </a:r>
            <a:endParaRPr lang="en-US" sz="2000" b="1" u="none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0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7" grpId="0" animBg="1"/>
      <p:bldP spid="18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754340" y="4367483"/>
            <a:ext cx="6917163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u="none" dirty="0">
                <a:solidFill>
                  <a:schemeClr val="tx1"/>
                </a:solidFill>
                <a:latin typeface="Arial" pitchFamily="34" charset="0"/>
              </a:rPr>
              <a:t>تعيش النباتات والحيوانات في النظام البيئي . وتعتمد النباتات على الحيوانات في نقل حبوب اللقاح والبذور بحيث تتمكن نباتات جديدة من النمو وتعتمد الحيوانات على النباتات من اجل الغذاء</a:t>
            </a:r>
            <a:endParaRPr lang="en-US" sz="2400" b="1" u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7883756" y="4558022"/>
            <a:ext cx="97155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660066"/>
                </a:solidFill>
                <a:cs typeface="Times New Roman" pitchFamily="18" charset="0"/>
              </a:rPr>
              <a:t>الإجابة </a:t>
            </a:r>
            <a:endParaRPr lang="en-US" sz="2400" b="1" u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13" name="مربع نص 16"/>
          <p:cNvSpPr txBox="1"/>
          <p:nvPr/>
        </p:nvSpPr>
        <p:spPr>
          <a:xfrm>
            <a:off x="3194517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</a:rPr>
              <a:t>مراجعة </a:t>
            </a:r>
            <a:r>
              <a:rPr lang="ar-SA" sz="2400" b="1" dirty="0" smtClean="0">
                <a:solidFill>
                  <a:schemeClr val="bg1"/>
                </a:solidFill>
              </a:rPr>
              <a:t>الفصل الثالث 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428" y="3645024"/>
            <a:ext cx="86050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1</a:t>
            </a:r>
            <a:r>
              <a:rPr lang="ar-EG" sz="2800" b="1" dirty="0" smtClean="0">
                <a:solidFill>
                  <a:srgbClr val="FF0000"/>
                </a:solidFill>
              </a:rPr>
              <a:t>7</a:t>
            </a:r>
            <a:r>
              <a:rPr lang="ar-SA" sz="2800" b="1" dirty="0" smtClean="0">
                <a:solidFill>
                  <a:srgbClr val="FF0000"/>
                </a:solidFill>
              </a:rPr>
              <a:t>- أين تعيش النباتات والحيوانات ؟ وكيف يعتمد كل منهما على الآخر ؟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دبوس زينة 13"/>
          <p:cNvSpPr/>
          <p:nvPr/>
        </p:nvSpPr>
        <p:spPr>
          <a:xfrm>
            <a:off x="6624" y="3771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صـ126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551" y="725795"/>
            <a:ext cx="76274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صواب أم خطأ</a:t>
            </a:r>
            <a:r>
              <a:rPr lang="ar-SA" sz="2400" b="1" dirty="0" smtClean="0">
                <a:solidFill>
                  <a:srgbClr val="FF0000"/>
                </a:solidFill>
              </a:rPr>
              <a:t>. </a:t>
            </a:r>
            <a:r>
              <a:rPr lang="ar-EG" sz="2400" b="1" dirty="0" smtClean="0">
                <a:solidFill>
                  <a:srgbClr val="7030A0"/>
                </a:solidFill>
              </a:rPr>
              <a:t>بعض الظواهر الطبيعية قد تسبب تغيرات مفاجئة في النظام البيئي </a:t>
            </a:r>
            <a:r>
              <a:rPr lang="ar-SA" sz="2400" b="1" dirty="0" smtClean="0">
                <a:solidFill>
                  <a:srgbClr val="7030A0"/>
                </a:solidFill>
              </a:rPr>
              <a:t>.</a:t>
            </a:r>
            <a:r>
              <a:rPr lang="ar-EG" sz="2400" b="1" dirty="0" smtClean="0">
                <a:solidFill>
                  <a:srgbClr val="7030A0"/>
                </a:solidFill>
              </a:rPr>
              <a:t>هل هذه العبارة صحيحة أم خاطئة . أفسر إجابتي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16" name="مربع نص 6"/>
          <p:cNvSpPr txBox="1">
            <a:spLocks noChangeArrowheads="1"/>
          </p:cNvSpPr>
          <p:nvPr/>
        </p:nvSpPr>
        <p:spPr bwMode="auto">
          <a:xfrm>
            <a:off x="7976553" y="2035489"/>
            <a:ext cx="864046" cy="442674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660066"/>
                </a:solidFill>
              </a:rPr>
              <a:t>الإجابة </a:t>
            </a:r>
            <a:endParaRPr lang="en-US" sz="2000" b="1" u="none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مربع نص 7"/>
          <p:cNvSpPr txBox="1">
            <a:spLocks noChangeArrowheads="1"/>
          </p:cNvSpPr>
          <p:nvPr/>
        </p:nvSpPr>
        <p:spPr bwMode="auto">
          <a:xfrm>
            <a:off x="950616" y="1797328"/>
            <a:ext cx="6888163" cy="1532334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r-EG" sz="2800" b="1" u="none" dirty="0" smtClean="0">
                <a:solidFill>
                  <a:schemeClr val="tx1"/>
                </a:solidFill>
                <a:latin typeface="Arial" pitchFamily="34" charset="0"/>
              </a:rPr>
              <a:t>هذه العبارة صحيحة فالأعاصير والبراكين والانزلاقات الأرضية والجفاف قد تغير النظام البيئي بأكمله ويحتاج النظام البيئي إلى فترة طويلة لكي يستعيد نفسه</a:t>
            </a:r>
            <a:endParaRPr lang="en-US" sz="2000" b="1" u="none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مربع نص 5"/>
          <p:cNvSpPr txBox="1">
            <a:spLocks noChangeArrowheads="1"/>
          </p:cNvSpPr>
          <p:nvPr/>
        </p:nvSpPr>
        <p:spPr bwMode="auto">
          <a:xfrm>
            <a:off x="8103136" y="828650"/>
            <a:ext cx="766603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2000" b="1" u="none" dirty="0" smtClean="0">
                <a:solidFill>
                  <a:srgbClr val="FF0000"/>
                </a:solidFill>
              </a:rPr>
              <a:t>س16</a:t>
            </a:r>
            <a:endParaRPr lang="en-US" sz="2000" b="1" u="none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1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2" grpId="0"/>
      <p:bldP spid="14" grpId="0" animBg="1"/>
      <p:bldP spid="15" grpId="0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62773"/>
            <a:ext cx="3775480" cy="526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93998"/>
            <a:ext cx="3816424" cy="523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شكل بيضاوي 8"/>
          <p:cNvSpPr/>
          <p:nvPr/>
        </p:nvSpPr>
        <p:spPr>
          <a:xfrm>
            <a:off x="5652120" y="5112528"/>
            <a:ext cx="1467408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971600" y="5846256"/>
            <a:ext cx="2331504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6"/>
          <p:cNvSpPr txBox="1"/>
          <p:nvPr/>
        </p:nvSpPr>
        <p:spPr>
          <a:xfrm>
            <a:off x="2815839" y="0"/>
            <a:ext cx="3528368" cy="578882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 smtClean="0">
                <a:solidFill>
                  <a:schemeClr val="bg1"/>
                </a:solidFill>
              </a:rPr>
              <a:t>نموذج اختبار الفصل الثالث </a:t>
            </a:r>
            <a:endParaRPr lang="ar-EG" sz="2800" b="1" dirty="0">
              <a:solidFill>
                <a:schemeClr val="bg1"/>
              </a:solidFill>
            </a:endParaRPr>
          </a:p>
        </p:txBody>
      </p:sp>
      <p:sp>
        <p:nvSpPr>
          <p:cNvPr id="12" name="دبوس زينة 11"/>
          <p:cNvSpPr/>
          <p:nvPr/>
        </p:nvSpPr>
        <p:spPr>
          <a:xfrm>
            <a:off x="6624" y="3771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483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1"/>
            <a:ext cx="393871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57" y="898304"/>
            <a:ext cx="3803333" cy="555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شكل بيضاوي 8"/>
          <p:cNvSpPr/>
          <p:nvPr/>
        </p:nvSpPr>
        <p:spPr>
          <a:xfrm>
            <a:off x="5796136" y="5117351"/>
            <a:ext cx="3024288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886544" y="4365104"/>
            <a:ext cx="3976246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6"/>
          <p:cNvSpPr txBox="1"/>
          <p:nvPr/>
        </p:nvSpPr>
        <p:spPr>
          <a:xfrm>
            <a:off x="2809148" y="0"/>
            <a:ext cx="3528368" cy="578882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 smtClean="0">
                <a:solidFill>
                  <a:schemeClr val="bg1"/>
                </a:solidFill>
              </a:rPr>
              <a:t>نموذج اختبار الفصل الثالث </a:t>
            </a:r>
            <a:endParaRPr lang="ar-EG" sz="2800" b="1" dirty="0">
              <a:solidFill>
                <a:schemeClr val="bg1"/>
              </a:solidFill>
            </a:endParaRPr>
          </a:p>
        </p:txBody>
      </p:sp>
      <p:sp>
        <p:nvSpPr>
          <p:cNvPr id="12" name="دبوس زينة 11"/>
          <p:cNvSpPr/>
          <p:nvPr/>
        </p:nvSpPr>
        <p:spPr>
          <a:xfrm>
            <a:off x="6624" y="3771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399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4169</TotalTime>
  <Words>634</Words>
  <Application>Microsoft Office PowerPoint</Application>
  <PresentationFormat>عرض على الشاشة (3:4)‏</PresentationFormat>
  <Paragraphs>95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hp</cp:lastModifiedBy>
  <cp:revision>352</cp:revision>
  <dcterms:created xsi:type="dcterms:W3CDTF">2011-03-17T07:07:04Z</dcterms:created>
  <dcterms:modified xsi:type="dcterms:W3CDTF">2019-03-19T17:57:18Z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