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59"/>
  </p:notesMasterIdLst>
  <p:sldIdLst>
    <p:sldId id="330" r:id="rId2"/>
    <p:sldId id="256" r:id="rId3"/>
    <p:sldId id="292" r:id="rId4"/>
    <p:sldId id="293" r:id="rId5"/>
    <p:sldId id="294" r:id="rId6"/>
    <p:sldId id="295" r:id="rId7"/>
    <p:sldId id="296" r:id="rId8"/>
    <p:sldId id="297" r:id="rId9"/>
    <p:sldId id="298" r:id="rId10"/>
    <p:sldId id="299" r:id="rId11"/>
    <p:sldId id="300" r:id="rId12"/>
    <p:sldId id="301" r:id="rId13"/>
    <p:sldId id="302" r:id="rId14"/>
    <p:sldId id="325" r:id="rId15"/>
    <p:sldId id="326" r:id="rId16"/>
    <p:sldId id="327" r:id="rId17"/>
    <p:sldId id="303" r:id="rId18"/>
    <p:sldId id="304" r:id="rId19"/>
    <p:sldId id="305" r:id="rId20"/>
    <p:sldId id="306" r:id="rId21"/>
    <p:sldId id="307" r:id="rId22"/>
    <p:sldId id="308" r:id="rId23"/>
    <p:sldId id="309" r:id="rId24"/>
    <p:sldId id="310" r:id="rId25"/>
    <p:sldId id="311" r:id="rId26"/>
    <p:sldId id="312" r:id="rId27"/>
    <p:sldId id="313" r:id="rId28"/>
    <p:sldId id="314" r:id="rId29"/>
    <p:sldId id="315" r:id="rId30"/>
    <p:sldId id="316" r:id="rId31"/>
    <p:sldId id="317" r:id="rId32"/>
    <p:sldId id="318" r:id="rId33"/>
    <p:sldId id="319" r:id="rId34"/>
    <p:sldId id="320" r:id="rId35"/>
    <p:sldId id="321" r:id="rId36"/>
    <p:sldId id="329" r:id="rId37"/>
    <p:sldId id="322" r:id="rId38"/>
    <p:sldId id="323" r:id="rId39"/>
    <p:sldId id="324" r:id="rId40"/>
    <p:sldId id="331" r:id="rId41"/>
    <p:sldId id="332" r:id="rId42"/>
    <p:sldId id="334" r:id="rId43"/>
    <p:sldId id="335" r:id="rId44"/>
    <p:sldId id="336" r:id="rId45"/>
    <p:sldId id="333" r:id="rId46"/>
    <p:sldId id="361" r:id="rId47"/>
    <p:sldId id="362" r:id="rId48"/>
    <p:sldId id="337" r:id="rId49"/>
    <p:sldId id="338" r:id="rId50"/>
    <p:sldId id="339" r:id="rId51"/>
    <p:sldId id="340" r:id="rId52"/>
    <p:sldId id="363" r:id="rId53"/>
    <p:sldId id="364" r:id="rId54"/>
    <p:sldId id="365" r:id="rId55"/>
    <p:sldId id="366" r:id="rId56"/>
    <p:sldId id="341" r:id="rId57"/>
    <p:sldId id="342" r:id="rId58"/>
  </p:sldIdLst>
  <p:sldSz cx="9144000" cy="6858000" type="screen4x3"/>
  <p:notesSz cx="6858000" cy="9144000"/>
  <p:defaultTextStyle>
    <a:defPPr>
      <a:defRPr lang="ar-EG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0000FF"/>
    <a:srgbClr val="6600CC"/>
    <a:srgbClr val="CC00CC"/>
    <a:srgbClr val="3333FF"/>
    <a:srgbClr val="00CC00"/>
    <a:srgbClr val="CCFFCC"/>
    <a:srgbClr val="0099FF"/>
    <a:srgbClr val="00FF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aximized" horzBarState="maximized">
    <p:restoredLeft sz="84123" autoAdjust="0"/>
    <p:restoredTop sz="94660"/>
  </p:normalViewPr>
  <p:slideViewPr>
    <p:cSldViewPr>
      <p:cViewPr varScale="1">
        <p:scale>
          <a:sx n="30" d="100"/>
          <a:sy n="30" d="100"/>
        </p:scale>
        <p:origin x="-78" y="-8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F129AE1-5F10-4952-8985-5F40E80B27A6}" type="datetimeFigureOut">
              <a:rPr lang="ar-EG"/>
              <a:pPr>
                <a:defRPr/>
              </a:pPr>
              <a:t>25/12/1438</a:t>
            </a:fld>
            <a:endParaRPr lang="ar-E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lvl="0"/>
            <a:endParaRPr lang="ar-EG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56A3294-8692-4787-9877-348A46E54127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ar-EG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19DD33-CBD4-45F4-B88C-BD4D7D27BCAC}" type="slidenum">
              <a:rPr lang="ar-EG" smtClean="0"/>
              <a:pPr/>
              <a:t>43</a:t>
            </a:fld>
            <a:endParaRPr lang="ar-EG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ar-EG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5EDE33F-67DC-44A9-AFE9-0A9725EB009F}" type="slidenum">
              <a:rPr lang="ar-EG" smtClean="0"/>
              <a:pPr/>
              <a:t>48</a:t>
            </a:fld>
            <a:endParaRPr lang="ar-EG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2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2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3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4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5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6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7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8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9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0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03BB58-798D-4111-9CFB-F6374CCDED5E}" type="datetimeFigureOut">
              <a:rPr lang="ar-EG"/>
              <a:pPr>
                <a:defRPr/>
              </a:pPr>
              <a:t>25/12/1438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E5EB81-447E-46F7-8E5E-4FA7B206A7B0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comb dir="vert"/>
    <p:sndAc>
      <p:stSnd>
        <p:snd r:embed="rId1" name="Pasflk2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84FBB5-D488-499E-8B0F-41A3A5FDD466}" type="datetimeFigureOut">
              <a:rPr lang="ar-EG"/>
              <a:pPr>
                <a:defRPr/>
              </a:pPr>
              <a:t>25/12/1438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49185B-0D07-473B-9CD6-D6308F2C3F1E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comb dir="vert"/>
    <p:sndAc>
      <p:stSnd>
        <p:snd r:embed="rId1" name="Pasflk2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739480-AB25-4CCE-9E7D-3FE93C3731DC}" type="datetimeFigureOut">
              <a:rPr lang="ar-EG"/>
              <a:pPr>
                <a:defRPr/>
              </a:pPr>
              <a:t>25/12/1438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BA782C-40DA-43B5-960A-3C03F955FB98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comb dir="vert"/>
    <p:sndAc>
      <p:stSnd>
        <p:snd r:embed="rId1" name="Pasflk2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3E1F27-68A1-4A47-B671-1CE16C9FB28E}" type="datetimeFigureOut">
              <a:rPr lang="ar-EG"/>
              <a:pPr>
                <a:defRPr/>
              </a:pPr>
              <a:t>25/12/1438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949ADA-DBD3-4264-88CE-E5ACB44F3F45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comb dir="vert"/>
    <p:sndAc>
      <p:stSnd>
        <p:snd r:embed="rId1" name="Pasflk2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273D8D-4352-4908-BBBE-6F49463ED949}" type="datetimeFigureOut">
              <a:rPr lang="ar-EG"/>
              <a:pPr>
                <a:defRPr/>
              </a:pPr>
              <a:t>25/12/1438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940D84-BE74-4640-A9E4-DBDDF3E4531E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comb dir="vert"/>
    <p:sndAc>
      <p:stSnd>
        <p:snd r:embed="rId1" name="Pasflk2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B1B3BB-EC67-4F36-A248-7E1B1AB73359}" type="datetimeFigureOut">
              <a:rPr lang="ar-EG"/>
              <a:pPr>
                <a:defRPr/>
              </a:pPr>
              <a:t>25/12/1438</a:t>
            </a:fld>
            <a:endParaRPr lang="ar-E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60EC5-8DF8-4025-95D3-F765455ADA38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comb dir="vert"/>
    <p:sndAc>
      <p:stSnd>
        <p:snd r:embed="rId1" name="Pasflk2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221197-CA40-476A-AD3E-8C969DD581C2}" type="datetimeFigureOut">
              <a:rPr lang="ar-EG"/>
              <a:pPr>
                <a:defRPr/>
              </a:pPr>
              <a:t>25/12/1438</a:t>
            </a:fld>
            <a:endParaRPr lang="ar-EG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F8D31C-F61A-42E1-A8E5-7F7ABA6FF5D2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comb dir="vert"/>
    <p:sndAc>
      <p:stSnd>
        <p:snd r:embed="rId1" name="Pasflk2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0F91B-1361-4527-AE4A-0A8DE1C11A69}" type="datetimeFigureOut">
              <a:rPr lang="ar-EG"/>
              <a:pPr>
                <a:defRPr/>
              </a:pPr>
              <a:t>25/12/1438</a:t>
            </a:fld>
            <a:endParaRPr lang="ar-EG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7D04EC-80A3-4E0F-8D1B-B07AD7F1AD23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comb dir="vert"/>
    <p:sndAc>
      <p:stSnd>
        <p:snd r:embed="rId1" name="Pasflk2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AA9A0-74B0-4034-B07E-E4EE1B41B035}" type="datetimeFigureOut">
              <a:rPr lang="ar-EG"/>
              <a:pPr>
                <a:defRPr/>
              </a:pPr>
              <a:t>25/12/1438</a:t>
            </a:fld>
            <a:endParaRPr lang="ar-EG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6D02E6-8A30-41B9-9BCF-E307F74BB357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comb dir="vert"/>
    <p:sndAc>
      <p:stSnd>
        <p:snd r:embed="rId1" name="Pasflk2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CF0AF1-E750-41C9-9F09-6F1DD7F1BA33}" type="datetimeFigureOut">
              <a:rPr lang="ar-EG"/>
              <a:pPr>
                <a:defRPr/>
              </a:pPr>
              <a:t>25/12/1438</a:t>
            </a:fld>
            <a:endParaRPr lang="ar-E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9AB1C-FA8C-4B25-A131-485910DB88A0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comb dir="vert"/>
    <p:sndAc>
      <p:stSnd>
        <p:snd r:embed="rId1" name="Pasflk2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EG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0FCDA5-8454-410A-AB0D-B871F962D0BA}" type="datetimeFigureOut">
              <a:rPr lang="ar-EG"/>
              <a:pPr>
                <a:defRPr/>
              </a:pPr>
              <a:t>25/12/1438</a:t>
            </a:fld>
            <a:endParaRPr lang="ar-E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D0FA8-A907-426E-8127-8973609CB3B6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comb dir="vert"/>
    <p:sndAc>
      <p:stSnd>
        <p:snd r:embed="rId1" name="Pasflk2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71DE2A2-5A5F-4E92-B204-5A23C7CC8114}" type="datetimeFigureOut">
              <a:rPr lang="ar-EG"/>
              <a:pPr>
                <a:defRPr/>
              </a:pPr>
              <a:t>25/12/1438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35D0643-C0B8-4989-A985-F08AC1EF3674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comb dir="vert"/>
    <p:sndAc>
      <p:stSnd>
        <p:snd r:embed="rId13" name="Pasflk2.wav"/>
      </p:stSnd>
    </p:sndAc>
  </p:transition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wmf"/><Relationship Id="rId5" Type="http://schemas.openxmlformats.org/officeDocument/2006/relationships/image" Target="../media/image2.wmf"/><Relationship Id="rId4" Type="http://schemas.openxmlformats.org/officeDocument/2006/relationships/audio" Target="../media/audio14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2.wav"/><Relationship Id="rId4" Type="http://schemas.openxmlformats.org/officeDocument/2006/relationships/audio" Target="../media/audio3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4.wav"/><Relationship Id="rId4" Type="http://schemas.openxmlformats.org/officeDocument/2006/relationships/audio" Target="../media/audio33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6.wav"/><Relationship Id="rId4" Type="http://schemas.openxmlformats.org/officeDocument/2006/relationships/audio" Target="../media/audio35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8.wav"/><Relationship Id="rId4" Type="http://schemas.openxmlformats.org/officeDocument/2006/relationships/audio" Target="../media/audio37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40.wav"/><Relationship Id="rId4" Type="http://schemas.openxmlformats.org/officeDocument/2006/relationships/audio" Target="../media/audio39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42.wav"/><Relationship Id="rId4" Type="http://schemas.openxmlformats.org/officeDocument/2006/relationships/audio" Target="../media/audio4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44.wav"/><Relationship Id="rId4" Type="http://schemas.openxmlformats.org/officeDocument/2006/relationships/audio" Target="../media/audio43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5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8.wav"/><Relationship Id="rId5" Type="http://schemas.openxmlformats.org/officeDocument/2006/relationships/audio" Target="../media/audio47.wav"/><Relationship Id="rId4" Type="http://schemas.openxmlformats.org/officeDocument/2006/relationships/audio" Target="../media/audio46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50.wav"/><Relationship Id="rId4" Type="http://schemas.openxmlformats.org/officeDocument/2006/relationships/audio" Target="../media/audio49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52.wav"/><Relationship Id="rId4" Type="http://schemas.openxmlformats.org/officeDocument/2006/relationships/audio" Target="../media/audio5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6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54.wav"/><Relationship Id="rId4" Type="http://schemas.openxmlformats.org/officeDocument/2006/relationships/audio" Target="../media/audio53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56.wav"/><Relationship Id="rId4" Type="http://schemas.openxmlformats.org/officeDocument/2006/relationships/audio" Target="../media/audio55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58.wav"/><Relationship Id="rId4" Type="http://schemas.openxmlformats.org/officeDocument/2006/relationships/audio" Target="../media/audio57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61.wav"/><Relationship Id="rId4" Type="http://schemas.openxmlformats.org/officeDocument/2006/relationships/audio" Target="../media/audio60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63.wav"/><Relationship Id="rId4" Type="http://schemas.openxmlformats.org/officeDocument/2006/relationships/audio" Target="../media/audio62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64.wav"/><Relationship Id="rId7" Type="http://schemas.openxmlformats.org/officeDocument/2006/relationships/image" Target="../media/image6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wmf"/><Relationship Id="rId5" Type="http://schemas.openxmlformats.org/officeDocument/2006/relationships/audio" Target="../media/audio66.wav"/><Relationship Id="rId4" Type="http://schemas.openxmlformats.org/officeDocument/2006/relationships/audio" Target="../media/audio65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audio" Target="../media/audio67.wav"/><Relationship Id="rId7" Type="http://schemas.openxmlformats.org/officeDocument/2006/relationships/image" Target="../media/image7.wm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0.wav"/><Relationship Id="rId5" Type="http://schemas.openxmlformats.org/officeDocument/2006/relationships/audio" Target="../media/audio69.wav"/><Relationship Id="rId4" Type="http://schemas.openxmlformats.org/officeDocument/2006/relationships/audio" Target="../media/audio68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68.wav"/><Relationship Id="rId7" Type="http://schemas.openxmlformats.org/officeDocument/2006/relationships/image" Target="../media/image8.gi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wmf"/><Relationship Id="rId5" Type="http://schemas.openxmlformats.org/officeDocument/2006/relationships/audio" Target="../media/audio72.wav"/><Relationship Id="rId4" Type="http://schemas.openxmlformats.org/officeDocument/2006/relationships/audio" Target="../media/audio71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68.wav"/><Relationship Id="rId7" Type="http://schemas.openxmlformats.org/officeDocument/2006/relationships/image" Target="../media/image8.gi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wmf"/><Relationship Id="rId5" Type="http://schemas.openxmlformats.org/officeDocument/2006/relationships/audio" Target="../media/audio74.wav"/><Relationship Id="rId4" Type="http://schemas.openxmlformats.org/officeDocument/2006/relationships/audio" Target="../media/audio73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68.wav"/><Relationship Id="rId7" Type="http://schemas.openxmlformats.org/officeDocument/2006/relationships/image" Target="../media/image8.gi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wmf"/><Relationship Id="rId5" Type="http://schemas.openxmlformats.org/officeDocument/2006/relationships/audio" Target="../media/audio76.wav"/><Relationship Id="rId4" Type="http://schemas.openxmlformats.org/officeDocument/2006/relationships/audio" Target="../media/audio75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audio" Target="../media/audio68.wav"/><Relationship Id="rId7" Type="http://schemas.openxmlformats.org/officeDocument/2006/relationships/image" Target="../media/image7.wm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9.wav"/><Relationship Id="rId5" Type="http://schemas.openxmlformats.org/officeDocument/2006/relationships/audio" Target="../media/audio78.wav"/><Relationship Id="rId4" Type="http://schemas.openxmlformats.org/officeDocument/2006/relationships/audio" Target="../media/audio77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68.wav"/><Relationship Id="rId7" Type="http://schemas.openxmlformats.org/officeDocument/2006/relationships/image" Target="../media/image8.gi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wmf"/><Relationship Id="rId5" Type="http://schemas.openxmlformats.org/officeDocument/2006/relationships/audio" Target="../media/audio81.wav"/><Relationship Id="rId4" Type="http://schemas.openxmlformats.org/officeDocument/2006/relationships/audio" Target="../media/audio80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82.wav"/><Relationship Id="rId7" Type="http://schemas.openxmlformats.org/officeDocument/2006/relationships/image" Target="../media/image10.wm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audio" Target="../media/audio84.wav"/><Relationship Id="rId4" Type="http://schemas.openxmlformats.org/officeDocument/2006/relationships/audio" Target="../media/audio83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82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7.wav"/><Relationship Id="rId5" Type="http://schemas.openxmlformats.org/officeDocument/2006/relationships/audio" Target="../media/audio86.wav"/><Relationship Id="rId4" Type="http://schemas.openxmlformats.org/officeDocument/2006/relationships/audio" Target="../media/audio85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8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8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91.wav"/><Relationship Id="rId4" Type="http://schemas.openxmlformats.org/officeDocument/2006/relationships/audio" Target="../media/audio90.wav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audio" Target="../media/audio97.wav"/><Relationship Id="rId13" Type="http://schemas.openxmlformats.org/officeDocument/2006/relationships/audio" Target="../media/audio102.wav"/><Relationship Id="rId18" Type="http://schemas.openxmlformats.org/officeDocument/2006/relationships/audio" Target="../media/audio107.wav"/><Relationship Id="rId26" Type="http://schemas.openxmlformats.org/officeDocument/2006/relationships/audio" Target="../media/audio115.wav"/><Relationship Id="rId3" Type="http://schemas.openxmlformats.org/officeDocument/2006/relationships/audio" Target="../media/audio92.wav"/><Relationship Id="rId21" Type="http://schemas.openxmlformats.org/officeDocument/2006/relationships/audio" Target="../media/audio110.wav"/><Relationship Id="rId7" Type="http://schemas.openxmlformats.org/officeDocument/2006/relationships/audio" Target="../media/audio96.wav"/><Relationship Id="rId12" Type="http://schemas.openxmlformats.org/officeDocument/2006/relationships/audio" Target="../media/audio101.wav"/><Relationship Id="rId17" Type="http://schemas.openxmlformats.org/officeDocument/2006/relationships/audio" Target="../media/audio106.wav"/><Relationship Id="rId25" Type="http://schemas.openxmlformats.org/officeDocument/2006/relationships/audio" Target="../media/audio114.wav"/><Relationship Id="rId2" Type="http://schemas.openxmlformats.org/officeDocument/2006/relationships/audio" Target="../media/audio8.wav"/><Relationship Id="rId16" Type="http://schemas.openxmlformats.org/officeDocument/2006/relationships/audio" Target="../media/audio105.wav"/><Relationship Id="rId20" Type="http://schemas.openxmlformats.org/officeDocument/2006/relationships/audio" Target="../media/audio109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95.wav"/><Relationship Id="rId11" Type="http://schemas.openxmlformats.org/officeDocument/2006/relationships/audio" Target="../media/audio100.wav"/><Relationship Id="rId24" Type="http://schemas.openxmlformats.org/officeDocument/2006/relationships/audio" Target="../media/audio113.wav"/><Relationship Id="rId5" Type="http://schemas.openxmlformats.org/officeDocument/2006/relationships/audio" Target="../media/audio94.wav"/><Relationship Id="rId15" Type="http://schemas.openxmlformats.org/officeDocument/2006/relationships/audio" Target="../media/audio104.wav"/><Relationship Id="rId23" Type="http://schemas.openxmlformats.org/officeDocument/2006/relationships/audio" Target="../media/audio112.wav"/><Relationship Id="rId10" Type="http://schemas.openxmlformats.org/officeDocument/2006/relationships/audio" Target="../media/audio99.wav"/><Relationship Id="rId19" Type="http://schemas.openxmlformats.org/officeDocument/2006/relationships/audio" Target="../media/audio108.wav"/><Relationship Id="rId4" Type="http://schemas.openxmlformats.org/officeDocument/2006/relationships/audio" Target="../media/audio93.wav"/><Relationship Id="rId9" Type="http://schemas.openxmlformats.org/officeDocument/2006/relationships/audio" Target="../media/audio98.wav"/><Relationship Id="rId14" Type="http://schemas.openxmlformats.org/officeDocument/2006/relationships/audio" Target="../media/audio103.wav"/><Relationship Id="rId22" Type="http://schemas.openxmlformats.org/officeDocument/2006/relationships/audio" Target="../media/audio111.wav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0.wav"/><Relationship Id="rId3" Type="http://schemas.openxmlformats.org/officeDocument/2006/relationships/audio" Target="../media/audio89.wav"/><Relationship Id="rId7" Type="http://schemas.openxmlformats.org/officeDocument/2006/relationships/audio" Target="../media/audio11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18.wav"/><Relationship Id="rId5" Type="http://schemas.openxmlformats.org/officeDocument/2006/relationships/audio" Target="../media/audio117.wav"/><Relationship Id="rId4" Type="http://schemas.openxmlformats.org/officeDocument/2006/relationships/audio" Target="../media/audio116.wav"/><Relationship Id="rId9" Type="http://schemas.openxmlformats.org/officeDocument/2006/relationships/audio" Target="../media/audio121.wav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6.wav"/><Relationship Id="rId3" Type="http://schemas.openxmlformats.org/officeDocument/2006/relationships/audio" Target="../media/audio89.wav"/><Relationship Id="rId7" Type="http://schemas.openxmlformats.org/officeDocument/2006/relationships/audio" Target="../media/audio125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24.wav"/><Relationship Id="rId5" Type="http://schemas.openxmlformats.org/officeDocument/2006/relationships/audio" Target="../media/audio123.wav"/><Relationship Id="rId4" Type="http://schemas.openxmlformats.org/officeDocument/2006/relationships/audio" Target="../media/audio122.wav"/><Relationship Id="rId9" Type="http://schemas.openxmlformats.org/officeDocument/2006/relationships/audio" Target="../media/audio127.wav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audio" Target="../media/audio89.wav"/><Relationship Id="rId7" Type="http://schemas.openxmlformats.org/officeDocument/2006/relationships/audio" Target="../media/audio131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30.wav"/><Relationship Id="rId5" Type="http://schemas.openxmlformats.org/officeDocument/2006/relationships/audio" Target="../media/audio129.wav"/><Relationship Id="rId4" Type="http://schemas.openxmlformats.org/officeDocument/2006/relationships/audio" Target="../media/audio128.wav"/><Relationship Id="rId9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2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8.wav"/><Relationship Id="rId3" Type="http://schemas.openxmlformats.org/officeDocument/2006/relationships/audio" Target="../media/audio133.wav"/><Relationship Id="rId7" Type="http://schemas.openxmlformats.org/officeDocument/2006/relationships/audio" Target="../media/audio137.wav"/><Relationship Id="rId12" Type="http://schemas.openxmlformats.org/officeDocument/2006/relationships/image" Target="../media/image15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36.wav"/><Relationship Id="rId11" Type="http://schemas.openxmlformats.org/officeDocument/2006/relationships/audio" Target="../media/audio141.wav"/><Relationship Id="rId5" Type="http://schemas.openxmlformats.org/officeDocument/2006/relationships/audio" Target="../media/audio135.wav"/><Relationship Id="rId10" Type="http://schemas.openxmlformats.org/officeDocument/2006/relationships/audio" Target="../media/audio140.wav"/><Relationship Id="rId4" Type="http://schemas.openxmlformats.org/officeDocument/2006/relationships/audio" Target="../media/audio134.wav"/><Relationship Id="rId9" Type="http://schemas.openxmlformats.org/officeDocument/2006/relationships/audio" Target="../media/audio139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2.wav"/><Relationship Id="rId7" Type="http://schemas.openxmlformats.org/officeDocument/2006/relationships/image" Target="../media/image18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gif"/><Relationship Id="rId4" Type="http://schemas.openxmlformats.org/officeDocument/2006/relationships/audio" Target="../media/audio143.wav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8.wav"/><Relationship Id="rId13" Type="http://schemas.openxmlformats.org/officeDocument/2006/relationships/audio" Target="../media/audio153.wav"/><Relationship Id="rId18" Type="http://schemas.openxmlformats.org/officeDocument/2006/relationships/audio" Target="../media/audio158.wav"/><Relationship Id="rId3" Type="http://schemas.openxmlformats.org/officeDocument/2006/relationships/audio" Target="../media/audio8.wav"/><Relationship Id="rId7" Type="http://schemas.openxmlformats.org/officeDocument/2006/relationships/audio" Target="../media/audio147.wav"/><Relationship Id="rId12" Type="http://schemas.openxmlformats.org/officeDocument/2006/relationships/audio" Target="../media/audio152.wav"/><Relationship Id="rId17" Type="http://schemas.openxmlformats.org/officeDocument/2006/relationships/audio" Target="../media/audio157.wav"/><Relationship Id="rId2" Type="http://schemas.openxmlformats.org/officeDocument/2006/relationships/notesSlide" Target="../notesSlides/notesSlide1.xml"/><Relationship Id="rId16" Type="http://schemas.openxmlformats.org/officeDocument/2006/relationships/audio" Target="../media/audio156.wav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46.wav"/><Relationship Id="rId11" Type="http://schemas.openxmlformats.org/officeDocument/2006/relationships/audio" Target="../media/audio151.wav"/><Relationship Id="rId5" Type="http://schemas.openxmlformats.org/officeDocument/2006/relationships/audio" Target="../media/audio145.wav"/><Relationship Id="rId15" Type="http://schemas.openxmlformats.org/officeDocument/2006/relationships/audio" Target="../media/audio155.wav"/><Relationship Id="rId10" Type="http://schemas.openxmlformats.org/officeDocument/2006/relationships/audio" Target="../media/audio150.wav"/><Relationship Id="rId19" Type="http://schemas.openxmlformats.org/officeDocument/2006/relationships/image" Target="../media/image17.png"/><Relationship Id="rId4" Type="http://schemas.openxmlformats.org/officeDocument/2006/relationships/audio" Target="../media/audio144.wav"/><Relationship Id="rId9" Type="http://schemas.openxmlformats.org/officeDocument/2006/relationships/audio" Target="../media/audio149.wav"/><Relationship Id="rId14" Type="http://schemas.openxmlformats.org/officeDocument/2006/relationships/audio" Target="../media/audio154.wav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4.wav"/><Relationship Id="rId3" Type="http://schemas.openxmlformats.org/officeDocument/2006/relationships/audio" Target="../media/audio159.wav"/><Relationship Id="rId7" Type="http://schemas.openxmlformats.org/officeDocument/2006/relationships/audio" Target="../media/audio16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62.wav"/><Relationship Id="rId5" Type="http://schemas.openxmlformats.org/officeDocument/2006/relationships/audio" Target="../media/audio161.wav"/><Relationship Id="rId10" Type="http://schemas.openxmlformats.org/officeDocument/2006/relationships/image" Target="../media/image18.png"/><Relationship Id="rId4" Type="http://schemas.openxmlformats.org/officeDocument/2006/relationships/audio" Target="../media/audio160.wav"/><Relationship Id="rId9" Type="http://schemas.openxmlformats.org/officeDocument/2006/relationships/audio" Target="../media/audio165.wa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68.wav"/><Relationship Id="rId4" Type="http://schemas.openxmlformats.org/officeDocument/2006/relationships/audio" Target="../media/audio167.wav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70.wav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171.wav"/><Relationship Id="rId7" Type="http://schemas.openxmlformats.org/officeDocument/2006/relationships/audio" Target="../media/audio175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74.wav"/><Relationship Id="rId5" Type="http://schemas.openxmlformats.org/officeDocument/2006/relationships/audio" Target="../media/audio173.wav"/><Relationship Id="rId4" Type="http://schemas.openxmlformats.org/officeDocument/2006/relationships/audio" Target="../media/audio172.wav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79.wav"/><Relationship Id="rId3" Type="http://schemas.openxmlformats.org/officeDocument/2006/relationships/audio" Target="../media/audio8.wav"/><Relationship Id="rId7" Type="http://schemas.openxmlformats.org/officeDocument/2006/relationships/audio" Target="../media/audio178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77.wav"/><Relationship Id="rId5" Type="http://schemas.openxmlformats.org/officeDocument/2006/relationships/audio" Target="../media/audio176.wav"/><Relationship Id="rId4" Type="http://schemas.openxmlformats.org/officeDocument/2006/relationships/audio" Target="../media/audio173.wav"/><Relationship Id="rId9" Type="http://schemas.openxmlformats.org/officeDocument/2006/relationships/image" Target="../media/image19.gi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173.wav"/><Relationship Id="rId7" Type="http://schemas.openxmlformats.org/officeDocument/2006/relationships/audio" Target="../media/audio18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82.wav"/><Relationship Id="rId5" Type="http://schemas.openxmlformats.org/officeDocument/2006/relationships/audio" Target="../media/audio181.wav"/><Relationship Id="rId4" Type="http://schemas.openxmlformats.org/officeDocument/2006/relationships/audio" Target="../media/audio180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2.wav"/><Relationship Id="rId5" Type="http://schemas.openxmlformats.org/officeDocument/2006/relationships/audio" Target="../media/audio21.wav"/><Relationship Id="rId4" Type="http://schemas.openxmlformats.org/officeDocument/2006/relationships/audio" Target="../media/audio20.wav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4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86.wav"/><Relationship Id="rId4" Type="http://schemas.openxmlformats.org/officeDocument/2006/relationships/audio" Target="../media/audio185.wav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wmf"/><Relationship Id="rId5" Type="http://schemas.openxmlformats.org/officeDocument/2006/relationships/audio" Target="../media/audio189.wav"/><Relationship Id="rId4" Type="http://schemas.openxmlformats.org/officeDocument/2006/relationships/audio" Target="../media/audio188.wav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0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91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2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gif"/><Relationship Id="rId5" Type="http://schemas.openxmlformats.org/officeDocument/2006/relationships/audio" Target="../media/audio194.wav"/><Relationship Id="rId4" Type="http://schemas.openxmlformats.org/officeDocument/2006/relationships/audio" Target="../media/audio193.wav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5.wav"/><Relationship Id="rId7" Type="http://schemas.openxmlformats.org/officeDocument/2006/relationships/image" Target="../media/image22.gi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98.wav"/><Relationship Id="rId5" Type="http://schemas.openxmlformats.org/officeDocument/2006/relationships/audio" Target="../media/audio197.wav"/><Relationship Id="rId4" Type="http://schemas.openxmlformats.org/officeDocument/2006/relationships/audio" Target="../media/audio196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gif"/><Relationship Id="rId5" Type="http://schemas.openxmlformats.org/officeDocument/2006/relationships/audio" Target="../media/audio200.wav"/><Relationship Id="rId4" Type="http://schemas.openxmlformats.org/officeDocument/2006/relationships/audio" Target="../media/audio199.wav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gif"/><Relationship Id="rId5" Type="http://schemas.openxmlformats.org/officeDocument/2006/relationships/audio" Target="../media/audio202.wav"/><Relationship Id="rId4" Type="http://schemas.openxmlformats.org/officeDocument/2006/relationships/audio" Target="../media/audio201.wav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gif"/><Relationship Id="rId5" Type="http://schemas.openxmlformats.org/officeDocument/2006/relationships/audio" Target="../media/audio204.wav"/><Relationship Id="rId4" Type="http://schemas.openxmlformats.org/officeDocument/2006/relationships/audio" Target="../media/audio20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4.wav"/><Relationship Id="rId4" Type="http://schemas.openxmlformats.org/officeDocument/2006/relationships/audio" Target="../media/audio2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6.wav"/><Relationship Id="rId4" Type="http://schemas.openxmlformats.org/officeDocument/2006/relationships/audio" Target="../media/audio25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8.wav"/><Relationship Id="rId4" Type="http://schemas.openxmlformats.org/officeDocument/2006/relationships/audio" Target="../media/audio27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0.wav"/><Relationship Id="rId4" Type="http://schemas.openxmlformats.org/officeDocument/2006/relationships/audio" Target="../media/audio2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500563" y="500063"/>
            <a:ext cx="4143375" cy="1357312"/>
            <a:chOff x="4500562" y="500042"/>
            <a:chExt cx="4143372" cy="1357322"/>
          </a:xfrm>
        </p:grpSpPr>
        <p:pic>
          <p:nvPicPr>
            <p:cNvPr id="5" name="Picture 4" descr="BCKLC227.WMF"/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rgbClr val="FF0000">
                  <a:tint val="45000"/>
                  <a:satMod val="400000"/>
                </a:srgbClr>
              </a:duotone>
              <a:lum bright="-14000" contrast="61000"/>
            </a:blip>
            <a:stretch>
              <a:fillRect/>
            </a:stretch>
          </p:blipFill>
          <p:spPr>
            <a:xfrm>
              <a:off x="4500562" y="500042"/>
              <a:ext cx="4143372" cy="1357322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</p:pic>
        <p:sp>
          <p:nvSpPr>
            <p:cNvPr id="3" name="TextBox 2"/>
            <p:cNvSpPr txBox="1"/>
            <p:nvPr/>
          </p:nvSpPr>
          <p:spPr>
            <a:xfrm>
              <a:off x="4929190" y="719720"/>
              <a:ext cx="3071834" cy="923330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5400" b="1" dirty="0">
                  <a:ln w="18415" cmpd="sng">
                    <a:solidFill>
                      <a:schemeClr val="tx1"/>
                    </a:solidFill>
                    <a:prstDash val="solid"/>
                  </a:ln>
                  <a:solidFill>
                    <a:srgbClr val="00FF00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cs typeface="Times New Roman" pitchFamily="18" charset="0"/>
                </a:rPr>
                <a:t>الفصل الأول</a:t>
              </a: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357188" y="3478213"/>
            <a:ext cx="7572375" cy="2736850"/>
            <a:chOff x="24" y="3643314"/>
            <a:chExt cx="8072463" cy="2379049"/>
          </a:xfrm>
        </p:grpSpPr>
        <p:grpSp>
          <p:nvGrpSpPr>
            <p:cNvPr id="2052" name="Group 6"/>
            <p:cNvGrpSpPr>
              <a:grpSpLocks/>
            </p:cNvGrpSpPr>
            <p:nvPr/>
          </p:nvGrpSpPr>
          <p:grpSpPr bwMode="auto">
            <a:xfrm>
              <a:off x="24" y="3643314"/>
              <a:ext cx="8072463" cy="2379049"/>
              <a:chOff x="928684" y="2786058"/>
              <a:chExt cx="7400254" cy="2379049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1142779" y="2857816"/>
                <a:ext cx="7001540" cy="2143076"/>
              </a:xfrm>
              <a:prstGeom prst="rect">
                <a:avLst/>
              </a:prstGeom>
              <a:gradFill flip="none" rotWithShape="1">
                <a:gsLst>
                  <a:gs pos="0">
                    <a:srgbClr val="0000FF"/>
                  </a:gs>
                  <a:gs pos="50000">
                    <a:schemeClr val="bg1"/>
                  </a:gs>
                  <a:gs pos="100000">
                    <a:srgbClr val="00FFFF"/>
                  </a:gs>
                </a:gsLst>
                <a:lin ang="13500000" scaled="1"/>
                <a:tileRect/>
              </a:gra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pic>
            <p:nvPicPr>
              <p:cNvPr id="2055" name="Picture 8" descr="00137.WMF"/>
              <p:cNvPicPr>
                <a:picLocks noChangeAspect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928684" y="2786058"/>
                <a:ext cx="7400254" cy="23790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053" name="TextBox 3"/>
            <p:cNvSpPr txBox="1">
              <a:spLocks noChangeArrowheads="1"/>
            </p:cNvSpPr>
            <p:nvPr/>
          </p:nvSpPr>
          <p:spPr bwMode="auto">
            <a:xfrm>
              <a:off x="685367" y="3908703"/>
              <a:ext cx="6701020" cy="18460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6600" b="1" dirty="0">
                  <a:latin typeface="Calibri" pitchFamily="34" charset="0"/>
                  <a:cs typeface="Times New Roman" pitchFamily="18" charset="0"/>
                </a:rPr>
                <a:t>الجبر: الأنماط العددية والدوال</a:t>
              </a:r>
            </a:p>
          </p:txBody>
        </p:sp>
      </p:grpSp>
    </p:spTree>
  </p:cSld>
  <p:clrMapOvr>
    <a:masterClrMapping/>
  </p:clrMapOvr>
  <p:transition>
    <p:comb dir="vert"/>
    <p:sndAc>
      <p:stSnd>
        <p:snd r:embed="rId2" name="Pasflk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فصل الأو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جب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1"/>
          <p:cNvGrpSpPr>
            <a:grpSpLocks/>
          </p:cNvGrpSpPr>
          <p:nvPr/>
        </p:nvGrpSpPr>
        <p:grpSpPr bwMode="auto">
          <a:xfrm>
            <a:off x="214313" y="500063"/>
            <a:ext cx="8786812" cy="5929312"/>
            <a:chOff x="214282" y="500061"/>
            <a:chExt cx="8786872" cy="5929333"/>
          </a:xfrm>
        </p:grpSpPr>
        <p:grpSp>
          <p:nvGrpSpPr>
            <p:cNvPr id="11276" name="Group 1"/>
            <p:cNvGrpSpPr>
              <a:grpSpLocks/>
            </p:cNvGrpSpPr>
            <p:nvPr/>
          </p:nvGrpSpPr>
          <p:grpSpPr bwMode="auto">
            <a:xfrm>
              <a:off x="214282" y="500061"/>
              <a:ext cx="8786872" cy="5929333"/>
              <a:chOff x="285723" y="500061"/>
              <a:chExt cx="8786872" cy="5929333"/>
            </a:xfrm>
          </p:grpSpPr>
          <p:sp>
            <p:nvSpPr>
              <p:cNvPr id="5" name="Flowchart: Punched Tape 2"/>
              <p:cNvSpPr/>
              <p:nvPr/>
            </p:nvSpPr>
            <p:spPr>
              <a:xfrm rot="10800000" flipH="1">
                <a:off x="428599" y="500061"/>
                <a:ext cx="8286807" cy="5857896"/>
              </a:xfrm>
              <a:prstGeom prst="flowChartPunchedTap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grpSp>
            <p:nvGrpSpPr>
              <p:cNvPr id="11279" name="Group 2"/>
              <p:cNvGrpSpPr>
                <a:grpSpLocks/>
              </p:cNvGrpSpPr>
              <p:nvPr/>
            </p:nvGrpSpPr>
            <p:grpSpPr bwMode="auto">
              <a:xfrm rot="10800000">
                <a:off x="285723" y="571501"/>
                <a:ext cx="8786872" cy="5857893"/>
                <a:chOff x="3973707" y="428605"/>
                <a:chExt cx="4027317" cy="3143272"/>
              </a:xfrm>
            </p:grpSpPr>
            <p:sp>
              <p:nvSpPr>
                <p:cNvPr id="7" name="Flowchart: Punched Tape 6"/>
                <p:cNvSpPr/>
                <p:nvPr/>
              </p:nvSpPr>
              <p:spPr>
                <a:xfrm>
                  <a:off x="3978073" y="428605"/>
                  <a:ext cx="3699893" cy="3143274"/>
                </a:xfrm>
                <a:prstGeom prst="flowChartPunchedTape">
                  <a:avLst/>
                </a:prstGeom>
                <a:solidFill>
                  <a:srgbClr val="CC00CC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>
                    <a:cs typeface="+mj-cs"/>
                  </a:endParaRPr>
                </a:p>
              </p:txBody>
            </p:sp>
            <p:sp>
              <p:nvSpPr>
                <p:cNvPr id="8" name="Round Single Corner Rectangle 5"/>
                <p:cNvSpPr/>
                <p:nvPr/>
              </p:nvSpPr>
              <p:spPr>
                <a:xfrm>
                  <a:off x="4071934" y="785794"/>
                  <a:ext cx="3929090" cy="2500330"/>
                </a:xfrm>
                <a:prstGeom prst="round1Rect">
                  <a:avLst>
                    <a:gd name="adj" fmla="val 50000"/>
                  </a:avLst>
                </a:prstGeom>
                <a:solidFill>
                  <a:schemeClr val="bg1"/>
                </a:solidFill>
                <a:ln w="57150">
                  <a:solidFill>
                    <a:srgbClr val="00CC00"/>
                  </a:solidFill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003">
                  <a:schemeClr val="l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>
                    <a:cs typeface="+mj-cs"/>
                  </a:endParaRPr>
                </a:p>
              </p:txBody>
            </p:sp>
          </p:grpSp>
        </p:grpSp>
        <p:sp>
          <p:nvSpPr>
            <p:cNvPr id="4" name="TextBox 3"/>
            <p:cNvSpPr txBox="1"/>
            <p:nvPr/>
          </p:nvSpPr>
          <p:spPr>
            <a:xfrm>
              <a:off x="428595" y="1339851"/>
              <a:ext cx="8001055" cy="1446218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400" b="1" dirty="0">
                  <a:solidFill>
                    <a:srgbClr val="CC00CC"/>
                  </a:solidFill>
                  <a:latin typeface="+mn-lt"/>
                  <a:cs typeface="+mj-cs"/>
                </a:rPr>
                <a:t>إذا كانت </a:t>
              </a:r>
              <a:r>
                <a:rPr lang="ar-EG" sz="4400" b="1" dirty="0" err="1">
                  <a:solidFill>
                    <a:srgbClr val="CC00CC"/>
                  </a:solidFill>
                  <a:latin typeface="+mn-lt"/>
                  <a:cs typeface="+mj-cs"/>
                </a:rPr>
                <a:t>م </a:t>
              </a:r>
              <a:r>
                <a:rPr lang="ar-EG" sz="4400" b="1" dirty="0">
                  <a:solidFill>
                    <a:srgbClr val="CC00CC"/>
                  </a:solidFill>
                  <a:latin typeface="+mn-lt"/>
                  <a:cs typeface="+mj-cs"/>
                </a:rPr>
                <a:t>= 2, </a:t>
              </a:r>
              <a:r>
                <a:rPr lang="ar-EG" sz="4400" b="1" dirty="0" err="1">
                  <a:solidFill>
                    <a:srgbClr val="CC00CC"/>
                  </a:solidFill>
                  <a:latin typeface="+mn-lt"/>
                  <a:cs typeface="+mj-cs"/>
                </a:rPr>
                <a:t>ن </a:t>
              </a:r>
              <a:r>
                <a:rPr lang="ar-EG" sz="4400" b="1" dirty="0">
                  <a:solidFill>
                    <a:srgbClr val="CC00CC"/>
                  </a:solidFill>
                  <a:latin typeface="+mn-lt"/>
                  <a:cs typeface="+mj-cs"/>
                </a:rPr>
                <a:t>= 16, فاحسب قيمة كل عبارة مما </a:t>
              </a:r>
              <a:r>
                <a:rPr lang="ar-EG" sz="4400" b="1" dirty="0" err="1">
                  <a:solidFill>
                    <a:srgbClr val="CC00CC"/>
                  </a:solidFill>
                  <a:latin typeface="+mn-lt"/>
                  <a:cs typeface="+mj-cs"/>
                </a:rPr>
                <a:t>يأتي:</a:t>
              </a:r>
              <a:endParaRPr lang="ar-EG" sz="4400" b="1" dirty="0">
                <a:solidFill>
                  <a:srgbClr val="CC00CC"/>
                </a:solidFill>
                <a:latin typeface="+mn-lt"/>
                <a:cs typeface="+mj-cs"/>
              </a:endParaRPr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7429500" y="3000375"/>
            <a:ext cx="1000125" cy="1714500"/>
            <a:chOff x="7929586" y="3071810"/>
            <a:chExt cx="714380" cy="1394861"/>
          </a:xfrm>
        </p:grpSpPr>
        <p:grpSp>
          <p:nvGrpSpPr>
            <p:cNvPr id="11270" name="Group 9"/>
            <p:cNvGrpSpPr>
              <a:grpSpLocks/>
            </p:cNvGrpSpPr>
            <p:nvPr/>
          </p:nvGrpSpPr>
          <p:grpSpPr bwMode="auto">
            <a:xfrm>
              <a:off x="7929586" y="3214686"/>
              <a:ext cx="714380" cy="1251985"/>
              <a:chOff x="8072462" y="2143116"/>
              <a:chExt cx="714380" cy="1251985"/>
            </a:xfrm>
          </p:grpSpPr>
          <p:sp>
            <p:nvSpPr>
              <p:cNvPr id="14" name="Curved Down Arrow 13"/>
              <p:cNvSpPr/>
              <p:nvPr/>
            </p:nvSpPr>
            <p:spPr>
              <a:xfrm rot="6111631">
                <a:off x="7900027" y="2537769"/>
                <a:ext cx="1051312" cy="663352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CC00CC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1100">
                  <a:solidFill>
                    <a:schemeClr val="tx1"/>
                  </a:solidFill>
                  <a:cs typeface="+mj-cs"/>
                </a:endParaRPr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8072462" y="2143601"/>
                <a:ext cx="714380" cy="714220"/>
              </a:xfrm>
              <a:prstGeom prst="ellipse">
                <a:avLst/>
              </a:prstGeom>
              <a:solidFill>
                <a:srgbClr val="00F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3600" b="1" dirty="0">
                  <a:cs typeface="+mj-cs"/>
                </a:endParaRPr>
              </a:p>
            </p:txBody>
          </p:sp>
        </p:grpSp>
        <p:grpSp>
          <p:nvGrpSpPr>
            <p:cNvPr id="11271" name="Group 6"/>
            <p:cNvGrpSpPr>
              <a:grpSpLocks/>
            </p:cNvGrpSpPr>
            <p:nvPr/>
          </p:nvGrpSpPr>
          <p:grpSpPr bwMode="auto">
            <a:xfrm>
              <a:off x="7929586" y="3071810"/>
              <a:ext cx="714380" cy="1251985"/>
              <a:chOff x="8072462" y="2143116"/>
              <a:chExt cx="714380" cy="1251985"/>
            </a:xfrm>
          </p:grpSpPr>
          <p:sp>
            <p:nvSpPr>
              <p:cNvPr id="12" name="Curved Down Arrow 11"/>
              <p:cNvSpPr/>
              <p:nvPr/>
            </p:nvSpPr>
            <p:spPr>
              <a:xfrm rot="6111631">
                <a:off x="7900027" y="2537285"/>
                <a:ext cx="1051312" cy="663352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FFFF00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1100">
                  <a:solidFill>
                    <a:schemeClr val="tx1"/>
                  </a:solidFill>
                  <a:cs typeface="+mj-cs"/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8072462" y="2143116"/>
                <a:ext cx="714380" cy="714221"/>
              </a:xfrm>
              <a:prstGeom prst="ellipse">
                <a:avLst/>
              </a:prstGeom>
              <a:solidFill>
                <a:srgbClr val="0000CC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3600" b="1" dirty="0">
                    <a:cs typeface="+mj-cs"/>
                  </a:rPr>
                  <a:t>13</a:t>
                </a:r>
              </a:p>
            </p:txBody>
          </p:sp>
        </p:grpSp>
      </p:grp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857625" y="3071813"/>
            <a:ext cx="264318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5400" b="1" dirty="0">
                <a:latin typeface="Calibri" pitchFamily="34" charset="0"/>
                <a:cs typeface="+mj-cs"/>
              </a:rPr>
              <a:t>12 ÷ </a:t>
            </a:r>
            <a:r>
              <a:rPr lang="ar-EG" sz="5400" b="1" dirty="0" err="1">
                <a:latin typeface="Calibri" pitchFamily="34" charset="0"/>
                <a:cs typeface="+mj-cs"/>
              </a:rPr>
              <a:t>م</a:t>
            </a:r>
            <a:r>
              <a:rPr lang="ar-EG" sz="5400" b="1" dirty="0">
                <a:latin typeface="Calibri" pitchFamily="34" charset="0"/>
                <a:cs typeface="+mj-cs"/>
              </a:rPr>
              <a:t> 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071563" y="4398963"/>
            <a:ext cx="635793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 dirty="0">
                <a:solidFill>
                  <a:srgbClr val="0000FF"/>
                </a:solidFill>
              </a:rPr>
              <a:t>12÷ م = 12 ÷ 2 = </a:t>
            </a:r>
            <a:r>
              <a:rPr lang="ar-EG" sz="4800" b="1" dirty="0">
                <a:solidFill>
                  <a:srgbClr val="FF0000"/>
                </a:solidFill>
              </a:rPr>
              <a:t>6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comb dir="vert"/>
    <p:sndAc>
      <p:stSnd>
        <p:snd r:embed="rId2" name="Pasflk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14 - غلق ا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2 ÷ 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98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98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98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98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2÷ م = 12 ÷ 2 = 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1"/>
          <p:cNvGrpSpPr>
            <a:grpSpLocks/>
          </p:cNvGrpSpPr>
          <p:nvPr/>
        </p:nvGrpSpPr>
        <p:grpSpPr bwMode="auto">
          <a:xfrm>
            <a:off x="214313" y="500063"/>
            <a:ext cx="8786812" cy="5929312"/>
            <a:chOff x="214282" y="500061"/>
            <a:chExt cx="8786872" cy="5929333"/>
          </a:xfrm>
        </p:grpSpPr>
        <p:grpSp>
          <p:nvGrpSpPr>
            <p:cNvPr id="12300" name="Group 1"/>
            <p:cNvGrpSpPr>
              <a:grpSpLocks/>
            </p:cNvGrpSpPr>
            <p:nvPr/>
          </p:nvGrpSpPr>
          <p:grpSpPr bwMode="auto">
            <a:xfrm>
              <a:off x="214282" y="500061"/>
              <a:ext cx="8786872" cy="5929333"/>
              <a:chOff x="285723" y="500061"/>
              <a:chExt cx="8786872" cy="5929333"/>
            </a:xfrm>
          </p:grpSpPr>
          <p:sp>
            <p:nvSpPr>
              <p:cNvPr id="5" name="Flowchart: Punched Tape 2"/>
              <p:cNvSpPr/>
              <p:nvPr/>
            </p:nvSpPr>
            <p:spPr>
              <a:xfrm rot="10800000" flipH="1">
                <a:off x="428599" y="500061"/>
                <a:ext cx="8286807" cy="5857896"/>
              </a:xfrm>
              <a:prstGeom prst="flowChartPunchedTap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grpSp>
            <p:nvGrpSpPr>
              <p:cNvPr id="12303" name="Group 2"/>
              <p:cNvGrpSpPr>
                <a:grpSpLocks/>
              </p:cNvGrpSpPr>
              <p:nvPr/>
            </p:nvGrpSpPr>
            <p:grpSpPr bwMode="auto">
              <a:xfrm rot="10800000">
                <a:off x="285723" y="571501"/>
                <a:ext cx="8786872" cy="5857893"/>
                <a:chOff x="3973707" y="428605"/>
                <a:chExt cx="4027317" cy="3143272"/>
              </a:xfrm>
            </p:grpSpPr>
            <p:sp>
              <p:nvSpPr>
                <p:cNvPr id="7" name="Flowchart: Punched Tape 6"/>
                <p:cNvSpPr/>
                <p:nvPr/>
              </p:nvSpPr>
              <p:spPr>
                <a:xfrm>
                  <a:off x="3978073" y="428605"/>
                  <a:ext cx="3699893" cy="3143274"/>
                </a:xfrm>
                <a:prstGeom prst="flowChartPunchedTape">
                  <a:avLst/>
                </a:prstGeom>
                <a:solidFill>
                  <a:srgbClr val="CC00CC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>
                    <a:cs typeface="+mj-cs"/>
                  </a:endParaRPr>
                </a:p>
              </p:txBody>
            </p:sp>
            <p:sp>
              <p:nvSpPr>
                <p:cNvPr id="8" name="Round Single Corner Rectangle 5"/>
                <p:cNvSpPr/>
                <p:nvPr/>
              </p:nvSpPr>
              <p:spPr>
                <a:xfrm>
                  <a:off x="4071934" y="785794"/>
                  <a:ext cx="3929090" cy="2500330"/>
                </a:xfrm>
                <a:prstGeom prst="round1Rect">
                  <a:avLst>
                    <a:gd name="adj" fmla="val 50000"/>
                  </a:avLst>
                </a:prstGeom>
                <a:solidFill>
                  <a:schemeClr val="bg1"/>
                </a:solidFill>
                <a:ln w="57150">
                  <a:solidFill>
                    <a:srgbClr val="00CC00"/>
                  </a:solidFill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003">
                  <a:schemeClr val="l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>
                    <a:cs typeface="+mj-cs"/>
                  </a:endParaRPr>
                </a:p>
              </p:txBody>
            </p:sp>
          </p:grpSp>
        </p:grpSp>
        <p:sp>
          <p:nvSpPr>
            <p:cNvPr id="4" name="TextBox 3"/>
            <p:cNvSpPr txBox="1"/>
            <p:nvPr/>
          </p:nvSpPr>
          <p:spPr>
            <a:xfrm>
              <a:off x="428595" y="1339851"/>
              <a:ext cx="8001055" cy="1446218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400" b="1" dirty="0">
                  <a:solidFill>
                    <a:srgbClr val="CC00CC"/>
                  </a:solidFill>
                  <a:latin typeface="+mn-lt"/>
                  <a:cs typeface="+mj-cs"/>
                </a:rPr>
                <a:t>إذا كانت </a:t>
              </a:r>
              <a:r>
                <a:rPr lang="ar-EG" sz="4400" b="1" dirty="0" err="1">
                  <a:solidFill>
                    <a:srgbClr val="CC00CC"/>
                  </a:solidFill>
                  <a:latin typeface="+mn-lt"/>
                  <a:cs typeface="+mj-cs"/>
                </a:rPr>
                <a:t>م </a:t>
              </a:r>
              <a:r>
                <a:rPr lang="ar-EG" sz="4400" b="1" dirty="0">
                  <a:solidFill>
                    <a:srgbClr val="CC00CC"/>
                  </a:solidFill>
                  <a:latin typeface="+mn-lt"/>
                  <a:cs typeface="+mj-cs"/>
                </a:rPr>
                <a:t>= 2, </a:t>
              </a:r>
              <a:r>
                <a:rPr lang="ar-EG" sz="4400" b="1" dirty="0" err="1">
                  <a:solidFill>
                    <a:srgbClr val="CC00CC"/>
                  </a:solidFill>
                  <a:latin typeface="+mn-lt"/>
                  <a:cs typeface="+mj-cs"/>
                </a:rPr>
                <a:t>ن </a:t>
              </a:r>
              <a:r>
                <a:rPr lang="ar-EG" sz="4400" b="1" dirty="0">
                  <a:solidFill>
                    <a:srgbClr val="CC00CC"/>
                  </a:solidFill>
                  <a:latin typeface="+mn-lt"/>
                  <a:cs typeface="+mj-cs"/>
                </a:rPr>
                <a:t>= 16, فاحسب قيمة كل عبارة مما </a:t>
              </a:r>
              <a:r>
                <a:rPr lang="ar-EG" sz="4400" b="1" dirty="0" err="1">
                  <a:solidFill>
                    <a:srgbClr val="CC00CC"/>
                  </a:solidFill>
                  <a:latin typeface="+mn-lt"/>
                  <a:cs typeface="+mj-cs"/>
                </a:rPr>
                <a:t>يأتي:</a:t>
              </a:r>
              <a:endParaRPr lang="ar-EG" sz="4400" b="1" dirty="0">
                <a:solidFill>
                  <a:srgbClr val="CC00CC"/>
                </a:solidFill>
                <a:latin typeface="+mn-lt"/>
                <a:cs typeface="+mj-cs"/>
              </a:endParaRPr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7429500" y="3000375"/>
            <a:ext cx="1000125" cy="1714500"/>
            <a:chOff x="7929586" y="3071810"/>
            <a:chExt cx="714380" cy="1394861"/>
          </a:xfrm>
        </p:grpSpPr>
        <p:grpSp>
          <p:nvGrpSpPr>
            <p:cNvPr id="12294" name="Group 9"/>
            <p:cNvGrpSpPr>
              <a:grpSpLocks/>
            </p:cNvGrpSpPr>
            <p:nvPr/>
          </p:nvGrpSpPr>
          <p:grpSpPr bwMode="auto">
            <a:xfrm>
              <a:off x="7929586" y="3214686"/>
              <a:ext cx="714380" cy="1251985"/>
              <a:chOff x="8072462" y="2143116"/>
              <a:chExt cx="714380" cy="1251985"/>
            </a:xfrm>
          </p:grpSpPr>
          <p:sp>
            <p:nvSpPr>
              <p:cNvPr id="14" name="Curved Down Arrow 13"/>
              <p:cNvSpPr/>
              <p:nvPr/>
            </p:nvSpPr>
            <p:spPr>
              <a:xfrm rot="6111631">
                <a:off x="7900027" y="2537769"/>
                <a:ext cx="1051312" cy="663352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CC00CC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1100">
                  <a:solidFill>
                    <a:schemeClr val="tx1"/>
                  </a:solidFill>
                  <a:cs typeface="+mj-cs"/>
                </a:endParaRPr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8072462" y="2143601"/>
                <a:ext cx="714380" cy="714220"/>
              </a:xfrm>
              <a:prstGeom prst="ellipse">
                <a:avLst/>
              </a:prstGeom>
              <a:solidFill>
                <a:srgbClr val="00F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3600" b="1" dirty="0">
                  <a:cs typeface="+mj-cs"/>
                </a:endParaRPr>
              </a:p>
            </p:txBody>
          </p:sp>
        </p:grpSp>
        <p:grpSp>
          <p:nvGrpSpPr>
            <p:cNvPr id="12295" name="Group 6"/>
            <p:cNvGrpSpPr>
              <a:grpSpLocks/>
            </p:cNvGrpSpPr>
            <p:nvPr/>
          </p:nvGrpSpPr>
          <p:grpSpPr bwMode="auto">
            <a:xfrm>
              <a:off x="7929586" y="3071810"/>
              <a:ext cx="714380" cy="1251985"/>
              <a:chOff x="8072462" y="2143116"/>
              <a:chExt cx="714380" cy="1251985"/>
            </a:xfrm>
          </p:grpSpPr>
          <p:sp>
            <p:nvSpPr>
              <p:cNvPr id="12" name="Curved Down Arrow 11"/>
              <p:cNvSpPr/>
              <p:nvPr/>
            </p:nvSpPr>
            <p:spPr>
              <a:xfrm rot="6111631">
                <a:off x="7900027" y="2537285"/>
                <a:ext cx="1051312" cy="663352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FFFF00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1100">
                  <a:solidFill>
                    <a:schemeClr val="tx1"/>
                  </a:solidFill>
                  <a:cs typeface="+mj-cs"/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8072462" y="2143116"/>
                <a:ext cx="714380" cy="714221"/>
              </a:xfrm>
              <a:prstGeom prst="ellipse">
                <a:avLst/>
              </a:prstGeom>
              <a:solidFill>
                <a:srgbClr val="0000CC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3600" b="1" dirty="0">
                    <a:cs typeface="+mj-cs"/>
                  </a:rPr>
                  <a:t>14</a:t>
                </a:r>
              </a:p>
            </p:txBody>
          </p:sp>
        </p:grpSp>
      </p:grp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857625" y="3071813"/>
            <a:ext cx="264318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5400" b="1" dirty="0">
                <a:latin typeface="Calibri" pitchFamily="34" charset="0"/>
                <a:cs typeface="+mj-cs"/>
              </a:rPr>
              <a:t>ن × 3 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071563" y="4398963"/>
            <a:ext cx="635793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 dirty="0">
                <a:solidFill>
                  <a:srgbClr val="0000FF"/>
                </a:solidFill>
              </a:rPr>
              <a:t>ن × 3 = 16 × 3 = </a:t>
            </a:r>
            <a:r>
              <a:rPr lang="ar-EG" sz="4800" b="1" dirty="0">
                <a:solidFill>
                  <a:srgbClr val="FF0000"/>
                </a:solidFill>
              </a:rPr>
              <a:t>48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comb dir="vert"/>
    <p:sndAc>
      <p:stSnd>
        <p:snd r:embed="rId2" name="Pasflk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14 - غلق ا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ن ×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98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98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98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98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ن × 3 = 16 × 3 = 4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1"/>
          <p:cNvGrpSpPr>
            <a:grpSpLocks/>
          </p:cNvGrpSpPr>
          <p:nvPr/>
        </p:nvGrpSpPr>
        <p:grpSpPr bwMode="auto">
          <a:xfrm>
            <a:off x="214313" y="500063"/>
            <a:ext cx="8786812" cy="5929312"/>
            <a:chOff x="214282" y="500061"/>
            <a:chExt cx="8786872" cy="5929333"/>
          </a:xfrm>
        </p:grpSpPr>
        <p:grpSp>
          <p:nvGrpSpPr>
            <p:cNvPr id="13324" name="Group 1"/>
            <p:cNvGrpSpPr>
              <a:grpSpLocks/>
            </p:cNvGrpSpPr>
            <p:nvPr/>
          </p:nvGrpSpPr>
          <p:grpSpPr bwMode="auto">
            <a:xfrm>
              <a:off x="214282" y="500061"/>
              <a:ext cx="8786872" cy="5929333"/>
              <a:chOff x="285723" y="500061"/>
              <a:chExt cx="8786872" cy="5929333"/>
            </a:xfrm>
          </p:grpSpPr>
          <p:sp>
            <p:nvSpPr>
              <p:cNvPr id="5" name="Flowchart: Punched Tape 2"/>
              <p:cNvSpPr/>
              <p:nvPr/>
            </p:nvSpPr>
            <p:spPr>
              <a:xfrm rot="10800000" flipH="1">
                <a:off x="428599" y="500061"/>
                <a:ext cx="8286807" cy="5857896"/>
              </a:xfrm>
              <a:prstGeom prst="flowChartPunchedTap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grpSp>
            <p:nvGrpSpPr>
              <p:cNvPr id="13327" name="Group 2"/>
              <p:cNvGrpSpPr>
                <a:grpSpLocks/>
              </p:cNvGrpSpPr>
              <p:nvPr/>
            </p:nvGrpSpPr>
            <p:grpSpPr bwMode="auto">
              <a:xfrm rot="10800000">
                <a:off x="285723" y="571501"/>
                <a:ext cx="8786872" cy="5857893"/>
                <a:chOff x="3973707" y="428605"/>
                <a:chExt cx="4027317" cy="3143272"/>
              </a:xfrm>
            </p:grpSpPr>
            <p:sp>
              <p:nvSpPr>
                <p:cNvPr id="7" name="Flowchart: Punched Tape 6"/>
                <p:cNvSpPr/>
                <p:nvPr/>
              </p:nvSpPr>
              <p:spPr>
                <a:xfrm>
                  <a:off x="3978073" y="428605"/>
                  <a:ext cx="3699893" cy="3143274"/>
                </a:xfrm>
                <a:prstGeom prst="flowChartPunchedTape">
                  <a:avLst/>
                </a:prstGeom>
                <a:solidFill>
                  <a:srgbClr val="CC00CC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>
                    <a:cs typeface="+mj-cs"/>
                  </a:endParaRPr>
                </a:p>
              </p:txBody>
            </p:sp>
            <p:sp>
              <p:nvSpPr>
                <p:cNvPr id="8" name="Round Single Corner Rectangle 5"/>
                <p:cNvSpPr/>
                <p:nvPr/>
              </p:nvSpPr>
              <p:spPr>
                <a:xfrm>
                  <a:off x="4071934" y="785794"/>
                  <a:ext cx="3929090" cy="2500330"/>
                </a:xfrm>
                <a:prstGeom prst="round1Rect">
                  <a:avLst>
                    <a:gd name="adj" fmla="val 50000"/>
                  </a:avLst>
                </a:prstGeom>
                <a:solidFill>
                  <a:schemeClr val="bg1"/>
                </a:solidFill>
                <a:ln w="57150">
                  <a:solidFill>
                    <a:srgbClr val="00CC00"/>
                  </a:solidFill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003">
                  <a:schemeClr val="l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>
                    <a:cs typeface="+mj-cs"/>
                  </a:endParaRPr>
                </a:p>
              </p:txBody>
            </p:sp>
          </p:grpSp>
        </p:grpSp>
        <p:sp>
          <p:nvSpPr>
            <p:cNvPr id="4" name="TextBox 3"/>
            <p:cNvSpPr txBox="1"/>
            <p:nvPr/>
          </p:nvSpPr>
          <p:spPr>
            <a:xfrm>
              <a:off x="428595" y="1339851"/>
              <a:ext cx="8001055" cy="1446218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400" b="1" dirty="0">
                  <a:solidFill>
                    <a:srgbClr val="CC00CC"/>
                  </a:solidFill>
                  <a:latin typeface="+mn-lt"/>
                  <a:cs typeface="+mj-cs"/>
                </a:rPr>
                <a:t>إذا كانت </a:t>
              </a:r>
              <a:r>
                <a:rPr lang="ar-EG" sz="4400" b="1" dirty="0" err="1">
                  <a:solidFill>
                    <a:srgbClr val="CC00CC"/>
                  </a:solidFill>
                  <a:latin typeface="+mn-lt"/>
                  <a:cs typeface="+mj-cs"/>
                </a:rPr>
                <a:t>م </a:t>
              </a:r>
              <a:r>
                <a:rPr lang="ar-EG" sz="4400" b="1" dirty="0">
                  <a:solidFill>
                    <a:srgbClr val="CC00CC"/>
                  </a:solidFill>
                  <a:latin typeface="+mn-lt"/>
                  <a:cs typeface="+mj-cs"/>
                </a:rPr>
                <a:t>= 2, </a:t>
              </a:r>
              <a:r>
                <a:rPr lang="ar-EG" sz="4400" b="1" dirty="0" err="1">
                  <a:solidFill>
                    <a:srgbClr val="CC00CC"/>
                  </a:solidFill>
                  <a:latin typeface="+mn-lt"/>
                  <a:cs typeface="+mj-cs"/>
                </a:rPr>
                <a:t>ن </a:t>
              </a:r>
              <a:r>
                <a:rPr lang="ar-EG" sz="4400" b="1" dirty="0">
                  <a:solidFill>
                    <a:srgbClr val="CC00CC"/>
                  </a:solidFill>
                  <a:latin typeface="+mn-lt"/>
                  <a:cs typeface="+mj-cs"/>
                </a:rPr>
                <a:t>= 16, فاحسب قيمة كل عبارة مما </a:t>
              </a:r>
              <a:r>
                <a:rPr lang="ar-EG" sz="4400" b="1" dirty="0" err="1">
                  <a:solidFill>
                    <a:srgbClr val="CC00CC"/>
                  </a:solidFill>
                  <a:latin typeface="+mn-lt"/>
                  <a:cs typeface="+mj-cs"/>
                </a:rPr>
                <a:t>يأتي:</a:t>
              </a:r>
              <a:endParaRPr lang="ar-EG" sz="4400" b="1" dirty="0">
                <a:solidFill>
                  <a:srgbClr val="CC00CC"/>
                </a:solidFill>
                <a:latin typeface="+mn-lt"/>
                <a:cs typeface="+mj-cs"/>
              </a:endParaRPr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7429500" y="3000375"/>
            <a:ext cx="1000125" cy="1714500"/>
            <a:chOff x="7929586" y="3071810"/>
            <a:chExt cx="714380" cy="1394861"/>
          </a:xfrm>
        </p:grpSpPr>
        <p:grpSp>
          <p:nvGrpSpPr>
            <p:cNvPr id="13318" name="Group 9"/>
            <p:cNvGrpSpPr>
              <a:grpSpLocks/>
            </p:cNvGrpSpPr>
            <p:nvPr/>
          </p:nvGrpSpPr>
          <p:grpSpPr bwMode="auto">
            <a:xfrm>
              <a:off x="7929586" y="3214686"/>
              <a:ext cx="714380" cy="1251985"/>
              <a:chOff x="8072462" y="2143116"/>
              <a:chExt cx="714380" cy="1251985"/>
            </a:xfrm>
          </p:grpSpPr>
          <p:sp>
            <p:nvSpPr>
              <p:cNvPr id="14" name="Curved Down Arrow 13"/>
              <p:cNvSpPr/>
              <p:nvPr/>
            </p:nvSpPr>
            <p:spPr>
              <a:xfrm rot="6111631">
                <a:off x="7900027" y="2537769"/>
                <a:ext cx="1051312" cy="663352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CC00CC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1100">
                  <a:solidFill>
                    <a:schemeClr val="tx1"/>
                  </a:solidFill>
                  <a:cs typeface="+mj-cs"/>
                </a:endParaRPr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8072462" y="2143601"/>
                <a:ext cx="714380" cy="714220"/>
              </a:xfrm>
              <a:prstGeom prst="ellipse">
                <a:avLst/>
              </a:prstGeom>
              <a:solidFill>
                <a:srgbClr val="00F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3600" b="1" dirty="0">
                  <a:cs typeface="+mj-cs"/>
                </a:endParaRPr>
              </a:p>
            </p:txBody>
          </p:sp>
        </p:grpSp>
        <p:grpSp>
          <p:nvGrpSpPr>
            <p:cNvPr id="13319" name="Group 6"/>
            <p:cNvGrpSpPr>
              <a:grpSpLocks/>
            </p:cNvGrpSpPr>
            <p:nvPr/>
          </p:nvGrpSpPr>
          <p:grpSpPr bwMode="auto">
            <a:xfrm>
              <a:off x="7929586" y="3071810"/>
              <a:ext cx="714380" cy="1251985"/>
              <a:chOff x="8072462" y="2143116"/>
              <a:chExt cx="714380" cy="1251985"/>
            </a:xfrm>
          </p:grpSpPr>
          <p:sp>
            <p:nvSpPr>
              <p:cNvPr id="12" name="Curved Down Arrow 11"/>
              <p:cNvSpPr/>
              <p:nvPr/>
            </p:nvSpPr>
            <p:spPr>
              <a:xfrm rot="6111631">
                <a:off x="7900027" y="2537285"/>
                <a:ext cx="1051312" cy="663352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FFFF00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1100">
                  <a:solidFill>
                    <a:schemeClr val="tx1"/>
                  </a:solidFill>
                  <a:cs typeface="+mj-cs"/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8072462" y="2143116"/>
                <a:ext cx="714380" cy="714221"/>
              </a:xfrm>
              <a:prstGeom prst="ellipse">
                <a:avLst/>
              </a:prstGeom>
              <a:solidFill>
                <a:srgbClr val="0000CC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3600" b="1" dirty="0">
                    <a:cs typeface="+mj-cs"/>
                  </a:rPr>
                  <a:t>15</a:t>
                </a:r>
              </a:p>
            </p:txBody>
          </p:sp>
        </p:grpSp>
      </p:grp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857625" y="3071813"/>
            <a:ext cx="264318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5400" b="1" dirty="0">
                <a:latin typeface="Calibri" pitchFamily="34" charset="0"/>
                <a:cs typeface="+mj-cs"/>
              </a:rPr>
              <a:t>6م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071563" y="4398963"/>
            <a:ext cx="635793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 dirty="0">
                <a:solidFill>
                  <a:srgbClr val="0000FF"/>
                </a:solidFill>
              </a:rPr>
              <a:t>6م = 6(2) = </a:t>
            </a:r>
            <a:r>
              <a:rPr lang="ar-EG" sz="4800" b="1" dirty="0">
                <a:solidFill>
                  <a:srgbClr val="FF0000"/>
                </a:solidFill>
              </a:rPr>
              <a:t>12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comb dir="vert"/>
    <p:sndAc>
      <p:stSnd>
        <p:snd r:embed="rId2" name="Pasflk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14 - غلق ا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6م 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98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98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98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98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م = 6(2) = 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1"/>
          <p:cNvGrpSpPr>
            <a:grpSpLocks/>
          </p:cNvGrpSpPr>
          <p:nvPr/>
        </p:nvGrpSpPr>
        <p:grpSpPr bwMode="auto">
          <a:xfrm>
            <a:off x="214313" y="500063"/>
            <a:ext cx="8786812" cy="5929312"/>
            <a:chOff x="214282" y="500061"/>
            <a:chExt cx="8786872" cy="5929333"/>
          </a:xfrm>
        </p:grpSpPr>
        <p:grpSp>
          <p:nvGrpSpPr>
            <p:cNvPr id="14348" name="Group 1"/>
            <p:cNvGrpSpPr>
              <a:grpSpLocks/>
            </p:cNvGrpSpPr>
            <p:nvPr/>
          </p:nvGrpSpPr>
          <p:grpSpPr bwMode="auto">
            <a:xfrm>
              <a:off x="214282" y="500061"/>
              <a:ext cx="8786872" cy="5929333"/>
              <a:chOff x="285723" y="500061"/>
              <a:chExt cx="8786872" cy="5929333"/>
            </a:xfrm>
          </p:grpSpPr>
          <p:sp>
            <p:nvSpPr>
              <p:cNvPr id="5" name="Flowchart: Punched Tape 2"/>
              <p:cNvSpPr/>
              <p:nvPr/>
            </p:nvSpPr>
            <p:spPr>
              <a:xfrm rot="10800000" flipH="1">
                <a:off x="428599" y="500061"/>
                <a:ext cx="8286807" cy="5857896"/>
              </a:xfrm>
              <a:prstGeom prst="flowChartPunchedTap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grpSp>
            <p:nvGrpSpPr>
              <p:cNvPr id="14351" name="Group 2"/>
              <p:cNvGrpSpPr>
                <a:grpSpLocks/>
              </p:cNvGrpSpPr>
              <p:nvPr/>
            </p:nvGrpSpPr>
            <p:grpSpPr bwMode="auto">
              <a:xfrm rot="10800000">
                <a:off x="285723" y="571501"/>
                <a:ext cx="8786872" cy="5857893"/>
                <a:chOff x="3973707" y="428605"/>
                <a:chExt cx="4027317" cy="3143272"/>
              </a:xfrm>
            </p:grpSpPr>
            <p:sp>
              <p:nvSpPr>
                <p:cNvPr id="7" name="Flowchart: Punched Tape 6"/>
                <p:cNvSpPr/>
                <p:nvPr/>
              </p:nvSpPr>
              <p:spPr>
                <a:xfrm>
                  <a:off x="3978073" y="428605"/>
                  <a:ext cx="3699893" cy="3143274"/>
                </a:xfrm>
                <a:prstGeom prst="flowChartPunchedTape">
                  <a:avLst/>
                </a:prstGeom>
                <a:solidFill>
                  <a:srgbClr val="CC00CC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>
                    <a:cs typeface="+mj-cs"/>
                  </a:endParaRPr>
                </a:p>
              </p:txBody>
            </p:sp>
            <p:sp>
              <p:nvSpPr>
                <p:cNvPr id="8" name="Round Single Corner Rectangle 5"/>
                <p:cNvSpPr/>
                <p:nvPr/>
              </p:nvSpPr>
              <p:spPr>
                <a:xfrm>
                  <a:off x="4071934" y="785794"/>
                  <a:ext cx="3929090" cy="2500330"/>
                </a:xfrm>
                <a:prstGeom prst="round1Rect">
                  <a:avLst>
                    <a:gd name="adj" fmla="val 50000"/>
                  </a:avLst>
                </a:prstGeom>
                <a:solidFill>
                  <a:schemeClr val="bg1"/>
                </a:solidFill>
                <a:ln w="57150">
                  <a:solidFill>
                    <a:srgbClr val="00CC00"/>
                  </a:solidFill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003">
                  <a:schemeClr val="l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>
                    <a:cs typeface="+mj-cs"/>
                  </a:endParaRPr>
                </a:p>
              </p:txBody>
            </p:sp>
          </p:grpSp>
        </p:grpSp>
        <p:sp>
          <p:nvSpPr>
            <p:cNvPr id="4" name="TextBox 3"/>
            <p:cNvSpPr txBox="1"/>
            <p:nvPr/>
          </p:nvSpPr>
          <p:spPr>
            <a:xfrm>
              <a:off x="428595" y="1339851"/>
              <a:ext cx="8001055" cy="1446218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400" b="1" dirty="0">
                  <a:solidFill>
                    <a:srgbClr val="CC00CC"/>
                  </a:solidFill>
                  <a:latin typeface="+mn-lt"/>
                  <a:cs typeface="+mj-cs"/>
                </a:rPr>
                <a:t>إذا كانت </a:t>
              </a:r>
              <a:r>
                <a:rPr lang="ar-EG" sz="4400" b="1" dirty="0" err="1">
                  <a:solidFill>
                    <a:srgbClr val="CC00CC"/>
                  </a:solidFill>
                  <a:latin typeface="+mn-lt"/>
                  <a:cs typeface="+mj-cs"/>
                </a:rPr>
                <a:t>م </a:t>
              </a:r>
              <a:r>
                <a:rPr lang="ar-EG" sz="4400" b="1" dirty="0">
                  <a:solidFill>
                    <a:srgbClr val="CC00CC"/>
                  </a:solidFill>
                  <a:latin typeface="+mn-lt"/>
                  <a:cs typeface="+mj-cs"/>
                </a:rPr>
                <a:t>= 2, </a:t>
              </a:r>
              <a:r>
                <a:rPr lang="ar-EG" sz="4400" b="1" dirty="0" err="1">
                  <a:solidFill>
                    <a:srgbClr val="CC00CC"/>
                  </a:solidFill>
                  <a:latin typeface="+mn-lt"/>
                  <a:cs typeface="+mj-cs"/>
                </a:rPr>
                <a:t>ن </a:t>
              </a:r>
              <a:r>
                <a:rPr lang="ar-EG" sz="4400" b="1" dirty="0">
                  <a:solidFill>
                    <a:srgbClr val="CC00CC"/>
                  </a:solidFill>
                  <a:latin typeface="+mn-lt"/>
                  <a:cs typeface="+mj-cs"/>
                </a:rPr>
                <a:t>= 16, فاحسب قيمة كل عبارة مما </a:t>
              </a:r>
              <a:r>
                <a:rPr lang="ar-EG" sz="4400" b="1" dirty="0" err="1">
                  <a:solidFill>
                    <a:srgbClr val="CC00CC"/>
                  </a:solidFill>
                  <a:latin typeface="+mn-lt"/>
                  <a:cs typeface="+mj-cs"/>
                </a:rPr>
                <a:t>يأتي:</a:t>
              </a:r>
              <a:endParaRPr lang="ar-EG" sz="4400" b="1" dirty="0">
                <a:solidFill>
                  <a:srgbClr val="CC00CC"/>
                </a:solidFill>
                <a:latin typeface="+mn-lt"/>
                <a:cs typeface="+mj-cs"/>
              </a:endParaRPr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7429500" y="3000375"/>
            <a:ext cx="1000125" cy="1714500"/>
            <a:chOff x="7929586" y="3071810"/>
            <a:chExt cx="714380" cy="1394861"/>
          </a:xfrm>
        </p:grpSpPr>
        <p:grpSp>
          <p:nvGrpSpPr>
            <p:cNvPr id="14342" name="Group 9"/>
            <p:cNvGrpSpPr>
              <a:grpSpLocks/>
            </p:cNvGrpSpPr>
            <p:nvPr/>
          </p:nvGrpSpPr>
          <p:grpSpPr bwMode="auto">
            <a:xfrm>
              <a:off x="7929586" y="3214686"/>
              <a:ext cx="714380" cy="1251985"/>
              <a:chOff x="8072462" y="2143116"/>
              <a:chExt cx="714380" cy="1251985"/>
            </a:xfrm>
          </p:grpSpPr>
          <p:sp>
            <p:nvSpPr>
              <p:cNvPr id="14" name="Curved Down Arrow 13"/>
              <p:cNvSpPr/>
              <p:nvPr/>
            </p:nvSpPr>
            <p:spPr>
              <a:xfrm rot="6111631">
                <a:off x="7900027" y="2537769"/>
                <a:ext cx="1051312" cy="663352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CC00CC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1100">
                  <a:solidFill>
                    <a:schemeClr val="tx1"/>
                  </a:solidFill>
                  <a:cs typeface="+mj-cs"/>
                </a:endParaRPr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8072462" y="2143601"/>
                <a:ext cx="714380" cy="714220"/>
              </a:xfrm>
              <a:prstGeom prst="ellipse">
                <a:avLst/>
              </a:prstGeom>
              <a:solidFill>
                <a:srgbClr val="00F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3600" b="1" dirty="0">
                  <a:cs typeface="+mj-cs"/>
                </a:endParaRPr>
              </a:p>
            </p:txBody>
          </p:sp>
        </p:grpSp>
        <p:grpSp>
          <p:nvGrpSpPr>
            <p:cNvPr id="14343" name="Group 6"/>
            <p:cNvGrpSpPr>
              <a:grpSpLocks/>
            </p:cNvGrpSpPr>
            <p:nvPr/>
          </p:nvGrpSpPr>
          <p:grpSpPr bwMode="auto">
            <a:xfrm>
              <a:off x="7929586" y="3071810"/>
              <a:ext cx="714380" cy="1251985"/>
              <a:chOff x="8072462" y="2143116"/>
              <a:chExt cx="714380" cy="1251985"/>
            </a:xfrm>
          </p:grpSpPr>
          <p:sp>
            <p:nvSpPr>
              <p:cNvPr id="12" name="Curved Down Arrow 11"/>
              <p:cNvSpPr/>
              <p:nvPr/>
            </p:nvSpPr>
            <p:spPr>
              <a:xfrm rot="6111631">
                <a:off x="7900027" y="2537285"/>
                <a:ext cx="1051312" cy="663352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FFFF00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1100">
                  <a:solidFill>
                    <a:schemeClr val="tx1"/>
                  </a:solidFill>
                  <a:cs typeface="+mj-cs"/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8072462" y="2143116"/>
                <a:ext cx="714380" cy="714221"/>
              </a:xfrm>
              <a:prstGeom prst="ellipse">
                <a:avLst/>
              </a:prstGeom>
              <a:solidFill>
                <a:srgbClr val="0000CC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3600" b="1" dirty="0">
                    <a:cs typeface="+mj-cs"/>
                  </a:rPr>
                  <a:t>16</a:t>
                </a:r>
              </a:p>
            </p:txBody>
          </p:sp>
        </p:grpSp>
      </p:grp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857625" y="3071813"/>
            <a:ext cx="264318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5400" b="1" dirty="0">
                <a:latin typeface="Calibri" pitchFamily="34" charset="0"/>
                <a:cs typeface="+mj-cs"/>
              </a:rPr>
              <a:t>م + </a:t>
            </a:r>
            <a:r>
              <a:rPr lang="ar-EG" sz="5400" b="1" dirty="0" err="1">
                <a:latin typeface="Calibri" pitchFamily="34" charset="0"/>
                <a:cs typeface="+mj-cs"/>
              </a:rPr>
              <a:t>ن</a:t>
            </a:r>
            <a:r>
              <a:rPr lang="ar-EG" sz="5400" b="1" dirty="0">
                <a:latin typeface="Calibri" pitchFamily="34" charset="0"/>
                <a:cs typeface="+mj-cs"/>
              </a:rPr>
              <a:t> 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071563" y="4398963"/>
            <a:ext cx="635793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 dirty="0">
                <a:solidFill>
                  <a:srgbClr val="0000FF"/>
                </a:solidFill>
              </a:rPr>
              <a:t>م + ن = 2 + 16 = </a:t>
            </a:r>
            <a:r>
              <a:rPr lang="ar-EG" sz="4800" b="1" dirty="0">
                <a:solidFill>
                  <a:srgbClr val="FF0000"/>
                </a:solidFill>
              </a:rPr>
              <a:t>18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comb dir="vert"/>
    <p:sndAc>
      <p:stSnd>
        <p:snd r:embed="rId2" name="Pasflk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14 - غلق ا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 + 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98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98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98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98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م + ن = 2 + 16 = 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1"/>
          <p:cNvGrpSpPr>
            <a:grpSpLocks/>
          </p:cNvGrpSpPr>
          <p:nvPr/>
        </p:nvGrpSpPr>
        <p:grpSpPr bwMode="auto">
          <a:xfrm>
            <a:off x="214313" y="500063"/>
            <a:ext cx="8786812" cy="5929312"/>
            <a:chOff x="214282" y="500061"/>
            <a:chExt cx="8786872" cy="5929333"/>
          </a:xfrm>
        </p:grpSpPr>
        <p:grpSp>
          <p:nvGrpSpPr>
            <p:cNvPr id="15372" name="Group 1"/>
            <p:cNvGrpSpPr>
              <a:grpSpLocks/>
            </p:cNvGrpSpPr>
            <p:nvPr/>
          </p:nvGrpSpPr>
          <p:grpSpPr bwMode="auto">
            <a:xfrm>
              <a:off x="214282" y="500061"/>
              <a:ext cx="8786872" cy="5929333"/>
              <a:chOff x="285723" y="500061"/>
              <a:chExt cx="8786872" cy="5929333"/>
            </a:xfrm>
          </p:grpSpPr>
          <p:sp>
            <p:nvSpPr>
              <p:cNvPr id="5" name="Flowchart: Punched Tape 2"/>
              <p:cNvSpPr/>
              <p:nvPr/>
            </p:nvSpPr>
            <p:spPr>
              <a:xfrm rot="10800000" flipH="1">
                <a:off x="428599" y="500061"/>
                <a:ext cx="8286807" cy="5857896"/>
              </a:xfrm>
              <a:prstGeom prst="flowChartPunchedTap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grpSp>
            <p:nvGrpSpPr>
              <p:cNvPr id="15375" name="Group 2"/>
              <p:cNvGrpSpPr>
                <a:grpSpLocks/>
              </p:cNvGrpSpPr>
              <p:nvPr/>
            </p:nvGrpSpPr>
            <p:grpSpPr bwMode="auto">
              <a:xfrm rot="10800000">
                <a:off x="285723" y="571501"/>
                <a:ext cx="8786872" cy="5857893"/>
                <a:chOff x="3973707" y="428605"/>
                <a:chExt cx="4027317" cy="3143272"/>
              </a:xfrm>
            </p:grpSpPr>
            <p:sp>
              <p:nvSpPr>
                <p:cNvPr id="7" name="Flowchart: Punched Tape 6"/>
                <p:cNvSpPr/>
                <p:nvPr/>
              </p:nvSpPr>
              <p:spPr>
                <a:xfrm>
                  <a:off x="3978073" y="428605"/>
                  <a:ext cx="3699893" cy="3143274"/>
                </a:xfrm>
                <a:prstGeom prst="flowChartPunchedTape">
                  <a:avLst/>
                </a:prstGeom>
                <a:solidFill>
                  <a:srgbClr val="CC00CC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>
                    <a:cs typeface="+mj-cs"/>
                  </a:endParaRPr>
                </a:p>
              </p:txBody>
            </p:sp>
            <p:sp>
              <p:nvSpPr>
                <p:cNvPr id="8" name="Round Single Corner Rectangle 5"/>
                <p:cNvSpPr/>
                <p:nvPr/>
              </p:nvSpPr>
              <p:spPr>
                <a:xfrm>
                  <a:off x="4071934" y="785794"/>
                  <a:ext cx="3929090" cy="2500330"/>
                </a:xfrm>
                <a:prstGeom prst="round1Rect">
                  <a:avLst>
                    <a:gd name="adj" fmla="val 50000"/>
                  </a:avLst>
                </a:prstGeom>
                <a:solidFill>
                  <a:schemeClr val="bg1"/>
                </a:solidFill>
                <a:ln w="57150">
                  <a:solidFill>
                    <a:srgbClr val="00CC00"/>
                  </a:solidFill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003">
                  <a:schemeClr val="l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>
                    <a:cs typeface="+mj-cs"/>
                  </a:endParaRPr>
                </a:p>
              </p:txBody>
            </p:sp>
          </p:grpSp>
        </p:grpSp>
        <p:sp>
          <p:nvSpPr>
            <p:cNvPr id="4" name="TextBox 3"/>
            <p:cNvSpPr txBox="1"/>
            <p:nvPr/>
          </p:nvSpPr>
          <p:spPr>
            <a:xfrm>
              <a:off x="428595" y="1339851"/>
              <a:ext cx="8001055" cy="1446218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400" b="1" dirty="0">
                  <a:solidFill>
                    <a:srgbClr val="CC00CC"/>
                  </a:solidFill>
                  <a:latin typeface="+mn-lt"/>
                  <a:cs typeface="+mj-cs"/>
                </a:rPr>
                <a:t>إذا كانت </a:t>
              </a:r>
              <a:r>
                <a:rPr lang="ar-EG" sz="4400" b="1" dirty="0" err="1">
                  <a:solidFill>
                    <a:srgbClr val="CC00CC"/>
                  </a:solidFill>
                  <a:latin typeface="+mn-lt"/>
                  <a:cs typeface="+mj-cs"/>
                </a:rPr>
                <a:t>م </a:t>
              </a:r>
              <a:r>
                <a:rPr lang="ar-EG" sz="4400" b="1" dirty="0">
                  <a:solidFill>
                    <a:srgbClr val="CC00CC"/>
                  </a:solidFill>
                  <a:latin typeface="+mn-lt"/>
                  <a:cs typeface="+mj-cs"/>
                </a:rPr>
                <a:t>= 2, </a:t>
              </a:r>
              <a:r>
                <a:rPr lang="ar-EG" sz="4400" b="1" dirty="0" err="1">
                  <a:solidFill>
                    <a:srgbClr val="CC00CC"/>
                  </a:solidFill>
                  <a:latin typeface="+mn-lt"/>
                  <a:cs typeface="+mj-cs"/>
                </a:rPr>
                <a:t>ن </a:t>
              </a:r>
              <a:r>
                <a:rPr lang="ar-EG" sz="4400" b="1" dirty="0">
                  <a:solidFill>
                    <a:srgbClr val="CC00CC"/>
                  </a:solidFill>
                  <a:latin typeface="+mn-lt"/>
                  <a:cs typeface="+mj-cs"/>
                </a:rPr>
                <a:t>= 16, فاحسب قيمة كل عبارة مما </a:t>
              </a:r>
              <a:r>
                <a:rPr lang="ar-EG" sz="4400" b="1" dirty="0" err="1">
                  <a:solidFill>
                    <a:srgbClr val="CC00CC"/>
                  </a:solidFill>
                  <a:latin typeface="+mn-lt"/>
                  <a:cs typeface="+mj-cs"/>
                </a:rPr>
                <a:t>يأتي:</a:t>
              </a:r>
              <a:endParaRPr lang="ar-EG" sz="4400" b="1" dirty="0">
                <a:solidFill>
                  <a:srgbClr val="CC00CC"/>
                </a:solidFill>
                <a:latin typeface="+mn-lt"/>
                <a:cs typeface="+mj-cs"/>
              </a:endParaRPr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7429500" y="3000375"/>
            <a:ext cx="1000125" cy="1714500"/>
            <a:chOff x="7929586" y="3071810"/>
            <a:chExt cx="714380" cy="1394861"/>
          </a:xfrm>
        </p:grpSpPr>
        <p:grpSp>
          <p:nvGrpSpPr>
            <p:cNvPr id="15366" name="Group 9"/>
            <p:cNvGrpSpPr>
              <a:grpSpLocks/>
            </p:cNvGrpSpPr>
            <p:nvPr/>
          </p:nvGrpSpPr>
          <p:grpSpPr bwMode="auto">
            <a:xfrm>
              <a:off x="7929586" y="3214686"/>
              <a:ext cx="714380" cy="1251985"/>
              <a:chOff x="8072462" y="2143116"/>
              <a:chExt cx="714380" cy="1251985"/>
            </a:xfrm>
          </p:grpSpPr>
          <p:sp>
            <p:nvSpPr>
              <p:cNvPr id="14" name="Curved Down Arrow 13"/>
              <p:cNvSpPr/>
              <p:nvPr/>
            </p:nvSpPr>
            <p:spPr>
              <a:xfrm rot="6111631">
                <a:off x="7900027" y="2537769"/>
                <a:ext cx="1051312" cy="663352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CC00CC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1100">
                  <a:solidFill>
                    <a:schemeClr val="tx1"/>
                  </a:solidFill>
                  <a:cs typeface="+mj-cs"/>
                </a:endParaRPr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8072462" y="2143601"/>
                <a:ext cx="714380" cy="714220"/>
              </a:xfrm>
              <a:prstGeom prst="ellipse">
                <a:avLst/>
              </a:prstGeom>
              <a:solidFill>
                <a:srgbClr val="00F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3600" b="1" dirty="0">
                  <a:cs typeface="+mj-cs"/>
                </a:endParaRPr>
              </a:p>
            </p:txBody>
          </p:sp>
        </p:grpSp>
        <p:grpSp>
          <p:nvGrpSpPr>
            <p:cNvPr id="15367" name="Group 6"/>
            <p:cNvGrpSpPr>
              <a:grpSpLocks/>
            </p:cNvGrpSpPr>
            <p:nvPr/>
          </p:nvGrpSpPr>
          <p:grpSpPr bwMode="auto">
            <a:xfrm>
              <a:off x="7929586" y="3071810"/>
              <a:ext cx="714380" cy="1251985"/>
              <a:chOff x="8072462" y="2143116"/>
              <a:chExt cx="714380" cy="1251985"/>
            </a:xfrm>
          </p:grpSpPr>
          <p:sp>
            <p:nvSpPr>
              <p:cNvPr id="12" name="Curved Down Arrow 11"/>
              <p:cNvSpPr/>
              <p:nvPr/>
            </p:nvSpPr>
            <p:spPr>
              <a:xfrm rot="6111631">
                <a:off x="7900027" y="2537285"/>
                <a:ext cx="1051312" cy="663352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FFFF00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1100">
                  <a:solidFill>
                    <a:schemeClr val="tx1"/>
                  </a:solidFill>
                  <a:cs typeface="+mj-cs"/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8072462" y="2143116"/>
                <a:ext cx="714380" cy="714221"/>
              </a:xfrm>
              <a:prstGeom prst="ellipse">
                <a:avLst/>
              </a:prstGeom>
              <a:solidFill>
                <a:srgbClr val="0000CC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3600" b="1" dirty="0">
                    <a:cs typeface="+mj-cs"/>
                  </a:rPr>
                  <a:t>17</a:t>
                </a:r>
              </a:p>
            </p:txBody>
          </p:sp>
        </p:grpSp>
      </p:grp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857625" y="3071813"/>
            <a:ext cx="264318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5400" b="1" dirty="0">
                <a:latin typeface="Calibri" pitchFamily="34" charset="0"/>
                <a:cs typeface="+mj-cs"/>
              </a:rPr>
              <a:t>ن + م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071563" y="4398963"/>
            <a:ext cx="635793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 dirty="0">
                <a:solidFill>
                  <a:srgbClr val="0000FF"/>
                </a:solidFill>
              </a:rPr>
              <a:t>ن + م = 16 + 2 = </a:t>
            </a:r>
            <a:r>
              <a:rPr lang="ar-EG" sz="4800" b="1" dirty="0">
                <a:solidFill>
                  <a:srgbClr val="FF0000"/>
                </a:solidFill>
              </a:rPr>
              <a:t>18</a:t>
            </a:r>
            <a:r>
              <a:rPr lang="en-US" sz="4800" dirty="0">
                <a:solidFill>
                  <a:srgbClr val="0000FF"/>
                </a:solidFill>
              </a:rPr>
              <a:t> </a:t>
            </a:r>
          </a:p>
        </p:txBody>
      </p:sp>
    </p:spTree>
  </p:cSld>
  <p:clrMapOvr>
    <a:masterClrMapping/>
  </p:clrMapOvr>
  <p:transition>
    <p:comb dir="vert"/>
    <p:sndAc>
      <p:stSnd>
        <p:snd r:embed="rId2" name="Pasflk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14 - غلق ا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ن + 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98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98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98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98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ن + م = 16 + 2 = 18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1"/>
          <p:cNvGrpSpPr>
            <a:grpSpLocks/>
          </p:cNvGrpSpPr>
          <p:nvPr/>
        </p:nvGrpSpPr>
        <p:grpSpPr bwMode="auto">
          <a:xfrm>
            <a:off x="214313" y="500063"/>
            <a:ext cx="8786812" cy="5929312"/>
            <a:chOff x="214282" y="500061"/>
            <a:chExt cx="8786872" cy="5929333"/>
          </a:xfrm>
        </p:grpSpPr>
        <p:grpSp>
          <p:nvGrpSpPr>
            <p:cNvPr id="16396" name="Group 1"/>
            <p:cNvGrpSpPr>
              <a:grpSpLocks/>
            </p:cNvGrpSpPr>
            <p:nvPr/>
          </p:nvGrpSpPr>
          <p:grpSpPr bwMode="auto">
            <a:xfrm>
              <a:off x="214282" y="500061"/>
              <a:ext cx="8786872" cy="5929333"/>
              <a:chOff x="285723" y="500061"/>
              <a:chExt cx="8786872" cy="5929333"/>
            </a:xfrm>
          </p:grpSpPr>
          <p:sp>
            <p:nvSpPr>
              <p:cNvPr id="5" name="Flowchart: Punched Tape 2"/>
              <p:cNvSpPr/>
              <p:nvPr/>
            </p:nvSpPr>
            <p:spPr>
              <a:xfrm rot="10800000" flipH="1">
                <a:off x="428599" y="500061"/>
                <a:ext cx="8286807" cy="5857896"/>
              </a:xfrm>
              <a:prstGeom prst="flowChartPunchedTap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grpSp>
            <p:nvGrpSpPr>
              <p:cNvPr id="16399" name="Group 2"/>
              <p:cNvGrpSpPr>
                <a:grpSpLocks/>
              </p:cNvGrpSpPr>
              <p:nvPr/>
            </p:nvGrpSpPr>
            <p:grpSpPr bwMode="auto">
              <a:xfrm rot="10800000">
                <a:off x="285723" y="571501"/>
                <a:ext cx="8786872" cy="5857893"/>
                <a:chOff x="3973707" y="428605"/>
                <a:chExt cx="4027317" cy="3143272"/>
              </a:xfrm>
            </p:grpSpPr>
            <p:sp>
              <p:nvSpPr>
                <p:cNvPr id="7" name="Flowchart: Punched Tape 6"/>
                <p:cNvSpPr/>
                <p:nvPr/>
              </p:nvSpPr>
              <p:spPr>
                <a:xfrm>
                  <a:off x="3978073" y="428605"/>
                  <a:ext cx="3699893" cy="3143274"/>
                </a:xfrm>
                <a:prstGeom prst="flowChartPunchedTape">
                  <a:avLst/>
                </a:prstGeom>
                <a:solidFill>
                  <a:srgbClr val="CC00CC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>
                    <a:cs typeface="+mj-cs"/>
                  </a:endParaRPr>
                </a:p>
              </p:txBody>
            </p:sp>
            <p:sp>
              <p:nvSpPr>
                <p:cNvPr id="8" name="Round Single Corner Rectangle 5"/>
                <p:cNvSpPr/>
                <p:nvPr/>
              </p:nvSpPr>
              <p:spPr>
                <a:xfrm>
                  <a:off x="4071934" y="785794"/>
                  <a:ext cx="3929090" cy="2500330"/>
                </a:xfrm>
                <a:prstGeom prst="round1Rect">
                  <a:avLst>
                    <a:gd name="adj" fmla="val 50000"/>
                  </a:avLst>
                </a:prstGeom>
                <a:solidFill>
                  <a:schemeClr val="bg1"/>
                </a:solidFill>
                <a:ln w="57150">
                  <a:solidFill>
                    <a:srgbClr val="00CC00"/>
                  </a:solidFill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003">
                  <a:schemeClr val="l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>
                    <a:cs typeface="+mj-cs"/>
                  </a:endParaRPr>
                </a:p>
              </p:txBody>
            </p:sp>
          </p:grpSp>
        </p:grpSp>
        <p:sp>
          <p:nvSpPr>
            <p:cNvPr id="4" name="TextBox 3"/>
            <p:cNvSpPr txBox="1"/>
            <p:nvPr/>
          </p:nvSpPr>
          <p:spPr>
            <a:xfrm>
              <a:off x="428595" y="1339851"/>
              <a:ext cx="8001055" cy="1446218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400" b="1" dirty="0">
                  <a:solidFill>
                    <a:srgbClr val="CC00CC"/>
                  </a:solidFill>
                  <a:latin typeface="+mn-lt"/>
                  <a:cs typeface="+mj-cs"/>
                </a:rPr>
                <a:t>إذا كانت </a:t>
              </a:r>
              <a:r>
                <a:rPr lang="ar-EG" sz="4400" b="1" dirty="0" err="1">
                  <a:solidFill>
                    <a:srgbClr val="CC00CC"/>
                  </a:solidFill>
                  <a:latin typeface="+mn-lt"/>
                  <a:cs typeface="+mj-cs"/>
                </a:rPr>
                <a:t>م </a:t>
              </a:r>
              <a:r>
                <a:rPr lang="ar-EG" sz="4400" b="1" dirty="0">
                  <a:solidFill>
                    <a:srgbClr val="CC00CC"/>
                  </a:solidFill>
                  <a:latin typeface="+mn-lt"/>
                  <a:cs typeface="+mj-cs"/>
                </a:rPr>
                <a:t>= 2, </a:t>
              </a:r>
              <a:r>
                <a:rPr lang="ar-EG" sz="4400" b="1" dirty="0" err="1">
                  <a:solidFill>
                    <a:srgbClr val="CC00CC"/>
                  </a:solidFill>
                  <a:latin typeface="+mn-lt"/>
                  <a:cs typeface="+mj-cs"/>
                </a:rPr>
                <a:t>ن </a:t>
              </a:r>
              <a:r>
                <a:rPr lang="ar-EG" sz="4400" b="1" dirty="0">
                  <a:solidFill>
                    <a:srgbClr val="CC00CC"/>
                  </a:solidFill>
                  <a:latin typeface="+mn-lt"/>
                  <a:cs typeface="+mj-cs"/>
                </a:rPr>
                <a:t>= 16, فاحسب قيمة كل عبارة مما </a:t>
              </a:r>
              <a:r>
                <a:rPr lang="ar-EG" sz="4400" b="1" dirty="0" err="1">
                  <a:solidFill>
                    <a:srgbClr val="CC00CC"/>
                  </a:solidFill>
                  <a:latin typeface="+mn-lt"/>
                  <a:cs typeface="+mj-cs"/>
                </a:rPr>
                <a:t>يأتي:</a:t>
              </a:r>
              <a:endParaRPr lang="ar-EG" sz="4400" b="1" dirty="0">
                <a:solidFill>
                  <a:srgbClr val="CC00CC"/>
                </a:solidFill>
                <a:latin typeface="+mn-lt"/>
                <a:cs typeface="+mj-cs"/>
              </a:endParaRPr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7429500" y="3000375"/>
            <a:ext cx="1000125" cy="1714500"/>
            <a:chOff x="7929586" y="3071810"/>
            <a:chExt cx="714380" cy="1394861"/>
          </a:xfrm>
        </p:grpSpPr>
        <p:grpSp>
          <p:nvGrpSpPr>
            <p:cNvPr id="16390" name="Group 9"/>
            <p:cNvGrpSpPr>
              <a:grpSpLocks/>
            </p:cNvGrpSpPr>
            <p:nvPr/>
          </p:nvGrpSpPr>
          <p:grpSpPr bwMode="auto">
            <a:xfrm>
              <a:off x="7929586" y="3214686"/>
              <a:ext cx="714380" cy="1251985"/>
              <a:chOff x="8072462" y="2143116"/>
              <a:chExt cx="714380" cy="1251985"/>
            </a:xfrm>
          </p:grpSpPr>
          <p:sp>
            <p:nvSpPr>
              <p:cNvPr id="14" name="Curved Down Arrow 13"/>
              <p:cNvSpPr/>
              <p:nvPr/>
            </p:nvSpPr>
            <p:spPr>
              <a:xfrm rot="6111631">
                <a:off x="7900027" y="2537769"/>
                <a:ext cx="1051312" cy="663352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CC00CC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1100">
                  <a:solidFill>
                    <a:schemeClr val="tx1"/>
                  </a:solidFill>
                  <a:cs typeface="+mj-cs"/>
                </a:endParaRPr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8072462" y="2143601"/>
                <a:ext cx="714380" cy="714220"/>
              </a:xfrm>
              <a:prstGeom prst="ellipse">
                <a:avLst/>
              </a:prstGeom>
              <a:solidFill>
                <a:srgbClr val="00F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3600" b="1" dirty="0">
                  <a:cs typeface="+mj-cs"/>
                </a:endParaRPr>
              </a:p>
            </p:txBody>
          </p:sp>
        </p:grpSp>
        <p:grpSp>
          <p:nvGrpSpPr>
            <p:cNvPr id="16391" name="Group 6"/>
            <p:cNvGrpSpPr>
              <a:grpSpLocks/>
            </p:cNvGrpSpPr>
            <p:nvPr/>
          </p:nvGrpSpPr>
          <p:grpSpPr bwMode="auto">
            <a:xfrm>
              <a:off x="7929586" y="3071810"/>
              <a:ext cx="714380" cy="1251985"/>
              <a:chOff x="8072462" y="2143116"/>
              <a:chExt cx="714380" cy="1251985"/>
            </a:xfrm>
          </p:grpSpPr>
          <p:sp>
            <p:nvSpPr>
              <p:cNvPr id="12" name="Curved Down Arrow 11"/>
              <p:cNvSpPr/>
              <p:nvPr/>
            </p:nvSpPr>
            <p:spPr>
              <a:xfrm rot="6111631">
                <a:off x="7900027" y="2537285"/>
                <a:ext cx="1051312" cy="663352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FFFF00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1100">
                  <a:solidFill>
                    <a:schemeClr val="tx1"/>
                  </a:solidFill>
                  <a:cs typeface="+mj-cs"/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8072462" y="2143116"/>
                <a:ext cx="714380" cy="714221"/>
              </a:xfrm>
              <a:prstGeom prst="ellipse">
                <a:avLst/>
              </a:prstGeom>
              <a:solidFill>
                <a:srgbClr val="0000CC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3600" b="1" dirty="0">
                    <a:cs typeface="+mj-cs"/>
                  </a:rPr>
                  <a:t>18</a:t>
                </a:r>
              </a:p>
            </p:txBody>
          </p:sp>
        </p:grpSp>
      </p:grp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857625" y="3071813"/>
            <a:ext cx="264318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5400" b="1" dirty="0">
                <a:latin typeface="Calibri" pitchFamily="34" charset="0"/>
                <a:cs typeface="+mj-cs"/>
              </a:rPr>
              <a:t>ن - 6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071563" y="4398963"/>
            <a:ext cx="635793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 dirty="0">
                <a:solidFill>
                  <a:srgbClr val="0000FF"/>
                </a:solidFill>
              </a:rPr>
              <a:t>ن – 6 = 16 – 6 = </a:t>
            </a:r>
            <a:r>
              <a:rPr lang="ar-EG" sz="4800" b="1" dirty="0">
                <a:solidFill>
                  <a:srgbClr val="FF0000"/>
                </a:solidFill>
              </a:rPr>
              <a:t>10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comb dir="vert"/>
    <p:sndAc>
      <p:stSnd>
        <p:snd r:embed="rId2" name="Pasflk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14 - غلق ا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ن - 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98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98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98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98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ن – 6 = 16 – 6 = 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1"/>
          <p:cNvGrpSpPr>
            <a:grpSpLocks/>
          </p:cNvGrpSpPr>
          <p:nvPr/>
        </p:nvGrpSpPr>
        <p:grpSpPr bwMode="auto">
          <a:xfrm>
            <a:off x="214313" y="500063"/>
            <a:ext cx="8786812" cy="5929312"/>
            <a:chOff x="214282" y="500061"/>
            <a:chExt cx="8786872" cy="5929333"/>
          </a:xfrm>
        </p:grpSpPr>
        <p:grpSp>
          <p:nvGrpSpPr>
            <p:cNvPr id="17420" name="Group 1"/>
            <p:cNvGrpSpPr>
              <a:grpSpLocks/>
            </p:cNvGrpSpPr>
            <p:nvPr/>
          </p:nvGrpSpPr>
          <p:grpSpPr bwMode="auto">
            <a:xfrm>
              <a:off x="214282" y="500061"/>
              <a:ext cx="8786872" cy="5929333"/>
              <a:chOff x="285723" y="500061"/>
              <a:chExt cx="8786872" cy="5929333"/>
            </a:xfrm>
          </p:grpSpPr>
          <p:sp>
            <p:nvSpPr>
              <p:cNvPr id="5" name="Flowchart: Punched Tape 2"/>
              <p:cNvSpPr/>
              <p:nvPr/>
            </p:nvSpPr>
            <p:spPr>
              <a:xfrm rot="10800000" flipH="1">
                <a:off x="428599" y="500061"/>
                <a:ext cx="8286807" cy="5857896"/>
              </a:xfrm>
              <a:prstGeom prst="flowChartPunchedTap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grpSp>
            <p:nvGrpSpPr>
              <p:cNvPr id="17423" name="Group 2"/>
              <p:cNvGrpSpPr>
                <a:grpSpLocks/>
              </p:cNvGrpSpPr>
              <p:nvPr/>
            </p:nvGrpSpPr>
            <p:grpSpPr bwMode="auto">
              <a:xfrm rot="10800000">
                <a:off x="285723" y="571501"/>
                <a:ext cx="8786872" cy="5857893"/>
                <a:chOff x="3973707" y="428605"/>
                <a:chExt cx="4027317" cy="3143272"/>
              </a:xfrm>
            </p:grpSpPr>
            <p:sp>
              <p:nvSpPr>
                <p:cNvPr id="7" name="Flowchart: Punched Tape 6"/>
                <p:cNvSpPr/>
                <p:nvPr/>
              </p:nvSpPr>
              <p:spPr>
                <a:xfrm>
                  <a:off x="3978073" y="428605"/>
                  <a:ext cx="3699893" cy="3143274"/>
                </a:xfrm>
                <a:prstGeom prst="flowChartPunchedTape">
                  <a:avLst/>
                </a:prstGeom>
                <a:solidFill>
                  <a:srgbClr val="CC00CC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>
                    <a:cs typeface="+mj-cs"/>
                  </a:endParaRPr>
                </a:p>
              </p:txBody>
            </p:sp>
            <p:sp>
              <p:nvSpPr>
                <p:cNvPr id="8" name="Round Single Corner Rectangle 5"/>
                <p:cNvSpPr/>
                <p:nvPr/>
              </p:nvSpPr>
              <p:spPr>
                <a:xfrm>
                  <a:off x="4071934" y="785794"/>
                  <a:ext cx="3929090" cy="2500330"/>
                </a:xfrm>
                <a:prstGeom prst="round1Rect">
                  <a:avLst>
                    <a:gd name="adj" fmla="val 50000"/>
                  </a:avLst>
                </a:prstGeom>
                <a:solidFill>
                  <a:schemeClr val="bg1"/>
                </a:solidFill>
                <a:ln w="57150">
                  <a:solidFill>
                    <a:srgbClr val="00CC00"/>
                  </a:solidFill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003">
                  <a:schemeClr val="l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>
                    <a:cs typeface="+mj-cs"/>
                  </a:endParaRPr>
                </a:p>
              </p:txBody>
            </p:sp>
          </p:grpSp>
        </p:grpSp>
        <p:sp>
          <p:nvSpPr>
            <p:cNvPr id="4" name="TextBox 3"/>
            <p:cNvSpPr txBox="1"/>
            <p:nvPr/>
          </p:nvSpPr>
          <p:spPr>
            <a:xfrm>
              <a:off x="428595" y="1339851"/>
              <a:ext cx="8001055" cy="1446218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400" b="1" dirty="0">
                  <a:solidFill>
                    <a:srgbClr val="CC00CC"/>
                  </a:solidFill>
                  <a:latin typeface="+mn-lt"/>
                  <a:cs typeface="+mj-cs"/>
                </a:rPr>
                <a:t>إذا كانت </a:t>
              </a:r>
              <a:r>
                <a:rPr lang="ar-EG" sz="4400" b="1" dirty="0" err="1">
                  <a:solidFill>
                    <a:srgbClr val="CC00CC"/>
                  </a:solidFill>
                  <a:latin typeface="+mn-lt"/>
                  <a:cs typeface="+mj-cs"/>
                </a:rPr>
                <a:t>م </a:t>
              </a:r>
              <a:r>
                <a:rPr lang="ar-EG" sz="4400" b="1" dirty="0">
                  <a:solidFill>
                    <a:srgbClr val="CC00CC"/>
                  </a:solidFill>
                  <a:latin typeface="+mn-lt"/>
                  <a:cs typeface="+mj-cs"/>
                </a:rPr>
                <a:t>= 2, </a:t>
              </a:r>
              <a:r>
                <a:rPr lang="ar-EG" sz="4400" b="1" dirty="0" err="1">
                  <a:solidFill>
                    <a:srgbClr val="CC00CC"/>
                  </a:solidFill>
                  <a:latin typeface="+mn-lt"/>
                  <a:cs typeface="+mj-cs"/>
                </a:rPr>
                <a:t>ن </a:t>
              </a:r>
              <a:r>
                <a:rPr lang="ar-EG" sz="4400" b="1" dirty="0">
                  <a:solidFill>
                    <a:srgbClr val="CC00CC"/>
                  </a:solidFill>
                  <a:latin typeface="+mn-lt"/>
                  <a:cs typeface="+mj-cs"/>
                </a:rPr>
                <a:t>= 16, فاحسب قيمة كل عبارة مما </a:t>
              </a:r>
              <a:r>
                <a:rPr lang="ar-EG" sz="4400" b="1" dirty="0" err="1">
                  <a:solidFill>
                    <a:srgbClr val="CC00CC"/>
                  </a:solidFill>
                  <a:latin typeface="+mn-lt"/>
                  <a:cs typeface="+mj-cs"/>
                </a:rPr>
                <a:t>يأتي:</a:t>
              </a:r>
              <a:endParaRPr lang="ar-EG" sz="4400" b="1" dirty="0">
                <a:solidFill>
                  <a:srgbClr val="CC00CC"/>
                </a:solidFill>
                <a:latin typeface="+mn-lt"/>
                <a:cs typeface="+mj-cs"/>
              </a:endParaRPr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7429500" y="3000375"/>
            <a:ext cx="1000125" cy="1714500"/>
            <a:chOff x="7929586" y="3071810"/>
            <a:chExt cx="714380" cy="1394861"/>
          </a:xfrm>
        </p:grpSpPr>
        <p:grpSp>
          <p:nvGrpSpPr>
            <p:cNvPr id="17414" name="Group 9"/>
            <p:cNvGrpSpPr>
              <a:grpSpLocks/>
            </p:cNvGrpSpPr>
            <p:nvPr/>
          </p:nvGrpSpPr>
          <p:grpSpPr bwMode="auto">
            <a:xfrm>
              <a:off x="7929586" y="3214686"/>
              <a:ext cx="714380" cy="1251985"/>
              <a:chOff x="8072462" y="2143116"/>
              <a:chExt cx="714380" cy="1251985"/>
            </a:xfrm>
          </p:grpSpPr>
          <p:sp>
            <p:nvSpPr>
              <p:cNvPr id="14" name="Curved Down Arrow 13"/>
              <p:cNvSpPr/>
              <p:nvPr/>
            </p:nvSpPr>
            <p:spPr>
              <a:xfrm rot="6111631">
                <a:off x="7900027" y="2537769"/>
                <a:ext cx="1051312" cy="663352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CC00CC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1100">
                  <a:solidFill>
                    <a:schemeClr val="tx1"/>
                  </a:solidFill>
                  <a:cs typeface="+mj-cs"/>
                </a:endParaRPr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8072462" y="2143601"/>
                <a:ext cx="714380" cy="714220"/>
              </a:xfrm>
              <a:prstGeom prst="ellipse">
                <a:avLst/>
              </a:prstGeom>
              <a:solidFill>
                <a:srgbClr val="00F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3600" b="1" dirty="0">
                  <a:cs typeface="+mj-cs"/>
                </a:endParaRPr>
              </a:p>
            </p:txBody>
          </p:sp>
        </p:grpSp>
        <p:grpSp>
          <p:nvGrpSpPr>
            <p:cNvPr id="17415" name="Group 6"/>
            <p:cNvGrpSpPr>
              <a:grpSpLocks/>
            </p:cNvGrpSpPr>
            <p:nvPr/>
          </p:nvGrpSpPr>
          <p:grpSpPr bwMode="auto">
            <a:xfrm>
              <a:off x="7929586" y="3071810"/>
              <a:ext cx="714380" cy="1251985"/>
              <a:chOff x="8072462" y="2143116"/>
              <a:chExt cx="714380" cy="1251985"/>
            </a:xfrm>
          </p:grpSpPr>
          <p:sp>
            <p:nvSpPr>
              <p:cNvPr id="12" name="Curved Down Arrow 11"/>
              <p:cNvSpPr/>
              <p:nvPr/>
            </p:nvSpPr>
            <p:spPr>
              <a:xfrm rot="6111631">
                <a:off x="7900027" y="2537285"/>
                <a:ext cx="1051312" cy="663352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FFFF00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1100">
                  <a:solidFill>
                    <a:schemeClr val="tx1"/>
                  </a:solidFill>
                  <a:cs typeface="+mj-cs"/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8072462" y="2143116"/>
                <a:ext cx="714380" cy="714221"/>
              </a:xfrm>
              <a:prstGeom prst="ellipse">
                <a:avLst/>
              </a:prstGeom>
              <a:solidFill>
                <a:srgbClr val="0000CC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3600" b="1" dirty="0">
                    <a:cs typeface="+mj-cs"/>
                  </a:rPr>
                  <a:t>19</a:t>
                </a:r>
              </a:p>
            </p:txBody>
          </p:sp>
        </p:grpSp>
      </p:grp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857625" y="3071813"/>
            <a:ext cx="264318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5400" b="1" dirty="0">
                <a:latin typeface="Calibri" pitchFamily="34" charset="0"/>
                <a:cs typeface="+mj-cs"/>
              </a:rPr>
              <a:t>م - 1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071563" y="4398963"/>
            <a:ext cx="635793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 dirty="0">
                <a:solidFill>
                  <a:srgbClr val="0000FF"/>
                </a:solidFill>
              </a:rPr>
              <a:t>م – 1 = 2– 1 = </a:t>
            </a:r>
            <a:r>
              <a:rPr lang="ar-EG" sz="4800" b="1" dirty="0">
                <a:solidFill>
                  <a:srgbClr val="FF0000"/>
                </a:solidFill>
              </a:rPr>
              <a:t>1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comb dir="vert"/>
    <p:sndAc>
      <p:stSnd>
        <p:snd r:embed="rId2" name="Pasflk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14 - غلق ا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 -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98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98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98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98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م – 1 = 2– 1 =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47638" y="642938"/>
            <a:ext cx="8853487" cy="5653087"/>
            <a:chOff x="147614" y="642918"/>
            <a:chExt cx="8853542" cy="5653126"/>
          </a:xfrm>
        </p:grpSpPr>
        <p:grpSp>
          <p:nvGrpSpPr>
            <p:cNvPr id="18443" name="Group 1"/>
            <p:cNvGrpSpPr>
              <a:grpSpLocks/>
            </p:cNvGrpSpPr>
            <p:nvPr/>
          </p:nvGrpSpPr>
          <p:grpSpPr bwMode="auto">
            <a:xfrm>
              <a:off x="147614" y="642918"/>
              <a:ext cx="8853542" cy="5653126"/>
              <a:chOff x="214282" y="1428736"/>
              <a:chExt cx="8853542" cy="5224498"/>
            </a:xfrm>
          </p:grpSpPr>
          <p:sp>
            <p:nvSpPr>
              <p:cNvPr id="3" name="Rounded Rectangle 2"/>
              <p:cNvSpPr/>
              <p:nvPr/>
            </p:nvSpPr>
            <p:spPr>
              <a:xfrm>
                <a:off x="214282" y="1428736"/>
                <a:ext cx="8558265" cy="4929603"/>
              </a:xfrm>
              <a:prstGeom prst="roundRect">
                <a:avLst/>
              </a:prstGeom>
              <a:solidFill>
                <a:srgbClr val="0000FF"/>
              </a:solidFill>
              <a:ln w="381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4" name="Rounded Rectangle 3"/>
              <p:cNvSpPr/>
              <p:nvPr/>
            </p:nvSpPr>
            <p:spPr>
              <a:xfrm>
                <a:off x="509559" y="1723631"/>
                <a:ext cx="8558265" cy="4929603"/>
              </a:xfrm>
              <a:prstGeom prst="roundRect">
                <a:avLst/>
              </a:prstGeom>
              <a:solidFill>
                <a:srgbClr val="FF0000"/>
              </a:solidFill>
              <a:ln w="381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357158" y="1571048"/>
                <a:ext cx="8558265" cy="4929603"/>
              </a:xfrm>
              <a:prstGeom prst="roundRect">
                <a:avLst/>
              </a:prstGeom>
              <a:gradFill flip="none" rotWithShape="1">
                <a:gsLst>
                  <a:gs pos="0">
                    <a:srgbClr val="CC00FF"/>
                  </a:gs>
                  <a:gs pos="50000">
                    <a:schemeClr val="bg1"/>
                  </a:gs>
                  <a:gs pos="100000">
                    <a:srgbClr val="9900FF"/>
                  </a:gs>
                </a:gsLst>
                <a:lin ang="16200000" scaled="1"/>
                <a:tileRect/>
              </a:gradFill>
              <a:ln w="5715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428603" y="1071546"/>
              <a:ext cx="8001050" cy="1570048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800" b="1" dirty="0">
                  <a:solidFill>
                    <a:srgbClr val="002060"/>
                  </a:solidFill>
                  <a:latin typeface="+mn-lt"/>
                  <a:cs typeface="+mj-cs"/>
                </a:rPr>
                <a:t>إذا كانت أ = 4, ب = 7, جـ = 11, فاحسب قيمة كل عبارة مما يأتي:</a:t>
              </a: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6929438" y="2357438"/>
            <a:ext cx="1628775" cy="2524125"/>
            <a:chOff x="4357687" y="1837749"/>
            <a:chExt cx="4575045" cy="4343853"/>
          </a:xfrm>
        </p:grpSpPr>
        <p:grpSp>
          <p:nvGrpSpPr>
            <p:cNvPr id="18438" name="Group 3"/>
            <p:cNvGrpSpPr>
              <a:grpSpLocks/>
            </p:cNvGrpSpPr>
            <p:nvPr/>
          </p:nvGrpSpPr>
          <p:grpSpPr bwMode="auto">
            <a:xfrm>
              <a:off x="4357687" y="1837749"/>
              <a:ext cx="4575045" cy="4343853"/>
              <a:chOff x="2285984" y="-383747"/>
              <a:chExt cx="5738235" cy="2537407"/>
            </a:xfrm>
          </p:grpSpPr>
          <p:sp>
            <p:nvSpPr>
              <p:cNvPr id="11" name="Lightning Bolt 10"/>
              <p:cNvSpPr/>
              <p:nvPr/>
            </p:nvSpPr>
            <p:spPr>
              <a:xfrm rot="7675323" flipH="1" flipV="1">
                <a:off x="5548084" y="-322472"/>
                <a:ext cx="1658092" cy="3294174"/>
              </a:xfrm>
              <a:prstGeom prst="lightningBol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12" name="Lightning Bolt 11"/>
              <p:cNvSpPr/>
              <p:nvPr/>
            </p:nvSpPr>
            <p:spPr>
              <a:xfrm rot="7985834">
                <a:off x="3326999" y="-988520"/>
                <a:ext cx="1749055" cy="2958601"/>
              </a:xfrm>
              <a:prstGeom prst="lightningBolt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13" name="Flowchart: Punched Tape 12"/>
              <p:cNvSpPr/>
              <p:nvPr/>
            </p:nvSpPr>
            <p:spPr>
              <a:xfrm>
                <a:off x="2285984" y="356729"/>
                <a:ext cx="5285215" cy="1214444"/>
              </a:xfrm>
              <a:prstGeom prst="flowChartPunchedTap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</p:grpSp>
        <p:sp>
          <p:nvSpPr>
            <p:cNvPr id="10" name="Rectangle 2"/>
            <p:cNvSpPr>
              <a:spLocks noChangeArrowheads="1"/>
            </p:cNvSpPr>
            <p:nvPr/>
          </p:nvSpPr>
          <p:spPr bwMode="auto">
            <a:xfrm>
              <a:off x="4759094" y="3409239"/>
              <a:ext cx="3611861" cy="17478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>
                <a:defRPr/>
              </a:pPr>
              <a:r>
                <a:rPr lang="ar-EG" sz="6000" b="1" dirty="0">
                  <a:ln w="18415" cmpd="sng">
                    <a:solidFill>
                      <a:srgbClr val="FF0000"/>
                    </a:solidFill>
                    <a:prstDash val="solid"/>
                  </a:ln>
                  <a:solidFill>
                    <a:srgbClr val="CC0099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alibri" pitchFamily="34" charset="0"/>
                  <a:ea typeface="Times New Roman" pitchFamily="18" charset="0"/>
                  <a:cs typeface="+mj-cs"/>
                </a:rPr>
                <a:t>20</a:t>
              </a:r>
              <a:endParaRPr lang="ar-EG" sz="7200" b="1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CC0099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endParaRPr>
            </a:p>
          </p:txBody>
        </p:sp>
      </p:grp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286125" y="3219450"/>
            <a:ext cx="264318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7200" b="1" dirty="0" err="1">
                <a:latin typeface="Calibri" pitchFamily="34" charset="0"/>
                <a:cs typeface="+mj-cs"/>
              </a:rPr>
              <a:t>ب </a:t>
            </a:r>
            <a:r>
              <a:rPr lang="ar-EG" sz="7200" b="1" dirty="0">
                <a:latin typeface="Calibri" pitchFamily="34" charset="0"/>
                <a:cs typeface="+mj-cs"/>
              </a:rPr>
              <a:t>– أ 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857250" y="4657725"/>
            <a:ext cx="66167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5400" b="1" dirty="0">
                <a:solidFill>
                  <a:srgbClr val="0000FF"/>
                </a:solidFill>
              </a:rPr>
              <a:t>ب– أ = 7– 4 = </a:t>
            </a:r>
            <a:r>
              <a:rPr lang="ar-EG" sz="5400" b="1" dirty="0">
                <a:solidFill>
                  <a:srgbClr val="FF0000"/>
                </a:solidFill>
              </a:rPr>
              <a:t>3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comb dir="vert"/>
    <p:sndAc>
      <p:stSnd>
        <p:snd r:embed="rId2" name="Pasflk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92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92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92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92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إذا كانت أ = 4, ب = 7, ج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149 - suspense not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ب – أ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ب– أ = 7– 4 =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1"/>
          <p:cNvGrpSpPr>
            <a:grpSpLocks/>
          </p:cNvGrpSpPr>
          <p:nvPr/>
        </p:nvGrpSpPr>
        <p:grpSpPr bwMode="auto">
          <a:xfrm>
            <a:off x="147638" y="642938"/>
            <a:ext cx="8853487" cy="5653087"/>
            <a:chOff x="147614" y="642918"/>
            <a:chExt cx="8853542" cy="5653126"/>
          </a:xfrm>
        </p:grpSpPr>
        <p:grpSp>
          <p:nvGrpSpPr>
            <p:cNvPr id="19467" name="Group 1"/>
            <p:cNvGrpSpPr>
              <a:grpSpLocks/>
            </p:cNvGrpSpPr>
            <p:nvPr/>
          </p:nvGrpSpPr>
          <p:grpSpPr bwMode="auto">
            <a:xfrm>
              <a:off x="147614" y="642918"/>
              <a:ext cx="8853542" cy="5653126"/>
              <a:chOff x="214282" y="1428736"/>
              <a:chExt cx="8853542" cy="5224498"/>
            </a:xfrm>
          </p:grpSpPr>
          <p:sp>
            <p:nvSpPr>
              <p:cNvPr id="5" name="Rounded Rectangle 2"/>
              <p:cNvSpPr/>
              <p:nvPr/>
            </p:nvSpPr>
            <p:spPr>
              <a:xfrm>
                <a:off x="214282" y="1428736"/>
                <a:ext cx="8558265" cy="4929603"/>
              </a:xfrm>
              <a:prstGeom prst="roundRect">
                <a:avLst/>
              </a:prstGeom>
              <a:solidFill>
                <a:srgbClr val="0000FF"/>
              </a:solidFill>
              <a:ln w="381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6" name="Rounded Rectangle 5"/>
              <p:cNvSpPr/>
              <p:nvPr/>
            </p:nvSpPr>
            <p:spPr>
              <a:xfrm>
                <a:off x="509559" y="1723631"/>
                <a:ext cx="8558265" cy="4929603"/>
              </a:xfrm>
              <a:prstGeom prst="roundRect">
                <a:avLst/>
              </a:prstGeom>
              <a:solidFill>
                <a:srgbClr val="FF0000"/>
              </a:solidFill>
              <a:ln w="381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7" name="Rounded Rectangle 6"/>
              <p:cNvSpPr/>
              <p:nvPr/>
            </p:nvSpPr>
            <p:spPr>
              <a:xfrm>
                <a:off x="357158" y="1571048"/>
                <a:ext cx="8558265" cy="4929603"/>
              </a:xfrm>
              <a:prstGeom prst="roundRect">
                <a:avLst/>
              </a:prstGeom>
              <a:gradFill flip="none" rotWithShape="1">
                <a:gsLst>
                  <a:gs pos="0">
                    <a:srgbClr val="CC00FF"/>
                  </a:gs>
                  <a:gs pos="50000">
                    <a:schemeClr val="bg1"/>
                  </a:gs>
                  <a:gs pos="100000">
                    <a:srgbClr val="9900FF"/>
                  </a:gs>
                </a:gsLst>
                <a:lin ang="16200000" scaled="1"/>
                <a:tileRect/>
              </a:gradFill>
              <a:ln w="5715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428603" y="1071546"/>
              <a:ext cx="8001050" cy="1570048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800" b="1" dirty="0">
                  <a:solidFill>
                    <a:srgbClr val="002060"/>
                  </a:solidFill>
                  <a:latin typeface="+mn-lt"/>
                  <a:cs typeface="+mj-cs"/>
                </a:rPr>
                <a:t>إذا كانت أ = 4, ب = 7, جـ = 11, فاحسب قيمة كل عبارة مما يأتي:</a:t>
              </a: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6929438" y="2357438"/>
            <a:ext cx="1628775" cy="2524125"/>
            <a:chOff x="4357687" y="1837749"/>
            <a:chExt cx="4575045" cy="4343853"/>
          </a:xfrm>
        </p:grpSpPr>
        <p:grpSp>
          <p:nvGrpSpPr>
            <p:cNvPr id="19462" name="Group 3"/>
            <p:cNvGrpSpPr>
              <a:grpSpLocks/>
            </p:cNvGrpSpPr>
            <p:nvPr/>
          </p:nvGrpSpPr>
          <p:grpSpPr bwMode="auto">
            <a:xfrm>
              <a:off x="4357687" y="1837749"/>
              <a:ext cx="4575045" cy="4343853"/>
              <a:chOff x="2285984" y="-383747"/>
              <a:chExt cx="5738235" cy="2537407"/>
            </a:xfrm>
          </p:grpSpPr>
          <p:sp>
            <p:nvSpPr>
              <p:cNvPr id="11" name="Lightning Bolt 10"/>
              <p:cNvSpPr/>
              <p:nvPr/>
            </p:nvSpPr>
            <p:spPr>
              <a:xfrm rot="7675323" flipH="1" flipV="1">
                <a:off x="5548084" y="-322472"/>
                <a:ext cx="1658092" cy="3294174"/>
              </a:xfrm>
              <a:prstGeom prst="lightningBol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12" name="Lightning Bolt 11"/>
              <p:cNvSpPr/>
              <p:nvPr/>
            </p:nvSpPr>
            <p:spPr>
              <a:xfrm rot="7985834">
                <a:off x="3326999" y="-988520"/>
                <a:ext cx="1749055" cy="2958601"/>
              </a:xfrm>
              <a:prstGeom prst="lightningBolt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13" name="Flowchart: Punched Tape 12"/>
              <p:cNvSpPr/>
              <p:nvPr/>
            </p:nvSpPr>
            <p:spPr>
              <a:xfrm>
                <a:off x="2285984" y="356729"/>
                <a:ext cx="5285215" cy="1214444"/>
              </a:xfrm>
              <a:prstGeom prst="flowChartPunchedTap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</p:grpSp>
        <p:sp>
          <p:nvSpPr>
            <p:cNvPr id="10" name="Rectangle 2"/>
            <p:cNvSpPr>
              <a:spLocks noChangeArrowheads="1"/>
            </p:cNvSpPr>
            <p:nvPr/>
          </p:nvSpPr>
          <p:spPr bwMode="auto">
            <a:xfrm>
              <a:off x="4759094" y="3409239"/>
              <a:ext cx="3611861" cy="17478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>
                <a:defRPr/>
              </a:pPr>
              <a:r>
                <a:rPr lang="ar-EG" sz="6000" b="1" dirty="0">
                  <a:ln w="18415" cmpd="sng">
                    <a:solidFill>
                      <a:srgbClr val="FF0000"/>
                    </a:solidFill>
                    <a:prstDash val="solid"/>
                  </a:ln>
                  <a:solidFill>
                    <a:srgbClr val="CC0099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alibri" pitchFamily="34" charset="0"/>
                  <a:ea typeface="Times New Roman" pitchFamily="18" charset="0"/>
                  <a:cs typeface="+mj-cs"/>
                </a:rPr>
                <a:t>21</a:t>
              </a:r>
              <a:endParaRPr lang="ar-EG" sz="7200" b="1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CC0099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endParaRPr>
            </a:p>
          </p:txBody>
        </p:sp>
      </p:grp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286000" y="3176588"/>
            <a:ext cx="41433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7200" b="1" dirty="0" err="1">
                <a:latin typeface="Calibri" pitchFamily="34" charset="0"/>
                <a:cs typeface="+mj-cs"/>
              </a:rPr>
              <a:t>جـ</a:t>
            </a:r>
            <a:r>
              <a:rPr lang="ar-EG" sz="7200" b="1" dirty="0">
                <a:latin typeface="Calibri" pitchFamily="34" charset="0"/>
                <a:cs typeface="+mj-cs"/>
              </a:rPr>
              <a:t> - ب 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857250" y="4657725"/>
            <a:ext cx="66167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5400" b="1" dirty="0">
                <a:solidFill>
                  <a:srgbClr val="0000FF"/>
                </a:solidFill>
              </a:rPr>
              <a:t>جـ – ب = 11– 7 =</a:t>
            </a:r>
            <a:r>
              <a:rPr lang="ar-EG" sz="5400" b="1" dirty="0">
                <a:solidFill>
                  <a:srgbClr val="FF0000"/>
                </a:solidFill>
              </a:rPr>
              <a:t>4</a:t>
            </a:r>
            <a:r>
              <a:rPr lang="en-US" sz="5400" dirty="0">
                <a:solidFill>
                  <a:srgbClr val="0000FF"/>
                </a:solidFill>
              </a:rPr>
              <a:t> </a:t>
            </a:r>
          </a:p>
        </p:txBody>
      </p:sp>
    </p:spTree>
  </p:cSld>
  <p:clrMapOvr>
    <a:masterClrMapping/>
  </p:clrMapOvr>
  <p:transition>
    <p:comb dir="vert"/>
    <p:sndAc>
      <p:stSnd>
        <p:snd r:embed="rId2" name="Pasflk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149 - suspense not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جـ - 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جـ – ب = 11– 7 =4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1"/>
          <p:cNvGrpSpPr>
            <a:grpSpLocks/>
          </p:cNvGrpSpPr>
          <p:nvPr/>
        </p:nvGrpSpPr>
        <p:grpSpPr bwMode="auto">
          <a:xfrm>
            <a:off x="147638" y="642938"/>
            <a:ext cx="8853487" cy="5653087"/>
            <a:chOff x="147614" y="642918"/>
            <a:chExt cx="8853542" cy="5653126"/>
          </a:xfrm>
        </p:grpSpPr>
        <p:grpSp>
          <p:nvGrpSpPr>
            <p:cNvPr id="20491" name="Group 1"/>
            <p:cNvGrpSpPr>
              <a:grpSpLocks/>
            </p:cNvGrpSpPr>
            <p:nvPr/>
          </p:nvGrpSpPr>
          <p:grpSpPr bwMode="auto">
            <a:xfrm>
              <a:off x="147614" y="642918"/>
              <a:ext cx="8853542" cy="5653126"/>
              <a:chOff x="214282" y="1428736"/>
              <a:chExt cx="8853542" cy="5224498"/>
            </a:xfrm>
          </p:grpSpPr>
          <p:sp>
            <p:nvSpPr>
              <p:cNvPr id="5" name="Rounded Rectangle 2"/>
              <p:cNvSpPr/>
              <p:nvPr/>
            </p:nvSpPr>
            <p:spPr>
              <a:xfrm>
                <a:off x="214282" y="1428736"/>
                <a:ext cx="8558265" cy="4929603"/>
              </a:xfrm>
              <a:prstGeom prst="roundRect">
                <a:avLst/>
              </a:prstGeom>
              <a:solidFill>
                <a:srgbClr val="0000FF"/>
              </a:solidFill>
              <a:ln w="381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6" name="Rounded Rectangle 5"/>
              <p:cNvSpPr/>
              <p:nvPr/>
            </p:nvSpPr>
            <p:spPr>
              <a:xfrm>
                <a:off x="509559" y="1723631"/>
                <a:ext cx="8558265" cy="4929603"/>
              </a:xfrm>
              <a:prstGeom prst="roundRect">
                <a:avLst/>
              </a:prstGeom>
              <a:solidFill>
                <a:srgbClr val="FF0000"/>
              </a:solidFill>
              <a:ln w="381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7" name="Rounded Rectangle 6"/>
              <p:cNvSpPr/>
              <p:nvPr/>
            </p:nvSpPr>
            <p:spPr>
              <a:xfrm>
                <a:off x="357158" y="1571048"/>
                <a:ext cx="8558265" cy="4929603"/>
              </a:xfrm>
              <a:prstGeom prst="roundRect">
                <a:avLst/>
              </a:prstGeom>
              <a:gradFill flip="none" rotWithShape="1">
                <a:gsLst>
                  <a:gs pos="0">
                    <a:srgbClr val="CC00FF"/>
                  </a:gs>
                  <a:gs pos="50000">
                    <a:schemeClr val="bg1"/>
                  </a:gs>
                  <a:gs pos="100000">
                    <a:srgbClr val="9900FF"/>
                  </a:gs>
                </a:gsLst>
                <a:lin ang="16200000" scaled="1"/>
                <a:tileRect/>
              </a:gradFill>
              <a:ln w="5715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428603" y="1071546"/>
              <a:ext cx="8001050" cy="1570048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800" b="1" dirty="0">
                  <a:solidFill>
                    <a:srgbClr val="002060"/>
                  </a:solidFill>
                  <a:latin typeface="+mn-lt"/>
                  <a:cs typeface="+mj-cs"/>
                </a:rPr>
                <a:t>إذا كانت أ = 4, ب = 7, جـ = 11, فاحسب قيمة كل عبارة مما يأتي:</a:t>
              </a: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6929438" y="2357438"/>
            <a:ext cx="1628775" cy="2524125"/>
            <a:chOff x="4357687" y="1837749"/>
            <a:chExt cx="4575045" cy="4343853"/>
          </a:xfrm>
        </p:grpSpPr>
        <p:grpSp>
          <p:nvGrpSpPr>
            <p:cNvPr id="20486" name="Group 3"/>
            <p:cNvGrpSpPr>
              <a:grpSpLocks/>
            </p:cNvGrpSpPr>
            <p:nvPr/>
          </p:nvGrpSpPr>
          <p:grpSpPr bwMode="auto">
            <a:xfrm>
              <a:off x="4357687" y="1837749"/>
              <a:ext cx="4575045" cy="4343853"/>
              <a:chOff x="2285984" y="-383747"/>
              <a:chExt cx="5738235" cy="2537407"/>
            </a:xfrm>
          </p:grpSpPr>
          <p:sp>
            <p:nvSpPr>
              <p:cNvPr id="11" name="Lightning Bolt 10"/>
              <p:cNvSpPr/>
              <p:nvPr/>
            </p:nvSpPr>
            <p:spPr>
              <a:xfrm rot="7675323" flipH="1" flipV="1">
                <a:off x="5548084" y="-322472"/>
                <a:ext cx="1658092" cy="3294174"/>
              </a:xfrm>
              <a:prstGeom prst="lightningBol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12" name="Lightning Bolt 11"/>
              <p:cNvSpPr/>
              <p:nvPr/>
            </p:nvSpPr>
            <p:spPr>
              <a:xfrm rot="7985834">
                <a:off x="3326999" y="-988520"/>
                <a:ext cx="1749055" cy="2958601"/>
              </a:xfrm>
              <a:prstGeom prst="lightningBolt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13" name="Flowchart: Punched Tape 12"/>
              <p:cNvSpPr/>
              <p:nvPr/>
            </p:nvSpPr>
            <p:spPr>
              <a:xfrm>
                <a:off x="2285984" y="356729"/>
                <a:ext cx="5285215" cy="1214444"/>
              </a:xfrm>
              <a:prstGeom prst="flowChartPunchedTap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</p:grpSp>
        <p:sp>
          <p:nvSpPr>
            <p:cNvPr id="10" name="Rectangle 2"/>
            <p:cNvSpPr>
              <a:spLocks noChangeArrowheads="1"/>
            </p:cNvSpPr>
            <p:nvPr/>
          </p:nvSpPr>
          <p:spPr bwMode="auto">
            <a:xfrm>
              <a:off x="4759094" y="3409239"/>
              <a:ext cx="3411200" cy="17478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>
                <a:defRPr/>
              </a:pPr>
              <a:r>
                <a:rPr lang="ar-EG" sz="6000" b="1" dirty="0">
                  <a:ln w="18415" cmpd="sng">
                    <a:solidFill>
                      <a:srgbClr val="FF0000"/>
                    </a:solidFill>
                    <a:prstDash val="solid"/>
                  </a:ln>
                  <a:solidFill>
                    <a:srgbClr val="CC0099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alibri" pitchFamily="34" charset="0"/>
                  <a:ea typeface="Times New Roman" pitchFamily="18" charset="0"/>
                  <a:cs typeface="+mj-cs"/>
                </a:rPr>
                <a:t>22</a:t>
              </a:r>
              <a:endParaRPr lang="ar-EG" sz="7200" b="1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CC0099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endParaRPr>
            </a:p>
          </p:txBody>
        </p:sp>
      </p:grp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286000" y="3176588"/>
            <a:ext cx="41433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7200" b="1" dirty="0" err="1">
                <a:latin typeface="Calibri" pitchFamily="34" charset="0"/>
                <a:cs typeface="+mj-cs"/>
              </a:rPr>
              <a:t>5جـ</a:t>
            </a:r>
            <a:r>
              <a:rPr lang="ar-EG" sz="7200" b="1" dirty="0">
                <a:latin typeface="Calibri" pitchFamily="34" charset="0"/>
                <a:cs typeface="+mj-cs"/>
              </a:rPr>
              <a:t> + 6 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052513" y="4581525"/>
            <a:ext cx="6615112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 dirty="0">
                <a:solidFill>
                  <a:srgbClr val="0000FF"/>
                </a:solidFill>
              </a:rPr>
              <a:t>5 جـ  + 6 = 5(11) + 6 = 55 + 6 = </a:t>
            </a:r>
            <a:r>
              <a:rPr lang="ar-EG" sz="4800" b="1" dirty="0">
                <a:solidFill>
                  <a:srgbClr val="FF0000"/>
                </a:solidFill>
              </a:rPr>
              <a:t>61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comb dir="vert"/>
    <p:sndAc>
      <p:stSnd>
        <p:snd r:embed="rId2" name="Pasflk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149 - suspense not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جـ + 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 جـ  + 6 = 5(11) +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Callout 3"/>
          <p:cNvSpPr/>
          <p:nvPr/>
        </p:nvSpPr>
        <p:spPr>
          <a:xfrm>
            <a:off x="4500562" y="357166"/>
            <a:ext cx="4000528" cy="1500198"/>
          </a:xfrm>
          <a:prstGeom prst="wedgeEllipseCallout">
            <a:avLst/>
          </a:prstGeom>
          <a:gradFill flip="none" rotWithShape="1">
            <a:gsLst>
              <a:gs pos="0">
                <a:srgbClr val="CC0000">
                  <a:shade val="30000"/>
                  <a:satMod val="115000"/>
                </a:srgbClr>
              </a:gs>
              <a:gs pos="50000">
                <a:srgbClr val="CC0000">
                  <a:shade val="67500"/>
                  <a:satMod val="115000"/>
                </a:srgbClr>
              </a:gs>
              <a:gs pos="100000">
                <a:srgbClr val="CC0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rgbClr val="CC00CC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6600" b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 – 5 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28625" y="3048000"/>
            <a:ext cx="7572375" cy="3489325"/>
            <a:chOff x="3000364" y="428604"/>
            <a:chExt cx="3389563" cy="1776192"/>
          </a:xfrm>
        </p:grpSpPr>
        <p:sp>
          <p:nvSpPr>
            <p:cNvPr id="6" name="Double Wave 5"/>
            <p:cNvSpPr/>
            <p:nvPr/>
          </p:nvSpPr>
          <p:spPr>
            <a:xfrm>
              <a:off x="3000364" y="428604"/>
              <a:ext cx="3357586" cy="1428760"/>
            </a:xfrm>
            <a:prstGeom prst="doubleWave">
              <a:avLst/>
            </a:prstGeom>
            <a:gradFill>
              <a:gsLst>
                <a:gs pos="0">
                  <a:srgbClr val="00FF00"/>
                </a:gs>
                <a:gs pos="48000">
                  <a:schemeClr val="bg1"/>
                </a:gs>
                <a:gs pos="100000">
                  <a:srgbClr val="9900CC"/>
                </a:gs>
              </a:gsLst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28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9" name="TextBox 6"/>
            <p:cNvSpPr txBox="1">
              <a:spLocks noChangeArrowheads="1"/>
            </p:cNvSpPr>
            <p:nvPr/>
          </p:nvSpPr>
          <p:spPr bwMode="auto">
            <a:xfrm>
              <a:off x="3064305" y="622589"/>
              <a:ext cx="3325622" cy="15822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6600" b="1" dirty="0">
                  <a:latin typeface="Times New Roman" pitchFamily="18" charset="0"/>
                  <a:cs typeface="Times New Roman" pitchFamily="18" charset="0"/>
                </a:rPr>
                <a:t>تابع الجبر: المتغيرات والعبارات</a:t>
              </a:r>
            </a:p>
          </p:txBody>
        </p:sp>
      </p:grpSp>
    </p:spTree>
  </p:cSld>
  <p:clrMapOvr>
    <a:masterClrMapping/>
  </p:clrMapOvr>
  <p:transition>
    <p:comb dir="vert"/>
    <p:sndAc>
      <p:stSnd>
        <p:snd r:embed="rId2" name="Pasflk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98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98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98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8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د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ابع الجبر  المتغيرات والعبار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1"/>
          <p:cNvGrpSpPr>
            <a:grpSpLocks/>
          </p:cNvGrpSpPr>
          <p:nvPr/>
        </p:nvGrpSpPr>
        <p:grpSpPr bwMode="auto">
          <a:xfrm>
            <a:off x="147638" y="642938"/>
            <a:ext cx="8853487" cy="5653087"/>
            <a:chOff x="147614" y="642918"/>
            <a:chExt cx="8853542" cy="5653126"/>
          </a:xfrm>
        </p:grpSpPr>
        <p:grpSp>
          <p:nvGrpSpPr>
            <p:cNvPr id="21515" name="Group 1"/>
            <p:cNvGrpSpPr>
              <a:grpSpLocks/>
            </p:cNvGrpSpPr>
            <p:nvPr/>
          </p:nvGrpSpPr>
          <p:grpSpPr bwMode="auto">
            <a:xfrm>
              <a:off x="147614" y="642918"/>
              <a:ext cx="8853542" cy="5653126"/>
              <a:chOff x="214282" y="1428736"/>
              <a:chExt cx="8853542" cy="5224498"/>
            </a:xfrm>
          </p:grpSpPr>
          <p:sp>
            <p:nvSpPr>
              <p:cNvPr id="5" name="Rounded Rectangle 2"/>
              <p:cNvSpPr/>
              <p:nvPr/>
            </p:nvSpPr>
            <p:spPr>
              <a:xfrm>
                <a:off x="214282" y="1428736"/>
                <a:ext cx="8558265" cy="4929603"/>
              </a:xfrm>
              <a:prstGeom prst="roundRect">
                <a:avLst/>
              </a:prstGeom>
              <a:solidFill>
                <a:srgbClr val="0000FF"/>
              </a:solidFill>
              <a:ln w="381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6" name="Rounded Rectangle 5"/>
              <p:cNvSpPr/>
              <p:nvPr/>
            </p:nvSpPr>
            <p:spPr>
              <a:xfrm>
                <a:off x="509559" y="1723631"/>
                <a:ext cx="8558265" cy="4929603"/>
              </a:xfrm>
              <a:prstGeom prst="roundRect">
                <a:avLst/>
              </a:prstGeom>
              <a:solidFill>
                <a:srgbClr val="FF0000"/>
              </a:solidFill>
              <a:ln w="381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7" name="Rounded Rectangle 6"/>
              <p:cNvSpPr/>
              <p:nvPr/>
            </p:nvSpPr>
            <p:spPr>
              <a:xfrm>
                <a:off x="357158" y="1571048"/>
                <a:ext cx="8558265" cy="4929603"/>
              </a:xfrm>
              <a:prstGeom prst="roundRect">
                <a:avLst/>
              </a:prstGeom>
              <a:gradFill flip="none" rotWithShape="1">
                <a:gsLst>
                  <a:gs pos="0">
                    <a:srgbClr val="CC00FF"/>
                  </a:gs>
                  <a:gs pos="50000">
                    <a:schemeClr val="bg1"/>
                  </a:gs>
                  <a:gs pos="100000">
                    <a:srgbClr val="9900FF"/>
                  </a:gs>
                </a:gsLst>
                <a:lin ang="16200000" scaled="1"/>
                <a:tileRect/>
              </a:gradFill>
              <a:ln w="5715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428603" y="1071546"/>
              <a:ext cx="8001050" cy="1570048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800" b="1" dirty="0">
                  <a:solidFill>
                    <a:srgbClr val="002060"/>
                  </a:solidFill>
                  <a:latin typeface="+mn-lt"/>
                  <a:cs typeface="+mj-cs"/>
                </a:rPr>
                <a:t>إذا كانت أ = 4, ب = 7, جـ = 11, فاحسب قيمة كل عبارة مما يأتي:</a:t>
              </a: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6929438" y="2357438"/>
            <a:ext cx="1628775" cy="2524125"/>
            <a:chOff x="4357687" y="1837749"/>
            <a:chExt cx="4575045" cy="4343853"/>
          </a:xfrm>
        </p:grpSpPr>
        <p:grpSp>
          <p:nvGrpSpPr>
            <p:cNvPr id="21510" name="Group 3"/>
            <p:cNvGrpSpPr>
              <a:grpSpLocks/>
            </p:cNvGrpSpPr>
            <p:nvPr/>
          </p:nvGrpSpPr>
          <p:grpSpPr bwMode="auto">
            <a:xfrm>
              <a:off x="4357687" y="1837749"/>
              <a:ext cx="4575045" cy="4343853"/>
              <a:chOff x="2285984" y="-383747"/>
              <a:chExt cx="5738235" cy="2537407"/>
            </a:xfrm>
          </p:grpSpPr>
          <p:sp>
            <p:nvSpPr>
              <p:cNvPr id="11" name="Lightning Bolt 10"/>
              <p:cNvSpPr/>
              <p:nvPr/>
            </p:nvSpPr>
            <p:spPr>
              <a:xfrm rot="7675323" flipH="1" flipV="1">
                <a:off x="5548084" y="-322472"/>
                <a:ext cx="1658092" cy="3294174"/>
              </a:xfrm>
              <a:prstGeom prst="lightningBol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12" name="Lightning Bolt 11"/>
              <p:cNvSpPr/>
              <p:nvPr/>
            </p:nvSpPr>
            <p:spPr>
              <a:xfrm rot="7985834">
                <a:off x="3326999" y="-988520"/>
                <a:ext cx="1749055" cy="2958601"/>
              </a:xfrm>
              <a:prstGeom prst="lightningBolt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13" name="Flowchart: Punched Tape 12"/>
              <p:cNvSpPr/>
              <p:nvPr/>
            </p:nvSpPr>
            <p:spPr>
              <a:xfrm>
                <a:off x="2285984" y="356729"/>
                <a:ext cx="5285215" cy="1214444"/>
              </a:xfrm>
              <a:prstGeom prst="flowChartPunchedTap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</p:grpSp>
        <p:sp>
          <p:nvSpPr>
            <p:cNvPr id="10" name="Rectangle 2"/>
            <p:cNvSpPr>
              <a:spLocks noChangeArrowheads="1"/>
            </p:cNvSpPr>
            <p:nvPr/>
          </p:nvSpPr>
          <p:spPr bwMode="auto">
            <a:xfrm>
              <a:off x="4959803" y="3409239"/>
              <a:ext cx="3211285" cy="17478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>
                <a:defRPr/>
              </a:pPr>
              <a:r>
                <a:rPr lang="ar-EG" sz="6000" b="1" dirty="0">
                  <a:ln w="18415" cmpd="sng">
                    <a:solidFill>
                      <a:srgbClr val="FF0000"/>
                    </a:solidFill>
                    <a:prstDash val="solid"/>
                  </a:ln>
                  <a:solidFill>
                    <a:srgbClr val="CC0099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alibri" pitchFamily="34" charset="0"/>
                  <a:cs typeface="+mj-cs"/>
                </a:rPr>
                <a:t>23</a:t>
              </a:r>
              <a:endParaRPr lang="ar-EG" sz="7200" b="1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CC0099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endParaRPr>
            </a:p>
          </p:txBody>
        </p:sp>
      </p:grp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286000" y="3176588"/>
            <a:ext cx="41433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7200" b="1" dirty="0" err="1">
                <a:latin typeface="Calibri" pitchFamily="34" charset="0"/>
                <a:cs typeface="+mj-cs"/>
              </a:rPr>
              <a:t>2ب</a:t>
            </a:r>
            <a:r>
              <a:rPr lang="ar-EG" sz="7200" b="1" dirty="0">
                <a:latin typeface="Calibri" pitchFamily="34" charset="0"/>
                <a:cs typeface="+mj-cs"/>
              </a:rPr>
              <a:t> + 7 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052513" y="4581525"/>
            <a:ext cx="6615112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 dirty="0">
                <a:solidFill>
                  <a:srgbClr val="0000FF"/>
                </a:solidFill>
              </a:rPr>
              <a:t>2ب + 7 = 2(7) + 7 = 14 + 7 = </a:t>
            </a:r>
            <a:r>
              <a:rPr lang="ar-EG" sz="4800" b="1" dirty="0">
                <a:solidFill>
                  <a:srgbClr val="FF0000"/>
                </a:solidFill>
              </a:rPr>
              <a:t>21</a:t>
            </a:r>
            <a:r>
              <a:rPr lang="en-US" sz="4800" dirty="0">
                <a:solidFill>
                  <a:srgbClr val="0000FF"/>
                </a:solidFill>
              </a:rPr>
              <a:t> </a:t>
            </a:r>
          </a:p>
        </p:txBody>
      </p:sp>
    </p:spTree>
  </p:cSld>
  <p:clrMapOvr>
    <a:masterClrMapping/>
  </p:clrMapOvr>
  <p:transition>
    <p:comb dir="vert"/>
    <p:sndAc>
      <p:stSnd>
        <p:snd r:embed="rId2" name="Pasflk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149 - suspense not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ب + 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ب + 7 = 2(7) + 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1"/>
          <p:cNvGrpSpPr>
            <a:grpSpLocks/>
          </p:cNvGrpSpPr>
          <p:nvPr/>
        </p:nvGrpSpPr>
        <p:grpSpPr bwMode="auto">
          <a:xfrm>
            <a:off x="147638" y="642938"/>
            <a:ext cx="8853487" cy="5653087"/>
            <a:chOff x="147614" y="642918"/>
            <a:chExt cx="8853542" cy="5653126"/>
          </a:xfrm>
        </p:grpSpPr>
        <p:grpSp>
          <p:nvGrpSpPr>
            <p:cNvPr id="22539" name="Group 1"/>
            <p:cNvGrpSpPr>
              <a:grpSpLocks/>
            </p:cNvGrpSpPr>
            <p:nvPr/>
          </p:nvGrpSpPr>
          <p:grpSpPr bwMode="auto">
            <a:xfrm>
              <a:off x="147614" y="642918"/>
              <a:ext cx="8853542" cy="5653126"/>
              <a:chOff x="214282" y="1428736"/>
              <a:chExt cx="8853542" cy="5224498"/>
            </a:xfrm>
          </p:grpSpPr>
          <p:sp>
            <p:nvSpPr>
              <p:cNvPr id="5" name="Rounded Rectangle 2"/>
              <p:cNvSpPr/>
              <p:nvPr/>
            </p:nvSpPr>
            <p:spPr>
              <a:xfrm>
                <a:off x="214282" y="1428736"/>
                <a:ext cx="8558265" cy="4929603"/>
              </a:xfrm>
              <a:prstGeom prst="roundRect">
                <a:avLst/>
              </a:prstGeom>
              <a:solidFill>
                <a:srgbClr val="0000FF"/>
              </a:solidFill>
              <a:ln w="381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6" name="Rounded Rectangle 5"/>
              <p:cNvSpPr/>
              <p:nvPr/>
            </p:nvSpPr>
            <p:spPr>
              <a:xfrm>
                <a:off x="509559" y="1723631"/>
                <a:ext cx="8558265" cy="4929603"/>
              </a:xfrm>
              <a:prstGeom prst="roundRect">
                <a:avLst/>
              </a:prstGeom>
              <a:solidFill>
                <a:srgbClr val="FF0000"/>
              </a:solidFill>
              <a:ln w="381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7" name="Rounded Rectangle 6"/>
              <p:cNvSpPr/>
              <p:nvPr/>
            </p:nvSpPr>
            <p:spPr>
              <a:xfrm>
                <a:off x="357158" y="1571048"/>
                <a:ext cx="8558265" cy="4929603"/>
              </a:xfrm>
              <a:prstGeom prst="roundRect">
                <a:avLst/>
              </a:prstGeom>
              <a:gradFill flip="none" rotWithShape="1">
                <a:gsLst>
                  <a:gs pos="0">
                    <a:srgbClr val="CC00FF"/>
                  </a:gs>
                  <a:gs pos="50000">
                    <a:schemeClr val="bg1"/>
                  </a:gs>
                  <a:gs pos="100000">
                    <a:srgbClr val="9900FF"/>
                  </a:gs>
                </a:gsLst>
                <a:lin ang="16200000" scaled="1"/>
                <a:tileRect/>
              </a:gradFill>
              <a:ln w="5715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428603" y="1071546"/>
              <a:ext cx="8001050" cy="1570048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800" b="1" dirty="0">
                  <a:solidFill>
                    <a:srgbClr val="002060"/>
                  </a:solidFill>
                  <a:latin typeface="+mn-lt"/>
                  <a:cs typeface="+mj-cs"/>
                </a:rPr>
                <a:t>إذا كانت أ = 4, ب = 7, جـ = 11, فاحسب قيمة كل عبارة مما يأتي:</a:t>
              </a: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6929438" y="2357438"/>
            <a:ext cx="1628775" cy="2524125"/>
            <a:chOff x="4357687" y="1837749"/>
            <a:chExt cx="4575045" cy="4343853"/>
          </a:xfrm>
        </p:grpSpPr>
        <p:grpSp>
          <p:nvGrpSpPr>
            <p:cNvPr id="22534" name="Group 3"/>
            <p:cNvGrpSpPr>
              <a:grpSpLocks/>
            </p:cNvGrpSpPr>
            <p:nvPr/>
          </p:nvGrpSpPr>
          <p:grpSpPr bwMode="auto">
            <a:xfrm>
              <a:off x="4357687" y="1837749"/>
              <a:ext cx="4575045" cy="4343853"/>
              <a:chOff x="2285984" y="-383747"/>
              <a:chExt cx="5738235" cy="2537407"/>
            </a:xfrm>
          </p:grpSpPr>
          <p:sp>
            <p:nvSpPr>
              <p:cNvPr id="11" name="Lightning Bolt 10"/>
              <p:cNvSpPr/>
              <p:nvPr/>
            </p:nvSpPr>
            <p:spPr>
              <a:xfrm rot="7675323" flipH="1" flipV="1">
                <a:off x="5548084" y="-322472"/>
                <a:ext cx="1658092" cy="3294174"/>
              </a:xfrm>
              <a:prstGeom prst="lightningBol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12" name="Lightning Bolt 11"/>
              <p:cNvSpPr/>
              <p:nvPr/>
            </p:nvSpPr>
            <p:spPr>
              <a:xfrm rot="7985834">
                <a:off x="3326999" y="-988520"/>
                <a:ext cx="1749055" cy="2958601"/>
              </a:xfrm>
              <a:prstGeom prst="lightningBolt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13" name="Flowchart: Punched Tape 12"/>
              <p:cNvSpPr/>
              <p:nvPr/>
            </p:nvSpPr>
            <p:spPr>
              <a:xfrm>
                <a:off x="2285984" y="356729"/>
                <a:ext cx="5285215" cy="1214444"/>
              </a:xfrm>
              <a:prstGeom prst="flowChartPunchedTap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</p:grpSp>
        <p:sp>
          <p:nvSpPr>
            <p:cNvPr id="10" name="Rectangle 2"/>
            <p:cNvSpPr>
              <a:spLocks noChangeArrowheads="1"/>
            </p:cNvSpPr>
            <p:nvPr/>
          </p:nvSpPr>
          <p:spPr bwMode="auto">
            <a:xfrm>
              <a:off x="4959803" y="3409239"/>
              <a:ext cx="3211286" cy="174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>
                <a:defRPr/>
              </a:pPr>
              <a:r>
                <a:rPr lang="ar-EG" sz="6000" b="1" dirty="0">
                  <a:ln w="18415" cmpd="sng">
                    <a:solidFill>
                      <a:srgbClr val="FF0000"/>
                    </a:solidFill>
                    <a:prstDash val="solid"/>
                  </a:ln>
                  <a:solidFill>
                    <a:srgbClr val="CC0099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alibri" pitchFamily="34" charset="0"/>
                  <a:ea typeface="Times New Roman" pitchFamily="18" charset="0"/>
                  <a:cs typeface="+mj-cs"/>
                </a:rPr>
                <a:t>24</a:t>
              </a:r>
              <a:endParaRPr lang="ar-EG" sz="7200" b="1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CC0099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endParaRPr>
            </a:p>
          </p:txBody>
        </p:sp>
      </p:grp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286000" y="3176588"/>
            <a:ext cx="41433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7200" b="1" dirty="0" err="1">
                <a:latin typeface="Calibri" pitchFamily="34" charset="0"/>
                <a:cs typeface="+mj-cs"/>
              </a:rPr>
              <a:t>3أ</a:t>
            </a:r>
            <a:r>
              <a:rPr lang="ar-EG" sz="7200" b="1" dirty="0">
                <a:latin typeface="Calibri" pitchFamily="34" charset="0"/>
                <a:cs typeface="+mj-cs"/>
              </a:rPr>
              <a:t> – 4 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80987" y="4508500"/>
            <a:ext cx="825341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4800" b="1" dirty="0">
                <a:solidFill>
                  <a:srgbClr val="0000FF"/>
                </a:solidFill>
              </a:rPr>
              <a:t>3أ – 4 = 3(4) – 4 = 12– 4 = </a:t>
            </a:r>
            <a:r>
              <a:rPr lang="ar-EG" sz="4800" b="1" dirty="0">
                <a:solidFill>
                  <a:srgbClr val="FF0000"/>
                </a:solidFill>
              </a:rPr>
              <a:t>8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comb dir="vert"/>
    <p:sndAc>
      <p:stSnd>
        <p:snd r:embed="rId2" name="Pasflk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149 - suspense not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أ –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أ – 4 = 3(4) – 4 = 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1"/>
          <p:cNvGrpSpPr>
            <a:grpSpLocks/>
          </p:cNvGrpSpPr>
          <p:nvPr/>
        </p:nvGrpSpPr>
        <p:grpSpPr bwMode="auto">
          <a:xfrm>
            <a:off x="147638" y="642938"/>
            <a:ext cx="8853487" cy="5653087"/>
            <a:chOff x="147614" y="642918"/>
            <a:chExt cx="8853542" cy="5653126"/>
          </a:xfrm>
        </p:grpSpPr>
        <p:grpSp>
          <p:nvGrpSpPr>
            <p:cNvPr id="23563" name="Group 1"/>
            <p:cNvGrpSpPr>
              <a:grpSpLocks/>
            </p:cNvGrpSpPr>
            <p:nvPr/>
          </p:nvGrpSpPr>
          <p:grpSpPr bwMode="auto">
            <a:xfrm>
              <a:off x="147614" y="642918"/>
              <a:ext cx="8853542" cy="5653126"/>
              <a:chOff x="214282" y="1428736"/>
              <a:chExt cx="8853542" cy="5224498"/>
            </a:xfrm>
          </p:grpSpPr>
          <p:sp>
            <p:nvSpPr>
              <p:cNvPr id="5" name="Rounded Rectangle 2"/>
              <p:cNvSpPr/>
              <p:nvPr/>
            </p:nvSpPr>
            <p:spPr>
              <a:xfrm>
                <a:off x="214282" y="1428736"/>
                <a:ext cx="8558265" cy="4929603"/>
              </a:xfrm>
              <a:prstGeom prst="roundRect">
                <a:avLst/>
              </a:prstGeom>
              <a:solidFill>
                <a:srgbClr val="0000FF"/>
              </a:solidFill>
              <a:ln w="381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6" name="Rounded Rectangle 5"/>
              <p:cNvSpPr/>
              <p:nvPr/>
            </p:nvSpPr>
            <p:spPr>
              <a:xfrm>
                <a:off x="509559" y="1723631"/>
                <a:ext cx="8558265" cy="4929603"/>
              </a:xfrm>
              <a:prstGeom prst="roundRect">
                <a:avLst/>
              </a:prstGeom>
              <a:solidFill>
                <a:srgbClr val="FF0000"/>
              </a:solidFill>
              <a:ln w="381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7" name="Rounded Rectangle 6"/>
              <p:cNvSpPr/>
              <p:nvPr/>
            </p:nvSpPr>
            <p:spPr>
              <a:xfrm>
                <a:off x="357158" y="1571048"/>
                <a:ext cx="8558265" cy="4929603"/>
              </a:xfrm>
              <a:prstGeom prst="roundRect">
                <a:avLst/>
              </a:prstGeom>
              <a:gradFill flip="none" rotWithShape="1">
                <a:gsLst>
                  <a:gs pos="0">
                    <a:srgbClr val="CC00FF"/>
                  </a:gs>
                  <a:gs pos="50000">
                    <a:schemeClr val="bg1"/>
                  </a:gs>
                  <a:gs pos="100000">
                    <a:srgbClr val="9900FF"/>
                  </a:gs>
                </a:gsLst>
                <a:lin ang="16200000" scaled="1"/>
                <a:tileRect/>
              </a:gradFill>
              <a:ln w="5715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428603" y="1071546"/>
              <a:ext cx="8001050" cy="1570048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800" b="1" dirty="0">
                  <a:solidFill>
                    <a:srgbClr val="002060"/>
                  </a:solidFill>
                  <a:latin typeface="+mn-lt"/>
                  <a:cs typeface="+mj-cs"/>
                </a:rPr>
                <a:t>إذا كانت أ = 4, ب = 7, جـ = 11, فاحسب قيمة كل عبارة مما يأتي:</a:t>
              </a: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6929438" y="2357438"/>
            <a:ext cx="1628775" cy="2524125"/>
            <a:chOff x="4357687" y="1837749"/>
            <a:chExt cx="4575045" cy="4343853"/>
          </a:xfrm>
        </p:grpSpPr>
        <p:grpSp>
          <p:nvGrpSpPr>
            <p:cNvPr id="23558" name="Group 3"/>
            <p:cNvGrpSpPr>
              <a:grpSpLocks/>
            </p:cNvGrpSpPr>
            <p:nvPr/>
          </p:nvGrpSpPr>
          <p:grpSpPr bwMode="auto">
            <a:xfrm>
              <a:off x="4357687" y="1837749"/>
              <a:ext cx="4575045" cy="4343853"/>
              <a:chOff x="2285984" y="-383747"/>
              <a:chExt cx="5738235" cy="2537407"/>
            </a:xfrm>
          </p:grpSpPr>
          <p:sp>
            <p:nvSpPr>
              <p:cNvPr id="11" name="Lightning Bolt 10"/>
              <p:cNvSpPr/>
              <p:nvPr/>
            </p:nvSpPr>
            <p:spPr>
              <a:xfrm rot="7675323" flipH="1" flipV="1">
                <a:off x="5548084" y="-322472"/>
                <a:ext cx="1658092" cy="3294174"/>
              </a:xfrm>
              <a:prstGeom prst="lightningBol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12" name="Lightning Bolt 11"/>
              <p:cNvSpPr/>
              <p:nvPr/>
            </p:nvSpPr>
            <p:spPr>
              <a:xfrm rot="7985834">
                <a:off x="3326999" y="-988520"/>
                <a:ext cx="1749055" cy="2958601"/>
              </a:xfrm>
              <a:prstGeom prst="lightningBolt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13" name="Flowchart: Punched Tape 12"/>
              <p:cNvSpPr/>
              <p:nvPr/>
            </p:nvSpPr>
            <p:spPr>
              <a:xfrm>
                <a:off x="2285984" y="356729"/>
                <a:ext cx="5285215" cy="1214444"/>
              </a:xfrm>
              <a:prstGeom prst="flowChartPunchedTap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</p:grpSp>
        <p:sp>
          <p:nvSpPr>
            <p:cNvPr id="10" name="Rectangle 2"/>
            <p:cNvSpPr>
              <a:spLocks noChangeArrowheads="1"/>
            </p:cNvSpPr>
            <p:nvPr/>
          </p:nvSpPr>
          <p:spPr bwMode="auto">
            <a:xfrm>
              <a:off x="4959803" y="3409239"/>
              <a:ext cx="3211286" cy="174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>
                <a:defRPr/>
              </a:pPr>
              <a:r>
                <a:rPr lang="ar-EG" sz="6000" b="1" dirty="0">
                  <a:ln w="18415" cmpd="sng">
                    <a:solidFill>
                      <a:srgbClr val="FF0000"/>
                    </a:solidFill>
                    <a:prstDash val="solid"/>
                  </a:ln>
                  <a:solidFill>
                    <a:srgbClr val="CC0099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alibri" pitchFamily="34" charset="0"/>
                  <a:ea typeface="Times New Roman" pitchFamily="18" charset="0"/>
                  <a:cs typeface="+mj-cs"/>
                </a:rPr>
                <a:t>25</a:t>
              </a:r>
              <a:endParaRPr lang="ar-EG" sz="7200" b="1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CC0099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endParaRPr>
            </a:p>
          </p:txBody>
        </p:sp>
      </p:grp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286000" y="3176588"/>
            <a:ext cx="41433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7200" b="1" dirty="0" err="1">
                <a:latin typeface="Calibri" pitchFamily="34" charset="0"/>
                <a:cs typeface="+mj-cs"/>
              </a:rPr>
              <a:t>4ب</a:t>
            </a:r>
            <a:r>
              <a:rPr lang="ar-EG" sz="7200" b="1" dirty="0">
                <a:latin typeface="Calibri" pitchFamily="34" charset="0"/>
                <a:cs typeface="+mj-cs"/>
              </a:rPr>
              <a:t> – 10 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95288" y="4524375"/>
            <a:ext cx="8239125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 dirty="0">
                <a:solidFill>
                  <a:srgbClr val="0000FF"/>
                </a:solidFill>
              </a:rPr>
              <a:t>4ب – 10 = 4(7) – 10 = 28 – 10 = </a:t>
            </a:r>
            <a:r>
              <a:rPr lang="ar-EG" sz="4800" b="1" dirty="0">
                <a:solidFill>
                  <a:srgbClr val="FF0000"/>
                </a:solidFill>
              </a:rPr>
              <a:t>18</a:t>
            </a:r>
            <a:r>
              <a:rPr lang="en-US" sz="4800" dirty="0">
                <a:solidFill>
                  <a:srgbClr val="FF0000"/>
                </a:solidFill>
              </a:rPr>
              <a:t> </a:t>
            </a:r>
          </a:p>
        </p:txBody>
      </p:sp>
    </p:spTree>
  </p:cSld>
  <p:clrMapOvr>
    <a:masterClrMapping/>
  </p:clrMapOvr>
  <p:transition>
    <p:comb dir="vert"/>
    <p:sndAc>
      <p:stSnd>
        <p:snd r:embed="rId2" name="Pasflk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149 - suspense not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ب – 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ب – 10 = 4(7) – 10 =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428625" y="142875"/>
            <a:ext cx="7429500" cy="6572250"/>
            <a:chOff x="3143240" y="214290"/>
            <a:chExt cx="3714776" cy="1428760"/>
          </a:xfrm>
        </p:grpSpPr>
        <p:grpSp>
          <p:nvGrpSpPr>
            <p:cNvPr id="24584" name="Group 9"/>
            <p:cNvGrpSpPr>
              <a:grpSpLocks/>
            </p:cNvGrpSpPr>
            <p:nvPr/>
          </p:nvGrpSpPr>
          <p:grpSpPr bwMode="auto">
            <a:xfrm>
              <a:off x="3143240" y="214290"/>
              <a:ext cx="3714776" cy="1428760"/>
              <a:chOff x="3143240" y="214290"/>
              <a:chExt cx="3714776" cy="1428760"/>
            </a:xfrm>
          </p:grpSpPr>
          <p:sp>
            <p:nvSpPr>
              <p:cNvPr id="11" name="Double Wave 10"/>
              <p:cNvSpPr/>
              <p:nvPr/>
            </p:nvSpPr>
            <p:spPr>
              <a:xfrm>
                <a:off x="3143240" y="214290"/>
                <a:ext cx="3714776" cy="1428760"/>
              </a:xfrm>
              <a:prstGeom prst="doubleWave">
                <a:avLst/>
              </a:prstGeom>
              <a:solidFill>
                <a:srgbClr val="990000"/>
              </a:solidFill>
              <a:ln w="38100">
                <a:solidFill>
                  <a:srgbClr val="CC00FF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2400">
                  <a:cs typeface="+mj-cs"/>
                </a:endParaRPr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>
                <a:off x="3143240" y="357166"/>
                <a:ext cx="3714776" cy="1143008"/>
              </a:xfrm>
              <a:prstGeom prst="roundRect">
                <a:avLst/>
              </a:prstGeom>
              <a:gradFill>
                <a:gsLst>
                  <a:gs pos="2000">
                    <a:srgbClr val="00B0F0"/>
                  </a:gs>
                  <a:gs pos="50000">
                    <a:schemeClr val="bg1"/>
                  </a:gs>
                  <a:gs pos="91000">
                    <a:srgbClr val="0070C0"/>
                  </a:gs>
                </a:gsLst>
                <a:lin ang="16200000" scaled="1"/>
              </a:gradFill>
              <a:ln w="38100"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2400">
                  <a:cs typeface="+mj-cs"/>
                </a:endParaRPr>
              </a:p>
            </p:txBody>
          </p:sp>
        </p:grpSp>
        <p:sp>
          <p:nvSpPr>
            <p:cNvPr id="56329" name="TextBox 9"/>
            <p:cNvSpPr txBox="1">
              <a:spLocks noChangeArrowheads="1"/>
            </p:cNvSpPr>
            <p:nvPr/>
          </p:nvSpPr>
          <p:spPr bwMode="auto">
            <a:xfrm>
              <a:off x="3313898" y="427914"/>
              <a:ext cx="3186928" cy="742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ar-EG" sz="3600" b="1" dirty="0">
                  <a:solidFill>
                    <a:schemeClr val="bg1"/>
                  </a:solidFill>
                  <a:latin typeface="Calibri" pitchFamily="34" charset="0"/>
                  <a:cs typeface="+mj-cs"/>
                </a:rPr>
                <a:t>نبتة الخيزران: </a:t>
              </a:r>
              <a:r>
                <a:rPr lang="ar-EG" sz="3600" b="1" dirty="0">
                  <a:latin typeface="Calibri" pitchFamily="34" charset="0"/>
                  <a:cs typeface="+mj-cs"/>
                </a:rPr>
                <a:t>تستعمل العبارة م ن لإيجاد مقدار نمو نبتة معينة من الخيزران في زمن محددٍ, حيث تدل م على معدل النمو, وتدل ن على مقدار الزمن. فما مقدار النمو لهذه النبتة في 7 أيام إذا كان معدل نموها 90 </a:t>
              </a:r>
              <a:r>
                <a:rPr lang="ar-EG" sz="3600" b="1" dirty="0" smtClean="0">
                  <a:latin typeface="Calibri" pitchFamily="34" charset="0"/>
                  <a:cs typeface="+mj-cs"/>
                </a:rPr>
                <a:t>سنتمترً</a:t>
              </a:r>
              <a:r>
                <a:rPr lang="ar-SA" sz="3600" b="1" dirty="0" smtClean="0">
                  <a:latin typeface="Calibri" pitchFamily="34" charset="0"/>
                  <a:cs typeface="+mj-cs"/>
                </a:rPr>
                <a:t>ا</a:t>
              </a:r>
              <a:r>
                <a:rPr lang="ar-EG" sz="3600" b="1" dirty="0" smtClean="0">
                  <a:latin typeface="Calibri" pitchFamily="34" charset="0"/>
                  <a:cs typeface="+mj-cs"/>
                </a:rPr>
                <a:t> </a:t>
              </a:r>
              <a:r>
                <a:rPr lang="ar-EG" sz="3600" b="1" dirty="0">
                  <a:latin typeface="Calibri" pitchFamily="34" charset="0"/>
                  <a:cs typeface="+mj-cs"/>
                </a:rPr>
                <a:t>في اليوم الواحد؟</a:t>
              </a:r>
            </a:p>
          </p:txBody>
        </p:sp>
      </p:grpSp>
      <p:grpSp>
        <p:nvGrpSpPr>
          <p:cNvPr id="7" name="Group 1"/>
          <p:cNvGrpSpPr>
            <a:grpSpLocks/>
          </p:cNvGrpSpPr>
          <p:nvPr/>
        </p:nvGrpSpPr>
        <p:grpSpPr bwMode="auto">
          <a:xfrm>
            <a:off x="7429500" y="1928813"/>
            <a:ext cx="1571625" cy="1214437"/>
            <a:chOff x="6715140" y="571480"/>
            <a:chExt cx="1785950" cy="1500198"/>
          </a:xfrm>
        </p:grpSpPr>
        <p:sp>
          <p:nvSpPr>
            <p:cNvPr id="3" name="Can 2"/>
            <p:cNvSpPr/>
            <p:nvPr/>
          </p:nvSpPr>
          <p:spPr>
            <a:xfrm>
              <a:off x="7143768" y="571480"/>
              <a:ext cx="1357322" cy="1428760"/>
            </a:xfrm>
            <a:prstGeom prst="can">
              <a:avLst/>
            </a:prstGeom>
            <a:solidFill>
              <a:srgbClr val="0000FF"/>
            </a:solidFill>
            <a:ln>
              <a:solidFill>
                <a:srgbClr val="00FFFF"/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endParaRPr>
            </a:p>
          </p:txBody>
        </p:sp>
        <p:sp>
          <p:nvSpPr>
            <p:cNvPr id="4" name="Can 3"/>
            <p:cNvSpPr/>
            <p:nvPr/>
          </p:nvSpPr>
          <p:spPr>
            <a:xfrm>
              <a:off x="6715140" y="571480"/>
              <a:ext cx="1357322" cy="1428760"/>
            </a:xfrm>
            <a:prstGeom prst="can">
              <a:avLst/>
            </a:prstGeom>
            <a:solidFill>
              <a:srgbClr val="00FFFF"/>
            </a:solidFill>
            <a:ln>
              <a:solidFill>
                <a:srgbClr val="006600"/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endParaRPr>
            </a:p>
          </p:txBody>
        </p:sp>
        <p:sp>
          <p:nvSpPr>
            <p:cNvPr id="5" name="Can 4"/>
            <p:cNvSpPr/>
            <p:nvPr/>
          </p:nvSpPr>
          <p:spPr>
            <a:xfrm>
              <a:off x="6929454" y="642918"/>
              <a:ext cx="1357322" cy="1428760"/>
            </a:xfrm>
            <a:prstGeom prst="can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solidFill>
                <a:schemeClr val="tx1"/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cs typeface="+mj-cs"/>
                </a:rPr>
                <a:t>26</a:t>
              </a:r>
            </a:p>
          </p:txBody>
        </p:sp>
      </p:grp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42938" y="4572000"/>
            <a:ext cx="720566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sz="4000" b="1" dirty="0" smtClean="0">
                <a:solidFill>
                  <a:srgbClr val="0000FF"/>
                </a:solidFill>
              </a:rPr>
              <a:t>معدل النمو في سبعة أيام=(</a:t>
            </a:r>
            <a:r>
              <a:rPr lang="ar-EG" sz="4000" b="1" dirty="0">
                <a:solidFill>
                  <a:srgbClr val="0000FF"/>
                </a:solidFill>
              </a:rPr>
              <a:t>90) (7) = </a:t>
            </a:r>
            <a:r>
              <a:rPr lang="ar-EG" sz="4000" b="1" dirty="0" smtClean="0">
                <a:solidFill>
                  <a:srgbClr val="FF0000"/>
                </a:solidFill>
              </a:rPr>
              <a:t>630سم</a:t>
            </a:r>
            <a:endParaRPr lang="ar-EG" sz="4000" b="1" dirty="0">
              <a:solidFill>
                <a:schemeClr val="bg1"/>
              </a:solidFill>
              <a:latin typeface="Calibri" pitchFamily="34" charset="0"/>
              <a:cs typeface="+mj-cs"/>
            </a:endParaRPr>
          </a:p>
        </p:txBody>
      </p:sp>
    </p:spTree>
  </p:cSld>
  <p:clrMapOvr>
    <a:masterClrMapping/>
  </p:clrMapOvr>
  <p:transition>
    <p:comb dir="vert"/>
    <p:sndAc>
      <p:stSnd>
        <p:snd r:embed="rId2" name="Pasflk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نبتة الخيزرا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م 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428625" y="142875"/>
            <a:ext cx="7429500" cy="6572250"/>
            <a:chOff x="3143240" y="214290"/>
            <a:chExt cx="3714776" cy="1428760"/>
          </a:xfrm>
        </p:grpSpPr>
        <p:grpSp>
          <p:nvGrpSpPr>
            <p:cNvPr id="25608" name="Group 9"/>
            <p:cNvGrpSpPr>
              <a:grpSpLocks/>
            </p:cNvGrpSpPr>
            <p:nvPr/>
          </p:nvGrpSpPr>
          <p:grpSpPr bwMode="auto">
            <a:xfrm>
              <a:off x="3143240" y="214290"/>
              <a:ext cx="3714776" cy="1428760"/>
              <a:chOff x="3143240" y="214290"/>
              <a:chExt cx="3714776" cy="1428760"/>
            </a:xfrm>
          </p:grpSpPr>
          <p:sp>
            <p:nvSpPr>
              <p:cNvPr id="5" name="Double Wave 4"/>
              <p:cNvSpPr/>
              <p:nvPr/>
            </p:nvSpPr>
            <p:spPr>
              <a:xfrm>
                <a:off x="3143240" y="214290"/>
                <a:ext cx="3714776" cy="1428760"/>
              </a:xfrm>
              <a:prstGeom prst="doubleWave">
                <a:avLst/>
              </a:prstGeom>
              <a:solidFill>
                <a:srgbClr val="990000"/>
              </a:solidFill>
              <a:ln w="38100">
                <a:solidFill>
                  <a:srgbClr val="CC00FF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2400">
                  <a:cs typeface="+mj-cs"/>
                </a:endParaRPr>
              </a:p>
            </p:txBody>
          </p:sp>
          <p:sp>
            <p:nvSpPr>
              <p:cNvPr id="6" name="Rounded Rectangle 5"/>
              <p:cNvSpPr/>
              <p:nvPr/>
            </p:nvSpPr>
            <p:spPr>
              <a:xfrm>
                <a:off x="3143240" y="357166"/>
                <a:ext cx="3714776" cy="1143008"/>
              </a:xfrm>
              <a:prstGeom prst="roundRect">
                <a:avLst/>
              </a:prstGeom>
              <a:gradFill>
                <a:gsLst>
                  <a:gs pos="2000">
                    <a:srgbClr val="00B0F0"/>
                  </a:gs>
                  <a:gs pos="50000">
                    <a:schemeClr val="bg1"/>
                  </a:gs>
                  <a:gs pos="91000">
                    <a:srgbClr val="0070C0"/>
                  </a:gs>
                </a:gsLst>
                <a:lin ang="16200000" scaled="1"/>
              </a:gradFill>
              <a:ln w="38100"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2400">
                  <a:cs typeface="+mj-cs"/>
                </a:endParaRPr>
              </a:p>
            </p:txBody>
          </p:sp>
        </p:grpSp>
        <p:sp>
          <p:nvSpPr>
            <p:cNvPr id="57353" name="TextBox 3"/>
            <p:cNvSpPr txBox="1">
              <a:spLocks noChangeArrowheads="1"/>
            </p:cNvSpPr>
            <p:nvPr/>
          </p:nvSpPr>
          <p:spPr bwMode="auto">
            <a:xfrm>
              <a:off x="3313898" y="458974"/>
              <a:ext cx="3186928" cy="7161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ar-EG" sz="4800" b="1" dirty="0">
                  <a:solidFill>
                    <a:srgbClr val="FFFF00"/>
                  </a:solidFill>
                  <a:latin typeface="Calibri" pitchFamily="34" charset="0"/>
                  <a:cs typeface="+mj-cs"/>
                </a:rPr>
                <a:t>سباق: </a:t>
              </a:r>
              <a:r>
                <a:rPr lang="ar-EG" sz="4000" b="1" dirty="0">
                  <a:latin typeface="Calibri" pitchFamily="34" charset="0"/>
                  <a:cs typeface="+mj-cs"/>
                </a:rPr>
                <a:t>تستعمل العبارة ف</a:t>
              </a:r>
              <a:r>
                <a:rPr lang="en-US" sz="4000" b="1" dirty="0">
                  <a:latin typeface="Calibri" pitchFamily="34" charset="0"/>
                  <a:cs typeface="+mj-cs"/>
                </a:rPr>
                <a:t> </a:t>
              </a:r>
              <a:r>
                <a:rPr lang="ar-EG" sz="4000" b="1" dirty="0" err="1">
                  <a:latin typeface="Calibri" pitchFamily="34" charset="0"/>
                  <a:cs typeface="+mj-cs"/>
                </a:rPr>
                <a:t>÷</a:t>
              </a:r>
              <a:r>
                <a:rPr lang="en-US" sz="4000" b="1" dirty="0">
                  <a:latin typeface="Calibri" pitchFamily="34" charset="0"/>
                  <a:cs typeface="+mj-cs"/>
                </a:rPr>
                <a:t> </a:t>
              </a:r>
              <a:r>
                <a:rPr lang="ar-EG" sz="4000" b="1" dirty="0">
                  <a:latin typeface="Calibri" pitchFamily="34" charset="0"/>
                  <a:cs typeface="+mj-cs"/>
                </a:rPr>
                <a:t>ن لإيجاد معدل السرعة؛ حيث تمثل ف المسافة المقطوعة, وتمثل ن الزمن. أوجد السرعة ع لسيارة سباق قطعت 812 كلم في 4 ساعات.</a:t>
              </a:r>
            </a:p>
          </p:txBody>
        </p:sp>
      </p:grpSp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7429500" y="1928813"/>
            <a:ext cx="1571625" cy="1214437"/>
            <a:chOff x="6715140" y="571480"/>
            <a:chExt cx="1785950" cy="1500198"/>
          </a:xfrm>
        </p:grpSpPr>
        <p:sp>
          <p:nvSpPr>
            <p:cNvPr id="8" name="Can 2"/>
            <p:cNvSpPr/>
            <p:nvPr/>
          </p:nvSpPr>
          <p:spPr>
            <a:xfrm>
              <a:off x="7143768" y="571480"/>
              <a:ext cx="1357322" cy="1428760"/>
            </a:xfrm>
            <a:prstGeom prst="can">
              <a:avLst/>
            </a:prstGeom>
            <a:solidFill>
              <a:srgbClr val="0000FF"/>
            </a:solidFill>
            <a:ln>
              <a:solidFill>
                <a:srgbClr val="00FFFF"/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endParaRPr>
            </a:p>
          </p:txBody>
        </p:sp>
        <p:sp>
          <p:nvSpPr>
            <p:cNvPr id="9" name="Can 3"/>
            <p:cNvSpPr/>
            <p:nvPr/>
          </p:nvSpPr>
          <p:spPr>
            <a:xfrm>
              <a:off x="6715140" y="571480"/>
              <a:ext cx="1357322" cy="1428760"/>
            </a:xfrm>
            <a:prstGeom prst="can">
              <a:avLst/>
            </a:prstGeom>
            <a:solidFill>
              <a:srgbClr val="00FFFF"/>
            </a:solidFill>
            <a:ln>
              <a:solidFill>
                <a:srgbClr val="006600"/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endParaRPr>
            </a:p>
          </p:txBody>
        </p:sp>
        <p:sp>
          <p:nvSpPr>
            <p:cNvPr id="10" name="Can 4"/>
            <p:cNvSpPr/>
            <p:nvPr/>
          </p:nvSpPr>
          <p:spPr>
            <a:xfrm>
              <a:off x="6929454" y="642918"/>
              <a:ext cx="1357322" cy="1428760"/>
            </a:xfrm>
            <a:prstGeom prst="can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solidFill>
                <a:schemeClr val="tx1"/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cs typeface="+mj-cs"/>
                </a:rPr>
                <a:t>27</a:t>
              </a:r>
            </a:p>
          </p:txBody>
        </p:sp>
      </p:grp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-1428750" y="4643438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000" b="1" dirty="0">
                <a:solidFill>
                  <a:srgbClr val="0000FF"/>
                </a:solidFill>
              </a:rPr>
              <a:t>ع= ف÷ن = (812)(4) = </a:t>
            </a:r>
            <a:r>
              <a:rPr lang="ar-EG" sz="4000" b="1" dirty="0">
                <a:solidFill>
                  <a:srgbClr val="FF0000"/>
                </a:solidFill>
              </a:rPr>
              <a:t>203 </a:t>
            </a:r>
            <a:r>
              <a:rPr lang="ar-EG" sz="4000" b="1" dirty="0" smtClean="0">
                <a:solidFill>
                  <a:srgbClr val="FF0000"/>
                </a:solidFill>
              </a:rPr>
              <a:t>كلم/ساعة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comb dir="vert"/>
    <p:sndAc>
      <p:stSnd>
        <p:snd r:embed="rId2" name="Pasflk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سبا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2214563" y="1785938"/>
            <a:ext cx="6858000" cy="5072062"/>
            <a:chOff x="571473" y="1785926"/>
            <a:chExt cx="8286808" cy="5072074"/>
          </a:xfrm>
        </p:grpSpPr>
        <p:grpSp>
          <p:nvGrpSpPr>
            <p:cNvPr id="26634" name="Group 7"/>
            <p:cNvGrpSpPr>
              <a:grpSpLocks/>
            </p:cNvGrpSpPr>
            <p:nvPr/>
          </p:nvGrpSpPr>
          <p:grpSpPr bwMode="auto">
            <a:xfrm>
              <a:off x="571473" y="1785926"/>
              <a:ext cx="8286808" cy="5072074"/>
              <a:chOff x="571473" y="1785926"/>
              <a:chExt cx="8286808" cy="5072074"/>
            </a:xfrm>
          </p:grpSpPr>
          <p:sp>
            <p:nvSpPr>
              <p:cNvPr id="14" name="Rounded Rectangle 13"/>
              <p:cNvSpPr/>
              <p:nvPr/>
            </p:nvSpPr>
            <p:spPr>
              <a:xfrm>
                <a:off x="1142976" y="2428868"/>
                <a:ext cx="7000924" cy="3500462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003">
                <a:schemeClr val="lt2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pic>
            <p:nvPicPr>
              <p:cNvPr id="15" name="Picture 14" descr="1232.WMF"/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prstClr val="black"/>
                  <a:srgbClr val="FF0000">
                    <a:tint val="45000"/>
                    <a:satMod val="400000"/>
                  </a:srgbClr>
                </a:duotone>
                <a:lum bright="-22000" contrast="54000"/>
              </a:blip>
              <a:stretch>
                <a:fillRect/>
              </a:stretch>
            </p:blipFill>
            <p:spPr>
              <a:xfrm>
                <a:off x="571473" y="1785926"/>
                <a:ext cx="8286808" cy="5072074"/>
              </a:xfrm>
              <a:prstGeom prst="rect">
                <a:avLst/>
              </a:prstGeom>
            </p:spPr>
          </p:pic>
        </p:grpSp>
        <p:sp>
          <p:nvSpPr>
            <p:cNvPr id="58379" name="TextBox 12"/>
            <p:cNvSpPr txBox="1">
              <a:spLocks noChangeArrowheads="1"/>
            </p:cNvSpPr>
            <p:nvPr/>
          </p:nvSpPr>
          <p:spPr bwMode="auto">
            <a:xfrm>
              <a:off x="1302323" y="2819390"/>
              <a:ext cx="6353219" cy="2862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ar-EG" sz="3600" b="1" dirty="0">
                  <a:latin typeface="Calibri" pitchFamily="34" charset="0"/>
                  <a:cs typeface="+mj-cs"/>
                </a:rPr>
                <a:t>في عام 2005 م , بلغ معدل سرعة السيارات في سباق البحرين 220 كلم / ساعة </a:t>
              </a:r>
              <a:r>
                <a:rPr lang="ar-EG" sz="3600" b="1" dirty="0" err="1">
                  <a:latin typeface="Calibri" pitchFamily="34" charset="0"/>
                  <a:cs typeface="+mj-cs"/>
                </a:rPr>
                <a:t>تقريباً.</a:t>
              </a:r>
              <a:r>
                <a:rPr lang="ar-EG" sz="3600" b="1" dirty="0">
                  <a:latin typeface="Calibri" pitchFamily="34" charset="0"/>
                  <a:cs typeface="+mj-cs"/>
                </a:rPr>
                <a:t> </a:t>
              </a:r>
              <a:endParaRPr lang="en-US" sz="3600" b="1" dirty="0">
                <a:latin typeface="Calibri" pitchFamily="34" charset="0"/>
                <a:cs typeface="+mj-cs"/>
              </a:endParaRPr>
            </a:p>
            <a:p>
              <a:pPr>
                <a:defRPr/>
              </a:pPr>
              <a:r>
                <a:rPr lang="ar-EG" sz="3600" b="1" dirty="0">
                  <a:latin typeface="Calibri" pitchFamily="34" charset="0"/>
                  <a:cs typeface="+mj-cs"/>
                </a:rPr>
                <a:t>المصدر: </a:t>
              </a:r>
              <a:r>
                <a:rPr lang="ar-EG" sz="3600" b="1" dirty="0" err="1">
                  <a:latin typeface="Calibri" pitchFamily="34" charset="0"/>
                  <a:cs typeface="+mj-cs"/>
                </a:rPr>
                <a:t>ويكيبيديا</a:t>
              </a:r>
              <a:r>
                <a:rPr lang="ar-EG" sz="3600" b="1" dirty="0">
                  <a:latin typeface="Calibri" pitchFamily="34" charset="0"/>
                  <a:cs typeface="+mj-cs"/>
                </a:rPr>
                <a:t> (الموسوعة الحرة</a:t>
              </a:r>
              <a:r>
                <a:rPr lang="ar-EG" sz="3600" b="1" dirty="0" err="1">
                  <a:latin typeface="Calibri" pitchFamily="34" charset="0"/>
                  <a:cs typeface="+mj-cs"/>
                </a:rPr>
                <a:t>).</a:t>
              </a:r>
              <a:endParaRPr lang="ar-EG" sz="3600" b="1" dirty="0">
                <a:latin typeface="Calibri" pitchFamily="34" charset="0"/>
                <a:cs typeface="+mj-cs"/>
              </a:endParaRPr>
            </a:p>
          </p:txBody>
        </p:sp>
      </p:grp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2643188" y="142875"/>
            <a:ext cx="4000500" cy="1714500"/>
            <a:chOff x="5286380" y="357167"/>
            <a:chExt cx="3571900" cy="1714512"/>
          </a:xfrm>
        </p:grpSpPr>
        <p:grpSp>
          <p:nvGrpSpPr>
            <p:cNvPr id="26629" name="Group 1"/>
            <p:cNvGrpSpPr>
              <a:grpSpLocks/>
            </p:cNvGrpSpPr>
            <p:nvPr/>
          </p:nvGrpSpPr>
          <p:grpSpPr bwMode="auto">
            <a:xfrm>
              <a:off x="5286380" y="357167"/>
              <a:ext cx="3571900" cy="1714512"/>
              <a:chOff x="1857356" y="3404273"/>
              <a:chExt cx="4786346" cy="2835575"/>
            </a:xfrm>
          </p:grpSpPr>
          <p:sp>
            <p:nvSpPr>
              <p:cNvPr id="8" name="Cloud 2"/>
              <p:cNvSpPr/>
              <p:nvPr/>
            </p:nvSpPr>
            <p:spPr>
              <a:xfrm>
                <a:off x="2713959" y="4740670"/>
                <a:ext cx="3929743" cy="1499178"/>
              </a:xfrm>
              <a:prstGeom prst="cloud">
                <a:avLst/>
              </a:prstGeom>
              <a:solidFill>
                <a:srgbClr val="00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ln>
                    <a:solidFill>
                      <a:srgbClr val="00FF00"/>
                    </a:solidFill>
                  </a:ln>
                  <a:solidFill>
                    <a:srgbClr val="FFFF00"/>
                  </a:solidFill>
                  <a:cs typeface="+mj-cs"/>
                </a:endParaRPr>
              </a:p>
            </p:txBody>
          </p:sp>
          <p:sp>
            <p:nvSpPr>
              <p:cNvPr id="9" name="Cloud 8"/>
              <p:cNvSpPr/>
              <p:nvPr/>
            </p:nvSpPr>
            <p:spPr>
              <a:xfrm>
                <a:off x="1857356" y="3404273"/>
                <a:ext cx="3929741" cy="1381030"/>
              </a:xfrm>
              <a:prstGeom prst="cloud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ln>
                    <a:solidFill>
                      <a:srgbClr val="00FF00"/>
                    </a:solidFill>
                  </a:ln>
                  <a:solidFill>
                    <a:srgbClr val="FFFF00"/>
                  </a:solidFill>
                  <a:cs typeface="+mj-cs"/>
                </a:endParaRPr>
              </a:p>
            </p:txBody>
          </p:sp>
          <p:sp>
            <p:nvSpPr>
              <p:cNvPr id="10" name="Flowchart: Punched Tape 9"/>
              <p:cNvSpPr/>
              <p:nvPr/>
            </p:nvSpPr>
            <p:spPr>
              <a:xfrm>
                <a:off x="1857356" y="3784976"/>
                <a:ext cx="4786346" cy="2215949"/>
              </a:xfrm>
              <a:prstGeom prst="flowChartPunchedTape">
                <a:avLst/>
              </a:prstGeom>
              <a:solidFill>
                <a:srgbClr val="9900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ln>
                    <a:solidFill>
                      <a:srgbClr val="00FF00"/>
                    </a:solidFill>
                  </a:ln>
                  <a:solidFill>
                    <a:srgbClr val="FFFF00"/>
                  </a:solidFill>
                  <a:cs typeface="+mj-cs"/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5307641" y="814370"/>
              <a:ext cx="3380549" cy="923931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5400" b="1" dirty="0">
                  <a:solidFill>
                    <a:schemeClr val="bg1"/>
                  </a:solidFill>
                  <a:latin typeface="+mn-lt"/>
                  <a:cs typeface="+mj-cs"/>
                </a:rPr>
                <a:t>الربط بالحياة: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44" y="3138502"/>
            <a:ext cx="1981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>
    <p:comb dir="vert"/>
    <p:sndAc>
      <p:stSnd>
        <p:snd r:embed="rId2" name="Pasflk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ربط بالحيا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233 - ويندوز كبي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في عام 2005 م , بلغ معد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0" y="428625"/>
            <a:ext cx="9144000" cy="6072188"/>
            <a:chOff x="0" y="428604"/>
            <a:chExt cx="9144000" cy="6072230"/>
          </a:xfrm>
        </p:grpSpPr>
        <p:grpSp>
          <p:nvGrpSpPr>
            <p:cNvPr id="27656" name="Group 1"/>
            <p:cNvGrpSpPr>
              <a:grpSpLocks/>
            </p:cNvGrpSpPr>
            <p:nvPr/>
          </p:nvGrpSpPr>
          <p:grpSpPr bwMode="auto">
            <a:xfrm>
              <a:off x="0" y="428604"/>
              <a:ext cx="9144000" cy="6072230"/>
              <a:chOff x="5715008" y="2857496"/>
              <a:chExt cx="1972378" cy="2786082"/>
            </a:xfrm>
          </p:grpSpPr>
          <p:sp>
            <p:nvSpPr>
              <p:cNvPr id="3" name="Round Single Corner Rectangle 2"/>
              <p:cNvSpPr/>
              <p:nvPr/>
            </p:nvSpPr>
            <p:spPr>
              <a:xfrm>
                <a:off x="5786446" y="3000372"/>
                <a:ext cx="1785950" cy="2500330"/>
              </a:xfrm>
              <a:prstGeom prst="round1Rect">
                <a:avLst>
                  <a:gd name="adj" fmla="val 36667"/>
                </a:avLst>
              </a:prstGeom>
              <a:gradFill>
                <a:gsLst>
                  <a:gs pos="0">
                    <a:srgbClr val="FF0000"/>
                  </a:gs>
                  <a:gs pos="50000">
                    <a:srgbClr val="FFFF00"/>
                  </a:gs>
                  <a:gs pos="100000">
                    <a:srgbClr val="00FF00"/>
                  </a:gs>
                </a:gsLst>
                <a:lin ang="13500000" scaled="1"/>
              </a:gradFill>
              <a:ln>
                <a:solidFill>
                  <a:schemeClr val="tx1"/>
                </a:solidFill>
              </a:ln>
              <a:effectLst>
                <a:innerShdw blurRad="698500">
                  <a:srgbClr val="FF0066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pic>
            <p:nvPicPr>
              <p:cNvPr id="27661" name="Picture 3" descr="00015.WMF"/>
              <p:cNvPicPr>
                <a:picLocks noChangeAspect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5715008" y="2857496"/>
                <a:ext cx="1972378" cy="27860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5" name="TextBox 4"/>
            <p:cNvSpPr txBox="1"/>
            <p:nvPr/>
          </p:nvSpPr>
          <p:spPr>
            <a:xfrm>
              <a:off x="971550" y="1052496"/>
              <a:ext cx="7029450" cy="2124090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400" b="1" dirty="0">
                  <a:solidFill>
                    <a:srgbClr val="C00000"/>
                  </a:solidFill>
                  <a:latin typeface="+mn-lt"/>
                  <a:cs typeface="+mj-cs"/>
                </a:rPr>
                <a:t>إذا كانت أ = 9, ب = 15, س = 3, ع = 8, فاحسب قيمة كل عبارة مما يأتي:</a:t>
              </a:r>
            </a:p>
          </p:txBody>
        </p:sp>
      </p:grpSp>
      <p:grpSp>
        <p:nvGrpSpPr>
          <p:cNvPr id="6" name="Group 8"/>
          <p:cNvGrpSpPr>
            <a:grpSpLocks/>
          </p:cNvGrpSpPr>
          <p:nvPr/>
        </p:nvGrpSpPr>
        <p:grpSpPr bwMode="auto">
          <a:xfrm>
            <a:off x="6643688" y="2857500"/>
            <a:ext cx="1195387" cy="1333500"/>
            <a:chOff x="4786314" y="2881543"/>
            <a:chExt cx="2481506" cy="1833341"/>
          </a:xfrm>
        </p:grpSpPr>
        <p:pic>
          <p:nvPicPr>
            <p:cNvPr id="27654" name="صورة 8" descr="at_umbrella.gif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rot="-619351">
              <a:off x="6096245" y="2881543"/>
              <a:ext cx="1171575" cy="1171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ounded Rectangle 7"/>
            <p:cNvSpPr/>
            <p:nvPr/>
          </p:nvSpPr>
          <p:spPr>
            <a:xfrm>
              <a:off x="4786314" y="3571876"/>
              <a:ext cx="2003749" cy="1143008"/>
            </a:xfrm>
            <a:prstGeom prst="roundRect">
              <a:avLst/>
            </a:prstGeom>
            <a:gradFill flip="none" rotWithShape="1">
              <a:gsLst>
                <a:gs pos="0">
                  <a:srgbClr val="00FFFF"/>
                </a:gs>
                <a:gs pos="49000">
                  <a:schemeClr val="bg1"/>
                </a:gs>
                <a:gs pos="100000">
                  <a:srgbClr val="00B0F0"/>
                </a:gs>
              </a:gsLst>
              <a:lin ang="16200000" scaled="1"/>
              <a:tileRect/>
            </a:gra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400" b="1" dirty="0">
                  <a:ln>
                    <a:solidFill>
                      <a:schemeClr val="tx1"/>
                    </a:solidFill>
                  </a:ln>
                  <a:solidFill>
                    <a:srgbClr val="CC00CC"/>
                  </a:solidFill>
                  <a:cs typeface="+mj-cs"/>
                </a:rPr>
                <a:t>28</a:t>
              </a:r>
            </a:p>
          </p:txBody>
        </p:sp>
      </p:grp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976563" y="3286125"/>
            <a:ext cx="350043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6000" b="1" dirty="0" err="1">
                <a:latin typeface="Calibri" pitchFamily="34" charset="0"/>
                <a:cs typeface="+mj-cs"/>
              </a:rPr>
              <a:t>ب</a:t>
            </a:r>
            <a:r>
              <a:rPr lang="ar-EG" sz="6000" b="1" baseline="30000" dirty="0" err="1">
                <a:latin typeface="Calibri" pitchFamily="34" charset="0"/>
                <a:cs typeface="+mj-cs"/>
              </a:rPr>
              <a:t>2</a:t>
            </a:r>
            <a:r>
              <a:rPr lang="ar-EG" sz="6000" b="1" dirty="0">
                <a:latin typeface="Calibri" pitchFamily="34" charset="0"/>
                <a:cs typeface="+mj-cs"/>
              </a:rPr>
              <a:t> – </a:t>
            </a:r>
            <a:r>
              <a:rPr lang="ar-EG" sz="6000" b="1" dirty="0" err="1">
                <a:latin typeface="Calibri" pitchFamily="34" charset="0"/>
                <a:cs typeface="+mj-cs"/>
              </a:rPr>
              <a:t>5أ</a:t>
            </a:r>
            <a:endParaRPr lang="ar-EG" sz="6000" b="1" dirty="0">
              <a:latin typeface="Calibri" pitchFamily="34" charset="0"/>
              <a:cs typeface="+mj-cs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357313" y="4508500"/>
            <a:ext cx="6357937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 dirty="0" smtClean="0">
                <a:solidFill>
                  <a:srgbClr val="002060"/>
                </a:solidFill>
              </a:rPr>
              <a:t>= </a:t>
            </a:r>
            <a:r>
              <a:rPr lang="ar-EG" sz="4800" b="1" dirty="0">
                <a:solidFill>
                  <a:srgbClr val="002060"/>
                </a:solidFill>
              </a:rPr>
              <a:t>(15)</a:t>
            </a:r>
            <a:r>
              <a:rPr lang="ar-EG" sz="4800" b="1" baseline="30000" dirty="0">
                <a:solidFill>
                  <a:srgbClr val="002060"/>
                </a:solidFill>
              </a:rPr>
              <a:t>2</a:t>
            </a:r>
            <a:r>
              <a:rPr lang="ar-EG" sz="4800" b="1" dirty="0">
                <a:solidFill>
                  <a:srgbClr val="002060"/>
                </a:solidFill>
              </a:rPr>
              <a:t> – 5(9</a:t>
            </a:r>
            <a:r>
              <a:rPr lang="ar-EG" sz="4800" b="1" dirty="0" smtClean="0">
                <a:solidFill>
                  <a:srgbClr val="002060"/>
                </a:solidFill>
              </a:rPr>
              <a:t>)</a:t>
            </a:r>
            <a:r>
              <a:rPr lang="ar-SA" sz="4800" b="1" dirty="0" smtClean="0">
                <a:solidFill>
                  <a:srgbClr val="002060"/>
                </a:solidFill>
              </a:rPr>
              <a:t/>
            </a:r>
            <a:br>
              <a:rPr lang="ar-SA" sz="4800" b="1" dirty="0" smtClean="0">
                <a:solidFill>
                  <a:srgbClr val="002060"/>
                </a:solidFill>
              </a:rPr>
            </a:br>
            <a:r>
              <a:rPr lang="ar-EG" sz="4800" b="1" dirty="0" smtClean="0">
                <a:solidFill>
                  <a:srgbClr val="002060"/>
                </a:solidFill>
              </a:rPr>
              <a:t>= 225 </a:t>
            </a:r>
            <a:r>
              <a:rPr lang="ar-EG" sz="4800" b="1" dirty="0">
                <a:solidFill>
                  <a:srgbClr val="002060"/>
                </a:solidFill>
              </a:rPr>
              <a:t>– 45 = </a:t>
            </a:r>
            <a:r>
              <a:rPr lang="ar-EG" sz="4800" b="1" dirty="0">
                <a:solidFill>
                  <a:srgbClr val="FF0000"/>
                </a:solidFill>
              </a:rPr>
              <a:t>180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comb dir="vert"/>
    <p:sndAc>
      <p:stSnd>
        <p:snd r:embed="rId2" name="Pasflk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إذا كانت أ = 9, ب = 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048 - حد حاسم ل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ب2 – 5أ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5)2 – 5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5"/>
          <p:cNvGrpSpPr>
            <a:grpSpLocks/>
          </p:cNvGrpSpPr>
          <p:nvPr/>
        </p:nvGrpSpPr>
        <p:grpSpPr bwMode="auto">
          <a:xfrm>
            <a:off x="0" y="428625"/>
            <a:ext cx="9144000" cy="6072188"/>
            <a:chOff x="0" y="428604"/>
            <a:chExt cx="9144000" cy="6072230"/>
          </a:xfrm>
        </p:grpSpPr>
        <p:grpSp>
          <p:nvGrpSpPr>
            <p:cNvPr id="28680" name="Group 1"/>
            <p:cNvGrpSpPr>
              <a:grpSpLocks/>
            </p:cNvGrpSpPr>
            <p:nvPr/>
          </p:nvGrpSpPr>
          <p:grpSpPr bwMode="auto">
            <a:xfrm>
              <a:off x="0" y="428604"/>
              <a:ext cx="9144000" cy="6072230"/>
              <a:chOff x="5715008" y="2857496"/>
              <a:chExt cx="1972378" cy="2786082"/>
            </a:xfrm>
          </p:grpSpPr>
          <p:sp>
            <p:nvSpPr>
              <p:cNvPr id="15" name="Round Single Corner Rectangle 14"/>
              <p:cNvSpPr/>
              <p:nvPr/>
            </p:nvSpPr>
            <p:spPr>
              <a:xfrm>
                <a:off x="5786446" y="3000372"/>
                <a:ext cx="1785950" cy="2500330"/>
              </a:xfrm>
              <a:prstGeom prst="round1Rect">
                <a:avLst>
                  <a:gd name="adj" fmla="val 36667"/>
                </a:avLst>
              </a:prstGeom>
              <a:gradFill>
                <a:gsLst>
                  <a:gs pos="0">
                    <a:srgbClr val="FF0000"/>
                  </a:gs>
                  <a:gs pos="50000">
                    <a:srgbClr val="FFFF00"/>
                  </a:gs>
                  <a:gs pos="100000">
                    <a:srgbClr val="00FF00"/>
                  </a:gs>
                </a:gsLst>
                <a:lin ang="13500000" scaled="1"/>
              </a:gradFill>
              <a:ln>
                <a:solidFill>
                  <a:schemeClr val="tx1"/>
                </a:solidFill>
              </a:ln>
              <a:effectLst>
                <a:innerShdw blurRad="698500">
                  <a:srgbClr val="FF0066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pic>
            <p:nvPicPr>
              <p:cNvPr id="28685" name="Picture 3" descr="00015.WMF"/>
              <p:cNvPicPr>
                <a:picLocks noChangeAspect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5715008" y="2857496"/>
                <a:ext cx="1972378" cy="27860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4" name="TextBox 13"/>
            <p:cNvSpPr txBox="1"/>
            <p:nvPr/>
          </p:nvSpPr>
          <p:spPr>
            <a:xfrm>
              <a:off x="971550" y="1052496"/>
              <a:ext cx="7029450" cy="2124090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400" b="1" dirty="0">
                  <a:solidFill>
                    <a:srgbClr val="C00000"/>
                  </a:solidFill>
                  <a:latin typeface="+mn-lt"/>
                  <a:cs typeface="+mj-cs"/>
                </a:rPr>
                <a:t>إذا كانت أ = 9, ب = 15, س = 3, ع = 8, فاحسب قيمة كل عبارة مما يأتي:</a:t>
              </a:r>
            </a:p>
          </p:txBody>
        </p:sp>
      </p:grpSp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6643688" y="2857500"/>
            <a:ext cx="1195387" cy="1333500"/>
            <a:chOff x="4786314" y="2881543"/>
            <a:chExt cx="2481506" cy="1833341"/>
          </a:xfrm>
        </p:grpSpPr>
        <p:pic>
          <p:nvPicPr>
            <p:cNvPr id="28678" name="صورة 8" descr="at_umbrella.gif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-619351">
              <a:off x="6096245" y="2881543"/>
              <a:ext cx="1171575" cy="1171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ounded Rectangle 8"/>
            <p:cNvSpPr/>
            <p:nvPr/>
          </p:nvSpPr>
          <p:spPr>
            <a:xfrm>
              <a:off x="4786314" y="3571876"/>
              <a:ext cx="2003749" cy="1143008"/>
            </a:xfrm>
            <a:prstGeom prst="roundRect">
              <a:avLst/>
            </a:prstGeom>
            <a:gradFill flip="none" rotWithShape="1">
              <a:gsLst>
                <a:gs pos="0">
                  <a:srgbClr val="00FFFF"/>
                </a:gs>
                <a:gs pos="49000">
                  <a:schemeClr val="bg1"/>
                </a:gs>
                <a:gs pos="100000">
                  <a:srgbClr val="00B0F0"/>
                </a:gs>
              </a:gsLst>
              <a:lin ang="16200000" scaled="1"/>
              <a:tileRect/>
            </a:gra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400" b="1" dirty="0">
                  <a:ln>
                    <a:solidFill>
                      <a:schemeClr val="tx1"/>
                    </a:solidFill>
                  </a:ln>
                  <a:solidFill>
                    <a:srgbClr val="CC00CC"/>
                  </a:solidFill>
                  <a:cs typeface="+mj-cs"/>
                </a:rPr>
                <a:t>29</a:t>
              </a:r>
            </a:p>
          </p:txBody>
        </p:sp>
      </p:grp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976563" y="3286125"/>
            <a:ext cx="350043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6000" b="1" dirty="0" err="1">
                <a:latin typeface="Calibri" pitchFamily="34" charset="0"/>
                <a:cs typeface="+mj-cs"/>
              </a:rPr>
              <a:t>4ب</a:t>
            </a:r>
            <a:r>
              <a:rPr lang="ar-EG" sz="6000" b="1" dirty="0">
                <a:latin typeface="Calibri" pitchFamily="34" charset="0"/>
                <a:cs typeface="+mj-cs"/>
              </a:rPr>
              <a:t> ÷ 5 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331913" y="4437063"/>
            <a:ext cx="638175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 dirty="0" smtClean="0">
                <a:solidFill>
                  <a:srgbClr val="002060"/>
                </a:solidFill>
              </a:rPr>
              <a:t>= </a:t>
            </a:r>
            <a:r>
              <a:rPr lang="ar-EG" sz="4800" b="1" dirty="0">
                <a:solidFill>
                  <a:srgbClr val="002060"/>
                </a:solidFill>
              </a:rPr>
              <a:t>4(15) ÷ </a:t>
            </a:r>
            <a:r>
              <a:rPr lang="ar-EG" sz="4800" b="1" dirty="0" smtClean="0">
                <a:solidFill>
                  <a:srgbClr val="002060"/>
                </a:solidFill>
              </a:rPr>
              <a:t>5</a:t>
            </a:r>
            <a:r>
              <a:rPr lang="ar-SA" sz="4800" b="1" dirty="0" smtClean="0">
                <a:solidFill>
                  <a:srgbClr val="002060"/>
                </a:solidFill>
              </a:rPr>
              <a:t/>
            </a:r>
            <a:br>
              <a:rPr lang="ar-SA" sz="4800" b="1" dirty="0" smtClean="0">
                <a:solidFill>
                  <a:srgbClr val="002060"/>
                </a:solidFill>
              </a:rPr>
            </a:br>
            <a:r>
              <a:rPr lang="ar-EG" sz="4800" b="1" dirty="0" smtClean="0">
                <a:solidFill>
                  <a:srgbClr val="002060"/>
                </a:solidFill>
              </a:rPr>
              <a:t>= </a:t>
            </a:r>
            <a:r>
              <a:rPr lang="ar-EG" sz="4800" b="1" dirty="0">
                <a:solidFill>
                  <a:srgbClr val="002060"/>
                </a:solidFill>
              </a:rPr>
              <a:t>60 ÷ 5 = </a:t>
            </a:r>
            <a:r>
              <a:rPr lang="ar-EG" sz="4800" b="1" dirty="0">
                <a:solidFill>
                  <a:srgbClr val="FF0000"/>
                </a:solidFill>
              </a:rPr>
              <a:t>12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comb dir="vert"/>
    <p:sndAc>
      <p:stSnd>
        <p:snd r:embed="rId2" name="Pasflk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48 - حد حاسم ل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ب ÷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(15) ÷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5"/>
          <p:cNvGrpSpPr>
            <a:grpSpLocks/>
          </p:cNvGrpSpPr>
          <p:nvPr/>
        </p:nvGrpSpPr>
        <p:grpSpPr bwMode="auto">
          <a:xfrm>
            <a:off x="0" y="428625"/>
            <a:ext cx="9144000" cy="6072188"/>
            <a:chOff x="0" y="428604"/>
            <a:chExt cx="9144000" cy="6072230"/>
          </a:xfrm>
        </p:grpSpPr>
        <p:grpSp>
          <p:nvGrpSpPr>
            <p:cNvPr id="29704" name="Group 1"/>
            <p:cNvGrpSpPr>
              <a:grpSpLocks/>
            </p:cNvGrpSpPr>
            <p:nvPr/>
          </p:nvGrpSpPr>
          <p:grpSpPr bwMode="auto">
            <a:xfrm>
              <a:off x="0" y="428604"/>
              <a:ext cx="9144000" cy="6072230"/>
              <a:chOff x="5715008" y="2857496"/>
              <a:chExt cx="1972378" cy="2786082"/>
            </a:xfrm>
          </p:grpSpPr>
          <p:sp>
            <p:nvSpPr>
              <p:cNvPr id="15" name="Round Single Corner Rectangle 14"/>
              <p:cNvSpPr/>
              <p:nvPr/>
            </p:nvSpPr>
            <p:spPr>
              <a:xfrm>
                <a:off x="5786446" y="3000372"/>
                <a:ext cx="1785950" cy="2500330"/>
              </a:xfrm>
              <a:prstGeom prst="round1Rect">
                <a:avLst>
                  <a:gd name="adj" fmla="val 36667"/>
                </a:avLst>
              </a:prstGeom>
              <a:gradFill>
                <a:gsLst>
                  <a:gs pos="0">
                    <a:srgbClr val="FF0000"/>
                  </a:gs>
                  <a:gs pos="50000">
                    <a:srgbClr val="FFFF00"/>
                  </a:gs>
                  <a:gs pos="100000">
                    <a:srgbClr val="00FF00"/>
                  </a:gs>
                </a:gsLst>
                <a:lin ang="13500000" scaled="1"/>
              </a:gradFill>
              <a:ln>
                <a:solidFill>
                  <a:schemeClr val="tx1"/>
                </a:solidFill>
              </a:ln>
              <a:effectLst>
                <a:innerShdw blurRad="698500">
                  <a:srgbClr val="FF0066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pic>
            <p:nvPicPr>
              <p:cNvPr id="29709" name="Picture 3" descr="00015.WMF"/>
              <p:cNvPicPr>
                <a:picLocks noChangeAspect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5715008" y="2857496"/>
                <a:ext cx="1972378" cy="27860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4" name="TextBox 13"/>
            <p:cNvSpPr txBox="1"/>
            <p:nvPr/>
          </p:nvSpPr>
          <p:spPr>
            <a:xfrm>
              <a:off x="971550" y="1052496"/>
              <a:ext cx="7029450" cy="2124090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400" b="1" dirty="0">
                  <a:solidFill>
                    <a:srgbClr val="C00000"/>
                  </a:solidFill>
                  <a:latin typeface="+mn-lt"/>
                  <a:cs typeface="+mj-cs"/>
                </a:rPr>
                <a:t>إذا كانت أ = 9, ب = 15, س = 3, ع = 8, فاحسب قيمة كل عبارة مما يأتي:</a:t>
              </a:r>
            </a:p>
          </p:txBody>
        </p:sp>
      </p:grpSp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6643688" y="2857500"/>
            <a:ext cx="1195387" cy="1333500"/>
            <a:chOff x="4786314" y="2881543"/>
            <a:chExt cx="2481506" cy="1833341"/>
          </a:xfrm>
        </p:grpSpPr>
        <p:pic>
          <p:nvPicPr>
            <p:cNvPr id="29702" name="صورة 8" descr="at_umbrella.gif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-619351">
              <a:off x="6096245" y="2881543"/>
              <a:ext cx="1171575" cy="1171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ounded Rectangle 8"/>
            <p:cNvSpPr/>
            <p:nvPr/>
          </p:nvSpPr>
          <p:spPr>
            <a:xfrm>
              <a:off x="4786314" y="3571876"/>
              <a:ext cx="2003749" cy="1143008"/>
            </a:xfrm>
            <a:prstGeom prst="roundRect">
              <a:avLst/>
            </a:prstGeom>
            <a:gradFill flip="none" rotWithShape="1">
              <a:gsLst>
                <a:gs pos="0">
                  <a:srgbClr val="00FFFF"/>
                </a:gs>
                <a:gs pos="49000">
                  <a:schemeClr val="bg1"/>
                </a:gs>
                <a:gs pos="100000">
                  <a:srgbClr val="00B0F0"/>
                </a:gs>
              </a:gsLst>
              <a:lin ang="16200000" scaled="1"/>
              <a:tileRect/>
            </a:gra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400" b="1" dirty="0">
                  <a:ln>
                    <a:solidFill>
                      <a:schemeClr val="tx1"/>
                    </a:solidFill>
                  </a:ln>
                  <a:solidFill>
                    <a:srgbClr val="CC00CC"/>
                  </a:solidFill>
                  <a:cs typeface="+mj-cs"/>
                </a:rPr>
                <a:t>30</a:t>
              </a:r>
            </a:p>
          </p:txBody>
        </p:sp>
      </p:grp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586163" y="3286125"/>
            <a:ext cx="350043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6000" b="1" dirty="0" err="1">
                <a:latin typeface="Calibri" pitchFamily="34" charset="0"/>
                <a:cs typeface="+mj-cs"/>
              </a:rPr>
              <a:t>2أب</a:t>
            </a:r>
            <a:endParaRPr lang="ar-EG" sz="6000" b="1" dirty="0">
              <a:latin typeface="Calibri" pitchFamily="34" charset="0"/>
              <a:cs typeface="+mj-cs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331913" y="4675188"/>
            <a:ext cx="6072187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400" b="1" dirty="0" smtClean="0">
                <a:solidFill>
                  <a:srgbClr val="002060"/>
                </a:solidFill>
              </a:rPr>
              <a:t>= </a:t>
            </a:r>
            <a:r>
              <a:rPr lang="ar-EG" sz="4400" b="1" dirty="0">
                <a:solidFill>
                  <a:srgbClr val="002060"/>
                </a:solidFill>
              </a:rPr>
              <a:t>2(9) (15) =</a:t>
            </a:r>
            <a:r>
              <a:rPr lang="ar-EG" sz="4400" b="1" dirty="0">
                <a:solidFill>
                  <a:srgbClr val="FF0000"/>
                </a:solidFill>
              </a:rPr>
              <a:t>270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comb dir="vert"/>
    <p:sndAc>
      <p:stSnd>
        <p:snd r:embed="rId2" name="Pasflk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48 - حد حاسم ل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أ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(9) (1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Group 5"/>
          <p:cNvGrpSpPr>
            <a:grpSpLocks/>
          </p:cNvGrpSpPr>
          <p:nvPr/>
        </p:nvGrpSpPr>
        <p:grpSpPr bwMode="auto">
          <a:xfrm>
            <a:off x="0" y="428625"/>
            <a:ext cx="9144000" cy="6072188"/>
            <a:chOff x="0" y="428604"/>
            <a:chExt cx="9144000" cy="6072230"/>
          </a:xfrm>
        </p:grpSpPr>
        <p:grpSp>
          <p:nvGrpSpPr>
            <p:cNvPr id="30728" name="Group 1"/>
            <p:cNvGrpSpPr>
              <a:grpSpLocks/>
            </p:cNvGrpSpPr>
            <p:nvPr/>
          </p:nvGrpSpPr>
          <p:grpSpPr bwMode="auto">
            <a:xfrm>
              <a:off x="0" y="428604"/>
              <a:ext cx="9144000" cy="6072230"/>
              <a:chOff x="5715008" y="2857496"/>
              <a:chExt cx="1972378" cy="2786082"/>
            </a:xfrm>
          </p:grpSpPr>
          <p:sp>
            <p:nvSpPr>
              <p:cNvPr id="15" name="Round Single Corner Rectangle 14"/>
              <p:cNvSpPr/>
              <p:nvPr/>
            </p:nvSpPr>
            <p:spPr>
              <a:xfrm>
                <a:off x="5786446" y="3000372"/>
                <a:ext cx="1785950" cy="2500330"/>
              </a:xfrm>
              <a:prstGeom prst="round1Rect">
                <a:avLst>
                  <a:gd name="adj" fmla="val 36667"/>
                </a:avLst>
              </a:prstGeom>
              <a:gradFill>
                <a:gsLst>
                  <a:gs pos="0">
                    <a:srgbClr val="FF0000"/>
                  </a:gs>
                  <a:gs pos="50000">
                    <a:srgbClr val="FFFF00"/>
                  </a:gs>
                  <a:gs pos="100000">
                    <a:srgbClr val="00FF00"/>
                  </a:gs>
                </a:gsLst>
                <a:lin ang="13500000" scaled="1"/>
              </a:gradFill>
              <a:ln>
                <a:solidFill>
                  <a:schemeClr val="tx1"/>
                </a:solidFill>
              </a:ln>
              <a:effectLst>
                <a:innerShdw blurRad="698500">
                  <a:srgbClr val="FF0066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pic>
            <p:nvPicPr>
              <p:cNvPr id="30733" name="Picture 3" descr="00015.WMF"/>
              <p:cNvPicPr>
                <a:picLocks noChangeAspect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5715008" y="2857496"/>
                <a:ext cx="1972378" cy="27860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4" name="TextBox 13"/>
            <p:cNvSpPr txBox="1"/>
            <p:nvPr/>
          </p:nvSpPr>
          <p:spPr>
            <a:xfrm>
              <a:off x="971550" y="1052496"/>
              <a:ext cx="7029450" cy="2124090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400" b="1" dirty="0">
                  <a:solidFill>
                    <a:srgbClr val="C00000"/>
                  </a:solidFill>
                  <a:latin typeface="+mn-lt"/>
                  <a:cs typeface="+mj-cs"/>
                </a:rPr>
                <a:t>إذا كانت أ = 9, ب = 15, س = 3, ع = 8, فاحسب قيمة كل عبارة مما يأتي:</a:t>
              </a:r>
            </a:p>
          </p:txBody>
        </p:sp>
      </p:grpSp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6643688" y="2857500"/>
            <a:ext cx="1195387" cy="1333500"/>
            <a:chOff x="4786314" y="2881543"/>
            <a:chExt cx="2481506" cy="1833341"/>
          </a:xfrm>
        </p:grpSpPr>
        <p:pic>
          <p:nvPicPr>
            <p:cNvPr id="30726" name="صورة 8" descr="at_umbrella.gif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-619351">
              <a:off x="6096245" y="2881543"/>
              <a:ext cx="1171575" cy="1171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ounded Rectangle 8"/>
            <p:cNvSpPr/>
            <p:nvPr/>
          </p:nvSpPr>
          <p:spPr>
            <a:xfrm>
              <a:off x="4786314" y="3571876"/>
              <a:ext cx="2003749" cy="1143008"/>
            </a:xfrm>
            <a:prstGeom prst="roundRect">
              <a:avLst/>
            </a:prstGeom>
            <a:gradFill flip="none" rotWithShape="1">
              <a:gsLst>
                <a:gs pos="0">
                  <a:srgbClr val="00FFFF"/>
                </a:gs>
                <a:gs pos="49000">
                  <a:schemeClr val="bg1"/>
                </a:gs>
                <a:gs pos="100000">
                  <a:srgbClr val="00B0F0"/>
                </a:gs>
              </a:gsLst>
              <a:lin ang="16200000" scaled="1"/>
              <a:tileRect/>
            </a:gra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400" b="1" dirty="0">
                  <a:ln>
                    <a:solidFill>
                      <a:schemeClr val="tx1"/>
                    </a:solidFill>
                  </a:ln>
                  <a:solidFill>
                    <a:srgbClr val="CC00CC"/>
                  </a:solidFill>
                  <a:cs typeface="+mj-cs"/>
                </a:rPr>
                <a:t>31</a:t>
              </a:r>
            </a:p>
          </p:txBody>
        </p:sp>
      </p:grp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247900" y="3286125"/>
            <a:ext cx="40005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6000" b="1" dirty="0" err="1">
                <a:latin typeface="Calibri" pitchFamily="34" charset="0"/>
                <a:cs typeface="+mj-cs"/>
              </a:rPr>
              <a:t>4ع</a:t>
            </a:r>
            <a:r>
              <a:rPr lang="ar-EG" sz="6000" b="1" dirty="0">
                <a:latin typeface="Calibri" pitchFamily="34" charset="0"/>
                <a:cs typeface="+mj-cs"/>
              </a:rPr>
              <a:t> + </a:t>
            </a:r>
            <a:r>
              <a:rPr lang="ar-EG" sz="6000" b="1" dirty="0" err="1">
                <a:latin typeface="Calibri" pitchFamily="34" charset="0"/>
                <a:cs typeface="+mj-cs"/>
              </a:rPr>
              <a:t>8 </a:t>
            </a:r>
            <a:r>
              <a:rPr lang="ar-EG" sz="6000" b="1" dirty="0">
                <a:latin typeface="Calibri" pitchFamily="34" charset="0"/>
                <a:cs typeface="+mj-cs"/>
              </a:rPr>
              <a:t>– 6 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071563" y="4500563"/>
            <a:ext cx="6643687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000" b="1" dirty="0" smtClean="0">
                <a:solidFill>
                  <a:srgbClr val="002060"/>
                </a:solidFill>
              </a:rPr>
              <a:t>= </a:t>
            </a:r>
            <a:r>
              <a:rPr lang="ar-EG" sz="4000" b="1" dirty="0">
                <a:solidFill>
                  <a:srgbClr val="002060"/>
                </a:solidFill>
              </a:rPr>
              <a:t>4(8) + 8 – 6 = 32 + 8 - 6 =40 – 6 = </a:t>
            </a:r>
            <a:r>
              <a:rPr lang="ar-EG" sz="4000" b="1" dirty="0">
                <a:solidFill>
                  <a:srgbClr val="FF0000"/>
                </a:solidFill>
              </a:rPr>
              <a:t>34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comb dir="vert"/>
    <p:sndAc>
      <p:stSnd>
        <p:snd r:embed="rId2" name="Pasflk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48 - حد حاسم ل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ع + 8 – 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(8) + 8 –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428750" y="1357313"/>
            <a:ext cx="6215063" cy="3357562"/>
            <a:chOff x="3000363" y="85708"/>
            <a:chExt cx="3643339" cy="1771656"/>
          </a:xfrm>
        </p:grpSpPr>
        <p:grpSp>
          <p:nvGrpSpPr>
            <p:cNvPr id="4099" name="Group 11"/>
            <p:cNvGrpSpPr>
              <a:grpSpLocks/>
            </p:cNvGrpSpPr>
            <p:nvPr/>
          </p:nvGrpSpPr>
          <p:grpSpPr bwMode="auto">
            <a:xfrm>
              <a:off x="3000364" y="714356"/>
              <a:ext cx="3643338" cy="1143008"/>
              <a:chOff x="3000364" y="714356"/>
              <a:chExt cx="3643338" cy="1143008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3000364" y="714356"/>
                <a:ext cx="3643338" cy="1143008"/>
              </a:xfrm>
              <a:prstGeom prst="roundRect">
                <a:avLst/>
              </a:prstGeom>
              <a:ln w="38100">
                <a:solidFill>
                  <a:srgbClr val="CC00CC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003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2400">
                  <a:ln>
                    <a:solidFill>
                      <a:srgbClr val="FF0000"/>
                    </a:solidFill>
                  </a:ln>
                  <a:solidFill>
                    <a:srgbClr val="0000FF"/>
                  </a:solidFill>
                </a:endParaRPr>
              </a:p>
            </p:txBody>
          </p:sp>
          <p:sp>
            <p:nvSpPr>
              <p:cNvPr id="4104" name="TextBox 5"/>
              <p:cNvSpPr txBox="1">
                <a:spLocks noChangeArrowheads="1"/>
              </p:cNvSpPr>
              <p:nvPr/>
            </p:nvSpPr>
            <p:spPr bwMode="auto">
              <a:xfrm>
                <a:off x="3209750" y="1030915"/>
                <a:ext cx="3143272" cy="5359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ar-EG" sz="6000" b="1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تدرب </a:t>
                </a:r>
                <a:r>
                  <a:rPr lang="ar-EG" sz="60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وحل المسائل</a:t>
                </a:r>
              </a:p>
            </p:txBody>
          </p:sp>
        </p:grpSp>
        <p:pic>
          <p:nvPicPr>
            <p:cNvPr id="4100" name="Picture 3" descr="0d8609897d84d5f775639bc9dafb7419.gif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00363" y="85708"/>
              <a:ext cx="3643339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comb dir="vert"/>
    <p:sndAc>
      <p:stSnd>
        <p:snd r:embed="rId2" name="Pasflk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درب وحل المسائ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Group 5"/>
          <p:cNvGrpSpPr>
            <a:grpSpLocks/>
          </p:cNvGrpSpPr>
          <p:nvPr/>
        </p:nvGrpSpPr>
        <p:grpSpPr bwMode="auto">
          <a:xfrm>
            <a:off x="0" y="428625"/>
            <a:ext cx="9144000" cy="6072188"/>
            <a:chOff x="0" y="428604"/>
            <a:chExt cx="9144000" cy="6072230"/>
          </a:xfrm>
        </p:grpSpPr>
        <p:grpSp>
          <p:nvGrpSpPr>
            <p:cNvPr id="31752" name="Group 1"/>
            <p:cNvGrpSpPr>
              <a:grpSpLocks/>
            </p:cNvGrpSpPr>
            <p:nvPr/>
          </p:nvGrpSpPr>
          <p:grpSpPr bwMode="auto">
            <a:xfrm>
              <a:off x="0" y="428604"/>
              <a:ext cx="9144000" cy="6072230"/>
              <a:chOff x="5715008" y="2857496"/>
              <a:chExt cx="1972378" cy="2786082"/>
            </a:xfrm>
          </p:grpSpPr>
          <p:sp>
            <p:nvSpPr>
              <p:cNvPr id="15" name="Round Single Corner Rectangle 14"/>
              <p:cNvSpPr/>
              <p:nvPr/>
            </p:nvSpPr>
            <p:spPr>
              <a:xfrm>
                <a:off x="5786446" y="3000372"/>
                <a:ext cx="1785950" cy="2500330"/>
              </a:xfrm>
              <a:prstGeom prst="round1Rect">
                <a:avLst>
                  <a:gd name="adj" fmla="val 36667"/>
                </a:avLst>
              </a:prstGeom>
              <a:gradFill>
                <a:gsLst>
                  <a:gs pos="0">
                    <a:srgbClr val="FF0000"/>
                  </a:gs>
                  <a:gs pos="50000">
                    <a:srgbClr val="FFFF00"/>
                  </a:gs>
                  <a:gs pos="100000">
                    <a:srgbClr val="00FF00"/>
                  </a:gs>
                </a:gsLst>
                <a:lin ang="13500000" scaled="1"/>
              </a:gradFill>
              <a:ln>
                <a:solidFill>
                  <a:schemeClr val="tx1"/>
                </a:solidFill>
              </a:ln>
              <a:effectLst>
                <a:innerShdw blurRad="698500">
                  <a:srgbClr val="FF0066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pic>
            <p:nvPicPr>
              <p:cNvPr id="31757" name="Picture 3" descr="00015.WMF"/>
              <p:cNvPicPr>
                <a:picLocks noChangeAspect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5715008" y="2857496"/>
                <a:ext cx="1972378" cy="27860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4" name="TextBox 13"/>
            <p:cNvSpPr txBox="1"/>
            <p:nvPr/>
          </p:nvSpPr>
          <p:spPr>
            <a:xfrm>
              <a:off x="971550" y="1052496"/>
              <a:ext cx="7029450" cy="2124090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400" b="1" dirty="0">
                  <a:solidFill>
                    <a:srgbClr val="C00000"/>
                  </a:solidFill>
                  <a:latin typeface="+mn-lt"/>
                  <a:cs typeface="+mj-cs"/>
                </a:rPr>
                <a:t>إذا كانت أ = 9, ب = 15, س = 3, ع = 8, فاحسب قيمة كل عبارة مما يأتي:</a:t>
              </a:r>
            </a:p>
          </p:txBody>
        </p:sp>
      </p:grpSp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6643688" y="2857500"/>
            <a:ext cx="1195387" cy="1333500"/>
            <a:chOff x="4786314" y="2881543"/>
            <a:chExt cx="2481506" cy="1833341"/>
          </a:xfrm>
        </p:grpSpPr>
        <p:pic>
          <p:nvPicPr>
            <p:cNvPr id="31750" name="صورة 8" descr="at_umbrella.gif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rot="-619351">
              <a:off x="6096245" y="2881543"/>
              <a:ext cx="1171575" cy="1171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ounded Rectangle 8"/>
            <p:cNvSpPr/>
            <p:nvPr/>
          </p:nvSpPr>
          <p:spPr>
            <a:xfrm>
              <a:off x="4786314" y="3571876"/>
              <a:ext cx="2003749" cy="1143008"/>
            </a:xfrm>
            <a:prstGeom prst="roundRect">
              <a:avLst/>
            </a:prstGeom>
            <a:gradFill flip="none" rotWithShape="1">
              <a:gsLst>
                <a:gs pos="0">
                  <a:srgbClr val="00FFFF"/>
                </a:gs>
                <a:gs pos="49000">
                  <a:schemeClr val="bg1"/>
                </a:gs>
                <a:gs pos="100000">
                  <a:srgbClr val="00B0F0"/>
                </a:gs>
              </a:gsLst>
              <a:lin ang="16200000" scaled="1"/>
              <a:tileRect/>
            </a:gra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400" b="1" dirty="0">
                  <a:ln>
                    <a:solidFill>
                      <a:schemeClr val="tx1"/>
                    </a:solidFill>
                  </a:ln>
                  <a:solidFill>
                    <a:srgbClr val="CC00CC"/>
                  </a:solidFill>
                  <a:cs typeface="+mj-cs"/>
                </a:rPr>
                <a:t>32</a:t>
              </a:r>
            </a:p>
          </p:txBody>
        </p:sp>
      </p:grp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847850" y="3286125"/>
            <a:ext cx="48577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6000" b="1" dirty="0">
                <a:latin typeface="Calibri" pitchFamily="34" charset="0"/>
                <a:cs typeface="+mj-cs"/>
              </a:rPr>
              <a:t>7ع ÷ 4 + 5س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357313" y="4365625"/>
            <a:ext cx="5857875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ar-EG" sz="3600" b="1" dirty="0" smtClean="0">
                <a:solidFill>
                  <a:srgbClr val="002060"/>
                </a:solidFill>
              </a:rPr>
              <a:t>= </a:t>
            </a:r>
            <a:r>
              <a:rPr lang="ar-EG" sz="3600" b="1" dirty="0">
                <a:solidFill>
                  <a:srgbClr val="002060"/>
                </a:solidFill>
              </a:rPr>
              <a:t>7(8) ÷ 4 + 5(3) = 56 ÷ 4 + 5 × 3 </a:t>
            </a:r>
          </a:p>
          <a:p>
            <a:pPr algn="ctr" eaLnBrk="0" hangingPunct="0"/>
            <a:r>
              <a:rPr lang="ar-EG" sz="3600" b="1" dirty="0" smtClean="0">
                <a:solidFill>
                  <a:srgbClr val="002060"/>
                </a:solidFill>
              </a:rPr>
              <a:t>= </a:t>
            </a:r>
            <a:r>
              <a:rPr lang="ar-EG" sz="3600" b="1" dirty="0">
                <a:solidFill>
                  <a:srgbClr val="002060"/>
                </a:solidFill>
              </a:rPr>
              <a:t>14 + 5 × 3 = 14 + 15 = </a:t>
            </a:r>
            <a:r>
              <a:rPr lang="ar-EG" sz="3600" b="1" dirty="0">
                <a:solidFill>
                  <a:srgbClr val="FF0000"/>
                </a:solidFill>
              </a:rPr>
              <a:t>29</a:t>
            </a:r>
            <a:r>
              <a:rPr lang="ar-EG" sz="3600" b="1" dirty="0">
                <a:solidFill>
                  <a:srgbClr val="002060"/>
                </a:solidFill>
              </a:rPr>
              <a:t>             </a:t>
            </a:r>
            <a:endParaRPr lang="en-US" sz="36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comb dir="vert"/>
    <p:sndAc>
      <p:stSnd>
        <p:snd r:embed="rId2" name="Pasflk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48 - حد حاسم ل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ع ÷ 4 + 5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(8) ÷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4 + 5 ×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uiExpand="1" build="allAtOnce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Group 5"/>
          <p:cNvGrpSpPr>
            <a:grpSpLocks/>
          </p:cNvGrpSpPr>
          <p:nvPr/>
        </p:nvGrpSpPr>
        <p:grpSpPr bwMode="auto">
          <a:xfrm>
            <a:off x="0" y="428625"/>
            <a:ext cx="9144000" cy="6072188"/>
            <a:chOff x="0" y="428604"/>
            <a:chExt cx="9144000" cy="6072230"/>
          </a:xfrm>
        </p:grpSpPr>
        <p:grpSp>
          <p:nvGrpSpPr>
            <p:cNvPr id="32776" name="Group 1"/>
            <p:cNvGrpSpPr>
              <a:grpSpLocks/>
            </p:cNvGrpSpPr>
            <p:nvPr/>
          </p:nvGrpSpPr>
          <p:grpSpPr bwMode="auto">
            <a:xfrm>
              <a:off x="0" y="428604"/>
              <a:ext cx="9144000" cy="6072230"/>
              <a:chOff x="5715008" y="2857496"/>
              <a:chExt cx="1972378" cy="2786082"/>
            </a:xfrm>
          </p:grpSpPr>
          <p:sp>
            <p:nvSpPr>
              <p:cNvPr id="15" name="Round Single Corner Rectangle 14"/>
              <p:cNvSpPr/>
              <p:nvPr/>
            </p:nvSpPr>
            <p:spPr>
              <a:xfrm>
                <a:off x="5786446" y="3000372"/>
                <a:ext cx="1785950" cy="2500330"/>
              </a:xfrm>
              <a:prstGeom prst="round1Rect">
                <a:avLst>
                  <a:gd name="adj" fmla="val 36667"/>
                </a:avLst>
              </a:prstGeom>
              <a:gradFill>
                <a:gsLst>
                  <a:gs pos="0">
                    <a:srgbClr val="FF0000"/>
                  </a:gs>
                  <a:gs pos="50000">
                    <a:srgbClr val="FFFF00"/>
                  </a:gs>
                  <a:gs pos="100000">
                    <a:srgbClr val="00FF00"/>
                  </a:gs>
                </a:gsLst>
                <a:lin ang="13500000" scaled="1"/>
              </a:gradFill>
              <a:ln>
                <a:solidFill>
                  <a:schemeClr val="tx1"/>
                </a:solidFill>
              </a:ln>
              <a:effectLst>
                <a:innerShdw blurRad="698500">
                  <a:srgbClr val="FF0066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pic>
            <p:nvPicPr>
              <p:cNvPr id="32781" name="Picture 3" descr="00015.WMF"/>
              <p:cNvPicPr>
                <a:picLocks noChangeAspect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5715008" y="2857496"/>
                <a:ext cx="1972378" cy="27860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4" name="TextBox 13"/>
            <p:cNvSpPr txBox="1"/>
            <p:nvPr/>
          </p:nvSpPr>
          <p:spPr>
            <a:xfrm>
              <a:off x="971550" y="1052496"/>
              <a:ext cx="7029450" cy="2124090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400" b="1" dirty="0">
                  <a:solidFill>
                    <a:srgbClr val="C00000"/>
                  </a:solidFill>
                  <a:latin typeface="+mn-lt"/>
                  <a:cs typeface="+mj-cs"/>
                </a:rPr>
                <a:t>إذا كانت أ = 9, ب = 15, س = 3, ع = 8, فاحسب قيمة كل عبارة مما يأتي:</a:t>
              </a:r>
            </a:p>
          </p:txBody>
        </p:sp>
      </p:grpSp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6643688" y="2857500"/>
            <a:ext cx="1195387" cy="1333500"/>
            <a:chOff x="4786314" y="2881543"/>
            <a:chExt cx="2481506" cy="1833341"/>
          </a:xfrm>
        </p:grpSpPr>
        <p:pic>
          <p:nvPicPr>
            <p:cNvPr id="32774" name="صورة 8" descr="at_umbrella.gif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-619351">
              <a:off x="6096245" y="2881543"/>
              <a:ext cx="1171575" cy="1171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ounded Rectangle 8"/>
            <p:cNvSpPr/>
            <p:nvPr/>
          </p:nvSpPr>
          <p:spPr>
            <a:xfrm>
              <a:off x="4786314" y="3571876"/>
              <a:ext cx="2003749" cy="1143008"/>
            </a:xfrm>
            <a:prstGeom prst="roundRect">
              <a:avLst/>
            </a:prstGeom>
            <a:gradFill flip="none" rotWithShape="1">
              <a:gsLst>
                <a:gs pos="0">
                  <a:srgbClr val="00FFFF"/>
                </a:gs>
                <a:gs pos="49000">
                  <a:schemeClr val="bg1"/>
                </a:gs>
                <a:gs pos="100000">
                  <a:srgbClr val="00B0F0"/>
                </a:gs>
              </a:gsLst>
              <a:lin ang="16200000" scaled="1"/>
              <a:tileRect/>
            </a:gra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400" b="1" dirty="0">
                  <a:ln>
                    <a:solidFill>
                      <a:schemeClr val="tx1"/>
                    </a:solidFill>
                  </a:ln>
                  <a:solidFill>
                    <a:srgbClr val="CC00CC"/>
                  </a:solidFill>
                  <a:cs typeface="+mj-cs"/>
                </a:rPr>
                <a:t>33</a:t>
              </a:r>
            </a:p>
          </p:txBody>
        </p:sp>
      </p:grp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495550" y="3286125"/>
            <a:ext cx="42862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6000" b="1" dirty="0" err="1">
                <a:latin typeface="Calibri" pitchFamily="34" charset="0"/>
                <a:cs typeface="+mj-cs"/>
              </a:rPr>
              <a:t>ع</a:t>
            </a:r>
            <a:r>
              <a:rPr lang="ar-EG" sz="6000" b="1" baseline="30000" dirty="0" err="1">
                <a:latin typeface="Calibri" pitchFamily="34" charset="0"/>
                <a:cs typeface="+mj-cs"/>
              </a:rPr>
              <a:t>2</a:t>
            </a:r>
            <a:r>
              <a:rPr lang="ar-EG" sz="6000" b="1" dirty="0">
                <a:latin typeface="Calibri" pitchFamily="34" charset="0"/>
                <a:cs typeface="+mj-cs"/>
              </a:rPr>
              <a:t> </a:t>
            </a:r>
            <a:r>
              <a:rPr lang="ar-EG" sz="6000" b="1" dirty="0" err="1">
                <a:latin typeface="Calibri" pitchFamily="34" charset="0"/>
                <a:cs typeface="+mj-cs"/>
              </a:rPr>
              <a:t>– </a:t>
            </a:r>
            <a:r>
              <a:rPr lang="ar-EG" sz="6000" b="1" dirty="0">
                <a:latin typeface="Calibri" pitchFamily="34" charset="0"/>
                <a:cs typeface="+mj-cs"/>
              </a:rPr>
              <a:t>(</a:t>
            </a:r>
            <a:r>
              <a:rPr lang="ar-EG" sz="6000" b="1" dirty="0" err="1">
                <a:latin typeface="Calibri" pitchFamily="34" charset="0"/>
                <a:cs typeface="+mj-cs"/>
              </a:rPr>
              <a:t>5س)</a:t>
            </a:r>
            <a:endParaRPr lang="ar-EG" sz="6000" b="1" dirty="0">
              <a:latin typeface="Calibri" pitchFamily="34" charset="0"/>
              <a:cs typeface="+mj-cs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116013" y="4508500"/>
            <a:ext cx="6650037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400" b="1" dirty="0" smtClean="0">
                <a:solidFill>
                  <a:srgbClr val="002060"/>
                </a:solidFill>
              </a:rPr>
              <a:t>= </a:t>
            </a:r>
            <a:r>
              <a:rPr lang="ar-EG" sz="4400" b="1" dirty="0">
                <a:solidFill>
                  <a:srgbClr val="002060"/>
                </a:solidFill>
              </a:rPr>
              <a:t>(8)</a:t>
            </a:r>
            <a:r>
              <a:rPr lang="ar-EG" sz="4400" b="1" baseline="30000" dirty="0">
                <a:solidFill>
                  <a:srgbClr val="002060"/>
                </a:solidFill>
              </a:rPr>
              <a:t>2</a:t>
            </a:r>
            <a:r>
              <a:rPr lang="ar-EG" sz="4400" b="1" dirty="0">
                <a:solidFill>
                  <a:srgbClr val="002060"/>
                </a:solidFill>
              </a:rPr>
              <a:t> – (5 × 3) = 64 – 15 = </a:t>
            </a:r>
            <a:r>
              <a:rPr lang="ar-EG" sz="4400" b="1" dirty="0">
                <a:solidFill>
                  <a:srgbClr val="FF0000"/>
                </a:solidFill>
              </a:rPr>
              <a:t>49</a:t>
            </a:r>
            <a:r>
              <a:rPr lang="en-US" sz="4400" dirty="0">
                <a:solidFill>
                  <a:srgbClr val="002060"/>
                </a:solidFill>
              </a:rPr>
              <a:t> </a:t>
            </a:r>
          </a:p>
        </p:txBody>
      </p:sp>
    </p:spTree>
  </p:cSld>
  <p:clrMapOvr>
    <a:masterClrMapping/>
  </p:clrMapOvr>
  <p:transition>
    <p:comb dir="vert"/>
    <p:sndAc>
      <p:stSnd>
        <p:snd r:embed="rId2" name="Pasflk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48 - حد حاسم ل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ع2 – (5س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= (8)2 – (5 × 3) = 64 – 15 = 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123825" y="404813"/>
            <a:ext cx="8234363" cy="5953125"/>
            <a:chOff x="495487" y="1812441"/>
            <a:chExt cx="6862594" cy="4902707"/>
          </a:xfrm>
        </p:grpSpPr>
        <p:grpSp>
          <p:nvGrpSpPr>
            <p:cNvPr id="33797" name="Group 21"/>
            <p:cNvGrpSpPr>
              <a:grpSpLocks/>
            </p:cNvGrpSpPr>
            <p:nvPr/>
          </p:nvGrpSpPr>
          <p:grpSpPr bwMode="auto">
            <a:xfrm>
              <a:off x="714348" y="2028277"/>
              <a:ext cx="6643733" cy="4686871"/>
              <a:chOff x="714348" y="2028277"/>
              <a:chExt cx="6643733" cy="4686871"/>
            </a:xfrm>
          </p:grpSpPr>
          <p:grpSp>
            <p:nvGrpSpPr>
              <p:cNvPr id="33799" name="Group 19"/>
              <p:cNvGrpSpPr>
                <a:grpSpLocks/>
              </p:cNvGrpSpPr>
              <p:nvPr/>
            </p:nvGrpSpPr>
            <p:grpSpPr bwMode="auto">
              <a:xfrm>
                <a:off x="714348" y="2028277"/>
                <a:ext cx="6500857" cy="4686871"/>
                <a:chOff x="928662" y="2028277"/>
                <a:chExt cx="6286543" cy="4686871"/>
              </a:xfrm>
            </p:grpSpPr>
            <p:grpSp>
              <p:nvGrpSpPr>
                <p:cNvPr id="33801" name="Group 17"/>
                <p:cNvGrpSpPr>
                  <a:grpSpLocks/>
                </p:cNvGrpSpPr>
                <p:nvPr/>
              </p:nvGrpSpPr>
              <p:grpSpPr bwMode="auto">
                <a:xfrm>
                  <a:off x="928662" y="2028277"/>
                  <a:ext cx="6143260" cy="4571823"/>
                  <a:chOff x="1214414" y="1928888"/>
                  <a:chExt cx="6143260" cy="4571823"/>
                </a:xfrm>
              </p:grpSpPr>
              <p:sp>
                <p:nvSpPr>
                  <p:cNvPr id="12" name="Rounded Rectangle 11"/>
                  <p:cNvSpPr/>
                  <p:nvPr/>
                </p:nvSpPr>
                <p:spPr>
                  <a:xfrm>
                    <a:off x="1213873" y="1928771"/>
                    <a:ext cx="6143777" cy="4571937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57150">
                    <a:solidFill>
                      <a:srgbClr val="FF0066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ar-EG" sz="2000">
                      <a:cs typeface="+mj-cs"/>
                    </a:endParaRPr>
                  </a:p>
                </p:txBody>
              </p:sp>
              <p:sp>
                <p:nvSpPr>
                  <p:cNvPr id="65548" name="TextBox 1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21139" y="2472645"/>
                    <a:ext cx="5496391" cy="311812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>
                      <a:defRPr/>
                    </a:pPr>
                    <a:r>
                      <a:rPr lang="ar-EG" sz="4000" b="1" dirty="0">
                        <a:solidFill>
                          <a:srgbClr val="0000FF"/>
                        </a:solidFill>
                        <a:latin typeface="Calibri" pitchFamily="34" charset="0"/>
                        <a:cs typeface="+mj-cs"/>
                      </a:rPr>
                      <a:t>طائرات: </a:t>
                    </a:r>
                    <a:r>
                      <a:rPr lang="ar-EG" sz="4000" b="1" dirty="0">
                        <a:latin typeface="Calibri" pitchFamily="34" charset="0"/>
                        <a:cs typeface="+mj-cs"/>
                      </a:rPr>
                      <a:t>تستعمل العبارة 900 ن؛ لحساب المسافة بالكيلومترات التي تقطعها طائرة (</a:t>
                    </a:r>
                    <a:r>
                      <a:rPr lang="ar-EG" sz="4000" b="1" dirty="0" err="1">
                        <a:latin typeface="Calibri" pitchFamily="34" charset="0"/>
                        <a:cs typeface="+mj-cs"/>
                      </a:rPr>
                      <a:t>البوينغ787</a:t>
                    </a:r>
                    <a:r>
                      <a:rPr lang="ar-EG" sz="4000" b="1" dirty="0">
                        <a:latin typeface="Calibri" pitchFamily="34" charset="0"/>
                        <a:cs typeface="+mj-cs"/>
                      </a:rPr>
                      <a:t>)؛ حيث يمثل المتغير ن الزمن بالساعات. أوجد المسافة التي تقطعها هذه الطائرة في زمن مقداره 4 ساعات.</a:t>
                    </a:r>
                  </a:p>
                </p:txBody>
              </p:sp>
            </p:grpSp>
            <p:sp>
              <p:nvSpPr>
                <p:cNvPr id="11" name="Rounded Rectangle 10"/>
                <p:cNvSpPr/>
                <p:nvPr/>
              </p:nvSpPr>
              <p:spPr>
                <a:xfrm>
                  <a:off x="1071416" y="2143210"/>
                  <a:ext cx="6143777" cy="4571938"/>
                </a:xfrm>
                <a:prstGeom prst="roundRect">
                  <a:avLst/>
                </a:prstGeom>
                <a:noFill/>
                <a:ln w="57150">
                  <a:solidFill>
                    <a:srgbClr val="0000FF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 sz="2000">
                    <a:cs typeface="+mj-cs"/>
                  </a:endParaRPr>
                </a:p>
              </p:txBody>
            </p:sp>
          </p:grpSp>
          <p:pic>
            <p:nvPicPr>
              <p:cNvPr id="33800" name="Picture 8" descr="1ee84e6285851ce1412419860130ef36.gif"/>
              <p:cNvPicPr>
                <a:picLocks noChangeAspect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 rot="5400000" flipV="1">
                <a:off x="5191148" y="4000497"/>
                <a:ext cx="3810000" cy="5238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33798" name="Picture 6" descr="00199.WMF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95487" y="1812441"/>
              <a:ext cx="3467388" cy="44410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سحابة 4"/>
          <p:cNvSpPr/>
          <p:nvPr/>
        </p:nvSpPr>
        <p:spPr bwMode="auto">
          <a:xfrm>
            <a:off x="7429520" y="1571612"/>
            <a:ext cx="1571636" cy="1071570"/>
          </a:xfrm>
          <a:prstGeom prst="cloud">
            <a:avLst/>
          </a:prstGeom>
          <a:gradFill flip="none" rotWithShape="1">
            <a:gsLst>
              <a:gs pos="0">
                <a:srgbClr val="A4250C">
                  <a:shade val="30000"/>
                  <a:satMod val="115000"/>
                </a:srgbClr>
              </a:gs>
              <a:gs pos="50000">
                <a:srgbClr val="A4250C">
                  <a:shade val="67500"/>
                  <a:satMod val="115000"/>
                </a:srgbClr>
              </a:gs>
              <a:gs pos="100000">
                <a:srgbClr val="A4250C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tx1"/>
            </a:solidFill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34</a:t>
            </a:r>
            <a:endParaRPr lang="en-US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+mj-cs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890587" y="4876800"/>
            <a:ext cx="680561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sz="3600" b="1" dirty="0" smtClean="0">
                <a:solidFill>
                  <a:srgbClr val="0000FF"/>
                </a:solidFill>
              </a:rPr>
              <a:t>المسافة التي تقطعها الطائرة= </a:t>
            </a:r>
            <a:r>
              <a:rPr lang="ar-EG" sz="3600" b="1" dirty="0">
                <a:solidFill>
                  <a:srgbClr val="0000FF"/>
                </a:solidFill>
              </a:rPr>
              <a:t>900ن =900 ×4 = </a:t>
            </a:r>
            <a:r>
              <a:rPr lang="ar-EG" sz="3600" b="1" dirty="0">
                <a:solidFill>
                  <a:srgbClr val="FF0000"/>
                </a:solidFill>
              </a:rPr>
              <a:t>3600 كلم</a:t>
            </a:r>
            <a:endParaRPr lang="ar-EG" sz="3600" b="1" dirty="0">
              <a:solidFill>
                <a:srgbClr val="FF0000"/>
              </a:solidFill>
              <a:latin typeface="Calibri" pitchFamily="34" charset="0"/>
              <a:cs typeface="+mj-cs"/>
            </a:endParaRPr>
          </a:p>
        </p:txBody>
      </p:sp>
    </p:spTree>
  </p:cSld>
  <p:clrMapOvr>
    <a:masterClrMapping/>
  </p:clrMapOvr>
  <p:transition>
    <p:comb dir="vert"/>
    <p:sndAc>
      <p:stSnd>
        <p:snd r:embed="rId2" name="Pasflk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roing كارتون حل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طائر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214313" y="627063"/>
            <a:ext cx="8715375" cy="5802312"/>
            <a:chOff x="214282" y="626276"/>
            <a:chExt cx="8715436" cy="5803120"/>
          </a:xfrm>
        </p:grpSpPr>
        <p:grpSp>
          <p:nvGrpSpPr>
            <p:cNvPr id="34827" name="Group 8"/>
            <p:cNvGrpSpPr>
              <a:grpSpLocks/>
            </p:cNvGrpSpPr>
            <p:nvPr/>
          </p:nvGrpSpPr>
          <p:grpSpPr bwMode="auto">
            <a:xfrm>
              <a:off x="214282" y="626276"/>
              <a:ext cx="8715436" cy="5803120"/>
              <a:chOff x="-105248" y="483400"/>
              <a:chExt cx="9001188" cy="5891200"/>
            </a:xfrm>
          </p:grpSpPr>
          <p:sp>
            <p:nvSpPr>
              <p:cNvPr id="10" name="Wave 9"/>
              <p:cNvSpPr/>
              <p:nvPr/>
            </p:nvSpPr>
            <p:spPr>
              <a:xfrm rot="1380786">
                <a:off x="-105248" y="5160154"/>
                <a:ext cx="1428760" cy="1214446"/>
              </a:xfrm>
              <a:prstGeom prst="wave">
                <a:avLst>
                  <a:gd name="adj1" fmla="val 12500"/>
                  <a:gd name="adj2" fmla="val -10000"/>
                </a:avLst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11" name="Wave 10"/>
              <p:cNvSpPr/>
              <p:nvPr/>
            </p:nvSpPr>
            <p:spPr>
              <a:xfrm rot="1380786">
                <a:off x="7467180" y="483400"/>
                <a:ext cx="1428760" cy="1214446"/>
              </a:xfrm>
              <a:prstGeom prst="wave">
                <a:avLst>
                  <a:gd name="adj1" fmla="val 12500"/>
                  <a:gd name="adj2" fmla="val -10000"/>
                </a:avLst>
              </a:prstGeom>
              <a:solidFill>
                <a:srgbClr val="00FFFF"/>
              </a:solidFill>
              <a:ln w="57150">
                <a:solidFill>
                  <a:schemeClr val="tx1"/>
                </a:solidFill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12" name="Snip Diagonal Corner Rectangle 11"/>
              <p:cNvSpPr/>
              <p:nvPr/>
            </p:nvSpPr>
            <p:spPr>
              <a:xfrm>
                <a:off x="214282" y="642918"/>
                <a:ext cx="8358246" cy="5500726"/>
              </a:xfrm>
              <a:prstGeom prst="snip2DiagRect">
                <a:avLst/>
              </a:prstGeom>
              <a:gradFill>
                <a:gsLst>
                  <a:gs pos="0">
                    <a:srgbClr val="0000FF"/>
                  </a:gs>
                  <a:gs pos="50000">
                    <a:schemeClr val="bg1"/>
                  </a:gs>
                  <a:gs pos="100000">
                    <a:srgbClr val="0000FF"/>
                  </a:gs>
                </a:gsLst>
                <a:lin ang="5400000" scaled="0"/>
              </a:gradFill>
              <a:ln w="76200">
                <a:solidFill>
                  <a:srgbClr val="9900FF"/>
                </a:solidFill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</p:grpSp>
        <p:sp>
          <p:nvSpPr>
            <p:cNvPr id="66572" name="TextBox 2"/>
            <p:cNvSpPr txBox="1">
              <a:spLocks noChangeArrowheads="1"/>
            </p:cNvSpPr>
            <p:nvPr/>
          </p:nvSpPr>
          <p:spPr bwMode="auto">
            <a:xfrm>
              <a:off x="1142975" y="1127996"/>
              <a:ext cx="6143668" cy="2800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ar-EG" sz="4400" b="1" dirty="0">
                  <a:solidFill>
                    <a:schemeClr val="bg1"/>
                  </a:solidFill>
                  <a:latin typeface="Calibri" pitchFamily="34" charset="0"/>
                  <a:cs typeface="+mj-cs"/>
                </a:rPr>
                <a:t>هندسة: </a:t>
              </a:r>
              <a:r>
                <a:rPr lang="ar-SA" sz="4400" b="1" dirty="0" err="1" smtClean="0">
                  <a:latin typeface="Calibri" pitchFamily="34" charset="0"/>
                  <a:cs typeface="+mj-cs"/>
                </a:rPr>
                <a:t>تُ</a:t>
              </a:r>
              <a:r>
                <a:rPr lang="ar-EG" sz="4400" b="1" dirty="0" smtClean="0">
                  <a:latin typeface="Calibri" pitchFamily="34" charset="0"/>
                  <a:cs typeface="+mj-cs"/>
                </a:rPr>
                <a:t>ستعمل </a:t>
              </a:r>
              <a:r>
                <a:rPr lang="ar-EG" sz="4400" b="1" dirty="0">
                  <a:latin typeface="Calibri" pitchFamily="34" charset="0"/>
                  <a:cs typeface="+mj-cs"/>
                </a:rPr>
                <a:t>العبارة ل ع لحساب مساحة المستطيل؛ حيث يمثل ل الطول, ع العرض. احسب مساحة المستطيل المجاور؟</a:t>
              </a:r>
            </a:p>
          </p:txBody>
        </p:sp>
      </p:grpSp>
      <p:sp>
        <p:nvSpPr>
          <p:cNvPr id="2" name="سحابة 4"/>
          <p:cNvSpPr/>
          <p:nvPr/>
        </p:nvSpPr>
        <p:spPr bwMode="auto">
          <a:xfrm>
            <a:off x="7358082" y="1428736"/>
            <a:ext cx="1571636" cy="1071570"/>
          </a:xfrm>
          <a:prstGeom prst="cloud">
            <a:avLst/>
          </a:prstGeom>
          <a:gradFill flip="none" rotWithShape="1">
            <a:gsLst>
              <a:gs pos="0">
                <a:srgbClr val="A4250C">
                  <a:shade val="30000"/>
                  <a:satMod val="115000"/>
                </a:srgbClr>
              </a:gs>
              <a:gs pos="50000">
                <a:srgbClr val="A4250C">
                  <a:shade val="67500"/>
                  <a:satMod val="115000"/>
                </a:srgbClr>
              </a:gs>
              <a:gs pos="100000">
                <a:srgbClr val="A4250C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tx1"/>
            </a:solidFill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35</a:t>
            </a:r>
            <a:endParaRPr lang="en-US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+mj-cs"/>
            </a:endParaRPr>
          </a:p>
        </p:txBody>
      </p:sp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673100" y="4357688"/>
            <a:ext cx="2819400" cy="1533525"/>
            <a:chOff x="752693" y="4357694"/>
            <a:chExt cx="2819175" cy="1533235"/>
          </a:xfrm>
        </p:grpSpPr>
        <p:sp>
          <p:nvSpPr>
            <p:cNvPr id="4" name="Rectangle 3"/>
            <p:cNvSpPr/>
            <p:nvPr/>
          </p:nvSpPr>
          <p:spPr>
            <a:xfrm>
              <a:off x="1428728" y="4357694"/>
              <a:ext cx="2143140" cy="1071570"/>
            </a:xfrm>
            <a:prstGeom prst="rect">
              <a:avLst/>
            </a:prstGeom>
            <a:solidFill>
              <a:srgbClr val="00CC00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>
                <a:cs typeface="+mj-cs"/>
              </a:endParaRPr>
            </a:p>
          </p:txBody>
        </p:sp>
        <p:sp>
          <p:nvSpPr>
            <p:cNvPr id="66569" name="TextBox 4"/>
            <p:cNvSpPr txBox="1">
              <a:spLocks noChangeArrowheads="1"/>
            </p:cNvSpPr>
            <p:nvPr/>
          </p:nvSpPr>
          <p:spPr bwMode="auto">
            <a:xfrm>
              <a:off x="752693" y="4643390"/>
              <a:ext cx="714318" cy="461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ar-EG" sz="2400" b="1" dirty="0">
                  <a:latin typeface="Calibri" pitchFamily="34" charset="0"/>
                  <a:cs typeface="+mj-cs"/>
                </a:rPr>
                <a:t>7سم</a:t>
              </a:r>
            </a:p>
          </p:txBody>
        </p:sp>
        <p:sp>
          <p:nvSpPr>
            <p:cNvPr id="66570" name="TextBox 5"/>
            <p:cNvSpPr txBox="1">
              <a:spLocks noChangeArrowheads="1"/>
            </p:cNvSpPr>
            <p:nvPr/>
          </p:nvSpPr>
          <p:spPr bwMode="auto">
            <a:xfrm>
              <a:off x="1857505" y="5429053"/>
              <a:ext cx="1214341" cy="4618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ar-EG" sz="2400" b="1">
                  <a:latin typeface="Calibri" pitchFamily="34" charset="0"/>
                  <a:cs typeface="+mj-cs"/>
                </a:rPr>
                <a:t>16 سم</a:t>
              </a:r>
            </a:p>
          </p:txBody>
        </p:sp>
      </p:grp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214813" y="4643438"/>
            <a:ext cx="4071937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4400" b="1" dirty="0">
                <a:solidFill>
                  <a:srgbClr val="C00000"/>
                </a:solidFill>
              </a:rPr>
              <a:t>ل </a:t>
            </a:r>
            <a:r>
              <a:rPr lang="ar-EG" sz="4400" b="1" dirty="0" err="1">
                <a:solidFill>
                  <a:srgbClr val="C00000"/>
                </a:solidFill>
              </a:rPr>
              <a:t>ع</a:t>
            </a:r>
            <a:r>
              <a:rPr lang="ar-EG" sz="4400" b="1" dirty="0">
                <a:solidFill>
                  <a:srgbClr val="C00000"/>
                </a:solidFill>
              </a:rPr>
              <a:t> = 16×7 = 112سم</a:t>
            </a:r>
            <a:r>
              <a:rPr lang="ar-EG" sz="4400" b="1" baseline="30000" dirty="0">
                <a:solidFill>
                  <a:srgbClr val="C00000"/>
                </a:solidFill>
              </a:rPr>
              <a:t>2</a:t>
            </a:r>
            <a:endParaRPr lang="en-US" sz="4400" dirty="0">
              <a:solidFill>
                <a:srgbClr val="C00000"/>
              </a:solidFill>
              <a:latin typeface="Calibri" pitchFamily="34" charset="0"/>
              <a:cs typeface="+mj-cs"/>
            </a:endParaRPr>
          </a:p>
        </p:txBody>
      </p:sp>
    </p:spTree>
  </p:cSld>
  <p:clrMapOvr>
    <a:masterClrMapping/>
  </p:clrMapOvr>
  <p:transition>
    <p:comb dir="vert"/>
    <p:sndAc>
      <p:stSnd>
        <p:snd r:embed="rId2" name="Pasflk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roing كارتون حل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هندسة  تُستعمل العبارة ل ع لحسا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ل 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928688" y="1984375"/>
            <a:ext cx="7572375" cy="2087563"/>
            <a:chOff x="4357686" y="436056"/>
            <a:chExt cx="2714644" cy="1295676"/>
          </a:xfrm>
        </p:grpSpPr>
        <p:grpSp>
          <p:nvGrpSpPr>
            <p:cNvPr id="35843" name="Group 6"/>
            <p:cNvGrpSpPr>
              <a:grpSpLocks/>
            </p:cNvGrpSpPr>
            <p:nvPr/>
          </p:nvGrpSpPr>
          <p:grpSpPr bwMode="auto">
            <a:xfrm>
              <a:off x="4357686" y="436056"/>
              <a:ext cx="2714644" cy="1295676"/>
              <a:chOff x="4357686" y="436056"/>
              <a:chExt cx="2714644" cy="1295676"/>
            </a:xfrm>
          </p:grpSpPr>
          <p:sp>
            <p:nvSpPr>
              <p:cNvPr id="5" name="Flowchart: Stored Data 4"/>
              <p:cNvSpPr/>
              <p:nvPr/>
            </p:nvSpPr>
            <p:spPr>
              <a:xfrm rot="10800000">
                <a:off x="4357686" y="436056"/>
                <a:ext cx="2643206" cy="1295676"/>
              </a:xfrm>
              <a:prstGeom prst="flowChartOnlineStorage">
                <a:avLst/>
              </a:prstGeom>
              <a:solidFill>
                <a:srgbClr val="006600"/>
              </a:solidFill>
              <a:ln>
                <a:solidFill>
                  <a:srgbClr val="00FF00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1200">
                  <a:cs typeface="+mj-cs"/>
                </a:endParaRPr>
              </a:p>
            </p:txBody>
          </p:sp>
          <p:sp>
            <p:nvSpPr>
              <p:cNvPr id="6" name="Flowchart: Stored Data 5"/>
              <p:cNvSpPr/>
              <p:nvPr/>
            </p:nvSpPr>
            <p:spPr>
              <a:xfrm>
                <a:off x="4429394" y="500101"/>
                <a:ext cx="2642936" cy="1142953"/>
              </a:xfrm>
              <a:prstGeom prst="flowChartOnlineStorage">
                <a:avLst/>
              </a:prstGeom>
              <a:gradFill>
                <a:gsLst>
                  <a:gs pos="0">
                    <a:srgbClr val="990099"/>
                  </a:gs>
                  <a:gs pos="59000">
                    <a:schemeClr val="bg1"/>
                  </a:gs>
                  <a:gs pos="100000">
                    <a:srgbClr val="FF0000"/>
                  </a:gs>
                </a:gsLst>
                <a:lin ang="16200000" scaled="0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1200">
                  <a:cs typeface="+mj-cs"/>
                </a:endParaRPr>
              </a:p>
            </p:txBody>
          </p:sp>
        </p:grpSp>
        <p:sp>
          <p:nvSpPr>
            <p:cNvPr id="67588" name="TextBox 3"/>
            <p:cNvSpPr txBox="1">
              <a:spLocks noChangeArrowheads="1"/>
            </p:cNvSpPr>
            <p:nvPr/>
          </p:nvSpPr>
          <p:spPr bwMode="auto">
            <a:xfrm>
              <a:off x="4536955" y="578925"/>
              <a:ext cx="2071552" cy="10887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ar-EG" sz="5400" b="1" dirty="0">
                  <a:latin typeface="Calibri" pitchFamily="34" charset="0"/>
                  <a:cs typeface="+mj-cs"/>
                </a:rPr>
                <a:t>مسائل مهارات التفكير </a:t>
              </a:r>
              <a:r>
                <a:rPr lang="ar-EG" sz="5400" b="1" dirty="0" smtClean="0">
                  <a:latin typeface="Calibri" pitchFamily="34" charset="0"/>
                  <a:cs typeface="+mj-cs"/>
                </a:rPr>
                <a:t>العليا:</a:t>
              </a:r>
              <a:endParaRPr lang="ar-EG" sz="5400" b="1" dirty="0">
                <a:latin typeface="Calibri" pitchFamily="34" charset="0"/>
                <a:cs typeface="+mj-cs"/>
              </a:endParaRPr>
            </a:p>
          </p:txBody>
        </p:sp>
      </p:grpSp>
    </p:spTree>
  </p:cSld>
  <p:clrMapOvr>
    <a:masterClrMapping/>
  </p:clrMapOvr>
  <p:transition>
    <p:comb dir="vert"/>
    <p:sndAc>
      <p:stSnd>
        <p:snd r:embed="rId2" name="Pasflk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سائل مهارات التفكير العلي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214313" y="71438"/>
            <a:ext cx="8072437" cy="6643687"/>
            <a:chOff x="214282" y="71414"/>
            <a:chExt cx="8715404" cy="6643710"/>
          </a:xfrm>
        </p:grpSpPr>
        <p:grpSp>
          <p:nvGrpSpPr>
            <p:cNvPr id="36869" name="Group 4"/>
            <p:cNvGrpSpPr>
              <a:grpSpLocks/>
            </p:cNvGrpSpPr>
            <p:nvPr/>
          </p:nvGrpSpPr>
          <p:grpSpPr bwMode="auto">
            <a:xfrm>
              <a:off x="214282" y="71414"/>
              <a:ext cx="8715404" cy="6643710"/>
              <a:chOff x="857224" y="1000108"/>
              <a:chExt cx="7215238" cy="4786346"/>
            </a:xfrm>
          </p:grpSpPr>
          <p:sp>
            <p:nvSpPr>
              <p:cNvPr id="14" name="Flowchart: Terminator 13"/>
              <p:cNvSpPr/>
              <p:nvPr/>
            </p:nvSpPr>
            <p:spPr>
              <a:xfrm rot="5400000">
                <a:off x="2286112" y="-428780"/>
                <a:ext cx="4357462" cy="7215238"/>
              </a:xfrm>
              <a:prstGeom prst="flowChartTerminator">
                <a:avLst/>
              </a:prstGeom>
              <a:solidFill>
                <a:srgbClr val="9900CC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solidFill>
                    <a:schemeClr val="bg1"/>
                  </a:solidFill>
                  <a:cs typeface="+mj-cs"/>
                </a:endParaRPr>
              </a:p>
            </p:txBody>
          </p:sp>
          <p:sp>
            <p:nvSpPr>
              <p:cNvPr id="15" name="Flowchart: Terminator 14"/>
              <p:cNvSpPr/>
              <p:nvPr/>
            </p:nvSpPr>
            <p:spPr>
              <a:xfrm rot="5400000">
                <a:off x="2286112" y="104"/>
                <a:ext cx="4357462" cy="7215238"/>
              </a:xfrm>
              <a:prstGeom prst="flowChartTerminator">
                <a:avLst/>
              </a:prstGeom>
              <a:solidFill>
                <a:srgbClr val="66FF33"/>
              </a:solidFill>
              <a:ln w="57150">
                <a:solidFill>
                  <a:srgbClr val="006600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solidFill>
                    <a:schemeClr val="bg1"/>
                  </a:solidFill>
                  <a:cs typeface="+mj-cs"/>
                </a:endParaRPr>
              </a:p>
            </p:txBody>
          </p:sp>
          <p:sp>
            <p:nvSpPr>
              <p:cNvPr id="16" name="Flowchart: Terminator 2"/>
              <p:cNvSpPr/>
              <p:nvPr/>
            </p:nvSpPr>
            <p:spPr>
              <a:xfrm rot="5400000">
                <a:off x="2285984" y="-214338"/>
                <a:ext cx="4357718" cy="7215238"/>
              </a:xfrm>
              <a:prstGeom prst="flowChartTerminator">
                <a:avLst/>
              </a:prstGeom>
              <a:solidFill>
                <a:srgbClr val="FF3300"/>
              </a:solidFill>
              <a:ln w="57150">
                <a:solidFill>
                  <a:srgbClr val="FFFF00"/>
                </a:solidFill>
                <a:prstDash val="sysDash"/>
              </a:ln>
              <a:effectLst>
                <a:innerShdw blurRad="12700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solidFill>
                    <a:schemeClr val="bg1"/>
                  </a:solidFill>
                  <a:cs typeface="+mj-cs"/>
                </a:endParaRPr>
              </a:p>
            </p:txBody>
          </p:sp>
        </p:grpSp>
        <p:sp>
          <p:nvSpPr>
            <p:cNvPr id="68614" name="TextBox 12"/>
            <p:cNvSpPr txBox="1">
              <a:spLocks noChangeArrowheads="1"/>
            </p:cNvSpPr>
            <p:nvPr/>
          </p:nvSpPr>
          <p:spPr bwMode="auto">
            <a:xfrm>
              <a:off x="445664" y="785791"/>
              <a:ext cx="7587630" cy="44005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ar-EG" sz="4000" b="1" dirty="0" smtClean="0">
                  <a:solidFill>
                    <a:schemeClr val="bg1"/>
                  </a:solidFill>
                  <a:latin typeface="Calibri" pitchFamily="34" charset="0"/>
                  <a:cs typeface="+mj-cs"/>
                </a:rPr>
                <a:t>تحد</a:t>
              </a:r>
              <a:r>
                <a:rPr lang="ar-SA" sz="4000" b="1" dirty="0" smtClean="0">
                  <a:solidFill>
                    <a:schemeClr val="bg1"/>
                  </a:solidFill>
                  <a:latin typeface="Calibri" pitchFamily="34" charset="0"/>
                  <a:cs typeface="+mj-cs"/>
                </a:rPr>
                <a:t>ٍ</a:t>
              </a:r>
              <a:r>
                <a:rPr lang="ar-EG" sz="4000" b="1" dirty="0" smtClean="0">
                  <a:solidFill>
                    <a:schemeClr val="bg1"/>
                  </a:solidFill>
                  <a:latin typeface="Calibri" pitchFamily="34" charset="0"/>
                  <a:cs typeface="+mj-cs"/>
                </a:rPr>
                <a:t>: </a:t>
              </a:r>
              <a:r>
                <a:rPr lang="ar-EG" sz="4000" b="1" dirty="0">
                  <a:latin typeface="Calibri" pitchFamily="34" charset="0"/>
                  <a:cs typeface="+mj-cs"/>
                </a:rPr>
                <a:t>أدخل محمد العدد 100 في آلته الحاسبة, ثم طرح 7 عدة مرات. بينما بدأ عبدالقادر من الصفر, ثم أخذ يضيف 3 في كل مرة. فإذا كان الاثنان يقومان بعملية واحدة كل مرة, فهل سيصلان إلى العدد نفسه؟ إذا كانت الإجابة نعم, فما هذا العدد؟ فسر إجابتك.</a:t>
              </a:r>
            </a:p>
          </p:txBody>
        </p:sp>
      </p:grpSp>
      <p:grpSp>
        <p:nvGrpSpPr>
          <p:cNvPr id="4" name="Group 1"/>
          <p:cNvGrpSpPr/>
          <p:nvPr/>
        </p:nvGrpSpPr>
        <p:grpSpPr>
          <a:xfrm>
            <a:off x="7348526" y="1162168"/>
            <a:ext cx="1795474" cy="1838204"/>
            <a:chOff x="6357950" y="1857364"/>
            <a:chExt cx="2009788" cy="1838204"/>
          </a:xfrm>
          <a:solidFill>
            <a:srgbClr val="990099"/>
          </a:solidFill>
          <a:effectLst>
            <a:reflection blurRad="6350" stA="50000" endA="300" endPos="55500" dist="50800" dir="5400000" sy="-100000" algn="bl" rotWithShape="0"/>
          </a:effectLst>
        </p:grpSpPr>
        <p:grpSp>
          <p:nvGrpSpPr>
            <p:cNvPr id="9" name="Group 7"/>
            <p:cNvGrpSpPr/>
            <p:nvPr/>
          </p:nvGrpSpPr>
          <p:grpSpPr>
            <a:xfrm>
              <a:off x="6357950" y="1857364"/>
              <a:ext cx="1928826" cy="1717849"/>
              <a:chOff x="6357950" y="1857364"/>
              <a:chExt cx="1928826" cy="1717849"/>
            </a:xfrm>
            <a:grpFill/>
          </p:grpSpPr>
          <p:sp>
            <p:nvSpPr>
              <p:cNvPr id="7" name="Moon 6"/>
              <p:cNvSpPr/>
              <p:nvPr/>
            </p:nvSpPr>
            <p:spPr>
              <a:xfrm rot="2065834" flipH="1">
                <a:off x="7177878" y="2575081"/>
                <a:ext cx="642942" cy="1000132"/>
              </a:xfrm>
              <a:prstGeom prst="moon">
                <a:avLst>
                  <a:gd name="adj" fmla="val 40000"/>
                </a:avLst>
              </a:prstGeom>
              <a:solidFill>
                <a:srgbClr val="00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>
                  <a:cs typeface="+mj-cs"/>
                </a:endParaRPr>
              </a:p>
            </p:txBody>
          </p:sp>
          <p:sp>
            <p:nvSpPr>
              <p:cNvPr id="8" name="Heptagon 2"/>
              <p:cNvSpPr/>
              <p:nvPr/>
            </p:nvSpPr>
            <p:spPr>
              <a:xfrm>
                <a:off x="6357950" y="1857364"/>
                <a:ext cx="1928826" cy="928694"/>
              </a:xfrm>
              <a:prstGeom prst="heptagon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4800" b="1" dirty="0">
                  <a:cs typeface="+mj-cs"/>
                </a:endParaRPr>
              </a:p>
            </p:txBody>
          </p:sp>
        </p:grpSp>
        <p:grpSp>
          <p:nvGrpSpPr>
            <p:cNvPr id="11" name="Group 8"/>
            <p:cNvGrpSpPr/>
            <p:nvPr/>
          </p:nvGrpSpPr>
          <p:grpSpPr>
            <a:xfrm>
              <a:off x="6438912" y="2000240"/>
              <a:ext cx="1928826" cy="1695328"/>
              <a:chOff x="6286512" y="1928802"/>
              <a:chExt cx="1928826" cy="1695328"/>
            </a:xfrm>
            <a:grpFill/>
          </p:grpSpPr>
          <p:sp>
            <p:nvSpPr>
              <p:cNvPr id="5" name="Moon 4"/>
              <p:cNvSpPr/>
              <p:nvPr/>
            </p:nvSpPr>
            <p:spPr>
              <a:xfrm rot="789631" flipH="1">
                <a:off x="7286644" y="2623998"/>
                <a:ext cx="642942" cy="1000132"/>
              </a:xfrm>
              <a:prstGeom prst="moon">
                <a:avLst>
                  <a:gd name="adj" fmla="val 40000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>
                  <a:cs typeface="+mj-cs"/>
                </a:endParaRPr>
              </a:p>
            </p:txBody>
          </p:sp>
          <p:sp>
            <p:nvSpPr>
              <p:cNvPr id="6" name="Heptagon 5"/>
              <p:cNvSpPr/>
              <p:nvPr/>
            </p:nvSpPr>
            <p:spPr>
              <a:xfrm>
                <a:off x="6286512" y="1928802"/>
                <a:ext cx="1928826" cy="928694"/>
              </a:xfrm>
              <a:prstGeom prst="heptagon">
                <a:avLst/>
              </a:prstGeom>
              <a:solidFill>
                <a:srgbClr val="0000FF"/>
              </a:solidFill>
              <a:ln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4800" b="1" dirty="0">
                    <a:cs typeface="+mj-cs"/>
                  </a:rPr>
                  <a:t>36</a:t>
                </a:r>
              </a:p>
            </p:txBody>
          </p:sp>
        </p:grpSp>
      </p:grp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857250" y="5429250"/>
            <a:ext cx="62865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SA" sz="4800" b="1" dirty="0">
                <a:solidFill>
                  <a:schemeClr val="bg1"/>
                </a:solidFill>
                <a:latin typeface="Calibri" pitchFamily="34" charset="0"/>
                <a:cs typeface="+mj-cs"/>
              </a:rPr>
              <a:t>نعم، 30</a:t>
            </a:r>
            <a:endParaRPr lang="en-US" sz="4800" dirty="0">
              <a:solidFill>
                <a:schemeClr val="bg1"/>
              </a:solidFill>
              <a:latin typeface="Calibri" pitchFamily="34" charset="0"/>
              <a:cs typeface="+mj-cs"/>
            </a:endParaRPr>
          </a:p>
        </p:txBody>
      </p:sp>
    </p:spTree>
  </p:cSld>
  <p:clrMapOvr>
    <a:masterClrMapping/>
  </p:clrMapOvr>
  <p:transition>
    <p:comb dir="vert"/>
    <p:sndAc>
      <p:stSnd>
        <p:snd r:embed="rId2" name="Pasflk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139 - bell clan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حدٍ  أدخل محمد العدد 100 في آلت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نعم، 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جدول 1"/>
          <p:cNvGraphicFramePr>
            <a:graphicFrameLocks noGrp="1"/>
          </p:cNvGraphicFramePr>
          <p:nvPr/>
        </p:nvGraphicFramePr>
        <p:xfrm>
          <a:off x="285747" y="1571625"/>
          <a:ext cx="8715378" cy="2214563"/>
        </p:xfrm>
        <a:graphic>
          <a:graphicData uri="http://schemas.openxmlformats.org/drawingml/2006/table">
            <a:tbl>
              <a:tblPr rtl="1"/>
              <a:tblGrid>
                <a:gridCol w="784191"/>
                <a:gridCol w="778560"/>
                <a:gridCol w="725477"/>
                <a:gridCol w="724674"/>
                <a:gridCol w="725477"/>
                <a:gridCol w="668372"/>
                <a:gridCol w="725477"/>
                <a:gridCol w="725477"/>
                <a:gridCol w="725477"/>
                <a:gridCol w="725477"/>
                <a:gridCol w="725477"/>
                <a:gridCol w="681242"/>
              </a:tblGrid>
              <a:tr h="993938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220625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  <p:sp>
        <p:nvSpPr>
          <p:cNvPr id="37931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/>
          </a:p>
        </p:txBody>
      </p:sp>
      <p:sp>
        <p:nvSpPr>
          <p:cNvPr id="4" name="مربع نص 3"/>
          <p:cNvSpPr txBox="1">
            <a:spLocks noChangeArrowheads="1"/>
          </p:cNvSpPr>
          <p:nvPr/>
        </p:nvSpPr>
        <p:spPr bwMode="auto">
          <a:xfrm>
            <a:off x="7929563" y="1928813"/>
            <a:ext cx="10715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2800" dirty="0"/>
              <a:t>محمد</a:t>
            </a:r>
          </a:p>
        </p:txBody>
      </p:sp>
      <p:sp>
        <p:nvSpPr>
          <p:cNvPr id="5" name="مربع نص 4"/>
          <p:cNvSpPr txBox="1">
            <a:spLocks noChangeArrowheads="1"/>
          </p:cNvSpPr>
          <p:nvPr/>
        </p:nvSpPr>
        <p:spPr bwMode="auto">
          <a:xfrm>
            <a:off x="7929563" y="2786063"/>
            <a:ext cx="1071562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2800" dirty="0"/>
              <a:t>عبد القادر</a:t>
            </a:r>
          </a:p>
        </p:txBody>
      </p:sp>
      <p:sp>
        <p:nvSpPr>
          <p:cNvPr id="6" name="مربع نص 5"/>
          <p:cNvSpPr txBox="1">
            <a:spLocks noChangeArrowheads="1"/>
          </p:cNvSpPr>
          <p:nvPr/>
        </p:nvSpPr>
        <p:spPr bwMode="auto">
          <a:xfrm>
            <a:off x="7143750" y="1857375"/>
            <a:ext cx="10715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2800" dirty="0"/>
              <a:t>100</a:t>
            </a:r>
          </a:p>
        </p:txBody>
      </p:sp>
      <p:sp>
        <p:nvSpPr>
          <p:cNvPr id="7" name="مربع نص 6"/>
          <p:cNvSpPr txBox="1">
            <a:spLocks noChangeArrowheads="1"/>
          </p:cNvSpPr>
          <p:nvPr/>
        </p:nvSpPr>
        <p:spPr bwMode="auto">
          <a:xfrm>
            <a:off x="7143750" y="2905125"/>
            <a:ext cx="10715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2800" dirty="0"/>
              <a:t>0</a:t>
            </a:r>
          </a:p>
        </p:txBody>
      </p:sp>
      <p:sp>
        <p:nvSpPr>
          <p:cNvPr id="8" name="مربع نص 7"/>
          <p:cNvSpPr txBox="1">
            <a:spLocks noChangeArrowheads="1"/>
          </p:cNvSpPr>
          <p:nvPr/>
        </p:nvSpPr>
        <p:spPr bwMode="auto">
          <a:xfrm>
            <a:off x="6429375" y="1928813"/>
            <a:ext cx="10715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2800" dirty="0" smtClean="0"/>
              <a:t>93</a:t>
            </a:r>
            <a:endParaRPr lang="ar-EG" sz="2800" dirty="0"/>
          </a:p>
        </p:txBody>
      </p:sp>
      <p:sp>
        <p:nvSpPr>
          <p:cNvPr id="9" name="مربع نص 8"/>
          <p:cNvSpPr txBox="1">
            <a:spLocks noChangeArrowheads="1"/>
          </p:cNvSpPr>
          <p:nvPr/>
        </p:nvSpPr>
        <p:spPr bwMode="auto">
          <a:xfrm>
            <a:off x="6357938" y="2976563"/>
            <a:ext cx="10715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2800" dirty="0"/>
              <a:t>3</a:t>
            </a:r>
          </a:p>
        </p:txBody>
      </p:sp>
      <p:sp>
        <p:nvSpPr>
          <p:cNvPr id="10" name="مربع نص 9"/>
          <p:cNvSpPr txBox="1">
            <a:spLocks noChangeArrowheads="1"/>
          </p:cNvSpPr>
          <p:nvPr/>
        </p:nvSpPr>
        <p:spPr bwMode="auto">
          <a:xfrm>
            <a:off x="5643563" y="2000250"/>
            <a:ext cx="10715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2800" dirty="0"/>
              <a:t>86</a:t>
            </a:r>
          </a:p>
        </p:txBody>
      </p:sp>
      <p:sp>
        <p:nvSpPr>
          <p:cNvPr id="11" name="مربع نص 10"/>
          <p:cNvSpPr txBox="1">
            <a:spLocks noChangeArrowheads="1"/>
          </p:cNvSpPr>
          <p:nvPr/>
        </p:nvSpPr>
        <p:spPr bwMode="auto">
          <a:xfrm>
            <a:off x="5572125" y="2976563"/>
            <a:ext cx="10715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2800" dirty="0"/>
              <a:t>6</a:t>
            </a:r>
          </a:p>
        </p:txBody>
      </p:sp>
      <p:sp>
        <p:nvSpPr>
          <p:cNvPr id="12" name="مربع نص 11"/>
          <p:cNvSpPr txBox="1">
            <a:spLocks noChangeArrowheads="1"/>
          </p:cNvSpPr>
          <p:nvPr/>
        </p:nvSpPr>
        <p:spPr bwMode="auto">
          <a:xfrm>
            <a:off x="4857750" y="1976438"/>
            <a:ext cx="10715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2800" dirty="0"/>
              <a:t>79</a:t>
            </a:r>
          </a:p>
        </p:txBody>
      </p:sp>
      <p:sp>
        <p:nvSpPr>
          <p:cNvPr id="13" name="مربع نص 12"/>
          <p:cNvSpPr txBox="1">
            <a:spLocks noChangeArrowheads="1"/>
          </p:cNvSpPr>
          <p:nvPr/>
        </p:nvSpPr>
        <p:spPr bwMode="auto">
          <a:xfrm>
            <a:off x="4787900" y="2976563"/>
            <a:ext cx="10715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2800" dirty="0"/>
              <a:t>9</a:t>
            </a:r>
          </a:p>
        </p:txBody>
      </p:sp>
      <p:sp>
        <p:nvSpPr>
          <p:cNvPr id="14" name="مربع نص 13"/>
          <p:cNvSpPr txBox="1">
            <a:spLocks noChangeArrowheads="1"/>
          </p:cNvSpPr>
          <p:nvPr/>
        </p:nvSpPr>
        <p:spPr bwMode="auto">
          <a:xfrm>
            <a:off x="4214813" y="2000250"/>
            <a:ext cx="10715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2800" dirty="0"/>
              <a:t>72</a:t>
            </a:r>
          </a:p>
        </p:txBody>
      </p:sp>
      <p:sp>
        <p:nvSpPr>
          <p:cNvPr id="15" name="مربع نص 14"/>
          <p:cNvSpPr txBox="1">
            <a:spLocks noChangeArrowheads="1"/>
          </p:cNvSpPr>
          <p:nvPr/>
        </p:nvSpPr>
        <p:spPr bwMode="auto">
          <a:xfrm>
            <a:off x="4214813" y="2997200"/>
            <a:ext cx="10715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2800" dirty="0"/>
              <a:t>12</a:t>
            </a:r>
          </a:p>
        </p:txBody>
      </p:sp>
      <p:sp>
        <p:nvSpPr>
          <p:cNvPr id="16" name="مربع نص 15"/>
          <p:cNvSpPr txBox="1">
            <a:spLocks noChangeArrowheads="1"/>
          </p:cNvSpPr>
          <p:nvPr/>
        </p:nvSpPr>
        <p:spPr bwMode="auto">
          <a:xfrm>
            <a:off x="3571875" y="1928813"/>
            <a:ext cx="10715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2800" dirty="0"/>
              <a:t>65</a:t>
            </a:r>
          </a:p>
        </p:txBody>
      </p:sp>
      <p:sp>
        <p:nvSpPr>
          <p:cNvPr id="17" name="مربع نص 16"/>
          <p:cNvSpPr txBox="1">
            <a:spLocks noChangeArrowheads="1"/>
          </p:cNvSpPr>
          <p:nvPr/>
        </p:nvSpPr>
        <p:spPr bwMode="auto">
          <a:xfrm>
            <a:off x="3500438" y="2976563"/>
            <a:ext cx="10715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2800" dirty="0"/>
              <a:t>15</a:t>
            </a:r>
          </a:p>
        </p:txBody>
      </p:sp>
      <p:sp>
        <p:nvSpPr>
          <p:cNvPr id="18" name="مربع نص 17"/>
          <p:cNvSpPr txBox="1">
            <a:spLocks noChangeArrowheads="1"/>
          </p:cNvSpPr>
          <p:nvPr/>
        </p:nvSpPr>
        <p:spPr bwMode="auto">
          <a:xfrm>
            <a:off x="2786063" y="1928813"/>
            <a:ext cx="10715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2800" dirty="0"/>
              <a:t>58</a:t>
            </a:r>
          </a:p>
        </p:txBody>
      </p:sp>
      <p:sp>
        <p:nvSpPr>
          <p:cNvPr id="19" name="مربع نص 18"/>
          <p:cNvSpPr txBox="1">
            <a:spLocks noChangeArrowheads="1"/>
          </p:cNvSpPr>
          <p:nvPr/>
        </p:nvSpPr>
        <p:spPr bwMode="auto">
          <a:xfrm>
            <a:off x="2786063" y="2976563"/>
            <a:ext cx="10715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2800" dirty="0"/>
              <a:t>18</a:t>
            </a:r>
          </a:p>
        </p:txBody>
      </p:sp>
      <p:sp>
        <p:nvSpPr>
          <p:cNvPr id="20" name="مربع نص 19"/>
          <p:cNvSpPr txBox="1">
            <a:spLocks noChangeArrowheads="1"/>
          </p:cNvSpPr>
          <p:nvPr/>
        </p:nvSpPr>
        <p:spPr bwMode="auto">
          <a:xfrm>
            <a:off x="2071688" y="2000250"/>
            <a:ext cx="10715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2800" dirty="0"/>
              <a:t>51</a:t>
            </a:r>
          </a:p>
        </p:txBody>
      </p:sp>
      <p:sp>
        <p:nvSpPr>
          <p:cNvPr id="21" name="مربع نص 20"/>
          <p:cNvSpPr txBox="1">
            <a:spLocks noChangeArrowheads="1"/>
          </p:cNvSpPr>
          <p:nvPr/>
        </p:nvSpPr>
        <p:spPr bwMode="auto">
          <a:xfrm>
            <a:off x="2071688" y="2976563"/>
            <a:ext cx="10715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2800" dirty="0"/>
              <a:t>21</a:t>
            </a:r>
          </a:p>
        </p:txBody>
      </p:sp>
      <p:sp>
        <p:nvSpPr>
          <p:cNvPr id="22" name="مربع نص 21"/>
          <p:cNvSpPr txBox="1">
            <a:spLocks noChangeArrowheads="1"/>
          </p:cNvSpPr>
          <p:nvPr/>
        </p:nvSpPr>
        <p:spPr bwMode="auto">
          <a:xfrm>
            <a:off x="1357313" y="2000250"/>
            <a:ext cx="10715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2800" dirty="0"/>
              <a:t>44</a:t>
            </a:r>
          </a:p>
        </p:txBody>
      </p:sp>
      <p:sp>
        <p:nvSpPr>
          <p:cNvPr id="23" name="مربع نص 22"/>
          <p:cNvSpPr txBox="1">
            <a:spLocks noChangeArrowheads="1"/>
          </p:cNvSpPr>
          <p:nvPr/>
        </p:nvSpPr>
        <p:spPr bwMode="auto">
          <a:xfrm>
            <a:off x="1285875" y="2997200"/>
            <a:ext cx="10715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2800" dirty="0"/>
              <a:t>24</a:t>
            </a:r>
          </a:p>
        </p:txBody>
      </p:sp>
      <p:sp>
        <p:nvSpPr>
          <p:cNvPr id="24" name="مربع نص 23"/>
          <p:cNvSpPr txBox="1">
            <a:spLocks noChangeArrowheads="1"/>
          </p:cNvSpPr>
          <p:nvPr/>
        </p:nvSpPr>
        <p:spPr bwMode="auto">
          <a:xfrm>
            <a:off x="642938" y="2000250"/>
            <a:ext cx="10715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2800" dirty="0"/>
              <a:t>37</a:t>
            </a:r>
          </a:p>
        </p:txBody>
      </p:sp>
      <p:sp>
        <p:nvSpPr>
          <p:cNvPr id="25" name="مربع نص 24"/>
          <p:cNvSpPr txBox="1">
            <a:spLocks noChangeArrowheads="1"/>
          </p:cNvSpPr>
          <p:nvPr/>
        </p:nvSpPr>
        <p:spPr bwMode="auto">
          <a:xfrm>
            <a:off x="571500" y="2976563"/>
            <a:ext cx="10715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2800" dirty="0"/>
              <a:t>27</a:t>
            </a:r>
          </a:p>
        </p:txBody>
      </p:sp>
      <p:sp>
        <p:nvSpPr>
          <p:cNvPr id="26" name="مربع نص 25"/>
          <p:cNvSpPr txBox="1">
            <a:spLocks noChangeArrowheads="1"/>
          </p:cNvSpPr>
          <p:nvPr/>
        </p:nvSpPr>
        <p:spPr bwMode="auto">
          <a:xfrm>
            <a:off x="-71438" y="2000250"/>
            <a:ext cx="10715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2800" dirty="0"/>
              <a:t>30</a:t>
            </a:r>
          </a:p>
        </p:txBody>
      </p:sp>
      <p:sp>
        <p:nvSpPr>
          <p:cNvPr id="27" name="مربع نص 26"/>
          <p:cNvSpPr txBox="1">
            <a:spLocks noChangeArrowheads="1"/>
          </p:cNvSpPr>
          <p:nvPr/>
        </p:nvSpPr>
        <p:spPr bwMode="auto">
          <a:xfrm>
            <a:off x="-71438" y="2976563"/>
            <a:ext cx="10715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2800" dirty="0"/>
              <a:t>30</a:t>
            </a:r>
          </a:p>
        </p:txBody>
      </p:sp>
    </p:spTree>
  </p:cSld>
  <p:clrMapOvr>
    <a:masterClrMapping/>
  </p:clrMapOvr>
  <p:transition>
    <p:comb dir="vert"/>
    <p:sndAc>
      <p:stSnd>
        <p:snd r:embed="rId2" name="Pasflk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حم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عب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9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7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7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6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5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4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2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3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142875" y="928688"/>
            <a:ext cx="8929688" cy="5357812"/>
            <a:chOff x="428596" y="1928802"/>
            <a:chExt cx="8143932" cy="4572032"/>
          </a:xfrm>
        </p:grpSpPr>
        <p:sp>
          <p:nvSpPr>
            <p:cNvPr id="21" name="Plaque 20"/>
            <p:cNvSpPr/>
            <p:nvPr/>
          </p:nvSpPr>
          <p:spPr>
            <a:xfrm>
              <a:off x="428596" y="1928802"/>
              <a:ext cx="8072989" cy="4572032"/>
            </a:xfrm>
            <a:prstGeom prst="plaque">
              <a:avLst/>
            </a:prstGeom>
            <a:solidFill>
              <a:srgbClr val="C00000"/>
            </a:solidFill>
            <a:ln w="57150">
              <a:solidFill>
                <a:srgbClr val="D600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>
                <a:cs typeface="+mj-cs"/>
              </a:endParaRPr>
            </a:p>
          </p:txBody>
        </p:sp>
        <p:grpSp>
          <p:nvGrpSpPr>
            <p:cNvPr id="38928" name="Group 14"/>
            <p:cNvGrpSpPr>
              <a:grpSpLocks/>
            </p:cNvGrpSpPr>
            <p:nvPr/>
          </p:nvGrpSpPr>
          <p:grpSpPr bwMode="auto">
            <a:xfrm>
              <a:off x="428596" y="2000240"/>
              <a:ext cx="8143932" cy="4357718"/>
              <a:chOff x="642910" y="1643050"/>
              <a:chExt cx="8143932" cy="4357718"/>
            </a:xfrm>
          </p:grpSpPr>
          <p:sp>
            <p:nvSpPr>
              <p:cNvPr id="23" name="Left-Right Arrow 22"/>
              <p:cNvSpPr/>
              <p:nvPr/>
            </p:nvSpPr>
            <p:spPr>
              <a:xfrm>
                <a:off x="642910" y="1643409"/>
                <a:ext cx="8143932" cy="857510"/>
              </a:xfrm>
              <a:prstGeom prst="leftRightArrow">
                <a:avLst/>
              </a:prstGeom>
              <a:solidFill>
                <a:srgbClr val="006666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24" name="Round Same Side Corner Rectangle 23"/>
              <p:cNvSpPr/>
              <p:nvPr/>
            </p:nvSpPr>
            <p:spPr>
              <a:xfrm>
                <a:off x="1000520" y="1715208"/>
                <a:ext cx="7357771" cy="4286195"/>
              </a:xfrm>
              <a:prstGeom prst="round2SameRect">
                <a:avLst/>
              </a:prstGeom>
              <a:gradFill>
                <a:gsLst>
                  <a:gs pos="0">
                    <a:srgbClr val="00FF00"/>
                  </a:gs>
                  <a:gs pos="50000">
                    <a:schemeClr val="bg1"/>
                  </a:gs>
                  <a:gs pos="100000">
                    <a:srgbClr val="CC3300"/>
                  </a:gs>
                </a:gsLst>
                <a:lin ang="13500000" scaled="0"/>
              </a:gra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</p:grpSp>
      </p:grp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14375" y="1446213"/>
            <a:ext cx="657225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ar-EG" sz="3600" b="1" dirty="0">
                <a:solidFill>
                  <a:srgbClr val="CC00FF"/>
                </a:solidFill>
                <a:latin typeface="Calibri" pitchFamily="34" charset="0"/>
                <a:cs typeface="+mj-cs"/>
              </a:rPr>
              <a:t>اختر طريقة: </a:t>
            </a:r>
            <a:r>
              <a:rPr lang="ar-EG" sz="3600" b="1" dirty="0">
                <a:latin typeface="Calibri" pitchFamily="34" charset="0"/>
                <a:cs typeface="+mj-cs"/>
              </a:rPr>
              <a:t>يريد سالم إيجاد قيمة س</a:t>
            </a:r>
            <a:r>
              <a:rPr lang="ar-EG" sz="3600" b="1" baseline="30000" dirty="0">
                <a:latin typeface="Calibri" pitchFamily="34" charset="0"/>
                <a:cs typeface="+mj-cs"/>
              </a:rPr>
              <a:t>2</a:t>
            </a:r>
            <a:r>
              <a:rPr lang="ar-EG" sz="3600" b="1" dirty="0">
                <a:latin typeface="Calibri" pitchFamily="34" charset="0"/>
                <a:cs typeface="+mj-cs"/>
              </a:rPr>
              <a:t> – ص, عندما س = 3, ص = 8. فأي الطرق الآتية يستعملها لإيجاد قيمة العبارة؟ علل اختيارك, ثم استعملها لحل المسألة.</a:t>
            </a:r>
          </a:p>
        </p:txBody>
      </p:sp>
      <p:sp>
        <p:nvSpPr>
          <p:cNvPr id="10" name="Rectangle 9"/>
          <p:cNvSpPr/>
          <p:nvPr/>
        </p:nvSpPr>
        <p:spPr>
          <a:xfrm>
            <a:off x="6143636" y="4000504"/>
            <a:ext cx="2286016" cy="92869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FF0000"/>
                </a:solidFill>
                <a:cs typeface="+mj-cs"/>
              </a:rPr>
              <a:t>الحساب الذهني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357554" y="4000504"/>
            <a:ext cx="2286016" cy="92869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FF0000"/>
                </a:solidFill>
                <a:cs typeface="+mj-cs"/>
              </a:rPr>
              <a:t>الورقة والقلم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42910" y="4000504"/>
            <a:ext cx="2286016" cy="92869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FF0000"/>
                </a:solidFill>
                <a:cs typeface="+mj-cs"/>
              </a:rPr>
              <a:t>التقدير</a:t>
            </a:r>
          </a:p>
        </p:txBody>
      </p:sp>
      <p:grpSp>
        <p:nvGrpSpPr>
          <p:cNvPr id="4" name="Group 12"/>
          <p:cNvGrpSpPr/>
          <p:nvPr/>
        </p:nvGrpSpPr>
        <p:grpSpPr>
          <a:xfrm>
            <a:off x="7348526" y="1162168"/>
            <a:ext cx="1795474" cy="1838204"/>
            <a:chOff x="6357950" y="1857364"/>
            <a:chExt cx="2009788" cy="1838204"/>
          </a:xfrm>
          <a:solidFill>
            <a:srgbClr val="990099"/>
          </a:solidFill>
          <a:effectLst>
            <a:reflection blurRad="6350" stA="50000" endA="300" endPos="55500" dist="50800" dir="5400000" sy="-100000" algn="bl" rotWithShape="0"/>
          </a:effectLst>
        </p:grpSpPr>
        <p:grpSp>
          <p:nvGrpSpPr>
            <p:cNvPr id="5" name="Group 7"/>
            <p:cNvGrpSpPr/>
            <p:nvPr/>
          </p:nvGrpSpPr>
          <p:grpSpPr>
            <a:xfrm>
              <a:off x="6357950" y="1857364"/>
              <a:ext cx="1928826" cy="1717849"/>
              <a:chOff x="6357950" y="1857364"/>
              <a:chExt cx="1928826" cy="1717849"/>
            </a:xfrm>
            <a:grpFill/>
          </p:grpSpPr>
          <p:sp>
            <p:nvSpPr>
              <p:cNvPr id="18" name="Moon 17"/>
              <p:cNvSpPr/>
              <p:nvPr/>
            </p:nvSpPr>
            <p:spPr>
              <a:xfrm rot="2065834" flipH="1">
                <a:off x="7177878" y="2575081"/>
                <a:ext cx="642942" cy="1000132"/>
              </a:xfrm>
              <a:prstGeom prst="moon">
                <a:avLst>
                  <a:gd name="adj" fmla="val 40000"/>
                </a:avLst>
              </a:prstGeom>
              <a:solidFill>
                <a:srgbClr val="00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>
                  <a:cs typeface="+mj-cs"/>
                </a:endParaRPr>
              </a:p>
            </p:txBody>
          </p:sp>
          <p:sp>
            <p:nvSpPr>
              <p:cNvPr id="19" name="Heptagon 2"/>
              <p:cNvSpPr/>
              <p:nvPr/>
            </p:nvSpPr>
            <p:spPr>
              <a:xfrm>
                <a:off x="6357950" y="1857364"/>
                <a:ext cx="1928826" cy="928694"/>
              </a:xfrm>
              <a:prstGeom prst="heptagon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4800" b="1" dirty="0">
                  <a:cs typeface="+mj-cs"/>
                </a:endParaRPr>
              </a:p>
            </p:txBody>
          </p:sp>
        </p:grpSp>
        <p:grpSp>
          <p:nvGrpSpPr>
            <p:cNvPr id="6" name="Group 8"/>
            <p:cNvGrpSpPr/>
            <p:nvPr/>
          </p:nvGrpSpPr>
          <p:grpSpPr>
            <a:xfrm>
              <a:off x="6438912" y="2000240"/>
              <a:ext cx="1928826" cy="1695328"/>
              <a:chOff x="6286512" y="1928802"/>
              <a:chExt cx="1928826" cy="1695328"/>
            </a:xfrm>
            <a:grpFill/>
          </p:grpSpPr>
          <p:sp>
            <p:nvSpPr>
              <p:cNvPr id="16" name="Moon 15"/>
              <p:cNvSpPr/>
              <p:nvPr/>
            </p:nvSpPr>
            <p:spPr>
              <a:xfrm rot="789631" flipH="1">
                <a:off x="7286644" y="2623998"/>
                <a:ext cx="642942" cy="1000132"/>
              </a:xfrm>
              <a:prstGeom prst="moon">
                <a:avLst>
                  <a:gd name="adj" fmla="val 40000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>
                  <a:cs typeface="+mj-cs"/>
                </a:endParaRPr>
              </a:p>
            </p:txBody>
          </p:sp>
          <p:sp>
            <p:nvSpPr>
              <p:cNvPr id="17" name="Heptagon 16"/>
              <p:cNvSpPr/>
              <p:nvPr/>
            </p:nvSpPr>
            <p:spPr>
              <a:xfrm>
                <a:off x="6286512" y="1928802"/>
                <a:ext cx="1928826" cy="928694"/>
              </a:xfrm>
              <a:prstGeom prst="heptagon">
                <a:avLst/>
              </a:prstGeom>
              <a:solidFill>
                <a:srgbClr val="0000FF"/>
              </a:solidFill>
              <a:ln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4800" b="1" dirty="0">
                    <a:cs typeface="+mj-cs"/>
                  </a:rPr>
                  <a:t>37</a:t>
                </a:r>
              </a:p>
            </p:txBody>
          </p:sp>
        </p:grpSp>
      </p:grpSp>
      <p:sp>
        <p:nvSpPr>
          <p:cNvPr id="25" name="TextBox 9"/>
          <p:cNvSpPr txBox="1"/>
          <p:nvPr/>
        </p:nvSpPr>
        <p:spPr>
          <a:xfrm>
            <a:off x="642938" y="5105400"/>
            <a:ext cx="7786687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3200" b="1" dirty="0">
                <a:solidFill>
                  <a:srgbClr val="FF0000"/>
                </a:solidFill>
              </a:rPr>
              <a:t>الحساب الذهني،</a:t>
            </a:r>
            <a:r>
              <a:rPr lang="ar-EG" sz="3200" b="1" dirty="0"/>
              <a:t> </a:t>
            </a:r>
            <a:r>
              <a:rPr lang="ar-EG" sz="3200" b="1" dirty="0">
                <a:solidFill>
                  <a:srgbClr val="0000FF"/>
                </a:solidFill>
              </a:rPr>
              <a:t>يمكن لسالم حساب قيمة س</a:t>
            </a:r>
            <a:r>
              <a:rPr lang="ar-EG" sz="3200" b="1" baseline="30000" dirty="0">
                <a:solidFill>
                  <a:srgbClr val="0000FF"/>
                </a:solidFill>
              </a:rPr>
              <a:t>2</a:t>
            </a:r>
            <a:r>
              <a:rPr lang="ar-EG" sz="3200" b="1" dirty="0">
                <a:solidFill>
                  <a:srgbClr val="0000FF"/>
                </a:solidFill>
              </a:rPr>
              <a:t> </a:t>
            </a:r>
            <a:r>
              <a:rPr lang="ar-EG" sz="3200" b="1" dirty="0" smtClean="0">
                <a:solidFill>
                  <a:srgbClr val="0000FF"/>
                </a:solidFill>
              </a:rPr>
              <a:t>ذهني</a:t>
            </a:r>
            <a:r>
              <a:rPr lang="ar-SA" sz="3200" b="1" dirty="0" smtClean="0">
                <a:solidFill>
                  <a:srgbClr val="0000FF"/>
                </a:solidFill>
              </a:rPr>
              <a:t>ًّ</a:t>
            </a:r>
            <a:r>
              <a:rPr lang="ar-EG" sz="3200" b="1" dirty="0" smtClean="0">
                <a:solidFill>
                  <a:srgbClr val="0000FF"/>
                </a:solidFill>
              </a:rPr>
              <a:t>ا</a:t>
            </a:r>
            <a:r>
              <a:rPr lang="ar-SA" sz="3200" b="1" dirty="0" smtClean="0">
                <a:solidFill>
                  <a:srgbClr val="0000FF"/>
                </a:solidFill>
              </a:rPr>
              <a:t>ـ</a:t>
            </a:r>
            <a:r>
              <a:rPr lang="ar-EG" sz="3200" b="1" dirty="0" smtClean="0">
                <a:solidFill>
                  <a:srgbClr val="0000FF"/>
                </a:solidFill>
              </a:rPr>
              <a:t> </a:t>
            </a:r>
            <a:r>
              <a:rPr lang="ar-EG" sz="3200" b="1" dirty="0">
                <a:solidFill>
                  <a:srgbClr val="0000FF"/>
                </a:solidFill>
              </a:rPr>
              <a:t>ثم يطرح قيمة </a:t>
            </a:r>
            <a:r>
              <a:rPr lang="ar-EG" sz="3200" b="1" dirty="0" smtClean="0">
                <a:solidFill>
                  <a:srgbClr val="0000FF"/>
                </a:solidFill>
              </a:rPr>
              <a:t>س</a:t>
            </a:r>
            <a:r>
              <a:rPr lang="ar-EG" sz="3200" b="1" baseline="30000" dirty="0" smtClean="0">
                <a:solidFill>
                  <a:srgbClr val="0000FF"/>
                </a:solidFill>
              </a:rPr>
              <a:t>2</a:t>
            </a:r>
            <a:r>
              <a:rPr lang="ar-SA" sz="3200" b="1" baseline="30000" dirty="0" smtClean="0">
                <a:solidFill>
                  <a:srgbClr val="0000FF"/>
                </a:solidFill>
              </a:rPr>
              <a:t>ـ</a:t>
            </a:r>
            <a:r>
              <a:rPr lang="ar-EG" sz="3200" b="1" dirty="0" smtClean="0">
                <a:solidFill>
                  <a:srgbClr val="0000FF"/>
                </a:solidFill>
              </a:rPr>
              <a:t> ثم يطرح منها قيمة </a:t>
            </a:r>
            <a:r>
              <a:rPr lang="ar-EG" sz="3200" b="1" dirty="0" err="1" smtClean="0">
                <a:solidFill>
                  <a:srgbClr val="0000FF"/>
                </a:solidFill>
              </a:rPr>
              <a:t>ص</a:t>
            </a:r>
            <a:endParaRPr lang="ar-EG" sz="3200" b="1" dirty="0" smtClean="0">
              <a:solidFill>
                <a:srgbClr val="0000FF"/>
              </a:solidFill>
            </a:endParaRPr>
          </a:p>
          <a:p>
            <a:pPr algn="ctr">
              <a:defRPr/>
            </a:pPr>
            <a:r>
              <a:rPr lang="ar-EG" sz="3200" b="1" dirty="0" smtClean="0">
                <a:solidFill>
                  <a:srgbClr val="0000FF"/>
                </a:solidFill>
              </a:rPr>
              <a:t> س</a:t>
            </a:r>
            <a:r>
              <a:rPr lang="ar-EG" sz="3200" b="1" baseline="30000" dirty="0" smtClean="0">
                <a:solidFill>
                  <a:srgbClr val="0000FF"/>
                </a:solidFill>
              </a:rPr>
              <a:t>2 </a:t>
            </a:r>
            <a:r>
              <a:rPr lang="ar-EG" sz="3200" b="1" dirty="0" smtClean="0">
                <a:solidFill>
                  <a:srgbClr val="0000FF"/>
                </a:solidFill>
              </a:rPr>
              <a:t>– </a:t>
            </a:r>
            <a:r>
              <a:rPr lang="ar-EG" sz="3200" b="1" dirty="0" err="1" smtClean="0">
                <a:solidFill>
                  <a:srgbClr val="0000FF"/>
                </a:solidFill>
              </a:rPr>
              <a:t>ص</a:t>
            </a:r>
            <a:r>
              <a:rPr lang="ar-EG" sz="3200" b="1" dirty="0" smtClean="0">
                <a:solidFill>
                  <a:srgbClr val="0000FF"/>
                </a:solidFill>
              </a:rPr>
              <a:t>= </a:t>
            </a:r>
            <a:r>
              <a:rPr lang="ar-EG" sz="3200" b="1" dirty="0">
                <a:solidFill>
                  <a:srgbClr val="0000FF"/>
                </a:solidFill>
              </a:rPr>
              <a:t>9– 8 = 1</a:t>
            </a:r>
            <a:endParaRPr lang="en-US" sz="32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comb dir="vert"/>
    <p:sndAc>
      <p:stSnd>
        <p:snd r:embed="rId2" name="Pasflk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139 - bell clan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ختر طريق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حساب الذهن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ورقة والقل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التقدي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الحساب الذهني، يمك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142875" y="714375"/>
            <a:ext cx="8610278" cy="5078910"/>
            <a:chOff x="142844" y="1000108"/>
            <a:chExt cx="8610338" cy="5078946"/>
          </a:xfrm>
        </p:grpSpPr>
        <p:grpSp>
          <p:nvGrpSpPr>
            <p:cNvPr id="39955" name="Group 7"/>
            <p:cNvGrpSpPr>
              <a:grpSpLocks/>
            </p:cNvGrpSpPr>
            <p:nvPr/>
          </p:nvGrpSpPr>
          <p:grpSpPr bwMode="auto">
            <a:xfrm flipH="1">
              <a:off x="142844" y="1000108"/>
              <a:ext cx="8610338" cy="5078946"/>
              <a:chOff x="428596" y="1571612"/>
              <a:chExt cx="8429684" cy="4429156"/>
            </a:xfrm>
          </p:grpSpPr>
          <p:sp>
            <p:nvSpPr>
              <p:cNvPr id="26" name="Cloud 25"/>
              <p:cNvSpPr/>
              <p:nvPr/>
            </p:nvSpPr>
            <p:spPr>
              <a:xfrm>
                <a:off x="6929454" y="1571612"/>
                <a:ext cx="1928826" cy="2286016"/>
              </a:xfrm>
              <a:prstGeom prst="cloud">
                <a:avLst/>
              </a:prstGeom>
              <a:solidFill>
                <a:srgbClr val="990099"/>
              </a:solidFill>
              <a:ln w="28575">
                <a:solidFill>
                  <a:schemeClr val="bg1"/>
                </a:solidFill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27" name="Snip Diagonal Corner Rectangle 26"/>
              <p:cNvSpPr/>
              <p:nvPr/>
            </p:nvSpPr>
            <p:spPr>
              <a:xfrm>
                <a:off x="428596" y="2000240"/>
                <a:ext cx="8343952" cy="4000528"/>
              </a:xfrm>
              <a:prstGeom prst="snip2DiagRect">
                <a:avLst>
                  <a:gd name="adj1" fmla="val 8214"/>
                  <a:gd name="adj2" fmla="val 24524"/>
                </a:avLst>
              </a:prstGeom>
              <a:solidFill>
                <a:schemeClr val="bg1"/>
              </a:solidFill>
              <a:ln w="57150">
                <a:solidFill>
                  <a:srgbClr val="0000FF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1000100" y="1643051"/>
              <a:ext cx="6000792" cy="2124090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400" b="1" dirty="0">
                  <a:solidFill>
                    <a:srgbClr val="FF0000"/>
                  </a:solidFill>
                  <a:latin typeface="+mn-lt"/>
                  <a:cs typeface="+mj-cs"/>
                </a:rPr>
                <a:t>اكتشف المختلف: </a:t>
              </a:r>
              <a:r>
                <a:rPr lang="ar-EG" sz="4400" b="1" dirty="0">
                  <a:latin typeface="+mn-lt"/>
                  <a:cs typeface="+mj-cs"/>
                </a:rPr>
                <a:t>حدد العبارة المختلفة عن العبارات الثلاث الأخرى. وفسر إجابتك.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6286513" y="3714752"/>
            <a:ext cx="1500198" cy="928694"/>
          </a:xfrm>
          <a:prstGeom prst="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100000">
                <a:schemeClr val="accent5">
                  <a:lumMod val="75000"/>
                </a:schemeClr>
              </a:gs>
            </a:gsLst>
          </a:gra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solidFill>
                  <a:schemeClr val="bg1"/>
                </a:solidFill>
                <a:cs typeface="+mj-cs"/>
              </a:rPr>
              <a:t>7ص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286249" y="3714752"/>
            <a:ext cx="1583542" cy="928694"/>
          </a:xfrm>
          <a:prstGeom prst="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100000">
                <a:schemeClr val="accent5">
                  <a:lumMod val="75000"/>
                </a:schemeClr>
              </a:gs>
            </a:gsLst>
          </a:gra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solidFill>
                  <a:schemeClr val="bg1"/>
                </a:solidFill>
                <a:cs typeface="+mj-cs"/>
              </a:rPr>
              <a:t>6 + 8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285985" y="3714752"/>
            <a:ext cx="1583542" cy="928694"/>
          </a:xfrm>
          <a:prstGeom prst="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100000">
                <a:schemeClr val="accent5">
                  <a:lumMod val="75000"/>
                </a:schemeClr>
              </a:gs>
            </a:gsLst>
          </a:gra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solidFill>
                  <a:schemeClr val="bg1"/>
                </a:solidFill>
                <a:cs typeface="+mj-cs"/>
              </a:rPr>
              <a:t>س ص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71472" y="3714752"/>
            <a:ext cx="1333509" cy="928694"/>
          </a:xfrm>
          <a:prstGeom prst="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100000">
                <a:schemeClr val="accent5">
                  <a:lumMod val="75000"/>
                </a:schemeClr>
              </a:gs>
            </a:gsLst>
          </a:gra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solidFill>
                  <a:schemeClr val="bg1"/>
                </a:solidFill>
                <a:cs typeface="+mj-cs"/>
              </a:rPr>
              <a:t>3أ + 2 </a:t>
            </a:r>
          </a:p>
        </p:txBody>
      </p:sp>
      <p:grpSp>
        <p:nvGrpSpPr>
          <p:cNvPr id="5" name="Group 15"/>
          <p:cNvGrpSpPr/>
          <p:nvPr/>
        </p:nvGrpSpPr>
        <p:grpSpPr>
          <a:xfrm>
            <a:off x="7348526" y="876416"/>
            <a:ext cx="1795474" cy="1838204"/>
            <a:chOff x="6357950" y="1857364"/>
            <a:chExt cx="2009788" cy="1838204"/>
          </a:xfrm>
          <a:solidFill>
            <a:srgbClr val="990099"/>
          </a:solidFill>
          <a:effectLst>
            <a:reflection blurRad="6350" stA="50000" endA="300" endPos="55500" dist="50800" dir="5400000" sy="-100000" algn="bl" rotWithShape="0"/>
          </a:effectLst>
        </p:grpSpPr>
        <p:grpSp>
          <p:nvGrpSpPr>
            <p:cNvPr id="6" name="Group 7"/>
            <p:cNvGrpSpPr/>
            <p:nvPr/>
          </p:nvGrpSpPr>
          <p:grpSpPr>
            <a:xfrm>
              <a:off x="6357950" y="1857364"/>
              <a:ext cx="1928826" cy="1717849"/>
              <a:chOff x="6357950" y="1857364"/>
              <a:chExt cx="1928826" cy="1717849"/>
            </a:xfrm>
            <a:grpFill/>
          </p:grpSpPr>
          <p:sp>
            <p:nvSpPr>
              <p:cNvPr id="21" name="Moon 20"/>
              <p:cNvSpPr/>
              <p:nvPr/>
            </p:nvSpPr>
            <p:spPr>
              <a:xfrm rot="2065834" flipH="1">
                <a:off x="7177878" y="2575081"/>
                <a:ext cx="642942" cy="1000132"/>
              </a:xfrm>
              <a:prstGeom prst="moon">
                <a:avLst>
                  <a:gd name="adj" fmla="val 40000"/>
                </a:avLst>
              </a:prstGeom>
              <a:solidFill>
                <a:srgbClr val="00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>
                  <a:cs typeface="+mj-cs"/>
                </a:endParaRPr>
              </a:p>
            </p:txBody>
          </p:sp>
          <p:sp>
            <p:nvSpPr>
              <p:cNvPr id="22" name="Heptagon 2"/>
              <p:cNvSpPr/>
              <p:nvPr/>
            </p:nvSpPr>
            <p:spPr>
              <a:xfrm>
                <a:off x="6357950" y="1857364"/>
                <a:ext cx="1928826" cy="928694"/>
              </a:xfrm>
              <a:prstGeom prst="heptagon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4800" b="1" dirty="0">
                  <a:cs typeface="+mj-cs"/>
                </a:endParaRPr>
              </a:p>
            </p:txBody>
          </p:sp>
        </p:grpSp>
        <p:grpSp>
          <p:nvGrpSpPr>
            <p:cNvPr id="7" name="Group 8"/>
            <p:cNvGrpSpPr/>
            <p:nvPr/>
          </p:nvGrpSpPr>
          <p:grpSpPr>
            <a:xfrm>
              <a:off x="6438912" y="2000240"/>
              <a:ext cx="1928826" cy="1695328"/>
              <a:chOff x="6286512" y="1928802"/>
              <a:chExt cx="1928826" cy="1695328"/>
            </a:xfrm>
            <a:grpFill/>
          </p:grpSpPr>
          <p:sp>
            <p:nvSpPr>
              <p:cNvPr id="19" name="Moon 18"/>
              <p:cNvSpPr/>
              <p:nvPr/>
            </p:nvSpPr>
            <p:spPr>
              <a:xfrm rot="789631" flipH="1">
                <a:off x="7286644" y="2623998"/>
                <a:ext cx="642942" cy="1000132"/>
              </a:xfrm>
              <a:prstGeom prst="moon">
                <a:avLst>
                  <a:gd name="adj" fmla="val 40000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>
                  <a:cs typeface="+mj-cs"/>
                </a:endParaRPr>
              </a:p>
            </p:txBody>
          </p:sp>
          <p:sp>
            <p:nvSpPr>
              <p:cNvPr id="20" name="Heptagon 19"/>
              <p:cNvSpPr/>
              <p:nvPr/>
            </p:nvSpPr>
            <p:spPr>
              <a:xfrm>
                <a:off x="6286512" y="1928802"/>
                <a:ext cx="1928826" cy="928694"/>
              </a:xfrm>
              <a:prstGeom prst="heptagon">
                <a:avLst/>
              </a:prstGeom>
              <a:solidFill>
                <a:srgbClr val="0000FF"/>
              </a:solidFill>
              <a:ln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4800" b="1" dirty="0">
                    <a:cs typeface="+mj-cs"/>
                  </a:rPr>
                  <a:t>38</a:t>
                </a:r>
              </a:p>
            </p:txBody>
          </p:sp>
        </p:grpSp>
      </p:grpSp>
      <p:sp>
        <p:nvSpPr>
          <p:cNvPr id="29" name="TextBox 9"/>
          <p:cNvSpPr txBox="1"/>
          <p:nvPr/>
        </p:nvSpPr>
        <p:spPr>
          <a:xfrm>
            <a:off x="1500188" y="5073650"/>
            <a:ext cx="5214937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200" b="1" dirty="0" smtClean="0">
                <a:solidFill>
                  <a:srgbClr val="FF0000"/>
                </a:solidFill>
                <a:cs typeface="+mj-cs"/>
              </a:rPr>
              <a:t>6+8؛ </a:t>
            </a:r>
            <a:r>
              <a:rPr lang="ar-EG" sz="3200" b="1" dirty="0" smtClean="0">
                <a:solidFill>
                  <a:srgbClr val="FF0000"/>
                </a:solidFill>
                <a:cs typeface="+mj-cs"/>
              </a:rPr>
              <a:t>لأنها </a:t>
            </a:r>
            <a:r>
              <a:rPr lang="ar-SA" sz="3200" b="1" dirty="0" smtClean="0">
                <a:solidFill>
                  <a:srgbClr val="FF0000"/>
                </a:solidFill>
                <a:cs typeface="+mj-cs"/>
              </a:rPr>
              <a:t>لا </a:t>
            </a:r>
            <a:r>
              <a:rPr lang="ar-SA" sz="3200" b="1" dirty="0">
                <a:solidFill>
                  <a:srgbClr val="FF0000"/>
                </a:solidFill>
                <a:cs typeface="+mj-cs"/>
              </a:rPr>
              <a:t>تحتوي </a:t>
            </a:r>
            <a:r>
              <a:rPr lang="ar-SA" sz="3200" b="1" dirty="0" smtClean="0">
                <a:solidFill>
                  <a:srgbClr val="FF0000"/>
                </a:solidFill>
                <a:cs typeface="+mj-cs"/>
              </a:rPr>
              <a:t>على متغيرات.</a:t>
            </a:r>
            <a:endParaRPr lang="en-US" sz="3200" dirty="0">
              <a:solidFill>
                <a:srgbClr val="FF0000"/>
              </a:solidFill>
              <a:cs typeface="+mj-cs"/>
            </a:endParaRPr>
          </a:p>
        </p:txBody>
      </p:sp>
    </p:spTree>
  </p:cSld>
  <p:clrMapOvr>
    <a:masterClrMapping/>
  </p:clrMapOvr>
  <p:transition>
    <p:comb dir="vert"/>
    <p:sndAc>
      <p:stSnd>
        <p:snd r:embed="rId2" name="Pasflk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139 - bell clan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كتشف المختل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6 +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س 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3أ +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6+8، لأنها لا تحتوي متغير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428625" y="2357438"/>
            <a:ext cx="7715250" cy="4071937"/>
            <a:chOff x="642910" y="785794"/>
            <a:chExt cx="8143932" cy="5500726"/>
          </a:xfrm>
        </p:grpSpPr>
        <p:grpSp>
          <p:nvGrpSpPr>
            <p:cNvPr id="40970" name="Group 5"/>
            <p:cNvGrpSpPr>
              <a:grpSpLocks/>
            </p:cNvGrpSpPr>
            <p:nvPr/>
          </p:nvGrpSpPr>
          <p:grpSpPr bwMode="auto">
            <a:xfrm>
              <a:off x="642910" y="785794"/>
              <a:ext cx="8143932" cy="5500726"/>
              <a:chOff x="536749" y="3143248"/>
              <a:chExt cx="4185526" cy="3143248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857224" y="3429000"/>
                <a:ext cx="3500462" cy="2571768"/>
              </a:xfrm>
              <a:prstGeom prst="rect">
                <a:avLst/>
              </a:prstGeom>
              <a:gradFill>
                <a:gsLst>
                  <a:gs pos="19000">
                    <a:srgbClr val="FF0000"/>
                  </a:gs>
                  <a:gs pos="52000">
                    <a:srgbClr val="FFFF00"/>
                  </a:gs>
                  <a:gs pos="92000">
                    <a:srgbClr val="FF0000"/>
                  </a:gs>
                </a:gsLst>
                <a:lin ang="13500000" scaled="1"/>
              </a:gradFill>
              <a:effectLst>
                <a:innerShdw blurRad="1270000">
                  <a:srgbClr val="990099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2400">
                  <a:cs typeface="+mj-cs"/>
                </a:endParaRPr>
              </a:p>
            </p:txBody>
          </p:sp>
          <p:pic>
            <p:nvPicPr>
              <p:cNvPr id="40975" name="Picture 23" descr="Bdrlc069.wmf"/>
              <p:cNvPicPr>
                <a:picLocks noChangeAspect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536749" y="3143248"/>
                <a:ext cx="4185526" cy="3143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71689" name="TextBox 21"/>
            <p:cNvSpPr txBox="1">
              <a:spLocks noChangeArrowheads="1"/>
            </p:cNvSpPr>
            <p:nvPr/>
          </p:nvSpPr>
          <p:spPr bwMode="auto">
            <a:xfrm>
              <a:off x="1671794" y="1682209"/>
              <a:ext cx="6168275" cy="16212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ar-EG" sz="3600" b="1" dirty="0">
                  <a:latin typeface="Calibri" pitchFamily="34" charset="0"/>
                  <a:cs typeface="+mj-cs"/>
                </a:rPr>
                <a:t>قارن بين العبارات العددية والعبارات الجبرية, واستعمل أمثلة توضيحية.</a:t>
              </a:r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2428875" y="357188"/>
            <a:ext cx="4286250" cy="1928812"/>
            <a:chOff x="3357554" y="357166"/>
            <a:chExt cx="5072098" cy="1928826"/>
          </a:xfrm>
        </p:grpSpPr>
        <p:sp>
          <p:nvSpPr>
            <p:cNvPr id="10" name="Cloud 9"/>
            <p:cNvSpPr/>
            <p:nvPr/>
          </p:nvSpPr>
          <p:spPr>
            <a:xfrm>
              <a:off x="4143372" y="500042"/>
              <a:ext cx="4286280" cy="1785950"/>
            </a:xfrm>
            <a:prstGeom prst="cloud">
              <a:avLst/>
            </a:prstGeom>
            <a:solidFill>
              <a:srgbClr val="000099"/>
            </a:solidFill>
            <a:ln>
              <a:solidFill>
                <a:schemeClr val="tx1"/>
              </a:solidFill>
            </a:ln>
            <a:effectLst>
              <a:innerShdw blurRad="749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600" b="1" dirty="0" smtClean="0">
                  <a:solidFill>
                    <a:schemeClr val="bg1"/>
                  </a:solidFill>
                  <a:cs typeface="+mj-cs"/>
                </a:rPr>
                <a:t>اكتب:</a:t>
              </a:r>
              <a:endParaRPr lang="ar-EG" sz="6600" b="1" dirty="0">
                <a:solidFill>
                  <a:schemeClr val="bg1"/>
                </a:solidFill>
                <a:cs typeface="+mj-cs"/>
              </a:endParaRPr>
            </a:p>
          </p:txBody>
        </p:sp>
        <p:pic>
          <p:nvPicPr>
            <p:cNvPr id="40969" name="Picture 10" descr="af_048.gif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rot="10800000" flipH="1">
              <a:off x="3357554" y="357166"/>
              <a:ext cx="2857520" cy="17668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12"/>
          <p:cNvGrpSpPr/>
          <p:nvPr/>
        </p:nvGrpSpPr>
        <p:grpSpPr>
          <a:xfrm>
            <a:off x="7348526" y="785794"/>
            <a:ext cx="1795474" cy="1838204"/>
            <a:chOff x="6357950" y="1857364"/>
            <a:chExt cx="2009788" cy="1838204"/>
          </a:xfrm>
          <a:solidFill>
            <a:srgbClr val="990099"/>
          </a:solidFill>
          <a:effectLst>
            <a:reflection blurRad="6350" stA="50000" endA="300" endPos="55500" dist="50800" dir="5400000" sy="-100000" algn="bl" rotWithShape="0"/>
          </a:effectLst>
        </p:grpSpPr>
        <p:grpSp>
          <p:nvGrpSpPr>
            <p:cNvPr id="6" name="Group 7"/>
            <p:cNvGrpSpPr/>
            <p:nvPr/>
          </p:nvGrpSpPr>
          <p:grpSpPr>
            <a:xfrm>
              <a:off x="6357950" y="1857364"/>
              <a:ext cx="1928826" cy="1717849"/>
              <a:chOff x="6357950" y="1857364"/>
              <a:chExt cx="1928826" cy="1717849"/>
            </a:xfrm>
            <a:grpFill/>
          </p:grpSpPr>
          <p:sp>
            <p:nvSpPr>
              <p:cNvPr id="18" name="Moon 17"/>
              <p:cNvSpPr/>
              <p:nvPr/>
            </p:nvSpPr>
            <p:spPr>
              <a:xfrm rot="2065834" flipH="1">
                <a:off x="7177878" y="2575081"/>
                <a:ext cx="642942" cy="1000132"/>
              </a:xfrm>
              <a:prstGeom prst="moon">
                <a:avLst>
                  <a:gd name="adj" fmla="val 40000"/>
                </a:avLst>
              </a:prstGeom>
              <a:solidFill>
                <a:srgbClr val="00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>
                  <a:cs typeface="+mj-cs"/>
                </a:endParaRPr>
              </a:p>
            </p:txBody>
          </p:sp>
          <p:sp>
            <p:nvSpPr>
              <p:cNvPr id="19" name="Heptagon 2"/>
              <p:cNvSpPr/>
              <p:nvPr/>
            </p:nvSpPr>
            <p:spPr>
              <a:xfrm>
                <a:off x="6357950" y="1857364"/>
                <a:ext cx="1928826" cy="928694"/>
              </a:xfrm>
              <a:prstGeom prst="heptagon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4800" b="1" dirty="0">
                  <a:cs typeface="+mj-cs"/>
                </a:endParaRPr>
              </a:p>
            </p:txBody>
          </p:sp>
        </p:grpSp>
        <p:grpSp>
          <p:nvGrpSpPr>
            <p:cNvPr id="7" name="Group 8"/>
            <p:cNvGrpSpPr/>
            <p:nvPr/>
          </p:nvGrpSpPr>
          <p:grpSpPr>
            <a:xfrm>
              <a:off x="6438912" y="2000240"/>
              <a:ext cx="1928826" cy="1695328"/>
              <a:chOff x="6286512" y="1928802"/>
              <a:chExt cx="1928826" cy="1695328"/>
            </a:xfrm>
            <a:grpFill/>
          </p:grpSpPr>
          <p:sp>
            <p:nvSpPr>
              <p:cNvPr id="16" name="Moon 15"/>
              <p:cNvSpPr/>
              <p:nvPr/>
            </p:nvSpPr>
            <p:spPr>
              <a:xfrm rot="789631" flipH="1">
                <a:off x="7286644" y="2623998"/>
                <a:ext cx="642942" cy="1000132"/>
              </a:xfrm>
              <a:prstGeom prst="moon">
                <a:avLst>
                  <a:gd name="adj" fmla="val 40000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>
                  <a:cs typeface="+mj-cs"/>
                </a:endParaRPr>
              </a:p>
            </p:txBody>
          </p:sp>
          <p:sp>
            <p:nvSpPr>
              <p:cNvPr id="17" name="Heptagon 16"/>
              <p:cNvSpPr/>
              <p:nvPr/>
            </p:nvSpPr>
            <p:spPr>
              <a:xfrm>
                <a:off x="6286512" y="1928802"/>
                <a:ext cx="1928826" cy="928694"/>
              </a:xfrm>
              <a:prstGeom prst="heptagon">
                <a:avLst/>
              </a:prstGeom>
              <a:solidFill>
                <a:srgbClr val="0000FF"/>
              </a:solidFill>
              <a:ln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4800" b="1" dirty="0">
                    <a:cs typeface="+mj-cs"/>
                  </a:rPr>
                  <a:t>39</a:t>
                </a:r>
              </a:p>
            </p:txBody>
          </p:sp>
        </p:grpSp>
      </p:grpSp>
      <p:sp>
        <p:nvSpPr>
          <p:cNvPr id="25" name="TextBox 9"/>
          <p:cNvSpPr txBox="1"/>
          <p:nvPr/>
        </p:nvSpPr>
        <p:spPr>
          <a:xfrm>
            <a:off x="546100" y="4462463"/>
            <a:ext cx="7531100" cy="206210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3200" b="1" dirty="0">
                <a:solidFill>
                  <a:schemeClr val="tx1"/>
                </a:solidFill>
              </a:rPr>
              <a:t>تستعمل</a:t>
            </a:r>
            <a:r>
              <a:rPr lang="ar-EG" sz="3200" b="1" dirty="0">
                <a:solidFill>
                  <a:srgbClr val="FF0000"/>
                </a:solidFill>
              </a:rPr>
              <a:t> كلتا العبارتين العددية والجبرية في العمليات</a:t>
            </a:r>
            <a:r>
              <a:rPr lang="ar-EG" sz="3200" b="1" dirty="0" smtClean="0">
                <a:solidFill>
                  <a:srgbClr val="FF0000"/>
                </a:solidFill>
              </a:rPr>
              <a:t>.</a:t>
            </a:r>
            <a:endParaRPr lang="en-US" sz="3200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ar-EG" sz="3200" b="1" dirty="0">
                <a:solidFill>
                  <a:srgbClr val="FF0000"/>
                </a:solidFill>
              </a:rPr>
              <a:t>ومثال ذلك </a:t>
            </a:r>
            <a:r>
              <a:rPr lang="ar-EG" sz="3200" b="1" dirty="0">
                <a:solidFill>
                  <a:srgbClr val="002060"/>
                </a:solidFill>
              </a:rPr>
              <a:t>6 +7 ، 6+ أ وتتضمن العبارة الجبرية أعداداً أو متغيرات </a:t>
            </a:r>
            <a:r>
              <a:rPr lang="ar-EG" sz="3200" b="1" dirty="0" smtClean="0">
                <a:solidFill>
                  <a:srgbClr val="FF0000"/>
                </a:solidFill>
              </a:rPr>
              <a:t>مثال ذلك </a:t>
            </a:r>
            <a:r>
              <a:rPr lang="ar-EG" sz="3200" b="1" dirty="0" smtClean="0">
                <a:solidFill>
                  <a:srgbClr val="002060"/>
                </a:solidFill>
              </a:rPr>
              <a:t>6+أعلى </a:t>
            </a:r>
            <a:r>
              <a:rPr lang="ar-EG" sz="3200" b="1" dirty="0">
                <a:solidFill>
                  <a:srgbClr val="002060"/>
                </a:solidFill>
              </a:rPr>
              <a:t>حين تتضمن العبارة العددية أعداداً فقط </a:t>
            </a:r>
            <a:r>
              <a:rPr lang="ar-EG" sz="3200" b="1" dirty="0">
                <a:solidFill>
                  <a:srgbClr val="FF0000"/>
                </a:solidFill>
              </a:rPr>
              <a:t>مثال ذلك </a:t>
            </a:r>
            <a:r>
              <a:rPr lang="ar-EG" sz="3200" b="1" dirty="0" smtClean="0">
                <a:solidFill>
                  <a:srgbClr val="002060"/>
                </a:solidFill>
              </a:rPr>
              <a:t>6+7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comb dir="vert"/>
    <p:sndAc>
      <p:stSnd>
        <p:snd r:embed="rId2" name="Pasflk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139 - bell clan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4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3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" tmFilter="0, 0; 0.125,0.2665; 0.25,0.4; 0.375,0.465; 0.5,0.5;  0.625,0.535; 0.75,0.6; 0.875,0.7335; 1,1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" tmFilter="0, 0; 0.125,0.2665; 0.25,0.4; 0.375,0.465; 0.5,0.5;  0.625,0.535; 0.75,0.6; 0.875,0.7335; 1,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" decel="50000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" decel="50000">
                                          <p:stCondLst>
                                            <p:cond delay="32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كت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قارن بين العبارات العدد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ومثال ذلك 6 +7 ، 6+ أ وتتضم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uiExpand="1" build="allAtOnce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938212" y="1665288"/>
          <a:ext cx="6986588" cy="3135313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493294"/>
                <a:gridCol w="3493294"/>
              </a:tblGrid>
              <a:tr h="936260">
                <a:tc gridSpan="2">
                  <a:txBody>
                    <a:bodyPr/>
                    <a:lstStyle/>
                    <a:p>
                      <a:pPr algn="ctr" rtl="1"/>
                      <a:r>
                        <a:rPr lang="ar-EG" sz="4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إرشادات للتمارين</a:t>
                      </a:r>
                      <a:endParaRPr lang="ar-EG" sz="4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1" marB="45731" anchor="ctr">
                    <a:solidFill>
                      <a:srgbClr val="3333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/>
                      <a:endParaRPr lang="ar-EG" sz="2800" dirty="0"/>
                    </a:p>
                  </a:txBody>
                  <a:tcPr anchor="ctr"/>
                </a:tc>
              </a:tr>
              <a:tr h="2199053">
                <a:tc>
                  <a:txBody>
                    <a:bodyPr/>
                    <a:lstStyle/>
                    <a:p>
                      <a:pPr algn="ctr" rtl="1"/>
                      <a:r>
                        <a:rPr lang="ar-EG" sz="4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ar-EG" sz="4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1" marB="45731" anchor="ctr"/>
                </a:tc>
                <a:tc>
                  <a:txBody>
                    <a:bodyPr/>
                    <a:lstStyle/>
                    <a:p>
                      <a:pPr algn="ctr" rtl="1"/>
                      <a:endParaRPr lang="ar-EG" sz="4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1" marB="45731" anchor="ctr"/>
                </a:tc>
              </a:tr>
            </a:tbl>
          </a:graphicData>
        </a:graphic>
      </p:graphicFrame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953000" y="2651125"/>
            <a:ext cx="2373313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>
                <a:latin typeface="Times New Roman" pitchFamily="18" charset="0"/>
                <a:cs typeface="Times New Roman" pitchFamily="18" charset="0"/>
              </a:rPr>
              <a:t>للتمارين</a:t>
            </a:r>
          </a:p>
          <a:p>
            <a:pPr algn="ctr"/>
            <a:r>
              <a:rPr lang="ar-EG" sz="3200" b="1" dirty="0">
                <a:latin typeface="Times New Roman" pitchFamily="18" charset="0"/>
                <a:cs typeface="Times New Roman" pitchFamily="18" charset="0"/>
              </a:rPr>
              <a:t>8 – 19 </a:t>
            </a:r>
          </a:p>
          <a:p>
            <a:pPr algn="ctr"/>
            <a:r>
              <a:rPr lang="ar-EG" sz="3200" b="1" dirty="0">
                <a:latin typeface="Times New Roman" pitchFamily="18" charset="0"/>
                <a:cs typeface="Times New Roman" pitchFamily="18" charset="0"/>
              </a:rPr>
              <a:t>20 – 25 </a:t>
            </a:r>
          </a:p>
          <a:p>
            <a:pPr algn="ctr"/>
            <a:r>
              <a:rPr lang="ar-EG" sz="3200" b="1" dirty="0">
                <a:latin typeface="Times New Roman" pitchFamily="18" charset="0"/>
                <a:cs typeface="Times New Roman" pitchFamily="18" charset="0"/>
              </a:rPr>
              <a:t>40 – 42 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447800" y="2679700"/>
            <a:ext cx="2373313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>
                <a:latin typeface="Times New Roman" pitchFamily="18" charset="0"/>
                <a:cs typeface="Times New Roman" pitchFamily="18" charset="0"/>
              </a:rPr>
              <a:t>انظر الأمثلة </a:t>
            </a:r>
          </a:p>
          <a:p>
            <a:pPr algn="ctr"/>
            <a:r>
              <a:rPr lang="ar-EG" sz="3200" b="1" dirty="0">
                <a:latin typeface="Times New Roman" pitchFamily="18" charset="0"/>
                <a:cs typeface="Times New Roman" pitchFamily="18" charset="0"/>
              </a:rPr>
              <a:t>1 , 2 </a:t>
            </a:r>
          </a:p>
          <a:p>
            <a:pPr algn="ctr"/>
            <a:r>
              <a:rPr lang="ar-EG" sz="3200" b="1" dirty="0">
                <a:latin typeface="Times New Roman" pitchFamily="18" charset="0"/>
                <a:cs typeface="Times New Roman" pitchFamily="18" charset="0"/>
              </a:rPr>
              <a:t>3 </a:t>
            </a:r>
          </a:p>
          <a:p>
            <a:pPr algn="ctr"/>
            <a:r>
              <a:rPr lang="ar-EG" sz="32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</p:spTree>
  </p:cSld>
  <p:clrMapOvr>
    <a:masterClrMapping/>
  </p:clrMapOvr>
  <p:transition>
    <p:comb dir="vert"/>
    <p:sndAc>
      <p:stSnd>
        <p:snd r:embed="rId2" name="Pasflk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739775" y="1960563"/>
            <a:ext cx="7793038" cy="2303462"/>
            <a:chOff x="7298858" y="4725144"/>
            <a:chExt cx="1298929" cy="1065076"/>
          </a:xfrm>
        </p:grpSpPr>
        <p:grpSp>
          <p:nvGrpSpPr>
            <p:cNvPr id="41987" name="Group 2"/>
            <p:cNvGrpSpPr>
              <a:grpSpLocks/>
            </p:cNvGrpSpPr>
            <p:nvPr/>
          </p:nvGrpSpPr>
          <p:grpSpPr bwMode="auto">
            <a:xfrm>
              <a:off x="7298858" y="4725144"/>
              <a:ext cx="1298929" cy="1065076"/>
              <a:chOff x="2915816" y="3228020"/>
              <a:chExt cx="1440160" cy="1065076"/>
            </a:xfrm>
          </p:grpSpPr>
          <p:pic>
            <p:nvPicPr>
              <p:cNvPr id="41989" name="Picture 4"/>
              <p:cNvPicPr>
                <a:picLocks noChangeAspect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915816" y="3228020"/>
                <a:ext cx="1440160" cy="10650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41990" name="Group 5"/>
              <p:cNvGrpSpPr>
                <a:grpSpLocks/>
              </p:cNvGrpSpPr>
              <p:nvPr/>
            </p:nvGrpSpPr>
            <p:grpSpPr bwMode="auto">
              <a:xfrm>
                <a:off x="2995663" y="3320988"/>
                <a:ext cx="1290856" cy="870074"/>
                <a:chOff x="2995663" y="3320988"/>
                <a:chExt cx="1290856" cy="870074"/>
              </a:xfrm>
            </p:grpSpPr>
            <p:sp>
              <p:nvSpPr>
                <p:cNvPr id="7" name="Flowchart: Sequential Access Storage 6"/>
                <p:cNvSpPr/>
                <p:nvPr/>
              </p:nvSpPr>
              <p:spPr>
                <a:xfrm>
                  <a:off x="2995663" y="3320988"/>
                  <a:ext cx="1290856" cy="828092"/>
                </a:xfrm>
                <a:prstGeom prst="flowChartMagneticTape">
                  <a:avLst/>
                </a:prstGeom>
                <a:gradFill flip="none" rotWithShape="1">
                  <a:gsLst>
                    <a:gs pos="0">
                      <a:srgbClr val="660033"/>
                    </a:gs>
                    <a:gs pos="50000">
                      <a:srgbClr val="CC00FF"/>
                    </a:gs>
                    <a:gs pos="100000">
                      <a:schemeClr val="bg1"/>
                    </a:gs>
                  </a:gsLst>
                  <a:lin ang="13500000" scaled="1"/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glow" dir="t">
                    <a:rot lat="0" lon="0" rev="14100000"/>
                  </a:lightRig>
                </a:scene3d>
                <a:sp3d prstMaterial="softEdge">
                  <a:bevelT w="127000" prst="artDeco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>
                    <a:defRPr/>
                  </a:pPr>
                  <a:endParaRPr lang="ar-EG" b="1">
                    <a:ln w="18415" cmpd="sng">
                      <a:solidFill>
                        <a:srgbClr val="002060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endParaRPr>
                </a:p>
              </p:txBody>
            </p:sp>
            <p:pic>
              <p:nvPicPr>
                <p:cNvPr id="41994" name="Picture 7"/>
                <p:cNvPicPr>
                  <a:picLocks noChangeAspect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4079634" y="3769181"/>
                  <a:ext cx="206884" cy="42188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4" name="TextBox 3"/>
            <p:cNvSpPr txBox="1"/>
            <p:nvPr/>
          </p:nvSpPr>
          <p:spPr>
            <a:xfrm>
              <a:off x="7442801" y="4957831"/>
              <a:ext cx="975057" cy="555660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>
                <a:defRPr/>
              </a:pPr>
              <a:r>
                <a:rPr lang="ar-EG" sz="7200" b="1" dirty="0">
                  <a:solidFill>
                    <a:srgbClr val="FFFF00"/>
                  </a:solidFill>
                  <a:latin typeface="+mn-lt"/>
                  <a:cs typeface="+mj-cs"/>
                </a:rPr>
                <a:t>تدريب على اختبار</a:t>
              </a:r>
            </a:p>
          </p:txBody>
        </p:sp>
      </p:grpSp>
    </p:spTree>
  </p:cSld>
  <p:clrMapOvr>
    <a:masterClrMapping/>
  </p:clrMapOvr>
  <p:transition>
    <p:comb dir="vert"/>
    <p:sndAc>
      <p:stSnd>
        <p:snd r:embed="rId2" name="Pasflk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دريب على اختبا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0" y="142875"/>
            <a:ext cx="9144000" cy="6572250"/>
            <a:chOff x="0" y="142851"/>
            <a:chExt cx="9144000" cy="6572273"/>
          </a:xfrm>
        </p:grpSpPr>
        <p:grpSp>
          <p:nvGrpSpPr>
            <p:cNvPr id="43015" name="Group 15"/>
            <p:cNvGrpSpPr>
              <a:grpSpLocks/>
            </p:cNvGrpSpPr>
            <p:nvPr/>
          </p:nvGrpSpPr>
          <p:grpSpPr bwMode="auto">
            <a:xfrm rot="10800000">
              <a:off x="2928926" y="142851"/>
              <a:ext cx="3286116" cy="1500198"/>
              <a:chOff x="5857884" y="142852"/>
              <a:chExt cx="3286116" cy="1500198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5857884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6500826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7143768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7786710" y="142852"/>
                <a:ext cx="1357290" cy="150019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</p:grpSp>
        <p:grpSp>
          <p:nvGrpSpPr>
            <p:cNvPr id="43016" name="Group 9"/>
            <p:cNvGrpSpPr>
              <a:grpSpLocks/>
            </p:cNvGrpSpPr>
            <p:nvPr/>
          </p:nvGrpSpPr>
          <p:grpSpPr bwMode="auto">
            <a:xfrm rot="10800000">
              <a:off x="0" y="142851"/>
              <a:ext cx="3286116" cy="1500198"/>
              <a:chOff x="5857884" y="142852"/>
              <a:chExt cx="3286116" cy="1500198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5857884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6500826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7143768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7786710" y="142852"/>
                <a:ext cx="1357290" cy="150019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</p:grpSp>
        <p:grpSp>
          <p:nvGrpSpPr>
            <p:cNvPr id="43017" name="Group 8"/>
            <p:cNvGrpSpPr>
              <a:grpSpLocks/>
            </p:cNvGrpSpPr>
            <p:nvPr/>
          </p:nvGrpSpPr>
          <p:grpSpPr bwMode="auto">
            <a:xfrm>
              <a:off x="0" y="142852"/>
              <a:ext cx="9144000" cy="6572272"/>
              <a:chOff x="0" y="142852"/>
              <a:chExt cx="9144000" cy="6572272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5857884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6500826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7143768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9" name="Oval 4"/>
              <p:cNvSpPr/>
              <p:nvPr/>
            </p:nvSpPr>
            <p:spPr>
              <a:xfrm>
                <a:off x="7786710" y="142852"/>
                <a:ext cx="1357290" cy="150019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10" name="Rectangle 3"/>
              <p:cNvSpPr/>
              <p:nvPr/>
            </p:nvSpPr>
            <p:spPr>
              <a:xfrm>
                <a:off x="0" y="357165"/>
                <a:ext cx="9144000" cy="6357959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</p:grpSp>
      </p:grp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684213" y="549275"/>
            <a:ext cx="7886700" cy="212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40– يمكن إيجاد ارتفاع المثلث أدناه باستعمال العبارة 48 ÷ ب, حيث ب تمثل قاعدة المثلث. أوجد ارتفاع المثلث.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6215063" y="2360613"/>
            <a:ext cx="1957387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أ) 4م</a:t>
            </a:r>
          </a:p>
          <a:p>
            <a:pPr>
              <a:lnSpc>
                <a:spcPct val="150000"/>
              </a:lnSpc>
            </a:pPr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ب) 6م</a:t>
            </a:r>
          </a:p>
          <a:p>
            <a:pPr>
              <a:lnSpc>
                <a:spcPct val="150000"/>
              </a:lnSpc>
            </a:pPr>
            <a:r>
              <a:rPr lang="ar-EG" sz="4400" b="1" dirty="0" err="1">
                <a:latin typeface="Times New Roman" pitchFamily="18" charset="0"/>
                <a:cs typeface="Times New Roman" pitchFamily="18" charset="0"/>
              </a:rPr>
              <a:t>جـ</a:t>
            </a:r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) 8م</a:t>
            </a:r>
          </a:p>
          <a:p>
            <a:pPr>
              <a:lnSpc>
                <a:spcPct val="150000"/>
              </a:lnSpc>
            </a:pPr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د) 10م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857884" y="3497232"/>
            <a:ext cx="8354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0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 Unicode MS"/>
                <a:ea typeface="Arial Unicode MS"/>
                <a:cs typeface="Arial Unicode MS"/>
              </a:rPr>
              <a:t>✔</a:t>
            </a:r>
            <a:endParaRPr lang="ar-EG" sz="6000" dirty="0">
              <a:ln>
                <a:solidFill>
                  <a:sysClr val="windowText" lastClr="000000"/>
                </a:solidFill>
              </a:ln>
              <a:solidFill>
                <a:srgbClr val="0000FF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38200" y="3048000"/>
            <a:ext cx="3121025" cy="208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685800" y="5791200"/>
            <a:ext cx="213360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48 ÷ 8=6</a:t>
            </a:r>
          </a:p>
          <a:p>
            <a:r>
              <a:rPr lang="ar-EG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الاختيار الصحيح ب)</a:t>
            </a:r>
            <a:endParaRPr lang="ar-EG" dirty="0"/>
          </a:p>
        </p:txBody>
      </p:sp>
    </p:spTree>
  </p:cSld>
  <p:clrMapOvr>
    <a:masterClrMapping/>
  </p:clrMapOvr>
  <p:transition>
    <p:comb dir="vert"/>
    <p:sndAc>
      <p:stSnd>
        <p:snd r:embed="rId2" name="Pasflk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645 - hollow log h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065 - arcade game drop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يمكن إيجاد ارتفاع المثلث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1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9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6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7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8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5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10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wema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48 ÷ 8=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uiExpand="1" build="p"/>
      <p:bldP spid="2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395288" y="-9525"/>
            <a:ext cx="8424862" cy="6867525"/>
            <a:chOff x="395182" y="-9330"/>
            <a:chExt cx="8425290" cy="6867330"/>
          </a:xfrm>
        </p:grpSpPr>
        <p:grpSp>
          <p:nvGrpSpPr>
            <p:cNvPr id="44036" name="Group 2"/>
            <p:cNvGrpSpPr>
              <a:grpSpLocks/>
            </p:cNvGrpSpPr>
            <p:nvPr/>
          </p:nvGrpSpPr>
          <p:grpSpPr bwMode="auto">
            <a:xfrm>
              <a:off x="408654" y="-9330"/>
              <a:ext cx="8411818" cy="6867330"/>
              <a:chOff x="408654" y="-9330"/>
              <a:chExt cx="8411818" cy="6867330"/>
            </a:xfrm>
          </p:grpSpPr>
          <p:grpSp>
            <p:nvGrpSpPr>
              <p:cNvPr id="4" name="Group 4"/>
              <p:cNvGrpSpPr/>
              <p:nvPr/>
            </p:nvGrpSpPr>
            <p:grpSpPr>
              <a:xfrm>
                <a:off x="432048" y="-9330"/>
                <a:ext cx="8388424" cy="6867330"/>
                <a:chOff x="504056" y="-9330"/>
                <a:chExt cx="8388424" cy="6867330"/>
              </a:xfrm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</p:grpSpPr>
            <p:sp>
              <p:nvSpPr>
                <p:cNvPr id="8" name="Flowchart: Document 7"/>
                <p:cNvSpPr/>
                <p:nvPr/>
              </p:nvSpPr>
              <p:spPr>
                <a:xfrm rot="10800000">
                  <a:off x="504056" y="-9330"/>
                  <a:ext cx="8388424" cy="6534674"/>
                </a:xfrm>
                <a:prstGeom prst="flowChartDocument">
                  <a:avLst/>
                </a:prstGeom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50000">
                      <a:schemeClr val="accent5">
                        <a:lumMod val="40000"/>
                        <a:lumOff val="60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  <a:tileRect/>
                </a:gradFill>
                <a:ln>
                  <a:noFill/>
                </a:ln>
                <a:effectLst>
                  <a:outerShdw blurRad="107950" dist="12700" dir="5400000" algn="ctr">
                    <a:srgbClr val="000000"/>
                  </a:outerShdw>
                </a:effectLst>
                <a:sp3d contourW="44450" prstMaterial="matte">
                  <a:bevelT w="63500" h="63500" prst="artDeco"/>
                  <a:contourClr>
                    <a:srgbClr val="FFFFFF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>
                    <a:defRPr/>
                  </a:pPr>
                  <a:endParaRPr lang="ar-EG"/>
                </a:p>
              </p:txBody>
            </p:sp>
            <p:sp>
              <p:nvSpPr>
                <p:cNvPr id="9" name="Flowchart: Document 8"/>
                <p:cNvSpPr/>
                <p:nvPr/>
              </p:nvSpPr>
              <p:spPr>
                <a:xfrm>
                  <a:off x="2339752" y="908720"/>
                  <a:ext cx="6408712" cy="5949280"/>
                </a:xfrm>
                <a:prstGeom prst="flowChartDocumen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  <a:effectLst>
                  <a:outerShdw blurRad="107950" dist="12700" dir="5400000" algn="ctr">
                    <a:srgbClr val="000000"/>
                  </a:outerShdw>
                </a:effectLst>
                <a:sp3d contourW="44450" prstMaterial="matte">
                  <a:bevelT w="63500" h="63500" prst="artDeco"/>
                  <a:contourClr>
                    <a:srgbClr val="FFFFFF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>
                    <a:defRPr/>
                  </a:pPr>
                  <a:endParaRPr lang="ar-EG"/>
                </a:p>
              </p:txBody>
            </p:sp>
            <p:sp>
              <p:nvSpPr>
                <p:cNvPr id="10" name="Flowchart: Document 9"/>
                <p:cNvSpPr/>
                <p:nvPr/>
              </p:nvSpPr>
              <p:spPr>
                <a:xfrm>
                  <a:off x="539552" y="404664"/>
                  <a:ext cx="7920880" cy="6264696"/>
                </a:xfrm>
                <a:prstGeom prst="flowChartDocument">
                  <a:avLst/>
                </a:prstGeom>
                <a:gradFill flip="none" rotWithShape="1">
                  <a:gsLst>
                    <a:gs pos="0">
                      <a:srgbClr val="6600CC"/>
                    </a:gs>
                    <a:gs pos="50000">
                      <a:schemeClr val="bg1"/>
                    </a:gs>
                    <a:gs pos="100000">
                      <a:srgbClr val="3333CC">
                        <a:tint val="23500"/>
                        <a:satMod val="160000"/>
                      </a:srgbClr>
                    </a:gs>
                  </a:gsLst>
                  <a:lin ang="5400000" scaled="1"/>
                  <a:tileRect/>
                </a:gradFill>
                <a:ln>
                  <a:noFill/>
                </a:ln>
                <a:effectLst>
                  <a:outerShdw blurRad="107950" dist="12700" dir="5400000" algn="ctr">
                    <a:srgbClr val="000000"/>
                  </a:outerShdw>
                </a:effectLst>
                <a:sp3d contourW="44450" prstMaterial="matte">
                  <a:bevelT w="63500" h="63500" prst="artDeco"/>
                  <a:contourClr>
                    <a:srgbClr val="FFFFFF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>
                    <a:defRPr/>
                  </a:pPr>
                  <a:endParaRPr lang="ar-EG"/>
                </a:p>
              </p:txBody>
            </p:sp>
          </p:grpSp>
          <p:pic>
            <p:nvPicPr>
              <p:cNvPr id="44039" name="Picture 5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788024" y="353988"/>
                <a:ext cx="3467100" cy="2667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4040" name="Picture 6"/>
              <p:cNvPicPr>
                <a:picLocks noChangeAspect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08654" y="206798"/>
                <a:ext cx="1762125" cy="590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44037" name="Picture 3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flipV="1">
              <a:off x="395182" y="5468044"/>
              <a:ext cx="187576" cy="625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55650" y="908050"/>
            <a:ext cx="741680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ar-EG" sz="5400" b="1" dirty="0">
                <a:latin typeface="Times New Roman" pitchFamily="18" charset="0"/>
                <a:cs typeface="Times New Roman" pitchFamily="18" charset="0"/>
              </a:rPr>
              <a:t>41– يبين الجدول أدناه مجموع الميداليات التي حصلت عليها بعض الدول المشاركة في دورة الألعاب الأولمبية الشتوية عام 2006م.</a:t>
            </a:r>
            <a:endParaRPr lang="ar-EG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omb dir="vert"/>
    <p:sndAc>
      <p:stSnd>
        <p:snd r:embed="rId2" name="Pasflk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enMone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يبين الجدول أدنا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8" name="Group 1"/>
          <p:cNvGrpSpPr>
            <a:grpSpLocks/>
          </p:cNvGrpSpPr>
          <p:nvPr/>
        </p:nvGrpSpPr>
        <p:grpSpPr bwMode="auto">
          <a:xfrm>
            <a:off x="395288" y="-9525"/>
            <a:ext cx="8424862" cy="6867525"/>
            <a:chOff x="395182" y="-9330"/>
            <a:chExt cx="8425290" cy="6867330"/>
          </a:xfrm>
        </p:grpSpPr>
        <p:grpSp>
          <p:nvGrpSpPr>
            <p:cNvPr id="45099" name="Group 2"/>
            <p:cNvGrpSpPr>
              <a:grpSpLocks/>
            </p:cNvGrpSpPr>
            <p:nvPr/>
          </p:nvGrpSpPr>
          <p:grpSpPr bwMode="auto">
            <a:xfrm>
              <a:off x="408654" y="-9330"/>
              <a:ext cx="8411818" cy="6867330"/>
              <a:chOff x="408654" y="-9330"/>
              <a:chExt cx="8411818" cy="6867330"/>
            </a:xfrm>
          </p:grpSpPr>
          <p:grpSp>
            <p:nvGrpSpPr>
              <p:cNvPr id="4" name="Group 4"/>
              <p:cNvGrpSpPr/>
              <p:nvPr/>
            </p:nvGrpSpPr>
            <p:grpSpPr>
              <a:xfrm>
                <a:off x="432048" y="-9330"/>
                <a:ext cx="8388424" cy="6867330"/>
                <a:chOff x="504056" y="-9330"/>
                <a:chExt cx="8388424" cy="6867330"/>
              </a:xfrm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</p:grpSpPr>
            <p:sp>
              <p:nvSpPr>
                <p:cNvPr id="8" name="Flowchart: Document 7"/>
                <p:cNvSpPr/>
                <p:nvPr/>
              </p:nvSpPr>
              <p:spPr>
                <a:xfrm rot="10800000">
                  <a:off x="504056" y="-9330"/>
                  <a:ext cx="8388424" cy="6534674"/>
                </a:xfrm>
                <a:prstGeom prst="flowChartDocument">
                  <a:avLst/>
                </a:prstGeom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50000">
                      <a:schemeClr val="accent5">
                        <a:lumMod val="40000"/>
                        <a:lumOff val="60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  <a:tileRect/>
                </a:gradFill>
                <a:ln>
                  <a:noFill/>
                </a:ln>
                <a:effectLst>
                  <a:outerShdw blurRad="107950" dist="12700" dir="5400000" algn="ctr">
                    <a:srgbClr val="000000"/>
                  </a:outerShdw>
                </a:effectLst>
                <a:sp3d contourW="44450" prstMaterial="matte">
                  <a:bevelT w="63500" h="63500" prst="artDeco"/>
                  <a:contourClr>
                    <a:srgbClr val="FFFFFF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>
                    <a:defRPr/>
                  </a:pPr>
                  <a:endParaRPr lang="ar-EG"/>
                </a:p>
              </p:txBody>
            </p:sp>
            <p:sp>
              <p:nvSpPr>
                <p:cNvPr id="9" name="Flowchart: Document 8"/>
                <p:cNvSpPr/>
                <p:nvPr/>
              </p:nvSpPr>
              <p:spPr>
                <a:xfrm>
                  <a:off x="2339752" y="908720"/>
                  <a:ext cx="6408712" cy="5949280"/>
                </a:xfrm>
                <a:prstGeom prst="flowChartDocumen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  <a:effectLst>
                  <a:outerShdw blurRad="107950" dist="12700" dir="5400000" algn="ctr">
                    <a:srgbClr val="000000"/>
                  </a:outerShdw>
                </a:effectLst>
                <a:sp3d contourW="44450" prstMaterial="matte">
                  <a:bevelT w="63500" h="63500" prst="artDeco"/>
                  <a:contourClr>
                    <a:srgbClr val="FFFFFF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>
                    <a:defRPr/>
                  </a:pPr>
                  <a:endParaRPr lang="ar-EG"/>
                </a:p>
              </p:txBody>
            </p:sp>
            <p:sp>
              <p:nvSpPr>
                <p:cNvPr id="10" name="Flowchart: Document 9"/>
                <p:cNvSpPr/>
                <p:nvPr/>
              </p:nvSpPr>
              <p:spPr>
                <a:xfrm>
                  <a:off x="539552" y="404664"/>
                  <a:ext cx="7920880" cy="6264696"/>
                </a:xfrm>
                <a:prstGeom prst="flowChartDocument">
                  <a:avLst/>
                </a:prstGeom>
                <a:gradFill flip="none" rotWithShape="1">
                  <a:gsLst>
                    <a:gs pos="0">
                      <a:srgbClr val="6600CC"/>
                    </a:gs>
                    <a:gs pos="50000">
                      <a:schemeClr val="bg1"/>
                    </a:gs>
                    <a:gs pos="100000">
                      <a:srgbClr val="3333CC">
                        <a:tint val="23500"/>
                        <a:satMod val="160000"/>
                      </a:srgbClr>
                    </a:gs>
                  </a:gsLst>
                  <a:lin ang="5400000" scaled="1"/>
                  <a:tileRect/>
                </a:gradFill>
                <a:ln>
                  <a:noFill/>
                </a:ln>
                <a:effectLst>
                  <a:outerShdw blurRad="107950" dist="12700" dir="5400000" algn="ctr">
                    <a:srgbClr val="000000"/>
                  </a:outerShdw>
                </a:effectLst>
                <a:sp3d contourW="44450" prstMaterial="matte">
                  <a:bevelT w="63500" h="63500" prst="artDeco"/>
                  <a:contourClr>
                    <a:srgbClr val="FFFFFF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>
                    <a:defRPr/>
                  </a:pPr>
                  <a:endParaRPr lang="ar-EG"/>
                </a:p>
              </p:txBody>
            </p:sp>
          </p:grpSp>
          <p:pic>
            <p:nvPicPr>
              <p:cNvPr id="45103" name="Picture 6"/>
              <p:cNvPicPr>
                <a:picLocks noChangeAspect="1"/>
              </p:cNvPicPr>
              <p:nvPr/>
            </p:nvPicPr>
            <p:blipFill>
              <a:blip r:embed="rId19" cstate="print"/>
              <a:srcRect/>
              <a:stretch>
                <a:fillRect/>
              </a:stretch>
            </p:blipFill>
            <p:spPr bwMode="auto">
              <a:xfrm>
                <a:off x="408654" y="206798"/>
                <a:ext cx="1762125" cy="590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45100" name="Picture 3"/>
            <p:cNvPicPr>
              <a:picLocks noChangeAspect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 flipV="1">
              <a:off x="395182" y="5468044"/>
              <a:ext cx="187576" cy="625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1188290" y="836613"/>
          <a:ext cx="6666660" cy="4392486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333330"/>
                <a:gridCol w="3333330"/>
              </a:tblGrid>
              <a:tr h="627498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</a:tr>
              <a:tr h="627498"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27498"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27498"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27498"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27498"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27498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076825" y="836613"/>
            <a:ext cx="22320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solidFill>
                  <a:srgbClr val="FFFF00"/>
                </a:solidFill>
              </a:rPr>
              <a:t>الدولة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331913" y="836613"/>
            <a:ext cx="30781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solidFill>
                  <a:srgbClr val="FFFF00"/>
                </a:solidFill>
              </a:rPr>
              <a:t>مجموع الميداليات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076825" y="1482725"/>
            <a:ext cx="22320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/>
              <a:t>ألمانيا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835150" y="1484313"/>
            <a:ext cx="22320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solidFill>
                  <a:srgbClr val="3333FF"/>
                </a:solidFill>
              </a:rPr>
              <a:t>29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5076825" y="2133600"/>
            <a:ext cx="22320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/>
              <a:t>أمريكا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835150" y="2135188"/>
            <a:ext cx="22320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solidFill>
                  <a:srgbClr val="3333FF"/>
                </a:solidFill>
              </a:rPr>
              <a:t>25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076825" y="2708275"/>
            <a:ext cx="22320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/>
              <a:t>كندا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835150" y="2711450"/>
            <a:ext cx="22320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solidFill>
                  <a:srgbClr val="3333FF"/>
                </a:solidFill>
              </a:rPr>
              <a:t>س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076825" y="3357563"/>
            <a:ext cx="22320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/>
              <a:t>أستراليا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1835150" y="3359150"/>
            <a:ext cx="22320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solidFill>
                  <a:srgbClr val="3333FF"/>
                </a:solidFill>
              </a:rPr>
              <a:t>23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5076825" y="4005263"/>
            <a:ext cx="22320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/>
              <a:t>روسيا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1835150" y="4006850"/>
            <a:ext cx="22320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solidFill>
                  <a:srgbClr val="3333FF"/>
                </a:solidFill>
              </a:rPr>
              <a:t>22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5076825" y="4581525"/>
            <a:ext cx="22320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/>
              <a:t>النرويج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1835150" y="4583113"/>
            <a:ext cx="22320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solidFill>
                  <a:srgbClr val="3333FF"/>
                </a:solidFill>
              </a:rPr>
              <a:t>19</a:t>
            </a:r>
          </a:p>
        </p:txBody>
      </p:sp>
    </p:spTree>
  </p:cSld>
  <p:clrMapOvr>
    <a:masterClrMapping/>
  </p:clrMapOvr>
  <p:transition>
    <p:comb dir="vert"/>
    <p:sndAc>
      <p:stSnd>
        <p:snd r:embed="rId3" name="Pasflk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156 - big tom tom b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دول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ألماني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مجموع الميدالي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أمريك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كند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أسترالي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روسي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النروي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82" name="Group 1"/>
          <p:cNvGrpSpPr>
            <a:grpSpLocks/>
          </p:cNvGrpSpPr>
          <p:nvPr/>
        </p:nvGrpSpPr>
        <p:grpSpPr bwMode="auto">
          <a:xfrm>
            <a:off x="395288" y="-9525"/>
            <a:ext cx="8424862" cy="6867525"/>
            <a:chOff x="395182" y="-9330"/>
            <a:chExt cx="8425290" cy="6867330"/>
          </a:xfrm>
        </p:grpSpPr>
        <p:grpSp>
          <p:nvGrpSpPr>
            <p:cNvPr id="4" name="Group 4"/>
            <p:cNvGrpSpPr/>
            <p:nvPr/>
          </p:nvGrpSpPr>
          <p:grpSpPr bwMode="auto">
            <a:xfrm>
              <a:off x="432048" y="-9330"/>
              <a:ext cx="8388424" cy="6867330"/>
              <a:chOff x="504056" y="-9330"/>
              <a:chExt cx="8388424" cy="6867330"/>
            </a:xfrm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</p:grpSpPr>
          <p:sp>
            <p:nvSpPr>
              <p:cNvPr id="8" name="Flowchart: Document 7"/>
              <p:cNvSpPr/>
              <p:nvPr/>
            </p:nvSpPr>
            <p:spPr>
              <a:xfrm rot="10800000">
                <a:off x="504056" y="-9330"/>
                <a:ext cx="8388424" cy="6534674"/>
              </a:xfrm>
              <a:prstGeom prst="flowChartDocument">
                <a:avLst/>
              </a:prstGeom>
              <a:gradFill flip="none" rotWithShape="1">
                <a:gsLst>
                  <a:gs pos="0">
                    <a:schemeClr val="bg1">
                      <a:lumMod val="50000"/>
                    </a:schemeClr>
                  </a:gs>
                  <a:gs pos="5000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9" name="Flowchart: Document 8"/>
              <p:cNvSpPr/>
              <p:nvPr/>
            </p:nvSpPr>
            <p:spPr>
              <a:xfrm>
                <a:off x="2339752" y="908720"/>
                <a:ext cx="6408712" cy="5949280"/>
              </a:xfrm>
              <a:prstGeom prst="flowChartDocumen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10" name="Flowchart: Document 9"/>
              <p:cNvSpPr/>
              <p:nvPr/>
            </p:nvSpPr>
            <p:spPr>
              <a:xfrm>
                <a:off x="539552" y="404664"/>
                <a:ext cx="7920880" cy="6264696"/>
              </a:xfrm>
              <a:prstGeom prst="flowChartDocument">
                <a:avLst/>
              </a:prstGeom>
              <a:gradFill flip="none" rotWithShape="1">
                <a:gsLst>
                  <a:gs pos="0">
                    <a:srgbClr val="6600CC"/>
                  </a:gs>
                  <a:gs pos="50000">
                    <a:schemeClr val="bg1"/>
                  </a:gs>
                  <a:gs pos="100000">
                    <a:srgbClr val="3333CC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</p:grpSp>
        <p:pic>
          <p:nvPicPr>
            <p:cNvPr id="46090" name="Picture 3"/>
            <p:cNvPicPr>
              <a:picLocks noChangeAspect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 flipV="1">
              <a:off x="395182" y="5468044"/>
              <a:ext cx="187576" cy="625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55650" y="692150"/>
            <a:ext cx="7416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أي عبارة مما يأتي تمثل المجموع الكلي للميداليات في الجدول؟</a:t>
            </a:r>
            <a:endParaRPr lang="ar-EG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076825" y="2360613"/>
            <a:ext cx="3095625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أ) 118 – </a:t>
            </a:r>
            <a:r>
              <a:rPr lang="ar-EG" sz="4400" b="1" dirty="0" err="1">
                <a:latin typeface="Times New Roman" pitchFamily="18" charset="0"/>
                <a:cs typeface="Times New Roman" pitchFamily="18" charset="0"/>
              </a:rPr>
              <a:t>س</a:t>
            </a:r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787900" y="3689350"/>
            <a:ext cx="33845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ب) 2س + 118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116013" y="2349500"/>
            <a:ext cx="3095625" cy="98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ar-EG" sz="4400" b="1" dirty="0" err="1">
                <a:latin typeface="Times New Roman" pitchFamily="18" charset="0"/>
                <a:cs typeface="Times New Roman" pitchFamily="18" charset="0"/>
              </a:rPr>
              <a:t>جـ</a:t>
            </a:r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ar-EG" sz="4400" b="1" dirty="0" err="1">
                <a:latin typeface="Times New Roman" pitchFamily="18" charset="0"/>
                <a:cs typeface="Times New Roman" pitchFamily="18" charset="0"/>
              </a:rPr>
              <a:t>س</a:t>
            </a:r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 – 118 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827088" y="3678238"/>
            <a:ext cx="3384550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د) 118 + </a:t>
            </a:r>
            <a:r>
              <a:rPr lang="ar-EG" sz="4400" b="1" dirty="0" err="1">
                <a:latin typeface="Times New Roman" pitchFamily="18" charset="0"/>
                <a:cs typeface="Times New Roman" pitchFamily="18" charset="0"/>
              </a:rPr>
              <a:t>س</a:t>
            </a:r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900113" y="3740150"/>
            <a:ext cx="3563937" cy="10572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17" name="TextBox 16"/>
          <p:cNvSpPr txBox="1"/>
          <p:nvPr/>
        </p:nvSpPr>
        <p:spPr>
          <a:xfrm>
            <a:off x="685800" y="5791200"/>
            <a:ext cx="21336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الاختيار الصحيح د)</a:t>
            </a:r>
            <a:endParaRPr lang="ar-EG" dirty="0"/>
          </a:p>
        </p:txBody>
      </p:sp>
    </p:spTree>
  </p:cSld>
  <p:clrMapOvr>
    <a:masterClrMapping/>
  </p:clrMapOvr>
  <p:transition>
    <p:comb dir="vert"/>
    <p:sndAc>
      <p:stSnd>
        <p:snd r:embed="rId2" name="Pasflk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ي عبارة مما يأتي تمثل المجمو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18 – 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س +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س –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18 + 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0606 - heavy thum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الاختيار الصحيح د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build="p"/>
      <p:bldP spid="13" grpId="0" build="p"/>
      <p:bldP spid="14" grpId="0" build="p"/>
      <p:bldP spid="15" grpId="0" build="p"/>
      <p:bldP spid="16" grpId="0" animBg="1"/>
      <p:bldP spid="1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1438" y="142852"/>
            <a:ext cx="9001156" cy="6786610"/>
            <a:chOff x="0" y="214290"/>
            <a:chExt cx="9001156" cy="6786610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3" name="Flowchart: Document 2"/>
            <p:cNvSpPr/>
            <p:nvPr/>
          </p:nvSpPr>
          <p:spPr>
            <a:xfrm>
              <a:off x="0" y="1071570"/>
              <a:ext cx="4786314" cy="5929330"/>
            </a:xfrm>
            <a:prstGeom prst="flowChartDocument">
              <a:avLst/>
            </a:prstGeom>
            <a:gradFill flip="none" rotWithShape="1">
              <a:gsLst>
                <a:gs pos="0">
                  <a:srgbClr val="CC0000">
                    <a:shade val="30000"/>
                    <a:satMod val="115000"/>
                  </a:srgbClr>
                </a:gs>
                <a:gs pos="50000">
                  <a:srgbClr val="CC0000">
                    <a:shade val="67500"/>
                    <a:satMod val="115000"/>
                  </a:srgbClr>
                </a:gs>
                <a:gs pos="100000">
                  <a:srgbClr val="CC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sp>
          <p:nvSpPr>
            <p:cNvPr id="4" name="Flowchart: Terminator 3"/>
            <p:cNvSpPr/>
            <p:nvPr/>
          </p:nvSpPr>
          <p:spPr>
            <a:xfrm>
              <a:off x="0" y="214290"/>
              <a:ext cx="6429388" cy="1500198"/>
            </a:xfrm>
            <a:prstGeom prst="flowChartTerminator">
              <a:avLst/>
            </a:prstGeom>
            <a:gradFill flip="none" rotWithShape="1">
              <a:gsLst>
                <a:gs pos="0">
                  <a:srgbClr val="0000FF">
                    <a:shade val="30000"/>
                    <a:satMod val="115000"/>
                  </a:srgbClr>
                </a:gs>
                <a:gs pos="50000">
                  <a:srgbClr val="0000FF">
                    <a:shade val="67500"/>
                    <a:satMod val="115000"/>
                  </a:srgbClr>
                </a:gs>
                <a:gs pos="100000">
                  <a:srgbClr val="0000FF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solidFill>
                <a:schemeClr val="bg1"/>
              </a:solidFill>
            </a:ln>
            <a:effectLst/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sp>
          <p:nvSpPr>
            <p:cNvPr id="5" name="Plaque 4"/>
            <p:cNvSpPr/>
            <p:nvPr/>
          </p:nvSpPr>
          <p:spPr>
            <a:xfrm>
              <a:off x="4929190" y="285728"/>
              <a:ext cx="4071966" cy="6500858"/>
            </a:xfrm>
            <a:prstGeom prst="plaqu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sp>
          <p:nvSpPr>
            <p:cNvPr id="6" name="Round Single Corner Rectangle 5"/>
            <p:cNvSpPr/>
            <p:nvPr/>
          </p:nvSpPr>
          <p:spPr>
            <a:xfrm>
              <a:off x="285720" y="500042"/>
              <a:ext cx="8429684" cy="6072230"/>
            </a:xfrm>
            <a:prstGeom prst="round1Rect">
              <a:avLst/>
            </a:prstGeom>
            <a:gradFill flip="none" rotWithShape="1">
              <a:gsLst>
                <a:gs pos="26000">
                  <a:schemeClr val="accent2">
                    <a:lumMod val="60000"/>
                    <a:lumOff val="40000"/>
                  </a:schemeClr>
                </a:gs>
                <a:gs pos="5000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/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</p:grp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11188" y="908050"/>
            <a:ext cx="792162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 dirty="0">
                <a:solidFill>
                  <a:srgbClr val="002060"/>
                </a:solidFill>
              </a:rPr>
              <a:t>42– </a:t>
            </a:r>
            <a:r>
              <a:rPr lang="ar-EG" sz="4800" b="1" dirty="0">
                <a:solidFill>
                  <a:srgbClr val="FF0000"/>
                </a:solidFill>
              </a:rPr>
              <a:t>إجابة قصيرة: </a:t>
            </a:r>
            <a:r>
              <a:rPr lang="ar-EG" sz="4800" b="1" dirty="0">
                <a:solidFill>
                  <a:srgbClr val="002060"/>
                </a:solidFill>
              </a:rPr>
              <a:t>إذا كان 4س يمثل محيط مربع طول ضلعه </a:t>
            </a:r>
            <a:r>
              <a:rPr lang="ar-EG" sz="4800" b="1" dirty="0" err="1">
                <a:solidFill>
                  <a:srgbClr val="002060"/>
                </a:solidFill>
              </a:rPr>
              <a:t>س</a:t>
            </a:r>
            <a:r>
              <a:rPr lang="ar-EG" sz="4800" b="1" dirty="0">
                <a:solidFill>
                  <a:srgbClr val="002060"/>
                </a:solidFill>
              </a:rPr>
              <a:t>, فأوجد محيط مربع طول ضلعه 26 سم.</a:t>
            </a:r>
          </a:p>
        </p:txBody>
      </p:sp>
      <p:sp>
        <p:nvSpPr>
          <p:cNvPr id="8" name="مستطيل 17"/>
          <p:cNvSpPr>
            <a:spLocks noChangeArrowheads="1"/>
          </p:cNvSpPr>
          <p:nvPr/>
        </p:nvSpPr>
        <p:spPr bwMode="auto">
          <a:xfrm>
            <a:off x="1619250" y="4149725"/>
            <a:ext cx="6121400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400" b="1">
                <a:solidFill>
                  <a:srgbClr val="0000FF"/>
                </a:solidFill>
              </a:rPr>
              <a:t>..............</a:t>
            </a:r>
            <a:endParaRPr lang="en-US" sz="440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comb dir="vert"/>
    <p:sndAc>
      <p:stSnd>
        <p:snd r:embed="rId2" name="Pasflk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83 - arcade game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جابة قصيرة  إذا كان 4س يمثل محيط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إجابة قصير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116013" y="1143000"/>
            <a:ext cx="7215187" cy="4357688"/>
            <a:chOff x="1428728" y="1142984"/>
            <a:chExt cx="7215238" cy="4357718"/>
          </a:xfrm>
        </p:grpSpPr>
        <p:sp>
          <p:nvSpPr>
            <p:cNvPr id="3" name="Moon 2"/>
            <p:cNvSpPr/>
            <p:nvPr/>
          </p:nvSpPr>
          <p:spPr>
            <a:xfrm flipH="1">
              <a:off x="5572132" y="1142984"/>
              <a:ext cx="3071834" cy="4357718"/>
            </a:xfrm>
            <a:prstGeom prst="moon">
              <a:avLst/>
            </a:prstGeom>
            <a:gradFill flip="none" rotWithShape="1">
              <a:gsLst>
                <a:gs pos="0">
                  <a:srgbClr val="006666">
                    <a:tint val="66000"/>
                    <a:satMod val="160000"/>
                  </a:srgbClr>
                </a:gs>
                <a:gs pos="50000">
                  <a:srgbClr val="006666">
                    <a:tint val="44500"/>
                    <a:satMod val="160000"/>
                  </a:srgbClr>
                </a:gs>
                <a:gs pos="100000">
                  <a:srgbClr val="006666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1428728" y="1142984"/>
              <a:ext cx="6715172" cy="4143404"/>
              <a:chOff x="1142976" y="1142984"/>
              <a:chExt cx="6715172" cy="4143404"/>
            </a:xfr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/>
                </a:gs>
                <a:gs pos="100000">
                  <a:schemeClr val="bg1"/>
                </a:gs>
              </a:gsLst>
              <a:lin ang="16200000" scaled="1"/>
              <a:tileRect/>
            </a:gradFill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</p:grpSpPr>
          <p:sp>
            <p:nvSpPr>
              <p:cNvPr id="5" name="L-Shape 3"/>
              <p:cNvSpPr/>
              <p:nvPr/>
            </p:nvSpPr>
            <p:spPr>
              <a:xfrm>
                <a:off x="1142976" y="1142984"/>
                <a:ext cx="5357850" cy="4143404"/>
              </a:xfrm>
              <a:prstGeom prst="corner">
                <a:avLst/>
              </a:prstGeom>
              <a:grpFill/>
              <a:ln w="57150">
                <a:solidFill>
                  <a:schemeClr val="bg1">
                    <a:lumMod val="50000"/>
                  </a:schemeClr>
                </a:solidFill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6" name="Oval Callout 5"/>
              <p:cNvSpPr/>
              <p:nvPr/>
            </p:nvSpPr>
            <p:spPr>
              <a:xfrm>
                <a:off x="1357290" y="1428736"/>
                <a:ext cx="6500858" cy="3357586"/>
              </a:xfrm>
              <a:prstGeom prst="wedgeEllipseCallout">
                <a:avLst/>
              </a:prstGeom>
              <a:gradFill flip="none" rotWithShape="1"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50000">
                    <a:schemeClr val="bg1"/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  <a:ln w="57150">
                <a:solidFill>
                  <a:schemeClr val="bg1">
                    <a:lumMod val="85000"/>
                  </a:schemeClr>
                </a:solidFill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</p:grpSp>
      </p:grp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758950" y="2511425"/>
            <a:ext cx="55721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tabLst>
                <a:tab pos="581025" algn="l"/>
              </a:tabLst>
            </a:pPr>
            <a:r>
              <a:rPr lang="ar-EG" sz="8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مراجعة تراكمية</a:t>
            </a:r>
            <a:endParaRPr lang="ar-EG" sz="8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comb dir="vert"/>
    <p:sndAc>
      <p:stSnd>
        <p:snd r:embed="rId2" name="Pasflk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984 - safe door clos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راجعة تراكم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42875" y="142875"/>
            <a:ext cx="8929688" cy="6572250"/>
            <a:chOff x="428596" y="1928802"/>
            <a:chExt cx="8143932" cy="4572032"/>
          </a:xfrm>
        </p:grpSpPr>
        <p:sp>
          <p:nvSpPr>
            <p:cNvPr id="3" name="Plaque 2"/>
            <p:cNvSpPr/>
            <p:nvPr/>
          </p:nvSpPr>
          <p:spPr>
            <a:xfrm>
              <a:off x="428596" y="1928802"/>
              <a:ext cx="8072494" cy="4572032"/>
            </a:xfrm>
            <a:prstGeom prst="plaque">
              <a:avLst/>
            </a:prstGeom>
            <a:solidFill>
              <a:srgbClr val="9900CC"/>
            </a:solidFill>
            <a:ln w="57150">
              <a:solidFill>
                <a:schemeClr val="accent5">
                  <a:lumMod val="20000"/>
                  <a:lumOff val="80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grpSp>
          <p:nvGrpSpPr>
            <p:cNvPr id="49166" name="Group 14"/>
            <p:cNvGrpSpPr>
              <a:grpSpLocks/>
            </p:cNvGrpSpPr>
            <p:nvPr/>
          </p:nvGrpSpPr>
          <p:grpSpPr bwMode="auto">
            <a:xfrm>
              <a:off x="428596" y="2000240"/>
              <a:ext cx="8143932" cy="4357718"/>
              <a:chOff x="642910" y="1643050"/>
              <a:chExt cx="8143932" cy="4357718"/>
            </a:xfrm>
          </p:grpSpPr>
          <p:sp>
            <p:nvSpPr>
              <p:cNvPr id="5" name="Left-Right Arrow 4"/>
              <p:cNvSpPr/>
              <p:nvPr/>
            </p:nvSpPr>
            <p:spPr>
              <a:xfrm>
                <a:off x="642910" y="1643396"/>
                <a:ext cx="8143932" cy="856980"/>
              </a:xfrm>
              <a:prstGeom prst="leftRightArrow">
                <a:avLst/>
              </a:prstGeom>
              <a:solidFill>
                <a:srgbClr val="C00000"/>
              </a:solidFill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6" name="Round Same Side Corner Rectangle 5"/>
              <p:cNvSpPr/>
              <p:nvPr/>
            </p:nvSpPr>
            <p:spPr>
              <a:xfrm>
                <a:off x="903516" y="1714488"/>
                <a:ext cx="7526136" cy="4286280"/>
              </a:xfrm>
              <a:prstGeom prst="round2SameRect">
                <a:avLst>
                  <a:gd name="adj1" fmla="val 11485"/>
                  <a:gd name="adj2" fmla="val 0"/>
                </a:avLst>
              </a:prstGeom>
              <a:gradFill flip="none" rotWithShape="1">
                <a:gsLst>
                  <a:gs pos="0">
                    <a:srgbClr val="FFCCCC"/>
                  </a:gs>
                  <a:gs pos="50000">
                    <a:schemeClr val="bg1"/>
                  </a:gs>
                  <a:gs pos="100000">
                    <a:schemeClr val="bg2">
                      <a:lumMod val="90000"/>
                    </a:schemeClr>
                  </a:gs>
                </a:gsLst>
                <a:lin ang="8100000" scaled="1"/>
                <a:tileRect/>
              </a:gradFill>
              <a:ln w="38100"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</p:grpSp>
      </p:grpSp>
      <p:sp>
        <p:nvSpPr>
          <p:cNvPr id="7" name="TextBox 6"/>
          <p:cNvSpPr txBox="1"/>
          <p:nvPr/>
        </p:nvSpPr>
        <p:spPr>
          <a:xfrm>
            <a:off x="1043608" y="692696"/>
            <a:ext cx="7200800" cy="14465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rtlCol="1">
            <a:spAutoFit/>
          </a:bodyPr>
          <a:lstStyle/>
          <a:p>
            <a:pPr algn="ctr">
              <a:defRPr/>
            </a:pPr>
            <a:r>
              <a:rPr lang="ar-EG" sz="4400" b="1" dirty="0">
                <a:solidFill>
                  <a:srgbClr val="6600CC"/>
                </a:solidFill>
              </a:rPr>
              <a:t>احسب قيمة كل من العبارات التالية: (الدرس 1-4)</a:t>
            </a: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7019925" y="2300288"/>
            <a:ext cx="1582738" cy="1439862"/>
            <a:chOff x="2289100" y="1981551"/>
            <a:chExt cx="1439127" cy="1211675"/>
          </a:xfrm>
        </p:grpSpPr>
        <p:grpSp>
          <p:nvGrpSpPr>
            <p:cNvPr id="9" name="Group 8"/>
            <p:cNvGrpSpPr/>
            <p:nvPr/>
          </p:nvGrpSpPr>
          <p:grpSpPr>
            <a:xfrm>
              <a:off x="2289100" y="2160283"/>
              <a:ext cx="1202779" cy="1032943"/>
              <a:chOff x="2123728" y="2160285"/>
              <a:chExt cx="1368152" cy="1124702"/>
            </a:xfrm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</p:grpSpPr>
          <p:sp>
            <p:nvSpPr>
              <p:cNvPr id="11" name="Oval 10"/>
              <p:cNvSpPr/>
              <p:nvPr/>
            </p:nvSpPr>
            <p:spPr>
              <a:xfrm>
                <a:off x="2411760" y="2160285"/>
                <a:ext cx="800100" cy="764659"/>
              </a:xfrm>
              <a:prstGeom prst="ellipse">
                <a:avLst/>
              </a:prstGeom>
              <a:solidFill>
                <a:srgbClr val="FF99CC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12" name="Heart 11"/>
              <p:cNvSpPr/>
              <p:nvPr/>
            </p:nvSpPr>
            <p:spPr>
              <a:xfrm>
                <a:off x="2123728" y="2345374"/>
                <a:ext cx="1368152" cy="939613"/>
              </a:xfrm>
              <a:prstGeom prst="heart">
                <a:avLst/>
              </a:prstGeom>
              <a:gradFill flip="none" rotWithShape="1">
                <a:gsLst>
                  <a:gs pos="0">
                    <a:srgbClr val="FF6699"/>
                  </a:gs>
                  <a:gs pos="50000">
                    <a:srgbClr val="FF99CC"/>
                  </a:gs>
                  <a:gs pos="100000">
                    <a:schemeClr val="bg1"/>
                  </a:gs>
                </a:gsLst>
                <a:lin ang="16200000" scaled="1"/>
                <a:tileRect/>
              </a:gra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260806" y="2559365"/>
                <a:ext cx="1128700" cy="64848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 rtlCol="1">
                <a:spAutoFit/>
              </a:bodyPr>
              <a:lstStyle/>
              <a:p>
                <a:pPr algn="ctr">
                  <a:defRPr/>
                </a:pPr>
                <a:r>
                  <a:rPr lang="ar-EG" sz="4000" b="1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0000FF"/>
                    </a:solidFill>
                  </a:rPr>
                  <a:t>43</a:t>
                </a:r>
              </a:p>
            </p:txBody>
          </p:sp>
        </p:grpSp>
        <p:pic>
          <p:nvPicPr>
            <p:cNvPr id="49162" name="Picture 9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542316" y="1981551"/>
              <a:ext cx="1185911" cy="625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249363" y="2733675"/>
            <a:ext cx="576103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ar-EG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 – 8 ÷ 2 + 1 </a:t>
            </a: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1066800" y="4306669"/>
            <a:ext cx="63373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tabLst>
                <a:tab pos="5373688" algn="l"/>
              </a:tabLst>
            </a:pPr>
            <a:r>
              <a:rPr lang="ar-SA" sz="3600" b="1" dirty="0" smtClean="0"/>
              <a:t>= </a:t>
            </a:r>
            <a:r>
              <a:rPr lang="ar-SA" sz="3600" b="1" dirty="0"/>
              <a:t>12 – 4 + </a:t>
            </a:r>
            <a:r>
              <a:rPr lang="ar-SA" sz="3600" b="1" dirty="0" smtClean="0"/>
              <a:t>1</a:t>
            </a:r>
            <a:r>
              <a:rPr lang="ar-EG" sz="3600" b="1" dirty="0" smtClean="0"/>
              <a:t>  </a:t>
            </a:r>
            <a:r>
              <a:rPr lang="ar-SA" sz="3600" b="1" dirty="0" smtClean="0"/>
              <a:t>= </a:t>
            </a:r>
            <a:r>
              <a:rPr lang="ar-SA" sz="3600" b="1" dirty="0"/>
              <a:t>8 + </a:t>
            </a:r>
            <a:r>
              <a:rPr lang="ar-SA" sz="3600" b="1" dirty="0" smtClean="0"/>
              <a:t>1</a:t>
            </a:r>
            <a:r>
              <a:rPr lang="ar-EG" sz="3600" b="1" dirty="0" smtClean="0"/>
              <a:t> </a:t>
            </a:r>
            <a:r>
              <a:rPr lang="ar-SA" sz="3600" b="1" dirty="0"/>
              <a:t>= </a:t>
            </a:r>
            <a:r>
              <a:rPr lang="ar-SA" sz="3600" b="1" dirty="0">
                <a:solidFill>
                  <a:srgbClr val="FF0000"/>
                </a:solidFill>
              </a:rPr>
              <a:t>9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comb dir="vert"/>
    <p:sndAc>
      <p:stSnd>
        <p:snd r:embed="rId2" name="Pasflk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942 - 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حسب قيمة كل من العبار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139 -  خطأ ا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2 – 8 ÷ 2 +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 tmFilter="0,0; .5, 1; 1, 1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2 – 4 +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uiExpand="1" build="allAtOnce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8" name="Group 1"/>
          <p:cNvGrpSpPr>
            <a:grpSpLocks/>
          </p:cNvGrpSpPr>
          <p:nvPr/>
        </p:nvGrpSpPr>
        <p:grpSpPr bwMode="auto">
          <a:xfrm>
            <a:off x="142875" y="142875"/>
            <a:ext cx="8929688" cy="6572250"/>
            <a:chOff x="428596" y="1928802"/>
            <a:chExt cx="8143932" cy="4572032"/>
          </a:xfrm>
        </p:grpSpPr>
        <p:sp>
          <p:nvSpPr>
            <p:cNvPr id="3" name="Plaque 2"/>
            <p:cNvSpPr/>
            <p:nvPr/>
          </p:nvSpPr>
          <p:spPr>
            <a:xfrm>
              <a:off x="428596" y="1928802"/>
              <a:ext cx="8072494" cy="4572032"/>
            </a:xfrm>
            <a:prstGeom prst="plaque">
              <a:avLst/>
            </a:prstGeom>
            <a:solidFill>
              <a:srgbClr val="9900CC"/>
            </a:solidFill>
            <a:ln w="57150">
              <a:solidFill>
                <a:schemeClr val="accent5">
                  <a:lumMod val="20000"/>
                  <a:lumOff val="80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grpSp>
          <p:nvGrpSpPr>
            <p:cNvPr id="50192" name="Group 14"/>
            <p:cNvGrpSpPr>
              <a:grpSpLocks/>
            </p:cNvGrpSpPr>
            <p:nvPr/>
          </p:nvGrpSpPr>
          <p:grpSpPr bwMode="auto">
            <a:xfrm>
              <a:off x="428596" y="2000240"/>
              <a:ext cx="8143932" cy="4357718"/>
              <a:chOff x="642910" y="1643050"/>
              <a:chExt cx="8143932" cy="4357718"/>
            </a:xfrm>
          </p:grpSpPr>
          <p:sp>
            <p:nvSpPr>
              <p:cNvPr id="5" name="Left-Right Arrow 4"/>
              <p:cNvSpPr/>
              <p:nvPr/>
            </p:nvSpPr>
            <p:spPr>
              <a:xfrm>
                <a:off x="642910" y="1643396"/>
                <a:ext cx="8143932" cy="856980"/>
              </a:xfrm>
              <a:prstGeom prst="leftRightArrow">
                <a:avLst/>
              </a:prstGeom>
              <a:solidFill>
                <a:srgbClr val="C00000"/>
              </a:solidFill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6" name="Round Same Side Corner Rectangle 5"/>
              <p:cNvSpPr/>
              <p:nvPr/>
            </p:nvSpPr>
            <p:spPr>
              <a:xfrm>
                <a:off x="903516" y="1714488"/>
                <a:ext cx="7526136" cy="4286280"/>
              </a:xfrm>
              <a:prstGeom prst="round2SameRect">
                <a:avLst>
                  <a:gd name="adj1" fmla="val 11485"/>
                  <a:gd name="adj2" fmla="val 0"/>
                </a:avLst>
              </a:prstGeom>
              <a:gradFill flip="none" rotWithShape="1">
                <a:gsLst>
                  <a:gs pos="0">
                    <a:srgbClr val="FFCCCC"/>
                  </a:gs>
                  <a:gs pos="50000">
                    <a:schemeClr val="bg1"/>
                  </a:gs>
                  <a:gs pos="100000">
                    <a:schemeClr val="bg2">
                      <a:lumMod val="90000"/>
                    </a:schemeClr>
                  </a:gs>
                </a:gsLst>
                <a:lin ang="8100000" scaled="1"/>
                <a:tileRect/>
              </a:gradFill>
              <a:ln w="38100"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</p:grpSp>
      </p:grpSp>
      <p:sp>
        <p:nvSpPr>
          <p:cNvPr id="7" name="TextBox 6"/>
          <p:cNvSpPr txBox="1"/>
          <p:nvPr/>
        </p:nvSpPr>
        <p:spPr>
          <a:xfrm>
            <a:off x="1043608" y="692696"/>
            <a:ext cx="7200800" cy="14465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rtlCol="1">
            <a:spAutoFit/>
          </a:bodyPr>
          <a:lstStyle/>
          <a:p>
            <a:pPr algn="ctr">
              <a:defRPr/>
            </a:pPr>
            <a:r>
              <a:rPr lang="ar-EG" sz="4400" b="1" dirty="0">
                <a:solidFill>
                  <a:srgbClr val="6600CC"/>
                </a:solidFill>
              </a:rPr>
              <a:t>احسب قيمة كل من العبارات التالية: (الدرس 1-4)</a:t>
            </a: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7019925" y="2300288"/>
            <a:ext cx="1582738" cy="1439862"/>
            <a:chOff x="2289100" y="1981551"/>
            <a:chExt cx="1439127" cy="1211675"/>
          </a:xfrm>
        </p:grpSpPr>
        <p:grpSp>
          <p:nvGrpSpPr>
            <p:cNvPr id="9" name="Group 8"/>
            <p:cNvGrpSpPr/>
            <p:nvPr/>
          </p:nvGrpSpPr>
          <p:grpSpPr>
            <a:xfrm>
              <a:off x="2289100" y="2160283"/>
              <a:ext cx="1202779" cy="1032943"/>
              <a:chOff x="2123728" y="2160285"/>
              <a:chExt cx="1368152" cy="1124702"/>
            </a:xfrm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</p:grpSpPr>
          <p:sp>
            <p:nvSpPr>
              <p:cNvPr id="11" name="Oval 10"/>
              <p:cNvSpPr/>
              <p:nvPr/>
            </p:nvSpPr>
            <p:spPr>
              <a:xfrm>
                <a:off x="2411760" y="2160285"/>
                <a:ext cx="800100" cy="764659"/>
              </a:xfrm>
              <a:prstGeom prst="ellipse">
                <a:avLst/>
              </a:prstGeom>
              <a:solidFill>
                <a:srgbClr val="FF99CC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12" name="Heart 11"/>
              <p:cNvSpPr/>
              <p:nvPr/>
            </p:nvSpPr>
            <p:spPr>
              <a:xfrm>
                <a:off x="2123728" y="2345374"/>
                <a:ext cx="1368152" cy="939613"/>
              </a:xfrm>
              <a:prstGeom prst="heart">
                <a:avLst/>
              </a:prstGeom>
              <a:gradFill flip="none" rotWithShape="1">
                <a:gsLst>
                  <a:gs pos="0">
                    <a:srgbClr val="FF6699"/>
                  </a:gs>
                  <a:gs pos="50000">
                    <a:srgbClr val="FF99CC"/>
                  </a:gs>
                  <a:gs pos="100000">
                    <a:schemeClr val="bg1"/>
                  </a:gs>
                </a:gsLst>
                <a:lin ang="16200000" scaled="1"/>
                <a:tileRect/>
              </a:gra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260806" y="2559365"/>
                <a:ext cx="1128700" cy="64848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 rtlCol="1">
                <a:spAutoFit/>
              </a:bodyPr>
              <a:lstStyle/>
              <a:p>
                <a:pPr algn="ctr">
                  <a:defRPr/>
                </a:pPr>
                <a:r>
                  <a:rPr lang="ar-EG" sz="4000" b="1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0000FF"/>
                    </a:solidFill>
                  </a:rPr>
                  <a:t>44</a:t>
                </a:r>
              </a:p>
            </p:txBody>
          </p:sp>
        </p:grpSp>
        <p:pic>
          <p:nvPicPr>
            <p:cNvPr id="50188" name="Picture 9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542316" y="1981551"/>
              <a:ext cx="1185911" cy="625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971550" y="2701925"/>
            <a:ext cx="576103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ar-EG" sz="54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ar-EG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+ (20 ÷ 2) -7</a:t>
            </a:r>
          </a:p>
        </p:txBody>
      </p:sp>
      <p:sp>
        <p:nvSpPr>
          <p:cNvPr id="5018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/>
          </a:p>
        </p:txBody>
      </p:sp>
      <p:sp>
        <p:nvSpPr>
          <p:cNvPr id="50185" name="Rectangle 3"/>
          <p:cNvSpPr>
            <a:spLocks noChangeArrowheads="1"/>
          </p:cNvSpPr>
          <p:nvPr/>
        </p:nvSpPr>
        <p:spPr bwMode="auto">
          <a:xfrm>
            <a:off x="0" y="1028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/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1066800" y="3892550"/>
            <a:ext cx="6858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ar-SA" sz="3600" b="1" dirty="0" smtClean="0"/>
              <a:t>= </a:t>
            </a:r>
            <a:r>
              <a:rPr lang="ar-EG" sz="36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ar-EG" sz="3600" b="1" dirty="0"/>
              <a:t>5 + 10 </a:t>
            </a:r>
            <a:r>
              <a:rPr lang="ar-EG" sz="3600" b="1" dirty="0" smtClean="0"/>
              <a:t>– 7</a:t>
            </a:r>
            <a:endParaRPr lang="ar-EG" sz="3600" b="1" dirty="0"/>
          </a:p>
          <a:p>
            <a:r>
              <a:rPr lang="ar-SA" sz="3600" b="1" dirty="0" smtClean="0"/>
              <a:t>=</a:t>
            </a:r>
            <a:r>
              <a:rPr lang="ar-EG" sz="3600" b="1" dirty="0" smtClean="0"/>
              <a:t> </a:t>
            </a:r>
            <a:r>
              <a:rPr lang="ar-EG" sz="3600" b="1" dirty="0"/>
              <a:t>25 + 10 - 7</a:t>
            </a:r>
            <a:endParaRPr lang="en-US" sz="3600" dirty="0"/>
          </a:p>
          <a:p>
            <a:r>
              <a:rPr lang="ar-SA" sz="3600" b="1" dirty="0" smtClean="0"/>
              <a:t>= </a:t>
            </a:r>
            <a:r>
              <a:rPr lang="ar-EG" sz="3600" b="1" dirty="0"/>
              <a:t>35 – </a:t>
            </a:r>
            <a:r>
              <a:rPr lang="ar-EG" sz="3600" b="1" dirty="0" smtClean="0"/>
              <a:t>7= </a:t>
            </a:r>
            <a:r>
              <a:rPr lang="ar-EG" sz="3600" b="1" dirty="0" smtClean="0">
                <a:solidFill>
                  <a:srgbClr val="FF0000"/>
                </a:solidFill>
              </a:rPr>
              <a:t>28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comb dir="vert"/>
    <p:sndAc>
      <p:stSnd>
        <p:snd r:embed="rId3" name="Pasflk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139 -  خطأ ا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5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5 + (20 ÷ 2) -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5 + 10 –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5 + 10 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tmFilter="0,0; .5, 1; 1, 1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35 – 7=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 uiExpand="1" build="allAtOnce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2" name="Group 1"/>
          <p:cNvGrpSpPr>
            <a:grpSpLocks/>
          </p:cNvGrpSpPr>
          <p:nvPr/>
        </p:nvGrpSpPr>
        <p:grpSpPr bwMode="auto">
          <a:xfrm>
            <a:off x="142875" y="142875"/>
            <a:ext cx="8929688" cy="6572250"/>
            <a:chOff x="428596" y="1928802"/>
            <a:chExt cx="8143932" cy="4572032"/>
          </a:xfrm>
        </p:grpSpPr>
        <p:sp>
          <p:nvSpPr>
            <p:cNvPr id="3" name="Plaque 2"/>
            <p:cNvSpPr/>
            <p:nvPr/>
          </p:nvSpPr>
          <p:spPr>
            <a:xfrm>
              <a:off x="428596" y="1928802"/>
              <a:ext cx="8072494" cy="4572032"/>
            </a:xfrm>
            <a:prstGeom prst="plaque">
              <a:avLst/>
            </a:prstGeom>
            <a:solidFill>
              <a:srgbClr val="9900CC"/>
            </a:solidFill>
            <a:ln w="57150">
              <a:solidFill>
                <a:schemeClr val="accent5">
                  <a:lumMod val="20000"/>
                  <a:lumOff val="80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grpSp>
          <p:nvGrpSpPr>
            <p:cNvPr id="51214" name="Group 14"/>
            <p:cNvGrpSpPr>
              <a:grpSpLocks/>
            </p:cNvGrpSpPr>
            <p:nvPr/>
          </p:nvGrpSpPr>
          <p:grpSpPr bwMode="auto">
            <a:xfrm>
              <a:off x="428596" y="2000240"/>
              <a:ext cx="8143932" cy="4357718"/>
              <a:chOff x="642910" y="1643050"/>
              <a:chExt cx="8143932" cy="4357718"/>
            </a:xfrm>
          </p:grpSpPr>
          <p:sp>
            <p:nvSpPr>
              <p:cNvPr id="5" name="Left-Right Arrow 4"/>
              <p:cNvSpPr/>
              <p:nvPr/>
            </p:nvSpPr>
            <p:spPr>
              <a:xfrm>
                <a:off x="642910" y="1643396"/>
                <a:ext cx="8143932" cy="856980"/>
              </a:xfrm>
              <a:prstGeom prst="leftRightArrow">
                <a:avLst/>
              </a:prstGeom>
              <a:solidFill>
                <a:srgbClr val="C00000"/>
              </a:solidFill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6" name="Round Same Side Corner Rectangle 5"/>
              <p:cNvSpPr/>
              <p:nvPr/>
            </p:nvSpPr>
            <p:spPr>
              <a:xfrm>
                <a:off x="903516" y="1714488"/>
                <a:ext cx="7526136" cy="4286280"/>
              </a:xfrm>
              <a:prstGeom prst="round2SameRect">
                <a:avLst>
                  <a:gd name="adj1" fmla="val 11485"/>
                  <a:gd name="adj2" fmla="val 0"/>
                </a:avLst>
              </a:prstGeom>
              <a:gradFill flip="none" rotWithShape="1">
                <a:gsLst>
                  <a:gs pos="0">
                    <a:srgbClr val="FFCCCC"/>
                  </a:gs>
                  <a:gs pos="50000">
                    <a:schemeClr val="bg1"/>
                  </a:gs>
                  <a:gs pos="100000">
                    <a:schemeClr val="bg2">
                      <a:lumMod val="90000"/>
                    </a:schemeClr>
                  </a:gs>
                </a:gsLst>
                <a:lin ang="8100000" scaled="1"/>
                <a:tileRect/>
              </a:gradFill>
              <a:ln w="38100"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</p:grpSp>
      </p:grpSp>
      <p:sp>
        <p:nvSpPr>
          <p:cNvPr id="7" name="TextBox 6"/>
          <p:cNvSpPr txBox="1"/>
          <p:nvPr/>
        </p:nvSpPr>
        <p:spPr>
          <a:xfrm>
            <a:off x="1043608" y="692696"/>
            <a:ext cx="7200800" cy="14465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rtlCol="1">
            <a:spAutoFit/>
          </a:bodyPr>
          <a:lstStyle/>
          <a:p>
            <a:pPr algn="ctr">
              <a:defRPr/>
            </a:pPr>
            <a:r>
              <a:rPr lang="ar-EG" sz="4400" b="1" dirty="0">
                <a:solidFill>
                  <a:srgbClr val="6600CC"/>
                </a:solidFill>
              </a:rPr>
              <a:t>احسب قيمة كل من العبارات التالية: (الدرس 1-4)</a:t>
            </a: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7019925" y="2300288"/>
            <a:ext cx="1582738" cy="1439862"/>
            <a:chOff x="2289100" y="1981551"/>
            <a:chExt cx="1439127" cy="1211675"/>
          </a:xfrm>
        </p:grpSpPr>
        <p:grpSp>
          <p:nvGrpSpPr>
            <p:cNvPr id="9" name="Group 8"/>
            <p:cNvGrpSpPr/>
            <p:nvPr/>
          </p:nvGrpSpPr>
          <p:grpSpPr>
            <a:xfrm>
              <a:off x="2289100" y="2160283"/>
              <a:ext cx="1202779" cy="1032943"/>
              <a:chOff x="2123728" y="2160285"/>
              <a:chExt cx="1368152" cy="1124702"/>
            </a:xfrm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</p:grpSpPr>
          <p:sp>
            <p:nvSpPr>
              <p:cNvPr id="11" name="Oval 10"/>
              <p:cNvSpPr/>
              <p:nvPr/>
            </p:nvSpPr>
            <p:spPr>
              <a:xfrm>
                <a:off x="2411760" y="2160285"/>
                <a:ext cx="800100" cy="764659"/>
              </a:xfrm>
              <a:prstGeom prst="ellipse">
                <a:avLst/>
              </a:prstGeom>
              <a:solidFill>
                <a:srgbClr val="FF99CC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12" name="Heart 11"/>
              <p:cNvSpPr/>
              <p:nvPr/>
            </p:nvSpPr>
            <p:spPr>
              <a:xfrm>
                <a:off x="2123728" y="2345374"/>
                <a:ext cx="1368152" cy="939613"/>
              </a:xfrm>
              <a:prstGeom prst="heart">
                <a:avLst/>
              </a:prstGeom>
              <a:gradFill flip="none" rotWithShape="1">
                <a:gsLst>
                  <a:gs pos="0">
                    <a:srgbClr val="FF6699"/>
                  </a:gs>
                  <a:gs pos="50000">
                    <a:srgbClr val="FF99CC"/>
                  </a:gs>
                  <a:gs pos="100000">
                    <a:schemeClr val="bg1"/>
                  </a:gs>
                </a:gsLst>
                <a:lin ang="16200000" scaled="1"/>
                <a:tileRect/>
              </a:gra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260806" y="2559365"/>
                <a:ext cx="1128700" cy="64848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 rtlCol="1">
                <a:spAutoFit/>
              </a:bodyPr>
              <a:lstStyle/>
              <a:p>
                <a:pPr algn="ctr">
                  <a:defRPr/>
                </a:pPr>
                <a:r>
                  <a:rPr lang="ar-EG" sz="4000" b="1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0000FF"/>
                    </a:solidFill>
                  </a:rPr>
                  <a:t>45</a:t>
                </a:r>
              </a:p>
            </p:txBody>
          </p:sp>
        </p:grpSp>
        <p:pic>
          <p:nvPicPr>
            <p:cNvPr id="51210" name="Picture 9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542316" y="1981551"/>
              <a:ext cx="1185911" cy="625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249363" y="2701925"/>
            <a:ext cx="576103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ar-EG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21 ÷ (3+4) ×3-8</a:t>
            </a: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938212" y="4113074"/>
            <a:ext cx="751998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ar-SA" sz="3600" b="1" dirty="0" smtClean="0"/>
              <a:t>= </a:t>
            </a:r>
            <a:r>
              <a:rPr lang="ar-SA" sz="3600" b="1" dirty="0"/>
              <a:t>21 ÷ 7 × 3 – 8 </a:t>
            </a:r>
            <a:endParaRPr lang="en-US" sz="3600" dirty="0"/>
          </a:p>
          <a:p>
            <a:r>
              <a:rPr lang="ar-SA" sz="3600" b="1" dirty="0" smtClean="0"/>
              <a:t>= </a:t>
            </a:r>
            <a:r>
              <a:rPr lang="ar-SA" sz="3600" b="1" dirty="0"/>
              <a:t>3 × 3 – 8 </a:t>
            </a:r>
            <a:endParaRPr lang="en-US" sz="3600" dirty="0"/>
          </a:p>
          <a:p>
            <a:r>
              <a:rPr lang="ar-SA" sz="3600" b="1" dirty="0" smtClean="0"/>
              <a:t>= </a:t>
            </a:r>
            <a:r>
              <a:rPr lang="ar-SA" sz="3600" b="1" dirty="0"/>
              <a:t>9 – 8 </a:t>
            </a:r>
            <a:r>
              <a:rPr lang="ar-SA" sz="3600" b="1" dirty="0" smtClean="0"/>
              <a:t>= </a:t>
            </a:r>
            <a:r>
              <a:rPr lang="ar-SA" sz="3600" b="1" dirty="0">
                <a:solidFill>
                  <a:srgbClr val="FF0000"/>
                </a:solidFill>
              </a:rPr>
              <a:t>1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comb dir="vert"/>
    <p:sndAc>
      <p:stSnd>
        <p:snd r:embed="rId2" name="Pasflk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139 -  خطأ ا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5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1 ÷ (3+4) ×3-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1 ÷ 7 × 3 –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 × 3 –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tmFilter="0,0; .5, 1; 1, 1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9 – 8 =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uiExpand="1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14313" y="500063"/>
            <a:ext cx="8786812" cy="5929312"/>
            <a:chOff x="214282" y="500061"/>
            <a:chExt cx="8786872" cy="5929333"/>
          </a:xfrm>
        </p:grpSpPr>
        <p:grpSp>
          <p:nvGrpSpPr>
            <p:cNvPr id="6156" name="Group 1"/>
            <p:cNvGrpSpPr>
              <a:grpSpLocks/>
            </p:cNvGrpSpPr>
            <p:nvPr/>
          </p:nvGrpSpPr>
          <p:grpSpPr bwMode="auto">
            <a:xfrm>
              <a:off x="214282" y="500061"/>
              <a:ext cx="8786872" cy="5929333"/>
              <a:chOff x="285723" y="500061"/>
              <a:chExt cx="8786872" cy="5929333"/>
            </a:xfrm>
          </p:grpSpPr>
          <p:sp>
            <p:nvSpPr>
              <p:cNvPr id="3" name="Flowchart: Punched Tape 2"/>
              <p:cNvSpPr/>
              <p:nvPr/>
            </p:nvSpPr>
            <p:spPr>
              <a:xfrm rot="10800000" flipH="1">
                <a:off x="428599" y="500061"/>
                <a:ext cx="8286807" cy="5857896"/>
              </a:xfrm>
              <a:prstGeom prst="flowChartPunchedTap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grpSp>
            <p:nvGrpSpPr>
              <p:cNvPr id="6159" name="Group 2"/>
              <p:cNvGrpSpPr>
                <a:grpSpLocks/>
              </p:cNvGrpSpPr>
              <p:nvPr/>
            </p:nvGrpSpPr>
            <p:grpSpPr bwMode="auto">
              <a:xfrm rot="10800000">
                <a:off x="285723" y="571501"/>
                <a:ext cx="8786872" cy="5857893"/>
                <a:chOff x="3973707" y="428605"/>
                <a:chExt cx="4027317" cy="3143272"/>
              </a:xfrm>
            </p:grpSpPr>
            <p:sp>
              <p:nvSpPr>
                <p:cNvPr id="5" name="Flowchart: Punched Tape 4"/>
                <p:cNvSpPr/>
                <p:nvPr/>
              </p:nvSpPr>
              <p:spPr>
                <a:xfrm>
                  <a:off x="3978073" y="428605"/>
                  <a:ext cx="3699893" cy="3143274"/>
                </a:xfrm>
                <a:prstGeom prst="flowChartPunchedTape">
                  <a:avLst/>
                </a:prstGeom>
                <a:solidFill>
                  <a:srgbClr val="CC00CC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>
                    <a:cs typeface="+mj-cs"/>
                  </a:endParaRPr>
                </a:p>
              </p:txBody>
            </p:sp>
            <p:sp>
              <p:nvSpPr>
                <p:cNvPr id="6" name="Round Single Corner Rectangle 5"/>
                <p:cNvSpPr/>
                <p:nvPr/>
              </p:nvSpPr>
              <p:spPr>
                <a:xfrm>
                  <a:off x="4071934" y="785794"/>
                  <a:ext cx="3929090" cy="2500330"/>
                </a:xfrm>
                <a:prstGeom prst="round1Rect">
                  <a:avLst>
                    <a:gd name="adj" fmla="val 50000"/>
                  </a:avLst>
                </a:prstGeom>
                <a:solidFill>
                  <a:schemeClr val="bg1"/>
                </a:solidFill>
                <a:ln w="57150">
                  <a:solidFill>
                    <a:srgbClr val="00CC00"/>
                  </a:solidFill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003">
                  <a:schemeClr val="l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>
                    <a:cs typeface="+mj-cs"/>
                  </a:endParaRPr>
                </a:p>
              </p:txBody>
            </p:sp>
          </p:grpSp>
        </p:grpSp>
        <p:sp>
          <p:nvSpPr>
            <p:cNvPr id="7" name="TextBox 6"/>
            <p:cNvSpPr txBox="1"/>
            <p:nvPr/>
          </p:nvSpPr>
          <p:spPr>
            <a:xfrm>
              <a:off x="380970" y="1339851"/>
              <a:ext cx="8048680" cy="1446218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400" b="1" dirty="0">
                  <a:solidFill>
                    <a:srgbClr val="CC00CC"/>
                  </a:solidFill>
                  <a:latin typeface="+mn-lt"/>
                  <a:cs typeface="+mj-cs"/>
                </a:rPr>
                <a:t>إذا كانت </a:t>
              </a:r>
              <a:r>
                <a:rPr lang="ar-EG" sz="4400" b="1" dirty="0" err="1">
                  <a:solidFill>
                    <a:srgbClr val="CC00CC"/>
                  </a:solidFill>
                  <a:latin typeface="+mn-lt"/>
                  <a:cs typeface="+mj-cs"/>
                </a:rPr>
                <a:t>م </a:t>
              </a:r>
              <a:r>
                <a:rPr lang="ar-EG" sz="4400" b="1" dirty="0">
                  <a:solidFill>
                    <a:srgbClr val="CC00CC"/>
                  </a:solidFill>
                  <a:latin typeface="Arial" charset="0"/>
                  <a:cs typeface="Arial" charset="0"/>
                </a:rPr>
                <a:t>= </a:t>
              </a:r>
              <a:r>
                <a:rPr lang="ar-EG" sz="4400" b="1" dirty="0">
                  <a:solidFill>
                    <a:srgbClr val="CC00CC"/>
                  </a:solidFill>
                  <a:latin typeface="+mn-lt"/>
                  <a:cs typeface="+mj-cs"/>
                </a:rPr>
                <a:t>2, </a:t>
              </a:r>
              <a:r>
                <a:rPr lang="ar-EG" sz="4400" b="1" dirty="0" err="1">
                  <a:solidFill>
                    <a:srgbClr val="CC00CC"/>
                  </a:solidFill>
                  <a:latin typeface="+mn-lt"/>
                  <a:cs typeface="+mj-cs"/>
                </a:rPr>
                <a:t>ن </a:t>
              </a:r>
              <a:r>
                <a:rPr lang="ar-EG" sz="4400" b="1" dirty="0">
                  <a:solidFill>
                    <a:srgbClr val="CC00CC"/>
                  </a:solidFill>
                  <a:latin typeface="Arial" charset="0"/>
                  <a:cs typeface="Arial" charset="0"/>
                </a:rPr>
                <a:t>= </a:t>
              </a:r>
              <a:r>
                <a:rPr lang="ar-EG" sz="4400" b="1" dirty="0">
                  <a:solidFill>
                    <a:srgbClr val="CC00CC"/>
                  </a:solidFill>
                  <a:latin typeface="+mn-lt"/>
                  <a:cs typeface="+mj-cs"/>
                </a:rPr>
                <a:t>16, فاحسب قيمة كل عبارة مما يأتي:</a:t>
              </a:r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7429500" y="3000375"/>
            <a:ext cx="1000125" cy="1714500"/>
            <a:chOff x="7929586" y="3071810"/>
            <a:chExt cx="714380" cy="1394861"/>
          </a:xfrm>
        </p:grpSpPr>
        <p:grpSp>
          <p:nvGrpSpPr>
            <p:cNvPr id="6150" name="Group 9"/>
            <p:cNvGrpSpPr>
              <a:grpSpLocks/>
            </p:cNvGrpSpPr>
            <p:nvPr/>
          </p:nvGrpSpPr>
          <p:grpSpPr bwMode="auto">
            <a:xfrm>
              <a:off x="7929586" y="3214686"/>
              <a:ext cx="714380" cy="1251985"/>
              <a:chOff x="8072462" y="2143116"/>
              <a:chExt cx="714380" cy="1251985"/>
            </a:xfrm>
          </p:grpSpPr>
          <p:sp>
            <p:nvSpPr>
              <p:cNvPr id="14" name="Curved Down Arrow 13"/>
              <p:cNvSpPr/>
              <p:nvPr/>
            </p:nvSpPr>
            <p:spPr>
              <a:xfrm rot="6111631">
                <a:off x="7900027" y="2537769"/>
                <a:ext cx="1051312" cy="663352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CC00CC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1100">
                  <a:solidFill>
                    <a:schemeClr val="tx1"/>
                  </a:solidFill>
                  <a:cs typeface="+mj-cs"/>
                </a:endParaRPr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8072462" y="2143601"/>
                <a:ext cx="714380" cy="714220"/>
              </a:xfrm>
              <a:prstGeom prst="ellipse">
                <a:avLst/>
              </a:prstGeom>
              <a:solidFill>
                <a:srgbClr val="00F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3600" b="1" dirty="0">
                  <a:cs typeface="+mj-cs"/>
                </a:endParaRPr>
              </a:p>
            </p:txBody>
          </p:sp>
        </p:grpSp>
        <p:grpSp>
          <p:nvGrpSpPr>
            <p:cNvPr id="6151" name="Group 6"/>
            <p:cNvGrpSpPr>
              <a:grpSpLocks/>
            </p:cNvGrpSpPr>
            <p:nvPr/>
          </p:nvGrpSpPr>
          <p:grpSpPr bwMode="auto">
            <a:xfrm>
              <a:off x="7929586" y="3071810"/>
              <a:ext cx="714380" cy="1251985"/>
              <a:chOff x="8072462" y="2143116"/>
              <a:chExt cx="714380" cy="1251985"/>
            </a:xfrm>
          </p:grpSpPr>
          <p:sp>
            <p:nvSpPr>
              <p:cNvPr id="12" name="Curved Down Arrow 11"/>
              <p:cNvSpPr/>
              <p:nvPr/>
            </p:nvSpPr>
            <p:spPr>
              <a:xfrm rot="6111631">
                <a:off x="7900027" y="2537285"/>
                <a:ext cx="1051312" cy="663352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FFFF00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1100">
                  <a:solidFill>
                    <a:schemeClr val="tx1"/>
                  </a:solidFill>
                  <a:cs typeface="+mj-cs"/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8072462" y="2143116"/>
                <a:ext cx="714380" cy="714221"/>
              </a:xfrm>
              <a:prstGeom prst="ellipse">
                <a:avLst/>
              </a:prstGeom>
              <a:solidFill>
                <a:srgbClr val="0000CC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3600" b="1" dirty="0">
                    <a:cs typeface="+mj-cs"/>
                  </a:rPr>
                  <a:t>8</a:t>
                </a:r>
              </a:p>
            </p:txBody>
          </p:sp>
        </p:grpSp>
      </p:grp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857625" y="3071813"/>
            <a:ext cx="264318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5400" b="1" dirty="0">
                <a:latin typeface="Calibri" pitchFamily="34" charset="0"/>
                <a:cs typeface="+mj-cs"/>
              </a:rPr>
              <a:t>م + 10 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071563" y="4398963"/>
            <a:ext cx="635793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 dirty="0" smtClean="0">
                <a:solidFill>
                  <a:srgbClr val="0000FF"/>
                </a:solidFill>
              </a:rPr>
              <a:t>= </a:t>
            </a:r>
            <a:r>
              <a:rPr lang="ar-EG" sz="4800" b="1" dirty="0">
                <a:solidFill>
                  <a:srgbClr val="0000FF"/>
                </a:solidFill>
              </a:rPr>
              <a:t>2 + 10 = </a:t>
            </a:r>
            <a:r>
              <a:rPr lang="ar-EG" sz="4800" b="1" dirty="0">
                <a:solidFill>
                  <a:srgbClr val="FF0000"/>
                </a:solidFill>
              </a:rPr>
              <a:t>12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comb dir="vert"/>
    <p:sndAc>
      <p:stSnd>
        <p:snd r:embed="rId2" name="Pasflk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إذا كانت م = 2, ن = 16, فاحس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014 - غلق ا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م + 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98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398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98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98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 + 10 =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07950" y="187912"/>
            <a:ext cx="8928100" cy="6554201"/>
            <a:chOff x="107504" y="188640"/>
            <a:chExt cx="8928992" cy="6552728"/>
          </a:xfrm>
        </p:grpSpPr>
        <p:sp>
          <p:nvSpPr>
            <p:cNvPr id="3" name="Rectangle 2"/>
            <p:cNvSpPr/>
            <p:nvPr/>
          </p:nvSpPr>
          <p:spPr>
            <a:xfrm>
              <a:off x="4355976" y="188640"/>
              <a:ext cx="4680520" cy="6324144"/>
            </a:xfrm>
            <a:prstGeom prst="rect">
              <a:avLst/>
            </a:prstGeom>
            <a:solidFill>
              <a:srgbClr val="996600"/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grpSp>
          <p:nvGrpSpPr>
            <p:cNvPr id="7" name="Group 10"/>
            <p:cNvGrpSpPr/>
            <p:nvPr/>
          </p:nvGrpSpPr>
          <p:grpSpPr bwMode="auto">
            <a:xfrm>
              <a:off x="107504" y="188640"/>
              <a:ext cx="8712967" cy="6552728"/>
              <a:chOff x="395536" y="476672"/>
              <a:chExt cx="8113753" cy="6192688"/>
            </a:xfrm>
            <a:solidFill>
              <a:srgbClr val="FF0000"/>
            </a:solidFill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</p:grpSpPr>
          <p:sp>
            <p:nvSpPr>
              <p:cNvPr id="13" name="Round Single Corner Rectangle 12"/>
              <p:cNvSpPr/>
              <p:nvPr/>
            </p:nvSpPr>
            <p:spPr>
              <a:xfrm>
                <a:off x="395536" y="476672"/>
                <a:ext cx="5760640" cy="6192688"/>
              </a:xfrm>
              <a:prstGeom prst="round1Rect">
                <a:avLst/>
              </a:prstGeom>
              <a:solidFill>
                <a:srgbClr val="CC3300"/>
              </a:solidFill>
              <a:ln>
                <a:solidFill>
                  <a:schemeClr val="bg1"/>
                </a:solidFill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14" name="Rounded Rectangle 13"/>
              <p:cNvSpPr/>
              <p:nvPr/>
            </p:nvSpPr>
            <p:spPr>
              <a:xfrm>
                <a:off x="611560" y="620688"/>
                <a:ext cx="7897729" cy="5832648"/>
              </a:xfrm>
              <a:prstGeom prst="roundRect">
                <a:avLst>
                  <a:gd name="adj" fmla="val 9377"/>
                </a:avLst>
              </a:prstGeom>
              <a:gradFill flip="none" rotWithShape="1">
                <a:gsLst>
                  <a:gs pos="0">
                    <a:schemeClr val="bg2">
                      <a:lumMod val="50000"/>
                    </a:schemeClr>
                  </a:gs>
                  <a:gs pos="5000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lin ang="16200000" scaled="1"/>
                <a:tileRect/>
              </a:gradFill>
              <a:ln>
                <a:solidFill>
                  <a:schemeClr val="bg1"/>
                </a:solidFill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</p:grpSp>
      </p:grp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755650" y="1057275"/>
            <a:ext cx="7704138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400" b="1" dirty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46– </a:t>
            </a:r>
            <a:r>
              <a:rPr lang="ar-EG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لغة: </a:t>
            </a:r>
            <a:r>
              <a:rPr lang="ar-EG" sz="4400" b="1" baseline="54000" dirty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ar-EG" sz="4400" b="1" dirty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10 شخص في العالم </a:t>
            </a:r>
            <a:r>
              <a:rPr lang="ar-EG" sz="44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تقريب</a:t>
            </a:r>
            <a:r>
              <a:rPr lang="ar-SA" sz="44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ً</a:t>
            </a:r>
            <a:r>
              <a:rPr lang="ar-EG" sz="44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ا </a:t>
            </a:r>
            <a:r>
              <a:rPr lang="ar-EG" sz="4400" b="1" dirty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يتكلمون لغة </a:t>
            </a:r>
            <a:r>
              <a:rPr lang="ar-EG" sz="4400" b="1" dirty="0" err="1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الماندرين</a:t>
            </a:r>
            <a:r>
              <a:rPr lang="ar-EG" sz="4400" b="1" dirty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, ما عدد الأشخاص </a:t>
            </a:r>
            <a:r>
              <a:rPr lang="ar-EG" sz="44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تقريب</a:t>
            </a:r>
            <a:r>
              <a:rPr lang="ar-SA" sz="44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ً</a:t>
            </a:r>
            <a:r>
              <a:rPr lang="ar-EG" sz="44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ا </a:t>
            </a:r>
            <a:r>
              <a:rPr lang="ar-EG" sz="4400" b="1" dirty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الذين يتكلمون هذه اللغة</a:t>
            </a:r>
            <a:r>
              <a:rPr lang="ar-EG" sz="44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؟</a:t>
            </a:r>
            <a:r>
              <a:rPr lang="ar-SA" sz="44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ar-SA" sz="44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ar-EG" sz="44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ar-EG" sz="4400" b="1" dirty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الدرس 1-3)</a:t>
            </a:r>
            <a:endParaRPr lang="en-US" sz="4400" b="1" dirty="0">
              <a:solidFill>
                <a:srgbClr val="9900CC"/>
              </a:solidFill>
            </a:endParaRPr>
          </a:p>
        </p:txBody>
      </p:sp>
      <p:sp>
        <p:nvSpPr>
          <p:cNvPr id="5222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/>
          </a:p>
        </p:txBody>
      </p:sp>
      <p:sp>
        <p:nvSpPr>
          <p:cNvPr id="52229" name="Rectangle 3"/>
          <p:cNvSpPr>
            <a:spLocks noChangeArrowheads="1"/>
          </p:cNvSpPr>
          <p:nvPr/>
        </p:nvSpPr>
        <p:spPr bwMode="auto">
          <a:xfrm>
            <a:off x="0" y="2762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/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381000" y="4343400"/>
            <a:ext cx="6858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ar-EG" sz="5400" b="1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ar-EG" sz="5400" b="1" dirty="0">
                <a:solidFill>
                  <a:srgbClr val="0000FF"/>
                </a:solidFill>
              </a:rPr>
              <a:t>10 = </a:t>
            </a:r>
            <a:r>
              <a:rPr lang="ar-EG" sz="5400" b="1" dirty="0">
                <a:solidFill>
                  <a:srgbClr val="FF0000"/>
                </a:solidFill>
              </a:rPr>
              <a:t>1000000000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comb dir="vert"/>
    <p:sndAc>
      <p:stSnd>
        <p:snd r:embed="rId2" name="Pasflk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لغ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910 = 1000000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-71438" y="44450"/>
            <a:ext cx="9144001" cy="6813550"/>
            <a:chOff x="-71468" y="428604"/>
            <a:chExt cx="9144063" cy="6146491"/>
          </a:xfrm>
        </p:grpSpPr>
        <p:grpSp>
          <p:nvGrpSpPr>
            <p:cNvPr id="53253" name="Group 2"/>
            <p:cNvGrpSpPr>
              <a:grpSpLocks/>
            </p:cNvGrpSpPr>
            <p:nvPr/>
          </p:nvGrpSpPr>
          <p:grpSpPr bwMode="auto">
            <a:xfrm>
              <a:off x="-71468" y="428604"/>
              <a:ext cx="9144063" cy="6146491"/>
              <a:chOff x="2666512" y="428604"/>
              <a:chExt cx="2739226" cy="3140506"/>
            </a:xfrm>
          </p:grpSpPr>
          <p:sp>
            <p:nvSpPr>
              <p:cNvPr id="5" name="Freeform 4"/>
              <p:cNvSpPr/>
              <p:nvPr/>
            </p:nvSpPr>
            <p:spPr>
              <a:xfrm>
                <a:off x="2666512" y="428604"/>
                <a:ext cx="2739226" cy="3140506"/>
              </a:xfrm>
              <a:custGeom>
                <a:avLst/>
                <a:gdLst>
                  <a:gd name="connsiteX0" fmla="*/ 145213 w 2540001"/>
                  <a:gd name="connsiteY0" fmla="*/ 61383 h 3084803"/>
                  <a:gd name="connsiteX1" fmla="*/ 440181 w 2540001"/>
                  <a:gd name="connsiteY1" fmla="*/ 76132 h 3084803"/>
                  <a:gd name="connsiteX2" fmla="*/ 528672 w 2540001"/>
                  <a:gd name="connsiteY2" fmla="*/ 105628 h 3084803"/>
                  <a:gd name="connsiteX3" fmla="*/ 572917 w 2540001"/>
                  <a:gd name="connsiteY3" fmla="*/ 120377 h 3084803"/>
                  <a:gd name="connsiteX4" fmla="*/ 617162 w 2540001"/>
                  <a:gd name="connsiteY4" fmla="*/ 46635 h 3084803"/>
                  <a:gd name="connsiteX5" fmla="*/ 661407 w 2540001"/>
                  <a:gd name="connsiteY5" fmla="*/ 17138 h 3084803"/>
                  <a:gd name="connsiteX6" fmla="*/ 764646 w 2540001"/>
                  <a:gd name="connsiteY6" fmla="*/ 31887 h 3084803"/>
                  <a:gd name="connsiteX7" fmla="*/ 853136 w 2540001"/>
                  <a:gd name="connsiteY7" fmla="*/ 90880 h 3084803"/>
                  <a:gd name="connsiteX8" fmla="*/ 912130 w 2540001"/>
                  <a:gd name="connsiteY8" fmla="*/ 76132 h 3084803"/>
                  <a:gd name="connsiteX9" fmla="*/ 823639 w 2540001"/>
                  <a:gd name="connsiteY9" fmla="*/ 31887 h 3084803"/>
                  <a:gd name="connsiteX10" fmla="*/ 985872 w 2540001"/>
                  <a:gd name="connsiteY10" fmla="*/ 31887 h 3084803"/>
                  <a:gd name="connsiteX11" fmla="*/ 1030117 w 2540001"/>
                  <a:gd name="connsiteY11" fmla="*/ 61383 h 3084803"/>
                  <a:gd name="connsiteX12" fmla="*/ 1074362 w 2540001"/>
                  <a:gd name="connsiteY12" fmla="*/ 76132 h 3084803"/>
                  <a:gd name="connsiteX13" fmla="*/ 1177601 w 2540001"/>
                  <a:gd name="connsiteY13" fmla="*/ 61383 h 3084803"/>
                  <a:gd name="connsiteX14" fmla="*/ 1221846 w 2540001"/>
                  <a:gd name="connsiteY14" fmla="*/ 31887 h 3084803"/>
                  <a:gd name="connsiteX15" fmla="*/ 1251343 w 2540001"/>
                  <a:gd name="connsiteY15" fmla="*/ 76132 h 3084803"/>
                  <a:gd name="connsiteX16" fmla="*/ 1295588 w 2540001"/>
                  <a:gd name="connsiteY16" fmla="*/ 90880 h 3084803"/>
                  <a:gd name="connsiteX17" fmla="*/ 1398826 w 2540001"/>
                  <a:gd name="connsiteY17" fmla="*/ 76132 h 3084803"/>
                  <a:gd name="connsiteX18" fmla="*/ 1428323 w 2540001"/>
                  <a:gd name="connsiteY18" fmla="*/ 31887 h 3084803"/>
                  <a:gd name="connsiteX19" fmla="*/ 1472568 w 2540001"/>
                  <a:gd name="connsiteY19" fmla="*/ 2390 h 3084803"/>
                  <a:gd name="connsiteX20" fmla="*/ 1487317 w 2540001"/>
                  <a:gd name="connsiteY20" fmla="*/ 46635 h 3084803"/>
                  <a:gd name="connsiteX21" fmla="*/ 1502065 w 2540001"/>
                  <a:gd name="connsiteY21" fmla="*/ 120377 h 3084803"/>
                  <a:gd name="connsiteX22" fmla="*/ 1723291 w 2540001"/>
                  <a:gd name="connsiteY22" fmla="*/ 105628 h 3084803"/>
                  <a:gd name="connsiteX23" fmla="*/ 2003510 w 2540001"/>
                  <a:gd name="connsiteY23" fmla="*/ 90880 h 3084803"/>
                  <a:gd name="connsiteX24" fmla="*/ 2033007 w 2540001"/>
                  <a:gd name="connsiteY24" fmla="*/ 46635 h 3084803"/>
                  <a:gd name="connsiteX25" fmla="*/ 2077252 w 2540001"/>
                  <a:gd name="connsiteY25" fmla="*/ 31887 h 3084803"/>
                  <a:gd name="connsiteX26" fmla="*/ 2313226 w 2540001"/>
                  <a:gd name="connsiteY26" fmla="*/ 46635 h 3084803"/>
                  <a:gd name="connsiteX27" fmla="*/ 2357472 w 2540001"/>
                  <a:gd name="connsiteY27" fmla="*/ 76132 h 3084803"/>
                  <a:gd name="connsiteX28" fmla="*/ 2416465 w 2540001"/>
                  <a:gd name="connsiteY28" fmla="*/ 90880 h 3084803"/>
                  <a:gd name="connsiteX29" fmla="*/ 2431213 w 2540001"/>
                  <a:gd name="connsiteY29" fmla="*/ 149874 h 3084803"/>
                  <a:gd name="connsiteX30" fmla="*/ 2504955 w 2540001"/>
                  <a:gd name="connsiteY30" fmla="*/ 238364 h 3084803"/>
                  <a:gd name="connsiteX31" fmla="*/ 2519704 w 2540001"/>
                  <a:gd name="connsiteY31" fmla="*/ 312106 h 3084803"/>
                  <a:gd name="connsiteX32" fmla="*/ 2490207 w 2540001"/>
                  <a:gd name="connsiteY32" fmla="*/ 444841 h 3084803"/>
                  <a:gd name="connsiteX33" fmla="*/ 2475459 w 2540001"/>
                  <a:gd name="connsiteY33" fmla="*/ 636570 h 3084803"/>
                  <a:gd name="connsiteX34" fmla="*/ 2431213 w 2540001"/>
                  <a:gd name="connsiteY34" fmla="*/ 651319 h 3084803"/>
                  <a:gd name="connsiteX35" fmla="*/ 2416465 w 2540001"/>
                  <a:gd name="connsiteY35" fmla="*/ 725061 h 3084803"/>
                  <a:gd name="connsiteX36" fmla="*/ 2386968 w 2540001"/>
                  <a:gd name="connsiteY36" fmla="*/ 769306 h 3084803"/>
                  <a:gd name="connsiteX37" fmla="*/ 2401717 w 2540001"/>
                  <a:gd name="connsiteY37" fmla="*/ 813551 h 3084803"/>
                  <a:gd name="connsiteX38" fmla="*/ 2504955 w 2540001"/>
                  <a:gd name="connsiteY38" fmla="*/ 828299 h 3084803"/>
                  <a:gd name="connsiteX39" fmla="*/ 2519704 w 2540001"/>
                  <a:gd name="connsiteY39" fmla="*/ 1123267 h 3084803"/>
                  <a:gd name="connsiteX40" fmla="*/ 2534452 w 2540001"/>
                  <a:gd name="connsiteY40" fmla="*/ 1167512 h 3084803"/>
                  <a:gd name="connsiteX41" fmla="*/ 2504955 w 2540001"/>
                  <a:gd name="connsiteY41" fmla="*/ 1477228 h 3084803"/>
                  <a:gd name="connsiteX42" fmla="*/ 2490207 w 2540001"/>
                  <a:gd name="connsiteY42" fmla="*/ 1521474 h 3084803"/>
                  <a:gd name="connsiteX43" fmla="*/ 2460710 w 2540001"/>
                  <a:gd name="connsiteY43" fmla="*/ 1683706 h 3084803"/>
                  <a:gd name="connsiteX44" fmla="*/ 2431213 w 2540001"/>
                  <a:gd name="connsiteY44" fmla="*/ 1727951 h 3084803"/>
                  <a:gd name="connsiteX45" fmla="*/ 2445962 w 2540001"/>
                  <a:gd name="connsiteY45" fmla="*/ 1831190 h 3084803"/>
                  <a:gd name="connsiteX46" fmla="*/ 2519704 w 2540001"/>
                  <a:gd name="connsiteY46" fmla="*/ 1816441 h 3084803"/>
                  <a:gd name="connsiteX47" fmla="*/ 2504955 w 2540001"/>
                  <a:gd name="connsiteY47" fmla="*/ 1860687 h 3084803"/>
                  <a:gd name="connsiteX48" fmla="*/ 2460710 w 2540001"/>
                  <a:gd name="connsiteY48" fmla="*/ 1949177 h 3084803"/>
                  <a:gd name="connsiteX49" fmla="*/ 2475459 w 2540001"/>
                  <a:gd name="connsiteY49" fmla="*/ 2037667 h 3084803"/>
                  <a:gd name="connsiteX50" fmla="*/ 2519704 w 2540001"/>
                  <a:gd name="connsiteY50" fmla="*/ 2022919 h 3084803"/>
                  <a:gd name="connsiteX51" fmla="*/ 2490207 w 2540001"/>
                  <a:gd name="connsiteY51" fmla="*/ 2155654 h 3084803"/>
                  <a:gd name="connsiteX52" fmla="*/ 2475459 w 2540001"/>
                  <a:gd name="connsiteY52" fmla="*/ 2509616 h 3084803"/>
                  <a:gd name="connsiteX53" fmla="*/ 2431213 w 2540001"/>
                  <a:gd name="connsiteY53" fmla="*/ 2701345 h 3084803"/>
                  <a:gd name="connsiteX54" fmla="*/ 2445962 w 2540001"/>
                  <a:gd name="connsiteY54" fmla="*/ 2760338 h 3084803"/>
                  <a:gd name="connsiteX55" fmla="*/ 2475459 w 2540001"/>
                  <a:gd name="connsiteY55" fmla="*/ 2804583 h 3084803"/>
                  <a:gd name="connsiteX56" fmla="*/ 2431213 w 2540001"/>
                  <a:gd name="connsiteY56" fmla="*/ 2952067 h 3084803"/>
                  <a:gd name="connsiteX57" fmla="*/ 2460710 w 2540001"/>
                  <a:gd name="connsiteY57" fmla="*/ 2996312 h 3084803"/>
                  <a:gd name="connsiteX58" fmla="*/ 2431213 w 2540001"/>
                  <a:gd name="connsiteY58" fmla="*/ 3084803 h 3084803"/>
                  <a:gd name="connsiteX59" fmla="*/ 2327975 w 2540001"/>
                  <a:gd name="connsiteY59" fmla="*/ 3055306 h 3084803"/>
                  <a:gd name="connsiteX60" fmla="*/ 2283730 w 2540001"/>
                  <a:gd name="connsiteY60" fmla="*/ 3025809 h 3084803"/>
                  <a:gd name="connsiteX61" fmla="*/ 1988762 w 2540001"/>
                  <a:gd name="connsiteY61" fmla="*/ 3040558 h 3084803"/>
                  <a:gd name="connsiteX62" fmla="*/ 1929768 w 2540001"/>
                  <a:gd name="connsiteY62" fmla="*/ 3025809 h 3084803"/>
                  <a:gd name="connsiteX63" fmla="*/ 1752788 w 2540001"/>
                  <a:gd name="connsiteY63" fmla="*/ 3040558 h 3084803"/>
                  <a:gd name="connsiteX64" fmla="*/ 1664297 w 2540001"/>
                  <a:gd name="connsiteY64" fmla="*/ 3040558 h 3084803"/>
                  <a:gd name="connsiteX65" fmla="*/ 1443072 w 2540001"/>
                  <a:gd name="connsiteY65" fmla="*/ 3025809 h 3084803"/>
                  <a:gd name="connsiteX66" fmla="*/ 1398826 w 2540001"/>
                  <a:gd name="connsiteY66" fmla="*/ 3011061 h 3084803"/>
                  <a:gd name="connsiteX67" fmla="*/ 1354581 w 2540001"/>
                  <a:gd name="connsiteY67" fmla="*/ 2981564 h 3084803"/>
                  <a:gd name="connsiteX68" fmla="*/ 1251343 w 2540001"/>
                  <a:gd name="connsiteY68" fmla="*/ 2996312 h 3084803"/>
                  <a:gd name="connsiteX69" fmla="*/ 1236594 w 2540001"/>
                  <a:gd name="connsiteY69" fmla="*/ 3040558 h 3084803"/>
                  <a:gd name="connsiteX70" fmla="*/ 1148104 w 2540001"/>
                  <a:gd name="connsiteY70" fmla="*/ 3084803 h 3084803"/>
                  <a:gd name="connsiteX71" fmla="*/ 941626 w 2540001"/>
                  <a:gd name="connsiteY71" fmla="*/ 3055306 h 3084803"/>
                  <a:gd name="connsiteX72" fmla="*/ 322194 w 2540001"/>
                  <a:gd name="connsiteY72" fmla="*/ 3040558 h 3084803"/>
                  <a:gd name="connsiteX73" fmla="*/ 277949 w 2540001"/>
                  <a:gd name="connsiteY73" fmla="*/ 3025809 h 3084803"/>
                  <a:gd name="connsiteX74" fmla="*/ 204207 w 2540001"/>
                  <a:gd name="connsiteY74" fmla="*/ 2937319 h 3084803"/>
                  <a:gd name="connsiteX75" fmla="*/ 159962 w 2540001"/>
                  <a:gd name="connsiteY75" fmla="*/ 2907822 h 3084803"/>
                  <a:gd name="connsiteX76" fmla="*/ 130465 w 2540001"/>
                  <a:gd name="connsiteY76" fmla="*/ 2863577 h 3084803"/>
                  <a:gd name="connsiteX77" fmla="*/ 86220 w 2540001"/>
                  <a:gd name="connsiteY77" fmla="*/ 2819332 h 3084803"/>
                  <a:gd name="connsiteX78" fmla="*/ 56723 w 2540001"/>
                  <a:gd name="connsiteY78" fmla="*/ 2730841 h 3084803"/>
                  <a:gd name="connsiteX79" fmla="*/ 41975 w 2540001"/>
                  <a:gd name="connsiteY79" fmla="*/ 2686596 h 3084803"/>
                  <a:gd name="connsiteX80" fmla="*/ 27226 w 2540001"/>
                  <a:gd name="connsiteY80" fmla="*/ 2450622 h 3084803"/>
                  <a:gd name="connsiteX81" fmla="*/ 27226 w 2540001"/>
                  <a:gd name="connsiteY81" fmla="*/ 2140906 h 3084803"/>
                  <a:gd name="connsiteX82" fmla="*/ 56723 w 2540001"/>
                  <a:gd name="connsiteY82" fmla="*/ 2052416 h 3084803"/>
                  <a:gd name="connsiteX83" fmla="*/ 100968 w 2540001"/>
                  <a:gd name="connsiteY83" fmla="*/ 2022919 h 3084803"/>
                  <a:gd name="connsiteX84" fmla="*/ 115717 w 2540001"/>
                  <a:gd name="connsiteY84" fmla="*/ 1934428 h 3084803"/>
                  <a:gd name="connsiteX85" fmla="*/ 159962 w 2540001"/>
                  <a:gd name="connsiteY85" fmla="*/ 1698454 h 3084803"/>
                  <a:gd name="connsiteX86" fmla="*/ 189459 w 2540001"/>
                  <a:gd name="connsiteY86" fmla="*/ 1609964 h 3084803"/>
                  <a:gd name="connsiteX87" fmla="*/ 248452 w 2540001"/>
                  <a:gd name="connsiteY87" fmla="*/ 1521474 h 3084803"/>
                  <a:gd name="connsiteX88" fmla="*/ 218955 w 2540001"/>
                  <a:gd name="connsiteY88" fmla="*/ 1432983 h 3084803"/>
                  <a:gd name="connsiteX89" fmla="*/ 204207 w 2540001"/>
                  <a:gd name="connsiteY89" fmla="*/ 1388738 h 3084803"/>
                  <a:gd name="connsiteX90" fmla="*/ 159962 w 2540001"/>
                  <a:gd name="connsiteY90" fmla="*/ 1359241 h 3084803"/>
                  <a:gd name="connsiteX91" fmla="*/ 189459 w 2540001"/>
                  <a:gd name="connsiteY91" fmla="*/ 1256003 h 3084803"/>
                  <a:gd name="connsiteX92" fmla="*/ 204207 w 2540001"/>
                  <a:gd name="connsiteY92" fmla="*/ 1197009 h 3084803"/>
                  <a:gd name="connsiteX93" fmla="*/ 159962 w 2540001"/>
                  <a:gd name="connsiteY93" fmla="*/ 1108519 h 3084803"/>
                  <a:gd name="connsiteX94" fmla="*/ 115717 w 2540001"/>
                  <a:gd name="connsiteY94" fmla="*/ 1123267 h 3084803"/>
                  <a:gd name="connsiteX95" fmla="*/ 115717 w 2540001"/>
                  <a:gd name="connsiteY95" fmla="*/ 946287 h 3084803"/>
                  <a:gd name="connsiteX96" fmla="*/ 204207 w 2540001"/>
                  <a:gd name="connsiteY96" fmla="*/ 784054 h 3084803"/>
                  <a:gd name="connsiteX97" fmla="*/ 204207 w 2540001"/>
                  <a:gd name="connsiteY97" fmla="*/ 680816 h 3084803"/>
                  <a:gd name="connsiteX98" fmla="*/ 159962 w 2540001"/>
                  <a:gd name="connsiteY98" fmla="*/ 651319 h 3084803"/>
                  <a:gd name="connsiteX99" fmla="*/ 145213 w 2540001"/>
                  <a:gd name="connsiteY99" fmla="*/ 607074 h 3084803"/>
                  <a:gd name="connsiteX100" fmla="*/ 233704 w 2540001"/>
                  <a:gd name="connsiteY100" fmla="*/ 548080 h 3084803"/>
                  <a:gd name="connsiteX101" fmla="*/ 218955 w 2540001"/>
                  <a:gd name="connsiteY101" fmla="*/ 489087 h 3084803"/>
                  <a:gd name="connsiteX102" fmla="*/ 189459 w 2540001"/>
                  <a:gd name="connsiteY102" fmla="*/ 400596 h 3084803"/>
                  <a:gd name="connsiteX103" fmla="*/ 174710 w 2540001"/>
                  <a:gd name="connsiteY103" fmla="*/ 223616 h 3084803"/>
                  <a:gd name="connsiteX104" fmla="*/ 145213 w 2540001"/>
                  <a:gd name="connsiteY104" fmla="*/ 61383 h 3084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</a:cxnLst>
                <a:rect l="l" t="t" r="r" b="b"/>
                <a:pathLst>
                  <a:path w="2540001" h="3084803">
                    <a:moveTo>
                      <a:pt x="145213" y="61383"/>
                    </a:moveTo>
                    <a:cubicBezTo>
                      <a:pt x="189458" y="36802"/>
                      <a:pt x="342384" y="64848"/>
                      <a:pt x="440181" y="76132"/>
                    </a:cubicBezTo>
                    <a:cubicBezTo>
                      <a:pt x="471069" y="79696"/>
                      <a:pt x="499175" y="95796"/>
                      <a:pt x="528672" y="105628"/>
                    </a:cubicBezTo>
                    <a:lnTo>
                      <a:pt x="572917" y="120377"/>
                    </a:lnTo>
                    <a:cubicBezTo>
                      <a:pt x="701629" y="88197"/>
                      <a:pt x="586771" y="137807"/>
                      <a:pt x="617162" y="46635"/>
                    </a:cubicBezTo>
                    <a:cubicBezTo>
                      <a:pt x="622767" y="29819"/>
                      <a:pt x="646659" y="26970"/>
                      <a:pt x="661407" y="17138"/>
                    </a:cubicBezTo>
                    <a:cubicBezTo>
                      <a:pt x="695820" y="22054"/>
                      <a:pt x="732201" y="19408"/>
                      <a:pt x="764646" y="31887"/>
                    </a:cubicBezTo>
                    <a:cubicBezTo>
                      <a:pt x="797734" y="44613"/>
                      <a:pt x="853136" y="90880"/>
                      <a:pt x="853136" y="90880"/>
                    </a:cubicBezTo>
                    <a:cubicBezTo>
                      <a:pt x="872801" y="85964"/>
                      <a:pt x="905720" y="95362"/>
                      <a:pt x="912130" y="76132"/>
                    </a:cubicBezTo>
                    <a:cubicBezTo>
                      <a:pt x="917848" y="58978"/>
                      <a:pt x="829535" y="33852"/>
                      <a:pt x="823639" y="31887"/>
                    </a:cubicBezTo>
                    <a:cubicBezTo>
                      <a:pt x="892731" y="8855"/>
                      <a:pt x="884975" y="4370"/>
                      <a:pt x="985872" y="31887"/>
                    </a:cubicBezTo>
                    <a:cubicBezTo>
                      <a:pt x="1002973" y="36551"/>
                      <a:pt x="1014263" y="53456"/>
                      <a:pt x="1030117" y="61383"/>
                    </a:cubicBezTo>
                    <a:cubicBezTo>
                      <a:pt x="1044022" y="68335"/>
                      <a:pt x="1059614" y="71216"/>
                      <a:pt x="1074362" y="76132"/>
                    </a:cubicBezTo>
                    <a:cubicBezTo>
                      <a:pt x="1108775" y="71216"/>
                      <a:pt x="1144305" y="71372"/>
                      <a:pt x="1177601" y="61383"/>
                    </a:cubicBezTo>
                    <a:cubicBezTo>
                      <a:pt x="1194579" y="56290"/>
                      <a:pt x="1204465" y="28411"/>
                      <a:pt x="1221846" y="31887"/>
                    </a:cubicBezTo>
                    <a:cubicBezTo>
                      <a:pt x="1239227" y="35363"/>
                      <a:pt x="1237502" y="65059"/>
                      <a:pt x="1251343" y="76132"/>
                    </a:cubicBezTo>
                    <a:cubicBezTo>
                      <a:pt x="1263482" y="85843"/>
                      <a:pt x="1280840" y="85964"/>
                      <a:pt x="1295588" y="90880"/>
                    </a:cubicBezTo>
                    <a:cubicBezTo>
                      <a:pt x="1330001" y="85964"/>
                      <a:pt x="1367060" y="90250"/>
                      <a:pt x="1398826" y="76132"/>
                    </a:cubicBezTo>
                    <a:cubicBezTo>
                      <a:pt x="1415024" y="68933"/>
                      <a:pt x="1415789" y="44421"/>
                      <a:pt x="1428323" y="31887"/>
                    </a:cubicBezTo>
                    <a:cubicBezTo>
                      <a:pt x="1440857" y="19353"/>
                      <a:pt x="1457820" y="12222"/>
                      <a:pt x="1472568" y="2390"/>
                    </a:cubicBezTo>
                    <a:cubicBezTo>
                      <a:pt x="1477484" y="17138"/>
                      <a:pt x="1483546" y="31553"/>
                      <a:pt x="1487317" y="46635"/>
                    </a:cubicBezTo>
                    <a:cubicBezTo>
                      <a:pt x="1493397" y="70954"/>
                      <a:pt x="1477746" y="114297"/>
                      <a:pt x="1502065" y="120377"/>
                    </a:cubicBezTo>
                    <a:cubicBezTo>
                      <a:pt x="1573764" y="138302"/>
                      <a:pt x="1649513" y="109968"/>
                      <a:pt x="1723291" y="105628"/>
                    </a:cubicBezTo>
                    <a:lnTo>
                      <a:pt x="2003510" y="90880"/>
                    </a:lnTo>
                    <a:cubicBezTo>
                      <a:pt x="2013342" y="76132"/>
                      <a:pt x="2019166" y="57708"/>
                      <a:pt x="2033007" y="46635"/>
                    </a:cubicBezTo>
                    <a:cubicBezTo>
                      <a:pt x="2045146" y="36924"/>
                      <a:pt x="2061706" y="31887"/>
                      <a:pt x="2077252" y="31887"/>
                    </a:cubicBezTo>
                    <a:cubicBezTo>
                      <a:pt x="2156063" y="31887"/>
                      <a:pt x="2234568" y="41719"/>
                      <a:pt x="2313226" y="46635"/>
                    </a:cubicBezTo>
                    <a:cubicBezTo>
                      <a:pt x="2327975" y="56467"/>
                      <a:pt x="2341180" y="69150"/>
                      <a:pt x="2357472" y="76132"/>
                    </a:cubicBezTo>
                    <a:cubicBezTo>
                      <a:pt x="2376103" y="84117"/>
                      <a:pt x="2402132" y="76547"/>
                      <a:pt x="2416465" y="90880"/>
                    </a:cubicBezTo>
                    <a:cubicBezTo>
                      <a:pt x="2430798" y="105213"/>
                      <a:pt x="2423228" y="131243"/>
                      <a:pt x="2431213" y="149874"/>
                    </a:cubicBezTo>
                    <a:cubicBezTo>
                      <a:pt x="2446612" y="185806"/>
                      <a:pt x="2478379" y="211788"/>
                      <a:pt x="2504955" y="238364"/>
                    </a:cubicBezTo>
                    <a:cubicBezTo>
                      <a:pt x="2509871" y="262945"/>
                      <a:pt x="2519704" y="287039"/>
                      <a:pt x="2519704" y="312106"/>
                    </a:cubicBezTo>
                    <a:cubicBezTo>
                      <a:pt x="2519704" y="364015"/>
                      <a:pt x="2505415" y="399217"/>
                      <a:pt x="2490207" y="444841"/>
                    </a:cubicBezTo>
                    <a:cubicBezTo>
                      <a:pt x="2485291" y="508751"/>
                      <a:pt x="2493068" y="574938"/>
                      <a:pt x="2475459" y="636570"/>
                    </a:cubicBezTo>
                    <a:cubicBezTo>
                      <a:pt x="2471188" y="651518"/>
                      <a:pt x="2439837" y="638384"/>
                      <a:pt x="2431213" y="651319"/>
                    </a:cubicBezTo>
                    <a:cubicBezTo>
                      <a:pt x="2417308" y="672176"/>
                      <a:pt x="2425267" y="701590"/>
                      <a:pt x="2416465" y="725061"/>
                    </a:cubicBezTo>
                    <a:cubicBezTo>
                      <a:pt x="2410241" y="741658"/>
                      <a:pt x="2396800" y="754558"/>
                      <a:pt x="2386968" y="769306"/>
                    </a:cubicBezTo>
                    <a:cubicBezTo>
                      <a:pt x="2391884" y="784054"/>
                      <a:pt x="2387812" y="806599"/>
                      <a:pt x="2401717" y="813551"/>
                    </a:cubicBezTo>
                    <a:cubicBezTo>
                      <a:pt x="2432809" y="829097"/>
                      <a:pt x="2492580" y="795814"/>
                      <a:pt x="2504955" y="828299"/>
                    </a:cubicBezTo>
                    <a:cubicBezTo>
                      <a:pt x="2540001" y="920295"/>
                      <a:pt x="2511176" y="1025192"/>
                      <a:pt x="2519704" y="1123267"/>
                    </a:cubicBezTo>
                    <a:cubicBezTo>
                      <a:pt x="2521051" y="1138755"/>
                      <a:pt x="2529536" y="1152764"/>
                      <a:pt x="2534452" y="1167512"/>
                    </a:cubicBezTo>
                    <a:cubicBezTo>
                      <a:pt x="2528036" y="1257344"/>
                      <a:pt x="2524018" y="1381915"/>
                      <a:pt x="2504955" y="1477228"/>
                    </a:cubicBezTo>
                    <a:cubicBezTo>
                      <a:pt x="2501906" y="1492472"/>
                      <a:pt x="2495123" y="1506725"/>
                      <a:pt x="2490207" y="1521474"/>
                    </a:cubicBezTo>
                    <a:cubicBezTo>
                      <a:pt x="2485122" y="1562152"/>
                      <a:pt x="2483447" y="1638234"/>
                      <a:pt x="2460710" y="1683706"/>
                    </a:cubicBezTo>
                    <a:cubicBezTo>
                      <a:pt x="2452783" y="1699560"/>
                      <a:pt x="2441045" y="1713203"/>
                      <a:pt x="2431213" y="1727951"/>
                    </a:cubicBezTo>
                    <a:cubicBezTo>
                      <a:pt x="2396801" y="1831189"/>
                      <a:pt x="2372221" y="1806608"/>
                      <a:pt x="2445962" y="1831190"/>
                    </a:cubicBezTo>
                    <a:cubicBezTo>
                      <a:pt x="2470543" y="1826274"/>
                      <a:pt x="2497283" y="1805230"/>
                      <a:pt x="2519704" y="1816441"/>
                    </a:cubicBezTo>
                    <a:cubicBezTo>
                      <a:pt x="2533609" y="1823394"/>
                      <a:pt x="2511908" y="1846782"/>
                      <a:pt x="2504955" y="1860687"/>
                    </a:cubicBezTo>
                    <a:cubicBezTo>
                      <a:pt x="2447773" y="1975051"/>
                      <a:pt x="2497783" y="1837962"/>
                      <a:pt x="2460710" y="1949177"/>
                    </a:cubicBezTo>
                    <a:cubicBezTo>
                      <a:pt x="2465626" y="1978674"/>
                      <a:pt x="2456778" y="2014316"/>
                      <a:pt x="2475459" y="2037667"/>
                    </a:cubicBezTo>
                    <a:cubicBezTo>
                      <a:pt x="2485171" y="2049806"/>
                      <a:pt x="2513930" y="2008485"/>
                      <a:pt x="2519704" y="2022919"/>
                    </a:cubicBezTo>
                    <a:cubicBezTo>
                      <a:pt x="2529142" y="2046514"/>
                      <a:pt x="2500508" y="2124749"/>
                      <a:pt x="2490207" y="2155654"/>
                    </a:cubicBezTo>
                    <a:cubicBezTo>
                      <a:pt x="2485291" y="2273641"/>
                      <a:pt x="2485838" y="2391983"/>
                      <a:pt x="2475459" y="2509616"/>
                    </a:cubicBezTo>
                    <a:cubicBezTo>
                      <a:pt x="2467648" y="2598140"/>
                      <a:pt x="2454146" y="2632547"/>
                      <a:pt x="2431213" y="2701345"/>
                    </a:cubicBezTo>
                    <a:cubicBezTo>
                      <a:pt x="2436129" y="2721009"/>
                      <a:pt x="2437977" y="2741707"/>
                      <a:pt x="2445962" y="2760338"/>
                    </a:cubicBezTo>
                    <a:cubicBezTo>
                      <a:pt x="2452945" y="2776630"/>
                      <a:pt x="2473695" y="2786946"/>
                      <a:pt x="2475459" y="2804583"/>
                    </a:cubicBezTo>
                    <a:cubicBezTo>
                      <a:pt x="2483711" y="2887108"/>
                      <a:pt x="2466986" y="2898408"/>
                      <a:pt x="2431213" y="2952067"/>
                    </a:cubicBezTo>
                    <a:cubicBezTo>
                      <a:pt x="2441045" y="2966815"/>
                      <a:pt x="2460710" y="2978587"/>
                      <a:pt x="2460710" y="2996312"/>
                    </a:cubicBezTo>
                    <a:cubicBezTo>
                      <a:pt x="2460710" y="3027405"/>
                      <a:pt x="2431213" y="3084803"/>
                      <a:pt x="2431213" y="3084803"/>
                    </a:cubicBezTo>
                    <a:cubicBezTo>
                      <a:pt x="2412317" y="3080079"/>
                      <a:pt x="2349129" y="3065883"/>
                      <a:pt x="2327975" y="3055306"/>
                    </a:cubicBezTo>
                    <a:cubicBezTo>
                      <a:pt x="2312121" y="3047379"/>
                      <a:pt x="2298478" y="3035641"/>
                      <a:pt x="2283730" y="3025809"/>
                    </a:cubicBezTo>
                    <a:cubicBezTo>
                      <a:pt x="2185407" y="3030725"/>
                      <a:pt x="2087208" y="3040558"/>
                      <a:pt x="1988762" y="3040558"/>
                    </a:cubicBezTo>
                    <a:cubicBezTo>
                      <a:pt x="1968492" y="3040558"/>
                      <a:pt x="1950038" y="3025809"/>
                      <a:pt x="1929768" y="3025809"/>
                    </a:cubicBezTo>
                    <a:cubicBezTo>
                      <a:pt x="1870570" y="3025809"/>
                      <a:pt x="1811781" y="3035642"/>
                      <a:pt x="1752788" y="3040558"/>
                    </a:cubicBezTo>
                    <a:cubicBezTo>
                      <a:pt x="1664299" y="3070054"/>
                      <a:pt x="1752787" y="3050390"/>
                      <a:pt x="1664297" y="3040558"/>
                    </a:cubicBezTo>
                    <a:cubicBezTo>
                      <a:pt x="1590844" y="3032396"/>
                      <a:pt x="1516814" y="3030725"/>
                      <a:pt x="1443072" y="3025809"/>
                    </a:cubicBezTo>
                    <a:cubicBezTo>
                      <a:pt x="1428323" y="3020893"/>
                      <a:pt x="1412731" y="3018013"/>
                      <a:pt x="1398826" y="3011061"/>
                    </a:cubicBezTo>
                    <a:cubicBezTo>
                      <a:pt x="1382972" y="3003134"/>
                      <a:pt x="1372218" y="2983328"/>
                      <a:pt x="1354581" y="2981564"/>
                    </a:cubicBezTo>
                    <a:cubicBezTo>
                      <a:pt x="1319992" y="2978105"/>
                      <a:pt x="1285756" y="2991396"/>
                      <a:pt x="1251343" y="2996312"/>
                    </a:cubicBezTo>
                    <a:cubicBezTo>
                      <a:pt x="1246427" y="3011061"/>
                      <a:pt x="1246306" y="3028418"/>
                      <a:pt x="1236594" y="3040558"/>
                    </a:cubicBezTo>
                    <a:cubicBezTo>
                      <a:pt x="1215803" y="3066547"/>
                      <a:pt x="1177249" y="3075088"/>
                      <a:pt x="1148104" y="3084803"/>
                    </a:cubicBezTo>
                    <a:cubicBezTo>
                      <a:pt x="1082532" y="2986446"/>
                      <a:pt x="1147085" y="3055306"/>
                      <a:pt x="941626" y="3055306"/>
                    </a:cubicBezTo>
                    <a:cubicBezTo>
                      <a:pt x="735090" y="3055306"/>
                      <a:pt x="528671" y="3045474"/>
                      <a:pt x="322194" y="3040558"/>
                    </a:cubicBezTo>
                    <a:cubicBezTo>
                      <a:pt x="307446" y="3035642"/>
                      <a:pt x="290884" y="3034433"/>
                      <a:pt x="277949" y="3025809"/>
                    </a:cubicBezTo>
                    <a:cubicBezTo>
                      <a:pt x="205466" y="2977486"/>
                      <a:pt x="258620" y="2991732"/>
                      <a:pt x="204207" y="2937319"/>
                    </a:cubicBezTo>
                    <a:cubicBezTo>
                      <a:pt x="191673" y="2924785"/>
                      <a:pt x="174710" y="2917654"/>
                      <a:pt x="159962" y="2907822"/>
                    </a:cubicBezTo>
                    <a:cubicBezTo>
                      <a:pt x="150130" y="2893074"/>
                      <a:pt x="141813" y="2877194"/>
                      <a:pt x="130465" y="2863577"/>
                    </a:cubicBezTo>
                    <a:cubicBezTo>
                      <a:pt x="117112" y="2847554"/>
                      <a:pt x="96349" y="2837565"/>
                      <a:pt x="86220" y="2819332"/>
                    </a:cubicBezTo>
                    <a:cubicBezTo>
                      <a:pt x="71120" y="2792152"/>
                      <a:pt x="66555" y="2760338"/>
                      <a:pt x="56723" y="2730841"/>
                    </a:cubicBezTo>
                    <a:lnTo>
                      <a:pt x="41975" y="2686596"/>
                    </a:lnTo>
                    <a:cubicBezTo>
                      <a:pt x="37059" y="2607938"/>
                      <a:pt x="32841" y="2529233"/>
                      <a:pt x="27226" y="2450622"/>
                    </a:cubicBezTo>
                    <a:cubicBezTo>
                      <a:pt x="16681" y="2303000"/>
                      <a:pt x="0" y="2277037"/>
                      <a:pt x="27226" y="2140906"/>
                    </a:cubicBezTo>
                    <a:cubicBezTo>
                      <a:pt x="33324" y="2110418"/>
                      <a:pt x="30853" y="2069663"/>
                      <a:pt x="56723" y="2052416"/>
                    </a:cubicBezTo>
                    <a:lnTo>
                      <a:pt x="100968" y="2022919"/>
                    </a:lnTo>
                    <a:cubicBezTo>
                      <a:pt x="105884" y="1993422"/>
                      <a:pt x="112586" y="1964168"/>
                      <a:pt x="115717" y="1934428"/>
                    </a:cubicBezTo>
                    <a:cubicBezTo>
                      <a:pt x="138872" y="1714454"/>
                      <a:pt x="92960" y="1798955"/>
                      <a:pt x="159962" y="1698454"/>
                    </a:cubicBezTo>
                    <a:cubicBezTo>
                      <a:pt x="169794" y="1668957"/>
                      <a:pt x="172212" y="1635834"/>
                      <a:pt x="189459" y="1609964"/>
                    </a:cubicBezTo>
                    <a:lnTo>
                      <a:pt x="248452" y="1521474"/>
                    </a:lnTo>
                    <a:lnTo>
                      <a:pt x="218955" y="1432983"/>
                    </a:lnTo>
                    <a:cubicBezTo>
                      <a:pt x="214039" y="1418235"/>
                      <a:pt x="217142" y="1397361"/>
                      <a:pt x="204207" y="1388738"/>
                    </a:cubicBezTo>
                    <a:lnTo>
                      <a:pt x="159962" y="1359241"/>
                    </a:lnTo>
                    <a:cubicBezTo>
                      <a:pt x="206070" y="1174806"/>
                      <a:pt x="147139" y="1404121"/>
                      <a:pt x="189459" y="1256003"/>
                    </a:cubicBezTo>
                    <a:cubicBezTo>
                      <a:pt x="195028" y="1236513"/>
                      <a:pt x="199291" y="1216674"/>
                      <a:pt x="204207" y="1197009"/>
                    </a:cubicBezTo>
                    <a:cubicBezTo>
                      <a:pt x="197998" y="1178382"/>
                      <a:pt x="181955" y="1117316"/>
                      <a:pt x="159962" y="1108519"/>
                    </a:cubicBezTo>
                    <a:cubicBezTo>
                      <a:pt x="145528" y="1102745"/>
                      <a:pt x="130465" y="1118351"/>
                      <a:pt x="115717" y="1123267"/>
                    </a:cubicBezTo>
                    <a:cubicBezTo>
                      <a:pt x="88532" y="1041717"/>
                      <a:pt x="94547" y="1080362"/>
                      <a:pt x="115717" y="946287"/>
                    </a:cubicBezTo>
                    <a:cubicBezTo>
                      <a:pt x="141853" y="780761"/>
                      <a:pt x="99541" y="810221"/>
                      <a:pt x="204207" y="784054"/>
                    </a:cubicBezTo>
                    <a:cubicBezTo>
                      <a:pt x="217474" y="744252"/>
                      <a:pt x="233013" y="724026"/>
                      <a:pt x="204207" y="680816"/>
                    </a:cubicBezTo>
                    <a:cubicBezTo>
                      <a:pt x="194375" y="666068"/>
                      <a:pt x="174710" y="661151"/>
                      <a:pt x="159962" y="651319"/>
                    </a:cubicBezTo>
                    <a:cubicBezTo>
                      <a:pt x="155046" y="636571"/>
                      <a:pt x="136177" y="619724"/>
                      <a:pt x="145213" y="607074"/>
                    </a:cubicBezTo>
                    <a:cubicBezTo>
                      <a:pt x="165818" y="578226"/>
                      <a:pt x="233704" y="548080"/>
                      <a:pt x="233704" y="548080"/>
                    </a:cubicBezTo>
                    <a:cubicBezTo>
                      <a:pt x="228788" y="528416"/>
                      <a:pt x="224779" y="508502"/>
                      <a:pt x="218955" y="489087"/>
                    </a:cubicBezTo>
                    <a:cubicBezTo>
                      <a:pt x="210021" y="459306"/>
                      <a:pt x="189459" y="400596"/>
                      <a:pt x="189459" y="400596"/>
                    </a:cubicBezTo>
                    <a:cubicBezTo>
                      <a:pt x="184543" y="341603"/>
                      <a:pt x="184442" y="282008"/>
                      <a:pt x="174710" y="223616"/>
                    </a:cubicBezTo>
                    <a:cubicBezTo>
                      <a:pt x="137440" y="0"/>
                      <a:pt x="100968" y="85964"/>
                      <a:pt x="145213" y="61383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65B0"/>
                  </a:gs>
                  <a:gs pos="5000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</a:gradFill>
              <a:ln>
                <a:solidFill>
                  <a:srgbClr val="002060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pic>
            <p:nvPicPr>
              <p:cNvPr id="53258" name="Picture 5" descr="EEEEEEE.WMF"/>
              <p:cNvPicPr>
                <a:picLocks noChangeAspect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769350" y="497540"/>
                <a:ext cx="2572187" cy="30715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53254" name="TextBox 3"/>
            <p:cNvSpPr txBox="1">
              <a:spLocks noChangeArrowheads="1"/>
            </p:cNvSpPr>
            <p:nvPr/>
          </p:nvSpPr>
          <p:spPr bwMode="auto">
            <a:xfrm>
              <a:off x="1000100" y="1073522"/>
              <a:ext cx="7072362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US" sz="4800">
                <a:cs typeface="Traditional Arabic" pitchFamily="18" charset="-78"/>
              </a:endParaRPr>
            </a:p>
          </p:txBody>
        </p:sp>
      </p:grp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116013" y="692150"/>
            <a:ext cx="7002462" cy="280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400" b="1" dirty="0">
                <a:solidFill>
                  <a:srgbClr val="C00000"/>
                </a:solidFill>
              </a:rPr>
              <a:t>47– </a:t>
            </a:r>
            <a:r>
              <a:rPr lang="ar-EG" sz="4400" b="1" dirty="0">
                <a:solidFill>
                  <a:srgbClr val="0000FF"/>
                </a:solidFill>
              </a:rPr>
              <a:t>اختبار: </a:t>
            </a:r>
            <a:r>
              <a:rPr lang="ar-EG" sz="4400" b="1" dirty="0">
                <a:solidFill>
                  <a:srgbClr val="C00000"/>
                </a:solidFill>
              </a:rPr>
              <a:t>أجاب محمد على 4 أسئلة إجابة خاطئة في اختبار مكون من 62 سؤالاً, كم سؤالاً أجاب عنه إجابة صحيحة؟ </a:t>
            </a:r>
            <a:r>
              <a:rPr lang="ar-EG" sz="4400" b="1" dirty="0">
                <a:solidFill>
                  <a:srgbClr val="00CC00"/>
                </a:solidFill>
              </a:rPr>
              <a:t>(الدرس 1-1)</a:t>
            </a:r>
            <a:endParaRPr lang="en-US" sz="4400" dirty="0">
              <a:solidFill>
                <a:srgbClr val="00CC00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476375" y="4243388"/>
            <a:ext cx="6480175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4400" b="1" dirty="0"/>
              <a:t>الإجابات الصحيحة = 62 – 4 </a:t>
            </a:r>
            <a:endParaRPr lang="en-US" sz="4400" dirty="0"/>
          </a:p>
          <a:p>
            <a:r>
              <a:rPr lang="ar-SA" sz="4400" b="1" dirty="0"/>
              <a:t>		</a:t>
            </a:r>
            <a:r>
              <a:rPr lang="ar-EG" sz="4400" b="1" dirty="0"/>
              <a:t>      </a:t>
            </a:r>
            <a:r>
              <a:rPr lang="ar-SA" sz="4400" b="1" dirty="0"/>
              <a:t>	</a:t>
            </a:r>
            <a:r>
              <a:rPr lang="ar-SA" sz="4400" b="1" dirty="0">
                <a:solidFill>
                  <a:srgbClr val="FF0000"/>
                </a:solidFill>
              </a:rPr>
              <a:t>= 58 سؤالاً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comb dir="vert"/>
    <p:sndAc>
      <p:stSnd>
        <p:snd r:embed="rId2" name="Pasflk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oof_stu_jumpla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ختبا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إجابات الصحيحة = 62 – 4 = 58 سؤالا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إجابات الصحيحة = 62 – 4 = 58 سؤالا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uiExpand="1" build="allAtOnce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95536" y="1935642"/>
            <a:ext cx="8391876" cy="2357454"/>
            <a:chOff x="3643306" y="714356"/>
            <a:chExt cx="4357718" cy="1714512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3" name="Rounded Rectangular Callout 2"/>
            <p:cNvSpPr/>
            <p:nvPr/>
          </p:nvSpPr>
          <p:spPr>
            <a:xfrm>
              <a:off x="3857620" y="714356"/>
              <a:ext cx="4000528" cy="1714512"/>
            </a:xfrm>
            <a:prstGeom prst="wedgeRoundRectCallout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4" name="Flowchart: Terminator 3"/>
            <p:cNvSpPr/>
            <p:nvPr/>
          </p:nvSpPr>
          <p:spPr>
            <a:xfrm>
              <a:off x="3643306" y="857232"/>
              <a:ext cx="4357718" cy="1428760"/>
            </a:xfrm>
            <a:prstGeom prst="flowChartTerminator">
              <a:avLst/>
            </a:prstGeom>
            <a:gradFill flip="none" rotWithShape="1">
              <a:gsLst>
                <a:gs pos="0">
                  <a:srgbClr val="0000FF">
                    <a:shade val="30000"/>
                    <a:satMod val="115000"/>
                  </a:srgbClr>
                </a:gs>
                <a:gs pos="50000">
                  <a:srgbClr val="0000FF">
                    <a:shade val="67500"/>
                    <a:satMod val="115000"/>
                  </a:srgbClr>
                </a:gs>
                <a:gs pos="100000">
                  <a:srgbClr val="0000FF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  <a:effectLst/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171575" y="2552700"/>
            <a:ext cx="6677025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ar-SA" sz="6600" b="1" dirty="0">
                <a:solidFill>
                  <a:schemeClr val="bg1"/>
                </a:solidFill>
              </a:rPr>
              <a:t>الاستعداد للدرس اللاحق</a:t>
            </a:r>
            <a:endParaRPr lang="en-US" sz="6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mb dir="vert"/>
    <p:sndAc>
      <p:stSnd>
        <p:snd r:embed="rId2" name="Pasflk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استعداد للدرس اللاح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103722" y="575470"/>
            <a:ext cx="5500726" cy="1917426"/>
            <a:chOff x="857224" y="428604"/>
            <a:chExt cx="7572428" cy="1643075"/>
          </a:xfrm>
          <a:effectLst>
            <a:reflection blurRad="6350" stA="52000" endA="300" endPos="35000" dir="5400000" sy="-100000" algn="bl" rotWithShape="0"/>
          </a:effectLst>
        </p:grpSpPr>
        <p:grpSp>
          <p:nvGrpSpPr>
            <p:cNvPr id="3" name="Group 6"/>
            <p:cNvGrpSpPr/>
            <p:nvPr/>
          </p:nvGrpSpPr>
          <p:grpSpPr>
            <a:xfrm>
              <a:off x="857224" y="428604"/>
              <a:ext cx="7572428" cy="1643075"/>
              <a:chOff x="714348" y="2143116"/>
              <a:chExt cx="7572428" cy="1643075"/>
            </a:xfrm>
            <a:solidFill>
              <a:schemeClr val="bg1"/>
            </a:solidFill>
          </p:grpSpPr>
          <p:sp>
            <p:nvSpPr>
              <p:cNvPr id="5" name="Diagonal Stripe 4"/>
              <p:cNvSpPr/>
              <p:nvPr/>
            </p:nvSpPr>
            <p:spPr>
              <a:xfrm rot="10800000">
                <a:off x="4143372" y="2214555"/>
                <a:ext cx="4143404" cy="1571636"/>
              </a:xfrm>
              <a:prstGeom prst="diagStrip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 sz="2400">
                  <a:ln>
                    <a:solidFill>
                      <a:srgbClr val="FF0000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6" name="Diagonal Stripe 5"/>
              <p:cNvSpPr/>
              <p:nvPr/>
            </p:nvSpPr>
            <p:spPr>
              <a:xfrm>
                <a:off x="714348" y="2143116"/>
                <a:ext cx="4143404" cy="1571636"/>
              </a:xfrm>
              <a:prstGeom prst="diagStrip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 sz="2400">
                  <a:ln>
                    <a:solidFill>
                      <a:srgbClr val="FF0000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Plaque 6"/>
              <p:cNvSpPr/>
              <p:nvPr/>
            </p:nvSpPr>
            <p:spPr>
              <a:xfrm>
                <a:off x="857224" y="2357430"/>
                <a:ext cx="7286676" cy="1214446"/>
              </a:xfrm>
              <a:prstGeom prst="plaqu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003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 sz="2400">
                  <a:ln>
                    <a:solidFill>
                      <a:srgbClr val="FF0000"/>
                    </a:solidFill>
                  </a:ln>
                </a:endParaRPr>
              </a:p>
            </p:txBody>
          </p:sp>
        </p:grpSp>
        <p:sp>
          <p:nvSpPr>
            <p:cNvPr id="4" name="Rectangle 1"/>
            <p:cNvSpPr>
              <a:spLocks noChangeArrowheads="1"/>
            </p:cNvSpPr>
            <p:nvPr/>
          </p:nvSpPr>
          <p:spPr bwMode="auto">
            <a:xfrm>
              <a:off x="2020855" y="772729"/>
              <a:ext cx="5309837" cy="9494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>
                <a:tabLst>
                  <a:tab pos="779463" algn="l"/>
                  <a:tab pos="1236663" algn="l"/>
                  <a:tab pos="2073275" algn="l"/>
                  <a:tab pos="3065463" algn="l"/>
                  <a:tab pos="3673475" algn="l"/>
                </a:tabLst>
                <a:defRPr/>
              </a:pPr>
              <a:r>
                <a:rPr lang="ar-EG" sz="6600" b="1" dirty="0">
                  <a:solidFill>
                    <a:srgbClr val="C00000"/>
                  </a:solidFill>
                  <a:latin typeface="Calibri" pitchFamily="34" charset="0"/>
                  <a:ea typeface="Times New Roman" pitchFamily="18" charset="0"/>
                </a:rPr>
                <a:t>مهارة </a:t>
              </a:r>
              <a:r>
                <a:rPr lang="ar-EG" sz="6600" b="1" dirty="0" err="1">
                  <a:solidFill>
                    <a:srgbClr val="C00000"/>
                  </a:solidFill>
                  <a:latin typeface="Calibri" pitchFamily="34" charset="0"/>
                  <a:ea typeface="Times New Roman" pitchFamily="18" charset="0"/>
                </a:rPr>
                <a:t>سابقة:</a:t>
              </a:r>
              <a:endParaRPr lang="ar-EG" sz="72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428625" y="3227388"/>
            <a:ext cx="8175625" cy="3297237"/>
            <a:chOff x="2500298" y="1785926"/>
            <a:chExt cx="4857784" cy="3297433"/>
          </a:xfrm>
        </p:grpSpPr>
        <p:grpSp>
          <p:nvGrpSpPr>
            <p:cNvPr id="9" name="Group 5"/>
            <p:cNvGrpSpPr/>
            <p:nvPr/>
          </p:nvGrpSpPr>
          <p:grpSpPr>
            <a:xfrm>
              <a:off x="2685358" y="1857364"/>
              <a:ext cx="4672724" cy="3225995"/>
              <a:chOff x="3071802" y="2357430"/>
              <a:chExt cx="4672724" cy="3225995"/>
            </a:xfrm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</p:grpSpPr>
          <p:sp>
            <p:nvSpPr>
              <p:cNvPr id="11" name="L-Shape 10"/>
              <p:cNvSpPr/>
              <p:nvPr/>
            </p:nvSpPr>
            <p:spPr>
              <a:xfrm>
                <a:off x="3071802" y="2571744"/>
                <a:ext cx="4500594" cy="3000396"/>
              </a:xfrm>
              <a:prstGeom prst="corner">
                <a:avLst/>
              </a:prstGeom>
              <a:solidFill>
                <a:srgbClr val="00B050"/>
              </a:solidFill>
              <a:ln>
                <a:noFill/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12" name="Chord 11"/>
              <p:cNvSpPr/>
              <p:nvPr/>
            </p:nvSpPr>
            <p:spPr>
              <a:xfrm rot="16610063">
                <a:off x="5351353" y="3190252"/>
                <a:ext cx="2071702" cy="2714644"/>
              </a:xfrm>
              <a:prstGeom prst="chord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13" name="Flowchart: Punched Tape 2"/>
              <p:cNvSpPr/>
              <p:nvPr/>
            </p:nvSpPr>
            <p:spPr>
              <a:xfrm>
                <a:off x="3357554" y="2357430"/>
                <a:ext cx="4214842" cy="3071834"/>
              </a:xfrm>
              <a:prstGeom prst="flowChartPunchedTape">
                <a:avLst/>
              </a:prstGeom>
              <a:gradFill flip="none" rotWithShape="1">
                <a:gsLst>
                  <a:gs pos="0">
                    <a:srgbClr val="FFC000"/>
                  </a:gs>
                  <a:gs pos="50000">
                    <a:schemeClr val="bg1"/>
                  </a:gs>
                  <a:gs pos="100000">
                    <a:srgbClr val="92D050"/>
                  </a:gs>
                </a:gsLst>
                <a:lin ang="13500000" scaled="1"/>
                <a:tileRect/>
              </a:gradFill>
              <a:ln>
                <a:solidFill>
                  <a:schemeClr val="bg1"/>
                </a:solidFill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</p:grpSp>
        <p:pic>
          <p:nvPicPr>
            <p:cNvPr id="55302" name="Picture 9" descr="1cc0ff603f5233476ee5bf4aea4bafd6.gif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flipH="1">
              <a:off x="2500298" y="1785926"/>
              <a:ext cx="1500198" cy="23378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1719263" y="3933825"/>
            <a:ext cx="6092825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ar-SA" sz="6000" b="1" dirty="0">
                <a:solidFill>
                  <a:srgbClr val="6600CC"/>
                </a:solidFill>
              </a:rPr>
              <a:t>اجمع أو اطرح </a:t>
            </a:r>
            <a:r>
              <a:rPr lang="ar-SA" sz="6000" b="1" dirty="0" smtClean="0">
                <a:solidFill>
                  <a:srgbClr val="6600CC"/>
                </a:solidFill>
              </a:rPr>
              <a:t>كُلًّا </a:t>
            </a:r>
            <a:r>
              <a:rPr lang="ar-SA" sz="6000" b="1" dirty="0">
                <a:solidFill>
                  <a:srgbClr val="6600CC"/>
                </a:solidFill>
              </a:rPr>
              <a:t>مما يأتي:</a:t>
            </a:r>
            <a:endParaRPr lang="ar-EG" sz="6000" b="1" dirty="0">
              <a:solidFill>
                <a:srgbClr val="6600CC"/>
              </a:solidFill>
            </a:endParaRPr>
          </a:p>
        </p:txBody>
      </p:sp>
    </p:spTree>
  </p:cSld>
  <p:clrMapOvr>
    <a:masterClrMapping/>
  </p:clrMapOvr>
  <p:transition>
    <p:comb dir="vert"/>
    <p:sndAc>
      <p:stSnd>
        <p:snd r:embed="rId2" name="Pasflk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هارة سابق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IT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جمع أو اطرح كل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2844" y="142853"/>
            <a:ext cx="8572560" cy="6643710"/>
            <a:chOff x="142844" y="142853"/>
            <a:chExt cx="8572560" cy="6643710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3" name="Flowchart: Terminator 2"/>
            <p:cNvSpPr/>
            <p:nvPr/>
          </p:nvSpPr>
          <p:spPr>
            <a:xfrm rot="5400000">
              <a:off x="-1357342" y="1643039"/>
              <a:ext cx="6643710" cy="3643338"/>
            </a:xfrm>
            <a:prstGeom prst="flowChartTerminator">
              <a:avLst/>
            </a:prstGeom>
            <a:solidFill>
              <a:srgbClr val="6600FF"/>
            </a:solidFill>
            <a:ln>
              <a:solidFill>
                <a:srgbClr val="00CCFF"/>
              </a:solidFill>
            </a:ln>
            <a:effectLst/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428596" y="357166"/>
              <a:ext cx="8286808" cy="6072230"/>
              <a:chOff x="428596" y="357166"/>
              <a:chExt cx="8286808" cy="6072230"/>
            </a:xfrm>
          </p:grpSpPr>
          <p:sp>
            <p:nvSpPr>
              <p:cNvPr id="5" name="Flowchart: Card 3"/>
              <p:cNvSpPr/>
              <p:nvPr/>
            </p:nvSpPr>
            <p:spPr>
              <a:xfrm>
                <a:off x="428596" y="357166"/>
                <a:ext cx="8286808" cy="5715040"/>
              </a:xfrm>
              <a:prstGeom prst="flowChartPunchedCard">
                <a:avLst/>
              </a:prstGeom>
              <a:solidFill>
                <a:schemeClr val="bg1"/>
              </a:solidFill>
              <a:ln w="57150">
                <a:solidFill>
                  <a:srgbClr val="6600FF"/>
                </a:solidFill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6" name="Round Single Corner Rectangle 5"/>
              <p:cNvSpPr/>
              <p:nvPr/>
            </p:nvSpPr>
            <p:spPr>
              <a:xfrm>
                <a:off x="714348" y="642918"/>
                <a:ext cx="7715304" cy="5786478"/>
              </a:xfrm>
              <a:prstGeom prst="round1Rect">
                <a:avLst>
                  <a:gd name="adj" fmla="val 28646"/>
                </a:avLst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50000">
                    <a:schemeClr val="bg1"/>
                  </a:gs>
                  <a:gs pos="100000">
                    <a:srgbClr val="CC66FF"/>
                  </a:gs>
                </a:gsLst>
                <a:lin ang="16200000" scaled="1"/>
                <a:tileRect/>
              </a:gradFill>
              <a:ln>
                <a:solidFill>
                  <a:srgbClr val="9933FF"/>
                </a:solidFill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</p:grp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6732588" y="1246188"/>
            <a:ext cx="1504950" cy="1096962"/>
            <a:chOff x="618800" y="292380"/>
            <a:chExt cx="1504928" cy="1097449"/>
          </a:xfrm>
        </p:grpSpPr>
        <p:grpSp>
          <p:nvGrpSpPr>
            <p:cNvPr id="56326" name="Group 7"/>
            <p:cNvGrpSpPr>
              <a:grpSpLocks/>
            </p:cNvGrpSpPr>
            <p:nvPr/>
          </p:nvGrpSpPr>
          <p:grpSpPr bwMode="auto">
            <a:xfrm>
              <a:off x="618800" y="292380"/>
              <a:ext cx="1504928" cy="1097449"/>
              <a:chOff x="2195736" y="3519859"/>
              <a:chExt cx="1525038" cy="1236838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2195736" y="3519859"/>
                <a:ext cx="1201691" cy="1236838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pic>
            <p:nvPicPr>
              <p:cNvPr id="56329" name="Picture 10"/>
              <p:cNvPicPr>
                <a:picLocks noChangeAspect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3019864" y="3543839"/>
                <a:ext cx="700910" cy="10244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755576" y="476672"/>
              <a:ext cx="864096" cy="769441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>
                <a:defRPr/>
              </a:pPr>
              <a:r>
                <a:rPr lang="ar-EG" sz="4400" b="1" dirty="0">
                  <a:ln>
                    <a:solidFill>
                      <a:sysClr val="windowText" lastClr="000000"/>
                    </a:solidFill>
                  </a:ln>
                  <a:solidFill>
                    <a:srgbClr val="0000FF"/>
                  </a:solidFill>
                </a:rPr>
                <a:t>48</a:t>
              </a:r>
            </a:p>
          </p:txBody>
        </p:sp>
      </p:grp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619250" y="1341438"/>
            <a:ext cx="4752975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6000" b="1" dirty="0"/>
              <a:t>18 – 9 </a:t>
            </a:r>
            <a:endParaRPr lang="ar-EG" sz="6000" dirty="0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763713" y="3462338"/>
            <a:ext cx="54006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4800" b="1" dirty="0">
                <a:solidFill>
                  <a:srgbClr val="0000FF"/>
                </a:solidFill>
              </a:rPr>
              <a:t>18 – 9 = </a:t>
            </a:r>
            <a:r>
              <a:rPr lang="ar-SA" sz="4800" b="1" dirty="0">
                <a:solidFill>
                  <a:srgbClr val="FF0000"/>
                </a:solidFill>
              </a:rPr>
              <a:t>9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comb dir="vert"/>
    <p:sndAc>
      <p:stSnd>
        <p:snd r:embed="rId2" name="Pasflk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157 - swish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142 - suck drink through str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8 –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8 – 9 =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2844" y="142853"/>
            <a:ext cx="8572560" cy="6643710"/>
            <a:chOff x="142844" y="142853"/>
            <a:chExt cx="8572560" cy="6643710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3" name="Flowchart: Terminator 2"/>
            <p:cNvSpPr/>
            <p:nvPr/>
          </p:nvSpPr>
          <p:spPr>
            <a:xfrm rot="5400000">
              <a:off x="-1357342" y="1643039"/>
              <a:ext cx="6643710" cy="3643338"/>
            </a:xfrm>
            <a:prstGeom prst="flowChartTerminator">
              <a:avLst/>
            </a:prstGeom>
            <a:solidFill>
              <a:srgbClr val="6600FF"/>
            </a:solidFill>
            <a:ln>
              <a:solidFill>
                <a:srgbClr val="00CCFF"/>
              </a:solidFill>
            </a:ln>
            <a:effectLst/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428596" y="357166"/>
              <a:ext cx="8286808" cy="6072230"/>
              <a:chOff x="428596" y="357166"/>
              <a:chExt cx="8286808" cy="6072230"/>
            </a:xfrm>
          </p:grpSpPr>
          <p:sp>
            <p:nvSpPr>
              <p:cNvPr id="5" name="Flowchart: Card 3"/>
              <p:cNvSpPr/>
              <p:nvPr/>
            </p:nvSpPr>
            <p:spPr>
              <a:xfrm>
                <a:off x="428596" y="357166"/>
                <a:ext cx="8286808" cy="5715040"/>
              </a:xfrm>
              <a:prstGeom prst="flowChartPunchedCard">
                <a:avLst/>
              </a:prstGeom>
              <a:solidFill>
                <a:schemeClr val="bg1"/>
              </a:solidFill>
              <a:ln w="57150">
                <a:solidFill>
                  <a:srgbClr val="6600FF"/>
                </a:solidFill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6" name="Round Single Corner Rectangle 5"/>
              <p:cNvSpPr/>
              <p:nvPr/>
            </p:nvSpPr>
            <p:spPr>
              <a:xfrm>
                <a:off x="714348" y="642918"/>
                <a:ext cx="7715304" cy="5786478"/>
              </a:xfrm>
              <a:prstGeom prst="round1Rect">
                <a:avLst>
                  <a:gd name="adj" fmla="val 28646"/>
                </a:avLst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50000">
                    <a:schemeClr val="bg1"/>
                  </a:gs>
                  <a:gs pos="100000">
                    <a:srgbClr val="CC66FF"/>
                  </a:gs>
                </a:gsLst>
                <a:lin ang="16200000" scaled="1"/>
                <a:tileRect/>
              </a:gradFill>
              <a:ln>
                <a:solidFill>
                  <a:srgbClr val="9933FF"/>
                </a:solidFill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</p:grp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6732588" y="1246188"/>
            <a:ext cx="1504950" cy="1096962"/>
            <a:chOff x="618800" y="292380"/>
            <a:chExt cx="1504928" cy="1097449"/>
          </a:xfrm>
        </p:grpSpPr>
        <p:grpSp>
          <p:nvGrpSpPr>
            <p:cNvPr id="57350" name="Group 7"/>
            <p:cNvGrpSpPr>
              <a:grpSpLocks/>
            </p:cNvGrpSpPr>
            <p:nvPr/>
          </p:nvGrpSpPr>
          <p:grpSpPr bwMode="auto">
            <a:xfrm>
              <a:off x="618800" y="292380"/>
              <a:ext cx="1504928" cy="1097449"/>
              <a:chOff x="2195736" y="3519859"/>
              <a:chExt cx="1525038" cy="1236838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2195736" y="3519859"/>
                <a:ext cx="1201691" cy="1236838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pic>
            <p:nvPicPr>
              <p:cNvPr id="57353" name="Picture 10"/>
              <p:cNvPicPr>
                <a:picLocks noChangeAspect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019864" y="3543839"/>
                <a:ext cx="700910" cy="10244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755576" y="476672"/>
              <a:ext cx="864096" cy="769441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>
                <a:defRPr/>
              </a:pPr>
              <a:r>
                <a:rPr lang="ar-EG" sz="4400" b="1" dirty="0">
                  <a:ln>
                    <a:solidFill>
                      <a:sysClr val="windowText" lastClr="000000"/>
                    </a:solidFill>
                  </a:ln>
                  <a:solidFill>
                    <a:srgbClr val="0000FF"/>
                  </a:solidFill>
                </a:rPr>
                <a:t>49</a:t>
              </a:r>
            </a:p>
          </p:txBody>
        </p:sp>
      </p:grp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619250" y="1341438"/>
            <a:ext cx="4752975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6000" b="1" dirty="0"/>
              <a:t>5 + 18 </a:t>
            </a:r>
            <a:endParaRPr lang="ar-EG" sz="6000" dirty="0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763713" y="3462338"/>
            <a:ext cx="54006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4800" b="1" dirty="0">
                <a:solidFill>
                  <a:srgbClr val="0000FF"/>
                </a:solidFill>
              </a:rPr>
              <a:t>5 + 18 = </a:t>
            </a:r>
            <a:r>
              <a:rPr lang="ar-SA" sz="4800" b="1" dirty="0">
                <a:solidFill>
                  <a:srgbClr val="FF0000"/>
                </a:solidFill>
              </a:rPr>
              <a:t>23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comb dir="vert"/>
    <p:sndAc>
      <p:stSnd>
        <p:snd r:embed="rId2" name="Pasflk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142 - suck drink through str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+ 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 + 18 = 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2844" y="142853"/>
            <a:ext cx="8572560" cy="6643710"/>
            <a:chOff x="142844" y="142853"/>
            <a:chExt cx="8572560" cy="6643710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3" name="Flowchart: Terminator 2"/>
            <p:cNvSpPr/>
            <p:nvPr/>
          </p:nvSpPr>
          <p:spPr>
            <a:xfrm rot="5400000">
              <a:off x="-1357342" y="1643039"/>
              <a:ext cx="6643710" cy="3643338"/>
            </a:xfrm>
            <a:prstGeom prst="flowChartTerminator">
              <a:avLst/>
            </a:prstGeom>
            <a:solidFill>
              <a:srgbClr val="6600FF"/>
            </a:solidFill>
            <a:ln>
              <a:solidFill>
                <a:srgbClr val="00CCFF"/>
              </a:solidFill>
            </a:ln>
            <a:effectLst/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428596" y="357166"/>
              <a:ext cx="8286808" cy="6072230"/>
              <a:chOff x="428596" y="357166"/>
              <a:chExt cx="8286808" cy="6072230"/>
            </a:xfrm>
          </p:grpSpPr>
          <p:sp>
            <p:nvSpPr>
              <p:cNvPr id="5" name="Flowchart: Card 3"/>
              <p:cNvSpPr/>
              <p:nvPr/>
            </p:nvSpPr>
            <p:spPr>
              <a:xfrm>
                <a:off x="428596" y="357166"/>
                <a:ext cx="8286808" cy="5715040"/>
              </a:xfrm>
              <a:prstGeom prst="flowChartPunchedCard">
                <a:avLst/>
              </a:prstGeom>
              <a:solidFill>
                <a:schemeClr val="bg1"/>
              </a:solidFill>
              <a:ln w="57150">
                <a:solidFill>
                  <a:srgbClr val="6600FF"/>
                </a:solidFill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6" name="Round Single Corner Rectangle 5"/>
              <p:cNvSpPr/>
              <p:nvPr/>
            </p:nvSpPr>
            <p:spPr>
              <a:xfrm>
                <a:off x="714348" y="642918"/>
                <a:ext cx="7715304" cy="5786478"/>
              </a:xfrm>
              <a:prstGeom prst="round1Rect">
                <a:avLst>
                  <a:gd name="adj" fmla="val 28646"/>
                </a:avLst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50000">
                    <a:schemeClr val="bg1"/>
                  </a:gs>
                  <a:gs pos="100000">
                    <a:srgbClr val="CC66FF"/>
                  </a:gs>
                </a:gsLst>
                <a:lin ang="16200000" scaled="1"/>
                <a:tileRect/>
              </a:gradFill>
              <a:ln>
                <a:solidFill>
                  <a:srgbClr val="9933FF"/>
                </a:solidFill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</p:grp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6732588" y="1246188"/>
            <a:ext cx="1504950" cy="1096962"/>
            <a:chOff x="618800" y="292380"/>
            <a:chExt cx="1504928" cy="1097449"/>
          </a:xfrm>
        </p:grpSpPr>
        <p:grpSp>
          <p:nvGrpSpPr>
            <p:cNvPr id="58374" name="Group 7"/>
            <p:cNvGrpSpPr>
              <a:grpSpLocks/>
            </p:cNvGrpSpPr>
            <p:nvPr/>
          </p:nvGrpSpPr>
          <p:grpSpPr bwMode="auto">
            <a:xfrm>
              <a:off x="618800" y="292380"/>
              <a:ext cx="1504928" cy="1097449"/>
              <a:chOff x="2195736" y="3519859"/>
              <a:chExt cx="1525038" cy="1236838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2195736" y="3519859"/>
                <a:ext cx="1201691" cy="1236838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pic>
            <p:nvPicPr>
              <p:cNvPr id="58377" name="Picture 10"/>
              <p:cNvPicPr>
                <a:picLocks noChangeAspect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019864" y="3543839"/>
                <a:ext cx="700910" cy="10244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755576" y="476672"/>
              <a:ext cx="864096" cy="769441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>
                <a:defRPr/>
              </a:pPr>
              <a:r>
                <a:rPr lang="ar-EG" sz="4400" b="1" dirty="0">
                  <a:ln>
                    <a:solidFill>
                      <a:sysClr val="windowText" lastClr="000000"/>
                    </a:solidFill>
                  </a:ln>
                  <a:solidFill>
                    <a:srgbClr val="0000FF"/>
                  </a:solidFill>
                </a:rPr>
                <a:t>50</a:t>
              </a:r>
            </a:p>
          </p:txBody>
        </p:sp>
      </p:grp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619250" y="1341438"/>
            <a:ext cx="4752975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6000" b="1" dirty="0"/>
              <a:t>14 + 7 </a:t>
            </a:r>
            <a:endParaRPr lang="ar-EG" sz="6000" dirty="0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763713" y="3462338"/>
            <a:ext cx="54006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4800" b="1" dirty="0">
                <a:solidFill>
                  <a:srgbClr val="0000FF"/>
                </a:solidFill>
              </a:rPr>
              <a:t>14 + 7 = </a:t>
            </a:r>
            <a:r>
              <a:rPr lang="ar-SA" sz="4800" b="1" dirty="0">
                <a:solidFill>
                  <a:srgbClr val="FF0000"/>
                </a:solidFill>
              </a:rPr>
              <a:t>21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comb dir="vert"/>
    <p:sndAc>
      <p:stSnd>
        <p:snd r:embed="rId2" name="Pasflk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142 - suck drink through str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4 + 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4 + 7 = 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2844" y="142853"/>
            <a:ext cx="8572560" cy="6643710"/>
            <a:chOff x="142844" y="142853"/>
            <a:chExt cx="8572560" cy="6643710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3" name="Flowchart: Terminator 2"/>
            <p:cNvSpPr/>
            <p:nvPr/>
          </p:nvSpPr>
          <p:spPr>
            <a:xfrm rot="5400000">
              <a:off x="-1357342" y="1643039"/>
              <a:ext cx="6643710" cy="3643338"/>
            </a:xfrm>
            <a:prstGeom prst="flowChartTerminator">
              <a:avLst/>
            </a:prstGeom>
            <a:solidFill>
              <a:srgbClr val="6600FF"/>
            </a:solidFill>
            <a:ln>
              <a:solidFill>
                <a:srgbClr val="00CCFF"/>
              </a:solidFill>
            </a:ln>
            <a:effectLst/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428596" y="357166"/>
              <a:ext cx="8286808" cy="6072230"/>
              <a:chOff x="428596" y="357166"/>
              <a:chExt cx="8286808" cy="6072230"/>
            </a:xfrm>
          </p:grpSpPr>
          <p:sp>
            <p:nvSpPr>
              <p:cNvPr id="5" name="Flowchart: Card 3"/>
              <p:cNvSpPr/>
              <p:nvPr/>
            </p:nvSpPr>
            <p:spPr>
              <a:xfrm>
                <a:off x="428596" y="357166"/>
                <a:ext cx="8286808" cy="5715040"/>
              </a:xfrm>
              <a:prstGeom prst="flowChartPunchedCard">
                <a:avLst/>
              </a:prstGeom>
              <a:solidFill>
                <a:schemeClr val="bg1"/>
              </a:solidFill>
              <a:ln w="57150">
                <a:solidFill>
                  <a:srgbClr val="6600FF"/>
                </a:solidFill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6" name="Round Single Corner Rectangle 5"/>
              <p:cNvSpPr/>
              <p:nvPr/>
            </p:nvSpPr>
            <p:spPr>
              <a:xfrm>
                <a:off x="714348" y="642918"/>
                <a:ext cx="7715304" cy="5786478"/>
              </a:xfrm>
              <a:prstGeom prst="round1Rect">
                <a:avLst>
                  <a:gd name="adj" fmla="val 28646"/>
                </a:avLst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50000">
                    <a:schemeClr val="bg1"/>
                  </a:gs>
                  <a:gs pos="100000">
                    <a:srgbClr val="CC66FF"/>
                  </a:gs>
                </a:gsLst>
                <a:lin ang="16200000" scaled="1"/>
                <a:tileRect/>
              </a:gradFill>
              <a:ln>
                <a:solidFill>
                  <a:srgbClr val="9933FF"/>
                </a:solidFill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</p:grp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6732588" y="1246188"/>
            <a:ext cx="1504950" cy="1096962"/>
            <a:chOff x="618800" y="292380"/>
            <a:chExt cx="1504928" cy="1097449"/>
          </a:xfrm>
        </p:grpSpPr>
        <p:grpSp>
          <p:nvGrpSpPr>
            <p:cNvPr id="59398" name="Group 7"/>
            <p:cNvGrpSpPr>
              <a:grpSpLocks/>
            </p:cNvGrpSpPr>
            <p:nvPr/>
          </p:nvGrpSpPr>
          <p:grpSpPr bwMode="auto">
            <a:xfrm>
              <a:off x="618800" y="292380"/>
              <a:ext cx="1504928" cy="1097449"/>
              <a:chOff x="2195736" y="3519859"/>
              <a:chExt cx="1525038" cy="1236838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2195736" y="3519859"/>
                <a:ext cx="1201691" cy="1236838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pic>
            <p:nvPicPr>
              <p:cNvPr id="59401" name="Picture 10"/>
              <p:cNvPicPr>
                <a:picLocks noChangeAspect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019864" y="3543839"/>
                <a:ext cx="700910" cy="10244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755576" y="476672"/>
              <a:ext cx="864096" cy="769441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>
                <a:defRPr/>
              </a:pPr>
              <a:r>
                <a:rPr lang="ar-EG" sz="4400" b="1" dirty="0">
                  <a:ln>
                    <a:solidFill>
                      <a:sysClr val="windowText" lastClr="000000"/>
                    </a:solidFill>
                  </a:ln>
                  <a:solidFill>
                    <a:srgbClr val="0000FF"/>
                  </a:solidFill>
                </a:rPr>
                <a:t>51</a:t>
              </a:r>
            </a:p>
          </p:txBody>
        </p:sp>
      </p:grp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619250" y="1341438"/>
            <a:ext cx="4752975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6000" b="1" dirty="0"/>
              <a:t>21 – 15 </a:t>
            </a:r>
            <a:endParaRPr lang="ar-EG" sz="6000" dirty="0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763713" y="3462338"/>
            <a:ext cx="54006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4800" b="1" dirty="0">
                <a:solidFill>
                  <a:srgbClr val="0000FF"/>
                </a:solidFill>
              </a:rPr>
              <a:t>21 – 15 = </a:t>
            </a:r>
            <a:r>
              <a:rPr lang="ar-SA" sz="4800" b="1" dirty="0">
                <a:solidFill>
                  <a:srgbClr val="FF0000"/>
                </a:solidFill>
              </a:rPr>
              <a:t>6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comb dir="vert"/>
    <p:sndAc>
      <p:stSnd>
        <p:snd r:embed="rId2" name="Pasflk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142 - suck drink through str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1 – 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1 – 15 = 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1"/>
          <p:cNvGrpSpPr>
            <a:grpSpLocks/>
          </p:cNvGrpSpPr>
          <p:nvPr/>
        </p:nvGrpSpPr>
        <p:grpSpPr bwMode="auto">
          <a:xfrm>
            <a:off x="214313" y="500063"/>
            <a:ext cx="8786812" cy="5929312"/>
            <a:chOff x="214282" y="500061"/>
            <a:chExt cx="8786872" cy="5929333"/>
          </a:xfrm>
        </p:grpSpPr>
        <p:grpSp>
          <p:nvGrpSpPr>
            <p:cNvPr id="7180" name="Group 1"/>
            <p:cNvGrpSpPr>
              <a:grpSpLocks/>
            </p:cNvGrpSpPr>
            <p:nvPr/>
          </p:nvGrpSpPr>
          <p:grpSpPr bwMode="auto">
            <a:xfrm>
              <a:off x="214282" y="500061"/>
              <a:ext cx="8786872" cy="5929333"/>
              <a:chOff x="285723" y="500061"/>
              <a:chExt cx="8786872" cy="5929333"/>
            </a:xfrm>
          </p:grpSpPr>
          <p:sp>
            <p:nvSpPr>
              <p:cNvPr id="5" name="Flowchart: Punched Tape 2"/>
              <p:cNvSpPr/>
              <p:nvPr/>
            </p:nvSpPr>
            <p:spPr>
              <a:xfrm rot="10800000" flipH="1">
                <a:off x="428599" y="500061"/>
                <a:ext cx="8286807" cy="5857896"/>
              </a:xfrm>
              <a:prstGeom prst="flowChartPunchedTap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grpSp>
            <p:nvGrpSpPr>
              <p:cNvPr id="7183" name="Group 2"/>
              <p:cNvGrpSpPr>
                <a:grpSpLocks/>
              </p:cNvGrpSpPr>
              <p:nvPr/>
            </p:nvGrpSpPr>
            <p:grpSpPr bwMode="auto">
              <a:xfrm rot="10800000">
                <a:off x="285723" y="571501"/>
                <a:ext cx="8786872" cy="5857893"/>
                <a:chOff x="3973707" y="428605"/>
                <a:chExt cx="4027317" cy="3143272"/>
              </a:xfrm>
            </p:grpSpPr>
            <p:sp>
              <p:nvSpPr>
                <p:cNvPr id="7" name="Flowchart: Punched Tape 6"/>
                <p:cNvSpPr/>
                <p:nvPr/>
              </p:nvSpPr>
              <p:spPr>
                <a:xfrm>
                  <a:off x="3978073" y="428605"/>
                  <a:ext cx="3699893" cy="3143274"/>
                </a:xfrm>
                <a:prstGeom prst="flowChartPunchedTape">
                  <a:avLst/>
                </a:prstGeom>
                <a:solidFill>
                  <a:srgbClr val="CC00CC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>
                    <a:cs typeface="+mj-cs"/>
                  </a:endParaRPr>
                </a:p>
              </p:txBody>
            </p:sp>
            <p:sp>
              <p:nvSpPr>
                <p:cNvPr id="8" name="Round Single Corner Rectangle 5"/>
                <p:cNvSpPr/>
                <p:nvPr/>
              </p:nvSpPr>
              <p:spPr>
                <a:xfrm>
                  <a:off x="4071934" y="785794"/>
                  <a:ext cx="3929090" cy="2500330"/>
                </a:xfrm>
                <a:prstGeom prst="round1Rect">
                  <a:avLst>
                    <a:gd name="adj" fmla="val 50000"/>
                  </a:avLst>
                </a:prstGeom>
                <a:solidFill>
                  <a:schemeClr val="bg1"/>
                </a:solidFill>
                <a:ln w="57150">
                  <a:solidFill>
                    <a:srgbClr val="00CC00"/>
                  </a:solidFill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003">
                  <a:schemeClr val="l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>
                    <a:cs typeface="+mj-cs"/>
                  </a:endParaRPr>
                </a:p>
              </p:txBody>
            </p:sp>
          </p:grpSp>
        </p:grpSp>
        <p:sp>
          <p:nvSpPr>
            <p:cNvPr id="7181" name="TextBox 3"/>
            <p:cNvSpPr txBox="1">
              <a:spLocks noChangeArrowheads="1"/>
            </p:cNvSpPr>
            <p:nvPr/>
          </p:nvSpPr>
          <p:spPr bwMode="auto">
            <a:xfrm>
              <a:off x="228569" y="1339508"/>
              <a:ext cx="8182030" cy="144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4400" b="1">
                  <a:solidFill>
                    <a:srgbClr val="CC00CC"/>
                  </a:solidFill>
                </a:rPr>
                <a:t>إذا كانت م = 2, ن = 16, فاحسب قيمة كل عبارة مما يأتي:</a:t>
              </a:r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7429500" y="3000375"/>
            <a:ext cx="1000125" cy="1714500"/>
            <a:chOff x="7929586" y="3071810"/>
            <a:chExt cx="714380" cy="1394861"/>
          </a:xfrm>
        </p:grpSpPr>
        <p:grpSp>
          <p:nvGrpSpPr>
            <p:cNvPr id="7174" name="Group 9"/>
            <p:cNvGrpSpPr>
              <a:grpSpLocks/>
            </p:cNvGrpSpPr>
            <p:nvPr/>
          </p:nvGrpSpPr>
          <p:grpSpPr bwMode="auto">
            <a:xfrm>
              <a:off x="7929586" y="3214686"/>
              <a:ext cx="714380" cy="1251985"/>
              <a:chOff x="8072462" y="2143116"/>
              <a:chExt cx="714380" cy="1251985"/>
            </a:xfrm>
          </p:grpSpPr>
          <p:sp>
            <p:nvSpPr>
              <p:cNvPr id="14" name="Curved Down Arrow 13"/>
              <p:cNvSpPr/>
              <p:nvPr/>
            </p:nvSpPr>
            <p:spPr>
              <a:xfrm rot="6111631">
                <a:off x="7900027" y="2537769"/>
                <a:ext cx="1051312" cy="663352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CC00CC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1100">
                  <a:solidFill>
                    <a:schemeClr val="tx1"/>
                  </a:solidFill>
                  <a:cs typeface="+mj-cs"/>
                </a:endParaRPr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8072462" y="2143601"/>
                <a:ext cx="714380" cy="714220"/>
              </a:xfrm>
              <a:prstGeom prst="ellipse">
                <a:avLst/>
              </a:prstGeom>
              <a:solidFill>
                <a:srgbClr val="00F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3600" b="1" dirty="0">
                  <a:cs typeface="+mj-cs"/>
                </a:endParaRPr>
              </a:p>
            </p:txBody>
          </p:sp>
        </p:grpSp>
        <p:grpSp>
          <p:nvGrpSpPr>
            <p:cNvPr id="7175" name="Group 6"/>
            <p:cNvGrpSpPr>
              <a:grpSpLocks/>
            </p:cNvGrpSpPr>
            <p:nvPr/>
          </p:nvGrpSpPr>
          <p:grpSpPr bwMode="auto">
            <a:xfrm>
              <a:off x="7929586" y="3071810"/>
              <a:ext cx="714380" cy="1251985"/>
              <a:chOff x="8072462" y="2143116"/>
              <a:chExt cx="714380" cy="1251985"/>
            </a:xfrm>
          </p:grpSpPr>
          <p:sp>
            <p:nvSpPr>
              <p:cNvPr id="12" name="Curved Down Arrow 11"/>
              <p:cNvSpPr/>
              <p:nvPr/>
            </p:nvSpPr>
            <p:spPr>
              <a:xfrm rot="6111631">
                <a:off x="7900027" y="2537285"/>
                <a:ext cx="1051312" cy="663352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FFFF00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1100">
                  <a:solidFill>
                    <a:schemeClr val="tx1"/>
                  </a:solidFill>
                  <a:cs typeface="+mj-cs"/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8072462" y="2143116"/>
                <a:ext cx="714380" cy="714221"/>
              </a:xfrm>
              <a:prstGeom prst="ellipse">
                <a:avLst/>
              </a:prstGeom>
              <a:solidFill>
                <a:srgbClr val="0000CC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3600" b="1" dirty="0">
                    <a:cs typeface="+mj-cs"/>
                  </a:rPr>
                  <a:t>9</a:t>
                </a:r>
              </a:p>
            </p:txBody>
          </p:sp>
        </p:grpSp>
      </p:grp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857625" y="3071813"/>
            <a:ext cx="264318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5400" b="1" dirty="0">
                <a:latin typeface="Calibri" pitchFamily="34" charset="0"/>
                <a:cs typeface="+mj-cs"/>
              </a:rPr>
              <a:t>ن + 8 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071563" y="4398963"/>
            <a:ext cx="635793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 dirty="0" smtClean="0">
                <a:solidFill>
                  <a:srgbClr val="0000FF"/>
                </a:solidFill>
              </a:rPr>
              <a:t>ن + 8 = 16 </a:t>
            </a:r>
            <a:r>
              <a:rPr lang="ar-EG" sz="4800" b="1" dirty="0">
                <a:solidFill>
                  <a:srgbClr val="0000FF"/>
                </a:solidFill>
              </a:rPr>
              <a:t>+ 8 = </a:t>
            </a:r>
            <a:r>
              <a:rPr lang="ar-EG" sz="4800" b="1" dirty="0">
                <a:solidFill>
                  <a:srgbClr val="FF0000"/>
                </a:solidFill>
              </a:rPr>
              <a:t>24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comb dir="vert"/>
    <p:sndAc>
      <p:stSnd>
        <p:snd r:embed="rId2" name="Pasflk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14 - غلق ا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ن +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98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98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98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98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ن + 8 = 16 + 8 = 2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1"/>
          <p:cNvGrpSpPr>
            <a:grpSpLocks/>
          </p:cNvGrpSpPr>
          <p:nvPr/>
        </p:nvGrpSpPr>
        <p:grpSpPr bwMode="auto">
          <a:xfrm>
            <a:off x="214313" y="500063"/>
            <a:ext cx="8786812" cy="5929312"/>
            <a:chOff x="214282" y="500061"/>
            <a:chExt cx="8786872" cy="5929333"/>
          </a:xfrm>
        </p:grpSpPr>
        <p:grpSp>
          <p:nvGrpSpPr>
            <p:cNvPr id="8204" name="Group 1"/>
            <p:cNvGrpSpPr>
              <a:grpSpLocks/>
            </p:cNvGrpSpPr>
            <p:nvPr/>
          </p:nvGrpSpPr>
          <p:grpSpPr bwMode="auto">
            <a:xfrm>
              <a:off x="214282" y="500061"/>
              <a:ext cx="8786872" cy="5929333"/>
              <a:chOff x="285723" y="500061"/>
              <a:chExt cx="8786872" cy="5929333"/>
            </a:xfrm>
          </p:grpSpPr>
          <p:sp>
            <p:nvSpPr>
              <p:cNvPr id="5" name="Flowchart: Punched Tape 2"/>
              <p:cNvSpPr/>
              <p:nvPr/>
            </p:nvSpPr>
            <p:spPr>
              <a:xfrm rot="10800000" flipH="1">
                <a:off x="428599" y="500061"/>
                <a:ext cx="8286807" cy="5857896"/>
              </a:xfrm>
              <a:prstGeom prst="flowChartPunchedTap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grpSp>
            <p:nvGrpSpPr>
              <p:cNvPr id="8207" name="Group 2"/>
              <p:cNvGrpSpPr>
                <a:grpSpLocks/>
              </p:cNvGrpSpPr>
              <p:nvPr/>
            </p:nvGrpSpPr>
            <p:grpSpPr bwMode="auto">
              <a:xfrm rot="10800000">
                <a:off x="285723" y="571501"/>
                <a:ext cx="8786872" cy="5857893"/>
                <a:chOff x="3973707" y="428605"/>
                <a:chExt cx="4027317" cy="3143272"/>
              </a:xfrm>
            </p:grpSpPr>
            <p:sp>
              <p:nvSpPr>
                <p:cNvPr id="7" name="Flowchart: Punched Tape 6"/>
                <p:cNvSpPr/>
                <p:nvPr/>
              </p:nvSpPr>
              <p:spPr>
                <a:xfrm>
                  <a:off x="3978073" y="428605"/>
                  <a:ext cx="3699893" cy="3143274"/>
                </a:xfrm>
                <a:prstGeom prst="flowChartPunchedTape">
                  <a:avLst/>
                </a:prstGeom>
                <a:solidFill>
                  <a:srgbClr val="CC00CC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>
                    <a:cs typeface="+mj-cs"/>
                  </a:endParaRPr>
                </a:p>
              </p:txBody>
            </p:sp>
            <p:sp>
              <p:nvSpPr>
                <p:cNvPr id="8" name="Round Single Corner Rectangle 5"/>
                <p:cNvSpPr/>
                <p:nvPr/>
              </p:nvSpPr>
              <p:spPr>
                <a:xfrm>
                  <a:off x="4071934" y="785794"/>
                  <a:ext cx="3929090" cy="2500330"/>
                </a:xfrm>
                <a:prstGeom prst="round1Rect">
                  <a:avLst>
                    <a:gd name="adj" fmla="val 50000"/>
                  </a:avLst>
                </a:prstGeom>
                <a:solidFill>
                  <a:schemeClr val="bg1"/>
                </a:solidFill>
                <a:ln w="57150">
                  <a:solidFill>
                    <a:srgbClr val="00CC00"/>
                  </a:solidFill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003">
                  <a:schemeClr val="l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>
                    <a:cs typeface="+mj-cs"/>
                  </a:endParaRPr>
                </a:p>
              </p:txBody>
            </p:sp>
          </p:grpSp>
        </p:grpSp>
        <p:sp>
          <p:nvSpPr>
            <p:cNvPr id="4" name="TextBox 3"/>
            <p:cNvSpPr txBox="1"/>
            <p:nvPr/>
          </p:nvSpPr>
          <p:spPr>
            <a:xfrm>
              <a:off x="428595" y="1339851"/>
              <a:ext cx="8001055" cy="1446218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400" b="1" dirty="0">
                  <a:solidFill>
                    <a:srgbClr val="CC00CC"/>
                  </a:solidFill>
                  <a:latin typeface="+mn-lt"/>
                  <a:cs typeface="+mj-cs"/>
                </a:rPr>
                <a:t>إذا كانت </a:t>
              </a:r>
              <a:r>
                <a:rPr lang="ar-EG" sz="4400" b="1" dirty="0" err="1">
                  <a:solidFill>
                    <a:srgbClr val="CC00CC"/>
                  </a:solidFill>
                  <a:latin typeface="+mn-lt"/>
                  <a:cs typeface="+mj-cs"/>
                </a:rPr>
                <a:t>م </a:t>
              </a:r>
              <a:r>
                <a:rPr lang="ar-EG" sz="4400" b="1" dirty="0">
                  <a:solidFill>
                    <a:srgbClr val="CC00CC"/>
                  </a:solidFill>
                  <a:latin typeface="+mn-lt"/>
                  <a:cs typeface="+mj-cs"/>
                </a:rPr>
                <a:t>= 2, </a:t>
              </a:r>
              <a:r>
                <a:rPr lang="ar-EG" sz="4400" b="1" dirty="0" err="1">
                  <a:solidFill>
                    <a:srgbClr val="CC00CC"/>
                  </a:solidFill>
                  <a:latin typeface="+mn-lt"/>
                  <a:cs typeface="+mj-cs"/>
                </a:rPr>
                <a:t>ن </a:t>
              </a:r>
              <a:r>
                <a:rPr lang="ar-EG" sz="4400" b="1" dirty="0">
                  <a:solidFill>
                    <a:srgbClr val="CC00CC"/>
                  </a:solidFill>
                  <a:latin typeface="+mn-lt"/>
                  <a:cs typeface="+mj-cs"/>
                </a:rPr>
                <a:t>= 16, فاحسب قيمة كل عبارة مما </a:t>
              </a:r>
              <a:r>
                <a:rPr lang="ar-EG" sz="4400" b="1" dirty="0" err="1">
                  <a:solidFill>
                    <a:srgbClr val="CC00CC"/>
                  </a:solidFill>
                  <a:latin typeface="+mn-lt"/>
                  <a:cs typeface="+mj-cs"/>
                </a:rPr>
                <a:t>يأتي:</a:t>
              </a:r>
              <a:endParaRPr lang="ar-EG" sz="4400" b="1" dirty="0">
                <a:solidFill>
                  <a:srgbClr val="CC00CC"/>
                </a:solidFill>
                <a:latin typeface="+mn-lt"/>
                <a:cs typeface="+mj-cs"/>
              </a:endParaRPr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7429500" y="3000375"/>
            <a:ext cx="1000125" cy="1714500"/>
            <a:chOff x="7929586" y="3071810"/>
            <a:chExt cx="714380" cy="1394861"/>
          </a:xfrm>
        </p:grpSpPr>
        <p:grpSp>
          <p:nvGrpSpPr>
            <p:cNvPr id="8198" name="Group 9"/>
            <p:cNvGrpSpPr>
              <a:grpSpLocks/>
            </p:cNvGrpSpPr>
            <p:nvPr/>
          </p:nvGrpSpPr>
          <p:grpSpPr bwMode="auto">
            <a:xfrm>
              <a:off x="7929586" y="3214686"/>
              <a:ext cx="714380" cy="1251985"/>
              <a:chOff x="8072462" y="2143116"/>
              <a:chExt cx="714380" cy="1251985"/>
            </a:xfrm>
          </p:grpSpPr>
          <p:sp>
            <p:nvSpPr>
              <p:cNvPr id="14" name="Curved Down Arrow 13"/>
              <p:cNvSpPr/>
              <p:nvPr/>
            </p:nvSpPr>
            <p:spPr>
              <a:xfrm rot="6111631">
                <a:off x="7900027" y="2537769"/>
                <a:ext cx="1051312" cy="663352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CC00CC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1100">
                  <a:solidFill>
                    <a:schemeClr val="tx1"/>
                  </a:solidFill>
                  <a:cs typeface="+mj-cs"/>
                </a:endParaRPr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8072462" y="2143601"/>
                <a:ext cx="714380" cy="714220"/>
              </a:xfrm>
              <a:prstGeom prst="ellipse">
                <a:avLst/>
              </a:prstGeom>
              <a:solidFill>
                <a:srgbClr val="00F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3600" b="1" dirty="0">
                  <a:cs typeface="+mj-cs"/>
                </a:endParaRPr>
              </a:p>
            </p:txBody>
          </p:sp>
        </p:grpSp>
        <p:grpSp>
          <p:nvGrpSpPr>
            <p:cNvPr id="8199" name="Group 6"/>
            <p:cNvGrpSpPr>
              <a:grpSpLocks/>
            </p:cNvGrpSpPr>
            <p:nvPr/>
          </p:nvGrpSpPr>
          <p:grpSpPr bwMode="auto">
            <a:xfrm>
              <a:off x="7929586" y="3071810"/>
              <a:ext cx="714380" cy="1251985"/>
              <a:chOff x="8072462" y="2143116"/>
              <a:chExt cx="714380" cy="1251985"/>
            </a:xfrm>
          </p:grpSpPr>
          <p:sp>
            <p:nvSpPr>
              <p:cNvPr id="12" name="Curved Down Arrow 11"/>
              <p:cNvSpPr/>
              <p:nvPr/>
            </p:nvSpPr>
            <p:spPr>
              <a:xfrm rot="6111631">
                <a:off x="7900027" y="2537285"/>
                <a:ext cx="1051312" cy="663352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FFFF00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1100">
                  <a:solidFill>
                    <a:schemeClr val="tx1"/>
                  </a:solidFill>
                  <a:cs typeface="+mj-cs"/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8072462" y="2143116"/>
                <a:ext cx="714380" cy="714221"/>
              </a:xfrm>
              <a:prstGeom prst="ellipse">
                <a:avLst/>
              </a:prstGeom>
              <a:solidFill>
                <a:srgbClr val="0000CC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3600" b="1" dirty="0">
                    <a:cs typeface="+mj-cs"/>
                  </a:rPr>
                  <a:t>10 </a:t>
                </a:r>
              </a:p>
            </p:txBody>
          </p:sp>
        </p:grpSp>
      </p:grp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857625" y="3071813"/>
            <a:ext cx="264318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5400" b="1" dirty="0">
                <a:latin typeface="Calibri" pitchFamily="34" charset="0"/>
                <a:cs typeface="+mj-cs"/>
              </a:rPr>
              <a:t>9 – </a:t>
            </a:r>
            <a:r>
              <a:rPr lang="ar-EG" sz="5400" b="1" dirty="0" err="1">
                <a:latin typeface="Calibri" pitchFamily="34" charset="0"/>
                <a:cs typeface="+mj-cs"/>
              </a:rPr>
              <a:t>م</a:t>
            </a:r>
            <a:r>
              <a:rPr lang="ar-EG" sz="5400" b="1" dirty="0">
                <a:latin typeface="Calibri" pitchFamily="34" charset="0"/>
                <a:cs typeface="+mj-cs"/>
              </a:rPr>
              <a:t> 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071563" y="4398963"/>
            <a:ext cx="635793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 dirty="0">
                <a:solidFill>
                  <a:srgbClr val="0000FF"/>
                </a:solidFill>
              </a:rPr>
              <a:t>9– م = 9– 2 = </a:t>
            </a:r>
            <a:r>
              <a:rPr lang="ar-EG" sz="4800" b="1" dirty="0">
                <a:solidFill>
                  <a:srgbClr val="FF0000"/>
                </a:solidFill>
              </a:rPr>
              <a:t>7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comb dir="vert"/>
    <p:sndAc>
      <p:stSnd>
        <p:snd r:embed="rId2" name="Pasflk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14 - غلق ا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9 – 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98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98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98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98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9– م = 9– 2 = 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1"/>
          <p:cNvGrpSpPr>
            <a:grpSpLocks/>
          </p:cNvGrpSpPr>
          <p:nvPr/>
        </p:nvGrpSpPr>
        <p:grpSpPr bwMode="auto">
          <a:xfrm>
            <a:off x="214313" y="500063"/>
            <a:ext cx="8786812" cy="5929312"/>
            <a:chOff x="214282" y="500061"/>
            <a:chExt cx="8786872" cy="5929333"/>
          </a:xfrm>
        </p:grpSpPr>
        <p:grpSp>
          <p:nvGrpSpPr>
            <p:cNvPr id="9228" name="Group 1"/>
            <p:cNvGrpSpPr>
              <a:grpSpLocks/>
            </p:cNvGrpSpPr>
            <p:nvPr/>
          </p:nvGrpSpPr>
          <p:grpSpPr bwMode="auto">
            <a:xfrm>
              <a:off x="214282" y="500061"/>
              <a:ext cx="8786872" cy="5929333"/>
              <a:chOff x="285723" y="500061"/>
              <a:chExt cx="8786872" cy="5929333"/>
            </a:xfrm>
          </p:grpSpPr>
          <p:sp>
            <p:nvSpPr>
              <p:cNvPr id="5" name="Flowchart: Punched Tape 2"/>
              <p:cNvSpPr/>
              <p:nvPr/>
            </p:nvSpPr>
            <p:spPr>
              <a:xfrm rot="10800000" flipH="1">
                <a:off x="428599" y="500061"/>
                <a:ext cx="8286807" cy="5857896"/>
              </a:xfrm>
              <a:prstGeom prst="flowChartPunchedTap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grpSp>
            <p:nvGrpSpPr>
              <p:cNvPr id="9231" name="Group 2"/>
              <p:cNvGrpSpPr>
                <a:grpSpLocks/>
              </p:cNvGrpSpPr>
              <p:nvPr/>
            </p:nvGrpSpPr>
            <p:grpSpPr bwMode="auto">
              <a:xfrm rot="10800000">
                <a:off x="285723" y="571501"/>
                <a:ext cx="8786872" cy="5857893"/>
                <a:chOff x="3973707" y="428605"/>
                <a:chExt cx="4027317" cy="3143272"/>
              </a:xfrm>
            </p:grpSpPr>
            <p:sp>
              <p:nvSpPr>
                <p:cNvPr id="7" name="Flowchart: Punched Tape 6"/>
                <p:cNvSpPr/>
                <p:nvPr/>
              </p:nvSpPr>
              <p:spPr>
                <a:xfrm>
                  <a:off x="3978073" y="428605"/>
                  <a:ext cx="3699893" cy="3143274"/>
                </a:xfrm>
                <a:prstGeom prst="flowChartPunchedTape">
                  <a:avLst/>
                </a:prstGeom>
                <a:solidFill>
                  <a:srgbClr val="CC00CC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>
                    <a:cs typeface="+mj-cs"/>
                  </a:endParaRPr>
                </a:p>
              </p:txBody>
            </p:sp>
            <p:sp>
              <p:nvSpPr>
                <p:cNvPr id="8" name="Round Single Corner Rectangle 5"/>
                <p:cNvSpPr/>
                <p:nvPr/>
              </p:nvSpPr>
              <p:spPr>
                <a:xfrm>
                  <a:off x="4071934" y="785794"/>
                  <a:ext cx="3929090" cy="2500330"/>
                </a:xfrm>
                <a:prstGeom prst="round1Rect">
                  <a:avLst>
                    <a:gd name="adj" fmla="val 50000"/>
                  </a:avLst>
                </a:prstGeom>
                <a:solidFill>
                  <a:schemeClr val="bg1"/>
                </a:solidFill>
                <a:ln w="57150">
                  <a:solidFill>
                    <a:srgbClr val="00CC00"/>
                  </a:solidFill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003">
                  <a:schemeClr val="l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>
                    <a:cs typeface="+mj-cs"/>
                  </a:endParaRPr>
                </a:p>
              </p:txBody>
            </p:sp>
          </p:grpSp>
        </p:grpSp>
        <p:sp>
          <p:nvSpPr>
            <p:cNvPr id="4" name="TextBox 3"/>
            <p:cNvSpPr txBox="1"/>
            <p:nvPr/>
          </p:nvSpPr>
          <p:spPr>
            <a:xfrm>
              <a:off x="428595" y="1339851"/>
              <a:ext cx="8001055" cy="1446218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400" b="1" dirty="0">
                  <a:solidFill>
                    <a:srgbClr val="CC00CC"/>
                  </a:solidFill>
                  <a:latin typeface="+mn-lt"/>
                  <a:cs typeface="+mj-cs"/>
                </a:rPr>
                <a:t>إذا كانت </a:t>
              </a:r>
              <a:r>
                <a:rPr lang="ar-EG" sz="4400" b="1" dirty="0" err="1">
                  <a:solidFill>
                    <a:srgbClr val="CC00CC"/>
                  </a:solidFill>
                  <a:latin typeface="+mn-lt"/>
                  <a:cs typeface="+mj-cs"/>
                </a:rPr>
                <a:t>م </a:t>
              </a:r>
              <a:r>
                <a:rPr lang="ar-EG" sz="4400" b="1" dirty="0">
                  <a:solidFill>
                    <a:srgbClr val="CC00CC"/>
                  </a:solidFill>
                  <a:latin typeface="+mn-lt"/>
                  <a:cs typeface="+mj-cs"/>
                </a:rPr>
                <a:t>= 2, </a:t>
              </a:r>
              <a:r>
                <a:rPr lang="ar-EG" sz="4400" b="1" dirty="0" err="1">
                  <a:solidFill>
                    <a:srgbClr val="CC00CC"/>
                  </a:solidFill>
                  <a:latin typeface="+mn-lt"/>
                  <a:cs typeface="+mj-cs"/>
                </a:rPr>
                <a:t>ن </a:t>
              </a:r>
              <a:r>
                <a:rPr lang="ar-EG" sz="4400" b="1" dirty="0">
                  <a:solidFill>
                    <a:srgbClr val="CC00CC"/>
                  </a:solidFill>
                  <a:latin typeface="+mn-lt"/>
                  <a:cs typeface="+mj-cs"/>
                </a:rPr>
                <a:t>= 16, فاحسب قيمة كل عبارة مما </a:t>
              </a:r>
              <a:r>
                <a:rPr lang="ar-EG" sz="4400" b="1" dirty="0" err="1">
                  <a:solidFill>
                    <a:srgbClr val="CC00CC"/>
                  </a:solidFill>
                  <a:latin typeface="+mn-lt"/>
                  <a:cs typeface="+mj-cs"/>
                </a:rPr>
                <a:t>يأتي:</a:t>
              </a:r>
              <a:endParaRPr lang="ar-EG" sz="4400" b="1" dirty="0">
                <a:solidFill>
                  <a:srgbClr val="CC00CC"/>
                </a:solidFill>
                <a:latin typeface="+mn-lt"/>
                <a:cs typeface="+mj-cs"/>
              </a:endParaRPr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7429500" y="3000375"/>
            <a:ext cx="1000125" cy="1714500"/>
            <a:chOff x="7929586" y="3071810"/>
            <a:chExt cx="714380" cy="1394861"/>
          </a:xfrm>
        </p:grpSpPr>
        <p:grpSp>
          <p:nvGrpSpPr>
            <p:cNvPr id="9222" name="Group 9"/>
            <p:cNvGrpSpPr>
              <a:grpSpLocks/>
            </p:cNvGrpSpPr>
            <p:nvPr/>
          </p:nvGrpSpPr>
          <p:grpSpPr bwMode="auto">
            <a:xfrm>
              <a:off x="7929586" y="3214686"/>
              <a:ext cx="714380" cy="1251985"/>
              <a:chOff x="8072462" y="2143116"/>
              <a:chExt cx="714380" cy="1251985"/>
            </a:xfrm>
          </p:grpSpPr>
          <p:sp>
            <p:nvSpPr>
              <p:cNvPr id="14" name="Curved Down Arrow 13"/>
              <p:cNvSpPr/>
              <p:nvPr/>
            </p:nvSpPr>
            <p:spPr>
              <a:xfrm rot="6111631">
                <a:off x="7900027" y="2537769"/>
                <a:ext cx="1051312" cy="663352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CC00CC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1100">
                  <a:solidFill>
                    <a:schemeClr val="tx1"/>
                  </a:solidFill>
                  <a:cs typeface="+mj-cs"/>
                </a:endParaRPr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8072462" y="2143601"/>
                <a:ext cx="714380" cy="714220"/>
              </a:xfrm>
              <a:prstGeom prst="ellipse">
                <a:avLst/>
              </a:prstGeom>
              <a:solidFill>
                <a:srgbClr val="00F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3600" b="1" dirty="0">
                  <a:cs typeface="+mj-cs"/>
                </a:endParaRPr>
              </a:p>
            </p:txBody>
          </p:sp>
        </p:grpSp>
        <p:grpSp>
          <p:nvGrpSpPr>
            <p:cNvPr id="9223" name="Group 6"/>
            <p:cNvGrpSpPr>
              <a:grpSpLocks/>
            </p:cNvGrpSpPr>
            <p:nvPr/>
          </p:nvGrpSpPr>
          <p:grpSpPr bwMode="auto">
            <a:xfrm>
              <a:off x="7929586" y="3071810"/>
              <a:ext cx="714380" cy="1251985"/>
              <a:chOff x="8072462" y="2143116"/>
              <a:chExt cx="714380" cy="1251985"/>
            </a:xfrm>
          </p:grpSpPr>
          <p:sp>
            <p:nvSpPr>
              <p:cNvPr id="12" name="Curved Down Arrow 11"/>
              <p:cNvSpPr/>
              <p:nvPr/>
            </p:nvSpPr>
            <p:spPr>
              <a:xfrm rot="6111631">
                <a:off x="7900027" y="2537285"/>
                <a:ext cx="1051312" cy="663352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FFFF00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1100">
                  <a:solidFill>
                    <a:schemeClr val="tx1"/>
                  </a:solidFill>
                  <a:cs typeface="+mj-cs"/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8072462" y="2143116"/>
                <a:ext cx="714380" cy="714221"/>
              </a:xfrm>
              <a:prstGeom prst="ellipse">
                <a:avLst/>
              </a:prstGeom>
              <a:solidFill>
                <a:srgbClr val="0000CC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3600" b="1" dirty="0">
                    <a:cs typeface="+mj-cs"/>
                  </a:rPr>
                  <a:t>11</a:t>
                </a:r>
              </a:p>
            </p:txBody>
          </p:sp>
        </p:grpSp>
      </p:grp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857625" y="3071813"/>
            <a:ext cx="264318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5400" b="1" dirty="0">
                <a:latin typeface="Calibri" pitchFamily="34" charset="0"/>
                <a:cs typeface="+mj-cs"/>
              </a:rPr>
              <a:t>22 – </a:t>
            </a:r>
            <a:r>
              <a:rPr lang="ar-EG" sz="5400" b="1" dirty="0" err="1">
                <a:latin typeface="Calibri" pitchFamily="34" charset="0"/>
                <a:cs typeface="+mj-cs"/>
              </a:rPr>
              <a:t>ن</a:t>
            </a:r>
            <a:r>
              <a:rPr lang="ar-EG" sz="5400" b="1" dirty="0">
                <a:latin typeface="Calibri" pitchFamily="34" charset="0"/>
                <a:cs typeface="+mj-cs"/>
              </a:rPr>
              <a:t> 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071563" y="4398963"/>
            <a:ext cx="635793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 dirty="0">
                <a:solidFill>
                  <a:srgbClr val="0000FF"/>
                </a:solidFill>
              </a:rPr>
              <a:t>22– ن = 22 –  16 = </a:t>
            </a:r>
            <a:r>
              <a:rPr lang="ar-EG" sz="4800" b="1" dirty="0">
                <a:solidFill>
                  <a:srgbClr val="FF0000"/>
                </a:solidFill>
              </a:rPr>
              <a:t>6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comb dir="vert"/>
    <p:sndAc>
      <p:stSnd>
        <p:snd r:embed="rId2" name="Pasflk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14 - غلق ا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2 – 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98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98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98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98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2– ن = 22 –  16 = 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1"/>
          <p:cNvGrpSpPr>
            <a:grpSpLocks/>
          </p:cNvGrpSpPr>
          <p:nvPr/>
        </p:nvGrpSpPr>
        <p:grpSpPr bwMode="auto">
          <a:xfrm>
            <a:off x="214313" y="500063"/>
            <a:ext cx="8786812" cy="5929312"/>
            <a:chOff x="214282" y="500061"/>
            <a:chExt cx="8786872" cy="5929333"/>
          </a:xfrm>
        </p:grpSpPr>
        <p:grpSp>
          <p:nvGrpSpPr>
            <p:cNvPr id="10252" name="Group 1"/>
            <p:cNvGrpSpPr>
              <a:grpSpLocks/>
            </p:cNvGrpSpPr>
            <p:nvPr/>
          </p:nvGrpSpPr>
          <p:grpSpPr bwMode="auto">
            <a:xfrm>
              <a:off x="214282" y="500061"/>
              <a:ext cx="8786872" cy="5929333"/>
              <a:chOff x="285723" y="500061"/>
              <a:chExt cx="8786872" cy="5929333"/>
            </a:xfrm>
          </p:grpSpPr>
          <p:sp>
            <p:nvSpPr>
              <p:cNvPr id="5" name="Flowchart: Punched Tape 2"/>
              <p:cNvSpPr/>
              <p:nvPr/>
            </p:nvSpPr>
            <p:spPr>
              <a:xfrm rot="10800000" flipH="1">
                <a:off x="428599" y="500061"/>
                <a:ext cx="8286807" cy="5857896"/>
              </a:xfrm>
              <a:prstGeom prst="flowChartPunchedTap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grpSp>
            <p:nvGrpSpPr>
              <p:cNvPr id="10255" name="Group 2"/>
              <p:cNvGrpSpPr>
                <a:grpSpLocks/>
              </p:cNvGrpSpPr>
              <p:nvPr/>
            </p:nvGrpSpPr>
            <p:grpSpPr bwMode="auto">
              <a:xfrm rot="10800000">
                <a:off x="285723" y="571501"/>
                <a:ext cx="8786872" cy="5857893"/>
                <a:chOff x="3973707" y="428605"/>
                <a:chExt cx="4027317" cy="3143272"/>
              </a:xfrm>
            </p:grpSpPr>
            <p:sp>
              <p:nvSpPr>
                <p:cNvPr id="7" name="Flowchart: Punched Tape 6"/>
                <p:cNvSpPr/>
                <p:nvPr/>
              </p:nvSpPr>
              <p:spPr>
                <a:xfrm>
                  <a:off x="3978073" y="428605"/>
                  <a:ext cx="3699893" cy="3143274"/>
                </a:xfrm>
                <a:prstGeom prst="flowChartPunchedTape">
                  <a:avLst/>
                </a:prstGeom>
                <a:solidFill>
                  <a:srgbClr val="CC00CC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>
                    <a:cs typeface="+mj-cs"/>
                  </a:endParaRPr>
                </a:p>
              </p:txBody>
            </p:sp>
            <p:sp>
              <p:nvSpPr>
                <p:cNvPr id="8" name="Round Single Corner Rectangle 5"/>
                <p:cNvSpPr/>
                <p:nvPr/>
              </p:nvSpPr>
              <p:spPr>
                <a:xfrm>
                  <a:off x="4071934" y="785794"/>
                  <a:ext cx="3929090" cy="2500330"/>
                </a:xfrm>
                <a:prstGeom prst="round1Rect">
                  <a:avLst>
                    <a:gd name="adj" fmla="val 50000"/>
                  </a:avLst>
                </a:prstGeom>
                <a:solidFill>
                  <a:schemeClr val="bg1"/>
                </a:solidFill>
                <a:ln w="57150">
                  <a:solidFill>
                    <a:srgbClr val="00CC00"/>
                  </a:solidFill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003">
                  <a:schemeClr val="l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>
                    <a:cs typeface="+mj-cs"/>
                  </a:endParaRPr>
                </a:p>
              </p:txBody>
            </p:sp>
          </p:grpSp>
        </p:grpSp>
        <p:sp>
          <p:nvSpPr>
            <p:cNvPr id="4" name="TextBox 3"/>
            <p:cNvSpPr txBox="1"/>
            <p:nvPr/>
          </p:nvSpPr>
          <p:spPr>
            <a:xfrm>
              <a:off x="428595" y="1339851"/>
              <a:ext cx="8001055" cy="1446218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400" b="1" dirty="0">
                  <a:solidFill>
                    <a:srgbClr val="CC00CC"/>
                  </a:solidFill>
                  <a:latin typeface="+mn-lt"/>
                  <a:cs typeface="+mj-cs"/>
                </a:rPr>
                <a:t>إذا كانت </a:t>
              </a:r>
              <a:r>
                <a:rPr lang="ar-EG" sz="4400" b="1" dirty="0" err="1">
                  <a:solidFill>
                    <a:srgbClr val="CC00CC"/>
                  </a:solidFill>
                  <a:latin typeface="+mn-lt"/>
                  <a:cs typeface="+mj-cs"/>
                </a:rPr>
                <a:t>م </a:t>
              </a:r>
              <a:r>
                <a:rPr lang="ar-EG" sz="4400" b="1" dirty="0">
                  <a:solidFill>
                    <a:srgbClr val="CC00CC"/>
                  </a:solidFill>
                  <a:latin typeface="+mn-lt"/>
                  <a:cs typeface="+mj-cs"/>
                </a:rPr>
                <a:t>= 2, </a:t>
              </a:r>
              <a:r>
                <a:rPr lang="ar-EG" sz="4400" b="1" dirty="0" err="1">
                  <a:solidFill>
                    <a:srgbClr val="CC00CC"/>
                  </a:solidFill>
                  <a:latin typeface="+mn-lt"/>
                  <a:cs typeface="+mj-cs"/>
                </a:rPr>
                <a:t>ن </a:t>
              </a:r>
              <a:r>
                <a:rPr lang="ar-EG" sz="4400" b="1" dirty="0">
                  <a:solidFill>
                    <a:srgbClr val="CC00CC"/>
                  </a:solidFill>
                  <a:latin typeface="+mn-lt"/>
                  <a:cs typeface="+mj-cs"/>
                </a:rPr>
                <a:t>= 16, فاحسب قيمة كل عبارة مما </a:t>
              </a:r>
              <a:r>
                <a:rPr lang="ar-EG" sz="4400" b="1" dirty="0" err="1">
                  <a:solidFill>
                    <a:srgbClr val="CC00CC"/>
                  </a:solidFill>
                  <a:latin typeface="+mn-lt"/>
                  <a:cs typeface="+mj-cs"/>
                </a:rPr>
                <a:t>يأتي:</a:t>
              </a:r>
              <a:endParaRPr lang="ar-EG" sz="4400" b="1" dirty="0">
                <a:solidFill>
                  <a:srgbClr val="CC00CC"/>
                </a:solidFill>
                <a:latin typeface="+mn-lt"/>
                <a:cs typeface="+mj-cs"/>
              </a:endParaRPr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7429500" y="3000375"/>
            <a:ext cx="1000125" cy="1714500"/>
            <a:chOff x="7929586" y="3071810"/>
            <a:chExt cx="714380" cy="1394861"/>
          </a:xfrm>
        </p:grpSpPr>
        <p:grpSp>
          <p:nvGrpSpPr>
            <p:cNvPr id="10246" name="Group 9"/>
            <p:cNvGrpSpPr>
              <a:grpSpLocks/>
            </p:cNvGrpSpPr>
            <p:nvPr/>
          </p:nvGrpSpPr>
          <p:grpSpPr bwMode="auto">
            <a:xfrm>
              <a:off x="7929586" y="3214686"/>
              <a:ext cx="714380" cy="1251985"/>
              <a:chOff x="8072462" y="2143116"/>
              <a:chExt cx="714380" cy="1251985"/>
            </a:xfrm>
          </p:grpSpPr>
          <p:sp>
            <p:nvSpPr>
              <p:cNvPr id="14" name="Curved Down Arrow 13"/>
              <p:cNvSpPr/>
              <p:nvPr/>
            </p:nvSpPr>
            <p:spPr>
              <a:xfrm rot="6111631">
                <a:off x="7900027" y="2537769"/>
                <a:ext cx="1051312" cy="663352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CC00CC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1100">
                  <a:solidFill>
                    <a:schemeClr val="tx1"/>
                  </a:solidFill>
                  <a:cs typeface="+mj-cs"/>
                </a:endParaRPr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8072462" y="2143601"/>
                <a:ext cx="714380" cy="714220"/>
              </a:xfrm>
              <a:prstGeom prst="ellipse">
                <a:avLst/>
              </a:prstGeom>
              <a:solidFill>
                <a:srgbClr val="00F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3600" b="1" dirty="0">
                  <a:cs typeface="+mj-cs"/>
                </a:endParaRPr>
              </a:p>
            </p:txBody>
          </p:sp>
        </p:grpSp>
        <p:grpSp>
          <p:nvGrpSpPr>
            <p:cNvPr id="10247" name="Group 6"/>
            <p:cNvGrpSpPr>
              <a:grpSpLocks/>
            </p:cNvGrpSpPr>
            <p:nvPr/>
          </p:nvGrpSpPr>
          <p:grpSpPr bwMode="auto">
            <a:xfrm>
              <a:off x="7929586" y="3071810"/>
              <a:ext cx="714380" cy="1251985"/>
              <a:chOff x="8072462" y="2143116"/>
              <a:chExt cx="714380" cy="1251985"/>
            </a:xfrm>
          </p:grpSpPr>
          <p:sp>
            <p:nvSpPr>
              <p:cNvPr id="12" name="Curved Down Arrow 11"/>
              <p:cNvSpPr/>
              <p:nvPr/>
            </p:nvSpPr>
            <p:spPr>
              <a:xfrm rot="6111631">
                <a:off x="7900027" y="2537285"/>
                <a:ext cx="1051312" cy="663352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FFFF00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1100">
                  <a:solidFill>
                    <a:schemeClr val="tx1"/>
                  </a:solidFill>
                  <a:cs typeface="+mj-cs"/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8072462" y="2143116"/>
                <a:ext cx="714380" cy="714221"/>
              </a:xfrm>
              <a:prstGeom prst="ellipse">
                <a:avLst/>
              </a:prstGeom>
              <a:solidFill>
                <a:srgbClr val="0000CC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3600" b="1" dirty="0">
                    <a:cs typeface="+mj-cs"/>
                  </a:rPr>
                  <a:t>12</a:t>
                </a:r>
              </a:p>
            </p:txBody>
          </p:sp>
        </p:grpSp>
      </p:grp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857625" y="3071813"/>
            <a:ext cx="264318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5400" b="1" dirty="0">
                <a:latin typeface="Calibri" pitchFamily="34" charset="0"/>
                <a:cs typeface="+mj-cs"/>
              </a:rPr>
              <a:t>ن ÷ 4 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071563" y="4398963"/>
            <a:ext cx="635793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 dirty="0">
                <a:solidFill>
                  <a:srgbClr val="0000FF"/>
                </a:solidFill>
              </a:rPr>
              <a:t>ن ÷ 4 = 16 ÷ 4 = </a:t>
            </a:r>
            <a:r>
              <a:rPr lang="ar-EG" sz="4800" b="1" dirty="0">
                <a:solidFill>
                  <a:srgbClr val="FF0000"/>
                </a:solidFill>
              </a:rPr>
              <a:t>4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comb dir="vert"/>
    <p:sndAc>
      <p:stSnd>
        <p:snd r:embed="rId2" name="Pasflk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14 - غلق ا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ن ÷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98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98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98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98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ن ÷ 4 = 16 ÷ 4 =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5038</TotalTime>
  <Words>1709</Words>
  <Application>Microsoft Office PowerPoint</Application>
  <PresentationFormat>عرض على الشاشة (3:4)‏</PresentationFormat>
  <Paragraphs>247</Paragraphs>
  <Slides>57</Slides>
  <Notes>2</Notes>
  <HiddenSlides>0</HiddenSlides>
  <MMClips>0</MMClips>
  <ScaleCrop>false</ScaleCrop>
  <HeadingPairs>
    <vt:vector size="4" baseType="variant">
      <vt:variant>
        <vt:lpstr>سمة</vt:lpstr>
      </vt:variant>
      <vt:variant>
        <vt:i4>1</vt:i4>
      </vt:variant>
      <vt:variant>
        <vt:lpstr>عناوين الشرائح</vt:lpstr>
      </vt:variant>
      <vt:variant>
        <vt:i4>57</vt:i4>
      </vt:variant>
    </vt:vector>
  </HeadingPairs>
  <TitlesOfParts>
    <vt:vector size="58" baseType="lpstr">
      <vt:lpstr>Office Theme</vt:lpstr>
      <vt:lpstr>الشريحة 1</vt:lpstr>
      <vt:lpstr>الشريحة 2</vt:lpstr>
      <vt:lpstr>الشريحة 3</vt:lpstr>
      <vt:lpstr>الشريحة 4</vt:lpstr>
      <vt:lpstr>الشريحة 5</vt:lpstr>
      <vt:lpstr>الشريحة 6</vt:lpstr>
      <vt:lpstr>الشريحة 7</vt:lpstr>
      <vt:lpstr>الشريحة 8</vt:lpstr>
      <vt:lpstr>الشريحة 9</vt:lpstr>
      <vt:lpstr>الشريحة 10</vt:lpstr>
      <vt:lpstr>الشريحة 11</vt:lpstr>
      <vt:lpstr>الشريحة 12</vt:lpstr>
      <vt:lpstr>الشريحة 13</vt:lpstr>
      <vt:lpstr>الشريحة 14</vt:lpstr>
      <vt:lpstr>الشريحة 15</vt:lpstr>
      <vt:lpstr>الشريحة 16</vt:lpstr>
      <vt:lpstr>الشريحة 17</vt:lpstr>
      <vt:lpstr>الشريحة 18</vt:lpstr>
      <vt:lpstr>الشريحة 19</vt:lpstr>
      <vt:lpstr>الشريحة 20</vt:lpstr>
      <vt:lpstr>الشريحة 21</vt:lpstr>
      <vt:lpstr>الشريحة 22</vt:lpstr>
      <vt:lpstr>الشريحة 23</vt:lpstr>
      <vt:lpstr>الشريحة 24</vt:lpstr>
      <vt:lpstr>الشريحة 25</vt:lpstr>
      <vt:lpstr>الشريحة 26</vt:lpstr>
      <vt:lpstr>الشريحة 27</vt:lpstr>
      <vt:lpstr>الشريحة 28</vt:lpstr>
      <vt:lpstr>الشريحة 29</vt:lpstr>
      <vt:lpstr>الشريحة 30</vt:lpstr>
      <vt:lpstr>الشريحة 31</vt:lpstr>
      <vt:lpstr>الشريحة 32</vt:lpstr>
      <vt:lpstr>الشريحة 33</vt:lpstr>
      <vt:lpstr>الشريحة 34</vt:lpstr>
      <vt:lpstr>الشريحة 35</vt:lpstr>
      <vt:lpstr>الشريحة 36</vt:lpstr>
      <vt:lpstr>الشريحة 37</vt:lpstr>
      <vt:lpstr>الشريحة 38</vt:lpstr>
      <vt:lpstr>الشريحة 39</vt:lpstr>
      <vt:lpstr>الشريحة 40</vt:lpstr>
      <vt:lpstr>الشريحة 41</vt:lpstr>
      <vt:lpstr>الشريحة 42</vt:lpstr>
      <vt:lpstr>الشريحة 43</vt:lpstr>
      <vt:lpstr>الشريحة 44</vt:lpstr>
      <vt:lpstr>الشريحة 45</vt:lpstr>
      <vt:lpstr>الشريحة 46</vt:lpstr>
      <vt:lpstr>الشريحة 47</vt:lpstr>
      <vt:lpstr>الشريحة 48</vt:lpstr>
      <vt:lpstr>الشريحة 49</vt:lpstr>
      <vt:lpstr>الشريحة 50</vt:lpstr>
      <vt:lpstr>الشريحة 51</vt:lpstr>
      <vt:lpstr>الشريحة 52</vt:lpstr>
      <vt:lpstr>الشريحة 53</vt:lpstr>
      <vt:lpstr>الشريحة 54</vt:lpstr>
      <vt:lpstr>الشريحة 55</vt:lpstr>
      <vt:lpstr>الشريحة 56</vt:lpstr>
      <vt:lpstr>الشريحة 57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الرياضيات – الصف السادس الابتدائي – الفصل الدراسي الأول – الفصل الأول</dc:title>
  <dc:subject>12- تابع الجبر (المتغيرات والعبارات)</dc:subject>
  <dc:creator>أ/ بندر الحازمي</dc:creator>
  <cp:keywords>حقيبة إنجاز المعلم والمعلمة</cp:keywords>
  <cp:lastModifiedBy>Work Server</cp:lastModifiedBy>
  <cp:revision>212</cp:revision>
  <dcterms:created xsi:type="dcterms:W3CDTF">2011-05-19T18:15:09Z</dcterms:created>
  <dcterms:modified xsi:type="dcterms:W3CDTF">2017-09-16T00:53:04Z</dcterms:modified>
</cp:coreProperties>
</file>