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4">
  <p:sldMasterIdLst>
    <p:sldMasterId id="2147483648" r:id="rId1"/>
  </p:sldMasterIdLst>
  <p:notesMasterIdLst>
    <p:notesMasterId r:id="rId49"/>
  </p:notesMasterIdLst>
  <p:sldIdLst>
    <p:sldId id="348" r:id="rId2"/>
    <p:sldId id="256" r:id="rId3"/>
    <p:sldId id="257" r:id="rId4"/>
    <p:sldId id="258" r:id="rId5"/>
    <p:sldId id="259" r:id="rId6"/>
    <p:sldId id="260" r:id="rId7"/>
    <p:sldId id="349" r:id="rId8"/>
    <p:sldId id="261" r:id="rId9"/>
    <p:sldId id="350" r:id="rId10"/>
    <p:sldId id="262" r:id="rId11"/>
    <p:sldId id="351" r:id="rId12"/>
    <p:sldId id="263" r:id="rId13"/>
    <p:sldId id="264" r:id="rId14"/>
    <p:sldId id="265" r:id="rId15"/>
    <p:sldId id="266" r:id="rId16"/>
    <p:sldId id="267" r:id="rId17"/>
    <p:sldId id="268" r:id="rId18"/>
    <p:sldId id="269" r:id="rId19"/>
    <p:sldId id="270" r:id="rId20"/>
    <p:sldId id="274" r:id="rId21"/>
    <p:sldId id="271" r:id="rId22"/>
    <p:sldId id="272" r:id="rId23"/>
    <p:sldId id="353" r:id="rId24"/>
    <p:sldId id="275" r:id="rId25"/>
    <p:sldId id="276" r:id="rId26"/>
    <p:sldId id="277" r:id="rId27"/>
    <p:sldId id="278" r:id="rId28"/>
    <p:sldId id="279" r:id="rId29"/>
    <p:sldId id="280" r:id="rId30"/>
    <p:sldId id="310" r:id="rId31"/>
    <p:sldId id="311" r:id="rId32"/>
    <p:sldId id="352" r:id="rId33"/>
    <p:sldId id="281" r:id="rId34"/>
    <p:sldId id="282" r:id="rId35"/>
    <p:sldId id="308" r:id="rId36"/>
    <p:sldId id="283" r:id="rId37"/>
    <p:sldId id="284" r:id="rId38"/>
    <p:sldId id="285" r:id="rId39"/>
    <p:sldId id="286" r:id="rId40"/>
    <p:sldId id="287" r:id="rId41"/>
    <p:sldId id="331" r:id="rId42"/>
    <p:sldId id="288" r:id="rId43"/>
    <p:sldId id="289" r:id="rId44"/>
    <p:sldId id="290" r:id="rId45"/>
    <p:sldId id="312" r:id="rId46"/>
    <p:sldId id="313" r:id="rId47"/>
    <p:sldId id="354" r:id="rId48"/>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FF"/>
    <a:srgbClr val="990099"/>
    <a:srgbClr val="00FF00"/>
    <a:srgbClr val="FF0066"/>
    <a:srgbClr val="800080"/>
    <a:srgbClr val="CC3300"/>
    <a:srgbClr val="669900"/>
    <a:srgbClr val="9933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93328" autoAdjust="0"/>
    <p:restoredTop sz="94660"/>
  </p:normalViewPr>
  <p:slideViewPr>
    <p:cSldViewPr>
      <p:cViewPr varScale="1">
        <p:scale>
          <a:sx n="43" d="100"/>
          <a:sy n="43" d="100"/>
        </p:scale>
        <p:origin x="-90" y="-54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charset="0"/>
                <a:cs typeface="Arial" charset="0"/>
              </a:defRPr>
            </a:lvl1pPr>
          </a:lstStyle>
          <a:p>
            <a:pPr>
              <a:defRPr/>
            </a:pPr>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Arial" charset="0"/>
                <a:cs typeface="Arial" charset="0"/>
              </a:defRPr>
            </a:lvl1pPr>
          </a:lstStyle>
          <a:p>
            <a:pPr>
              <a:defRPr/>
            </a:pPr>
            <a:fld id="{67EDB61F-79F0-40F1-B7DE-D5A5713628A7}" type="datetimeFigureOut">
              <a:rPr lang="en-US"/>
              <a:pPr>
                <a:defRPr/>
              </a:pPr>
              <a:t>4/18/2017</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smtClean="0"/>
              <a:t>انقر لتحرير أنماط النص الرئيسي</a:t>
            </a:r>
            <a:endParaRPr lang="en-US" smtClean="0"/>
          </a:p>
          <a:p>
            <a:pPr lvl="1"/>
            <a:r>
              <a:rPr lang="ar-SA" smtClean="0"/>
              <a:t>المستوى الثاني</a:t>
            </a:r>
            <a:endParaRPr lang="en-US" smtClean="0"/>
          </a:p>
          <a:p>
            <a:pPr lvl="2"/>
            <a:r>
              <a:rPr lang="ar-SA" smtClean="0"/>
              <a:t>المستوى الثالث</a:t>
            </a:r>
            <a:endParaRPr lang="en-US" smtClean="0"/>
          </a:p>
          <a:p>
            <a:pPr lvl="3"/>
            <a:r>
              <a:rPr lang="ar-SA" smtClean="0"/>
              <a:t>المستوى الرابع</a:t>
            </a:r>
            <a:endParaRPr lang="en-US" smtClean="0"/>
          </a:p>
          <a:p>
            <a:pPr lvl="4"/>
            <a:r>
              <a:rPr lang="ar-SA" smtClean="0"/>
              <a:t>المستوى الخامس</a:t>
            </a:r>
            <a:endParaRPr lang="en-US" smtClean="0"/>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Arial" charset="0"/>
                <a:cs typeface="Arial" charset="0"/>
              </a:defRPr>
            </a:lvl1pPr>
          </a:lstStyle>
          <a:p>
            <a:pPr>
              <a:defRPr/>
            </a:pPr>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atin typeface="Arial" charset="0"/>
                <a:cs typeface="Arial" charset="0"/>
              </a:defRPr>
            </a:lvl1pPr>
          </a:lstStyle>
          <a:p>
            <a:pPr>
              <a:defRPr/>
            </a:pPr>
            <a:fld id="{A13CFE68-9F17-4CCA-873D-BA5A0FD07C2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9155" name="عنصر نائب للملاحظات 2"/>
          <p:cNvSpPr>
            <a:spLocks noGrp="1"/>
          </p:cNvSpPr>
          <p:nvPr>
            <p:ph type="body" idx="1"/>
          </p:nvPr>
        </p:nvSpPr>
        <p:spPr bwMode="auto">
          <a:noFill/>
        </p:spPr>
        <p:txBody>
          <a:bodyPr/>
          <a:lstStyle/>
          <a:p>
            <a:pPr>
              <a:spcBef>
                <a:spcPct val="0"/>
              </a:spcBef>
            </a:pPr>
            <a:endParaRPr lang="en-US" smtClean="0">
              <a:cs typeface="Arial" pitchFamily="34" charset="0"/>
            </a:endParaRPr>
          </a:p>
        </p:txBody>
      </p:sp>
      <p:sp>
        <p:nvSpPr>
          <p:cNvPr id="49156"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B99CEC-7749-44EB-AF67-778478C2D516}" type="slidenum">
              <a:rPr lang="en-US">
                <a:latin typeface="Arial" pitchFamily="34" charset="0"/>
                <a:cs typeface="Arial" pitchFamily="34" charset="0"/>
              </a:rPr>
              <a:pPr/>
              <a:t>46</a:t>
            </a:fld>
            <a:endParaRPr lang="en-US">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9155" name="عنصر نائب للملاحظات 2"/>
          <p:cNvSpPr>
            <a:spLocks noGrp="1"/>
          </p:cNvSpPr>
          <p:nvPr>
            <p:ph type="body" idx="1"/>
          </p:nvPr>
        </p:nvSpPr>
        <p:spPr bwMode="auto">
          <a:noFill/>
        </p:spPr>
        <p:txBody>
          <a:bodyPr/>
          <a:lstStyle/>
          <a:p>
            <a:pPr>
              <a:spcBef>
                <a:spcPct val="0"/>
              </a:spcBef>
            </a:pPr>
            <a:endParaRPr lang="en-US" smtClean="0">
              <a:cs typeface="Arial" pitchFamily="34" charset="0"/>
            </a:endParaRPr>
          </a:p>
        </p:txBody>
      </p:sp>
      <p:sp>
        <p:nvSpPr>
          <p:cNvPr id="49156"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B99CEC-7749-44EB-AF67-778478C2D516}" type="slidenum">
              <a:rPr lang="en-US">
                <a:latin typeface="Arial" pitchFamily="34" charset="0"/>
                <a:cs typeface="Arial" pitchFamily="34" charset="0"/>
              </a:rPr>
              <a:pPr/>
              <a:t>47</a:t>
            </a:fld>
            <a:endParaRPr lang="en-US">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3.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4.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5.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7.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8.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9.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0.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CD467FB9-0019-407B-9DEC-D6F7C2AC8825}" type="datetimeFigureOut">
              <a:rPr lang="ar-EG"/>
              <a:pPr>
                <a:defRPr/>
              </a:pPr>
              <a:t>22/07/1438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A732B4BC-443B-40EE-B866-B3A9580454EA}" type="slidenum">
              <a:rPr lang="ar-EG"/>
              <a:pPr>
                <a:defRPr/>
              </a:pPr>
              <a:t>‹#›</a:t>
            </a:fld>
            <a:endParaRPr lang="ar-EG"/>
          </a:p>
        </p:txBody>
      </p:sp>
    </p:spTree>
  </p:cSld>
  <p:clrMapOvr>
    <a:masterClrMapping/>
  </p:clrMapOvr>
  <p:transition>
    <p:strips dir="rd"/>
    <p:sndAc>
      <p:stSnd>
        <p:snd r:embed="rId1" name="chord.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A6CFB690-36DC-4677-889C-7E72524E8496}" type="datetimeFigureOut">
              <a:rPr lang="ar-EG"/>
              <a:pPr>
                <a:defRPr/>
              </a:pPr>
              <a:t>22/07/1438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E66CE193-0CAF-4727-9576-F963618B8ADA}" type="slidenum">
              <a:rPr lang="ar-EG"/>
              <a:pPr>
                <a:defRPr/>
              </a:pPr>
              <a:t>‹#›</a:t>
            </a:fld>
            <a:endParaRPr lang="ar-EG"/>
          </a:p>
        </p:txBody>
      </p:sp>
    </p:spTree>
  </p:cSld>
  <p:clrMapOvr>
    <a:masterClrMapping/>
  </p:clrMapOvr>
  <p:transition>
    <p:strips dir="rd"/>
    <p:sndAc>
      <p:stSnd>
        <p:snd r:embed="rId1" name="chord.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016C006F-71EB-4DAC-8A71-734C90AA04C9}" type="datetimeFigureOut">
              <a:rPr lang="ar-EG"/>
              <a:pPr>
                <a:defRPr/>
              </a:pPr>
              <a:t>22/07/1438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857E8E55-DEAF-474F-BEB1-108AD322EBF7}" type="slidenum">
              <a:rPr lang="ar-EG"/>
              <a:pPr>
                <a:defRPr/>
              </a:pPr>
              <a:t>‹#›</a:t>
            </a:fld>
            <a:endParaRPr lang="ar-EG"/>
          </a:p>
        </p:txBody>
      </p:sp>
    </p:spTree>
  </p:cSld>
  <p:clrMapOvr>
    <a:masterClrMapping/>
  </p:clrMapOvr>
  <p:transition>
    <p:strips dir="rd"/>
    <p:sndAc>
      <p:stSnd>
        <p:snd r:embed="rId1" name="chord.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DB275B06-8B57-4054-A40F-203D26A54D49}" type="datetimeFigureOut">
              <a:rPr lang="ar-EG"/>
              <a:pPr>
                <a:defRPr/>
              </a:pPr>
              <a:t>22/07/1438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23A66528-6CF0-4E57-8C07-1D569C22A219}" type="slidenum">
              <a:rPr lang="ar-EG"/>
              <a:pPr>
                <a:defRPr/>
              </a:pPr>
              <a:t>‹#›</a:t>
            </a:fld>
            <a:endParaRPr lang="ar-EG"/>
          </a:p>
        </p:txBody>
      </p:sp>
    </p:spTree>
  </p:cSld>
  <p:clrMapOvr>
    <a:masterClrMapping/>
  </p:clrMapOvr>
  <p:transition>
    <p:strips dir="rd"/>
    <p:sndAc>
      <p:stSnd>
        <p:snd r:embed="rId1" name="chord.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7B824D-A339-4227-8685-67AB75768B33}" type="datetimeFigureOut">
              <a:rPr lang="ar-EG"/>
              <a:pPr>
                <a:defRPr/>
              </a:pPr>
              <a:t>22/07/1438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3F65047F-9899-44B0-94EC-A8D4400EF09C}" type="slidenum">
              <a:rPr lang="ar-EG"/>
              <a:pPr>
                <a:defRPr/>
              </a:pPr>
              <a:t>‹#›</a:t>
            </a:fld>
            <a:endParaRPr lang="ar-EG"/>
          </a:p>
        </p:txBody>
      </p:sp>
    </p:spTree>
  </p:cSld>
  <p:clrMapOvr>
    <a:masterClrMapping/>
  </p:clrMapOvr>
  <p:transition>
    <p:strips dir="rd"/>
    <p:sndAc>
      <p:stSnd>
        <p:snd r:embed="rId1" name="chord.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E42C486D-3506-451C-91D0-21A1D51F70DA}" type="datetimeFigureOut">
              <a:rPr lang="ar-EG"/>
              <a:pPr>
                <a:defRPr/>
              </a:pPr>
              <a:t>22/07/1438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7CC0CD25-39DB-405C-AEB0-A395F423B99D}" type="slidenum">
              <a:rPr lang="ar-EG"/>
              <a:pPr>
                <a:defRPr/>
              </a:pPr>
              <a:t>‹#›</a:t>
            </a:fld>
            <a:endParaRPr lang="ar-EG"/>
          </a:p>
        </p:txBody>
      </p:sp>
    </p:spTree>
  </p:cSld>
  <p:clrMapOvr>
    <a:masterClrMapping/>
  </p:clrMapOvr>
  <p:transition>
    <p:strips dir="rd"/>
    <p:sndAc>
      <p:stSnd>
        <p:snd r:embed="rId1" name="chord.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1483F983-A176-4A43-BEE3-79E608BF6520}" type="datetimeFigureOut">
              <a:rPr lang="ar-EG"/>
              <a:pPr>
                <a:defRPr/>
              </a:pPr>
              <a:t>22/07/1438</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0562A58A-D3AA-43C4-8366-E262947E0780}" type="slidenum">
              <a:rPr lang="ar-EG"/>
              <a:pPr>
                <a:defRPr/>
              </a:pPr>
              <a:t>‹#›</a:t>
            </a:fld>
            <a:endParaRPr lang="ar-EG"/>
          </a:p>
        </p:txBody>
      </p:sp>
    </p:spTree>
  </p:cSld>
  <p:clrMapOvr>
    <a:masterClrMapping/>
  </p:clrMapOvr>
  <p:transition>
    <p:strips dir="rd"/>
    <p:sndAc>
      <p:stSnd>
        <p:snd r:embed="rId1" name="chord.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9E2241BE-B004-4253-8731-2958EE430BF3}" type="datetimeFigureOut">
              <a:rPr lang="ar-EG"/>
              <a:pPr>
                <a:defRPr/>
              </a:pPr>
              <a:t>22/07/1438</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228D7679-0E64-4630-822C-52CC7C2389F1}" type="slidenum">
              <a:rPr lang="ar-EG"/>
              <a:pPr>
                <a:defRPr/>
              </a:pPr>
              <a:t>‹#›</a:t>
            </a:fld>
            <a:endParaRPr lang="ar-EG"/>
          </a:p>
        </p:txBody>
      </p:sp>
    </p:spTree>
  </p:cSld>
  <p:clrMapOvr>
    <a:masterClrMapping/>
  </p:clrMapOvr>
  <p:transition>
    <p:strips dir="rd"/>
    <p:sndAc>
      <p:stSnd>
        <p:snd r:embed="rId1" name="chord.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A1D043-7465-4D76-ACCE-458DED52F6B3}" type="datetimeFigureOut">
              <a:rPr lang="ar-EG"/>
              <a:pPr>
                <a:defRPr/>
              </a:pPr>
              <a:t>22/07/1438</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872032D7-9B24-43AF-B55E-9618705DC4E8}" type="slidenum">
              <a:rPr lang="ar-EG"/>
              <a:pPr>
                <a:defRPr/>
              </a:pPr>
              <a:t>‹#›</a:t>
            </a:fld>
            <a:endParaRPr lang="ar-EG"/>
          </a:p>
        </p:txBody>
      </p:sp>
    </p:spTree>
  </p:cSld>
  <p:clrMapOvr>
    <a:masterClrMapping/>
  </p:clrMapOvr>
  <p:transition>
    <p:strips dir="rd"/>
    <p:sndAc>
      <p:stSnd>
        <p:snd r:embed="rId1" name="chord.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1054E5-1690-4B54-B436-A51814B926E7}" type="datetimeFigureOut">
              <a:rPr lang="ar-EG"/>
              <a:pPr>
                <a:defRPr/>
              </a:pPr>
              <a:t>22/07/1438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E09481B1-E604-4437-890E-87E3B4E67229}" type="slidenum">
              <a:rPr lang="ar-EG"/>
              <a:pPr>
                <a:defRPr/>
              </a:pPr>
              <a:t>‹#›</a:t>
            </a:fld>
            <a:endParaRPr lang="ar-EG"/>
          </a:p>
        </p:txBody>
      </p:sp>
    </p:spTree>
  </p:cSld>
  <p:clrMapOvr>
    <a:masterClrMapping/>
  </p:clrMapOvr>
  <p:transition>
    <p:strips dir="rd"/>
    <p:sndAc>
      <p:stSnd>
        <p:snd r:embed="rId1" name="chord.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DE90070-1AB1-46A8-AC4B-481F1B07061B}" type="datetimeFigureOut">
              <a:rPr lang="ar-EG"/>
              <a:pPr>
                <a:defRPr/>
              </a:pPr>
              <a:t>22/07/1438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7B8326CF-4EBA-41F3-89A8-336FB3992502}" type="slidenum">
              <a:rPr lang="ar-EG"/>
              <a:pPr>
                <a:defRPr/>
              </a:pPr>
              <a:t>‹#›</a:t>
            </a:fld>
            <a:endParaRPr lang="ar-EG"/>
          </a:p>
        </p:txBody>
      </p:sp>
    </p:spTree>
  </p:cSld>
  <p:clrMapOvr>
    <a:masterClrMapping/>
  </p:clrMapOvr>
  <p:transition>
    <p:strips dir="rd"/>
    <p:sndAc>
      <p:stSnd>
        <p:snd r:embed="rId1" name="chord.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987FD7D-39F9-41C3-8EE3-2031D9F9CC60}" type="datetimeFigureOut">
              <a:rPr lang="ar-EG"/>
              <a:pPr>
                <a:defRPr/>
              </a:pPr>
              <a:t>22/07/1438</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FAC1B74-B29E-4F45-B660-BB5D909A243C}"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strips dir="rd"/>
    <p:sndAc>
      <p:stSnd>
        <p:snd r:embed="rId13" name="chord.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audio" Target="../media/audio14.wav"/></Relationships>
</file>

<file path=ppt/slides/_rels/slide10.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32.wav"/><Relationship Id="rId7" Type="http://schemas.openxmlformats.org/officeDocument/2006/relationships/audio" Target="../media/audio36.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35.wav"/><Relationship Id="rId5" Type="http://schemas.openxmlformats.org/officeDocument/2006/relationships/audio" Target="../media/audio34.wav"/><Relationship Id="rId4" Type="http://schemas.openxmlformats.org/officeDocument/2006/relationships/audio" Target="../media/audio33.wav"/></Relationships>
</file>

<file path=ppt/slides/_rels/slide14.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1.wav"/><Relationship Id="rId5" Type="http://schemas.openxmlformats.org/officeDocument/2006/relationships/audio" Target="../media/audio40.wav"/><Relationship Id="rId4" Type="http://schemas.openxmlformats.org/officeDocument/2006/relationships/audio" Target="../media/audio39.wav"/></Relationships>
</file>

<file path=ppt/slides/_rels/slide15.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5.wav"/><Relationship Id="rId5" Type="http://schemas.openxmlformats.org/officeDocument/2006/relationships/audio" Target="../media/audio44.wav"/><Relationship Id="rId4" Type="http://schemas.openxmlformats.org/officeDocument/2006/relationships/audio" Target="../media/audio43.wav"/></Relationships>
</file>

<file path=ppt/slides/_rels/slide16.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audio" Target="../media/audio46.wav"/><Relationship Id="rId7" Type="http://schemas.openxmlformats.org/officeDocument/2006/relationships/audio" Target="../media/audio50.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49.wav"/><Relationship Id="rId5" Type="http://schemas.openxmlformats.org/officeDocument/2006/relationships/audio" Target="../media/audio48.wav"/><Relationship Id="rId4" Type="http://schemas.openxmlformats.org/officeDocument/2006/relationships/audio" Target="../media/audio47.wav"/></Relationships>
</file>

<file path=ppt/slides/_rels/slide17.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audio" Target="../media/audio54.wav"/><Relationship Id="rId4" Type="http://schemas.openxmlformats.org/officeDocument/2006/relationships/audio" Target="../media/audio53.wav"/></Relationships>
</file>

<file path=ppt/slides/_rels/slide18.xml.rels><?xml version="1.0" encoding="UTF-8" standalone="yes"?>
<Relationships xmlns="http://schemas.openxmlformats.org/package/2006/relationships"><Relationship Id="rId3" Type="http://schemas.openxmlformats.org/officeDocument/2006/relationships/audio" Target="../media/audio55.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8.wmf"/><Relationship Id="rId4" Type="http://schemas.openxmlformats.org/officeDocument/2006/relationships/audio" Target="../media/audio56.wav"/></Relationships>
</file>

<file path=ppt/slides/_rels/slide19.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67.wav"/><Relationship Id="rId18" Type="http://schemas.openxmlformats.org/officeDocument/2006/relationships/audio" Target="../media/audio72.wav"/><Relationship Id="rId3" Type="http://schemas.openxmlformats.org/officeDocument/2006/relationships/audio" Target="../media/audio57.wav"/><Relationship Id="rId21" Type="http://schemas.openxmlformats.org/officeDocument/2006/relationships/audio" Target="../media/audio75.wav"/><Relationship Id="rId7" Type="http://schemas.openxmlformats.org/officeDocument/2006/relationships/audio" Target="../media/audio61.wav"/><Relationship Id="rId12" Type="http://schemas.openxmlformats.org/officeDocument/2006/relationships/audio" Target="../media/audio66.wav"/><Relationship Id="rId17" Type="http://schemas.openxmlformats.org/officeDocument/2006/relationships/audio" Target="../media/audio71.wav"/><Relationship Id="rId2" Type="http://schemas.openxmlformats.org/officeDocument/2006/relationships/audio" Target="../media/audio8.wav"/><Relationship Id="rId16" Type="http://schemas.openxmlformats.org/officeDocument/2006/relationships/audio" Target="../media/audio70.wav"/><Relationship Id="rId20" Type="http://schemas.openxmlformats.org/officeDocument/2006/relationships/audio" Target="../media/audio74.wav"/><Relationship Id="rId1" Type="http://schemas.openxmlformats.org/officeDocument/2006/relationships/slideLayout" Target="../slideLayouts/slideLayout7.xml"/><Relationship Id="rId6" Type="http://schemas.openxmlformats.org/officeDocument/2006/relationships/audio" Target="../media/audio60.wav"/><Relationship Id="rId11" Type="http://schemas.openxmlformats.org/officeDocument/2006/relationships/audio" Target="../media/audio65.wav"/><Relationship Id="rId5" Type="http://schemas.openxmlformats.org/officeDocument/2006/relationships/audio" Target="../media/audio59.wav"/><Relationship Id="rId15" Type="http://schemas.openxmlformats.org/officeDocument/2006/relationships/audio" Target="../media/audio69.wav"/><Relationship Id="rId10" Type="http://schemas.openxmlformats.org/officeDocument/2006/relationships/audio" Target="../media/audio64.wav"/><Relationship Id="rId19" Type="http://schemas.openxmlformats.org/officeDocument/2006/relationships/audio" Target="../media/audio73.wav"/><Relationship Id="rId4" Type="http://schemas.openxmlformats.org/officeDocument/2006/relationships/audio" Target="../media/audio58.wav"/><Relationship Id="rId9" Type="http://schemas.openxmlformats.org/officeDocument/2006/relationships/audio" Target="../media/audio63.wav"/><Relationship Id="rId14" Type="http://schemas.openxmlformats.org/officeDocument/2006/relationships/audio" Target="../media/audio68.wav"/></Relationships>
</file>

<file path=ppt/slides/_rels/slide2.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wmf"/><Relationship Id="rId4" Type="http://schemas.openxmlformats.org/officeDocument/2006/relationships/audio" Target="../media/audio16.wav"/></Relationships>
</file>

<file path=ppt/slides/_rels/slide20.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audio" Target="../media/audio77.wav"/></Relationships>
</file>

<file path=ppt/slides/_rels/slide21.xml.rels><?xml version="1.0" encoding="UTF-8" standalone="yes"?>
<Relationships xmlns="http://schemas.openxmlformats.org/package/2006/relationships"><Relationship Id="rId3" Type="http://schemas.openxmlformats.org/officeDocument/2006/relationships/audio" Target="../media/audio78.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0.wmf"/><Relationship Id="rId4" Type="http://schemas.openxmlformats.org/officeDocument/2006/relationships/audio" Target="../media/audio79.wav"/></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80.wav"/><Relationship Id="rId7" Type="http://schemas.openxmlformats.org/officeDocument/2006/relationships/image" Target="../media/image13.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audio" Target="../media/audio81.wav"/></Relationships>
</file>

<file path=ppt/slides/_rels/slide23.xml.rels><?xml version="1.0" encoding="UTF-8" standalone="yes"?>
<Relationships xmlns="http://schemas.openxmlformats.org/package/2006/relationships"><Relationship Id="rId8" Type="http://schemas.openxmlformats.org/officeDocument/2006/relationships/audio" Target="../media/audio86.wav"/><Relationship Id="rId13" Type="http://schemas.openxmlformats.org/officeDocument/2006/relationships/audio" Target="../media/audio91.wav"/><Relationship Id="rId18" Type="http://schemas.openxmlformats.org/officeDocument/2006/relationships/audio" Target="../media/audio96.wav"/><Relationship Id="rId3" Type="http://schemas.openxmlformats.org/officeDocument/2006/relationships/audio" Target="../media/audio57.wav"/><Relationship Id="rId7" Type="http://schemas.openxmlformats.org/officeDocument/2006/relationships/audio" Target="../media/audio85.wav"/><Relationship Id="rId12" Type="http://schemas.openxmlformats.org/officeDocument/2006/relationships/audio" Target="../media/audio90.wav"/><Relationship Id="rId17" Type="http://schemas.openxmlformats.org/officeDocument/2006/relationships/audio" Target="../media/audio95.wav"/><Relationship Id="rId2" Type="http://schemas.openxmlformats.org/officeDocument/2006/relationships/audio" Target="../media/audio8.wav"/><Relationship Id="rId16" Type="http://schemas.openxmlformats.org/officeDocument/2006/relationships/audio" Target="../media/audio94.wav"/><Relationship Id="rId1" Type="http://schemas.openxmlformats.org/officeDocument/2006/relationships/slideLayout" Target="../slideLayouts/slideLayout7.xml"/><Relationship Id="rId6" Type="http://schemas.openxmlformats.org/officeDocument/2006/relationships/audio" Target="../media/audio84.wav"/><Relationship Id="rId11" Type="http://schemas.openxmlformats.org/officeDocument/2006/relationships/audio" Target="../media/audio89.wav"/><Relationship Id="rId5" Type="http://schemas.openxmlformats.org/officeDocument/2006/relationships/audio" Target="../media/audio83.wav"/><Relationship Id="rId15" Type="http://schemas.openxmlformats.org/officeDocument/2006/relationships/audio" Target="../media/audio93.wav"/><Relationship Id="rId10" Type="http://schemas.openxmlformats.org/officeDocument/2006/relationships/audio" Target="../media/audio88.wav"/><Relationship Id="rId4" Type="http://schemas.openxmlformats.org/officeDocument/2006/relationships/audio" Target="../media/audio82.wav"/><Relationship Id="rId9" Type="http://schemas.openxmlformats.org/officeDocument/2006/relationships/audio" Target="../media/audio87.wav"/><Relationship Id="rId14" Type="http://schemas.openxmlformats.org/officeDocument/2006/relationships/audio" Target="../media/audio92.wav"/></Relationships>
</file>

<file path=ppt/slides/_rels/slide24.xml.rels><?xml version="1.0" encoding="UTF-8" standalone="yes"?>
<Relationships xmlns="http://schemas.openxmlformats.org/package/2006/relationships"><Relationship Id="rId3" Type="http://schemas.openxmlformats.org/officeDocument/2006/relationships/audio" Target="../media/audio97.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5.wmf"/><Relationship Id="rId4" Type="http://schemas.openxmlformats.org/officeDocument/2006/relationships/audio" Target="../media/audio98.wav"/></Relationships>
</file>

<file path=ppt/slides/_rels/slide25.xml.rels><?xml version="1.0" encoding="UTF-8" standalone="yes"?>
<Relationships xmlns="http://schemas.openxmlformats.org/package/2006/relationships"><Relationship Id="rId3" Type="http://schemas.openxmlformats.org/officeDocument/2006/relationships/audio" Target="../media/audio9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5.wmf"/><Relationship Id="rId5" Type="http://schemas.openxmlformats.org/officeDocument/2006/relationships/audio" Target="../media/audio101.wav"/><Relationship Id="rId4" Type="http://schemas.openxmlformats.org/officeDocument/2006/relationships/audio" Target="../media/audio100.wav"/></Relationships>
</file>

<file path=ppt/slides/_rels/slide26.xml.rels><?xml version="1.0" encoding="UTF-8" standalone="yes"?>
<Relationships xmlns="http://schemas.openxmlformats.org/package/2006/relationships"><Relationship Id="rId3" Type="http://schemas.openxmlformats.org/officeDocument/2006/relationships/audio" Target="../media/audio102.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15.wmf"/><Relationship Id="rId5" Type="http://schemas.openxmlformats.org/officeDocument/2006/relationships/audio" Target="../media/audio104.wav"/><Relationship Id="rId4" Type="http://schemas.openxmlformats.org/officeDocument/2006/relationships/audio" Target="../media/audio103.wav"/></Relationships>
</file>

<file path=ppt/slides/_rels/slide27.xml.rels><?xml version="1.0" encoding="UTF-8" standalone="yes"?>
<Relationships xmlns="http://schemas.openxmlformats.org/package/2006/relationships"><Relationship Id="rId3" Type="http://schemas.openxmlformats.org/officeDocument/2006/relationships/audio" Target="../media/audio105.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5.wmf"/><Relationship Id="rId4" Type="http://schemas.openxmlformats.org/officeDocument/2006/relationships/audio" Target="../media/audio106.wav"/></Relationships>
</file>

<file path=ppt/slides/_rels/slide28.xml.rels><?xml version="1.0" encoding="UTF-8" standalone="yes"?>
<Relationships xmlns="http://schemas.openxmlformats.org/package/2006/relationships"><Relationship Id="rId3" Type="http://schemas.openxmlformats.org/officeDocument/2006/relationships/audio" Target="../media/audio107.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audio" Target="../media/audio108.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110.wav"/><Relationship Id="rId4" Type="http://schemas.openxmlformats.org/officeDocument/2006/relationships/audio" Target="../media/audio109.wav"/></Relationships>
</file>

<file path=ppt/slides/_rels/slide3.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audio" Target="../media/audio18.wav"/></Relationships>
</file>

<file path=ppt/slides/_rels/slide30.xml.rels><?xml version="1.0" encoding="UTF-8" standalone="yes"?>
<Relationships xmlns="http://schemas.openxmlformats.org/package/2006/relationships"><Relationship Id="rId3" Type="http://schemas.openxmlformats.org/officeDocument/2006/relationships/audio" Target="../media/audio111.wav"/><Relationship Id="rId7" Type="http://schemas.openxmlformats.org/officeDocument/2006/relationships/audio" Target="../media/audio115.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14.wav"/><Relationship Id="rId5" Type="http://schemas.openxmlformats.org/officeDocument/2006/relationships/audio" Target="../media/audio113.wav"/><Relationship Id="rId4" Type="http://schemas.openxmlformats.org/officeDocument/2006/relationships/audio" Target="../media/audio112.wav"/></Relationships>
</file>

<file path=ppt/slides/_rels/slide31.xml.rels><?xml version="1.0" encoding="UTF-8" standalone="yes"?>
<Relationships xmlns="http://schemas.openxmlformats.org/package/2006/relationships"><Relationship Id="rId3" Type="http://schemas.openxmlformats.org/officeDocument/2006/relationships/audio" Target="../media/audio9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18.wav"/><Relationship Id="rId5" Type="http://schemas.openxmlformats.org/officeDocument/2006/relationships/audio" Target="../media/audio117.wav"/><Relationship Id="rId4" Type="http://schemas.openxmlformats.org/officeDocument/2006/relationships/audio" Target="../media/audio116.wav"/></Relationships>
</file>

<file path=ppt/slides/_rels/slide32.xml.rels><?xml version="1.0" encoding="UTF-8" standalone="yes"?>
<Relationships xmlns="http://schemas.openxmlformats.org/package/2006/relationships"><Relationship Id="rId3" Type="http://schemas.openxmlformats.org/officeDocument/2006/relationships/audio" Target="../media/audio119.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22.wav"/><Relationship Id="rId5" Type="http://schemas.openxmlformats.org/officeDocument/2006/relationships/audio" Target="../media/audio121.wav"/><Relationship Id="rId4" Type="http://schemas.openxmlformats.org/officeDocument/2006/relationships/audio" Target="../media/audio120.wav"/></Relationships>
</file>

<file path=ppt/slides/_rels/slide33.xml.rels><?xml version="1.0" encoding="UTF-8" standalone="yes"?>
<Relationships xmlns="http://schemas.openxmlformats.org/package/2006/relationships"><Relationship Id="rId3" Type="http://schemas.openxmlformats.org/officeDocument/2006/relationships/audio" Target="../media/audio123.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audio" Target="../media/audio124.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audio" Target="../media/audio125.wav"/></Relationships>
</file>

<file path=ppt/slides/_rels/slide35.xml.rels><?xml version="1.0" encoding="UTF-8" standalone="yes"?>
<Relationships xmlns="http://schemas.openxmlformats.org/package/2006/relationships"><Relationship Id="rId8" Type="http://schemas.openxmlformats.org/officeDocument/2006/relationships/audio" Target="../media/audio131.wav"/><Relationship Id="rId13" Type="http://schemas.openxmlformats.org/officeDocument/2006/relationships/audio" Target="../media/audio136.wav"/><Relationship Id="rId3" Type="http://schemas.openxmlformats.org/officeDocument/2006/relationships/audio" Target="../media/audio126.wav"/><Relationship Id="rId7" Type="http://schemas.openxmlformats.org/officeDocument/2006/relationships/audio" Target="../media/audio130.wav"/><Relationship Id="rId12" Type="http://schemas.openxmlformats.org/officeDocument/2006/relationships/audio" Target="../media/audio135.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29.wav"/><Relationship Id="rId11" Type="http://schemas.openxmlformats.org/officeDocument/2006/relationships/audio" Target="../media/audio134.wav"/><Relationship Id="rId5" Type="http://schemas.openxmlformats.org/officeDocument/2006/relationships/audio" Target="../media/audio128.wav"/><Relationship Id="rId15" Type="http://schemas.openxmlformats.org/officeDocument/2006/relationships/audio" Target="../media/audio138.wav"/><Relationship Id="rId10" Type="http://schemas.openxmlformats.org/officeDocument/2006/relationships/audio" Target="../media/audio133.wav"/><Relationship Id="rId4" Type="http://schemas.openxmlformats.org/officeDocument/2006/relationships/audio" Target="../media/audio127.wav"/><Relationship Id="rId9" Type="http://schemas.openxmlformats.org/officeDocument/2006/relationships/audio" Target="../media/audio132.wav"/><Relationship Id="rId14" Type="http://schemas.openxmlformats.org/officeDocument/2006/relationships/audio" Target="../media/audio137.wav"/></Relationships>
</file>

<file path=ppt/slides/_rels/slide36.xml.rels><?xml version="1.0" encoding="UTF-8" standalone="yes"?>
<Relationships xmlns="http://schemas.openxmlformats.org/package/2006/relationships"><Relationship Id="rId3" Type="http://schemas.openxmlformats.org/officeDocument/2006/relationships/audio" Target="../media/audio139.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8.wmf"/><Relationship Id="rId4" Type="http://schemas.openxmlformats.org/officeDocument/2006/relationships/audio" Target="../media/audio140.wav"/></Relationships>
</file>

<file path=ppt/slides/_rels/slide37.xml.rels><?xml version="1.0" encoding="UTF-8" standalone="yes"?>
<Relationships xmlns="http://schemas.openxmlformats.org/package/2006/relationships"><Relationship Id="rId3" Type="http://schemas.openxmlformats.org/officeDocument/2006/relationships/audio" Target="../media/audio141.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8.wmf"/><Relationship Id="rId4" Type="http://schemas.openxmlformats.org/officeDocument/2006/relationships/audio" Target="../media/audio142.wav"/></Relationships>
</file>

<file path=ppt/slides/_rels/slide38.xml.rels><?xml version="1.0" encoding="UTF-8" standalone="yes"?>
<Relationships xmlns="http://schemas.openxmlformats.org/package/2006/relationships"><Relationship Id="rId8" Type="http://schemas.openxmlformats.org/officeDocument/2006/relationships/audio" Target="../media/audio148.wav"/><Relationship Id="rId3" Type="http://schemas.openxmlformats.org/officeDocument/2006/relationships/audio" Target="../media/audio143.wav"/><Relationship Id="rId7" Type="http://schemas.openxmlformats.org/officeDocument/2006/relationships/audio" Target="../media/audio147.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46.wav"/><Relationship Id="rId5" Type="http://schemas.openxmlformats.org/officeDocument/2006/relationships/audio" Target="../media/audio145.wav"/><Relationship Id="rId10" Type="http://schemas.openxmlformats.org/officeDocument/2006/relationships/image" Target="../media/image18.wmf"/><Relationship Id="rId4" Type="http://schemas.openxmlformats.org/officeDocument/2006/relationships/audio" Target="../media/audio144.wav"/><Relationship Id="rId9" Type="http://schemas.openxmlformats.org/officeDocument/2006/relationships/audio" Target="../media/audio149.wav"/></Relationships>
</file>

<file path=ppt/slides/_rels/slide39.xml.rels><?xml version="1.0" encoding="UTF-8" standalone="yes"?>
<Relationships xmlns="http://schemas.openxmlformats.org/package/2006/relationships"><Relationship Id="rId3" Type="http://schemas.openxmlformats.org/officeDocument/2006/relationships/audio" Target="../media/audio150.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18.wmf"/></Relationships>
</file>

<file path=ppt/slides/_rels/slide4.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21.wav"/><Relationship Id="rId4" Type="http://schemas.openxmlformats.org/officeDocument/2006/relationships/audio" Target="../media/audio20.wav"/></Relationships>
</file>

<file path=ppt/slides/_rels/slide40.xml.rels><?xml version="1.0" encoding="UTF-8" standalone="yes"?>
<Relationships xmlns="http://schemas.openxmlformats.org/package/2006/relationships"><Relationship Id="rId3" Type="http://schemas.openxmlformats.org/officeDocument/2006/relationships/audio" Target="../media/audio151.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8.wmf"/><Relationship Id="rId4" Type="http://schemas.openxmlformats.org/officeDocument/2006/relationships/audio" Target="../media/audio152.wav"/></Relationships>
</file>

<file path=ppt/slides/_rels/slide41.xml.rels><?xml version="1.0" encoding="UTF-8" standalone="yes"?>
<Relationships xmlns="http://schemas.openxmlformats.org/package/2006/relationships"><Relationship Id="rId3" Type="http://schemas.openxmlformats.org/officeDocument/2006/relationships/audio" Target="../media/audio153.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audio" Target="../media/audio155.wav"/><Relationship Id="rId4" Type="http://schemas.openxmlformats.org/officeDocument/2006/relationships/audio" Target="../media/audio154.wav"/></Relationships>
</file>

<file path=ppt/slides/_rels/slide42.xml.rels><?xml version="1.0" encoding="UTF-8" standalone="yes"?>
<Relationships xmlns="http://schemas.openxmlformats.org/package/2006/relationships"><Relationship Id="rId3" Type="http://schemas.openxmlformats.org/officeDocument/2006/relationships/audio" Target="../media/audio156.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audio" Target="../media/audio157.wav"/><Relationship Id="rId7" Type="http://schemas.openxmlformats.org/officeDocument/2006/relationships/image" Target="../media/image21.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audio" Target="../media/audio158.wav"/></Relationships>
</file>

<file path=ppt/slides/_rels/slide44.xml.rels><?xml version="1.0" encoding="UTF-8" standalone="yes"?>
<Relationships xmlns="http://schemas.openxmlformats.org/package/2006/relationships"><Relationship Id="rId8" Type="http://schemas.openxmlformats.org/officeDocument/2006/relationships/audio" Target="../media/audio163.wav"/><Relationship Id="rId13" Type="http://schemas.openxmlformats.org/officeDocument/2006/relationships/audio" Target="../media/audio168.wav"/><Relationship Id="rId3" Type="http://schemas.openxmlformats.org/officeDocument/2006/relationships/audio" Target="../media/audio126.wav"/><Relationship Id="rId7" Type="http://schemas.openxmlformats.org/officeDocument/2006/relationships/audio" Target="../media/audio162.wav"/><Relationship Id="rId12" Type="http://schemas.openxmlformats.org/officeDocument/2006/relationships/audio" Target="../media/audio167.wav"/><Relationship Id="rId2" Type="http://schemas.openxmlformats.org/officeDocument/2006/relationships/audio" Target="../media/audio8.wav"/><Relationship Id="rId16" Type="http://schemas.openxmlformats.org/officeDocument/2006/relationships/audio" Target="../media/audio138.wav"/><Relationship Id="rId1" Type="http://schemas.openxmlformats.org/officeDocument/2006/relationships/slideLayout" Target="../slideLayouts/slideLayout7.xml"/><Relationship Id="rId6" Type="http://schemas.openxmlformats.org/officeDocument/2006/relationships/audio" Target="../media/audio161.wav"/><Relationship Id="rId11" Type="http://schemas.openxmlformats.org/officeDocument/2006/relationships/audio" Target="../media/audio166.wav"/><Relationship Id="rId5" Type="http://schemas.openxmlformats.org/officeDocument/2006/relationships/audio" Target="../media/audio160.wav"/><Relationship Id="rId15" Type="http://schemas.openxmlformats.org/officeDocument/2006/relationships/audio" Target="../media/audio170.wav"/><Relationship Id="rId10" Type="http://schemas.openxmlformats.org/officeDocument/2006/relationships/audio" Target="../media/audio165.wav"/><Relationship Id="rId4" Type="http://schemas.openxmlformats.org/officeDocument/2006/relationships/audio" Target="../media/audio159.wav"/><Relationship Id="rId9" Type="http://schemas.openxmlformats.org/officeDocument/2006/relationships/audio" Target="../media/audio164.wav"/><Relationship Id="rId14" Type="http://schemas.openxmlformats.org/officeDocument/2006/relationships/audio" Target="../media/audio169.wav"/></Relationships>
</file>

<file path=ppt/slides/_rels/slide45.xml.rels><?xml version="1.0" encoding="UTF-8" standalone="yes"?>
<Relationships xmlns="http://schemas.openxmlformats.org/package/2006/relationships"><Relationship Id="rId3" Type="http://schemas.openxmlformats.org/officeDocument/2006/relationships/audio" Target="../media/audio111.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73.wav"/><Relationship Id="rId5" Type="http://schemas.openxmlformats.org/officeDocument/2006/relationships/audio" Target="../media/audio172.wav"/><Relationship Id="rId4" Type="http://schemas.openxmlformats.org/officeDocument/2006/relationships/audio" Target="../media/audio171.wav"/></Relationships>
</file>

<file path=ppt/slides/_rels/slide46.xml.rels><?xml version="1.0" encoding="UTF-8" standalone="yes"?>
<Relationships xmlns="http://schemas.openxmlformats.org/package/2006/relationships"><Relationship Id="rId8" Type="http://schemas.openxmlformats.org/officeDocument/2006/relationships/audio" Target="../media/audio178.wav"/><Relationship Id="rId3" Type="http://schemas.openxmlformats.org/officeDocument/2006/relationships/audio" Target="../media/audio8.wav"/><Relationship Id="rId7" Type="http://schemas.openxmlformats.org/officeDocument/2006/relationships/audio" Target="../media/audio177.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176.wav"/><Relationship Id="rId11" Type="http://schemas.openxmlformats.org/officeDocument/2006/relationships/audio" Target="../media/audio181.wav"/><Relationship Id="rId5" Type="http://schemas.openxmlformats.org/officeDocument/2006/relationships/audio" Target="../media/audio175.wav"/><Relationship Id="rId10" Type="http://schemas.openxmlformats.org/officeDocument/2006/relationships/audio" Target="../media/audio180.wav"/><Relationship Id="rId4" Type="http://schemas.openxmlformats.org/officeDocument/2006/relationships/audio" Target="../media/audio174.wav"/><Relationship Id="rId9" Type="http://schemas.openxmlformats.org/officeDocument/2006/relationships/audio" Target="../media/audio179.wav"/></Relationships>
</file>

<file path=ppt/slides/_rels/slide47.xml.rels><?xml version="1.0" encoding="UTF-8" standalone="yes"?>
<Relationships xmlns="http://schemas.openxmlformats.org/package/2006/relationships"><Relationship Id="rId8" Type="http://schemas.openxmlformats.org/officeDocument/2006/relationships/audio" Target="../media/audio186.wav"/><Relationship Id="rId3" Type="http://schemas.openxmlformats.org/officeDocument/2006/relationships/audio" Target="../media/audio8.wav"/><Relationship Id="rId7" Type="http://schemas.openxmlformats.org/officeDocument/2006/relationships/audio" Target="../media/audio185.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184.wav"/><Relationship Id="rId5" Type="http://schemas.openxmlformats.org/officeDocument/2006/relationships/audio" Target="../media/audio183.wav"/><Relationship Id="rId4" Type="http://schemas.openxmlformats.org/officeDocument/2006/relationships/audio" Target="../media/audio182.wav"/><Relationship Id="rId9" Type="http://schemas.openxmlformats.org/officeDocument/2006/relationships/audio" Target="../media/audio187.wav"/></Relationships>
</file>

<file path=ppt/slides/_rels/slide5.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audio" Target="../media/audio25.wav"/></Relationships>
</file>

<file path=ppt/slides/_rels/slide8.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audio" Target="../media/audio2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4500563" y="500063"/>
            <a:ext cx="4143375" cy="1357312"/>
            <a:chOff x="4500562" y="500042"/>
            <a:chExt cx="4143372" cy="1357322"/>
          </a:xfrm>
        </p:grpSpPr>
        <p:pic>
          <p:nvPicPr>
            <p:cNvPr id="5" name="Picture 4" descr="BCKLC227.WMF"/>
            <p:cNvPicPr>
              <a:picLocks noChangeAspect="1"/>
            </p:cNvPicPr>
            <p:nvPr/>
          </p:nvPicPr>
          <p:blipFill>
            <a:blip r:embed="rId5" cstate="print">
              <a:duotone>
                <a:prstClr val="black"/>
                <a:srgbClr val="FF0000">
                  <a:tint val="45000"/>
                  <a:satMod val="400000"/>
                </a:srgbClr>
              </a:duotone>
              <a:lum bright="-14000" contrast="61000"/>
            </a:blip>
            <a:stretch>
              <a:fillRect/>
            </a:stretch>
          </p:blipFill>
          <p:spPr>
            <a:xfrm>
              <a:off x="4500562" y="500042"/>
              <a:ext cx="4143372" cy="135732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p:cNvSpPr txBox="1"/>
            <p:nvPr/>
          </p:nvSpPr>
          <p:spPr>
            <a:xfrm>
              <a:off x="4929190" y="719720"/>
              <a:ext cx="3071834" cy="923330"/>
            </a:xfrm>
            <a:prstGeom prst="rect">
              <a:avLst/>
            </a:prstGeom>
            <a:noFill/>
          </p:spPr>
          <p:txBody>
            <a:bodyPr rtlCol="1">
              <a:spAutoFit/>
            </a:bodyPr>
            <a:lstStyle/>
            <a:p>
              <a:pPr algn="ctr" fontAlgn="auto">
                <a:spcBef>
                  <a:spcPts val="0"/>
                </a:spcBef>
                <a:spcAft>
                  <a:spcPts val="0"/>
                </a:spcAft>
                <a:defRPr/>
              </a:pPr>
              <a:r>
                <a:rPr lang="ar-EG" sz="5400" b="1" dirty="0">
                  <a:ln w="18415" cmpd="sng">
                    <a:solidFill>
                      <a:schemeClr val="tx1"/>
                    </a:solidFill>
                    <a:prstDash val="solid"/>
                  </a:ln>
                  <a:solidFill>
                    <a:srgbClr val="00FF00"/>
                  </a:solidFill>
                  <a:effectLst>
                    <a:outerShdw blurRad="63500" dir="3600000" algn="tl" rotWithShape="0">
                      <a:srgbClr val="000000">
                        <a:alpha val="70000"/>
                      </a:srgbClr>
                    </a:outerShdw>
                  </a:effectLst>
                  <a:latin typeface="+mn-lt"/>
                  <a:cs typeface="Times New Roman" pitchFamily="18" charset="0"/>
                </a:rPr>
                <a:t>الفصل الأول</a:t>
              </a:r>
            </a:p>
          </p:txBody>
        </p:sp>
      </p:grpSp>
      <p:grpSp>
        <p:nvGrpSpPr>
          <p:cNvPr id="4" name="Group 9"/>
          <p:cNvGrpSpPr>
            <a:grpSpLocks/>
          </p:cNvGrpSpPr>
          <p:nvPr/>
        </p:nvGrpSpPr>
        <p:grpSpPr bwMode="auto">
          <a:xfrm>
            <a:off x="357188" y="3478213"/>
            <a:ext cx="7572375" cy="2736850"/>
            <a:chOff x="24" y="3643314"/>
            <a:chExt cx="8072463" cy="2379049"/>
          </a:xfrm>
        </p:grpSpPr>
        <p:grpSp>
          <p:nvGrpSpPr>
            <p:cNvPr id="2052" name="Group 6"/>
            <p:cNvGrpSpPr>
              <a:grpSpLocks/>
            </p:cNvGrpSpPr>
            <p:nvPr/>
          </p:nvGrpSpPr>
          <p:grpSpPr bwMode="auto">
            <a:xfrm>
              <a:off x="24" y="3643314"/>
              <a:ext cx="8072463" cy="2379049"/>
              <a:chOff x="928684" y="2786058"/>
              <a:chExt cx="7400254" cy="2379049"/>
            </a:xfrm>
          </p:grpSpPr>
          <p:sp>
            <p:nvSpPr>
              <p:cNvPr id="8" name="Rectangle 7"/>
              <p:cNvSpPr/>
              <p:nvPr/>
            </p:nvSpPr>
            <p:spPr>
              <a:xfrm>
                <a:off x="1142779" y="2857816"/>
                <a:ext cx="7001540" cy="2143076"/>
              </a:xfrm>
              <a:prstGeom prst="rect">
                <a:avLst/>
              </a:prstGeom>
              <a:gradFill flip="none" rotWithShape="1">
                <a:gsLst>
                  <a:gs pos="0">
                    <a:srgbClr val="0000FF"/>
                  </a:gs>
                  <a:gs pos="50000">
                    <a:schemeClr val="bg1"/>
                  </a:gs>
                  <a:gs pos="100000">
                    <a:srgbClr val="00FFFF"/>
                  </a:gs>
                </a:gsLst>
                <a:lin ang="13500000" scaled="1"/>
                <a:tileRect/>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pic>
            <p:nvPicPr>
              <p:cNvPr id="2055" name="Picture 8" descr="00137.WMF"/>
              <p:cNvPicPr>
                <a:picLocks noChangeAspect="1"/>
              </p:cNvPicPr>
              <p:nvPr/>
            </p:nvPicPr>
            <p:blipFill>
              <a:blip r:embed="rId6" cstate="print"/>
              <a:srcRect/>
              <a:stretch>
                <a:fillRect/>
              </a:stretch>
            </p:blipFill>
            <p:spPr bwMode="auto">
              <a:xfrm>
                <a:off x="928684" y="2786058"/>
                <a:ext cx="7400254" cy="2379049"/>
              </a:xfrm>
              <a:prstGeom prst="rect">
                <a:avLst/>
              </a:prstGeom>
              <a:noFill/>
              <a:ln w="9525">
                <a:noFill/>
                <a:miter lim="800000"/>
                <a:headEnd/>
                <a:tailEnd/>
              </a:ln>
            </p:spPr>
          </p:pic>
        </p:grpSp>
        <p:sp>
          <p:nvSpPr>
            <p:cNvPr id="2053" name="TextBox 3"/>
            <p:cNvSpPr txBox="1">
              <a:spLocks noChangeArrowheads="1"/>
            </p:cNvSpPr>
            <p:nvPr/>
          </p:nvSpPr>
          <p:spPr bwMode="auto">
            <a:xfrm>
              <a:off x="685367" y="3908703"/>
              <a:ext cx="6701020" cy="1846022"/>
            </a:xfrm>
            <a:prstGeom prst="rect">
              <a:avLst/>
            </a:prstGeom>
            <a:noFill/>
            <a:ln w="9525">
              <a:noFill/>
              <a:miter lim="800000"/>
              <a:headEnd/>
              <a:tailEnd/>
            </a:ln>
          </p:spPr>
          <p:txBody>
            <a:bodyPr>
              <a:spAutoFit/>
            </a:bodyPr>
            <a:lstStyle/>
            <a:p>
              <a:pPr algn="ctr"/>
              <a:r>
                <a:rPr lang="ar-EG" sz="6600" b="1">
                  <a:latin typeface="Calibri" pitchFamily="34" charset="0"/>
                  <a:cs typeface="Times New Roman" pitchFamily="18" charset="0"/>
                </a:rPr>
                <a:t>الجبر: الأنماط العددية والدوال</a:t>
              </a:r>
            </a:p>
          </p:txBody>
        </p:sp>
      </p:grpSp>
    </p:spTree>
  </p:cSld>
  <p:clrMapOvr>
    <a:masterClrMapping/>
  </p:clrMapOvr>
  <p:transition>
    <p:randomBar dir="vert"/>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فصل الأول.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5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4" name="الجبر الأنماط العددية والدوا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500938" y="2214563"/>
            <a:ext cx="1428750" cy="1395412"/>
            <a:chOff x="5715008" y="214290"/>
            <a:chExt cx="2714644" cy="1686489"/>
          </a:xfrm>
        </p:grpSpPr>
        <p:sp>
          <p:nvSpPr>
            <p:cNvPr id="3" name="Oval 2"/>
            <p:cNvSpPr/>
            <p:nvPr/>
          </p:nvSpPr>
          <p:spPr>
            <a:xfrm>
              <a:off x="5715008" y="214290"/>
              <a:ext cx="2714644" cy="1652598"/>
            </a:xfrm>
            <a:prstGeom prst="ellipse">
              <a:avLst/>
            </a:prstGeom>
            <a:solidFill>
              <a:srgbClr val="0000FF"/>
            </a:solidFill>
            <a:ln>
              <a:solidFill>
                <a:schemeClr val="tx1"/>
              </a:solidFill>
            </a:ln>
            <a:effectLst>
              <a:innerShdw blurRad="977900">
                <a:srgbClr val="CC00CC"/>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800">
                <a:cs typeface="+mj-cs"/>
              </a:endParaRPr>
            </a:p>
          </p:txBody>
        </p:sp>
        <p:grpSp>
          <p:nvGrpSpPr>
            <p:cNvPr id="11280" name="Group 8"/>
            <p:cNvGrpSpPr>
              <a:grpSpLocks/>
            </p:cNvGrpSpPr>
            <p:nvPr/>
          </p:nvGrpSpPr>
          <p:grpSpPr bwMode="auto">
            <a:xfrm>
              <a:off x="5929322" y="300663"/>
              <a:ext cx="2286016" cy="1600116"/>
              <a:chOff x="5929322" y="300663"/>
              <a:chExt cx="2286016" cy="1600116"/>
            </a:xfrm>
          </p:grpSpPr>
          <p:sp>
            <p:nvSpPr>
              <p:cNvPr id="5" name="Oval 4"/>
              <p:cNvSpPr/>
              <p:nvPr/>
            </p:nvSpPr>
            <p:spPr>
              <a:xfrm>
                <a:off x="5929322" y="357166"/>
                <a:ext cx="2286016" cy="1357322"/>
              </a:xfrm>
              <a:prstGeom prst="ellipse">
                <a:avLst/>
              </a:prstGeom>
              <a:gradFill>
                <a:gsLst>
                  <a:gs pos="0">
                    <a:srgbClr val="FF0000"/>
                  </a:gs>
                  <a:gs pos="62000">
                    <a:schemeClr val="bg1"/>
                  </a:gs>
                  <a:gs pos="100000">
                    <a:srgbClr val="FF0066"/>
                  </a:gs>
                </a:gsLst>
              </a:gradFill>
              <a:ln/>
            </p:spPr>
            <p:style>
              <a:lnRef idx="0">
                <a:schemeClr val="accent1"/>
              </a:lnRef>
              <a:fillRef idx="3">
                <a:schemeClr val="accent1"/>
              </a:fillRef>
              <a:effectRef idx="3">
                <a:schemeClr val="accent1"/>
              </a:effectRef>
              <a:fontRef idx="minor">
                <a:schemeClr val="lt1"/>
              </a:fontRef>
            </p:style>
            <p:txBody>
              <a:bodyPr rtlCol="1" anchor="ctr"/>
              <a:lstStyle/>
              <a:p>
                <a:pPr algn="ctr" fontAlgn="auto">
                  <a:spcBef>
                    <a:spcPts val="0"/>
                  </a:spcBef>
                  <a:spcAft>
                    <a:spcPts val="0"/>
                  </a:spcAft>
                  <a:defRPr/>
                </a:pPr>
                <a:endParaRPr lang="ar-EG" sz="2800">
                  <a:cs typeface="+mj-cs"/>
                </a:endParaRPr>
              </a:p>
            </p:txBody>
          </p:sp>
          <p:sp>
            <p:nvSpPr>
              <p:cNvPr id="6" name="TextBox 5"/>
              <p:cNvSpPr txBox="1"/>
              <p:nvPr/>
            </p:nvSpPr>
            <p:spPr>
              <a:xfrm>
                <a:off x="6171590" y="300663"/>
                <a:ext cx="1785951" cy="1600116"/>
              </a:xfrm>
              <a:prstGeom prst="rect">
                <a:avLst/>
              </a:prstGeom>
              <a:noFill/>
              <a:ln>
                <a:noFill/>
              </a:ln>
            </p:spPr>
            <p:txBody>
              <a:bodyPr rtlCol="1">
                <a:spAutoFit/>
              </a:bodyPr>
              <a:lstStyle/>
              <a:p>
                <a:pPr algn="ctr" fontAlgn="auto">
                  <a:spcBef>
                    <a:spcPts val="0"/>
                  </a:spcBef>
                  <a:spcAft>
                    <a:spcPts val="0"/>
                  </a:spcAft>
                  <a:defRPr/>
                </a:pPr>
                <a:r>
                  <a:rPr lang="ar-EG" sz="8000" b="1" dirty="0">
                    <a:ln>
                      <a:solidFill>
                        <a:sysClr val="windowText" lastClr="000000"/>
                      </a:solidFill>
                    </a:ln>
                    <a:solidFill>
                      <a:srgbClr val="0000FF"/>
                    </a:solidFill>
                    <a:latin typeface="+mn-lt"/>
                    <a:cs typeface="+mj-cs"/>
                  </a:rPr>
                  <a:t>3</a:t>
                </a:r>
                <a:endParaRPr lang="ar-EG" sz="8000" dirty="0">
                  <a:ln>
                    <a:solidFill>
                      <a:sysClr val="windowText" lastClr="000000"/>
                    </a:solidFill>
                  </a:ln>
                  <a:solidFill>
                    <a:srgbClr val="0000FF"/>
                  </a:solidFill>
                  <a:latin typeface="+mn-lt"/>
                  <a:cs typeface="+mj-cs"/>
                </a:endParaRPr>
              </a:p>
            </p:txBody>
          </p:sp>
        </p:grpSp>
      </p:grpSp>
      <p:grpSp>
        <p:nvGrpSpPr>
          <p:cNvPr id="7" name="Group 6"/>
          <p:cNvGrpSpPr>
            <a:grpSpLocks/>
          </p:cNvGrpSpPr>
          <p:nvPr/>
        </p:nvGrpSpPr>
        <p:grpSpPr bwMode="auto">
          <a:xfrm>
            <a:off x="142875" y="1571625"/>
            <a:ext cx="7143750" cy="3636963"/>
            <a:chOff x="214282" y="3714752"/>
            <a:chExt cx="7581952" cy="2643206"/>
          </a:xfrm>
        </p:grpSpPr>
        <p:grpSp>
          <p:nvGrpSpPr>
            <p:cNvPr id="11269" name="Group 9"/>
            <p:cNvGrpSpPr>
              <a:grpSpLocks/>
            </p:cNvGrpSpPr>
            <p:nvPr/>
          </p:nvGrpSpPr>
          <p:grpSpPr bwMode="auto">
            <a:xfrm>
              <a:off x="214282" y="3714752"/>
              <a:ext cx="7581952" cy="2643206"/>
              <a:chOff x="204758" y="714356"/>
              <a:chExt cx="8724960" cy="5857916"/>
            </a:xfrm>
          </p:grpSpPr>
          <p:sp>
            <p:nvSpPr>
              <p:cNvPr id="10" name="Flowchart: Delay 9"/>
              <p:cNvSpPr/>
              <p:nvPr/>
            </p:nvSpPr>
            <p:spPr>
              <a:xfrm rot="5400000">
                <a:off x="2070516" y="-143453"/>
                <a:ext cx="5072939" cy="8358511"/>
              </a:xfrm>
              <a:prstGeom prst="flowChartDelay">
                <a:avLst/>
              </a:prstGeom>
              <a:solidFill>
                <a:srgbClr val="CC3300"/>
              </a:solidFill>
              <a:ln w="762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1" name="Flowchart: Delay 10"/>
              <p:cNvSpPr/>
              <p:nvPr/>
            </p:nvSpPr>
            <p:spPr>
              <a:xfrm rot="5400000">
                <a:off x="2070516" y="-928430"/>
                <a:ext cx="5072939" cy="8358511"/>
              </a:xfrm>
              <a:prstGeom prst="flowChartDelay">
                <a:avLst/>
              </a:prstGeom>
              <a:solidFill>
                <a:srgbClr val="FFFF00"/>
              </a:solidFill>
              <a:ln w="76200">
                <a:solidFill>
                  <a:srgbClr val="00FF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nvGrpSpPr>
              <p:cNvPr id="11273" name="Group 3"/>
              <p:cNvGrpSpPr>
                <a:grpSpLocks/>
              </p:cNvGrpSpPr>
              <p:nvPr/>
            </p:nvGrpSpPr>
            <p:grpSpPr bwMode="auto">
              <a:xfrm>
                <a:off x="204758" y="1000108"/>
                <a:ext cx="8724960" cy="5224498"/>
                <a:chOff x="142844" y="1571612"/>
                <a:chExt cx="8724960" cy="5224498"/>
              </a:xfrm>
            </p:grpSpPr>
            <p:sp>
              <p:nvSpPr>
                <p:cNvPr id="13" name="Flowchart: Delay 12"/>
                <p:cNvSpPr/>
                <p:nvPr/>
              </p:nvSpPr>
              <p:spPr>
                <a:xfrm rot="5400000">
                  <a:off x="1786908" y="71359"/>
                  <a:ext cx="5070383" cy="8358512"/>
                </a:xfrm>
                <a:prstGeom prst="flowChartDelay">
                  <a:avLst/>
                </a:prstGeom>
                <a:solidFill>
                  <a:srgbClr val="0000FF"/>
                </a:solidFill>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4" name="Flowchart: Delay 13"/>
                <p:cNvSpPr/>
                <p:nvPr/>
              </p:nvSpPr>
              <p:spPr>
                <a:xfrm rot="5400000">
                  <a:off x="2153356" y="81588"/>
                  <a:ext cx="5070383" cy="8358511"/>
                </a:xfrm>
                <a:prstGeom prst="flowChartDelay">
                  <a:avLst/>
                </a:prstGeom>
                <a:solidFill>
                  <a:srgbClr val="0000FF"/>
                </a:solidFill>
                <a:ln w="76200">
                  <a:solidFill>
                    <a:srgbClr val="00FFFF"/>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5" name="Flowchart: Delay 6"/>
                <p:cNvSpPr/>
                <p:nvPr/>
              </p:nvSpPr>
              <p:spPr>
                <a:xfrm rot="5400000">
                  <a:off x="2001155" y="-70859"/>
                  <a:ext cx="5070383" cy="8356573"/>
                </a:xfrm>
                <a:prstGeom prst="flowChartDelay">
                  <a:avLst/>
                </a:prstGeom>
                <a:ln w="57150">
                  <a:solidFill>
                    <a:srgbClr val="FF0000"/>
                  </a:solidFill>
                  <a:prstDash val="sysDot"/>
                </a:ln>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grpSp>
        <p:sp>
          <p:nvSpPr>
            <p:cNvPr id="8198" name="TextBox 8"/>
            <p:cNvSpPr txBox="1">
              <a:spLocks noChangeArrowheads="1"/>
            </p:cNvSpPr>
            <p:nvPr/>
          </p:nvSpPr>
          <p:spPr bwMode="auto">
            <a:xfrm>
              <a:off x="745019" y="4107022"/>
              <a:ext cx="6515424" cy="1677530"/>
            </a:xfrm>
            <a:prstGeom prst="rect">
              <a:avLst/>
            </a:prstGeom>
            <a:noFill/>
            <a:ln w="9525">
              <a:noFill/>
              <a:miter lim="800000"/>
              <a:headEnd/>
              <a:tailEnd/>
            </a:ln>
          </p:spPr>
          <p:txBody>
            <a:bodyPr>
              <a:spAutoFit/>
            </a:bodyPr>
            <a:lstStyle/>
            <a:p>
              <a:pPr algn="ctr">
                <a:defRPr/>
              </a:pPr>
              <a:r>
                <a:rPr lang="ar-EG" sz="4800" b="1" dirty="0">
                  <a:latin typeface="Calibri" pitchFamily="34" charset="0"/>
                  <a:cs typeface="+mj-cs"/>
                </a:rPr>
                <a:t>اشرح طريقة إيجاد عدد حبات الخرز لكل لون لعمل ثماني قلادات.</a:t>
              </a:r>
            </a:p>
          </p:txBody>
        </p:sp>
      </p:grpSp>
      <p:pic>
        <p:nvPicPr>
          <p:cNvPr id="16" name="Picture 2"/>
          <p:cNvPicPr>
            <a:picLocks noChangeAspect="1" noChangeArrowheads="1"/>
          </p:cNvPicPr>
          <p:nvPr/>
        </p:nvPicPr>
        <p:blipFill>
          <a:blip r:embed="rId4" cstate="print"/>
          <a:srcRect/>
          <a:stretch>
            <a:fillRect/>
          </a:stretch>
        </p:blipFill>
        <p:spPr bwMode="auto">
          <a:xfrm>
            <a:off x="1000132" y="214290"/>
            <a:ext cx="7215206" cy="128590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5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Scale>
                                      <p:cBhvr>
                                        <p:cTn id="10" dur="5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7"/>
                                        </p:tgtEl>
                                        <p:attrNameLst>
                                          <p:attrName>ppt_x</p:attrName>
                                          <p:attrName>ppt_y</p:attrName>
                                        </p:attrNameLst>
                                      </p:cBhvr>
                                    </p:animMotion>
                                    <p:animEffect transition="in" filter="fade">
                                      <p:cBhvr>
                                        <p:cTn id="12"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اشرح طريقة إيجاد عدد حبات الخرز لكل لون لعمل  ش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7500938" y="2214563"/>
            <a:ext cx="1428750" cy="1395412"/>
            <a:chOff x="5715008" y="214290"/>
            <a:chExt cx="2714644" cy="1686489"/>
          </a:xfrm>
        </p:grpSpPr>
        <p:sp>
          <p:nvSpPr>
            <p:cNvPr id="3" name="Oval 2"/>
            <p:cNvSpPr/>
            <p:nvPr/>
          </p:nvSpPr>
          <p:spPr>
            <a:xfrm>
              <a:off x="5715008" y="214290"/>
              <a:ext cx="2714644" cy="1652598"/>
            </a:xfrm>
            <a:prstGeom prst="ellipse">
              <a:avLst/>
            </a:prstGeom>
            <a:solidFill>
              <a:srgbClr val="0000FF"/>
            </a:solidFill>
            <a:ln>
              <a:solidFill>
                <a:schemeClr val="tx1"/>
              </a:solidFill>
            </a:ln>
            <a:effectLst>
              <a:innerShdw blurRad="977900">
                <a:srgbClr val="CC00CC"/>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800">
                <a:cs typeface="+mj-cs"/>
              </a:endParaRPr>
            </a:p>
          </p:txBody>
        </p:sp>
        <p:grpSp>
          <p:nvGrpSpPr>
            <p:cNvPr id="12303" name="Group 8"/>
            <p:cNvGrpSpPr>
              <a:grpSpLocks/>
            </p:cNvGrpSpPr>
            <p:nvPr/>
          </p:nvGrpSpPr>
          <p:grpSpPr bwMode="auto">
            <a:xfrm>
              <a:off x="5929322" y="300663"/>
              <a:ext cx="2286016" cy="1600116"/>
              <a:chOff x="5929322" y="300663"/>
              <a:chExt cx="2286016" cy="1600116"/>
            </a:xfrm>
          </p:grpSpPr>
          <p:sp>
            <p:nvSpPr>
              <p:cNvPr id="5" name="Oval 4"/>
              <p:cNvSpPr/>
              <p:nvPr/>
            </p:nvSpPr>
            <p:spPr>
              <a:xfrm>
                <a:off x="5929322" y="357166"/>
                <a:ext cx="2286016" cy="1357322"/>
              </a:xfrm>
              <a:prstGeom prst="ellipse">
                <a:avLst/>
              </a:prstGeom>
              <a:gradFill>
                <a:gsLst>
                  <a:gs pos="0">
                    <a:srgbClr val="FF0000"/>
                  </a:gs>
                  <a:gs pos="62000">
                    <a:schemeClr val="bg1"/>
                  </a:gs>
                  <a:gs pos="100000">
                    <a:srgbClr val="FF0066"/>
                  </a:gs>
                </a:gsLst>
              </a:gradFill>
              <a:ln/>
            </p:spPr>
            <p:style>
              <a:lnRef idx="0">
                <a:schemeClr val="accent1"/>
              </a:lnRef>
              <a:fillRef idx="3">
                <a:schemeClr val="accent1"/>
              </a:fillRef>
              <a:effectRef idx="3">
                <a:schemeClr val="accent1"/>
              </a:effectRef>
              <a:fontRef idx="minor">
                <a:schemeClr val="lt1"/>
              </a:fontRef>
            </p:style>
            <p:txBody>
              <a:bodyPr rtlCol="1" anchor="ctr"/>
              <a:lstStyle/>
              <a:p>
                <a:pPr algn="ctr" fontAlgn="auto">
                  <a:spcBef>
                    <a:spcPts val="0"/>
                  </a:spcBef>
                  <a:spcAft>
                    <a:spcPts val="0"/>
                  </a:spcAft>
                  <a:defRPr/>
                </a:pPr>
                <a:endParaRPr lang="ar-EG" sz="2800">
                  <a:cs typeface="+mj-cs"/>
                </a:endParaRPr>
              </a:p>
            </p:txBody>
          </p:sp>
          <p:sp>
            <p:nvSpPr>
              <p:cNvPr id="6" name="TextBox 5"/>
              <p:cNvSpPr txBox="1"/>
              <p:nvPr/>
            </p:nvSpPr>
            <p:spPr>
              <a:xfrm>
                <a:off x="6171590" y="300663"/>
                <a:ext cx="1785951" cy="1600116"/>
              </a:xfrm>
              <a:prstGeom prst="rect">
                <a:avLst/>
              </a:prstGeom>
              <a:noFill/>
              <a:ln>
                <a:noFill/>
              </a:ln>
            </p:spPr>
            <p:txBody>
              <a:bodyPr rtlCol="1">
                <a:spAutoFit/>
              </a:bodyPr>
              <a:lstStyle/>
              <a:p>
                <a:pPr algn="ctr" fontAlgn="auto">
                  <a:spcBef>
                    <a:spcPts val="0"/>
                  </a:spcBef>
                  <a:spcAft>
                    <a:spcPts val="0"/>
                  </a:spcAft>
                  <a:defRPr/>
                </a:pPr>
                <a:r>
                  <a:rPr lang="ar-EG" sz="8000" b="1" dirty="0">
                    <a:ln>
                      <a:solidFill>
                        <a:sysClr val="windowText" lastClr="000000"/>
                      </a:solidFill>
                    </a:ln>
                    <a:solidFill>
                      <a:srgbClr val="0000FF"/>
                    </a:solidFill>
                    <a:latin typeface="+mn-lt"/>
                    <a:cs typeface="+mj-cs"/>
                  </a:rPr>
                  <a:t>3</a:t>
                </a:r>
                <a:endParaRPr lang="ar-EG" sz="8000" dirty="0">
                  <a:ln>
                    <a:solidFill>
                      <a:sysClr val="windowText" lastClr="000000"/>
                    </a:solidFill>
                  </a:ln>
                  <a:solidFill>
                    <a:srgbClr val="0000FF"/>
                  </a:solidFill>
                  <a:latin typeface="+mn-lt"/>
                  <a:cs typeface="+mj-cs"/>
                </a:endParaRPr>
              </a:p>
            </p:txBody>
          </p:sp>
        </p:grpSp>
      </p:grpSp>
      <p:grpSp>
        <p:nvGrpSpPr>
          <p:cNvPr id="12291" name="Group 9"/>
          <p:cNvGrpSpPr>
            <a:grpSpLocks/>
          </p:cNvGrpSpPr>
          <p:nvPr/>
        </p:nvGrpSpPr>
        <p:grpSpPr bwMode="auto">
          <a:xfrm>
            <a:off x="142875" y="1571625"/>
            <a:ext cx="7143750" cy="4981575"/>
            <a:chOff x="204758" y="714356"/>
            <a:chExt cx="8724960" cy="5857916"/>
          </a:xfrm>
        </p:grpSpPr>
        <p:sp>
          <p:nvSpPr>
            <p:cNvPr id="10" name="Flowchart: Delay 9"/>
            <p:cNvSpPr/>
            <p:nvPr/>
          </p:nvSpPr>
          <p:spPr>
            <a:xfrm rot="5400000">
              <a:off x="2070516" y="-143453"/>
              <a:ext cx="5072939" cy="8358511"/>
            </a:xfrm>
            <a:prstGeom prst="flowChartDelay">
              <a:avLst/>
            </a:prstGeom>
            <a:solidFill>
              <a:srgbClr val="CC3300"/>
            </a:solidFill>
            <a:ln w="762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1" name="Flowchart: Delay 10"/>
            <p:cNvSpPr/>
            <p:nvPr/>
          </p:nvSpPr>
          <p:spPr>
            <a:xfrm rot="5400000">
              <a:off x="2070516" y="-928430"/>
              <a:ext cx="5072939" cy="8358511"/>
            </a:xfrm>
            <a:prstGeom prst="flowChartDelay">
              <a:avLst/>
            </a:prstGeom>
            <a:solidFill>
              <a:srgbClr val="FFFF00"/>
            </a:solidFill>
            <a:ln w="76200">
              <a:solidFill>
                <a:srgbClr val="00FF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nvGrpSpPr>
            <p:cNvPr id="12296" name="Group 3"/>
            <p:cNvGrpSpPr>
              <a:grpSpLocks/>
            </p:cNvGrpSpPr>
            <p:nvPr/>
          </p:nvGrpSpPr>
          <p:grpSpPr bwMode="auto">
            <a:xfrm>
              <a:off x="204758" y="1000108"/>
              <a:ext cx="8724960" cy="5224498"/>
              <a:chOff x="142844" y="1571612"/>
              <a:chExt cx="8724960" cy="5224498"/>
            </a:xfrm>
          </p:grpSpPr>
          <p:sp>
            <p:nvSpPr>
              <p:cNvPr id="13" name="Flowchart: Delay 12"/>
              <p:cNvSpPr/>
              <p:nvPr/>
            </p:nvSpPr>
            <p:spPr>
              <a:xfrm rot="5400000">
                <a:off x="1786908" y="71359"/>
                <a:ext cx="5070383" cy="8358512"/>
              </a:xfrm>
              <a:prstGeom prst="flowChartDelay">
                <a:avLst/>
              </a:prstGeom>
              <a:solidFill>
                <a:srgbClr val="0000FF"/>
              </a:solidFill>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4" name="Flowchart: Delay 13"/>
              <p:cNvSpPr/>
              <p:nvPr/>
            </p:nvSpPr>
            <p:spPr>
              <a:xfrm rot="5400000">
                <a:off x="2153356" y="81588"/>
                <a:ext cx="5070383" cy="8358511"/>
              </a:xfrm>
              <a:prstGeom prst="flowChartDelay">
                <a:avLst/>
              </a:prstGeom>
              <a:solidFill>
                <a:srgbClr val="0000FF"/>
              </a:solidFill>
              <a:ln w="76200">
                <a:solidFill>
                  <a:srgbClr val="00FFFF"/>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5" name="Flowchart: Delay 6"/>
              <p:cNvSpPr/>
              <p:nvPr/>
            </p:nvSpPr>
            <p:spPr>
              <a:xfrm rot="5400000">
                <a:off x="2001155" y="-70859"/>
                <a:ext cx="5070383" cy="8356573"/>
              </a:xfrm>
              <a:prstGeom prst="flowChartDelay">
                <a:avLst/>
              </a:prstGeom>
              <a:ln w="57150">
                <a:solidFill>
                  <a:srgbClr val="FF0000"/>
                </a:solidFill>
                <a:prstDash val="sysDot"/>
              </a:ln>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grpSp>
      <p:pic>
        <p:nvPicPr>
          <p:cNvPr id="16" name="Picture 2"/>
          <p:cNvPicPr>
            <a:picLocks noChangeAspect="1" noChangeArrowheads="1"/>
          </p:cNvPicPr>
          <p:nvPr/>
        </p:nvPicPr>
        <p:blipFill>
          <a:blip r:embed="rId4" cstate="print"/>
          <a:srcRect/>
          <a:stretch>
            <a:fillRect/>
          </a:stretch>
        </p:blipFill>
        <p:spPr bwMode="auto">
          <a:xfrm>
            <a:off x="1000132" y="214290"/>
            <a:ext cx="7215206" cy="128590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p:cNvSpPr txBox="1">
            <a:spLocks noChangeArrowheads="1"/>
          </p:cNvSpPr>
          <p:nvPr/>
        </p:nvSpPr>
        <p:spPr bwMode="auto">
          <a:xfrm>
            <a:off x="573088" y="1844674"/>
            <a:ext cx="6230937" cy="3416320"/>
          </a:xfrm>
          <a:prstGeom prst="rect">
            <a:avLst/>
          </a:prstGeom>
          <a:noFill/>
          <a:ln w="9525">
            <a:noFill/>
            <a:miter lim="800000"/>
            <a:headEnd/>
            <a:tailEnd/>
          </a:ln>
        </p:spPr>
        <p:txBody>
          <a:bodyPr wrap="square">
            <a:spAutoFit/>
          </a:bodyPr>
          <a:lstStyle/>
          <a:p>
            <a:pPr algn="ctr"/>
            <a:r>
              <a:rPr lang="ar-SA" sz="3600" b="1" dirty="0" smtClean="0">
                <a:solidFill>
                  <a:srgbClr val="0000FF"/>
                </a:solidFill>
              </a:rPr>
              <a:t>أحسب </a:t>
            </a:r>
            <a:r>
              <a:rPr lang="ar-SA" sz="3600" b="1" dirty="0">
                <a:solidFill>
                  <a:srgbClr val="0000FF"/>
                </a:solidFill>
              </a:rPr>
              <a:t>عدد حبات الخرز من كل لون في النمط المبين، ثم أضرب الناتج في </a:t>
            </a:r>
            <a:r>
              <a:rPr lang="ar-SA" sz="3600" b="1" dirty="0" smtClean="0">
                <a:solidFill>
                  <a:srgbClr val="0000FF"/>
                </a:solidFill>
              </a:rPr>
              <a:t>4؛ </a:t>
            </a:r>
            <a:r>
              <a:rPr lang="ar-SA" sz="3600" b="1" dirty="0">
                <a:solidFill>
                  <a:srgbClr val="0000FF"/>
                </a:solidFill>
              </a:rPr>
              <a:t>لإيجاد عدد حبات الخرز من كل لون في القلادة الواحدة. </a:t>
            </a:r>
            <a:r>
              <a:rPr lang="ar-SA" sz="3600" b="1" dirty="0" smtClean="0">
                <a:solidFill>
                  <a:srgbClr val="0000FF"/>
                </a:solidFill>
              </a:rPr>
              <a:t>وأخيرًا أضربُ </a:t>
            </a:r>
            <a:r>
              <a:rPr lang="ar-SA" sz="3600" b="1" dirty="0">
                <a:solidFill>
                  <a:srgbClr val="0000FF"/>
                </a:solidFill>
              </a:rPr>
              <a:t>الناتج الأخير في العدد </a:t>
            </a:r>
            <a:r>
              <a:rPr lang="ar-SA" sz="3600" b="1" dirty="0" smtClean="0">
                <a:solidFill>
                  <a:srgbClr val="0000FF"/>
                </a:solidFill>
              </a:rPr>
              <a:t>8؛ </a:t>
            </a:r>
            <a:r>
              <a:rPr lang="ar-SA" sz="3600" b="1" dirty="0">
                <a:solidFill>
                  <a:srgbClr val="0000FF"/>
                </a:solidFill>
              </a:rPr>
              <a:t>لإيجاد العدد الكلي لحبات الخرز في الثماني قلادات.</a:t>
            </a:r>
            <a:endParaRPr lang="en-US" sz="3600" dirty="0">
              <a:solidFill>
                <a:srgbClr val="0000FF"/>
              </a:solidFill>
            </a:endParaRP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احسب عدد حبات الخرز من كل لون في النمط.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85813" y="1357313"/>
            <a:ext cx="7215187" cy="3714750"/>
            <a:chOff x="5133980" y="71438"/>
            <a:chExt cx="3581424" cy="1571589"/>
          </a:xfrm>
        </p:grpSpPr>
        <p:sp>
          <p:nvSpPr>
            <p:cNvPr id="3" name="Wave 2"/>
            <p:cNvSpPr/>
            <p:nvPr/>
          </p:nvSpPr>
          <p:spPr>
            <a:xfrm rot="10800000" flipH="1">
              <a:off x="5133980" y="142853"/>
              <a:ext cx="3581424" cy="1500174"/>
            </a:xfrm>
            <a:prstGeom prst="wave">
              <a:avLst/>
            </a:prstGeom>
            <a:solidFill>
              <a:srgbClr val="00FFFF"/>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5400" b="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4" name="Wave 3"/>
            <p:cNvSpPr/>
            <p:nvPr/>
          </p:nvSpPr>
          <p:spPr>
            <a:xfrm>
              <a:off x="5143504" y="71438"/>
              <a:ext cx="3571900" cy="1500174"/>
            </a:xfrm>
            <a:prstGeom prst="wave">
              <a:avLst/>
            </a:prstGeom>
            <a:solidFill>
              <a:srgbClr val="990099"/>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5400" b="1" dirty="0">
                  <a:solidFill>
                    <a:schemeClr val="bg1"/>
                  </a:solidFill>
                  <a:latin typeface="Times New Roman" pitchFamily="18" charset="0"/>
                  <a:cs typeface="Times New Roman" pitchFamily="18" charset="0"/>
                </a:rPr>
                <a:t>يعتمد حل المسألة في الرياضيات على أربع خطوات, هي:</a:t>
              </a:r>
            </a:p>
          </p:txBody>
        </p:sp>
      </p:gr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300" fill="hold">
                                          <p:stCondLst>
                                            <p:cond delay="0"/>
                                          </p:stCondLst>
                                        </p:cTn>
                                        <p:tgtEl>
                                          <p:spTgt spid="2"/>
                                        </p:tgtEl>
                                        <p:attrNameLst>
                                          <p:attrName>ppt_x</p:attrName>
                                        </p:attrNameLst>
                                      </p:cBhvr>
                                    </p:anim>
                                    <p:anim from="0" to="-1.0" calcmode="lin" valueType="num">
                                      <p:cBhvr>
                                        <p:cTn id="8" dur="100" decel="50000" autoRev="1" fill="hold">
                                          <p:stCondLst>
                                            <p:cond delay="300"/>
                                          </p:stCondLst>
                                        </p:cTn>
                                        <p:tgtEl>
                                          <p:spTgt spid="2"/>
                                        </p:tgtEl>
                                        <p:attrNameLst>
                                          <p:attrName>xshear</p:attrName>
                                        </p:attrNameLst>
                                      </p:cBhvr>
                                    </p:anim>
                                    <p:animScale>
                                      <p:cBhvr>
                                        <p:cTn id="9" dur="100" decel="100000" autoRev="1" fill="hold">
                                          <p:stCondLst>
                                            <p:cond delay="300"/>
                                          </p:stCondLst>
                                        </p:cTn>
                                        <p:tgtEl>
                                          <p:spTgt spid="2"/>
                                        </p:tgtEl>
                                      </p:cBhvr>
                                      <p:from x="100000" y="100000"/>
                                      <p:to x="80000" y="100000"/>
                                    </p:animScale>
                                    <p:anim by="(#ppt_h/3+#ppt_w*0.1)" calcmode="lin" valueType="num">
                                      <p:cBhvr additive="sum">
                                        <p:cTn id="10" dur="100" decel="100000" autoRev="1" fill="hold">
                                          <p:stCondLst>
                                            <p:cond delay="300"/>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يعتمد حل المسألة في الرياضيات  ش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ingle Corner Rectangle 10"/>
          <p:cNvSpPr/>
          <p:nvPr/>
        </p:nvSpPr>
        <p:spPr bwMode="auto">
          <a:xfrm rot="10800000">
            <a:off x="-1" y="547688"/>
            <a:ext cx="8786813" cy="6096000"/>
          </a:xfrm>
          <a:prstGeom prst="round1Rect">
            <a:avLst>
              <a:gd name="adj" fmla="val 43151"/>
            </a:avLst>
          </a:prstGeom>
          <a:gradFill>
            <a:gsLst>
              <a:gs pos="0">
                <a:srgbClr val="C00000"/>
              </a:gs>
              <a:gs pos="50000">
                <a:srgbClr val="FFFF00"/>
              </a:gs>
              <a:gs pos="100000">
                <a:schemeClr val="bg1">
                  <a:lumMod val="95000"/>
                </a:schemeClr>
              </a:gs>
            </a:gsLst>
            <a:lin ang="13500000" scaled="1"/>
          </a:gradFill>
          <a:ln w="28575">
            <a:solidFill>
              <a:srgbClr val="FF0000"/>
            </a:solidFill>
            <a:prstDash val="sys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7" name="سحابة 4"/>
          <p:cNvSpPr/>
          <p:nvPr/>
        </p:nvSpPr>
        <p:spPr bwMode="auto">
          <a:xfrm>
            <a:off x="5766789" y="285728"/>
            <a:ext cx="3020053" cy="1428760"/>
          </a:xfrm>
          <a:prstGeom prst="cloud">
            <a:avLst/>
          </a:prstGeom>
          <a:gradFill>
            <a:gsLst>
              <a:gs pos="0">
                <a:srgbClr val="006600"/>
              </a:gs>
              <a:gs pos="50000">
                <a:srgbClr val="006600"/>
              </a:gs>
              <a:gs pos="100000">
                <a:srgbClr val="00CC00"/>
              </a:gs>
            </a:gsLst>
            <a:lin ang="5400000" scaled="1"/>
          </a:gradFill>
          <a:ln>
            <a:solidFill>
              <a:schemeClr val="tx1"/>
            </a:solid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r>
              <a:rPr lang="ar-EG" sz="7200" b="1" dirty="0">
                <a:solidFill>
                  <a:schemeClr val="bg1"/>
                </a:solidFill>
                <a:cs typeface="+mj-cs"/>
              </a:rPr>
              <a:t>افهم</a:t>
            </a:r>
            <a:endParaRPr lang="en-US" sz="7200" b="1" dirty="0">
              <a:solidFill>
                <a:schemeClr val="bg1"/>
              </a:solidFill>
              <a:cs typeface="+mj-cs"/>
            </a:endParaRPr>
          </a:p>
        </p:txBody>
      </p:sp>
      <p:sp>
        <p:nvSpPr>
          <p:cNvPr id="13" name="TextBox 12"/>
          <p:cNvSpPr txBox="1">
            <a:spLocks noChangeArrowheads="1"/>
          </p:cNvSpPr>
          <p:nvPr/>
        </p:nvSpPr>
        <p:spPr bwMode="auto">
          <a:xfrm>
            <a:off x="1214438" y="1857375"/>
            <a:ext cx="6357937" cy="4246563"/>
          </a:xfrm>
          <a:prstGeom prst="rect">
            <a:avLst/>
          </a:prstGeom>
          <a:noFill/>
          <a:ln w="9525">
            <a:noFill/>
            <a:miter lim="800000"/>
            <a:headEnd/>
            <a:tailEnd/>
          </a:ln>
        </p:spPr>
        <p:txBody>
          <a:bodyPr>
            <a:spAutoFit/>
          </a:bodyPr>
          <a:lstStyle/>
          <a:p>
            <a:pPr>
              <a:buFont typeface="Arial" pitchFamily="34" charset="0"/>
              <a:buChar char="•"/>
              <a:defRPr/>
            </a:pPr>
            <a:r>
              <a:rPr lang="ar-EG" sz="5400" b="1" dirty="0">
                <a:latin typeface="Calibri" pitchFamily="34" charset="0"/>
                <a:cs typeface="+mj-cs"/>
              </a:rPr>
              <a:t> اقرأ المسألة بعناية.</a:t>
            </a:r>
          </a:p>
          <a:p>
            <a:pPr>
              <a:buFont typeface="Arial" pitchFamily="34" charset="0"/>
              <a:buChar char="•"/>
              <a:defRPr/>
            </a:pPr>
            <a:r>
              <a:rPr lang="ar-EG" sz="5400" b="1" dirty="0">
                <a:latin typeface="Calibri" pitchFamily="34" charset="0"/>
                <a:cs typeface="+mj-cs"/>
              </a:rPr>
              <a:t> ما معطيات المسألة؟</a:t>
            </a:r>
          </a:p>
          <a:p>
            <a:pPr>
              <a:buFont typeface="Arial" pitchFamily="34" charset="0"/>
              <a:buChar char="•"/>
              <a:defRPr/>
            </a:pPr>
            <a:r>
              <a:rPr lang="ar-EG" sz="5400" b="1" dirty="0">
                <a:latin typeface="Calibri" pitchFamily="34" charset="0"/>
                <a:cs typeface="+mj-cs"/>
              </a:rPr>
              <a:t> ما المطلوب إيجاده؟</a:t>
            </a:r>
          </a:p>
          <a:p>
            <a:pPr>
              <a:buFont typeface="Arial" pitchFamily="34" charset="0"/>
              <a:buChar char="•"/>
              <a:defRPr/>
            </a:pPr>
            <a:r>
              <a:rPr lang="ar-EG" sz="5400" b="1" dirty="0">
                <a:latin typeface="Calibri" pitchFamily="34" charset="0"/>
                <a:cs typeface="+mj-cs"/>
              </a:rPr>
              <a:t> هل المعطيات </a:t>
            </a:r>
            <a:r>
              <a:rPr lang="ar-EG" sz="5400" b="1" dirty="0" smtClean="0">
                <a:latin typeface="Calibri" pitchFamily="34" charset="0"/>
                <a:cs typeface="+mj-cs"/>
              </a:rPr>
              <a:t>كافي</a:t>
            </a:r>
            <a:r>
              <a:rPr lang="ar-SA" sz="5400" b="1" dirty="0" smtClean="0">
                <a:latin typeface="Calibri" pitchFamily="34" charset="0"/>
                <a:cs typeface="+mj-cs"/>
              </a:rPr>
              <a:t>ة</a:t>
            </a:r>
            <a:r>
              <a:rPr lang="ar-EG" sz="5400" b="1" dirty="0" smtClean="0">
                <a:latin typeface="Calibri" pitchFamily="34" charset="0"/>
                <a:cs typeface="+mj-cs"/>
              </a:rPr>
              <a:t>؟</a:t>
            </a:r>
            <a:endParaRPr lang="ar-EG" sz="5400" b="1" dirty="0">
              <a:latin typeface="Calibri" pitchFamily="34" charset="0"/>
              <a:cs typeface="+mj-cs"/>
            </a:endParaRPr>
          </a:p>
          <a:p>
            <a:pPr>
              <a:buFont typeface="Arial" pitchFamily="34" charset="0"/>
              <a:buChar char="•"/>
              <a:defRPr/>
            </a:pPr>
            <a:r>
              <a:rPr lang="ar-EG" sz="5400" b="1" dirty="0">
                <a:latin typeface="Calibri" pitchFamily="34" charset="0"/>
                <a:cs typeface="+mj-cs"/>
              </a:rPr>
              <a:t> هل هناك معلومات زائدة؟</a:t>
            </a: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3"/>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افهم ش13.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4" name="اقرأ المسألة بعناية ش13.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fade">
                                      <p:cBhvr>
                                        <p:cTn id="24" dur="500"/>
                                        <p:tgtEl>
                                          <p:spTgt spid="13">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5" name="ما معطيات المسألة ش13.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fade">
                                      <p:cBhvr>
                                        <p:cTn id="29" dur="500"/>
                                        <p:tgtEl>
                                          <p:spTgt spid="13">
                                            <p:txEl>
                                              <p:pRg st="2" end="2"/>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6" name="ما المطلوب إيجاده.wav"/>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xEl>
                                              <p:pRg st="3" end="3"/>
                                            </p:txEl>
                                          </p:spTgt>
                                        </p:tgtEl>
                                        <p:attrNameLst>
                                          <p:attrName>style.visibility</p:attrName>
                                        </p:attrNameLst>
                                      </p:cBhvr>
                                      <p:to>
                                        <p:strVal val="visible"/>
                                      </p:to>
                                    </p:set>
                                    <p:animEffect transition="in" filter="fade">
                                      <p:cBhvr>
                                        <p:cTn id="34" dur="500"/>
                                        <p:tgtEl>
                                          <p:spTgt spid="13">
                                            <p:txEl>
                                              <p:pRg st="3" end="3"/>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7" name="هل المعطيات كافيه.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animEffect transition="in" filter="fade">
                                      <p:cBhvr>
                                        <p:cTn id="39" dur="500"/>
                                        <p:tgtEl>
                                          <p:spTgt spid="13">
                                            <p:txEl>
                                              <p:pRg st="4" end="4"/>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8" name="هل هناك معلومات زائد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ingle Corner Rectangle 4"/>
          <p:cNvSpPr/>
          <p:nvPr/>
        </p:nvSpPr>
        <p:spPr bwMode="auto">
          <a:xfrm rot="10800000">
            <a:off x="285719" y="548307"/>
            <a:ext cx="8501094" cy="6095381"/>
          </a:xfrm>
          <a:prstGeom prst="round1Rect">
            <a:avLst>
              <a:gd name="adj" fmla="val 43151"/>
            </a:avLst>
          </a:prstGeom>
          <a:gradFill>
            <a:gsLst>
              <a:gs pos="0">
                <a:srgbClr val="CC0066"/>
              </a:gs>
              <a:gs pos="50000">
                <a:schemeClr val="bg1">
                  <a:lumMod val="95000"/>
                </a:schemeClr>
              </a:gs>
              <a:gs pos="100000">
                <a:schemeClr val="bg1">
                  <a:lumMod val="95000"/>
                </a:schemeClr>
              </a:gs>
            </a:gsLst>
            <a:lin ang="13500000" scaled="1"/>
          </a:gradFill>
          <a:ln w="28575">
            <a:solidFill>
              <a:srgbClr val="FF0066"/>
            </a:solidFill>
            <a:prstDash val="sys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7" name="سحابة 4"/>
          <p:cNvSpPr/>
          <p:nvPr/>
        </p:nvSpPr>
        <p:spPr bwMode="auto">
          <a:xfrm>
            <a:off x="5834655" y="285728"/>
            <a:ext cx="2952187" cy="1428760"/>
          </a:xfrm>
          <a:prstGeom prst="cloud">
            <a:avLst/>
          </a:prstGeom>
          <a:gradFill>
            <a:gsLst>
              <a:gs pos="0">
                <a:srgbClr val="CC0000"/>
              </a:gs>
              <a:gs pos="50000">
                <a:srgbClr val="993366"/>
              </a:gs>
              <a:gs pos="100000">
                <a:srgbClr val="990000"/>
              </a:gs>
            </a:gsLst>
            <a:lin ang="5400000" scaled="1"/>
          </a:gradFill>
          <a:ln>
            <a:solidFill>
              <a:schemeClr val="tx1"/>
            </a:solid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r>
              <a:rPr lang="ar-EG" sz="7200" b="1" dirty="0">
                <a:solidFill>
                  <a:schemeClr val="bg1"/>
                </a:solidFill>
                <a:cs typeface="+mj-cs"/>
              </a:rPr>
              <a:t>خطط</a:t>
            </a:r>
            <a:endParaRPr lang="en-US" sz="7200" b="1" dirty="0">
              <a:solidFill>
                <a:schemeClr val="bg1"/>
              </a:solidFill>
              <a:cs typeface="+mj-cs"/>
            </a:endParaRPr>
          </a:p>
        </p:txBody>
      </p:sp>
      <p:sp>
        <p:nvSpPr>
          <p:cNvPr id="8" name="TextBox 7"/>
          <p:cNvSpPr txBox="1">
            <a:spLocks noChangeArrowheads="1"/>
          </p:cNvSpPr>
          <p:nvPr/>
        </p:nvSpPr>
        <p:spPr bwMode="auto">
          <a:xfrm>
            <a:off x="304800" y="2286000"/>
            <a:ext cx="8229599" cy="2585323"/>
          </a:xfrm>
          <a:prstGeom prst="rect">
            <a:avLst/>
          </a:prstGeom>
          <a:noFill/>
          <a:ln w="9525">
            <a:noFill/>
            <a:miter lim="800000"/>
            <a:headEnd/>
            <a:tailEnd/>
          </a:ln>
        </p:spPr>
        <p:txBody>
          <a:bodyPr wrap="square">
            <a:spAutoFit/>
          </a:bodyPr>
          <a:lstStyle/>
          <a:p>
            <a:pPr>
              <a:buFont typeface="Arial" pitchFamily="34" charset="0"/>
              <a:buChar char="•"/>
              <a:defRPr/>
            </a:pPr>
            <a:r>
              <a:rPr lang="ar-EG" sz="5400" b="1" dirty="0">
                <a:latin typeface="Calibri" pitchFamily="34" charset="0"/>
                <a:cs typeface="+mj-cs"/>
              </a:rPr>
              <a:t> كيف ترتبط الحقائق بعضها ببعض؟</a:t>
            </a:r>
          </a:p>
          <a:p>
            <a:pPr>
              <a:buFont typeface="Arial" pitchFamily="34" charset="0"/>
              <a:buChar char="•"/>
              <a:defRPr/>
            </a:pPr>
            <a:r>
              <a:rPr lang="ar-EG" sz="5400" b="1" dirty="0">
                <a:latin typeface="Calibri" pitchFamily="34" charset="0"/>
                <a:cs typeface="+mj-cs"/>
              </a:rPr>
              <a:t> اختر خطة لحل المسألة.</a:t>
            </a:r>
          </a:p>
          <a:p>
            <a:pPr>
              <a:buFont typeface="Arial" pitchFamily="34" charset="0"/>
              <a:buChar char="•"/>
              <a:defRPr/>
            </a:pPr>
            <a:r>
              <a:rPr lang="ar-EG" sz="5400" b="1" dirty="0">
                <a:latin typeface="Calibri" pitchFamily="34" charset="0"/>
                <a:cs typeface="+mj-cs"/>
              </a:rPr>
              <a:t> </a:t>
            </a:r>
            <a:r>
              <a:rPr lang="ar-EG" sz="5400" b="1" dirty="0" smtClean="0">
                <a:latin typeface="Calibri" pitchFamily="34" charset="0"/>
                <a:cs typeface="+mj-cs"/>
              </a:rPr>
              <a:t>قد</a:t>
            </a:r>
            <a:r>
              <a:rPr lang="ar-SA" sz="5400" b="1" dirty="0" smtClean="0">
                <a:latin typeface="Calibri" pitchFamily="34" charset="0"/>
                <a:cs typeface="+mj-cs"/>
              </a:rPr>
              <a:t>ِّ</a:t>
            </a:r>
            <a:r>
              <a:rPr lang="ar-EG" sz="5400" b="1" dirty="0" smtClean="0">
                <a:latin typeface="Calibri" pitchFamily="34" charset="0"/>
                <a:cs typeface="+mj-cs"/>
              </a:rPr>
              <a:t>ر </a:t>
            </a:r>
            <a:r>
              <a:rPr lang="ar-EG" sz="5400" b="1" dirty="0">
                <a:latin typeface="Calibri" pitchFamily="34" charset="0"/>
                <a:cs typeface="+mj-cs"/>
              </a:rPr>
              <a:t>الإجابة.</a:t>
            </a: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3"/>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خطط ش14.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كيف ترتبط الحقائق بعضها ببعض.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500"/>
                                        <p:tgtEl>
                                          <p:spTgt spid="8">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5" name="اختر خطة لحل المسألة.wav"/>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6" name="قدر الإجاب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ingle Corner Rectangle 4"/>
          <p:cNvSpPr/>
          <p:nvPr/>
        </p:nvSpPr>
        <p:spPr bwMode="auto">
          <a:xfrm rot="10800000">
            <a:off x="285718" y="548307"/>
            <a:ext cx="8501095" cy="6095381"/>
          </a:xfrm>
          <a:prstGeom prst="round1Rect">
            <a:avLst>
              <a:gd name="adj" fmla="val 43151"/>
            </a:avLst>
          </a:prstGeom>
          <a:gradFill>
            <a:gsLst>
              <a:gs pos="0">
                <a:srgbClr val="3333FF"/>
              </a:gs>
              <a:gs pos="50000">
                <a:schemeClr val="bg1">
                  <a:lumMod val="95000"/>
                </a:schemeClr>
              </a:gs>
              <a:gs pos="100000">
                <a:schemeClr val="bg1">
                  <a:lumMod val="95000"/>
                </a:schemeClr>
              </a:gs>
            </a:gsLst>
            <a:lin ang="13500000" scaled="1"/>
          </a:gradFill>
          <a:ln w="28575">
            <a:solidFill>
              <a:srgbClr val="3333FF"/>
            </a:solidFill>
            <a:prstDash val="sys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7" name="سحابة 4"/>
          <p:cNvSpPr/>
          <p:nvPr/>
        </p:nvSpPr>
        <p:spPr bwMode="auto">
          <a:xfrm>
            <a:off x="6072198" y="285728"/>
            <a:ext cx="2714644" cy="1428760"/>
          </a:xfrm>
          <a:prstGeom prst="cloud">
            <a:avLst/>
          </a:prstGeom>
          <a:gradFill>
            <a:gsLst>
              <a:gs pos="0">
                <a:srgbClr val="FF00FF"/>
              </a:gs>
              <a:gs pos="50000">
                <a:schemeClr val="bg1"/>
              </a:gs>
              <a:gs pos="100000">
                <a:srgbClr val="FF0066"/>
              </a:gs>
            </a:gsLst>
            <a:lin ang="5400000" scaled="1"/>
          </a:gradFill>
          <a:ln>
            <a:solidFill>
              <a:schemeClr val="tx1"/>
            </a:solid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r>
              <a:rPr lang="ar-EG" sz="7200" b="1" dirty="0">
                <a:solidFill>
                  <a:srgbClr val="0000FF"/>
                </a:solidFill>
                <a:cs typeface="+mj-cs"/>
              </a:rPr>
              <a:t>حل</a:t>
            </a:r>
            <a:endParaRPr lang="en-US" sz="7200" b="1" dirty="0">
              <a:solidFill>
                <a:srgbClr val="0000FF"/>
              </a:solidFill>
              <a:cs typeface="+mj-cs"/>
            </a:endParaRPr>
          </a:p>
        </p:txBody>
      </p:sp>
      <p:sp>
        <p:nvSpPr>
          <p:cNvPr id="8" name="TextBox 7"/>
          <p:cNvSpPr txBox="1">
            <a:spLocks noChangeArrowheads="1"/>
          </p:cNvSpPr>
          <p:nvPr/>
        </p:nvSpPr>
        <p:spPr bwMode="auto">
          <a:xfrm>
            <a:off x="457200" y="2146280"/>
            <a:ext cx="7619999" cy="3416320"/>
          </a:xfrm>
          <a:prstGeom prst="rect">
            <a:avLst/>
          </a:prstGeom>
          <a:noFill/>
          <a:ln w="9525">
            <a:noFill/>
            <a:miter lim="800000"/>
            <a:headEnd/>
            <a:tailEnd/>
          </a:ln>
        </p:spPr>
        <p:txBody>
          <a:bodyPr wrap="square">
            <a:spAutoFit/>
          </a:bodyPr>
          <a:lstStyle/>
          <a:p>
            <a:pPr>
              <a:buFont typeface="Arial" pitchFamily="34" charset="0"/>
              <a:buChar char="•"/>
              <a:defRPr/>
            </a:pPr>
            <a:r>
              <a:rPr lang="ar-EG" sz="5400" b="1" dirty="0">
                <a:latin typeface="Calibri" pitchFamily="34" charset="0"/>
                <a:cs typeface="+mj-cs"/>
              </a:rPr>
              <a:t> استعمل خطتك لحل المسألة.</a:t>
            </a:r>
          </a:p>
          <a:p>
            <a:pPr>
              <a:buFont typeface="Arial" pitchFamily="34" charset="0"/>
              <a:buChar char="•"/>
              <a:defRPr/>
            </a:pPr>
            <a:r>
              <a:rPr lang="ar-EG" sz="5400" b="1" dirty="0">
                <a:latin typeface="Calibri" pitchFamily="34" charset="0"/>
                <a:cs typeface="+mj-cs"/>
              </a:rPr>
              <a:t> إذا لم تنجح خطتك, </a:t>
            </a:r>
            <a:r>
              <a:rPr lang="ar-SA" sz="5400" b="1" dirty="0" smtClean="0">
                <a:latin typeface="Calibri" pitchFamily="34" charset="0"/>
                <a:cs typeface="+mj-cs"/>
              </a:rPr>
              <a:t/>
            </a:r>
            <a:br>
              <a:rPr lang="ar-SA" sz="5400" b="1" dirty="0" smtClean="0">
                <a:latin typeface="Calibri" pitchFamily="34" charset="0"/>
                <a:cs typeface="+mj-cs"/>
              </a:rPr>
            </a:br>
            <a:r>
              <a:rPr lang="ar-SA" sz="5400" b="1" dirty="0" smtClean="0">
                <a:latin typeface="Calibri" pitchFamily="34" charset="0"/>
                <a:cs typeface="+mj-cs"/>
              </a:rPr>
              <a:t>   </a:t>
            </a:r>
            <a:r>
              <a:rPr lang="ar-EG" sz="5400" b="1" dirty="0" smtClean="0">
                <a:latin typeface="Calibri" pitchFamily="34" charset="0"/>
                <a:cs typeface="+mj-cs"/>
              </a:rPr>
              <a:t>فراجعها </a:t>
            </a:r>
            <a:r>
              <a:rPr lang="ar-EG" sz="5400" b="1" dirty="0">
                <a:latin typeface="Calibri" pitchFamily="34" charset="0"/>
                <a:cs typeface="+mj-cs"/>
              </a:rPr>
              <a:t>أو اختر خطة أخرى.</a:t>
            </a:r>
          </a:p>
          <a:p>
            <a:pPr>
              <a:buFont typeface="Arial" pitchFamily="34" charset="0"/>
              <a:buChar char="•"/>
              <a:defRPr/>
            </a:pPr>
            <a:r>
              <a:rPr lang="ar-EG" sz="5400" b="1" dirty="0">
                <a:latin typeface="Calibri" pitchFamily="34" charset="0"/>
                <a:cs typeface="+mj-cs"/>
              </a:rPr>
              <a:t> ما الحل؟</a:t>
            </a: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3"/>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حل ش15.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3"/>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anim calcmode="lin" valueType="num">
                                      <p:cBhvr>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8">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استعمل خطتك لحل المسألة ش15.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anim calcmode="lin" valueType="num">
                                      <p:cBhvr>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8">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5" name="إذا لم تنجح خطتك ش15.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anim calcmode="lin" valueType="num">
                                      <p:cBhvr>
                                        <p:cTn id="3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8">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ما الحل ش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uiExpand="1"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ingle Corner Rectangle 4"/>
          <p:cNvSpPr/>
          <p:nvPr/>
        </p:nvSpPr>
        <p:spPr bwMode="auto">
          <a:xfrm rot="10800000">
            <a:off x="285719" y="548307"/>
            <a:ext cx="8501094" cy="6095381"/>
          </a:xfrm>
          <a:prstGeom prst="round1Rect">
            <a:avLst>
              <a:gd name="adj" fmla="val 43151"/>
            </a:avLst>
          </a:prstGeom>
          <a:gradFill flip="none" rotWithShape="1">
            <a:gsLst>
              <a:gs pos="0">
                <a:srgbClr val="008000"/>
              </a:gs>
              <a:gs pos="51000">
                <a:schemeClr val="bg1">
                  <a:lumMod val="95000"/>
                </a:schemeClr>
              </a:gs>
              <a:gs pos="100000">
                <a:schemeClr val="bg1">
                  <a:lumMod val="95000"/>
                </a:schemeClr>
              </a:gs>
            </a:gsLst>
            <a:lin ang="13500000" scaled="1"/>
            <a:tileRect/>
          </a:gradFill>
          <a:ln w="28575">
            <a:solidFill>
              <a:srgbClr val="00FF00"/>
            </a:solidFill>
            <a:prstDash val="sys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7" name="سحابة 4"/>
          <p:cNvSpPr/>
          <p:nvPr/>
        </p:nvSpPr>
        <p:spPr bwMode="auto">
          <a:xfrm>
            <a:off x="6072198" y="285728"/>
            <a:ext cx="2714644" cy="1428760"/>
          </a:xfrm>
          <a:prstGeom prst="cloud">
            <a:avLst/>
          </a:prstGeom>
          <a:gradFill>
            <a:gsLst>
              <a:gs pos="0">
                <a:srgbClr val="CC3300"/>
              </a:gs>
              <a:gs pos="50000">
                <a:srgbClr val="FFFF00"/>
              </a:gs>
              <a:gs pos="100000">
                <a:srgbClr val="FF3300"/>
              </a:gs>
            </a:gsLst>
            <a:lin ang="5400000" scaled="1"/>
          </a:gradFill>
          <a:ln>
            <a:solidFill>
              <a:schemeClr val="tx1"/>
            </a:solid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r>
              <a:rPr lang="ar-EG" sz="7200" b="1" dirty="0">
                <a:solidFill>
                  <a:srgbClr val="0000FF"/>
                </a:solidFill>
                <a:cs typeface="+mj-cs"/>
              </a:rPr>
              <a:t>تحقق</a:t>
            </a:r>
            <a:endParaRPr lang="en-US" sz="7200" b="1" dirty="0">
              <a:solidFill>
                <a:srgbClr val="0000FF"/>
              </a:solidFill>
              <a:cs typeface="+mj-cs"/>
            </a:endParaRPr>
          </a:p>
        </p:txBody>
      </p:sp>
      <p:sp>
        <p:nvSpPr>
          <p:cNvPr id="8" name="TextBox 7"/>
          <p:cNvSpPr txBox="1">
            <a:spLocks noChangeArrowheads="1"/>
          </p:cNvSpPr>
          <p:nvPr/>
        </p:nvSpPr>
        <p:spPr bwMode="auto">
          <a:xfrm>
            <a:off x="609600" y="1864816"/>
            <a:ext cx="8000999" cy="4154984"/>
          </a:xfrm>
          <a:prstGeom prst="rect">
            <a:avLst/>
          </a:prstGeom>
          <a:noFill/>
          <a:ln w="9525">
            <a:noFill/>
            <a:miter lim="800000"/>
            <a:headEnd/>
            <a:tailEnd/>
          </a:ln>
        </p:spPr>
        <p:txBody>
          <a:bodyPr wrap="square">
            <a:spAutoFit/>
          </a:bodyPr>
          <a:lstStyle/>
          <a:p>
            <a:pPr>
              <a:buFont typeface="Arial" pitchFamily="34" charset="0"/>
              <a:buChar char="•"/>
              <a:defRPr/>
            </a:pPr>
            <a:r>
              <a:rPr lang="ar-EG" sz="4400" b="1" dirty="0">
                <a:latin typeface="Calibri" pitchFamily="34" charset="0"/>
                <a:cs typeface="+mj-cs"/>
              </a:rPr>
              <a:t> أعد قراءة المسألة.</a:t>
            </a:r>
          </a:p>
          <a:p>
            <a:pPr>
              <a:buFont typeface="Arial" pitchFamily="34" charset="0"/>
              <a:buChar char="•"/>
              <a:defRPr/>
            </a:pPr>
            <a:r>
              <a:rPr lang="ar-EG" sz="4400" b="1" dirty="0">
                <a:latin typeface="Calibri" pitchFamily="34" charset="0"/>
                <a:cs typeface="+mj-cs"/>
              </a:rPr>
              <a:t> هل تتفق إجابتك مع معطيات المسألة؟</a:t>
            </a:r>
          </a:p>
          <a:p>
            <a:pPr>
              <a:buFont typeface="Arial" pitchFamily="34" charset="0"/>
              <a:buChar char="•"/>
              <a:defRPr/>
            </a:pPr>
            <a:r>
              <a:rPr lang="ar-EG" sz="4400" b="1" dirty="0">
                <a:latin typeface="Calibri" pitchFamily="34" charset="0"/>
                <a:cs typeface="+mj-cs"/>
              </a:rPr>
              <a:t> هل إجابتك قريبة </a:t>
            </a:r>
            <a:r>
              <a:rPr lang="ar-SA" sz="4400" b="1" dirty="0" smtClean="0">
                <a:latin typeface="Calibri" pitchFamily="34" charset="0"/>
                <a:cs typeface="+mj-cs"/>
              </a:rPr>
              <a:t>من </a:t>
            </a:r>
            <a:r>
              <a:rPr lang="ar-EG" sz="4400" b="1" dirty="0" smtClean="0">
                <a:latin typeface="Calibri" pitchFamily="34" charset="0"/>
                <a:cs typeface="+mj-cs"/>
              </a:rPr>
              <a:t>تقديرك</a:t>
            </a:r>
            <a:r>
              <a:rPr lang="ar-EG" sz="4400" b="1" dirty="0">
                <a:latin typeface="Calibri" pitchFamily="34" charset="0"/>
                <a:cs typeface="+mj-cs"/>
              </a:rPr>
              <a:t>؟</a:t>
            </a:r>
          </a:p>
          <a:p>
            <a:pPr>
              <a:buFont typeface="Arial" pitchFamily="34" charset="0"/>
              <a:buChar char="•"/>
              <a:defRPr/>
            </a:pPr>
            <a:r>
              <a:rPr lang="ar-EG" sz="4400" b="1" dirty="0">
                <a:latin typeface="Calibri" pitchFamily="34" charset="0"/>
                <a:cs typeface="+mj-cs"/>
              </a:rPr>
              <a:t> هل إجابتك معقولة؟</a:t>
            </a:r>
          </a:p>
          <a:p>
            <a:pPr>
              <a:buFont typeface="Arial" pitchFamily="34" charset="0"/>
              <a:buChar char="•"/>
              <a:defRPr/>
            </a:pPr>
            <a:r>
              <a:rPr lang="ar-EG" sz="4400" b="1" dirty="0">
                <a:latin typeface="Calibri" pitchFamily="34" charset="0"/>
                <a:cs typeface="+mj-cs"/>
              </a:rPr>
              <a:t> إذا لم يتحقق ذلك, فاختر خطة أخرى </a:t>
            </a:r>
            <a:r>
              <a:rPr lang="ar-EG" sz="4400" b="1" dirty="0" smtClean="0">
                <a:latin typeface="Calibri" pitchFamily="34" charset="0"/>
                <a:cs typeface="+mj-cs"/>
              </a:rPr>
              <a:t>لحل</a:t>
            </a:r>
            <a:r>
              <a:rPr lang="ar-SA" sz="4400" b="1" dirty="0" smtClean="0">
                <a:latin typeface="Calibri" pitchFamily="34" charset="0"/>
                <a:cs typeface="+mj-cs"/>
              </a:rPr>
              <a:t/>
            </a:r>
            <a:br>
              <a:rPr lang="ar-SA" sz="4400" b="1" dirty="0" smtClean="0">
                <a:latin typeface="Calibri" pitchFamily="34" charset="0"/>
                <a:cs typeface="+mj-cs"/>
              </a:rPr>
            </a:br>
            <a:r>
              <a:rPr lang="ar-SA" sz="4400" b="1" dirty="0" smtClean="0">
                <a:latin typeface="Calibri" pitchFamily="34" charset="0"/>
                <a:cs typeface="+mj-cs"/>
              </a:rPr>
              <a:t>  </a:t>
            </a:r>
            <a:r>
              <a:rPr lang="ar-EG" sz="4400" b="1" dirty="0" smtClean="0">
                <a:latin typeface="Calibri" pitchFamily="34" charset="0"/>
                <a:cs typeface="+mj-cs"/>
              </a:rPr>
              <a:t>المسألة</a:t>
            </a:r>
            <a:r>
              <a:rPr lang="ar-EG" sz="4400" b="1" dirty="0">
                <a:latin typeface="Calibri" pitchFamily="34" charset="0"/>
                <a:cs typeface="+mj-cs"/>
              </a:rPr>
              <a:t>.</a:t>
            </a: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3"/>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تحقق.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3"/>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anim calcmode="lin" valueType="num">
                                      <p:cBhvr>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8">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أعد قراءة المسألة ش16.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anim calcmode="lin" valueType="num">
                                      <p:cBhvr>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8">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5" name="هل تتفق إجابتك مع معطيات المسألة ش16.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anim calcmode="lin" valueType="num">
                                      <p:cBhvr>
                                        <p:cTn id="3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8">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هل إجابتك قريبة إلى تقديرك ش16.wav"/>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fade">
                                      <p:cBhvr>
                                        <p:cTn id="40" dur="500"/>
                                        <p:tgtEl>
                                          <p:spTgt spid="8">
                                            <p:txEl>
                                              <p:pRg st="3" end="3"/>
                                            </p:txEl>
                                          </p:spTgt>
                                        </p:tgtEl>
                                      </p:cBhvr>
                                    </p:animEffect>
                                    <p:anim calcmode="lin" valueType="num">
                                      <p:cBhvr>
                                        <p:cTn id="4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2" dur="500" fill="hold"/>
                                        <p:tgtEl>
                                          <p:spTgt spid="8">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7" name="هل إجابتك معقولة ش16.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fade">
                                      <p:cBhvr>
                                        <p:cTn id="47" dur="500"/>
                                        <p:tgtEl>
                                          <p:spTgt spid="8">
                                            <p:txEl>
                                              <p:pRg st="4" end="4"/>
                                            </p:txEl>
                                          </p:spTgt>
                                        </p:tgtEl>
                                      </p:cBhvr>
                                    </p:animEffect>
                                    <p:anim calcmode="lin" valueType="num">
                                      <p:cBhvr>
                                        <p:cTn id="48"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9" dur="500" fill="hold"/>
                                        <p:tgtEl>
                                          <p:spTgt spid="8">
                                            <p:txEl>
                                              <p:pRg st="4" end="4"/>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8" name="إذا لم يتحقق ذلك ش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uiExpan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28625" y="357188"/>
            <a:ext cx="8215313" cy="6215062"/>
            <a:chOff x="500023" y="357166"/>
            <a:chExt cx="8215393" cy="6215106"/>
          </a:xfrm>
        </p:grpSpPr>
        <p:grpSp>
          <p:nvGrpSpPr>
            <p:cNvPr id="18436" name="Group 46"/>
            <p:cNvGrpSpPr>
              <a:grpSpLocks/>
            </p:cNvGrpSpPr>
            <p:nvPr/>
          </p:nvGrpSpPr>
          <p:grpSpPr bwMode="auto">
            <a:xfrm>
              <a:off x="500023" y="357166"/>
              <a:ext cx="8215393" cy="6215106"/>
              <a:chOff x="500023" y="357166"/>
              <a:chExt cx="8215393" cy="6215106"/>
            </a:xfrm>
          </p:grpSpPr>
          <p:grpSp>
            <p:nvGrpSpPr>
              <p:cNvPr id="18438" name="Group 44"/>
              <p:cNvGrpSpPr>
                <a:grpSpLocks/>
              </p:cNvGrpSpPr>
              <p:nvPr/>
            </p:nvGrpSpPr>
            <p:grpSpPr bwMode="auto">
              <a:xfrm>
                <a:off x="500023" y="357166"/>
                <a:ext cx="8215393" cy="6215106"/>
                <a:chOff x="500023" y="357166"/>
                <a:chExt cx="8215393" cy="6215106"/>
              </a:xfrm>
            </p:grpSpPr>
            <p:grpSp>
              <p:nvGrpSpPr>
                <p:cNvPr id="7" name="Group 37"/>
                <p:cNvGrpSpPr/>
                <p:nvPr/>
              </p:nvGrpSpPr>
              <p:grpSpPr>
                <a:xfrm rot="16200000">
                  <a:off x="-1893150" y="3107531"/>
                  <a:ext cx="5572163" cy="785817"/>
                  <a:chOff x="1000100" y="357166"/>
                  <a:chExt cx="7072362" cy="500066"/>
                </a:xfrm>
                <a:solidFill>
                  <a:srgbClr val="0000FF"/>
                </a:solidFill>
              </p:grpSpPr>
              <p:grpSp>
                <p:nvGrpSpPr>
                  <p:cNvPr id="8" name="Group 19"/>
                  <p:cNvGrpSpPr/>
                  <p:nvPr/>
                </p:nvGrpSpPr>
                <p:grpSpPr>
                  <a:xfrm>
                    <a:off x="1000100" y="357166"/>
                    <a:ext cx="4000528" cy="500066"/>
                    <a:chOff x="3857620" y="357166"/>
                    <a:chExt cx="4000528" cy="500066"/>
                  </a:xfrm>
                  <a:grpFill/>
                </p:grpSpPr>
                <p:sp>
                  <p:nvSpPr>
                    <p:cNvPr id="36" name="Heart 35"/>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sp>
                  <p:nvSpPr>
                    <p:cNvPr id="37" name="Heart 36"/>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grpSp>
              <p:grpSp>
                <p:nvGrpSpPr>
                  <p:cNvPr id="9" name="Group 18"/>
                  <p:cNvGrpSpPr/>
                  <p:nvPr/>
                </p:nvGrpSpPr>
                <p:grpSpPr>
                  <a:xfrm>
                    <a:off x="4071934"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grpSp>
            </p:grpSp>
            <p:grpSp>
              <p:nvGrpSpPr>
                <p:cNvPr id="10" name="Group 30"/>
                <p:cNvGrpSpPr/>
                <p:nvPr/>
              </p:nvGrpSpPr>
              <p:grpSpPr>
                <a:xfrm rot="5400000">
                  <a:off x="5572144" y="3214685"/>
                  <a:ext cx="5572163" cy="714380"/>
                  <a:chOff x="1000100" y="357166"/>
                  <a:chExt cx="7072362" cy="500066"/>
                </a:xfrm>
                <a:solidFill>
                  <a:srgbClr val="00FF00"/>
                </a:solidFill>
              </p:grpSpPr>
              <p:grpSp>
                <p:nvGrpSpPr>
                  <p:cNvPr id="11" name="Group 19"/>
                  <p:cNvGrpSpPr/>
                  <p:nvPr/>
                </p:nvGrpSpPr>
                <p:grpSpPr>
                  <a:xfrm>
                    <a:off x="1000100" y="357166"/>
                    <a:ext cx="4000528" cy="500066"/>
                    <a:chOff x="3857620" y="357166"/>
                    <a:chExt cx="4000528" cy="500066"/>
                  </a:xfrm>
                  <a:grpFill/>
                </p:grpSpPr>
                <p:sp>
                  <p:nvSpPr>
                    <p:cNvPr id="30" name="Heart 29"/>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sp>
                  <p:nvSpPr>
                    <p:cNvPr id="31" name="Heart 30"/>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grpSp>
              <p:grpSp>
                <p:nvGrpSpPr>
                  <p:cNvPr id="12" name="Group 18"/>
                  <p:cNvGrpSpPr/>
                  <p:nvPr/>
                </p:nvGrpSpPr>
                <p:grpSpPr>
                  <a:xfrm>
                    <a:off x="4071934"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grpSp>
            </p:grpSp>
            <p:grpSp>
              <p:nvGrpSpPr>
                <p:cNvPr id="14" name="Group 23"/>
                <p:cNvGrpSpPr/>
                <p:nvPr/>
              </p:nvGrpSpPr>
              <p:grpSpPr>
                <a:xfrm rot="10800000">
                  <a:off x="1152500" y="5857892"/>
                  <a:ext cx="7072362" cy="714380"/>
                  <a:chOff x="1000100" y="357166"/>
                  <a:chExt cx="7072362" cy="500066"/>
                </a:xfrm>
                <a:solidFill>
                  <a:srgbClr val="CC00FF"/>
                </a:solidFill>
              </p:grpSpPr>
              <p:grpSp>
                <p:nvGrpSpPr>
                  <p:cNvPr id="15" name="Group 56"/>
                  <p:cNvGrpSpPr/>
                  <p:nvPr/>
                </p:nvGrpSpPr>
                <p:grpSpPr>
                  <a:xfrm>
                    <a:off x="1000100" y="357166"/>
                    <a:ext cx="4000528" cy="500066"/>
                    <a:chOff x="3857620" y="357166"/>
                    <a:chExt cx="4000528" cy="500066"/>
                  </a:xfrm>
                  <a:grpFill/>
                </p:grpSpPr>
                <p:sp>
                  <p:nvSpPr>
                    <p:cNvPr id="24" name="Heart 23"/>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sp>
                  <p:nvSpPr>
                    <p:cNvPr id="25" name="Heart 24"/>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grpSp>
              <p:grpSp>
                <p:nvGrpSpPr>
                  <p:cNvPr id="20" name="Group 57"/>
                  <p:cNvGrpSpPr/>
                  <p:nvPr/>
                </p:nvGrpSpPr>
                <p:grpSpPr>
                  <a:xfrm>
                    <a:off x="4071934"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grpSp>
            </p:grpSp>
            <p:grpSp>
              <p:nvGrpSpPr>
                <p:cNvPr id="18443" name="Group 22"/>
                <p:cNvGrpSpPr>
                  <a:grpSpLocks/>
                </p:cNvGrpSpPr>
                <p:nvPr/>
              </p:nvGrpSpPr>
              <p:grpSpPr bwMode="auto">
                <a:xfrm>
                  <a:off x="1000100" y="357166"/>
                  <a:ext cx="7072362" cy="642942"/>
                  <a:chOff x="1000100" y="357166"/>
                  <a:chExt cx="7072362" cy="500066"/>
                </a:xfrm>
              </p:grpSpPr>
              <p:grpSp>
                <p:nvGrpSpPr>
                  <p:cNvPr id="18447" name="Group 19"/>
                  <p:cNvGrpSpPr>
                    <a:grpSpLocks/>
                  </p:cNvGrpSpPr>
                  <p:nvPr/>
                </p:nvGrpSpPr>
                <p:grpSpPr bwMode="auto">
                  <a:xfrm>
                    <a:off x="1000100" y="357166"/>
                    <a:ext cx="4000528" cy="500066"/>
                    <a:chOff x="3857620" y="357166"/>
                    <a:chExt cx="4000528" cy="500066"/>
                  </a:xfrm>
                </p:grpSpPr>
                <p:sp>
                  <p:nvSpPr>
                    <p:cNvPr id="18" name="Heart 17"/>
                    <p:cNvSpPr/>
                    <p:nvPr/>
                  </p:nvSpPr>
                  <p:spPr>
                    <a:xfrm>
                      <a:off x="3857611" y="357166"/>
                      <a:ext cx="2000270"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sp>
                  <p:nvSpPr>
                    <p:cNvPr id="19" name="Heart 18"/>
                    <p:cNvSpPr/>
                    <p:nvPr/>
                  </p:nvSpPr>
                  <p:spPr>
                    <a:xfrm>
                      <a:off x="5857880" y="357166"/>
                      <a:ext cx="2000270"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grpSp>
              <p:grpSp>
                <p:nvGrpSpPr>
                  <p:cNvPr id="18448" name="Group 18"/>
                  <p:cNvGrpSpPr>
                    <a:grpSpLocks/>
                  </p:cNvGrpSpPr>
                  <p:nvPr/>
                </p:nvGrpSpPr>
                <p:grpSpPr bwMode="auto">
                  <a:xfrm>
                    <a:off x="4071934" y="357166"/>
                    <a:ext cx="4000528" cy="500066"/>
                    <a:chOff x="3857620" y="357166"/>
                    <a:chExt cx="4000528" cy="500066"/>
                  </a:xfrm>
                </p:grpSpPr>
                <p:sp>
                  <p:nvSpPr>
                    <p:cNvPr id="16" name="Heart 15"/>
                    <p:cNvSpPr/>
                    <p:nvPr/>
                  </p:nvSpPr>
                  <p:spPr>
                    <a:xfrm>
                      <a:off x="3857619" y="357166"/>
                      <a:ext cx="2000270"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sp>
                  <p:nvSpPr>
                    <p:cNvPr id="17" name="Heart 16"/>
                    <p:cNvSpPr/>
                    <p:nvPr/>
                  </p:nvSpPr>
                  <p:spPr>
                    <a:xfrm>
                      <a:off x="5857889" y="357166"/>
                      <a:ext cx="2000270"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grpSp>
            </p:grpSp>
            <p:sp>
              <p:nvSpPr>
                <p:cNvPr id="13" name="Rounded Rectangle 12"/>
                <p:cNvSpPr/>
                <p:nvPr/>
              </p:nvSpPr>
              <p:spPr>
                <a:xfrm>
                  <a:off x="714348" y="500042"/>
                  <a:ext cx="7786742" cy="5857916"/>
                </a:xfrm>
                <a:prstGeom prst="roundRect">
                  <a:avLst/>
                </a:prstGeom>
                <a:gradFill>
                  <a:gsLst>
                    <a:gs pos="0">
                      <a:srgbClr val="FFFF00"/>
                    </a:gs>
                    <a:gs pos="50000">
                      <a:schemeClr val="bg1"/>
                    </a:gs>
                    <a:gs pos="100000">
                      <a:srgbClr val="00FF00"/>
                    </a:gs>
                  </a:gsLst>
                  <a:lin ang="5400000" scaled="1"/>
                </a:gradFill>
                <a:ln w="57150">
                  <a:solidFill>
                    <a:schemeClr val="tx1"/>
                  </a:solidFill>
                </a:ln>
                <a:effectLst>
                  <a:innerShdw blurRad="444500"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400">
                    <a:cs typeface="+mj-cs"/>
                  </a:endParaRPr>
                </a:p>
              </p:txBody>
            </p:sp>
          </p:grpSp>
          <p:pic>
            <p:nvPicPr>
              <p:cNvPr id="18439" name="Picture 7" descr="4fe4d6be42519b2e5e498ef8a21718eb.gif"/>
              <p:cNvPicPr>
                <a:picLocks noChangeAspect="1"/>
              </p:cNvPicPr>
              <p:nvPr/>
            </p:nvPicPr>
            <p:blipFill>
              <a:blip r:embed="rId6" cstate="print"/>
              <a:srcRect/>
              <a:stretch>
                <a:fillRect/>
              </a:stretch>
            </p:blipFill>
            <p:spPr bwMode="auto">
              <a:xfrm>
                <a:off x="2757507" y="500042"/>
                <a:ext cx="3790950" cy="962025"/>
              </a:xfrm>
              <a:prstGeom prst="rect">
                <a:avLst/>
              </a:prstGeom>
              <a:noFill/>
              <a:ln w="9525">
                <a:noFill/>
                <a:miter lim="800000"/>
                <a:headEnd/>
                <a:tailEnd/>
              </a:ln>
            </p:spPr>
          </p:pic>
        </p:grpSp>
        <p:sp>
          <p:nvSpPr>
            <p:cNvPr id="6" name="TextBox 5"/>
            <p:cNvSpPr txBox="1"/>
            <p:nvPr/>
          </p:nvSpPr>
          <p:spPr>
            <a:xfrm>
              <a:off x="1214405" y="1357298"/>
              <a:ext cx="6929505" cy="1200158"/>
            </a:xfrm>
            <a:prstGeom prst="rect">
              <a:avLst/>
            </a:prstGeom>
            <a:noFill/>
          </p:spPr>
          <p:txBody>
            <a:bodyPr rtlCol="1">
              <a:spAutoFit/>
            </a:bodyPr>
            <a:lstStyle/>
            <a:p>
              <a:pPr algn="ctr" fontAlgn="auto">
                <a:spcBef>
                  <a:spcPts val="0"/>
                </a:spcBef>
                <a:spcAft>
                  <a:spcPts val="0"/>
                </a:spcAft>
                <a:defRPr/>
              </a:pPr>
              <a:r>
                <a:rPr lang="ar-EG" sz="7200" b="1" dirty="0">
                  <a:solidFill>
                    <a:srgbClr val="0000FF"/>
                  </a:solidFill>
                  <a:latin typeface="+mn-lt"/>
                  <a:cs typeface="+mj-cs"/>
                </a:rPr>
                <a:t>إرشادات للدراسة</a:t>
              </a:r>
            </a:p>
          </p:txBody>
        </p:sp>
      </p:grpSp>
      <p:sp>
        <p:nvSpPr>
          <p:cNvPr id="3" name="TextBox 2"/>
          <p:cNvSpPr txBox="1">
            <a:spLocks noChangeArrowheads="1"/>
          </p:cNvSpPr>
          <p:nvPr/>
        </p:nvSpPr>
        <p:spPr bwMode="auto">
          <a:xfrm>
            <a:off x="1785938" y="2882900"/>
            <a:ext cx="5857875" cy="3046413"/>
          </a:xfrm>
          <a:prstGeom prst="rect">
            <a:avLst/>
          </a:prstGeom>
          <a:noFill/>
          <a:ln w="9525">
            <a:noFill/>
            <a:miter lim="800000"/>
            <a:headEnd/>
            <a:tailEnd/>
          </a:ln>
        </p:spPr>
        <p:txBody>
          <a:bodyPr>
            <a:spAutoFit/>
          </a:bodyPr>
          <a:lstStyle/>
          <a:p>
            <a:pPr>
              <a:defRPr/>
            </a:pPr>
            <a:r>
              <a:rPr lang="ar-EG" sz="4800" b="1" dirty="0">
                <a:solidFill>
                  <a:srgbClr val="FF0000"/>
                </a:solidFill>
                <a:latin typeface="Calibri" pitchFamily="34" charset="0"/>
                <a:cs typeface="+mj-cs"/>
              </a:rPr>
              <a:t>معقولية الإجابة </a:t>
            </a:r>
            <a:endParaRPr lang="ar-EG" sz="4800" b="1" dirty="0" smtClean="0">
              <a:solidFill>
                <a:srgbClr val="FF0000"/>
              </a:solidFill>
              <a:latin typeface="Calibri" pitchFamily="34" charset="0"/>
              <a:cs typeface="+mj-cs"/>
            </a:endParaRPr>
          </a:p>
          <a:p>
            <a:pPr algn="ctr">
              <a:defRPr/>
            </a:pPr>
            <a:r>
              <a:rPr lang="ar-EG" sz="4800" b="1" dirty="0" smtClean="0">
                <a:latin typeface="Calibri" pitchFamily="34" charset="0"/>
                <a:cs typeface="+mj-cs"/>
              </a:rPr>
              <a:t>يمكنك </a:t>
            </a:r>
            <a:r>
              <a:rPr lang="ar-EG" sz="4800" b="1" dirty="0">
                <a:latin typeface="Calibri" pitchFamily="34" charset="0"/>
                <a:cs typeface="+mj-cs"/>
              </a:rPr>
              <a:t>أن تتحقق من معقولية الإجابة بمقارنتها بالتقدير في الخطوة الأخيرة للخطة.</a:t>
            </a: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إرشادات للدراسة.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معقولية الإجابة.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يمكنك أن تتحقق من معقول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1520" y="404664"/>
            <a:ext cx="8640960" cy="6336704"/>
            <a:chOff x="-71470" y="0"/>
            <a:chExt cx="9144063" cy="6786562"/>
          </a:xfrm>
          <a:scene3d>
            <a:camera prst="orthographicFront">
              <a:rot lat="0" lon="0" rev="0"/>
            </a:camera>
            <a:lightRig rig="glow" dir="t">
              <a:rot lat="0" lon="0" rev="4800000"/>
            </a:lightRig>
          </a:scene3d>
        </p:grpSpPr>
        <p:grpSp>
          <p:nvGrpSpPr>
            <p:cNvPr id="3" name="Group 33"/>
            <p:cNvGrpSpPr/>
            <p:nvPr/>
          </p:nvGrpSpPr>
          <p:grpSpPr>
            <a:xfrm>
              <a:off x="-71470" y="0"/>
              <a:ext cx="9144063" cy="6786562"/>
              <a:chOff x="2666512" y="428604"/>
              <a:chExt cx="2739226" cy="3248554"/>
            </a:xfrm>
          </p:grpSpPr>
          <p:sp>
            <p:nvSpPr>
              <p:cNvPr id="6" name="Freeform 5"/>
              <p:cNvSpPr/>
              <p:nvPr/>
            </p:nvSpPr>
            <p:spPr>
              <a:xfrm>
                <a:off x="2666512" y="428604"/>
                <a:ext cx="2739226" cy="3140506"/>
              </a:xfrm>
              <a:custGeom>
                <a:avLst/>
                <a:gdLst>
                  <a:gd name="connsiteX0" fmla="*/ 145213 w 2540001"/>
                  <a:gd name="connsiteY0" fmla="*/ 61383 h 3084803"/>
                  <a:gd name="connsiteX1" fmla="*/ 440181 w 2540001"/>
                  <a:gd name="connsiteY1" fmla="*/ 76132 h 3084803"/>
                  <a:gd name="connsiteX2" fmla="*/ 528672 w 2540001"/>
                  <a:gd name="connsiteY2" fmla="*/ 105628 h 3084803"/>
                  <a:gd name="connsiteX3" fmla="*/ 572917 w 2540001"/>
                  <a:gd name="connsiteY3" fmla="*/ 120377 h 3084803"/>
                  <a:gd name="connsiteX4" fmla="*/ 617162 w 2540001"/>
                  <a:gd name="connsiteY4" fmla="*/ 46635 h 3084803"/>
                  <a:gd name="connsiteX5" fmla="*/ 661407 w 2540001"/>
                  <a:gd name="connsiteY5" fmla="*/ 17138 h 3084803"/>
                  <a:gd name="connsiteX6" fmla="*/ 764646 w 2540001"/>
                  <a:gd name="connsiteY6" fmla="*/ 31887 h 3084803"/>
                  <a:gd name="connsiteX7" fmla="*/ 853136 w 2540001"/>
                  <a:gd name="connsiteY7" fmla="*/ 90880 h 3084803"/>
                  <a:gd name="connsiteX8" fmla="*/ 912130 w 2540001"/>
                  <a:gd name="connsiteY8" fmla="*/ 76132 h 3084803"/>
                  <a:gd name="connsiteX9" fmla="*/ 823639 w 2540001"/>
                  <a:gd name="connsiteY9" fmla="*/ 31887 h 3084803"/>
                  <a:gd name="connsiteX10" fmla="*/ 985872 w 2540001"/>
                  <a:gd name="connsiteY10" fmla="*/ 31887 h 3084803"/>
                  <a:gd name="connsiteX11" fmla="*/ 1030117 w 2540001"/>
                  <a:gd name="connsiteY11" fmla="*/ 61383 h 3084803"/>
                  <a:gd name="connsiteX12" fmla="*/ 1074362 w 2540001"/>
                  <a:gd name="connsiteY12" fmla="*/ 76132 h 3084803"/>
                  <a:gd name="connsiteX13" fmla="*/ 1177601 w 2540001"/>
                  <a:gd name="connsiteY13" fmla="*/ 61383 h 3084803"/>
                  <a:gd name="connsiteX14" fmla="*/ 1221846 w 2540001"/>
                  <a:gd name="connsiteY14" fmla="*/ 31887 h 3084803"/>
                  <a:gd name="connsiteX15" fmla="*/ 1251343 w 2540001"/>
                  <a:gd name="connsiteY15" fmla="*/ 76132 h 3084803"/>
                  <a:gd name="connsiteX16" fmla="*/ 1295588 w 2540001"/>
                  <a:gd name="connsiteY16" fmla="*/ 90880 h 3084803"/>
                  <a:gd name="connsiteX17" fmla="*/ 1398826 w 2540001"/>
                  <a:gd name="connsiteY17" fmla="*/ 76132 h 3084803"/>
                  <a:gd name="connsiteX18" fmla="*/ 1428323 w 2540001"/>
                  <a:gd name="connsiteY18" fmla="*/ 31887 h 3084803"/>
                  <a:gd name="connsiteX19" fmla="*/ 1472568 w 2540001"/>
                  <a:gd name="connsiteY19" fmla="*/ 2390 h 3084803"/>
                  <a:gd name="connsiteX20" fmla="*/ 1487317 w 2540001"/>
                  <a:gd name="connsiteY20" fmla="*/ 46635 h 3084803"/>
                  <a:gd name="connsiteX21" fmla="*/ 1502065 w 2540001"/>
                  <a:gd name="connsiteY21" fmla="*/ 120377 h 3084803"/>
                  <a:gd name="connsiteX22" fmla="*/ 1723291 w 2540001"/>
                  <a:gd name="connsiteY22" fmla="*/ 105628 h 3084803"/>
                  <a:gd name="connsiteX23" fmla="*/ 2003510 w 2540001"/>
                  <a:gd name="connsiteY23" fmla="*/ 90880 h 3084803"/>
                  <a:gd name="connsiteX24" fmla="*/ 2033007 w 2540001"/>
                  <a:gd name="connsiteY24" fmla="*/ 46635 h 3084803"/>
                  <a:gd name="connsiteX25" fmla="*/ 2077252 w 2540001"/>
                  <a:gd name="connsiteY25" fmla="*/ 31887 h 3084803"/>
                  <a:gd name="connsiteX26" fmla="*/ 2313226 w 2540001"/>
                  <a:gd name="connsiteY26" fmla="*/ 46635 h 3084803"/>
                  <a:gd name="connsiteX27" fmla="*/ 2357472 w 2540001"/>
                  <a:gd name="connsiteY27" fmla="*/ 76132 h 3084803"/>
                  <a:gd name="connsiteX28" fmla="*/ 2416465 w 2540001"/>
                  <a:gd name="connsiteY28" fmla="*/ 90880 h 3084803"/>
                  <a:gd name="connsiteX29" fmla="*/ 2431213 w 2540001"/>
                  <a:gd name="connsiteY29" fmla="*/ 149874 h 3084803"/>
                  <a:gd name="connsiteX30" fmla="*/ 2504955 w 2540001"/>
                  <a:gd name="connsiteY30" fmla="*/ 238364 h 3084803"/>
                  <a:gd name="connsiteX31" fmla="*/ 2519704 w 2540001"/>
                  <a:gd name="connsiteY31" fmla="*/ 312106 h 3084803"/>
                  <a:gd name="connsiteX32" fmla="*/ 2490207 w 2540001"/>
                  <a:gd name="connsiteY32" fmla="*/ 444841 h 3084803"/>
                  <a:gd name="connsiteX33" fmla="*/ 2475459 w 2540001"/>
                  <a:gd name="connsiteY33" fmla="*/ 636570 h 3084803"/>
                  <a:gd name="connsiteX34" fmla="*/ 2431213 w 2540001"/>
                  <a:gd name="connsiteY34" fmla="*/ 651319 h 3084803"/>
                  <a:gd name="connsiteX35" fmla="*/ 2416465 w 2540001"/>
                  <a:gd name="connsiteY35" fmla="*/ 725061 h 3084803"/>
                  <a:gd name="connsiteX36" fmla="*/ 2386968 w 2540001"/>
                  <a:gd name="connsiteY36" fmla="*/ 769306 h 3084803"/>
                  <a:gd name="connsiteX37" fmla="*/ 2401717 w 2540001"/>
                  <a:gd name="connsiteY37" fmla="*/ 813551 h 3084803"/>
                  <a:gd name="connsiteX38" fmla="*/ 2504955 w 2540001"/>
                  <a:gd name="connsiteY38" fmla="*/ 828299 h 3084803"/>
                  <a:gd name="connsiteX39" fmla="*/ 2519704 w 2540001"/>
                  <a:gd name="connsiteY39" fmla="*/ 1123267 h 3084803"/>
                  <a:gd name="connsiteX40" fmla="*/ 2534452 w 2540001"/>
                  <a:gd name="connsiteY40" fmla="*/ 1167512 h 3084803"/>
                  <a:gd name="connsiteX41" fmla="*/ 2504955 w 2540001"/>
                  <a:gd name="connsiteY41" fmla="*/ 1477228 h 3084803"/>
                  <a:gd name="connsiteX42" fmla="*/ 2490207 w 2540001"/>
                  <a:gd name="connsiteY42" fmla="*/ 1521474 h 3084803"/>
                  <a:gd name="connsiteX43" fmla="*/ 2460710 w 2540001"/>
                  <a:gd name="connsiteY43" fmla="*/ 1683706 h 3084803"/>
                  <a:gd name="connsiteX44" fmla="*/ 2431213 w 2540001"/>
                  <a:gd name="connsiteY44" fmla="*/ 1727951 h 3084803"/>
                  <a:gd name="connsiteX45" fmla="*/ 2445962 w 2540001"/>
                  <a:gd name="connsiteY45" fmla="*/ 1831190 h 3084803"/>
                  <a:gd name="connsiteX46" fmla="*/ 2519704 w 2540001"/>
                  <a:gd name="connsiteY46" fmla="*/ 1816441 h 3084803"/>
                  <a:gd name="connsiteX47" fmla="*/ 2504955 w 2540001"/>
                  <a:gd name="connsiteY47" fmla="*/ 1860687 h 3084803"/>
                  <a:gd name="connsiteX48" fmla="*/ 2460710 w 2540001"/>
                  <a:gd name="connsiteY48" fmla="*/ 1949177 h 3084803"/>
                  <a:gd name="connsiteX49" fmla="*/ 2475459 w 2540001"/>
                  <a:gd name="connsiteY49" fmla="*/ 2037667 h 3084803"/>
                  <a:gd name="connsiteX50" fmla="*/ 2519704 w 2540001"/>
                  <a:gd name="connsiteY50" fmla="*/ 2022919 h 3084803"/>
                  <a:gd name="connsiteX51" fmla="*/ 2490207 w 2540001"/>
                  <a:gd name="connsiteY51" fmla="*/ 2155654 h 3084803"/>
                  <a:gd name="connsiteX52" fmla="*/ 2475459 w 2540001"/>
                  <a:gd name="connsiteY52" fmla="*/ 2509616 h 3084803"/>
                  <a:gd name="connsiteX53" fmla="*/ 2431213 w 2540001"/>
                  <a:gd name="connsiteY53" fmla="*/ 2701345 h 3084803"/>
                  <a:gd name="connsiteX54" fmla="*/ 2445962 w 2540001"/>
                  <a:gd name="connsiteY54" fmla="*/ 2760338 h 3084803"/>
                  <a:gd name="connsiteX55" fmla="*/ 2475459 w 2540001"/>
                  <a:gd name="connsiteY55" fmla="*/ 2804583 h 3084803"/>
                  <a:gd name="connsiteX56" fmla="*/ 2431213 w 2540001"/>
                  <a:gd name="connsiteY56" fmla="*/ 2952067 h 3084803"/>
                  <a:gd name="connsiteX57" fmla="*/ 2460710 w 2540001"/>
                  <a:gd name="connsiteY57" fmla="*/ 2996312 h 3084803"/>
                  <a:gd name="connsiteX58" fmla="*/ 2431213 w 2540001"/>
                  <a:gd name="connsiteY58" fmla="*/ 3084803 h 3084803"/>
                  <a:gd name="connsiteX59" fmla="*/ 2327975 w 2540001"/>
                  <a:gd name="connsiteY59" fmla="*/ 3055306 h 3084803"/>
                  <a:gd name="connsiteX60" fmla="*/ 2283730 w 2540001"/>
                  <a:gd name="connsiteY60" fmla="*/ 3025809 h 3084803"/>
                  <a:gd name="connsiteX61" fmla="*/ 1988762 w 2540001"/>
                  <a:gd name="connsiteY61" fmla="*/ 3040558 h 3084803"/>
                  <a:gd name="connsiteX62" fmla="*/ 1929768 w 2540001"/>
                  <a:gd name="connsiteY62" fmla="*/ 3025809 h 3084803"/>
                  <a:gd name="connsiteX63" fmla="*/ 1752788 w 2540001"/>
                  <a:gd name="connsiteY63" fmla="*/ 3040558 h 3084803"/>
                  <a:gd name="connsiteX64" fmla="*/ 1664297 w 2540001"/>
                  <a:gd name="connsiteY64" fmla="*/ 3040558 h 3084803"/>
                  <a:gd name="connsiteX65" fmla="*/ 1443072 w 2540001"/>
                  <a:gd name="connsiteY65" fmla="*/ 3025809 h 3084803"/>
                  <a:gd name="connsiteX66" fmla="*/ 1398826 w 2540001"/>
                  <a:gd name="connsiteY66" fmla="*/ 3011061 h 3084803"/>
                  <a:gd name="connsiteX67" fmla="*/ 1354581 w 2540001"/>
                  <a:gd name="connsiteY67" fmla="*/ 2981564 h 3084803"/>
                  <a:gd name="connsiteX68" fmla="*/ 1251343 w 2540001"/>
                  <a:gd name="connsiteY68" fmla="*/ 2996312 h 3084803"/>
                  <a:gd name="connsiteX69" fmla="*/ 1236594 w 2540001"/>
                  <a:gd name="connsiteY69" fmla="*/ 3040558 h 3084803"/>
                  <a:gd name="connsiteX70" fmla="*/ 1148104 w 2540001"/>
                  <a:gd name="connsiteY70" fmla="*/ 3084803 h 3084803"/>
                  <a:gd name="connsiteX71" fmla="*/ 941626 w 2540001"/>
                  <a:gd name="connsiteY71" fmla="*/ 3055306 h 3084803"/>
                  <a:gd name="connsiteX72" fmla="*/ 322194 w 2540001"/>
                  <a:gd name="connsiteY72" fmla="*/ 3040558 h 3084803"/>
                  <a:gd name="connsiteX73" fmla="*/ 277949 w 2540001"/>
                  <a:gd name="connsiteY73" fmla="*/ 3025809 h 3084803"/>
                  <a:gd name="connsiteX74" fmla="*/ 204207 w 2540001"/>
                  <a:gd name="connsiteY74" fmla="*/ 2937319 h 3084803"/>
                  <a:gd name="connsiteX75" fmla="*/ 159962 w 2540001"/>
                  <a:gd name="connsiteY75" fmla="*/ 2907822 h 3084803"/>
                  <a:gd name="connsiteX76" fmla="*/ 130465 w 2540001"/>
                  <a:gd name="connsiteY76" fmla="*/ 2863577 h 3084803"/>
                  <a:gd name="connsiteX77" fmla="*/ 86220 w 2540001"/>
                  <a:gd name="connsiteY77" fmla="*/ 2819332 h 3084803"/>
                  <a:gd name="connsiteX78" fmla="*/ 56723 w 2540001"/>
                  <a:gd name="connsiteY78" fmla="*/ 2730841 h 3084803"/>
                  <a:gd name="connsiteX79" fmla="*/ 41975 w 2540001"/>
                  <a:gd name="connsiteY79" fmla="*/ 2686596 h 3084803"/>
                  <a:gd name="connsiteX80" fmla="*/ 27226 w 2540001"/>
                  <a:gd name="connsiteY80" fmla="*/ 2450622 h 3084803"/>
                  <a:gd name="connsiteX81" fmla="*/ 27226 w 2540001"/>
                  <a:gd name="connsiteY81" fmla="*/ 2140906 h 3084803"/>
                  <a:gd name="connsiteX82" fmla="*/ 56723 w 2540001"/>
                  <a:gd name="connsiteY82" fmla="*/ 2052416 h 3084803"/>
                  <a:gd name="connsiteX83" fmla="*/ 100968 w 2540001"/>
                  <a:gd name="connsiteY83" fmla="*/ 2022919 h 3084803"/>
                  <a:gd name="connsiteX84" fmla="*/ 115717 w 2540001"/>
                  <a:gd name="connsiteY84" fmla="*/ 1934428 h 3084803"/>
                  <a:gd name="connsiteX85" fmla="*/ 159962 w 2540001"/>
                  <a:gd name="connsiteY85" fmla="*/ 1698454 h 3084803"/>
                  <a:gd name="connsiteX86" fmla="*/ 189459 w 2540001"/>
                  <a:gd name="connsiteY86" fmla="*/ 1609964 h 3084803"/>
                  <a:gd name="connsiteX87" fmla="*/ 248452 w 2540001"/>
                  <a:gd name="connsiteY87" fmla="*/ 1521474 h 3084803"/>
                  <a:gd name="connsiteX88" fmla="*/ 218955 w 2540001"/>
                  <a:gd name="connsiteY88" fmla="*/ 1432983 h 3084803"/>
                  <a:gd name="connsiteX89" fmla="*/ 204207 w 2540001"/>
                  <a:gd name="connsiteY89" fmla="*/ 1388738 h 3084803"/>
                  <a:gd name="connsiteX90" fmla="*/ 159962 w 2540001"/>
                  <a:gd name="connsiteY90" fmla="*/ 1359241 h 3084803"/>
                  <a:gd name="connsiteX91" fmla="*/ 189459 w 2540001"/>
                  <a:gd name="connsiteY91" fmla="*/ 1256003 h 3084803"/>
                  <a:gd name="connsiteX92" fmla="*/ 204207 w 2540001"/>
                  <a:gd name="connsiteY92" fmla="*/ 1197009 h 3084803"/>
                  <a:gd name="connsiteX93" fmla="*/ 159962 w 2540001"/>
                  <a:gd name="connsiteY93" fmla="*/ 1108519 h 3084803"/>
                  <a:gd name="connsiteX94" fmla="*/ 115717 w 2540001"/>
                  <a:gd name="connsiteY94" fmla="*/ 1123267 h 3084803"/>
                  <a:gd name="connsiteX95" fmla="*/ 115717 w 2540001"/>
                  <a:gd name="connsiteY95" fmla="*/ 946287 h 3084803"/>
                  <a:gd name="connsiteX96" fmla="*/ 204207 w 2540001"/>
                  <a:gd name="connsiteY96" fmla="*/ 784054 h 3084803"/>
                  <a:gd name="connsiteX97" fmla="*/ 204207 w 2540001"/>
                  <a:gd name="connsiteY97" fmla="*/ 680816 h 3084803"/>
                  <a:gd name="connsiteX98" fmla="*/ 159962 w 2540001"/>
                  <a:gd name="connsiteY98" fmla="*/ 651319 h 3084803"/>
                  <a:gd name="connsiteX99" fmla="*/ 145213 w 2540001"/>
                  <a:gd name="connsiteY99" fmla="*/ 607074 h 3084803"/>
                  <a:gd name="connsiteX100" fmla="*/ 233704 w 2540001"/>
                  <a:gd name="connsiteY100" fmla="*/ 548080 h 3084803"/>
                  <a:gd name="connsiteX101" fmla="*/ 218955 w 2540001"/>
                  <a:gd name="connsiteY101" fmla="*/ 489087 h 3084803"/>
                  <a:gd name="connsiteX102" fmla="*/ 189459 w 2540001"/>
                  <a:gd name="connsiteY102" fmla="*/ 400596 h 3084803"/>
                  <a:gd name="connsiteX103" fmla="*/ 174710 w 2540001"/>
                  <a:gd name="connsiteY103" fmla="*/ 223616 h 3084803"/>
                  <a:gd name="connsiteX104" fmla="*/ 145213 w 2540001"/>
                  <a:gd name="connsiteY104" fmla="*/ 61383 h 308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540001" h="3084803">
                    <a:moveTo>
                      <a:pt x="145213" y="61383"/>
                    </a:moveTo>
                    <a:cubicBezTo>
                      <a:pt x="189458" y="36802"/>
                      <a:pt x="342384" y="64848"/>
                      <a:pt x="440181" y="76132"/>
                    </a:cubicBezTo>
                    <a:cubicBezTo>
                      <a:pt x="471069" y="79696"/>
                      <a:pt x="499175" y="95796"/>
                      <a:pt x="528672" y="105628"/>
                    </a:cubicBezTo>
                    <a:lnTo>
                      <a:pt x="572917" y="120377"/>
                    </a:lnTo>
                    <a:cubicBezTo>
                      <a:pt x="701629" y="88197"/>
                      <a:pt x="586771" y="137807"/>
                      <a:pt x="617162" y="46635"/>
                    </a:cubicBezTo>
                    <a:cubicBezTo>
                      <a:pt x="622767" y="29819"/>
                      <a:pt x="646659" y="26970"/>
                      <a:pt x="661407" y="17138"/>
                    </a:cubicBezTo>
                    <a:cubicBezTo>
                      <a:pt x="695820" y="22054"/>
                      <a:pt x="732201" y="19408"/>
                      <a:pt x="764646" y="31887"/>
                    </a:cubicBezTo>
                    <a:cubicBezTo>
                      <a:pt x="797734" y="44613"/>
                      <a:pt x="853136" y="90880"/>
                      <a:pt x="853136" y="90880"/>
                    </a:cubicBezTo>
                    <a:cubicBezTo>
                      <a:pt x="872801" y="85964"/>
                      <a:pt x="905720" y="95362"/>
                      <a:pt x="912130" y="76132"/>
                    </a:cubicBezTo>
                    <a:cubicBezTo>
                      <a:pt x="917848" y="58978"/>
                      <a:pt x="829535" y="33852"/>
                      <a:pt x="823639" y="31887"/>
                    </a:cubicBezTo>
                    <a:cubicBezTo>
                      <a:pt x="892731" y="8855"/>
                      <a:pt x="884975" y="4370"/>
                      <a:pt x="985872" y="31887"/>
                    </a:cubicBezTo>
                    <a:cubicBezTo>
                      <a:pt x="1002973" y="36551"/>
                      <a:pt x="1014263" y="53456"/>
                      <a:pt x="1030117" y="61383"/>
                    </a:cubicBezTo>
                    <a:cubicBezTo>
                      <a:pt x="1044022" y="68335"/>
                      <a:pt x="1059614" y="71216"/>
                      <a:pt x="1074362" y="76132"/>
                    </a:cubicBezTo>
                    <a:cubicBezTo>
                      <a:pt x="1108775" y="71216"/>
                      <a:pt x="1144305" y="71372"/>
                      <a:pt x="1177601" y="61383"/>
                    </a:cubicBezTo>
                    <a:cubicBezTo>
                      <a:pt x="1194579" y="56290"/>
                      <a:pt x="1204465" y="28411"/>
                      <a:pt x="1221846" y="31887"/>
                    </a:cubicBezTo>
                    <a:cubicBezTo>
                      <a:pt x="1239227" y="35363"/>
                      <a:pt x="1237502" y="65059"/>
                      <a:pt x="1251343" y="76132"/>
                    </a:cubicBezTo>
                    <a:cubicBezTo>
                      <a:pt x="1263482" y="85843"/>
                      <a:pt x="1280840" y="85964"/>
                      <a:pt x="1295588" y="90880"/>
                    </a:cubicBezTo>
                    <a:cubicBezTo>
                      <a:pt x="1330001" y="85964"/>
                      <a:pt x="1367060" y="90250"/>
                      <a:pt x="1398826" y="76132"/>
                    </a:cubicBezTo>
                    <a:cubicBezTo>
                      <a:pt x="1415024" y="68933"/>
                      <a:pt x="1415789" y="44421"/>
                      <a:pt x="1428323" y="31887"/>
                    </a:cubicBezTo>
                    <a:cubicBezTo>
                      <a:pt x="1440857" y="19353"/>
                      <a:pt x="1457820" y="12222"/>
                      <a:pt x="1472568" y="2390"/>
                    </a:cubicBezTo>
                    <a:cubicBezTo>
                      <a:pt x="1477484" y="17138"/>
                      <a:pt x="1483546" y="31553"/>
                      <a:pt x="1487317" y="46635"/>
                    </a:cubicBezTo>
                    <a:cubicBezTo>
                      <a:pt x="1493397" y="70954"/>
                      <a:pt x="1477746" y="114297"/>
                      <a:pt x="1502065" y="120377"/>
                    </a:cubicBezTo>
                    <a:cubicBezTo>
                      <a:pt x="1573764" y="138302"/>
                      <a:pt x="1649513" y="109968"/>
                      <a:pt x="1723291" y="105628"/>
                    </a:cubicBezTo>
                    <a:lnTo>
                      <a:pt x="2003510" y="90880"/>
                    </a:lnTo>
                    <a:cubicBezTo>
                      <a:pt x="2013342" y="76132"/>
                      <a:pt x="2019166" y="57708"/>
                      <a:pt x="2033007" y="46635"/>
                    </a:cubicBezTo>
                    <a:cubicBezTo>
                      <a:pt x="2045146" y="36924"/>
                      <a:pt x="2061706" y="31887"/>
                      <a:pt x="2077252" y="31887"/>
                    </a:cubicBezTo>
                    <a:cubicBezTo>
                      <a:pt x="2156063" y="31887"/>
                      <a:pt x="2234568" y="41719"/>
                      <a:pt x="2313226" y="46635"/>
                    </a:cubicBezTo>
                    <a:cubicBezTo>
                      <a:pt x="2327975" y="56467"/>
                      <a:pt x="2341180" y="69150"/>
                      <a:pt x="2357472" y="76132"/>
                    </a:cubicBezTo>
                    <a:cubicBezTo>
                      <a:pt x="2376103" y="84117"/>
                      <a:pt x="2402132" y="76547"/>
                      <a:pt x="2416465" y="90880"/>
                    </a:cubicBezTo>
                    <a:cubicBezTo>
                      <a:pt x="2430798" y="105213"/>
                      <a:pt x="2423228" y="131243"/>
                      <a:pt x="2431213" y="149874"/>
                    </a:cubicBezTo>
                    <a:cubicBezTo>
                      <a:pt x="2446612" y="185806"/>
                      <a:pt x="2478379" y="211788"/>
                      <a:pt x="2504955" y="238364"/>
                    </a:cubicBezTo>
                    <a:cubicBezTo>
                      <a:pt x="2509871" y="262945"/>
                      <a:pt x="2519704" y="287039"/>
                      <a:pt x="2519704" y="312106"/>
                    </a:cubicBezTo>
                    <a:cubicBezTo>
                      <a:pt x="2519704" y="364015"/>
                      <a:pt x="2505415" y="399217"/>
                      <a:pt x="2490207" y="444841"/>
                    </a:cubicBezTo>
                    <a:cubicBezTo>
                      <a:pt x="2485291" y="508751"/>
                      <a:pt x="2493068" y="574938"/>
                      <a:pt x="2475459" y="636570"/>
                    </a:cubicBezTo>
                    <a:cubicBezTo>
                      <a:pt x="2471188" y="651518"/>
                      <a:pt x="2439837" y="638384"/>
                      <a:pt x="2431213" y="651319"/>
                    </a:cubicBezTo>
                    <a:cubicBezTo>
                      <a:pt x="2417308" y="672176"/>
                      <a:pt x="2425267" y="701590"/>
                      <a:pt x="2416465" y="725061"/>
                    </a:cubicBezTo>
                    <a:cubicBezTo>
                      <a:pt x="2410241" y="741658"/>
                      <a:pt x="2396800" y="754558"/>
                      <a:pt x="2386968" y="769306"/>
                    </a:cubicBezTo>
                    <a:cubicBezTo>
                      <a:pt x="2391884" y="784054"/>
                      <a:pt x="2387812" y="806599"/>
                      <a:pt x="2401717" y="813551"/>
                    </a:cubicBezTo>
                    <a:cubicBezTo>
                      <a:pt x="2432809" y="829097"/>
                      <a:pt x="2492580" y="795814"/>
                      <a:pt x="2504955" y="828299"/>
                    </a:cubicBezTo>
                    <a:cubicBezTo>
                      <a:pt x="2540001" y="920295"/>
                      <a:pt x="2511176" y="1025192"/>
                      <a:pt x="2519704" y="1123267"/>
                    </a:cubicBezTo>
                    <a:cubicBezTo>
                      <a:pt x="2521051" y="1138755"/>
                      <a:pt x="2529536" y="1152764"/>
                      <a:pt x="2534452" y="1167512"/>
                    </a:cubicBezTo>
                    <a:cubicBezTo>
                      <a:pt x="2528036" y="1257344"/>
                      <a:pt x="2524018" y="1381915"/>
                      <a:pt x="2504955" y="1477228"/>
                    </a:cubicBezTo>
                    <a:cubicBezTo>
                      <a:pt x="2501906" y="1492472"/>
                      <a:pt x="2495123" y="1506725"/>
                      <a:pt x="2490207" y="1521474"/>
                    </a:cubicBezTo>
                    <a:cubicBezTo>
                      <a:pt x="2485122" y="1562152"/>
                      <a:pt x="2483447" y="1638234"/>
                      <a:pt x="2460710" y="1683706"/>
                    </a:cubicBezTo>
                    <a:cubicBezTo>
                      <a:pt x="2452783" y="1699560"/>
                      <a:pt x="2441045" y="1713203"/>
                      <a:pt x="2431213" y="1727951"/>
                    </a:cubicBezTo>
                    <a:cubicBezTo>
                      <a:pt x="2396801" y="1831189"/>
                      <a:pt x="2372221" y="1806608"/>
                      <a:pt x="2445962" y="1831190"/>
                    </a:cubicBezTo>
                    <a:cubicBezTo>
                      <a:pt x="2470543" y="1826274"/>
                      <a:pt x="2497283" y="1805230"/>
                      <a:pt x="2519704" y="1816441"/>
                    </a:cubicBezTo>
                    <a:cubicBezTo>
                      <a:pt x="2533609" y="1823394"/>
                      <a:pt x="2511908" y="1846782"/>
                      <a:pt x="2504955" y="1860687"/>
                    </a:cubicBezTo>
                    <a:cubicBezTo>
                      <a:pt x="2447773" y="1975051"/>
                      <a:pt x="2497783" y="1837962"/>
                      <a:pt x="2460710" y="1949177"/>
                    </a:cubicBezTo>
                    <a:cubicBezTo>
                      <a:pt x="2465626" y="1978674"/>
                      <a:pt x="2456778" y="2014316"/>
                      <a:pt x="2475459" y="2037667"/>
                    </a:cubicBezTo>
                    <a:cubicBezTo>
                      <a:pt x="2485171" y="2049806"/>
                      <a:pt x="2513930" y="2008485"/>
                      <a:pt x="2519704" y="2022919"/>
                    </a:cubicBezTo>
                    <a:cubicBezTo>
                      <a:pt x="2529142" y="2046514"/>
                      <a:pt x="2500508" y="2124749"/>
                      <a:pt x="2490207" y="2155654"/>
                    </a:cubicBezTo>
                    <a:cubicBezTo>
                      <a:pt x="2485291" y="2273641"/>
                      <a:pt x="2485838" y="2391983"/>
                      <a:pt x="2475459" y="2509616"/>
                    </a:cubicBezTo>
                    <a:cubicBezTo>
                      <a:pt x="2467648" y="2598140"/>
                      <a:pt x="2454146" y="2632547"/>
                      <a:pt x="2431213" y="2701345"/>
                    </a:cubicBezTo>
                    <a:cubicBezTo>
                      <a:pt x="2436129" y="2721009"/>
                      <a:pt x="2437977" y="2741707"/>
                      <a:pt x="2445962" y="2760338"/>
                    </a:cubicBezTo>
                    <a:cubicBezTo>
                      <a:pt x="2452945" y="2776630"/>
                      <a:pt x="2473695" y="2786946"/>
                      <a:pt x="2475459" y="2804583"/>
                    </a:cubicBezTo>
                    <a:cubicBezTo>
                      <a:pt x="2483711" y="2887108"/>
                      <a:pt x="2466986" y="2898408"/>
                      <a:pt x="2431213" y="2952067"/>
                    </a:cubicBezTo>
                    <a:cubicBezTo>
                      <a:pt x="2441045" y="2966815"/>
                      <a:pt x="2460710" y="2978587"/>
                      <a:pt x="2460710" y="2996312"/>
                    </a:cubicBezTo>
                    <a:cubicBezTo>
                      <a:pt x="2460710" y="3027405"/>
                      <a:pt x="2431213" y="3084803"/>
                      <a:pt x="2431213" y="3084803"/>
                    </a:cubicBezTo>
                    <a:cubicBezTo>
                      <a:pt x="2412317" y="3080079"/>
                      <a:pt x="2349129" y="3065883"/>
                      <a:pt x="2327975" y="3055306"/>
                    </a:cubicBezTo>
                    <a:cubicBezTo>
                      <a:pt x="2312121" y="3047379"/>
                      <a:pt x="2298478" y="3035641"/>
                      <a:pt x="2283730" y="3025809"/>
                    </a:cubicBezTo>
                    <a:cubicBezTo>
                      <a:pt x="2185407" y="3030725"/>
                      <a:pt x="2087208" y="3040558"/>
                      <a:pt x="1988762" y="3040558"/>
                    </a:cubicBezTo>
                    <a:cubicBezTo>
                      <a:pt x="1968492" y="3040558"/>
                      <a:pt x="1950038" y="3025809"/>
                      <a:pt x="1929768" y="3025809"/>
                    </a:cubicBezTo>
                    <a:cubicBezTo>
                      <a:pt x="1870570" y="3025809"/>
                      <a:pt x="1811781" y="3035642"/>
                      <a:pt x="1752788" y="3040558"/>
                    </a:cubicBezTo>
                    <a:cubicBezTo>
                      <a:pt x="1664299" y="3070054"/>
                      <a:pt x="1752787" y="3050390"/>
                      <a:pt x="1664297" y="3040558"/>
                    </a:cubicBezTo>
                    <a:cubicBezTo>
                      <a:pt x="1590844" y="3032396"/>
                      <a:pt x="1516814" y="3030725"/>
                      <a:pt x="1443072" y="3025809"/>
                    </a:cubicBezTo>
                    <a:cubicBezTo>
                      <a:pt x="1428323" y="3020893"/>
                      <a:pt x="1412731" y="3018013"/>
                      <a:pt x="1398826" y="3011061"/>
                    </a:cubicBezTo>
                    <a:cubicBezTo>
                      <a:pt x="1382972" y="3003134"/>
                      <a:pt x="1372218" y="2983328"/>
                      <a:pt x="1354581" y="2981564"/>
                    </a:cubicBezTo>
                    <a:cubicBezTo>
                      <a:pt x="1319992" y="2978105"/>
                      <a:pt x="1285756" y="2991396"/>
                      <a:pt x="1251343" y="2996312"/>
                    </a:cubicBezTo>
                    <a:cubicBezTo>
                      <a:pt x="1246427" y="3011061"/>
                      <a:pt x="1246306" y="3028418"/>
                      <a:pt x="1236594" y="3040558"/>
                    </a:cubicBezTo>
                    <a:cubicBezTo>
                      <a:pt x="1215803" y="3066547"/>
                      <a:pt x="1177249" y="3075088"/>
                      <a:pt x="1148104" y="3084803"/>
                    </a:cubicBezTo>
                    <a:cubicBezTo>
                      <a:pt x="1082532" y="2986446"/>
                      <a:pt x="1147085" y="3055306"/>
                      <a:pt x="941626" y="3055306"/>
                    </a:cubicBezTo>
                    <a:cubicBezTo>
                      <a:pt x="735090" y="3055306"/>
                      <a:pt x="528671" y="3045474"/>
                      <a:pt x="322194" y="3040558"/>
                    </a:cubicBezTo>
                    <a:cubicBezTo>
                      <a:pt x="307446" y="3035642"/>
                      <a:pt x="290884" y="3034433"/>
                      <a:pt x="277949" y="3025809"/>
                    </a:cubicBezTo>
                    <a:cubicBezTo>
                      <a:pt x="205466" y="2977486"/>
                      <a:pt x="258620" y="2991732"/>
                      <a:pt x="204207" y="2937319"/>
                    </a:cubicBezTo>
                    <a:cubicBezTo>
                      <a:pt x="191673" y="2924785"/>
                      <a:pt x="174710" y="2917654"/>
                      <a:pt x="159962" y="2907822"/>
                    </a:cubicBezTo>
                    <a:cubicBezTo>
                      <a:pt x="150130" y="2893074"/>
                      <a:pt x="141813" y="2877194"/>
                      <a:pt x="130465" y="2863577"/>
                    </a:cubicBezTo>
                    <a:cubicBezTo>
                      <a:pt x="117112" y="2847554"/>
                      <a:pt x="96349" y="2837565"/>
                      <a:pt x="86220" y="2819332"/>
                    </a:cubicBezTo>
                    <a:cubicBezTo>
                      <a:pt x="71120" y="2792152"/>
                      <a:pt x="66555" y="2760338"/>
                      <a:pt x="56723" y="2730841"/>
                    </a:cubicBezTo>
                    <a:lnTo>
                      <a:pt x="41975" y="2686596"/>
                    </a:lnTo>
                    <a:cubicBezTo>
                      <a:pt x="37059" y="2607938"/>
                      <a:pt x="32841" y="2529233"/>
                      <a:pt x="27226" y="2450622"/>
                    </a:cubicBezTo>
                    <a:cubicBezTo>
                      <a:pt x="16681" y="2303000"/>
                      <a:pt x="0" y="2277037"/>
                      <a:pt x="27226" y="2140906"/>
                    </a:cubicBezTo>
                    <a:cubicBezTo>
                      <a:pt x="33324" y="2110418"/>
                      <a:pt x="30853" y="2069663"/>
                      <a:pt x="56723" y="2052416"/>
                    </a:cubicBezTo>
                    <a:lnTo>
                      <a:pt x="100968" y="2022919"/>
                    </a:lnTo>
                    <a:cubicBezTo>
                      <a:pt x="105884" y="1993422"/>
                      <a:pt x="112586" y="1964168"/>
                      <a:pt x="115717" y="1934428"/>
                    </a:cubicBezTo>
                    <a:cubicBezTo>
                      <a:pt x="138872" y="1714454"/>
                      <a:pt x="92960" y="1798955"/>
                      <a:pt x="159962" y="1698454"/>
                    </a:cubicBezTo>
                    <a:cubicBezTo>
                      <a:pt x="169794" y="1668957"/>
                      <a:pt x="172212" y="1635834"/>
                      <a:pt x="189459" y="1609964"/>
                    </a:cubicBezTo>
                    <a:lnTo>
                      <a:pt x="248452" y="1521474"/>
                    </a:lnTo>
                    <a:lnTo>
                      <a:pt x="218955" y="1432983"/>
                    </a:lnTo>
                    <a:cubicBezTo>
                      <a:pt x="214039" y="1418235"/>
                      <a:pt x="217142" y="1397361"/>
                      <a:pt x="204207" y="1388738"/>
                    </a:cubicBezTo>
                    <a:lnTo>
                      <a:pt x="159962" y="1359241"/>
                    </a:lnTo>
                    <a:cubicBezTo>
                      <a:pt x="206070" y="1174806"/>
                      <a:pt x="147139" y="1404121"/>
                      <a:pt x="189459" y="1256003"/>
                    </a:cubicBezTo>
                    <a:cubicBezTo>
                      <a:pt x="195028" y="1236513"/>
                      <a:pt x="199291" y="1216674"/>
                      <a:pt x="204207" y="1197009"/>
                    </a:cubicBezTo>
                    <a:cubicBezTo>
                      <a:pt x="197998" y="1178382"/>
                      <a:pt x="181955" y="1117316"/>
                      <a:pt x="159962" y="1108519"/>
                    </a:cubicBezTo>
                    <a:cubicBezTo>
                      <a:pt x="145528" y="1102745"/>
                      <a:pt x="130465" y="1118351"/>
                      <a:pt x="115717" y="1123267"/>
                    </a:cubicBezTo>
                    <a:cubicBezTo>
                      <a:pt x="88532" y="1041717"/>
                      <a:pt x="94547" y="1080362"/>
                      <a:pt x="115717" y="946287"/>
                    </a:cubicBezTo>
                    <a:cubicBezTo>
                      <a:pt x="141853" y="780761"/>
                      <a:pt x="99541" y="810221"/>
                      <a:pt x="204207" y="784054"/>
                    </a:cubicBezTo>
                    <a:cubicBezTo>
                      <a:pt x="217474" y="744252"/>
                      <a:pt x="233013" y="724026"/>
                      <a:pt x="204207" y="680816"/>
                    </a:cubicBezTo>
                    <a:cubicBezTo>
                      <a:pt x="194375" y="666068"/>
                      <a:pt x="174710" y="661151"/>
                      <a:pt x="159962" y="651319"/>
                    </a:cubicBezTo>
                    <a:cubicBezTo>
                      <a:pt x="155046" y="636571"/>
                      <a:pt x="136177" y="619724"/>
                      <a:pt x="145213" y="607074"/>
                    </a:cubicBezTo>
                    <a:cubicBezTo>
                      <a:pt x="165818" y="578226"/>
                      <a:pt x="233704" y="548080"/>
                      <a:pt x="233704" y="548080"/>
                    </a:cubicBezTo>
                    <a:cubicBezTo>
                      <a:pt x="228788" y="528416"/>
                      <a:pt x="224779" y="508502"/>
                      <a:pt x="218955" y="489087"/>
                    </a:cubicBezTo>
                    <a:cubicBezTo>
                      <a:pt x="210021" y="459306"/>
                      <a:pt x="189459" y="400596"/>
                      <a:pt x="189459" y="400596"/>
                    </a:cubicBezTo>
                    <a:cubicBezTo>
                      <a:pt x="184543" y="341603"/>
                      <a:pt x="184442" y="282008"/>
                      <a:pt x="174710" y="223616"/>
                    </a:cubicBezTo>
                    <a:cubicBezTo>
                      <a:pt x="137440" y="0"/>
                      <a:pt x="100968" y="85964"/>
                      <a:pt x="145213" y="61383"/>
                    </a:cubicBezTo>
                    <a:close/>
                  </a:path>
                </a:pathLst>
              </a:custGeom>
              <a:gradFill>
                <a:gsLst>
                  <a:gs pos="0">
                    <a:srgbClr val="FF00FF"/>
                  </a:gs>
                  <a:gs pos="50000">
                    <a:schemeClr val="bg1"/>
                  </a:gs>
                  <a:gs pos="100000">
                    <a:schemeClr val="bg1">
                      <a:lumMod val="85000"/>
                    </a:schemeClr>
                  </a:gs>
                </a:gsLst>
                <a:lin ang="2700000" scaled="1"/>
              </a:gra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pic>
            <p:nvPicPr>
              <p:cNvPr id="7" name="Picture 6" descr="EEEEEEE.WMF"/>
              <p:cNvPicPr>
                <a:picLocks noChangeAspect="1"/>
              </p:cNvPicPr>
              <p:nvPr/>
            </p:nvPicPr>
            <p:blipFill>
              <a:blip r:embed="rId5" cstate="print"/>
              <a:stretch>
                <a:fillRect/>
              </a:stretch>
            </p:blipFill>
            <p:spPr>
              <a:xfrm>
                <a:off x="2787898" y="428604"/>
                <a:ext cx="2572187" cy="3248554"/>
              </a:xfrm>
              <a:prstGeom prst="rect">
                <a:avLst/>
              </a:prstGeom>
              <a:ln>
                <a:noFill/>
              </a:ln>
              <a:effectLst>
                <a:outerShdw blurRad="190500" dist="228600" dir="2700000" algn="ctr">
                  <a:srgbClr val="000000">
                    <a:alpha val="30000"/>
                  </a:srgbClr>
                </a:outerShdw>
              </a:effectLst>
              <a:sp3d prstMaterial="matte">
                <a:bevelT w="127000" h="63500"/>
              </a:sp3d>
            </p:spPr>
          </p:pic>
        </p:grpSp>
        <p:sp>
          <p:nvSpPr>
            <p:cNvPr id="5" name="TextBox 4"/>
            <p:cNvSpPr txBox="1"/>
            <p:nvPr/>
          </p:nvSpPr>
          <p:spPr>
            <a:xfrm>
              <a:off x="895691" y="928740"/>
              <a:ext cx="7385589" cy="889991"/>
            </a:xfrm>
            <a:prstGeom prst="rect">
              <a:avLst/>
            </a:prstGeom>
            <a:noFill/>
            <a:ln>
              <a:noFill/>
            </a:ln>
            <a:effectLst>
              <a:outerShdw blurRad="190500" dist="228600" dir="2700000" algn="ctr">
                <a:srgbClr val="000000">
                  <a:alpha val="30000"/>
                </a:srgbClr>
              </a:outerShdw>
            </a:effectLst>
            <a:sp3d prstMaterial="matte">
              <a:bevelT w="127000" h="63500"/>
            </a:sp3d>
          </p:spPr>
          <p:txBody>
            <a:bodyPr rtlCol="1">
              <a:spAutoFit/>
            </a:bodyPr>
            <a:lstStyle/>
            <a:p>
              <a:pPr algn="ctr" fontAlgn="auto">
                <a:spcBef>
                  <a:spcPts val="0"/>
                </a:spcBef>
                <a:spcAft>
                  <a:spcPts val="0"/>
                </a:spcAft>
                <a:defRPr/>
              </a:pPr>
              <a:endParaRPr lang="ar-EG" sz="4800" b="1" dirty="0">
                <a:latin typeface="Times New Roman" pitchFamily="18" charset="0"/>
                <a:cs typeface="Times New Roman" pitchFamily="18" charset="0"/>
              </a:endParaRPr>
            </a:p>
          </p:txBody>
        </p:sp>
      </p:grpSp>
      <p:sp>
        <p:nvSpPr>
          <p:cNvPr id="19459" name="Rectangle 7"/>
          <p:cNvSpPr>
            <a:spLocks noChangeArrowheads="1"/>
          </p:cNvSpPr>
          <p:nvPr/>
        </p:nvSpPr>
        <p:spPr bwMode="auto">
          <a:xfrm>
            <a:off x="1403350" y="1125538"/>
            <a:ext cx="6742113" cy="4830762"/>
          </a:xfrm>
          <a:prstGeom prst="rect">
            <a:avLst/>
          </a:prstGeom>
          <a:noFill/>
          <a:ln w="9525">
            <a:noFill/>
            <a:miter lim="800000"/>
            <a:headEnd/>
            <a:tailEnd/>
          </a:ln>
        </p:spPr>
        <p:txBody>
          <a:bodyPr>
            <a:spAutoFit/>
          </a:bodyPr>
          <a:lstStyle/>
          <a:p>
            <a:pPr algn="ctr"/>
            <a:r>
              <a:rPr lang="ar-EG" sz="4400" b="1" dirty="0">
                <a:latin typeface="Times New Roman" pitchFamily="18" charset="0"/>
                <a:cs typeface="Times New Roman" pitchFamily="18" charset="0"/>
              </a:rPr>
              <a:t>تكون بعض المسائل سهلة الحل, إذا تم التعرف على العملية المستعملة فيها, فهل هي جمع, أم طرح, أم ضرب, أم قسمة. والكلمات والعبارات </a:t>
            </a:r>
            <a:r>
              <a:rPr lang="ar-EG" sz="4400" b="1" dirty="0" err="1">
                <a:latin typeface="Times New Roman" pitchFamily="18" charset="0"/>
                <a:cs typeface="Times New Roman" pitchFamily="18" charset="0"/>
              </a:rPr>
              <a:t>المفتاحية</a:t>
            </a:r>
            <a:r>
              <a:rPr lang="ar-EG" sz="4400" b="1" dirty="0">
                <a:latin typeface="Times New Roman" pitchFamily="18" charset="0"/>
                <a:cs typeface="Times New Roman" pitchFamily="18" charset="0"/>
              </a:rPr>
              <a:t> في الجدول أدناه يمكن أن تساعدك على اختيار نوع العملية الحسابية.</a:t>
            </a: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8" presetID="55" presetClass="entr" presetSubtype="0" fill="hold" grpId="0" nodeType="withEffect">
                                  <p:stCondLst>
                                    <p:cond delay="0"/>
                                  </p:stCondLst>
                                  <p:childTnLst>
                                    <p:set>
                                      <p:cBhvr>
                                        <p:cTn id="9" dur="1" fill="hold">
                                          <p:stCondLst>
                                            <p:cond delay="0"/>
                                          </p:stCondLst>
                                        </p:cTn>
                                        <p:tgtEl>
                                          <p:spTgt spid="19459"/>
                                        </p:tgtEl>
                                        <p:attrNameLst>
                                          <p:attrName>style.visibility</p:attrName>
                                        </p:attrNameLst>
                                      </p:cBhvr>
                                      <p:to>
                                        <p:strVal val="visible"/>
                                      </p:to>
                                    </p:set>
                                    <p:anim calcmode="lin" valueType="num">
                                      <p:cBhvr>
                                        <p:cTn id="10" dur="1000" fill="hold"/>
                                        <p:tgtEl>
                                          <p:spTgt spid="19459"/>
                                        </p:tgtEl>
                                        <p:attrNameLst>
                                          <p:attrName>ppt_w</p:attrName>
                                        </p:attrNameLst>
                                      </p:cBhvr>
                                      <p:tavLst>
                                        <p:tav tm="0">
                                          <p:val>
                                            <p:strVal val="#ppt_w*0.70"/>
                                          </p:val>
                                        </p:tav>
                                        <p:tav tm="100000">
                                          <p:val>
                                            <p:strVal val="#ppt_w"/>
                                          </p:val>
                                        </p:tav>
                                      </p:tavLst>
                                    </p:anim>
                                    <p:anim calcmode="lin" valueType="num">
                                      <p:cBhvr>
                                        <p:cTn id="11" dur="1000" fill="hold"/>
                                        <p:tgtEl>
                                          <p:spTgt spid="19459"/>
                                        </p:tgtEl>
                                        <p:attrNameLst>
                                          <p:attrName>ppt_h</p:attrName>
                                        </p:attrNameLst>
                                      </p:cBhvr>
                                      <p:tavLst>
                                        <p:tav tm="0">
                                          <p:val>
                                            <p:strVal val="#ppt_h"/>
                                          </p:val>
                                        </p:tav>
                                        <p:tav tm="100000">
                                          <p:val>
                                            <p:strVal val="#ppt_h"/>
                                          </p:val>
                                        </p:tav>
                                      </p:tavLst>
                                    </p:anim>
                                    <p:animEffect transition="in" filter="fade">
                                      <p:cBhvr>
                                        <p:cTn id="12" dur="1000"/>
                                        <p:tgtEl>
                                          <p:spTgt spid="19459"/>
                                        </p:tgtEl>
                                      </p:cBhvr>
                                    </p:animEffect>
                                  </p:childTnLst>
                                  <p:subTnLst>
                                    <p:audio>
                                      <p:cMediaNode>
                                        <p:cTn display="0" masterRel="sameClick">
                                          <p:stCondLst>
                                            <p:cond evt="begin" delay="0">
                                              <p:tn val="8"/>
                                            </p:cond>
                                          </p:stCondLst>
                                          <p:endCondLst>
                                            <p:cond evt="onStopAudio" delay="0">
                                              <p:tgtEl>
                                                <p:sldTgt/>
                                              </p:tgtEl>
                                            </p:cond>
                                          </p:endCondLst>
                                        </p:cTn>
                                        <p:tgtEl>
                                          <p:sndTgt r:embed="rId4" name="تكون بعض المسائل سهلة الحل ش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23206" y="404813"/>
          <a:ext cx="8460432" cy="6048670"/>
        </p:xfrm>
        <a:graphic>
          <a:graphicData uri="http://schemas.openxmlformats.org/drawingml/2006/table">
            <a:tbl>
              <a:tblPr rtl="1" firstRow="1" bandRow="1">
                <a:tableStyleId>{5C22544A-7EE6-4342-B048-85BDC9FD1C3A}</a:tableStyleId>
              </a:tblPr>
              <a:tblGrid>
                <a:gridCol w="2115108"/>
                <a:gridCol w="2115108"/>
                <a:gridCol w="2115108"/>
                <a:gridCol w="2115108"/>
              </a:tblGrid>
              <a:tr h="1209734">
                <a:tc>
                  <a:txBody>
                    <a:bodyPr/>
                    <a:lstStyle/>
                    <a:p>
                      <a:pPr rtl="1"/>
                      <a:endParaRPr lang="ar-EG" dirty="0"/>
                    </a:p>
                  </a:txBody>
                  <a:tcPr>
                    <a:lnB w="12700" cap="flat" cmpd="sng" algn="ctr">
                      <a:solidFill>
                        <a:schemeClr val="tx1"/>
                      </a:solidFill>
                      <a:prstDash val="solid"/>
                      <a:round/>
                      <a:headEnd type="none" w="med" len="med"/>
                      <a:tailEnd type="none" w="med" len="med"/>
                    </a:lnB>
                    <a:solidFill>
                      <a:srgbClr val="FF0000"/>
                    </a:solidFill>
                  </a:tcPr>
                </a:tc>
                <a:tc>
                  <a:txBody>
                    <a:bodyPr/>
                    <a:lstStyle/>
                    <a:p>
                      <a:pPr rtl="1"/>
                      <a:endParaRPr lang="ar-EG" dirty="0"/>
                    </a:p>
                  </a:txBody>
                  <a:tcPr>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rtl="1"/>
                      <a:endParaRPr lang="ar-EG" dirty="0"/>
                    </a:p>
                  </a:txBody>
                  <a:tcPr>
                    <a:lnB w="12700" cap="flat" cmpd="sng" algn="ctr">
                      <a:solidFill>
                        <a:schemeClr val="tx1"/>
                      </a:solidFill>
                      <a:prstDash val="solid"/>
                      <a:round/>
                      <a:headEnd type="none" w="med" len="med"/>
                      <a:tailEnd type="none" w="med" len="med"/>
                    </a:lnB>
                    <a:solidFill>
                      <a:srgbClr val="FF0000"/>
                    </a:solidFill>
                  </a:tcPr>
                </a:tc>
                <a:tc>
                  <a:txBody>
                    <a:bodyPr/>
                    <a:lstStyle/>
                    <a:p>
                      <a:pPr rtl="1"/>
                      <a:endParaRPr lang="ar-EG" dirty="0"/>
                    </a:p>
                  </a:txBody>
                  <a:tcPr>
                    <a:lnB w="12700" cap="flat" cmpd="sng" algn="ctr">
                      <a:solidFill>
                        <a:schemeClr val="tx1"/>
                      </a:solidFill>
                      <a:prstDash val="solid"/>
                      <a:round/>
                      <a:headEnd type="none" w="med" len="med"/>
                      <a:tailEnd type="none" w="med" len="med"/>
                    </a:lnB>
                    <a:solidFill>
                      <a:schemeClr val="accent5">
                        <a:lumMod val="60000"/>
                        <a:lumOff val="40000"/>
                      </a:schemeClr>
                    </a:solidFill>
                  </a:tcPr>
                </a:tc>
              </a:tr>
              <a:tr h="1209734">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09734">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09734">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09734">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Box 2"/>
          <p:cNvSpPr txBox="1">
            <a:spLocks noChangeArrowheads="1"/>
          </p:cNvSpPr>
          <p:nvPr/>
        </p:nvSpPr>
        <p:spPr bwMode="auto">
          <a:xfrm>
            <a:off x="6804025" y="581025"/>
            <a:ext cx="1871663" cy="831850"/>
          </a:xfrm>
          <a:prstGeom prst="rect">
            <a:avLst/>
          </a:prstGeom>
          <a:noFill/>
          <a:ln w="9525">
            <a:noFill/>
            <a:miter lim="800000"/>
            <a:headEnd/>
            <a:tailEnd/>
          </a:ln>
        </p:spPr>
        <p:txBody>
          <a:bodyPr>
            <a:spAutoFit/>
          </a:bodyPr>
          <a:lstStyle/>
          <a:p>
            <a:pPr algn="ctr"/>
            <a:r>
              <a:rPr lang="ar-EG" sz="4800" b="1" dirty="0">
                <a:solidFill>
                  <a:schemeClr val="bg1"/>
                </a:solidFill>
              </a:rPr>
              <a:t>الجمع</a:t>
            </a:r>
          </a:p>
        </p:txBody>
      </p:sp>
      <p:sp>
        <p:nvSpPr>
          <p:cNvPr id="5" name="TextBox 4"/>
          <p:cNvSpPr txBox="1">
            <a:spLocks noChangeArrowheads="1"/>
          </p:cNvSpPr>
          <p:nvPr/>
        </p:nvSpPr>
        <p:spPr bwMode="auto">
          <a:xfrm>
            <a:off x="4643438" y="620713"/>
            <a:ext cx="1873250" cy="830262"/>
          </a:xfrm>
          <a:prstGeom prst="rect">
            <a:avLst/>
          </a:prstGeom>
          <a:noFill/>
          <a:ln w="9525">
            <a:noFill/>
            <a:miter lim="800000"/>
            <a:headEnd/>
            <a:tailEnd/>
          </a:ln>
        </p:spPr>
        <p:txBody>
          <a:bodyPr>
            <a:spAutoFit/>
          </a:bodyPr>
          <a:lstStyle/>
          <a:p>
            <a:pPr algn="ctr"/>
            <a:r>
              <a:rPr lang="ar-EG" sz="4800" b="1">
                <a:solidFill>
                  <a:srgbClr val="990099"/>
                </a:solidFill>
              </a:rPr>
              <a:t>الطرح</a:t>
            </a:r>
          </a:p>
        </p:txBody>
      </p:sp>
      <p:sp>
        <p:nvSpPr>
          <p:cNvPr id="6" name="TextBox 5"/>
          <p:cNvSpPr txBox="1">
            <a:spLocks noChangeArrowheads="1"/>
          </p:cNvSpPr>
          <p:nvPr/>
        </p:nvSpPr>
        <p:spPr bwMode="auto">
          <a:xfrm>
            <a:off x="2555875" y="620713"/>
            <a:ext cx="1871663" cy="830262"/>
          </a:xfrm>
          <a:prstGeom prst="rect">
            <a:avLst/>
          </a:prstGeom>
          <a:noFill/>
          <a:ln w="9525">
            <a:noFill/>
            <a:miter lim="800000"/>
            <a:headEnd/>
            <a:tailEnd/>
          </a:ln>
        </p:spPr>
        <p:txBody>
          <a:bodyPr>
            <a:spAutoFit/>
          </a:bodyPr>
          <a:lstStyle/>
          <a:p>
            <a:pPr algn="ctr"/>
            <a:r>
              <a:rPr lang="ar-EG" sz="4800" b="1">
                <a:solidFill>
                  <a:schemeClr val="bg1"/>
                </a:solidFill>
              </a:rPr>
              <a:t>الضرب</a:t>
            </a:r>
          </a:p>
        </p:txBody>
      </p:sp>
      <p:sp>
        <p:nvSpPr>
          <p:cNvPr id="7" name="TextBox 6"/>
          <p:cNvSpPr txBox="1">
            <a:spLocks noChangeArrowheads="1"/>
          </p:cNvSpPr>
          <p:nvPr/>
        </p:nvSpPr>
        <p:spPr bwMode="auto">
          <a:xfrm>
            <a:off x="395288" y="620713"/>
            <a:ext cx="1873250" cy="830262"/>
          </a:xfrm>
          <a:prstGeom prst="rect">
            <a:avLst/>
          </a:prstGeom>
          <a:noFill/>
          <a:ln w="9525">
            <a:noFill/>
            <a:miter lim="800000"/>
            <a:headEnd/>
            <a:tailEnd/>
          </a:ln>
        </p:spPr>
        <p:txBody>
          <a:bodyPr>
            <a:spAutoFit/>
          </a:bodyPr>
          <a:lstStyle/>
          <a:p>
            <a:pPr algn="ctr"/>
            <a:r>
              <a:rPr lang="ar-EG" sz="4800" b="1">
                <a:solidFill>
                  <a:srgbClr val="990099"/>
                </a:solidFill>
              </a:rPr>
              <a:t>القسمة</a:t>
            </a:r>
          </a:p>
        </p:txBody>
      </p:sp>
      <p:sp>
        <p:nvSpPr>
          <p:cNvPr id="4" name="TextBox 3"/>
          <p:cNvSpPr txBox="1">
            <a:spLocks noChangeArrowheads="1"/>
          </p:cNvSpPr>
          <p:nvPr/>
        </p:nvSpPr>
        <p:spPr bwMode="auto">
          <a:xfrm>
            <a:off x="6948488" y="1581150"/>
            <a:ext cx="1655762" cy="1200150"/>
          </a:xfrm>
          <a:prstGeom prst="rect">
            <a:avLst/>
          </a:prstGeom>
          <a:noFill/>
          <a:ln w="9525">
            <a:noFill/>
            <a:miter lim="800000"/>
            <a:headEnd/>
            <a:tailEnd/>
          </a:ln>
        </p:spPr>
        <p:txBody>
          <a:bodyPr>
            <a:spAutoFit/>
          </a:bodyPr>
          <a:lstStyle/>
          <a:p>
            <a:pPr algn="ctr"/>
            <a:r>
              <a:rPr lang="ar-EG" sz="3600" b="1" dirty="0"/>
              <a:t>زائد, جمع</a:t>
            </a:r>
          </a:p>
        </p:txBody>
      </p:sp>
      <p:sp>
        <p:nvSpPr>
          <p:cNvPr id="9" name="TextBox 8"/>
          <p:cNvSpPr txBox="1">
            <a:spLocks noChangeArrowheads="1"/>
          </p:cNvSpPr>
          <p:nvPr/>
        </p:nvSpPr>
        <p:spPr bwMode="auto">
          <a:xfrm>
            <a:off x="6948488" y="3068638"/>
            <a:ext cx="1655762" cy="646112"/>
          </a:xfrm>
          <a:prstGeom prst="rect">
            <a:avLst/>
          </a:prstGeom>
          <a:noFill/>
          <a:ln w="9525">
            <a:noFill/>
            <a:miter lim="800000"/>
            <a:headEnd/>
            <a:tailEnd/>
          </a:ln>
        </p:spPr>
        <p:txBody>
          <a:bodyPr>
            <a:spAutoFit/>
          </a:bodyPr>
          <a:lstStyle/>
          <a:p>
            <a:pPr algn="ctr"/>
            <a:r>
              <a:rPr lang="ar-EG" sz="3600" b="1"/>
              <a:t>مجموع</a:t>
            </a:r>
          </a:p>
        </p:txBody>
      </p:sp>
      <p:sp>
        <p:nvSpPr>
          <p:cNvPr id="10" name="TextBox 9"/>
          <p:cNvSpPr txBox="1">
            <a:spLocks noChangeArrowheads="1"/>
          </p:cNvSpPr>
          <p:nvPr/>
        </p:nvSpPr>
        <p:spPr bwMode="auto">
          <a:xfrm>
            <a:off x="6948488" y="4294188"/>
            <a:ext cx="1655762" cy="647700"/>
          </a:xfrm>
          <a:prstGeom prst="rect">
            <a:avLst/>
          </a:prstGeom>
          <a:noFill/>
          <a:ln w="9525">
            <a:noFill/>
            <a:miter lim="800000"/>
            <a:headEnd/>
            <a:tailEnd/>
          </a:ln>
        </p:spPr>
        <p:txBody>
          <a:bodyPr>
            <a:spAutoFit/>
          </a:bodyPr>
          <a:lstStyle/>
          <a:p>
            <a:pPr algn="ctr"/>
            <a:r>
              <a:rPr lang="ar-EG" sz="3600" b="1"/>
              <a:t>أضف</a:t>
            </a:r>
          </a:p>
        </p:txBody>
      </p:sp>
      <p:sp>
        <p:nvSpPr>
          <p:cNvPr id="11" name="TextBox 10"/>
          <p:cNvSpPr txBox="1">
            <a:spLocks noChangeArrowheads="1"/>
          </p:cNvSpPr>
          <p:nvPr/>
        </p:nvSpPr>
        <p:spPr bwMode="auto">
          <a:xfrm>
            <a:off x="6948488" y="5229225"/>
            <a:ext cx="1655762" cy="1200150"/>
          </a:xfrm>
          <a:prstGeom prst="rect">
            <a:avLst/>
          </a:prstGeom>
          <a:noFill/>
          <a:ln w="9525">
            <a:noFill/>
            <a:miter lim="800000"/>
            <a:headEnd/>
            <a:tailEnd/>
          </a:ln>
        </p:spPr>
        <p:txBody>
          <a:bodyPr>
            <a:spAutoFit/>
          </a:bodyPr>
          <a:lstStyle/>
          <a:p>
            <a:pPr algn="ctr"/>
            <a:r>
              <a:rPr lang="ar-EG" sz="3600" b="1"/>
              <a:t>و, مع, إجمالي</a:t>
            </a:r>
          </a:p>
        </p:txBody>
      </p:sp>
      <p:sp>
        <p:nvSpPr>
          <p:cNvPr id="12" name="TextBox 11"/>
          <p:cNvSpPr txBox="1">
            <a:spLocks noChangeArrowheads="1"/>
          </p:cNvSpPr>
          <p:nvPr/>
        </p:nvSpPr>
        <p:spPr bwMode="auto">
          <a:xfrm>
            <a:off x="4716463" y="1846263"/>
            <a:ext cx="1655762" cy="646112"/>
          </a:xfrm>
          <a:prstGeom prst="rect">
            <a:avLst/>
          </a:prstGeom>
          <a:noFill/>
          <a:ln w="9525">
            <a:noFill/>
            <a:miter lim="800000"/>
            <a:headEnd/>
            <a:tailEnd/>
          </a:ln>
        </p:spPr>
        <p:txBody>
          <a:bodyPr>
            <a:spAutoFit/>
          </a:bodyPr>
          <a:lstStyle/>
          <a:p>
            <a:pPr algn="ctr"/>
            <a:r>
              <a:rPr lang="ar-EG" sz="3600" b="1"/>
              <a:t>ناقص</a:t>
            </a:r>
          </a:p>
        </p:txBody>
      </p:sp>
      <p:sp>
        <p:nvSpPr>
          <p:cNvPr id="13" name="TextBox 12"/>
          <p:cNvSpPr txBox="1">
            <a:spLocks noChangeArrowheads="1"/>
          </p:cNvSpPr>
          <p:nvPr/>
        </p:nvSpPr>
        <p:spPr bwMode="auto">
          <a:xfrm>
            <a:off x="4787900" y="3117850"/>
            <a:ext cx="1655763" cy="646113"/>
          </a:xfrm>
          <a:prstGeom prst="rect">
            <a:avLst/>
          </a:prstGeom>
          <a:noFill/>
          <a:ln w="9525">
            <a:noFill/>
            <a:miter lim="800000"/>
            <a:headEnd/>
            <a:tailEnd/>
          </a:ln>
        </p:spPr>
        <p:txBody>
          <a:bodyPr>
            <a:spAutoFit/>
          </a:bodyPr>
          <a:lstStyle/>
          <a:p>
            <a:pPr algn="ctr"/>
            <a:r>
              <a:rPr lang="ar-EG" sz="3600" b="1"/>
              <a:t>الفرق</a:t>
            </a:r>
          </a:p>
        </p:txBody>
      </p:sp>
      <p:sp>
        <p:nvSpPr>
          <p:cNvPr id="14" name="TextBox 13"/>
          <p:cNvSpPr txBox="1">
            <a:spLocks noChangeArrowheads="1"/>
          </p:cNvSpPr>
          <p:nvPr/>
        </p:nvSpPr>
        <p:spPr bwMode="auto">
          <a:xfrm>
            <a:off x="4724400" y="4076700"/>
            <a:ext cx="1760538" cy="1200150"/>
          </a:xfrm>
          <a:prstGeom prst="rect">
            <a:avLst/>
          </a:prstGeom>
          <a:noFill/>
          <a:ln w="9525">
            <a:noFill/>
            <a:miter lim="800000"/>
            <a:headEnd/>
            <a:tailEnd/>
          </a:ln>
        </p:spPr>
        <p:txBody>
          <a:bodyPr>
            <a:spAutoFit/>
          </a:bodyPr>
          <a:lstStyle/>
          <a:p>
            <a:pPr algn="ctr"/>
            <a:r>
              <a:rPr lang="ar-EG" sz="3600" b="1"/>
              <a:t>يزيد على, يقل عن</a:t>
            </a:r>
          </a:p>
        </p:txBody>
      </p:sp>
      <p:sp>
        <p:nvSpPr>
          <p:cNvPr id="15" name="TextBox 14"/>
          <p:cNvSpPr txBox="1">
            <a:spLocks noChangeArrowheads="1"/>
          </p:cNvSpPr>
          <p:nvPr/>
        </p:nvSpPr>
        <p:spPr bwMode="auto">
          <a:xfrm>
            <a:off x="4643438" y="5276850"/>
            <a:ext cx="1873250" cy="1200150"/>
          </a:xfrm>
          <a:prstGeom prst="rect">
            <a:avLst/>
          </a:prstGeom>
          <a:noFill/>
          <a:ln w="9525">
            <a:noFill/>
            <a:miter lim="800000"/>
            <a:headEnd/>
            <a:tailEnd/>
          </a:ln>
        </p:spPr>
        <p:txBody>
          <a:bodyPr>
            <a:spAutoFit/>
          </a:bodyPr>
          <a:lstStyle/>
          <a:p>
            <a:pPr algn="ctr"/>
            <a:r>
              <a:rPr lang="ar-EG" sz="3600" b="1"/>
              <a:t>اطرح من, كم بقي</a:t>
            </a:r>
          </a:p>
        </p:txBody>
      </p:sp>
      <p:sp>
        <p:nvSpPr>
          <p:cNvPr id="16" name="TextBox 15"/>
          <p:cNvSpPr txBox="1">
            <a:spLocks noChangeArrowheads="1"/>
          </p:cNvSpPr>
          <p:nvPr/>
        </p:nvSpPr>
        <p:spPr bwMode="auto">
          <a:xfrm>
            <a:off x="2627313" y="1919288"/>
            <a:ext cx="1657350" cy="646112"/>
          </a:xfrm>
          <a:prstGeom prst="rect">
            <a:avLst/>
          </a:prstGeom>
          <a:noFill/>
          <a:ln w="9525">
            <a:noFill/>
            <a:miter lim="800000"/>
            <a:headEnd/>
            <a:tailEnd/>
          </a:ln>
        </p:spPr>
        <p:txBody>
          <a:bodyPr>
            <a:spAutoFit/>
          </a:bodyPr>
          <a:lstStyle/>
          <a:p>
            <a:pPr algn="ctr"/>
            <a:r>
              <a:rPr lang="ar-EG" sz="3600" b="1"/>
              <a:t>عدد مرات</a:t>
            </a:r>
          </a:p>
        </p:txBody>
      </p:sp>
      <p:sp>
        <p:nvSpPr>
          <p:cNvPr id="17" name="TextBox 16"/>
          <p:cNvSpPr txBox="1">
            <a:spLocks noChangeArrowheads="1"/>
          </p:cNvSpPr>
          <p:nvPr/>
        </p:nvSpPr>
        <p:spPr bwMode="auto">
          <a:xfrm>
            <a:off x="2555875" y="3117850"/>
            <a:ext cx="1800225" cy="646113"/>
          </a:xfrm>
          <a:prstGeom prst="rect">
            <a:avLst/>
          </a:prstGeom>
          <a:noFill/>
          <a:ln w="9525">
            <a:noFill/>
            <a:miter lim="800000"/>
            <a:headEnd/>
            <a:tailEnd/>
          </a:ln>
        </p:spPr>
        <p:txBody>
          <a:bodyPr>
            <a:spAutoFit/>
          </a:bodyPr>
          <a:lstStyle/>
          <a:p>
            <a:pPr algn="ctr"/>
            <a:r>
              <a:rPr lang="ar-EG" sz="3600" b="1"/>
              <a:t>ناتج ضرب</a:t>
            </a:r>
          </a:p>
        </p:txBody>
      </p:sp>
      <p:sp>
        <p:nvSpPr>
          <p:cNvPr id="18" name="TextBox 17"/>
          <p:cNvSpPr txBox="1">
            <a:spLocks noChangeArrowheads="1"/>
          </p:cNvSpPr>
          <p:nvPr/>
        </p:nvSpPr>
        <p:spPr bwMode="auto">
          <a:xfrm>
            <a:off x="2555875" y="4356100"/>
            <a:ext cx="1871663" cy="585788"/>
          </a:xfrm>
          <a:prstGeom prst="rect">
            <a:avLst/>
          </a:prstGeom>
          <a:noFill/>
          <a:ln w="9525">
            <a:noFill/>
            <a:miter lim="800000"/>
            <a:headEnd/>
            <a:tailEnd/>
          </a:ln>
        </p:spPr>
        <p:txBody>
          <a:bodyPr>
            <a:spAutoFit/>
          </a:bodyPr>
          <a:lstStyle/>
          <a:p>
            <a:pPr algn="ctr"/>
            <a:r>
              <a:rPr lang="ar-EG" sz="3200" b="1" dirty="0" smtClean="0"/>
              <a:t>مضروب</a:t>
            </a:r>
            <a:r>
              <a:rPr lang="ar-SA" sz="3200" b="1" dirty="0" smtClean="0"/>
              <a:t>ً</a:t>
            </a:r>
            <a:r>
              <a:rPr lang="ar-EG" sz="3200" b="1" dirty="0" smtClean="0"/>
              <a:t>ا </a:t>
            </a:r>
            <a:r>
              <a:rPr lang="ar-EG" sz="3200" b="1" dirty="0"/>
              <a:t>في</a:t>
            </a:r>
          </a:p>
        </p:txBody>
      </p:sp>
      <p:sp>
        <p:nvSpPr>
          <p:cNvPr id="19" name="TextBox 18"/>
          <p:cNvSpPr txBox="1">
            <a:spLocks noChangeArrowheads="1"/>
          </p:cNvSpPr>
          <p:nvPr/>
        </p:nvSpPr>
        <p:spPr bwMode="auto">
          <a:xfrm>
            <a:off x="2627313" y="5516563"/>
            <a:ext cx="1657350" cy="647700"/>
          </a:xfrm>
          <a:prstGeom prst="rect">
            <a:avLst/>
          </a:prstGeom>
          <a:noFill/>
          <a:ln w="9525">
            <a:noFill/>
            <a:miter lim="800000"/>
            <a:headEnd/>
            <a:tailEnd/>
          </a:ln>
        </p:spPr>
        <p:txBody>
          <a:bodyPr>
            <a:spAutoFit/>
          </a:bodyPr>
          <a:lstStyle/>
          <a:p>
            <a:pPr algn="ctr"/>
            <a:r>
              <a:rPr lang="ar-EG" sz="3600" b="1" dirty="0"/>
              <a:t>مضاعف</a:t>
            </a:r>
          </a:p>
        </p:txBody>
      </p:sp>
      <p:sp>
        <p:nvSpPr>
          <p:cNvPr id="20" name="TextBox 19"/>
          <p:cNvSpPr txBox="1">
            <a:spLocks noChangeArrowheads="1"/>
          </p:cNvSpPr>
          <p:nvPr/>
        </p:nvSpPr>
        <p:spPr bwMode="auto">
          <a:xfrm>
            <a:off x="468313" y="1908175"/>
            <a:ext cx="1800225" cy="584200"/>
          </a:xfrm>
          <a:prstGeom prst="rect">
            <a:avLst/>
          </a:prstGeom>
          <a:noFill/>
          <a:ln w="9525">
            <a:noFill/>
            <a:miter lim="800000"/>
            <a:headEnd/>
            <a:tailEnd/>
          </a:ln>
        </p:spPr>
        <p:txBody>
          <a:bodyPr>
            <a:spAutoFit/>
          </a:bodyPr>
          <a:lstStyle/>
          <a:p>
            <a:pPr algn="ctr"/>
            <a:r>
              <a:rPr lang="ar-EG" sz="3200" b="1"/>
              <a:t>مقسوم على</a:t>
            </a:r>
          </a:p>
        </p:txBody>
      </p:sp>
      <p:sp>
        <p:nvSpPr>
          <p:cNvPr id="21" name="TextBox 20"/>
          <p:cNvSpPr txBox="1">
            <a:spLocks noChangeArrowheads="1"/>
          </p:cNvSpPr>
          <p:nvPr/>
        </p:nvSpPr>
        <p:spPr bwMode="auto">
          <a:xfrm>
            <a:off x="539750" y="3114675"/>
            <a:ext cx="1655763" cy="647700"/>
          </a:xfrm>
          <a:prstGeom prst="rect">
            <a:avLst/>
          </a:prstGeom>
          <a:noFill/>
          <a:ln w="9525">
            <a:noFill/>
            <a:miter lim="800000"/>
            <a:headEnd/>
            <a:tailEnd/>
          </a:ln>
        </p:spPr>
        <p:txBody>
          <a:bodyPr>
            <a:spAutoFit/>
          </a:bodyPr>
          <a:lstStyle/>
          <a:p>
            <a:pPr algn="ctr"/>
            <a:r>
              <a:rPr lang="ar-EG" sz="3600" b="1"/>
              <a:t>توزيع إلى</a:t>
            </a: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r_paint_splat.wav"/>
                                        </p:tgtEl>
                                      </p:cMediaNode>
                                    </p:audio>
                                  </p:sub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الجمع.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زائد  جمع.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6" name="مجموع.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7" name="أضف.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right)">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8" name="و  مع  إجمالي.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9" name="الطرح.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10" name="ناقص.wav"/>
                                        </p:tgtEl>
                                      </p:cMediaNode>
                                    </p:audio>
                                  </p:sub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subTnLst>
                                    <p:audio>
                                      <p:cMediaNode>
                                        <p:cTn display="0" masterRel="sameClick">
                                          <p:stCondLst>
                                            <p:cond evt="begin" delay="0">
                                              <p:tn val="43"/>
                                            </p:cond>
                                          </p:stCondLst>
                                          <p:endCondLst>
                                            <p:cond evt="onStopAudio" delay="0">
                                              <p:tgtEl>
                                                <p:sldTgt/>
                                              </p:tgtEl>
                                            </p:cond>
                                          </p:endCondLst>
                                        </p:cTn>
                                        <p:tgtEl>
                                          <p:sndTgt r:embed="rId11" name="الفرق.wav"/>
                                        </p:tgtEl>
                                      </p:cMediaNode>
                                    </p:audio>
                                  </p:sub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12" name="يزيد على  يقل عن.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subTnLst>
                                    <p:audio>
                                      <p:cMediaNode>
                                        <p:cTn display="0" masterRel="sameClick">
                                          <p:stCondLst>
                                            <p:cond evt="begin" delay="0">
                                              <p:tn val="53"/>
                                            </p:cond>
                                          </p:stCondLst>
                                          <p:endCondLst>
                                            <p:cond evt="onStopAudio" delay="0">
                                              <p:tgtEl>
                                                <p:sldTgt/>
                                              </p:tgtEl>
                                            </p:cond>
                                          </p:endCondLst>
                                        </p:cTn>
                                        <p:tgtEl>
                                          <p:sndTgt r:embed="rId13" name="اطرح من  كم بقي.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14" name="الضرب.wav"/>
                                        </p:tgtEl>
                                      </p:cMediaNode>
                                    </p:audio>
                                  </p:sub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right)">
                                      <p:cBhvr>
                                        <p:cTn id="65" dur="5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15" name="عدد مرات.wav"/>
                                        </p:tgtEl>
                                      </p:cMediaNode>
                                    </p:audio>
                                  </p:sub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right)">
                                      <p:cBhvr>
                                        <p:cTn id="70" dur="500"/>
                                        <p:tgtEl>
                                          <p:spTgt spid="17"/>
                                        </p:tgtEl>
                                      </p:cBhvr>
                                    </p:animEffect>
                                  </p:childTnLst>
                                  <p:subTnLst>
                                    <p:audio>
                                      <p:cMediaNode>
                                        <p:cTn display="0" masterRel="sameClick">
                                          <p:stCondLst>
                                            <p:cond evt="begin" delay="0">
                                              <p:tn val="68"/>
                                            </p:cond>
                                          </p:stCondLst>
                                          <p:endCondLst>
                                            <p:cond evt="onStopAudio" delay="0">
                                              <p:tgtEl>
                                                <p:sldTgt/>
                                              </p:tgtEl>
                                            </p:cond>
                                          </p:endCondLst>
                                        </p:cTn>
                                        <p:tgtEl>
                                          <p:sndTgt r:embed="rId16" name="ناتج ضرب.wav"/>
                                        </p:tgtEl>
                                      </p:cMediaNode>
                                    </p:audio>
                                  </p:sub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right)">
                                      <p:cBhvr>
                                        <p:cTn id="75" dur="500"/>
                                        <p:tgtEl>
                                          <p:spTgt spid="18"/>
                                        </p:tgtEl>
                                      </p:cBhvr>
                                    </p:animEffect>
                                  </p:childTnLst>
                                  <p:subTnLst>
                                    <p:audio>
                                      <p:cMediaNode>
                                        <p:cTn display="0" masterRel="sameClick">
                                          <p:stCondLst>
                                            <p:cond evt="begin" delay="0">
                                              <p:tn val="73"/>
                                            </p:cond>
                                          </p:stCondLst>
                                          <p:endCondLst>
                                            <p:cond evt="onStopAudio" delay="0">
                                              <p:tgtEl>
                                                <p:sldTgt/>
                                              </p:tgtEl>
                                            </p:cond>
                                          </p:endCondLst>
                                        </p:cTn>
                                        <p:tgtEl>
                                          <p:sndTgt r:embed="rId17" name="مضروباً في.wav"/>
                                        </p:tgtEl>
                                      </p:cMediaNode>
                                    </p:audio>
                                  </p:sub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right)">
                                      <p:cBhvr>
                                        <p:cTn id="80" dur="500"/>
                                        <p:tgtEl>
                                          <p:spTgt spid="19"/>
                                        </p:tgtEl>
                                      </p:cBhvr>
                                    </p:animEffect>
                                  </p:childTnLst>
                                  <p:subTnLst>
                                    <p:audio>
                                      <p:cMediaNode>
                                        <p:cTn display="0" masterRel="sameClick">
                                          <p:stCondLst>
                                            <p:cond evt="begin" delay="0">
                                              <p:tn val="78"/>
                                            </p:cond>
                                          </p:stCondLst>
                                          <p:endCondLst>
                                            <p:cond evt="onStopAudio" delay="0">
                                              <p:tgtEl>
                                                <p:sldTgt/>
                                              </p:tgtEl>
                                            </p:cond>
                                          </p:endCondLst>
                                        </p:cTn>
                                        <p:tgtEl>
                                          <p:sndTgt r:embed="rId18" name="مضاعف ش19.wav"/>
                                        </p:tgtEl>
                                      </p:cMediaNode>
                                    </p:audio>
                                  </p:sub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barn(inVertical)">
                                      <p:cBhvr>
                                        <p:cTn id="85" dur="500"/>
                                        <p:tgtEl>
                                          <p:spTgt spid="7"/>
                                        </p:tgtEl>
                                      </p:cBhvr>
                                    </p:animEffect>
                                  </p:childTnLst>
                                  <p:subTnLst>
                                    <p:audio>
                                      <p:cMediaNode>
                                        <p:cTn display="0" masterRel="sameClick">
                                          <p:stCondLst>
                                            <p:cond evt="begin" delay="0">
                                              <p:tn val="83"/>
                                            </p:cond>
                                          </p:stCondLst>
                                          <p:endCondLst>
                                            <p:cond evt="onStopAudio" delay="0">
                                              <p:tgtEl>
                                                <p:sldTgt/>
                                              </p:tgtEl>
                                            </p:cond>
                                          </p:endCondLst>
                                        </p:cTn>
                                        <p:tgtEl>
                                          <p:sndTgt r:embed="rId19" name="القسمة.wav"/>
                                        </p:tgtEl>
                                      </p:cMediaNode>
                                    </p:audio>
                                  </p:sub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wipe(down)">
                                      <p:cBhvr>
                                        <p:cTn id="90" dur="500"/>
                                        <p:tgtEl>
                                          <p:spTgt spid="20"/>
                                        </p:tgtEl>
                                      </p:cBhvr>
                                    </p:animEffect>
                                  </p:childTnLst>
                                  <p:subTnLst>
                                    <p:audio>
                                      <p:cMediaNode>
                                        <p:cTn display="0" masterRel="sameClick">
                                          <p:stCondLst>
                                            <p:cond evt="begin" delay="0">
                                              <p:tn val="88"/>
                                            </p:cond>
                                          </p:stCondLst>
                                          <p:endCondLst>
                                            <p:cond evt="onStopAudio" delay="0">
                                              <p:tgtEl>
                                                <p:sldTgt/>
                                              </p:tgtEl>
                                            </p:cond>
                                          </p:endCondLst>
                                        </p:cTn>
                                        <p:tgtEl>
                                          <p:sndTgt r:embed="rId20" name="مقسوم على.wav"/>
                                        </p:tgtEl>
                                      </p:cMediaNode>
                                    </p:audio>
                                  </p:sub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wipe(down)">
                                      <p:cBhvr>
                                        <p:cTn id="95" dur="500"/>
                                        <p:tgtEl>
                                          <p:spTgt spid="21"/>
                                        </p:tgtEl>
                                      </p:cBhvr>
                                    </p:animEffect>
                                  </p:childTnLst>
                                  <p:subTnLst>
                                    <p:audio>
                                      <p:cMediaNode>
                                        <p:cTn display="0" masterRel="sameClick">
                                          <p:stCondLst>
                                            <p:cond evt="begin" delay="0">
                                              <p:tn val="93"/>
                                            </p:cond>
                                          </p:stCondLst>
                                          <p:endCondLst>
                                            <p:cond evt="onStopAudio" delay="0">
                                              <p:tgtEl>
                                                <p:sldTgt/>
                                              </p:tgtEl>
                                            </p:cond>
                                          </p:endCondLst>
                                        </p:cTn>
                                        <p:tgtEl>
                                          <p:sndTgt r:embed="rId21" name="توزيع إ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5686425" y="642938"/>
            <a:ext cx="2343150" cy="1352550"/>
            <a:chOff x="7384399" y="629764"/>
            <a:chExt cx="1233247" cy="1103549"/>
          </a:xfrm>
        </p:grpSpPr>
        <p:sp>
          <p:nvSpPr>
            <p:cNvPr id="5" name="Rounded Rectangle 4"/>
            <p:cNvSpPr/>
            <p:nvPr/>
          </p:nvSpPr>
          <p:spPr>
            <a:xfrm>
              <a:off x="7384399" y="714356"/>
              <a:ext cx="1143008" cy="928694"/>
            </a:xfrm>
            <a:prstGeom prst="roundRect">
              <a:avLst/>
            </a:prstGeom>
            <a:solidFill>
              <a:srgbClr val="FFFF00"/>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sz="6000" dirty="0">
                <a:ln w="18415" cmpd="sng">
                  <a:solidFill>
                    <a:srgbClr val="FF0000"/>
                  </a:solidFill>
                  <a:prstDash val="solid"/>
                </a:ln>
                <a:solidFill>
                  <a:sysClr val="windowText" lastClr="000000"/>
                </a:solidFill>
                <a:effectLst>
                  <a:outerShdw blurRad="63500" dir="3600000" algn="tl" rotWithShape="0">
                    <a:srgbClr val="000000">
                      <a:alpha val="70000"/>
                    </a:srgbClr>
                  </a:outerShdw>
                </a:effectLst>
                <a:cs typeface="+mj-cs"/>
              </a:endParaRPr>
            </a:p>
          </p:txBody>
        </p:sp>
        <p:sp>
          <p:nvSpPr>
            <p:cNvPr id="6" name="Rounded Rectangle 5"/>
            <p:cNvSpPr/>
            <p:nvPr/>
          </p:nvSpPr>
          <p:spPr>
            <a:xfrm>
              <a:off x="7474638" y="750187"/>
              <a:ext cx="1143008" cy="928694"/>
            </a:xfrm>
            <a:prstGeom prst="roundRect">
              <a:avLst/>
            </a:prstGeom>
            <a:solidFill>
              <a:srgbClr val="00FF00"/>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sz="6000" dirty="0">
                <a:ln w="18415" cmpd="sng">
                  <a:solidFill>
                    <a:srgbClr val="FF0000"/>
                  </a:solidFill>
                  <a:prstDash val="solid"/>
                </a:ln>
                <a:solidFill>
                  <a:sysClr val="windowText" lastClr="000000"/>
                </a:solidFill>
                <a:effectLst>
                  <a:outerShdw blurRad="63500" dir="3600000" algn="tl" rotWithShape="0">
                    <a:srgbClr val="000000">
                      <a:alpha val="70000"/>
                    </a:srgbClr>
                  </a:outerShdw>
                </a:effectLst>
                <a:cs typeface="+mj-cs"/>
              </a:endParaRPr>
            </a:p>
          </p:txBody>
        </p:sp>
        <p:sp>
          <p:nvSpPr>
            <p:cNvPr id="7" name="Rounded Rectangle 6"/>
            <p:cNvSpPr/>
            <p:nvPr/>
          </p:nvSpPr>
          <p:spPr>
            <a:xfrm>
              <a:off x="7429517" y="629764"/>
              <a:ext cx="1143008" cy="928694"/>
            </a:xfrm>
            <a:prstGeom prst="roundRect">
              <a:avLst/>
            </a:prstGeom>
            <a:solidFill>
              <a:srgbClr val="0000FF"/>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sz="6000" dirty="0">
                <a:ln w="18415" cmpd="sng">
                  <a:solidFill>
                    <a:srgbClr val="FF0000"/>
                  </a:solidFill>
                  <a:prstDash val="solid"/>
                </a:ln>
                <a:solidFill>
                  <a:sysClr val="windowText" lastClr="000000"/>
                </a:solidFill>
                <a:effectLst>
                  <a:outerShdw blurRad="63500" dir="3600000" algn="tl" rotWithShape="0">
                    <a:srgbClr val="000000">
                      <a:alpha val="70000"/>
                    </a:srgbClr>
                  </a:outerShdw>
                </a:effectLst>
                <a:cs typeface="+mj-cs"/>
              </a:endParaRPr>
            </a:p>
          </p:txBody>
        </p:sp>
        <p:sp>
          <p:nvSpPr>
            <p:cNvPr id="8" name="Rounded Rectangle 7"/>
            <p:cNvSpPr/>
            <p:nvPr/>
          </p:nvSpPr>
          <p:spPr>
            <a:xfrm>
              <a:off x="7429517" y="804618"/>
              <a:ext cx="1143008" cy="928695"/>
            </a:xfrm>
            <a:prstGeom prst="roundRect">
              <a:avLst/>
            </a:prstGeom>
            <a:solidFill>
              <a:srgbClr val="FF0000"/>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sz="6000" dirty="0">
                <a:ln w="18415" cmpd="sng">
                  <a:solidFill>
                    <a:srgbClr val="FF0000"/>
                  </a:solidFill>
                  <a:prstDash val="solid"/>
                </a:ln>
                <a:solidFill>
                  <a:sysClr val="windowText" lastClr="000000"/>
                </a:solidFill>
                <a:effectLst>
                  <a:outerShdw blurRad="63500" dir="3600000" algn="tl" rotWithShape="0">
                    <a:srgbClr val="000000">
                      <a:alpha val="70000"/>
                    </a:srgbClr>
                  </a:outerShdw>
                </a:effectLst>
                <a:cs typeface="+mj-cs"/>
              </a:endParaRPr>
            </a:p>
          </p:txBody>
        </p:sp>
        <p:sp>
          <p:nvSpPr>
            <p:cNvPr id="9" name="Rounded Rectangle 8"/>
            <p:cNvSpPr/>
            <p:nvPr/>
          </p:nvSpPr>
          <p:spPr>
            <a:xfrm>
              <a:off x="7429520" y="714356"/>
              <a:ext cx="1143008" cy="928694"/>
            </a:xfrm>
            <a:prstGeom prst="roundRect">
              <a:avLst/>
            </a:prstGeom>
            <a:gradFill flip="none" rotWithShape="1">
              <a:gsLst>
                <a:gs pos="0">
                  <a:srgbClr val="0070C0"/>
                </a:gs>
                <a:gs pos="50000">
                  <a:schemeClr val="bg1"/>
                </a:gs>
                <a:gs pos="100000">
                  <a:srgbClr val="FF00FF"/>
                </a:gs>
              </a:gsLst>
              <a:lin ang="5400000" scaled="1"/>
              <a:tileRect/>
            </a:gradFill>
            <a:ln>
              <a:solidFill>
                <a:schemeClr val="tx1"/>
              </a:solidFill>
            </a:ln>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r>
                <a:rPr lang="ar-EG" sz="6000" b="1" dirty="0">
                  <a:ln>
                    <a:solidFill>
                      <a:srgbClr val="FF0000"/>
                    </a:solidFill>
                  </a:ln>
                  <a:solidFill>
                    <a:sysClr val="windowText" lastClr="000000"/>
                  </a:solidFill>
                  <a:cs typeface="+mj-cs"/>
                </a:rPr>
                <a:t>1 – 1 </a:t>
              </a:r>
            </a:p>
          </p:txBody>
        </p:sp>
      </p:grpSp>
      <p:grpSp>
        <p:nvGrpSpPr>
          <p:cNvPr id="3" name="Group 9"/>
          <p:cNvGrpSpPr>
            <a:grpSpLocks/>
          </p:cNvGrpSpPr>
          <p:nvPr/>
        </p:nvGrpSpPr>
        <p:grpSpPr bwMode="auto">
          <a:xfrm>
            <a:off x="214313" y="3286125"/>
            <a:ext cx="8786812" cy="3071813"/>
            <a:chOff x="1226115" y="1714488"/>
            <a:chExt cx="7347644" cy="3071834"/>
          </a:xfrm>
        </p:grpSpPr>
        <p:pic>
          <p:nvPicPr>
            <p:cNvPr id="11" name="Picture 10" descr="BCKLC227.WMF"/>
            <p:cNvPicPr>
              <a:picLocks noChangeAspect="1"/>
            </p:cNvPicPr>
            <p:nvPr/>
          </p:nvPicPr>
          <p:blipFill>
            <a:blip r:embed="rId5" cstate="print">
              <a:duotone>
                <a:prstClr val="black"/>
                <a:srgbClr val="00FF00">
                  <a:tint val="45000"/>
                  <a:satMod val="400000"/>
                </a:srgbClr>
              </a:duotone>
              <a:lum bright="-31000" contrast="49000"/>
            </a:blip>
            <a:stretch>
              <a:fillRect/>
            </a:stretch>
          </p:blipFill>
          <p:spPr>
            <a:xfrm rot="5400000">
              <a:off x="3214678" y="-214338"/>
              <a:ext cx="3071834" cy="6929486"/>
            </a:xfrm>
            <a:prstGeom prst="rect">
              <a:avLst/>
            </a:prstGeom>
            <a:effectLst>
              <a:innerShdw blurRad="711200">
                <a:prstClr val="black"/>
              </a:innerShdw>
            </a:effectLst>
          </p:spPr>
        </p:pic>
        <p:sp>
          <p:nvSpPr>
            <p:cNvPr id="12" name="TextBox 11"/>
            <p:cNvSpPr txBox="1"/>
            <p:nvPr/>
          </p:nvSpPr>
          <p:spPr>
            <a:xfrm>
              <a:off x="1226115" y="2514423"/>
              <a:ext cx="7347644" cy="1015670"/>
            </a:xfrm>
            <a:prstGeom prst="rect">
              <a:avLst/>
            </a:prstGeom>
            <a:noFill/>
          </p:spPr>
          <p:txBody>
            <a:bodyPr rtlCol="1">
              <a:spAutoFit/>
            </a:bodyPr>
            <a:lstStyle/>
            <a:p>
              <a:pPr algn="ctr" fontAlgn="auto">
                <a:spcBef>
                  <a:spcPts val="0"/>
                </a:spcBef>
                <a:spcAft>
                  <a:spcPts val="0"/>
                </a:spcAft>
                <a:defRPr/>
              </a:pPr>
              <a:r>
                <a:rPr lang="ar-EG" sz="6000" b="1" dirty="0">
                  <a:ln w="18415" cmpd="sng">
                    <a:solidFill>
                      <a:srgbClr val="FF0000"/>
                    </a:solidFill>
                    <a:prstDash val="solid"/>
                  </a:ln>
                  <a:solidFill>
                    <a:srgbClr val="FFFFFF"/>
                  </a:solidFill>
                  <a:effectLst>
                    <a:outerShdw blurRad="63500" dir="3600000" algn="tl" rotWithShape="0">
                      <a:srgbClr val="000000">
                        <a:alpha val="70000"/>
                      </a:srgbClr>
                    </a:outerShdw>
                  </a:effectLst>
                  <a:latin typeface="+mn-lt"/>
                  <a:cs typeface="+mj-cs"/>
                </a:rPr>
                <a:t>الخطوات الأربع لحل المسألة</a:t>
              </a:r>
            </a:p>
          </p:txBody>
        </p:sp>
      </p:grpSp>
    </p:spTree>
  </p:cSld>
  <p:clrMapOvr>
    <a:masterClrMapping/>
  </p:clrMapOvr>
  <p:transition>
    <p:circle/>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1     1 ش2.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5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3" dur="25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4" dur="250" accel="50000" fill="hold">
                                          <p:stCondLst>
                                            <p:cond delay="250"/>
                                          </p:stCondLst>
                                        </p:cTn>
                                        <p:tgtEl>
                                          <p:spTgt spid="3"/>
                                        </p:tgtEl>
                                        <p:attrNameLst>
                                          <p:attrName>ppt_w</p:attrName>
                                        </p:attrNameLst>
                                      </p:cBhvr>
                                      <p:tavLst>
                                        <p:tav tm="0">
                                          <p:val>
                                            <p:strVal val="#ppt_w*.05"/>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anim calcmode="lin" valueType="num">
                                      <p:cBhvr>
                                        <p:cTn id="16" dur="25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7" dur="25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8" dur="250" accel="50000" fill="hold">
                                          <p:stCondLst>
                                            <p:cond delay="250"/>
                                          </p:stCondLst>
                                        </p:cTn>
                                        <p:tgtEl>
                                          <p:spTgt spid="3"/>
                                        </p:tgtEl>
                                        <p:attrNameLst>
                                          <p:attrName>ppt_y</p:attrName>
                                        </p:attrNameLst>
                                      </p:cBhvr>
                                      <p:tavLst>
                                        <p:tav tm="0">
                                          <p:val>
                                            <p:strVal val="#ppt_y+.1"/>
                                          </p:val>
                                        </p:tav>
                                        <p:tav tm="100000">
                                          <p:val>
                                            <p:strVal val="#ppt_y"/>
                                          </p:val>
                                        </p:tav>
                                      </p:tavLst>
                                    </p:anim>
                                    <p:animEffect transition="in" filter="fade">
                                      <p:cBhvr>
                                        <p:cTn id="19" dur="500" decel="50000">
                                          <p:stCondLst>
                                            <p:cond delay="0"/>
                                          </p:stCondLst>
                                        </p:cTn>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خطوات الأربع لحل المسأل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214313" y="857250"/>
            <a:ext cx="8786812" cy="5715000"/>
            <a:chOff x="214282" y="500061"/>
            <a:chExt cx="8786872" cy="5929333"/>
          </a:xfrm>
        </p:grpSpPr>
        <p:grpSp>
          <p:nvGrpSpPr>
            <p:cNvPr id="24584" name="Group 3"/>
            <p:cNvGrpSpPr>
              <a:grpSpLocks/>
            </p:cNvGrpSpPr>
            <p:nvPr/>
          </p:nvGrpSpPr>
          <p:grpSpPr bwMode="auto">
            <a:xfrm>
              <a:off x="214282" y="500061"/>
              <a:ext cx="8786872" cy="5929333"/>
              <a:chOff x="285723" y="500061"/>
              <a:chExt cx="8786872" cy="5929333"/>
            </a:xfrm>
          </p:grpSpPr>
          <p:sp>
            <p:nvSpPr>
              <p:cNvPr id="12" name="Flowchart: Punched Tape 11"/>
              <p:cNvSpPr/>
              <p:nvPr/>
            </p:nvSpPr>
            <p:spPr>
              <a:xfrm rot="10800000" flipH="1">
                <a:off x="428599" y="500061"/>
                <a:ext cx="8286807" cy="5858511"/>
              </a:xfrm>
              <a:prstGeom prst="flowChartPunchedTape">
                <a:avLst/>
              </a:prstGeom>
              <a:solidFill>
                <a:srgbClr val="99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a:cs typeface="+mj-cs"/>
                </a:endParaRPr>
              </a:p>
            </p:txBody>
          </p:sp>
          <p:grpSp>
            <p:nvGrpSpPr>
              <p:cNvPr id="24587" name="Group 2"/>
              <p:cNvGrpSpPr>
                <a:grpSpLocks/>
              </p:cNvGrpSpPr>
              <p:nvPr/>
            </p:nvGrpSpPr>
            <p:grpSpPr bwMode="auto">
              <a:xfrm rot="10800000">
                <a:off x="285723" y="571501"/>
                <a:ext cx="8786872" cy="5857893"/>
                <a:chOff x="3973707" y="428605"/>
                <a:chExt cx="4027317" cy="3143272"/>
              </a:xfrm>
            </p:grpSpPr>
            <p:sp>
              <p:nvSpPr>
                <p:cNvPr id="14" name="Flowchart: Punched Tape 13"/>
                <p:cNvSpPr/>
                <p:nvPr/>
              </p:nvSpPr>
              <p:spPr>
                <a:xfrm>
                  <a:off x="3977345" y="428605"/>
                  <a:ext cx="3699893" cy="3143603"/>
                </a:xfrm>
                <a:prstGeom prst="flowChartPunchedTape">
                  <a:avLst/>
                </a:prstGeom>
                <a:solidFill>
                  <a:srgbClr val="0000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a:cs typeface="+mj-cs"/>
                  </a:endParaRPr>
                </a:p>
              </p:txBody>
            </p:sp>
            <p:sp>
              <p:nvSpPr>
                <p:cNvPr id="15" name="Round Single Corner Rectangle 14"/>
                <p:cNvSpPr/>
                <p:nvPr/>
              </p:nvSpPr>
              <p:spPr>
                <a:xfrm>
                  <a:off x="4071934" y="781233"/>
                  <a:ext cx="3929090" cy="2501096"/>
                </a:xfrm>
                <a:prstGeom prst="round1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a:cs typeface="+mj-cs"/>
                  </a:endParaRPr>
                </a:p>
              </p:txBody>
            </p:sp>
          </p:grpSp>
        </p:grpSp>
        <p:sp>
          <p:nvSpPr>
            <p:cNvPr id="20489" name="TextBox 10"/>
            <p:cNvSpPr txBox="1">
              <a:spLocks noChangeArrowheads="1"/>
            </p:cNvSpPr>
            <p:nvPr/>
          </p:nvSpPr>
          <p:spPr bwMode="auto">
            <a:xfrm>
              <a:off x="674660" y="1150641"/>
              <a:ext cx="7929616" cy="3927628"/>
            </a:xfrm>
            <a:prstGeom prst="rect">
              <a:avLst/>
            </a:prstGeom>
            <a:noFill/>
            <a:ln w="9525">
              <a:noFill/>
              <a:miter lim="800000"/>
              <a:headEnd/>
              <a:tailEnd/>
            </a:ln>
          </p:spPr>
          <p:txBody>
            <a:bodyPr>
              <a:spAutoFit/>
            </a:bodyPr>
            <a:lstStyle/>
            <a:p>
              <a:pPr algn="justLow">
                <a:defRPr/>
              </a:pPr>
              <a:r>
                <a:rPr lang="ar-EG" sz="4000" b="1" dirty="0">
                  <a:latin typeface="Calibri" pitchFamily="34" charset="0"/>
                  <a:cs typeface="+mj-cs"/>
                </a:rPr>
                <a:t>كرة السلة رياضة جماعية، نشأت عام 1890م, يتنافس فيها فريقان يتألف كل منهما من خمسة لاعبين, وأبعاد ملعبها 28م × 15م , وارتفاع منصة التهديف عن الأرض 3م </a:t>
              </a:r>
              <a:r>
                <a:rPr lang="ar-EG" sz="4000" b="1" dirty="0" smtClean="0">
                  <a:latin typeface="Calibri" pitchFamily="34" charset="0"/>
                  <a:cs typeface="+mj-cs"/>
                </a:rPr>
                <a:t>تقريب</a:t>
              </a:r>
              <a:r>
                <a:rPr lang="ar-SA" sz="4000" b="1" dirty="0" smtClean="0">
                  <a:latin typeface="Calibri" pitchFamily="34" charset="0"/>
                  <a:cs typeface="+mj-cs"/>
                </a:rPr>
                <a:t>ً</a:t>
              </a:r>
              <a:r>
                <a:rPr lang="ar-EG" sz="4000" b="1" dirty="0" smtClean="0">
                  <a:latin typeface="Calibri" pitchFamily="34" charset="0"/>
                  <a:cs typeface="+mj-cs"/>
                </a:rPr>
                <a:t>ا, </a:t>
              </a:r>
              <a:r>
                <a:rPr lang="ar-EG" sz="4000" b="1" dirty="0">
                  <a:latin typeface="Calibri" pitchFamily="34" charset="0"/>
                  <a:cs typeface="+mj-cs"/>
                </a:rPr>
                <a:t>عليها لوحة خشبية أبعادها 1.8م × 1.2م, مثبت في منتصفها سلة قطرها 45 سم</a:t>
              </a:r>
              <a:r>
                <a:rPr lang="ar-EG" sz="4000" b="1" dirty="0" smtClean="0">
                  <a:latin typeface="Calibri" pitchFamily="34" charset="0"/>
                  <a:cs typeface="+mj-cs"/>
                </a:rPr>
                <a:t>.</a:t>
              </a:r>
              <a:endParaRPr lang="ar-EG" sz="4000" b="1" dirty="0">
                <a:latin typeface="Calibri" pitchFamily="34" charset="0"/>
                <a:cs typeface="+mj-cs"/>
              </a:endParaRPr>
            </a:p>
          </p:txBody>
        </p:sp>
      </p:grpSp>
      <p:grpSp>
        <p:nvGrpSpPr>
          <p:cNvPr id="5" name="Group 3"/>
          <p:cNvGrpSpPr>
            <a:grpSpLocks/>
          </p:cNvGrpSpPr>
          <p:nvPr/>
        </p:nvGrpSpPr>
        <p:grpSpPr bwMode="auto">
          <a:xfrm>
            <a:off x="3714750" y="101600"/>
            <a:ext cx="5429250" cy="1428750"/>
            <a:chOff x="2543618" y="337996"/>
            <a:chExt cx="6528976" cy="2000263"/>
          </a:xfrm>
        </p:grpSpPr>
        <p:grpSp>
          <p:nvGrpSpPr>
            <p:cNvPr id="24580" name="Group 13"/>
            <p:cNvGrpSpPr>
              <a:grpSpLocks/>
            </p:cNvGrpSpPr>
            <p:nvPr/>
          </p:nvGrpSpPr>
          <p:grpSpPr bwMode="auto">
            <a:xfrm>
              <a:off x="2543618" y="337996"/>
              <a:ext cx="6528976" cy="2000263"/>
              <a:chOff x="4472412" y="526711"/>
              <a:chExt cx="4671588" cy="4671589"/>
            </a:xfrm>
          </p:grpSpPr>
          <p:sp>
            <p:nvSpPr>
              <p:cNvPr id="7" name="Oval 6"/>
              <p:cNvSpPr/>
              <p:nvPr/>
            </p:nvSpPr>
            <p:spPr>
              <a:xfrm>
                <a:off x="5072066" y="1142984"/>
                <a:ext cx="3571900" cy="3571900"/>
              </a:xfrm>
              <a:prstGeom prst="ellipse">
                <a:avLst/>
              </a:prstGeom>
              <a:solidFill>
                <a:srgbClr val="FF0000"/>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a:ln>
                    <a:solidFill>
                      <a:schemeClr val="tx1"/>
                    </a:solidFill>
                  </a:ln>
                  <a:solidFill>
                    <a:srgbClr val="00FF00"/>
                  </a:solidFill>
                  <a:cs typeface="+mj-cs"/>
                </a:endParaRPr>
              </a:p>
            </p:txBody>
          </p:sp>
          <p:pic>
            <p:nvPicPr>
              <p:cNvPr id="24583" name="Picture 7" descr="YYYYYYYY.WMF"/>
              <p:cNvPicPr>
                <a:picLocks noChangeAspect="1"/>
              </p:cNvPicPr>
              <p:nvPr/>
            </p:nvPicPr>
            <p:blipFill>
              <a:blip r:embed="rId5" cstate="print"/>
              <a:srcRect/>
              <a:stretch>
                <a:fillRect/>
              </a:stretch>
            </p:blipFill>
            <p:spPr bwMode="auto">
              <a:xfrm>
                <a:off x="4472412" y="526711"/>
                <a:ext cx="4671588" cy="4671589"/>
              </a:xfrm>
              <a:prstGeom prst="rect">
                <a:avLst/>
              </a:prstGeom>
              <a:noFill/>
              <a:ln w="9525">
                <a:noFill/>
                <a:miter lim="800000"/>
                <a:headEnd/>
                <a:tailEnd/>
              </a:ln>
            </p:spPr>
          </p:pic>
        </p:grpSp>
        <p:sp>
          <p:nvSpPr>
            <p:cNvPr id="6" name="TextBox 5"/>
            <p:cNvSpPr txBox="1"/>
            <p:nvPr/>
          </p:nvSpPr>
          <p:spPr>
            <a:xfrm>
              <a:off x="3391239" y="729159"/>
              <a:ext cx="4598920" cy="1162376"/>
            </a:xfrm>
            <a:prstGeom prst="rect">
              <a:avLst/>
            </a:prstGeom>
            <a:noFill/>
          </p:spPr>
          <p:txBody>
            <a:bodyPr rtlCol="1">
              <a:spAutoFit/>
            </a:bodyPr>
            <a:lstStyle/>
            <a:p>
              <a:pPr algn="ctr" fontAlgn="auto">
                <a:spcBef>
                  <a:spcPts val="0"/>
                </a:spcBef>
                <a:spcAft>
                  <a:spcPts val="0"/>
                </a:spcAft>
                <a:defRPr/>
              </a:pPr>
              <a:r>
                <a:rPr lang="ar-EG" sz="4800" b="1" dirty="0">
                  <a:solidFill>
                    <a:schemeClr val="bg1"/>
                  </a:solidFill>
                  <a:latin typeface="+mn-lt"/>
                  <a:cs typeface="+mj-cs"/>
                </a:rPr>
                <a:t>الربط بالحياة:</a:t>
              </a:r>
            </a:p>
          </p:txBody>
        </p:sp>
      </p:grpSp>
      <p:sp>
        <p:nvSpPr>
          <p:cNvPr id="16" name="مستطيل 15"/>
          <p:cNvSpPr/>
          <p:nvPr/>
        </p:nvSpPr>
        <p:spPr>
          <a:xfrm>
            <a:off x="2998280" y="5373469"/>
            <a:ext cx="5764720" cy="646331"/>
          </a:xfrm>
          <a:prstGeom prst="rect">
            <a:avLst/>
          </a:prstGeom>
        </p:spPr>
        <p:txBody>
          <a:bodyPr wrap="none">
            <a:spAutoFit/>
          </a:bodyPr>
          <a:lstStyle/>
          <a:p>
            <a:pPr algn="ctr">
              <a:defRPr/>
            </a:pPr>
            <a:r>
              <a:rPr lang="ar-EG" sz="3600" b="1" dirty="0" smtClean="0">
                <a:latin typeface="Calibri" pitchFamily="34" charset="0"/>
              </a:rPr>
              <a:t>المصدر: </a:t>
            </a:r>
            <a:r>
              <a:rPr lang="ar-EG" sz="3600" b="1" dirty="0" err="1" smtClean="0">
                <a:latin typeface="Calibri" pitchFamily="34" charset="0"/>
              </a:rPr>
              <a:t>ويكيبيديا</a:t>
            </a:r>
            <a:r>
              <a:rPr lang="ar-EG" sz="3600" b="1" dirty="0" smtClean="0">
                <a:latin typeface="Calibri" pitchFamily="34" charset="0"/>
              </a:rPr>
              <a:t> (الموسوعة الحرة)</a:t>
            </a:r>
            <a:endParaRPr lang="ar-EG" sz="3600" b="1" dirty="0">
              <a:latin typeface="Calibri" pitchFamily="34" charset="0"/>
            </a:endParaRP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ربط بالحياة ش20.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amond(in)">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كرة السلة رياضة جماعية ش20.wav"/>
                                        </p:tgtEl>
                                      </p:cMediaNode>
                                    </p:audio>
                                  </p:sub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ingle Corner Rectangle 8"/>
          <p:cNvSpPr/>
          <p:nvPr/>
        </p:nvSpPr>
        <p:spPr bwMode="auto">
          <a:xfrm rot="10800000">
            <a:off x="601663" y="2536825"/>
            <a:ext cx="7399337" cy="3535363"/>
          </a:xfrm>
          <a:prstGeom prst="round1Rect">
            <a:avLst>
              <a:gd name="adj" fmla="val 32518"/>
            </a:avLst>
          </a:prstGeom>
          <a:gradFill flip="none" rotWithShape="1">
            <a:gsLst>
              <a:gs pos="0">
                <a:schemeClr val="dk1">
                  <a:tint val="50000"/>
                  <a:satMod val="300000"/>
                </a:schemeClr>
              </a:gs>
              <a:gs pos="35000">
                <a:schemeClr val="bg1">
                  <a:lumMod val="95000"/>
                </a:schemeClr>
              </a:gs>
              <a:gs pos="100000">
                <a:schemeClr val="dk1">
                  <a:tint val="15000"/>
                  <a:satMod val="350000"/>
                </a:schemeClr>
              </a:gs>
            </a:gsLst>
            <a:lin ang="13500000" scaled="1"/>
            <a:tileRect/>
          </a:gradFill>
          <a:ln w="38100">
            <a:solidFill>
              <a:srgbClr val="CC00FF"/>
            </a:solidFill>
          </a:ln>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1" name="TextBox 10"/>
          <p:cNvSpPr txBox="1">
            <a:spLocks noChangeArrowheads="1"/>
          </p:cNvSpPr>
          <p:nvPr/>
        </p:nvSpPr>
        <p:spPr bwMode="auto">
          <a:xfrm>
            <a:off x="1357313" y="3214688"/>
            <a:ext cx="6143625" cy="2124075"/>
          </a:xfrm>
          <a:prstGeom prst="rect">
            <a:avLst/>
          </a:prstGeom>
          <a:noFill/>
          <a:ln w="9525">
            <a:noFill/>
            <a:miter lim="800000"/>
            <a:headEnd/>
            <a:tailEnd/>
          </a:ln>
        </p:spPr>
        <p:txBody>
          <a:bodyPr>
            <a:spAutoFit/>
          </a:bodyPr>
          <a:lstStyle/>
          <a:p>
            <a:pPr algn="ctr">
              <a:defRPr/>
            </a:pPr>
            <a:r>
              <a:rPr lang="ar-EG" sz="6600" b="1">
                <a:latin typeface="Calibri" pitchFamily="34" charset="0"/>
                <a:cs typeface="+mj-cs"/>
              </a:rPr>
              <a:t>استعمال الخطوات الأربع لحل المسألة</a:t>
            </a:r>
          </a:p>
        </p:txBody>
      </p:sp>
      <p:grpSp>
        <p:nvGrpSpPr>
          <p:cNvPr id="5" name="Group 1"/>
          <p:cNvGrpSpPr>
            <a:grpSpLocks/>
          </p:cNvGrpSpPr>
          <p:nvPr/>
        </p:nvGrpSpPr>
        <p:grpSpPr bwMode="auto">
          <a:xfrm>
            <a:off x="6357938" y="214313"/>
            <a:ext cx="2209800" cy="1628775"/>
            <a:chOff x="5715008" y="214290"/>
            <a:chExt cx="2852746" cy="1628775"/>
          </a:xfrm>
        </p:grpSpPr>
        <p:pic>
          <p:nvPicPr>
            <p:cNvPr id="21509" name="Picture 2" descr="BANNR018.WMF"/>
            <p:cNvPicPr>
              <a:picLocks noChangeAspect="1"/>
            </p:cNvPicPr>
            <p:nvPr/>
          </p:nvPicPr>
          <p:blipFill>
            <a:blip r:embed="rId5" cstate="print"/>
            <a:srcRect/>
            <a:stretch>
              <a:fillRect/>
            </a:stretch>
          </p:blipFill>
          <p:spPr bwMode="auto">
            <a:xfrm>
              <a:off x="5715008" y="214290"/>
              <a:ext cx="2852746" cy="1628775"/>
            </a:xfrm>
            <a:prstGeom prst="rect">
              <a:avLst/>
            </a:prstGeom>
            <a:noFill/>
            <a:ln w="9525">
              <a:noFill/>
              <a:miter lim="800000"/>
              <a:headEnd/>
              <a:tailEnd/>
            </a:ln>
          </p:spPr>
        </p:pic>
        <p:sp>
          <p:nvSpPr>
            <p:cNvPr id="4" name="TextBox 3"/>
            <p:cNvSpPr txBox="1"/>
            <p:nvPr/>
          </p:nvSpPr>
          <p:spPr>
            <a:xfrm>
              <a:off x="5930193" y="457177"/>
              <a:ext cx="2356794" cy="1108075"/>
            </a:xfrm>
            <a:prstGeom prst="rect">
              <a:avLst/>
            </a:prstGeom>
            <a:noFill/>
          </p:spPr>
          <p:txBody>
            <a:bodyPr rtlCol="1">
              <a:spAutoFit/>
            </a:bodyPr>
            <a:lstStyle/>
            <a:p>
              <a:pPr algn="ctr" fontAlgn="auto">
                <a:spcBef>
                  <a:spcPts val="0"/>
                </a:spcBef>
                <a:spcAft>
                  <a:spcPts val="0"/>
                </a:spcAft>
                <a:defRPr/>
              </a:pPr>
              <a:r>
                <a:rPr lang="ar-EG" sz="6600" b="1" dirty="0">
                  <a:solidFill>
                    <a:schemeClr val="bg1"/>
                  </a:solidFill>
                  <a:latin typeface="+mn-lt"/>
                  <a:cs typeface="+mj-cs"/>
                </a:rPr>
                <a:t>مثال</a:t>
              </a:r>
            </a:p>
          </p:txBody>
        </p:sp>
      </p:gr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مثال ش20.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par>
                                <p:cTn id="14" presetID="55"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strVal val="#ppt_w*0.70"/>
                                          </p:val>
                                        </p:tav>
                                        <p:tav tm="100000">
                                          <p:val>
                                            <p:strVal val="#ppt_w"/>
                                          </p:val>
                                        </p:tav>
                                      </p:tavLst>
                                    </p:anim>
                                    <p:anim calcmode="lin" valueType="num">
                                      <p:cBhvr>
                                        <p:cTn id="17" dur="500" fill="hold"/>
                                        <p:tgtEl>
                                          <p:spTgt spid="11"/>
                                        </p:tgtEl>
                                        <p:attrNameLst>
                                          <p:attrName>ppt_h</p:attrName>
                                        </p:attrNameLst>
                                      </p:cBhvr>
                                      <p:tavLst>
                                        <p:tav tm="0">
                                          <p:val>
                                            <p:strVal val="#ppt_h"/>
                                          </p:val>
                                        </p:tav>
                                        <p:tav tm="100000">
                                          <p:val>
                                            <p:strVal val="#ppt_h"/>
                                          </p:val>
                                        </p:tav>
                                      </p:tavLst>
                                    </p:anim>
                                    <p:animEffect transition="in" filter="fade">
                                      <p:cBhvr>
                                        <p:cTn id="18" dur="500"/>
                                        <p:tgtEl>
                                          <p:spTgt spid="11"/>
                                        </p:tgtEl>
                                      </p:cBhvr>
                                    </p:animEffect>
                                  </p:childTnLst>
                                  <p:subTnLst>
                                    <p:audio>
                                      <p:cMediaNode>
                                        <p:cTn display="0" masterRel="sameClick">
                                          <p:stCondLst>
                                            <p:cond evt="begin" delay="0">
                                              <p:tn val="14"/>
                                            </p:cond>
                                          </p:stCondLst>
                                          <p:endCondLst>
                                            <p:cond evt="onStopAudio" delay="0">
                                              <p:tgtEl>
                                                <p:sldTgt/>
                                              </p:tgtEl>
                                            </p:cond>
                                          </p:endCondLst>
                                        </p:cTn>
                                        <p:tgtEl>
                                          <p:sndTgt r:embed="rId4" name="استعمال الخطوات الأربع لحل المسأل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9" name="Group 10"/>
          <p:cNvGrpSpPr>
            <a:grpSpLocks/>
          </p:cNvGrpSpPr>
          <p:nvPr/>
        </p:nvGrpSpPr>
        <p:grpSpPr bwMode="auto">
          <a:xfrm>
            <a:off x="142875" y="428625"/>
            <a:ext cx="7929563" cy="5929313"/>
            <a:chOff x="214282" y="2005081"/>
            <a:chExt cx="7721853" cy="4352877"/>
          </a:xfrm>
        </p:grpSpPr>
        <p:sp>
          <p:nvSpPr>
            <p:cNvPr id="13" name="Hexagon 12"/>
            <p:cNvSpPr/>
            <p:nvPr/>
          </p:nvSpPr>
          <p:spPr>
            <a:xfrm>
              <a:off x="214282" y="2285992"/>
              <a:ext cx="7715304" cy="4071966"/>
            </a:xfrm>
            <a:prstGeom prst="hexagon">
              <a:avLst/>
            </a:prstGeom>
            <a:gradFill>
              <a:gsLst>
                <a:gs pos="0">
                  <a:srgbClr val="00FF00"/>
                </a:gs>
                <a:gs pos="100000">
                  <a:srgbClr val="FFFF00"/>
                </a:gs>
              </a:gsLst>
            </a:gradFill>
            <a:ln w="57150">
              <a:solidFill>
                <a:schemeClr val="tx1"/>
              </a:solidFill>
            </a:ln>
            <a:effectLst>
              <a:innerShdw blurRad="736600">
                <a:prstClr val="black"/>
              </a:innerShdw>
            </a:effectLst>
          </p:spPr>
          <p:style>
            <a:lnRef idx="0">
              <a:schemeClr val="dk1"/>
            </a:lnRef>
            <a:fillRef idx="100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a:p>
          </p:txBody>
        </p:sp>
        <p:grpSp>
          <p:nvGrpSpPr>
            <p:cNvPr id="22544" name="Group 21"/>
            <p:cNvGrpSpPr>
              <a:grpSpLocks/>
            </p:cNvGrpSpPr>
            <p:nvPr/>
          </p:nvGrpSpPr>
          <p:grpSpPr bwMode="auto">
            <a:xfrm>
              <a:off x="928662" y="2005081"/>
              <a:ext cx="7007473" cy="4210000"/>
              <a:chOff x="928662" y="1998519"/>
              <a:chExt cx="7007473" cy="3683140"/>
            </a:xfrm>
          </p:grpSpPr>
          <p:sp>
            <p:nvSpPr>
              <p:cNvPr id="15" name="Rounded Rectangle 5"/>
              <p:cNvSpPr/>
              <p:nvPr/>
            </p:nvSpPr>
            <p:spPr>
              <a:xfrm>
                <a:off x="999608" y="2143300"/>
                <a:ext cx="6859232" cy="3357482"/>
              </a:xfrm>
              <a:prstGeom prst="roundRect">
                <a:avLst/>
              </a:prstGeom>
              <a:gradFill>
                <a:gsLst>
                  <a:gs pos="14000">
                    <a:schemeClr val="bg1"/>
                  </a:gs>
                  <a:gs pos="50000">
                    <a:srgbClr val="FFFFFF"/>
                  </a:gs>
                  <a:gs pos="100000">
                    <a:srgbClr val="FF0066"/>
                  </a:gs>
                </a:gsLst>
                <a:lin ang="2700000" scaled="1"/>
              </a:gra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nvGrpSpPr>
              <p:cNvPr id="22546" name="Group 20"/>
              <p:cNvGrpSpPr>
                <a:grpSpLocks/>
              </p:cNvGrpSpPr>
              <p:nvPr/>
            </p:nvGrpSpPr>
            <p:grpSpPr bwMode="auto">
              <a:xfrm>
                <a:off x="928662" y="1998519"/>
                <a:ext cx="7007473" cy="3683140"/>
                <a:chOff x="928662" y="1998519"/>
                <a:chExt cx="7007473" cy="3683140"/>
              </a:xfrm>
            </p:grpSpPr>
            <p:pic>
              <p:nvPicPr>
                <p:cNvPr id="17" name="Picture 7" descr="00126.WMF"/>
                <p:cNvPicPr>
                  <a:picLocks noChangeAspect="1"/>
                </p:cNvPicPr>
                <p:nvPr/>
              </p:nvPicPr>
              <p:blipFill>
                <a:blip r:embed="rId5" cstate="print">
                  <a:duotone>
                    <a:prstClr val="black"/>
                    <a:srgbClr val="FF0000">
                      <a:tint val="45000"/>
                      <a:satMod val="400000"/>
                    </a:srgbClr>
                  </a:duotone>
                  <a:lum bright="-14000" contrast="16000"/>
                </a:blip>
                <a:stretch>
                  <a:fillRect/>
                </a:stretch>
              </p:blipFill>
              <p:spPr>
                <a:xfrm>
                  <a:off x="4735735" y="1998519"/>
                  <a:ext cx="3200400" cy="3190875"/>
                </a:xfrm>
                <a:prstGeom prst="rect">
                  <a:avLst/>
                </a:prstGeom>
              </p:spPr>
            </p:pic>
            <p:pic>
              <p:nvPicPr>
                <p:cNvPr id="22548" name="Picture 17" descr="00472.WMF"/>
                <p:cNvPicPr>
                  <a:picLocks noChangeAspect="1"/>
                </p:cNvPicPr>
                <p:nvPr/>
              </p:nvPicPr>
              <p:blipFill>
                <a:blip r:embed="rId6" cstate="print"/>
                <a:srcRect/>
                <a:stretch>
                  <a:fillRect/>
                </a:stretch>
              </p:blipFill>
              <p:spPr bwMode="auto">
                <a:xfrm>
                  <a:off x="928662" y="2928934"/>
                  <a:ext cx="2771775" cy="2752725"/>
                </a:xfrm>
                <a:prstGeom prst="rect">
                  <a:avLst/>
                </a:prstGeom>
                <a:noFill/>
                <a:ln w="9525">
                  <a:noFill/>
                  <a:miter lim="800000"/>
                  <a:headEnd/>
                  <a:tailEnd/>
                </a:ln>
              </p:spPr>
            </p:pic>
            <p:pic>
              <p:nvPicPr>
                <p:cNvPr id="22549" name="Picture 18" descr="00992.WMF"/>
                <p:cNvPicPr>
                  <a:picLocks noChangeAspect="1"/>
                </p:cNvPicPr>
                <p:nvPr/>
              </p:nvPicPr>
              <p:blipFill>
                <a:blip r:embed="rId7" cstate="print">
                  <a:lum bright="-10000" contrast="24000"/>
                </a:blip>
                <a:srcRect/>
                <a:stretch>
                  <a:fillRect/>
                </a:stretch>
              </p:blipFill>
              <p:spPr bwMode="auto">
                <a:xfrm rot="-5400000">
                  <a:off x="5785610" y="3572712"/>
                  <a:ext cx="1702930" cy="2415638"/>
                </a:xfrm>
                <a:prstGeom prst="rect">
                  <a:avLst/>
                </a:prstGeom>
                <a:noFill/>
                <a:ln w="9525">
                  <a:noFill/>
                  <a:miter lim="800000"/>
                  <a:headEnd/>
                  <a:tailEnd/>
                </a:ln>
              </p:spPr>
            </p:pic>
          </p:grpSp>
        </p:grpSp>
      </p:grpSp>
      <p:sp>
        <p:nvSpPr>
          <p:cNvPr id="22540" name="TextBox 11"/>
          <p:cNvSpPr txBox="1">
            <a:spLocks noChangeArrowheads="1"/>
          </p:cNvSpPr>
          <p:nvPr/>
        </p:nvSpPr>
        <p:spPr bwMode="auto">
          <a:xfrm>
            <a:off x="1295400" y="762000"/>
            <a:ext cx="6448426" cy="5016758"/>
          </a:xfrm>
          <a:prstGeom prst="rect">
            <a:avLst/>
          </a:prstGeom>
          <a:noFill/>
          <a:ln w="9525">
            <a:noFill/>
            <a:miter lim="800000"/>
            <a:headEnd/>
            <a:tailEnd/>
          </a:ln>
        </p:spPr>
        <p:txBody>
          <a:bodyPr wrap="square">
            <a:spAutoFit/>
          </a:bodyPr>
          <a:lstStyle/>
          <a:p>
            <a:r>
              <a:rPr lang="ar-EG" sz="4000" b="1" dirty="0">
                <a:solidFill>
                  <a:srgbClr val="FF0000"/>
                </a:solidFill>
                <a:latin typeface="Times New Roman" pitchFamily="18" charset="0"/>
                <a:cs typeface="Times New Roman" pitchFamily="18" charset="0"/>
              </a:rPr>
              <a:t>كرة السلة: </a:t>
            </a:r>
            <a:endParaRPr lang="ar-EG" sz="4000" b="1" dirty="0" smtClean="0">
              <a:solidFill>
                <a:srgbClr val="FF0000"/>
              </a:solidFill>
              <a:latin typeface="Times New Roman" pitchFamily="18" charset="0"/>
              <a:cs typeface="Times New Roman" pitchFamily="18" charset="0"/>
            </a:endParaRPr>
          </a:p>
          <a:p>
            <a:pPr algn="justLow"/>
            <a:r>
              <a:rPr lang="ar-EG" sz="4000" b="1" dirty="0" smtClean="0">
                <a:latin typeface="Times New Roman" pitchFamily="18" charset="0"/>
                <a:cs typeface="Times New Roman" pitchFamily="18" charset="0"/>
              </a:rPr>
              <a:t>اتفق </a:t>
            </a:r>
            <a:r>
              <a:rPr lang="ar-EG" sz="4000" b="1" dirty="0">
                <a:latin typeface="Times New Roman" pitchFamily="18" charset="0"/>
                <a:cs typeface="Times New Roman" pitchFamily="18" charset="0"/>
              </a:rPr>
              <a:t>ستة أصدقاء على أن يرمي كل منهم كرة السلة إلى المرمى مئة مرة؛ ليحددوا أيهم يحرز أكبر عددٍ من الرميات الناجحة, وقد كانت النتائج كما في الجدول الآتي. بكم تزيد عدد الرميات الناجحة لناصر على عدد الرميات الناجحة لفهد؟ </a:t>
            </a:r>
          </a:p>
        </p:txBody>
      </p:sp>
      <p:grpSp>
        <p:nvGrpSpPr>
          <p:cNvPr id="10" name="Group 1"/>
          <p:cNvGrpSpPr>
            <a:grpSpLocks/>
          </p:cNvGrpSpPr>
          <p:nvPr/>
        </p:nvGrpSpPr>
        <p:grpSpPr bwMode="auto">
          <a:xfrm>
            <a:off x="8072438" y="2143125"/>
            <a:ext cx="714375" cy="1395413"/>
            <a:chOff x="7929586" y="3071810"/>
            <a:chExt cx="714380" cy="1394861"/>
          </a:xfrm>
        </p:grpSpPr>
        <p:grpSp>
          <p:nvGrpSpPr>
            <p:cNvPr id="22533" name="Group 9"/>
            <p:cNvGrpSpPr>
              <a:grpSpLocks/>
            </p:cNvGrpSpPr>
            <p:nvPr/>
          </p:nvGrpSpPr>
          <p:grpSpPr bwMode="auto">
            <a:xfrm>
              <a:off x="7929586" y="3214686"/>
              <a:ext cx="714380" cy="1251985"/>
              <a:chOff x="8072462" y="2143116"/>
              <a:chExt cx="714380" cy="1251985"/>
            </a:xfrm>
          </p:grpSpPr>
          <p:sp>
            <p:nvSpPr>
              <p:cNvPr id="7" name="Curved Down Arrow 6"/>
              <p:cNvSpPr/>
              <p:nvPr/>
            </p:nvSpPr>
            <p:spPr>
              <a:xfrm rot="6111631">
                <a:off x="7899634" y="2538057"/>
                <a:ext cx="1052097" cy="661992"/>
              </a:xfrm>
              <a:prstGeom prst="curvedDownArrow">
                <a:avLst>
                  <a:gd name="adj1" fmla="val 25000"/>
                  <a:gd name="adj2" fmla="val 57029"/>
                  <a:gd name="adj3" fmla="val 55000"/>
                </a:avLst>
              </a:prstGeom>
              <a:solidFill>
                <a:srgbClr val="CC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8" name="Oval 7"/>
              <p:cNvSpPr/>
              <p:nvPr/>
            </p:nvSpPr>
            <p:spPr>
              <a:xfrm>
                <a:off x="8072462" y="2143058"/>
                <a:ext cx="714380" cy="714093"/>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5400" b="1" dirty="0"/>
              </a:p>
            </p:txBody>
          </p:sp>
        </p:grpSp>
        <p:grpSp>
          <p:nvGrpSpPr>
            <p:cNvPr id="22534" name="Group 6"/>
            <p:cNvGrpSpPr>
              <a:grpSpLocks/>
            </p:cNvGrpSpPr>
            <p:nvPr/>
          </p:nvGrpSpPr>
          <p:grpSpPr bwMode="auto">
            <a:xfrm>
              <a:off x="7929586" y="3071810"/>
              <a:ext cx="714380" cy="1251985"/>
              <a:chOff x="8072462" y="2143116"/>
              <a:chExt cx="714380" cy="1251985"/>
            </a:xfrm>
          </p:grpSpPr>
          <p:sp>
            <p:nvSpPr>
              <p:cNvPr id="5" name="Curved Down Arrow 4"/>
              <p:cNvSpPr/>
              <p:nvPr/>
            </p:nvSpPr>
            <p:spPr>
              <a:xfrm rot="6111631">
                <a:off x="7899634" y="2538115"/>
                <a:ext cx="1052097" cy="661992"/>
              </a:xfrm>
              <a:prstGeom prst="curvedDownArrow">
                <a:avLst>
                  <a:gd name="adj1" fmla="val 25000"/>
                  <a:gd name="adj2" fmla="val 57029"/>
                  <a:gd name="adj3" fmla="val 55000"/>
                </a:avLst>
              </a:prstGeom>
              <a:solidFill>
                <a:srgbClr val="FFFF00"/>
              </a:solidFill>
              <a:ln w="38100">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6" name="Oval 5"/>
              <p:cNvSpPr/>
              <p:nvPr/>
            </p:nvSpPr>
            <p:spPr>
              <a:xfrm>
                <a:off x="8072462" y="2143116"/>
                <a:ext cx="714380" cy="714093"/>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5400" b="1" dirty="0"/>
                  <a:t>1</a:t>
                </a:r>
              </a:p>
            </p:txBody>
          </p:sp>
        </p:grpSp>
      </p:grpSp>
      <p:pic>
        <p:nvPicPr>
          <p:cNvPr id="22532" name="Picture 21"/>
          <p:cNvPicPr>
            <a:picLocks noChangeAspect="1" noChangeArrowheads="1"/>
          </p:cNvPicPr>
          <p:nvPr/>
        </p:nvPicPr>
        <p:blipFill>
          <a:blip r:embed="rId8" cstate="print">
            <a:lum bright="-16000" contrast="28000"/>
          </a:blip>
          <a:srcRect/>
          <a:stretch>
            <a:fillRect/>
          </a:stretch>
        </p:blipFill>
        <p:spPr bwMode="auto">
          <a:xfrm>
            <a:off x="0" y="4924425"/>
            <a:ext cx="1676400" cy="1933575"/>
          </a:xfrm>
          <a:prstGeom prst="roundRect">
            <a:avLst/>
          </a:prstGeom>
          <a:noFill/>
          <a:ln w="9525">
            <a:noFill/>
            <a:miter lim="800000"/>
            <a:headEnd/>
            <a:tailEnd/>
          </a:ln>
        </p:spPr>
      </p:pic>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0.7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Effect transition="in" filter="fade">
                                      <p:cBhvr>
                                        <p:cTn id="9" dur="5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22532"/>
                                        </p:tgtEl>
                                        <p:attrNameLst>
                                          <p:attrName>style.visibility</p:attrName>
                                        </p:attrNameLst>
                                      </p:cBhvr>
                                      <p:to>
                                        <p:strVal val="visible"/>
                                      </p:to>
                                    </p:set>
                                    <p:anim calcmode="lin" valueType="num">
                                      <p:cBhvr>
                                        <p:cTn id="12" dur="500" fill="hold"/>
                                        <p:tgtEl>
                                          <p:spTgt spid="22532"/>
                                        </p:tgtEl>
                                        <p:attrNameLst>
                                          <p:attrName>ppt_w</p:attrName>
                                        </p:attrNameLst>
                                      </p:cBhvr>
                                      <p:tavLst>
                                        <p:tav tm="0">
                                          <p:val>
                                            <p:strVal val="#ppt_w*0.70"/>
                                          </p:val>
                                        </p:tav>
                                        <p:tav tm="100000">
                                          <p:val>
                                            <p:strVal val="#ppt_w"/>
                                          </p:val>
                                        </p:tav>
                                      </p:tavLst>
                                    </p:anim>
                                    <p:anim calcmode="lin" valueType="num">
                                      <p:cBhvr>
                                        <p:cTn id="13" dur="500" fill="hold"/>
                                        <p:tgtEl>
                                          <p:spTgt spid="22532"/>
                                        </p:tgtEl>
                                        <p:attrNameLst>
                                          <p:attrName>ppt_h</p:attrName>
                                        </p:attrNameLst>
                                      </p:cBhvr>
                                      <p:tavLst>
                                        <p:tav tm="0">
                                          <p:val>
                                            <p:strVal val="#ppt_h"/>
                                          </p:val>
                                        </p:tav>
                                        <p:tav tm="100000">
                                          <p:val>
                                            <p:strVal val="#ppt_h"/>
                                          </p:val>
                                        </p:tav>
                                      </p:tavLst>
                                    </p:anim>
                                    <p:animEffect transition="in" filter="fade">
                                      <p:cBhvr>
                                        <p:cTn id="14" dur="500"/>
                                        <p:tgtEl>
                                          <p:spTgt spid="22532"/>
                                        </p:tgtEl>
                                      </p:cBhvr>
                                    </p:animEffect>
                                  </p:childTnLst>
                                </p:cTn>
                              </p:par>
                              <p:par>
                                <p:cTn id="15" presetID="4" presetClass="entr" presetSubtype="16" fill="hold" nodeType="withEffect">
                                  <p:stCondLst>
                                    <p:cond delay="0"/>
                                  </p:stCondLst>
                                  <p:childTnLst>
                                    <p:set>
                                      <p:cBhvr>
                                        <p:cTn id="16" dur="1" fill="hold">
                                          <p:stCondLst>
                                            <p:cond delay="0"/>
                                          </p:stCondLst>
                                        </p:cTn>
                                        <p:tgtEl>
                                          <p:spTgt spid="22539"/>
                                        </p:tgtEl>
                                        <p:attrNameLst>
                                          <p:attrName>style.visibility</p:attrName>
                                        </p:attrNameLst>
                                      </p:cBhvr>
                                      <p:to>
                                        <p:strVal val="visible"/>
                                      </p:to>
                                    </p:set>
                                    <p:animEffect transition="in" filter="box(in)">
                                      <p:cBhvr>
                                        <p:cTn id="17" dur="500"/>
                                        <p:tgtEl>
                                          <p:spTgt spid="22539"/>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22540">
                                            <p:txEl>
                                              <p:pRg st="0" end="0"/>
                                            </p:txEl>
                                          </p:spTgt>
                                        </p:tgtEl>
                                        <p:attrNameLst>
                                          <p:attrName>style.visibility</p:attrName>
                                        </p:attrNameLst>
                                      </p:cBhvr>
                                      <p:to>
                                        <p:strVal val="visible"/>
                                      </p:to>
                                    </p:set>
                                    <p:animEffect transition="in" filter="box(in)">
                                      <p:cBhvr>
                                        <p:cTn id="20" dur="500"/>
                                        <p:tgtEl>
                                          <p:spTgt spid="22540">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3" name="كرة السلة.wav"/>
                                        </p:tgtEl>
                                      </p:cMediaNode>
                                    </p:audio>
                                  </p:sub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2540">
                                            <p:txEl>
                                              <p:pRg st="1" end="1"/>
                                            </p:txEl>
                                          </p:spTgt>
                                        </p:tgtEl>
                                        <p:attrNameLst>
                                          <p:attrName>style.visibility</p:attrName>
                                        </p:attrNameLst>
                                      </p:cBhvr>
                                      <p:to>
                                        <p:strVal val="visible"/>
                                      </p:to>
                                    </p:set>
                                    <p:animEffect transition="in" filter="box(in)">
                                      <p:cBhvr>
                                        <p:cTn id="25" dur="500"/>
                                        <p:tgtEl>
                                          <p:spTgt spid="22540">
                                            <p:txEl>
                                              <p:pRg st="1" end="1"/>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4" name="اتفق ستة أصدقاء على أن يرمي ك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0" grpId="0" uiExpan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457199"/>
          <a:ext cx="8153400" cy="6127432"/>
        </p:xfrm>
        <a:graphic>
          <a:graphicData uri="http://schemas.openxmlformats.org/drawingml/2006/table">
            <a:tbl>
              <a:tblPr rtl="1" firstRow="1" bandRow="1">
                <a:tableStyleId>{5C22544A-7EE6-4342-B048-85BDC9FD1C3A}</a:tableStyleId>
              </a:tblPr>
              <a:tblGrid>
                <a:gridCol w="4076700"/>
                <a:gridCol w="4076700"/>
              </a:tblGrid>
              <a:tr h="765929">
                <a:tc gridSpan="2">
                  <a:txBody>
                    <a:bodyPr/>
                    <a:lstStyle/>
                    <a:p>
                      <a:pPr rtl="1"/>
                      <a:endParaRPr lang="ar-EG" dirty="0"/>
                    </a:p>
                  </a:txBody>
                  <a:tcPr>
                    <a:lnB w="12700" cap="flat" cmpd="sng" algn="ctr">
                      <a:solidFill>
                        <a:schemeClr val="tx1"/>
                      </a:solidFill>
                      <a:prstDash val="solid"/>
                      <a:round/>
                      <a:headEnd type="none" w="med" len="med"/>
                      <a:tailEnd type="none" w="med" len="med"/>
                    </a:lnB>
                    <a:solidFill>
                      <a:srgbClr val="FF0000"/>
                    </a:solidFill>
                  </a:tcPr>
                </a:tc>
                <a:tc hMerge="1">
                  <a:txBody>
                    <a:bodyPr/>
                    <a:lstStyle/>
                    <a:p>
                      <a:pPr rtl="1"/>
                      <a:endParaRPr lang="ar-EG" dirty="0"/>
                    </a:p>
                  </a:txBody>
                  <a:tcPr>
                    <a:lnB w="12700" cap="flat" cmpd="sng" algn="ctr">
                      <a:solidFill>
                        <a:schemeClr val="tx1"/>
                      </a:solidFill>
                      <a:prstDash val="solid"/>
                      <a:round/>
                      <a:headEnd type="none" w="med" len="med"/>
                      <a:tailEnd type="none" w="med" len="med"/>
                    </a:lnB>
                    <a:solidFill>
                      <a:schemeClr val="accent5">
                        <a:lumMod val="60000"/>
                        <a:lumOff val="40000"/>
                      </a:schemeClr>
                    </a:solidFill>
                  </a:tcPr>
                </a:tc>
              </a:tr>
              <a:tr h="765929">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65929">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65929">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65929">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65929">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65929">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65929">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Box 2"/>
          <p:cNvSpPr txBox="1">
            <a:spLocks noChangeArrowheads="1"/>
          </p:cNvSpPr>
          <p:nvPr/>
        </p:nvSpPr>
        <p:spPr bwMode="auto">
          <a:xfrm>
            <a:off x="609601" y="381000"/>
            <a:ext cx="7837488" cy="830997"/>
          </a:xfrm>
          <a:prstGeom prst="rect">
            <a:avLst/>
          </a:prstGeom>
          <a:noFill/>
          <a:ln w="9525">
            <a:noFill/>
            <a:miter lim="800000"/>
            <a:headEnd/>
            <a:tailEnd/>
          </a:ln>
        </p:spPr>
        <p:txBody>
          <a:bodyPr wrap="square">
            <a:spAutoFit/>
          </a:bodyPr>
          <a:lstStyle/>
          <a:p>
            <a:pPr algn="ctr"/>
            <a:r>
              <a:rPr lang="ar-EG" sz="4800" b="1" dirty="0" smtClean="0">
                <a:solidFill>
                  <a:schemeClr val="bg1"/>
                </a:solidFill>
              </a:rPr>
              <a:t>نتائج رميات كرة السلة للأصدقاء الستة</a:t>
            </a:r>
            <a:endParaRPr lang="ar-EG" sz="4800" b="1" dirty="0">
              <a:solidFill>
                <a:schemeClr val="bg1"/>
              </a:solidFill>
            </a:endParaRPr>
          </a:p>
        </p:txBody>
      </p:sp>
      <p:sp>
        <p:nvSpPr>
          <p:cNvPr id="4" name="TextBox 3"/>
          <p:cNvSpPr txBox="1">
            <a:spLocks noChangeArrowheads="1"/>
          </p:cNvSpPr>
          <p:nvPr/>
        </p:nvSpPr>
        <p:spPr bwMode="auto">
          <a:xfrm>
            <a:off x="6019800" y="1258669"/>
            <a:ext cx="1655762" cy="646331"/>
          </a:xfrm>
          <a:prstGeom prst="rect">
            <a:avLst/>
          </a:prstGeom>
          <a:noFill/>
          <a:ln w="9525">
            <a:noFill/>
            <a:miter lim="800000"/>
            <a:headEnd/>
            <a:tailEnd/>
          </a:ln>
        </p:spPr>
        <p:txBody>
          <a:bodyPr>
            <a:spAutoFit/>
          </a:bodyPr>
          <a:lstStyle/>
          <a:p>
            <a:pPr algn="ctr"/>
            <a:r>
              <a:rPr lang="ar-EG" sz="3600" b="1" dirty="0" smtClean="0"/>
              <a:t>الاسم</a:t>
            </a:r>
            <a:endParaRPr lang="ar-EG" sz="3600" b="1" dirty="0"/>
          </a:p>
        </p:txBody>
      </p:sp>
      <p:sp>
        <p:nvSpPr>
          <p:cNvPr id="12" name="TextBox 11"/>
          <p:cNvSpPr txBox="1">
            <a:spLocks noChangeArrowheads="1"/>
          </p:cNvSpPr>
          <p:nvPr/>
        </p:nvSpPr>
        <p:spPr bwMode="auto">
          <a:xfrm>
            <a:off x="533400" y="1295400"/>
            <a:ext cx="4038600" cy="646331"/>
          </a:xfrm>
          <a:prstGeom prst="rect">
            <a:avLst/>
          </a:prstGeom>
          <a:noFill/>
          <a:ln w="9525">
            <a:noFill/>
            <a:miter lim="800000"/>
            <a:headEnd/>
            <a:tailEnd/>
          </a:ln>
        </p:spPr>
        <p:txBody>
          <a:bodyPr wrap="square">
            <a:spAutoFit/>
          </a:bodyPr>
          <a:lstStyle/>
          <a:p>
            <a:pPr algn="ctr"/>
            <a:r>
              <a:rPr lang="ar-EG" sz="3600" b="1" dirty="0" smtClean="0"/>
              <a:t>عدد الرميات الناجحة</a:t>
            </a:r>
            <a:endParaRPr lang="ar-EG" sz="3600" b="1" dirty="0"/>
          </a:p>
        </p:txBody>
      </p:sp>
      <p:sp>
        <p:nvSpPr>
          <p:cNvPr id="23" name="TextBox 3"/>
          <p:cNvSpPr txBox="1">
            <a:spLocks noChangeArrowheads="1"/>
          </p:cNvSpPr>
          <p:nvPr/>
        </p:nvSpPr>
        <p:spPr bwMode="auto">
          <a:xfrm>
            <a:off x="6019800" y="2060357"/>
            <a:ext cx="1655762" cy="646331"/>
          </a:xfrm>
          <a:prstGeom prst="rect">
            <a:avLst/>
          </a:prstGeom>
          <a:noFill/>
          <a:ln w="9525">
            <a:noFill/>
            <a:miter lim="800000"/>
            <a:headEnd/>
            <a:tailEnd/>
          </a:ln>
        </p:spPr>
        <p:txBody>
          <a:bodyPr>
            <a:spAutoFit/>
          </a:bodyPr>
          <a:lstStyle/>
          <a:p>
            <a:pPr algn="ctr"/>
            <a:r>
              <a:rPr lang="ar-EG" sz="3600" b="1" dirty="0" smtClean="0"/>
              <a:t>ناصر</a:t>
            </a:r>
            <a:endParaRPr lang="ar-EG" sz="3600" b="1" dirty="0"/>
          </a:p>
        </p:txBody>
      </p:sp>
      <p:sp>
        <p:nvSpPr>
          <p:cNvPr id="24" name="TextBox 11"/>
          <p:cNvSpPr txBox="1">
            <a:spLocks noChangeArrowheads="1"/>
          </p:cNvSpPr>
          <p:nvPr/>
        </p:nvSpPr>
        <p:spPr bwMode="auto">
          <a:xfrm>
            <a:off x="1676400" y="2097088"/>
            <a:ext cx="1655762" cy="646112"/>
          </a:xfrm>
          <a:prstGeom prst="rect">
            <a:avLst/>
          </a:prstGeom>
          <a:noFill/>
          <a:ln w="9525">
            <a:noFill/>
            <a:miter lim="800000"/>
            <a:headEnd/>
            <a:tailEnd/>
          </a:ln>
        </p:spPr>
        <p:txBody>
          <a:bodyPr>
            <a:spAutoFit/>
          </a:bodyPr>
          <a:lstStyle/>
          <a:p>
            <a:pPr algn="ctr"/>
            <a:r>
              <a:rPr lang="ar-EG" sz="3600" b="1" dirty="0" smtClean="0"/>
              <a:t>88</a:t>
            </a:r>
            <a:endParaRPr lang="ar-EG" sz="3600" b="1" dirty="0"/>
          </a:p>
        </p:txBody>
      </p:sp>
      <p:sp>
        <p:nvSpPr>
          <p:cNvPr id="25" name="TextBox 3"/>
          <p:cNvSpPr txBox="1">
            <a:spLocks noChangeArrowheads="1"/>
          </p:cNvSpPr>
          <p:nvPr/>
        </p:nvSpPr>
        <p:spPr bwMode="auto">
          <a:xfrm>
            <a:off x="6019800" y="2743200"/>
            <a:ext cx="1655762" cy="646331"/>
          </a:xfrm>
          <a:prstGeom prst="rect">
            <a:avLst/>
          </a:prstGeom>
          <a:noFill/>
          <a:ln w="9525">
            <a:noFill/>
            <a:miter lim="800000"/>
            <a:headEnd/>
            <a:tailEnd/>
          </a:ln>
        </p:spPr>
        <p:txBody>
          <a:bodyPr>
            <a:spAutoFit/>
          </a:bodyPr>
          <a:lstStyle/>
          <a:p>
            <a:pPr algn="ctr"/>
            <a:r>
              <a:rPr lang="ar-EG" sz="3600" b="1" dirty="0" smtClean="0"/>
              <a:t>سلطان</a:t>
            </a:r>
            <a:endParaRPr lang="ar-EG" sz="3600" b="1" dirty="0"/>
          </a:p>
        </p:txBody>
      </p:sp>
      <p:sp>
        <p:nvSpPr>
          <p:cNvPr id="26" name="TextBox 11"/>
          <p:cNvSpPr txBox="1">
            <a:spLocks noChangeArrowheads="1"/>
          </p:cNvSpPr>
          <p:nvPr/>
        </p:nvSpPr>
        <p:spPr bwMode="auto">
          <a:xfrm>
            <a:off x="1676400" y="2779931"/>
            <a:ext cx="1655762" cy="646112"/>
          </a:xfrm>
          <a:prstGeom prst="rect">
            <a:avLst/>
          </a:prstGeom>
          <a:noFill/>
          <a:ln w="9525">
            <a:noFill/>
            <a:miter lim="800000"/>
            <a:headEnd/>
            <a:tailEnd/>
          </a:ln>
        </p:spPr>
        <p:txBody>
          <a:bodyPr>
            <a:spAutoFit/>
          </a:bodyPr>
          <a:lstStyle/>
          <a:p>
            <a:pPr algn="ctr"/>
            <a:r>
              <a:rPr lang="ar-EG" sz="3600" b="1" dirty="0" smtClean="0"/>
              <a:t>69</a:t>
            </a:r>
            <a:endParaRPr lang="ar-EG" sz="3600" b="1" dirty="0"/>
          </a:p>
        </p:txBody>
      </p:sp>
      <p:sp>
        <p:nvSpPr>
          <p:cNvPr id="27" name="TextBox 3"/>
          <p:cNvSpPr txBox="1">
            <a:spLocks noChangeArrowheads="1"/>
          </p:cNvSpPr>
          <p:nvPr/>
        </p:nvSpPr>
        <p:spPr bwMode="auto">
          <a:xfrm>
            <a:off x="6019800" y="3584357"/>
            <a:ext cx="1655762" cy="646331"/>
          </a:xfrm>
          <a:prstGeom prst="rect">
            <a:avLst/>
          </a:prstGeom>
          <a:noFill/>
          <a:ln w="9525">
            <a:noFill/>
            <a:miter lim="800000"/>
            <a:headEnd/>
            <a:tailEnd/>
          </a:ln>
        </p:spPr>
        <p:txBody>
          <a:bodyPr>
            <a:spAutoFit/>
          </a:bodyPr>
          <a:lstStyle/>
          <a:p>
            <a:pPr algn="ctr"/>
            <a:r>
              <a:rPr lang="ar-EG" sz="3600" b="1" dirty="0" smtClean="0"/>
              <a:t>سعيد</a:t>
            </a:r>
            <a:endParaRPr lang="ar-EG" sz="3600" b="1" dirty="0"/>
          </a:p>
        </p:txBody>
      </p:sp>
      <p:sp>
        <p:nvSpPr>
          <p:cNvPr id="28" name="TextBox 11"/>
          <p:cNvSpPr txBox="1">
            <a:spLocks noChangeArrowheads="1"/>
          </p:cNvSpPr>
          <p:nvPr/>
        </p:nvSpPr>
        <p:spPr bwMode="auto">
          <a:xfrm>
            <a:off x="1676400" y="3621088"/>
            <a:ext cx="1655762" cy="646112"/>
          </a:xfrm>
          <a:prstGeom prst="rect">
            <a:avLst/>
          </a:prstGeom>
          <a:noFill/>
          <a:ln w="9525">
            <a:noFill/>
            <a:miter lim="800000"/>
            <a:headEnd/>
            <a:tailEnd/>
          </a:ln>
        </p:spPr>
        <p:txBody>
          <a:bodyPr>
            <a:spAutoFit/>
          </a:bodyPr>
          <a:lstStyle/>
          <a:p>
            <a:pPr algn="ctr"/>
            <a:r>
              <a:rPr lang="ar-EG" sz="3600" b="1" dirty="0" smtClean="0"/>
              <a:t>58</a:t>
            </a:r>
            <a:endParaRPr lang="ar-EG" sz="3600" b="1" dirty="0"/>
          </a:p>
        </p:txBody>
      </p:sp>
      <p:sp>
        <p:nvSpPr>
          <p:cNvPr id="29" name="TextBox 3"/>
          <p:cNvSpPr txBox="1">
            <a:spLocks noChangeArrowheads="1"/>
          </p:cNvSpPr>
          <p:nvPr/>
        </p:nvSpPr>
        <p:spPr bwMode="auto">
          <a:xfrm>
            <a:off x="6019800" y="4343400"/>
            <a:ext cx="1655762" cy="646331"/>
          </a:xfrm>
          <a:prstGeom prst="rect">
            <a:avLst/>
          </a:prstGeom>
          <a:noFill/>
          <a:ln w="9525">
            <a:noFill/>
            <a:miter lim="800000"/>
            <a:headEnd/>
            <a:tailEnd/>
          </a:ln>
        </p:spPr>
        <p:txBody>
          <a:bodyPr>
            <a:spAutoFit/>
          </a:bodyPr>
          <a:lstStyle/>
          <a:p>
            <a:pPr algn="ctr"/>
            <a:r>
              <a:rPr lang="ar-EG" sz="3600" b="1" dirty="0" smtClean="0"/>
              <a:t>فهد</a:t>
            </a:r>
            <a:endParaRPr lang="ar-EG" sz="3600" b="1" dirty="0"/>
          </a:p>
        </p:txBody>
      </p:sp>
      <p:sp>
        <p:nvSpPr>
          <p:cNvPr id="30" name="TextBox 11"/>
          <p:cNvSpPr txBox="1">
            <a:spLocks noChangeArrowheads="1"/>
          </p:cNvSpPr>
          <p:nvPr/>
        </p:nvSpPr>
        <p:spPr bwMode="auto">
          <a:xfrm>
            <a:off x="1676400" y="4380131"/>
            <a:ext cx="1655762" cy="646112"/>
          </a:xfrm>
          <a:prstGeom prst="rect">
            <a:avLst/>
          </a:prstGeom>
          <a:noFill/>
          <a:ln w="9525">
            <a:noFill/>
            <a:miter lim="800000"/>
            <a:headEnd/>
            <a:tailEnd/>
          </a:ln>
        </p:spPr>
        <p:txBody>
          <a:bodyPr>
            <a:spAutoFit/>
          </a:bodyPr>
          <a:lstStyle/>
          <a:p>
            <a:pPr algn="ctr"/>
            <a:r>
              <a:rPr lang="ar-EG" sz="3600" b="1" dirty="0" smtClean="0"/>
              <a:t>48</a:t>
            </a:r>
            <a:endParaRPr lang="ar-EG" sz="3600" b="1" dirty="0"/>
          </a:p>
        </p:txBody>
      </p:sp>
      <p:sp>
        <p:nvSpPr>
          <p:cNvPr id="31" name="TextBox 3"/>
          <p:cNvSpPr txBox="1">
            <a:spLocks noChangeArrowheads="1"/>
          </p:cNvSpPr>
          <p:nvPr/>
        </p:nvSpPr>
        <p:spPr bwMode="auto">
          <a:xfrm>
            <a:off x="6019800" y="5026243"/>
            <a:ext cx="1655762" cy="646331"/>
          </a:xfrm>
          <a:prstGeom prst="rect">
            <a:avLst/>
          </a:prstGeom>
          <a:noFill/>
          <a:ln w="9525">
            <a:noFill/>
            <a:miter lim="800000"/>
            <a:headEnd/>
            <a:tailEnd/>
          </a:ln>
        </p:spPr>
        <p:txBody>
          <a:bodyPr>
            <a:spAutoFit/>
          </a:bodyPr>
          <a:lstStyle/>
          <a:p>
            <a:pPr algn="ctr"/>
            <a:r>
              <a:rPr lang="ar-EG" sz="3600" b="1" dirty="0" smtClean="0"/>
              <a:t>خالد</a:t>
            </a:r>
            <a:endParaRPr lang="ar-EG" sz="3600" b="1" dirty="0"/>
          </a:p>
        </p:txBody>
      </p:sp>
      <p:sp>
        <p:nvSpPr>
          <p:cNvPr id="32" name="TextBox 11"/>
          <p:cNvSpPr txBox="1">
            <a:spLocks noChangeArrowheads="1"/>
          </p:cNvSpPr>
          <p:nvPr/>
        </p:nvSpPr>
        <p:spPr bwMode="auto">
          <a:xfrm>
            <a:off x="1676400" y="5062974"/>
            <a:ext cx="1655762" cy="646112"/>
          </a:xfrm>
          <a:prstGeom prst="rect">
            <a:avLst/>
          </a:prstGeom>
          <a:noFill/>
          <a:ln w="9525">
            <a:noFill/>
            <a:miter lim="800000"/>
            <a:headEnd/>
            <a:tailEnd/>
          </a:ln>
        </p:spPr>
        <p:txBody>
          <a:bodyPr>
            <a:spAutoFit/>
          </a:bodyPr>
          <a:lstStyle/>
          <a:p>
            <a:pPr algn="ctr"/>
            <a:r>
              <a:rPr lang="ar-EG" sz="3600" b="1" dirty="0" smtClean="0"/>
              <a:t>42</a:t>
            </a:r>
            <a:endParaRPr lang="ar-EG" sz="3600" b="1" dirty="0"/>
          </a:p>
        </p:txBody>
      </p:sp>
      <p:sp>
        <p:nvSpPr>
          <p:cNvPr id="33" name="TextBox 3"/>
          <p:cNvSpPr txBox="1">
            <a:spLocks noChangeArrowheads="1"/>
          </p:cNvSpPr>
          <p:nvPr/>
        </p:nvSpPr>
        <p:spPr bwMode="auto">
          <a:xfrm>
            <a:off x="6019800" y="5867400"/>
            <a:ext cx="1655762" cy="646331"/>
          </a:xfrm>
          <a:prstGeom prst="rect">
            <a:avLst/>
          </a:prstGeom>
          <a:noFill/>
          <a:ln w="9525">
            <a:noFill/>
            <a:miter lim="800000"/>
            <a:headEnd/>
            <a:tailEnd/>
          </a:ln>
        </p:spPr>
        <p:txBody>
          <a:bodyPr>
            <a:spAutoFit/>
          </a:bodyPr>
          <a:lstStyle/>
          <a:p>
            <a:pPr algn="ctr"/>
            <a:r>
              <a:rPr lang="ar-EG" sz="3600" b="1" dirty="0" smtClean="0"/>
              <a:t>سليمان</a:t>
            </a:r>
            <a:endParaRPr lang="ar-EG" sz="3600" b="1" dirty="0"/>
          </a:p>
        </p:txBody>
      </p:sp>
      <p:sp>
        <p:nvSpPr>
          <p:cNvPr id="34" name="TextBox 11"/>
          <p:cNvSpPr txBox="1">
            <a:spLocks noChangeArrowheads="1"/>
          </p:cNvSpPr>
          <p:nvPr/>
        </p:nvSpPr>
        <p:spPr bwMode="auto">
          <a:xfrm>
            <a:off x="1676400" y="5904131"/>
            <a:ext cx="1655762" cy="646112"/>
          </a:xfrm>
          <a:prstGeom prst="rect">
            <a:avLst/>
          </a:prstGeom>
          <a:noFill/>
          <a:ln w="9525">
            <a:noFill/>
            <a:miter lim="800000"/>
            <a:headEnd/>
            <a:tailEnd/>
          </a:ln>
        </p:spPr>
        <p:txBody>
          <a:bodyPr>
            <a:spAutoFit/>
          </a:bodyPr>
          <a:lstStyle/>
          <a:p>
            <a:pPr algn="ctr"/>
            <a:r>
              <a:rPr lang="ar-EG" sz="3600" b="1" dirty="0" smtClean="0"/>
              <a:t>25</a:t>
            </a:r>
            <a:endParaRPr lang="ar-EG" sz="3600" b="1" dirty="0"/>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r_paint_splat.wav"/>
                                        </p:tgtEl>
                                      </p:cMediaNode>
                                    </p:audio>
                                  </p:sub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نتائج رميات كرة السلة للأصدقاء الستة.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الاسم.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6" name="عدد الرميات الناجحة.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right)">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7" name="ناصر.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subTnLst>
                                    <p:audio>
                                      <p:cMediaNode>
                                        <p:cTn display="0" masterRel="sameClick">
                                          <p:stCondLst>
                                            <p:cond evt="begin" delay="0">
                                              <p:tn val="28"/>
                                            </p:cond>
                                          </p:stCondLst>
                                          <p:endCondLst>
                                            <p:cond evt="onStopAudio" delay="0">
                                              <p:tgtEl>
                                                <p:sldTgt/>
                                              </p:tgtEl>
                                            </p:cond>
                                          </p:endCondLst>
                                        </p:cTn>
                                        <p:tgtEl>
                                          <p:sndTgt r:embed="rId8" name="88.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right)">
                                      <p:cBhvr>
                                        <p:cTn id="35"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9" name="سلطان.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subTnLst>
                                    <p:audio>
                                      <p:cMediaNode>
                                        <p:cTn display="0" masterRel="sameClick">
                                          <p:stCondLst>
                                            <p:cond evt="begin" delay="0">
                                              <p:tn val="38"/>
                                            </p:cond>
                                          </p:stCondLst>
                                          <p:endCondLst>
                                            <p:cond evt="onStopAudio" delay="0">
                                              <p:tgtEl>
                                                <p:sldTgt/>
                                              </p:tgtEl>
                                            </p:cond>
                                          </p:endCondLst>
                                        </p:cTn>
                                        <p:tgtEl>
                                          <p:sndTgt r:embed="rId10" name="69.wav"/>
                                        </p:tgtEl>
                                      </p:cMediaNode>
                                    </p:audio>
                                  </p:sub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right)">
                                      <p:cBhvr>
                                        <p:cTn id="45" dur="500"/>
                                        <p:tgtEl>
                                          <p:spTgt spid="27"/>
                                        </p:tgtEl>
                                      </p:cBhvr>
                                    </p:animEffect>
                                  </p:childTnLst>
                                  <p:subTnLst>
                                    <p:audio>
                                      <p:cMediaNode>
                                        <p:cTn display="0" masterRel="sameClick">
                                          <p:stCondLst>
                                            <p:cond evt="begin" delay="0">
                                              <p:tn val="43"/>
                                            </p:cond>
                                          </p:stCondLst>
                                          <p:endCondLst>
                                            <p:cond evt="onStopAudio" delay="0">
                                              <p:tgtEl>
                                                <p:sldTgt/>
                                              </p:tgtEl>
                                            </p:cond>
                                          </p:endCondLst>
                                        </p:cTn>
                                        <p:tgtEl>
                                          <p:sndTgt r:embed="rId11" name="سعيد.wav"/>
                                        </p:tgtEl>
                                      </p:cMediaNode>
                                    </p:audio>
                                  </p:sub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subTnLst>
                                    <p:audio>
                                      <p:cMediaNode>
                                        <p:cTn display="0" masterRel="sameClick">
                                          <p:stCondLst>
                                            <p:cond evt="begin" delay="0">
                                              <p:tn val="48"/>
                                            </p:cond>
                                          </p:stCondLst>
                                          <p:endCondLst>
                                            <p:cond evt="onStopAudio" delay="0">
                                              <p:tgtEl>
                                                <p:sldTgt/>
                                              </p:tgtEl>
                                            </p:cond>
                                          </p:endCondLst>
                                        </p:cTn>
                                        <p:tgtEl>
                                          <p:sndTgt r:embed="rId12" name="58.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right)">
                                      <p:cBhvr>
                                        <p:cTn id="55" dur="500"/>
                                        <p:tgtEl>
                                          <p:spTgt spid="29"/>
                                        </p:tgtEl>
                                      </p:cBhvr>
                                    </p:animEffect>
                                  </p:childTnLst>
                                  <p:subTnLst>
                                    <p:audio>
                                      <p:cMediaNode>
                                        <p:cTn display="0" masterRel="sameClick">
                                          <p:stCondLst>
                                            <p:cond evt="begin" delay="0">
                                              <p:tn val="53"/>
                                            </p:cond>
                                          </p:stCondLst>
                                          <p:endCondLst>
                                            <p:cond evt="onStopAudio" delay="0">
                                              <p:tgtEl>
                                                <p:sldTgt/>
                                              </p:tgtEl>
                                            </p:cond>
                                          </p:endCondLst>
                                        </p:cTn>
                                        <p:tgtEl>
                                          <p:sndTgt r:embed="rId13" name="فهد.wav"/>
                                        </p:tgtEl>
                                      </p:cMediaNode>
                                    </p:audio>
                                  </p:sub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down)">
                                      <p:cBhvr>
                                        <p:cTn id="60" dur="500"/>
                                        <p:tgtEl>
                                          <p:spTgt spid="30"/>
                                        </p:tgtEl>
                                      </p:cBhvr>
                                    </p:animEffect>
                                  </p:childTnLst>
                                  <p:subTnLst>
                                    <p:audio>
                                      <p:cMediaNode>
                                        <p:cTn display="0" masterRel="sameClick">
                                          <p:stCondLst>
                                            <p:cond evt="begin" delay="0">
                                              <p:tn val="58"/>
                                            </p:cond>
                                          </p:stCondLst>
                                          <p:endCondLst>
                                            <p:cond evt="onStopAudio" delay="0">
                                              <p:tgtEl>
                                                <p:sldTgt/>
                                              </p:tgtEl>
                                            </p:cond>
                                          </p:endCondLst>
                                        </p:cTn>
                                        <p:tgtEl>
                                          <p:sndTgt r:embed="rId14" name="48.wav"/>
                                        </p:tgtEl>
                                      </p:cMediaNode>
                                    </p:audio>
                                  </p:sub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right)">
                                      <p:cBhvr>
                                        <p:cTn id="65" dur="500"/>
                                        <p:tgtEl>
                                          <p:spTgt spid="31"/>
                                        </p:tgtEl>
                                      </p:cBhvr>
                                    </p:animEffect>
                                  </p:childTnLst>
                                  <p:subTnLst>
                                    <p:audio>
                                      <p:cMediaNode>
                                        <p:cTn display="0" masterRel="sameClick">
                                          <p:stCondLst>
                                            <p:cond evt="begin" delay="0">
                                              <p:tn val="63"/>
                                            </p:cond>
                                          </p:stCondLst>
                                          <p:endCondLst>
                                            <p:cond evt="onStopAudio" delay="0">
                                              <p:tgtEl>
                                                <p:sldTgt/>
                                              </p:tgtEl>
                                            </p:cond>
                                          </p:endCondLst>
                                        </p:cTn>
                                        <p:tgtEl>
                                          <p:sndTgt r:embed="rId15" name="خالد.wav"/>
                                        </p:tgtEl>
                                      </p:cMediaNode>
                                    </p:audio>
                                  </p:sub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down)">
                                      <p:cBhvr>
                                        <p:cTn id="70" dur="500"/>
                                        <p:tgtEl>
                                          <p:spTgt spid="32"/>
                                        </p:tgtEl>
                                      </p:cBhvr>
                                    </p:animEffect>
                                  </p:childTnLst>
                                  <p:subTnLst>
                                    <p:audio>
                                      <p:cMediaNode>
                                        <p:cTn display="0" masterRel="sameClick">
                                          <p:stCondLst>
                                            <p:cond evt="begin" delay="0">
                                              <p:tn val="68"/>
                                            </p:cond>
                                          </p:stCondLst>
                                          <p:endCondLst>
                                            <p:cond evt="onStopAudio" delay="0">
                                              <p:tgtEl>
                                                <p:sldTgt/>
                                              </p:tgtEl>
                                            </p:cond>
                                          </p:endCondLst>
                                        </p:cTn>
                                        <p:tgtEl>
                                          <p:sndTgt r:embed="rId16" name="42.wav"/>
                                        </p:tgtEl>
                                      </p:cMediaNode>
                                    </p:audio>
                                  </p:sub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ipe(right)">
                                      <p:cBhvr>
                                        <p:cTn id="75" dur="500"/>
                                        <p:tgtEl>
                                          <p:spTgt spid="33"/>
                                        </p:tgtEl>
                                      </p:cBhvr>
                                    </p:animEffect>
                                  </p:childTnLst>
                                  <p:subTnLst>
                                    <p:audio>
                                      <p:cMediaNode>
                                        <p:cTn display="0" masterRel="sameClick">
                                          <p:stCondLst>
                                            <p:cond evt="begin" delay="0">
                                              <p:tn val="73"/>
                                            </p:cond>
                                          </p:stCondLst>
                                          <p:endCondLst>
                                            <p:cond evt="onStopAudio" delay="0">
                                              <p:tgtEl>
                                                <p:sldTgt/>
                                              </p:tgtEl>
                                            </p:cond>
                                          </p:endCondLst>
                                        </p:cTn>
                                        <p:tgtEl>
                                          <p:sndTgt r:embed="rId17" name="سليمان.wav"/>
                                        </p:tgtEl>
                                      </p:cMediaNode>
                                    </p:audio>
                                  </p:sub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wipe(down)">
                                      <p:cBhvr>
                                        <p:cTn id="80" dur="500"/>
                                        <p:tgtEl>
                                          <p:spTgt spid="34"/>
                                        </p:tgtEl>
                                      </p:cBhvr>
                                    </p:animEffect>
                                  </p:childTnLst>
                                  <p:subTnLst>
                                    <p:audio>
                                      <p:cMediaNode>
                                        <p:cTn display="0" masterRel="sameClick">
                                          <p:stCondLst>
                                            <p:cond evt="begin" delay="0">
                                              <p:tn val="78"/>
                                            </p:cond>
                                          </p:stCondLst>
                                          <p:endCondLst>
                                            <p:cond evt="onStopAudio" delay="0">
                                              <p:tgtEl>
                                                <p:sldTgt/>
                                              </p:tgtEl>
                                            </p:cond>
                                          </p:endCondLst>
                                        </p:cTn>
                                        <p:tgtEl>
                                          <p:sndTgt r:embed="rId18" name="2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428625" y="1643063"/>
            <a:ext cx="9358313" cy="4941887"/>
            <a:chOff x="-357222" y="-24"/>
            <a:chExt cx="9358346" cy="6728351"/>
          </a:xfrm>
        </p:grpSpPr>
        <p:grpSp>
          <p:nvGrpSpPr>
            <p:cNvPr id="25614" name="Group 7"/>
            <p:cNvGrpSpPr>
              <a:grpSpLocks/>
            </p:cNvGrpSpPr>
            <p:nvPr/>
          </p:nvGrpSpPr>
          <p:grpSpPr bwMode="auto">
            <a:xfrm>
              <a:off x="-357222" y="-24"/>
              <a:ext cx="9358346" cy="6728351"/>
              <a:chOff x="-357222" y="291980"/>
              <a:chExt cx="9358346" cy="6137416"/>
            </a:xfrm>
          </p:grpSpPr>
          <p:sp>
            <p:nvSpPr>
              <p:cNvPr id="11" name="Rounded Rectangle 10"/>
              <p:cNvSpPr/>
              <p:nvPr/>
            </p:nvSpPr>
            <p:spPr>
              <a:xfrm>
                <a:off x="714345" y="642915"/>
                <a:ext cx="8072465" cy="5786481"/>
              </a:xfrm>
              <a:prstGeom prst="roundRect">
                <a:avLst/>
              </a:prstGeom>
              <a:gradFill>
                <a:gsLst>
                  <a:gs pos="0">
                    <a:srgbClr val="CC00CC"/>
                  </a:gs>
                  <a:gs pos="25000">
                    <a:schemeClr val="bg1"/>
                  </a:gs>
                  <a:gs pos="50000">
                    <a:schemeClr val="bg1"/>
                  </a:gs>
                  <a:gs pos="75000">
                    <a:schemeClr val="bg1"/>
                  </a:gs>
                  <a:gs pos="100000">
                    <a:srgbClr val="0000FF"/>
                  </a:gs>
                </a:gsLst>
                <a:lin ang="8100000" scaled="0"/>
              </a:grad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a:cs typeface="+mj-cs"/>
                </a:endParaRPr>
              </a:p>
            </p:txBody>
          </p:sp>
          <p:pic>
            <p:nvPicPr>
              <p:cNvPr id="12" name="Picture 11" descr="00008.WMF"/>
              <p:cNvPicPr>
                <a:picLocks noChangeAspect="1"/>
              </p:cNvPicPr>
              <p:nvPr/>
            </p:nvPicPr>
            <p:blipFill>
              <a:blip r:embed="rId5" cstate="print">
                <a:duotone>
                  <a:prstClr val="black"/>
                  <a:schemeClr val="accent5">
                    <a:tint val="45000"/>
                    <a:satMod val="400000"/>
                  </a:schemeClr>
                </a:duotone>
              </a:blip>
              <a:stretch>
                <a:fillRect/>
              </a:stretch>
            </p:blipFill>
            <p:spPr>
              <a:xfrm>
                <a:off x="-357222" y="291980"/>
                <a:ext cx="9358346" cy="6125373"/>
              </a:xfrm>
              <a:prstGeom prst="rect">
                <a:avLst/>
              </a:prstGeom>
              <a:effectLst>
                <a:innerShdw blurRad="698500">
                  <a:srgbClr val="0000CC"/>
                </a:innerShdw>
              </a:effectLst>
            </p:spPr>
          </p:pic>
        </p:grpSp>
        <p:sp>
          <p:nvSpPr>
            <p:cNvPr id="21519" name="TextBox 9"/>
            <p:cNvSpPr txBox="1">
              <a:spLocks noChangeArrowheads="1"/>
            </p:cNvSpPr>
            <p:nvPr/>
          </p:nvSpPr>
          <p:spPr bwMode="auto">
            <a:xfrm>
              <a:off x="1571598" y="1091468"/>
              <a:ext cx="6572273" cy="4316261"/>
            </a:xfrm>
            <a:prstGeom prst="rect">
              <a:avLst/>
            </a:prstGeom>
            <a:noFill/>
            <a:ln w="9525">
              <a:noFill/>
              <a:miter lim="800000"/>
              <a:headEnd/>
              <a:tailEnd/>
            </a:ln>
          </p:spPr>
          <p:txBody>
            <a:bodyPr>
              <a:spAutoFit/>
            </a:bodyPr>
            <a:lstStyle/>
            <a:p>
              <a:pPr algn="ctr">
                <a:defRPr/>
              </a:pPr>
              <a:r>
                <a:rPr lang="ar-EG" sz="4000" b="1">
                  <a:latin typeface="+mn-lt"/>
                  <a:cs typeface="+mj-cs"/>
                </a:rPr>
                <a:t>توجد معلومات زائدة تتعلق بعدد الرميات الناجحة لكثير من اللاعبين. ولكنك تحتاج فقط إلى معرفة الزيادة في عدد الرميات الناجحة لناصر على تلك التي لفهد.</a:t>
              </a:r>
            </a:p>
          </p:txBody>
        </p:sp>
      </p:grpSp>
      <p:grpSp>
        <p:nvGrpSpPr>
          <p:cNvPr id="8" name="Group 1"/>
          <p:cNvGrpSpPr>
            <a:grpSpLocks/>
          </p:cNvGrpSpPr>
          <p:nvPr/>
        </p:nvGrpSpPr>
        <p:grpSpPr bwMode="auto">
          <a:xfrm>
            <a:off x="5929313" y="500063"/>
            <a:ext cx="2428875" cy="1357312"/>
            <a:chOff x="1563138" y="1142984"/>
            <a:chExt cx="6080696" cy="4071036"/>
          </a:xfrm>
        </p:grpSpPr>
        <p:sp>
          <p:nvSpPr>
            <p:cNvPr id="3" name="Teardrop 2"/>
            <p:cNvSpPr/>
            <p:nvPr/>
          </p:nvSpPr>
          <p:spPr>
            <a:xfrm rot="11059566" flipV="1">
              <a:off x="1563138" y="1215371"/>
              <a:ext cx="5857916" cy="3998649"/>
            </a:xfrm>
            <a:prstGeom prst="teardrop">
              <a:avLst>
                <a:gd name="adj" fmla="val 113658"/>
              </a:avLst>
            </a:prstGeom>
            <a:solidFill>
              <a:srgbClr val="0000FF"/>
            </a:solidFill>
            <a:ln>
              <a:solidFill>
                <a:schemeClr val="tx1"/>
              </a:solidFill>
            </a:ln>
            <a:effectLst>
              <a:innerShdw blurRad="698500">
                <a:srgbClr val="0000FF"/>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4" name="Teardrop 3"/>
            <p:cNvSpPr/>
            <p:nvPr/>
          </p:nvSpPr>
          <p:spPr>
            <a:xfrm rot="11059566">
              <a:off x="1626541" y="1284322"/>
              <a:ext cx="5857916" cy="3571900"/>
            </a:xfrm>
            <a:prstGeom prst="teardrop">
              <a:avLst>
                <a:gd name="adj" fmla="val 113658"/>
              </a:avLst>
            </a:prstGeom>
            <a:solidFill>
              <a:srgbClr val="FFFF00"/>
            </a:solidFill>
            <a:ln>
              <a:solidFill>
                <a:schemeClr val="tx1"/>
              </a:solidFill>
            </a:ln>
            <a:effectLst>
              <a:innerShdw blurRad="698500">
                <a:srgbClr val="00FF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5" name="Teardrop 4"/>
            <p:cNvSpPr/>
            <p:nvPr/>
          </p:nvSpPr>
          <p:spPr>
            <a:xfrm>
              <a:off x="1785918" y="1142984"/>
              <a:ext cx="5857916" cy="3571900"/>
            </a:xfrm>
            <a:prstGeom prst="teardrop">
              <a:avLst>
                <a:gd name="adj" fmla="val 113658"/>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solidFill>
                <a:schemeClr val="tx1"/>
              </a:solidFill>
            </a:ln>
            <a:effectLst>
              <a:innerShdw blurRad="279400">
                <a:srgbClr val="0000FF"/>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000">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6" name="TextBox 5"/>
            <p:cNvSpPr txBox="1"/>
            <p:nvPr/>
          </p:nvSpPr>
          <p:spPr>
            <a:xfrm>
              <a:off x="2608381" y="1142984"/>
              <a:ext cx="4498920" cy="3323490"/>
            </a:xfrm>
            <a:prstGeom prst="rect">
              <a:avLst/>
            </a:prstGeom>
            <a:noFill/>
          </p:spPr>
          <p:txBody>
            <a:bodyPr rtlCol="1">
              <a:spAutoFit/>
            </a:bodyPr>
            <a:lstStyle/>
            <a:p>
              <a:pPr algn="ctr" fontAlgn="auto">
                <a:spcBef>
                  <a:spcPts val="0"/>
                </a:spcBef>
                <a:spcAft>
                  <a:spcPts val="0"/>
                </a:spcAft>
                <a:defRPr/>
              </a:pPr>
              <a:r>
                <a:rPr lang="ar-EG" sz="6600" b="1" dirty="0">
                  <a:solidFill>
                    <a:schemeClr val="bg1"/>
                  </a:solidFill>
                  <a:latin typeface="+mn-lt"/>
                  <a:cs typeface="+mj-cs"/>
                </a:rPr>
                <a:t>افهم</a:t>
              </a:r>
            </a:p>
          </p:txBody>
        </p:sp>
      </p:gr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45">
                                          <p:stCondLst>
                                            <p:cond delay="0"/>
                                          </p:stCondLst>
                                        </p:cTn>
                                        <p:tgtEl>
                                          <p:spTgt spid="8"/>
                                        </p:tgtEl>
                                      </p:cBhvr>
                                    </p:animEffect>
                                    <p:anim calcmode="lin" valueType="num">
                                      <p:cBhvr>
                                        <p:cTn id="8" dur="455"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3" dur="7">
                                          <p:stCondLst>
                                            <p:cond delay="162"/>
                                          </p:stCondLst>
                                        </p:cTn>
                                        <p:tgtEl>
                                          <p:spTgt spid="8"/>
                                        </p:tgtEl>
                                      </p:cBhvr>
                                      <p:to x="100000" y="60000"/>
                                    </p:animScale>
                                    <p:animScale>
                                      <p:cBhvr>
                                        <p:cTn id="14" dur="41" decel="50000">
                                          <p:stCondLst>
                                            <p:cond delay="169"/>
                                          </p:stCondLst>
                                        </p:cTn>
                                        <p:tgtEl>
                                          <p:spTgt spid="8"/>
                                        </p:tgtEl>
                                      </p:cBhvr>
                                      <p:to x="100000" y="100000"/>
                                    </p:animScale>
                                    <p:animScale>
                                      <p:cBhvr>
                                        <p:cTn id="15" dur="7">
                                          <p:stCondLst>
                                            <p:cond delay="328"/>
                                          </p:stCondLst>
                                        </p:cTn>
                                        <p:tgtEl>
                                          <p:spTgt spid="8"/>
                                        </p:tgtEl>
                                      </p:cBhvr>
                                      <p:to x="100000" y="80000"/>
                                    </p:animScale>
                                    <p:animScale>
                                      <p:cBhvr>
                                        <p:cTn id="16" dur="41" decel="50000">
                                          <p:stCondLst>
                                            <p:cond delay="334"/>
                                          </p:stCondLst>
                                        </p:cTn>
                                        <p:tgtEl>
                                          <p:spTgt spid="8"/>
                                        </p:tgtEl>
                                      </p:cBhvr>
                                      <p:to x="100000" y="100000"/>
                                    </p:animScale>
                                    <p:animScale>
                                      <p:cBhvr>
                                        <p:cTn id="17" dur="7">
                                          <p:stCondLst>
                                            <p:cond delay="410"/>
                                          </p:stCondLst>
                                        </p:cTn>
                                        <p:tgtEl>
                                          <p:spTgt spid="8"/>
                                        </p:tgtEl>
                                      </p:cBhvr>
                                      <p:to x="100000" y="90000"/>
                                    </p:animScale>
                                    <p:animScale>
                                      <p:cBhvr>
                                        <p:cTn id="18" dur="41" decel="50000">
                                          <p:stCondLst>
                                            <p:cond delay="417"/>
                                          </p:stCondLst>
                                        </p:cTn>
                                        <p:tgtEl>
                                          <p:spTgt spid="8"/>
                                        </p:tgtEl>
                                      </p:cBhvr>
                                      <p:to x="100000" y="100000"/>
                                    </p:animScale>
                                    <p:animScale>
                                      <p:cBhvr>
                                        <p:cTn id="19" dur="7">
                                          <p:stCondLst>
                                            <p:cond delay="452"/>
                                          </p:stCondLst>
                                        </p:cTn>
                                        <p:tgtEl>
                                          <p:spTgt spid="8"/>
                                        </p:tgtEl>
                                      </p:cBhvr>
                                      <p:to x="100000" y="95000"/>
                                    </p:animScale>
                                    <p:animScale>
                                      <p:cBhvr>
                                        <p:cTn id="20" dur="41" decel="50000">
                                          <p:stCondLst>
                                            <p:cond delay="458"/>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افهم ش25.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
                                        <p:tgtEl>
                                          <p:spTgt spid="2"/>
                                        </p:tgtEl>
                                      </p:cBhvr>
                                    </p:animEffect>
                                    <p:anim calcmode="lin" valueType="num">
                                      <p:cBhvr>
                                        <p:cTn id="26" dur="200" fill="hold"/>
                                        <p:tgtEl>
                                          <p:spTgt spid="2"/>
                                        </p:tgtEl>
                                        <p:attrNameLst>
                                          <p:attrName>ppt_x</p:attrName>
                                        </p:attrNameLst>
                                      </p:cBhvr>
                                      <p:tavLst>
                                        <p:tav tm="0">
                                          <p:val>
                                            <p:strVal val="#ppt_x"/>
                                          </p:val>
                                        </p:tav>
                                        <p:tav tm="100000">
                                          <p:val>
                                            <p:strVal val="#ppt_x"/>
                                          </p:val>
                                        </p:tav>
                                      </p:tavLst>
                                    </p:anim>
                                    <p:anim calcmode="lin" valueType="num">
                                      <p:cBhvr>
                                        <p:cTn id="27" dur="200" fill="hold"/>
                                        <p:tgtEl>
                                          <p:spTgt spid="2"/>
                                        </p:tgtEl>
                                        <p:attrNameLst>
                                          <p:attrName>ppt_y</p:attrName>
                                        </p:attrNameLst>
                                      </p:cBhvr>
                                      <p:tavLst>
                                        <p:tav tm="0">
                                          <p:val>
                                            <p:strVal val="#ppt_y+0.31"/>
                                          </p:val>
                                        </p:tav>
                                        <p:tav tm="100000">
                                          <p:val>
                                            <p:strVal val="#ppt_y+0.31"/>
                                          </p:val>
                                        </p:tav>
                                      </p:tavLst>
                                    </p:anim>
                                    <p:anim calcmode="lin" valueType="num">
                                      <p:cBhvr>
                                        <p:cTn id="28" dur="300" decel="50000" fill="hold">
                                          <p:stCondLst>
                                            <p:cond delay="2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300" decel="50000" fill="hold">
                                          <p:stCondLst>
                                            <p:cond delay="2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توجد معلومات زائدة تتعلق بعد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38" name="Group 7"/>
          <p:cNvGrpSpPr>
            <a:grpSpLocks/>
          </p:cNvGrpSpPr>
          <p:nvPr/>
        </p:nvGrpSpPr>
        <p:grpSpPr bwMode="auto">
          <a:xfrm>
            <a:off x="-357188" y="1643063"/>
            <a:ext cx="9358313" cy="4941887"/>
            <a:chOff x="-285784" y="291980"/>
            <a:chExt cx="9358346" cy="6137416"/>
          </a:xfrm>
        </p:grpSpPr>
        <p:sp>
          <p:nvSpPr>
            <p:cNvPr id="5" name="Rounded Rectangle 4"/>
            <p:cNvSpPr/>
            <p:nvPr/>
          </p:nvSpPr>
          <p:spPr>
            <a:xfrm>
              <a:off x="714346" y="642915"/>
              <a:ext cx="8072465" cy="5786481"/>
            </a:xfrm>
            <a:prstGeom prst="roundRect">
              <a:avLst/>
            </a:prstGeom>
            <a:gradFill>
              <a:gsLst>
                <a:gs pos="0">
                  <a:srgbClr val="00FF00"/>
                </a:gs>
                <a:gs pos="25000">
                  <a:schemeClr val="bg1"/>
                </a:gs>
                <a:gs pos="50000">
                  <a:schemeClr val="bg1"/>
                </a:gs>
                <a:gs pos="75000">
                  <a:schemeClr val="bg1"/>
                </a:gs>
                <a:gs pos="100000">
                  <a:srgbClr val="00FFFF"/>
                </a:gs>
              </a:gsLst>
              <a:lin ang="8100000" scaled="0"/>
            </a:grad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6" name="Picture 5" descr="00008.WMF"/>
            <p:cNvPicPr>
              <a:picLocks noChangeAspect="1"/>
            </p:cNvPicPr>
            <p:nvPr/>
          </p:nvPicPr>
          <p:blipFill>
            <a:blip r:embed="rId6" cstate="print">
              <a:duotone>
                <a:prstClr val="black"/>
                <a:srgbClr val="FF0066">
                  <a:tint val="45000"/>
                  <a:satMod val="400000"/>
                </a:srgbClr>
              </a:duotone>
              <a:lum bright="-23000" contrast="49000"/>
            </a:blip>
            <a:stretch>
              <a:fillRect/>
            </a:stretch>
          </p:blipFill>
          <p:spPr>
            <a:xfrm>
              <a:off x="-285784" y="291980"/>
              <a:ext cx="9358346" cy="6125372"/>
            </a:xfrm>
            <a:prstGeom prst="rect">
              <a:avLst/>
            </a:prstGeom>
            <a:effectLst>
              <a:innerShdw>
                <a:srgbClr val="0000CC"/>
              </a:innerShdw>
            </a:effectLst>
          </p:spPr>
        </p:pic>
      </p:grpSp>
      <p:sp>
        <p:nvSpPr>
          <p:cNvPr id="22543" name="TextBox 3"/>
          <p:cNvSpPr txBox="1">
            <a:spLocks noChangeArrowheads="1"/>
          </p:cNvSpPr>
          <p:nvPr/>
        </p:nvSpPr>
        <p:spPr bwMode="auto">
          <a:xfrm>
            <a:off x="1500188" y="2274888"/>
            <a:ext cx="6000750" cy="3846512"/>
          </a:xfrm>
          <a:prstGeom prst="rect">
            <a:avLst/>
          </a:prstGeom>
          <a:noFill/>
          <a:ln w="9525">
            <a:noFill/>
            <a:miter lim="800000"/>
            <a:headEnd/>
            <a:tailEnd/>
          </a:ln>
        </p:spPr>
        <p:txBody>
          <a:bodyPr>
            <a:spAutoFit/>
          </a:bodyPr>
          <a:lstStyle/>
          <a:p>
            <a:pPr rtl="0">
              <a:defRPr/>
            </a:pPr>
            <a:r>
              <a:rPr lang="ar-EG" sz="4000" b="1" dirty="0">
                <a:latin typeface="Calibri" pitchFamily="34" charset="0"/>
                <a:cs typeface="+mj-cs"/>
              </a:rPr>
              <a:t>لإيجاد الفرق, اطرح 48 من 88 وبما أن المطلوب هو الحصول على جواب دقيق, استعمل الرياضيات الذهنية, أو الورقة والقلم. وقبل أن تحسب ذلك قدر الناتج.</a:t>
            </a:r>
          </a:p>
          <a:p>
            <a:pPr rtl="0">
              <a:defRPr/>
            </a:pPr>
            <a:r>
              <a:rPr lang="ar-EG" sz="4400" b="1" dirty="0">
                <a:solidFill>
                  <a:srgbClr val="008000"/>
                </a:solidFill>
                <a:latin typeface="Calibri" pitchFamily="34" charset="0"/>
                <a:cs typeface="+mj-cs"/>
              </a:rPr>
              <a:t>التقدير: </a:t>
            </a:r>
            <a:r>
              <a:rPr lang="ar-EG" sz="4400" b="1" dirty="0">
                <a:solidFill>
                  <a:srgbClr val="FF0066"/>
                </a:solidFill>
                <a:latin typeface="Calibri" pitchFamily="34" charset="0"/>
                <a:cs typeface="+mj-cs"/>
              </a:rPr>
              <a:t>90 – 50 = 40</a:t>
            </a:r>
            <a:r>
              <a:rPr lang="ar-EG" sz="4400" b="1" dirty="0">
                <a:latin typeface="Calibri" pitchFamily="34" charset="0"/>
                <a:cs typeface="+mj-cs"/>
              </a:rPr>
              <a:t> </a:t>
            </a:r>
          </a:p>
        </p:txBody>
      </p:sp>
      <p:grpSp>
        <p:nvGrpSpPr>
          <p:cNvPr id="4" name="Group 6"/>
          <p:cNvGrpSpPr>
            <a:grpSpLocks/>
          </p:cNvGrpSpPr>
          <p:nvPr/>
        </p:nvGrpSpPr>
        <p:grpSpPr bwMode="auto">
          <a:xfrm>
            <a:off x="5929313" y="500063"/>
            <a:ext cx="2428875" cy="1357312"/>
            <a:chOff x="1563138" y="1142984"/>
            <a:chExt cx="6080696" cy="4071036"/>
          </a:xfrm>
        </p:grpSpPr>
        <p:sp>
          <p:nvSpPr>
            <p:cNvPr id="8" name="Teardrop 2"/>
            <p:cNvSpPr/>
            <p:nvPr/>
          </p:nvSpPr>
          <p:spPr>
            <a:xfrm rot="11059566" flipV="1">
              <a:off x="1563138" y="1215371"/>
              <a:ext cx="5857916" cy="3998649"/>
            </a:xfrm>
            <a:prstGeom prst="teardrop">
              <a:avLst>
                <a:gd name="adj" fmla="val 113658"/>
              </a:avLst>
            </a:prstGeom>
            <a:solidFill>
              <a:srgbClr val="0000FF"/>
            </a:solidFill>
            <a:ln>
              <a:solidFill>
                <a:schemeClr val="tx1"/>
              </a:solidFill>
            </a:ln>
            <a:effectLst>
              <a:innerShdw blurRad="698500">
                <a:srgbClr val="0000FF"/>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200" b="1">
                <a:ln w="18415" cmpd="sng">
                  <a:solidFill>
                    <a:schemeClr val="tx1"/>
                  </a:solidFill>
                  <a:prstDash val="solid"/>
                </a:ln>
                <a:solidFill>
                  <a:srgbClr val="FFFFFF"/>
                </a:solidFill>
                <a:effectLst>
                  <a:outerShdw blurRad="63500" dir="3600000" algn="tl" rotWithShape="0">
                    <a:srgbClr val="000000">
                      <a:alpha val="70000"/>
                    </a:srgbClr>
                  </a:outerShdw>
                </a:effectLst>
                <a:cs typeface="+mj-cs"/>
              </a:endParaRPr>
            </a:p>
          </p:txBody>
        </p:sp>
        <p:sp>
          <p:nvSpPr>
            <p:cNvPr id="9" name="Teardrop 3"/>
            <p:cNvSpPr/>
            <p:nvPr/>
          </p:nvSpPr>
          <p:spPr>
            <a:xfrm rot="11059566">
              <a:off x="1626541" y="1284322"/>
              <a:ext cx="5857916" cy="3571900"/>
            </a:xfrm>
            <a:prstGeom prst="teardrop">
              <a:avLst>
                <a:gd name="adj" fmla="val 113658"/>
              </a:avLst>
            </a:prstGeom>
            <a:solidFill>
              <a:srgbClr val="FFFF00"/>
            </a:solidFill>
            <a:ln>
              <a:solidFill>
                <a:schemeClr val="tx1"/>
              </a:solidFill>
            </a:ln>
            <a:effectLst>
              <a:innerShdw blurRad="698500">
                <a:srgbClr val="00FF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200" b="1">
                <a:ln w="18415" cmpd="sng">
                  <a:solidFill>
                    <a:schemeClr val="tx1"/>
                  </a:solidFill>
                  <a:prstDash val="solid"/>
                </a:ln>
                <a:solidFill>
                  <a:srgbClr val="FFFFFF"/>
                </a:solidFill>
                <a:effectLst>
                  <a:outerShdw blurRad="63500" dir="3600000" algn="tl" rotWithShape="0">
                    <a:srgbClr val="000000">
                      <a:alpha val="70000"/>
                    </a:srgbClr>
                  </a:outerShdw>
                </a:effectLst>
                <a:cs typeface="+mj-cs"/>
              </a:endParaRPr>
            </a:p>
          </p:txBody>
        </p:sp>
        <p:sp>
          <p:nvSpPr>
            <p:cNvPr id="10" name="Teardrop 4"/>
            <p:cNvSpPr/>
            <p:nvPr/>
          </p:nvSpPr>
          <p:spPr>
            <a:xfrm>
              <a:off x="1785918" y="1142984"/>
              <a:ext cx="5857916" cy="3571900"/>
            </a:xfrm>
            <a:prstGeom prst="teardrop">
              <a:avLst>
                <a:gd name="adj" fmla="val 113658"/>
              </a:avLst>
            </a:prstGeom>
            <a:solidFill>
              <a:srgbClr val="FF3300"/>
            </a:solidFill>
            <a:ln>
              <a:solidFill>
                <a:schemeClr val="tx1"/>
              </a:solidFill>
            </a:ln>
            <a:effectLst>
              <a:innerShdw blurRad="279400">
                <a:srgbClr val="0000FF"/>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200" b="1" dirty="0">
                <a:ln w="18415" cmpd="sng">
                  <a:solidFill>
                    <a:schemeClr val="tx1"/>
                  </a:solidFill>
                  <a:prstDash val="solid"/>
                </a:ln>
                <a:solidFill>
                  <a:srgbClr val="FFFFFF"/>
                </a:solidFill>
                <a:effectLst>
                  <a:outerShdw blurRad="63500" dir="3600000" algn="tl" rotWithShape="0">
                    <a:srgbClr val="000000">
                      <a:alpha val="70000"/>
                    </a:srgbClr>
                  </a:outerShdw>
                </a:effectLst>
                <a:cs typeface="+mj-cs"/>
              </a:endParaRPr>
            </a:p>
          </p:txBody>
        </p:sp>
        <p:sp>
          <p:nvSpPr>
            <p:cNvPr id="11" name="TextBox 5"/>
            <p:cNvSpPr txBox="1"/>
            <p:nvPr/>
          </p:nvSpPr>
          <p:spPr>
            <a:xfrm>
              <a:off x="2608381" y="1471522"/>
              <a:ext cx="4498920" cy="3323490"/>
            </a:xfrm>
            <a:prstGeom prst="rect">
              <a:avLst/>
            </a:prstGeom>
            <a:noFill/>
          </p:spPr>
          <p:txBody>
            <a:bodyPr rtlCol="1">
              <a:spAutoFit/>
            </a:bodyPr>
            <a:lstStyle/>
            <a:p>
              <a:pPr algn="ctr" fontAlgn="auto">
                <a:spcBef>
                  <a:spcPts val="0"/>
                </a:spcBef>
                <a:spcAft>
                  <a:spcPts val="0"/>
                </a:spcAft>
                <a:defRPr/>
              </a:pPr>
              <a:r>
                <a:rPr lang="ar-EG" sz="6600" b="1" dirty="0">
                  <a:solidFill>
                    <a:schemeClr val="bg1"/>
                  </a:solidFill>
                  <a:latin typeface="+mn-lt"/>
                  <a:cs typeface="+mj-cs"/>
                </a:rPr>
                <a:t>خطط</a:t>
              </a:r>
            </a:p>
          </p:txBody>
        </p:sp>
      </p:gr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5"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6">
                                          <p:stCondLst>
                                            <p:cond delay="162"/>
                                          </p:stCondLst>
                                        </p:cTn>
                                        <p:tgtEl>
                                          <p:spTgt spid="4"/>
                                        </p:tgtEl>
                                      </p:cBhvr>
                                      <p:to x="100000" y="60000"/>
                                    </p:animScale>
                                    <p:animScale>
                                      <p:cBhvr>
                                        <p:cTn id="14" dur="41" decel="50000">
                                          <p:stCondLst>
                                            <p:cond delay="169"/>
                                          </p:stCondLst>
                                        </p:cTn>
                                        <p:tgtEl>
                                          <p:spTgt spid="4"/>
                                        </p:tgtEl>
                                      </p:cBhvr>
                                      <p:to x="100000" y="100000"/>
                                    </p:animScale>
                                    <p:animScale>
                                      <p:cBhvr>
                                        <p:cTn id="15" dur="6">
                                          <p:stCondLst>
                                            <p:cond delay="328"/>
                                          </p:stCondLst>
                                        </p:cTn>
                                        <p:tgtEl>
                                          <p:spTgt spid="4"/>
                                        </p:tgtEl>
                                      </p:cBhvr>
                                      <p:to x="100000" y="80000"/>
                                    </p:animScale>
                                    <p:animScale>
                                      <p:cBhvr>
                                        <p:cTn id="16" dur="41" decel="50000">
                                          <p:stCondLst>
                                            <p:cond delay="334"/>
                                          </p:stCondLst>
                                        </p:cTn>
                                        <p:tgtEl>
                                          <p:spTgt spid="4"/>
                                        </p:tgtEl>
                                      </p:cBhvr>
                                      <p:to x="100000" y="100000"/>
                                    </p:animScale>
                                    <p:animScale>
                                      <p:cBhvr>
                                        <p:cTn id="17" dur="6">
                                          <p:stCondLst>
                                            <p:cond delay="410"/>
                                          </p:stCondLst>
                                        </p:cTn>
                                        <p:tgtEl>
                                          <p:spTgt spid="4"/>
                                        </p:tgtEl>
                                      </p:cBhvr>
                                      <p:to x="100000" y="90000"/>
                                    </p:animScale>
                                    <p:animScale>
                                      <p:cBhvr>
                                        <p:cTn id="18" dur="41" decel="50000">
                                          <p:stCondLst>
                                            <p:cond delay="417"/>
                                          </p:stCondLst>
                                        </p:cTn>
                                        <p:tgtEl>
                                          <p:spTgt spid="4"/>
                                        </p:tgtEl>
                                      </p:cBhvr>
                                      <p:to x="100000" y="100000"/>
                                    </p:animScale>
                                    <p:animScale>
                                      <p:cBhvr>
                                        <p:cTn id="19" dur="6">
                                          <p:stCondLst>
                                            <p:cond delay="452"/>
                                          </p:stCondLst>
                                        </p:cTn>
                                        <p:tgtEl>
                                          <p:spTgt spid="4"/>
                                        </p:tgtEl>
                                      </p:cBhvr>
                                      <p:to x="100000" y="95000"/>
                                    </p:animScale>
                                    <p:animScale>
                                      <p:cBhvr>
                                        <p:cTn id="20" dur="41" decel="50000">
                                          <p:stCondLst>
                                            <p:cond delay="458"/>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خطط ش31.wav"/>
                                        </p:tgtEl>
                                      </p:cMediaNode>
                                    </p:audio>
                                  </p:sub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26638"/>
                                        </p:tgtEl>
                                        <p:attrNameLst>
                                          <p:attrName>style.visibility</p:attrName>
                                        </p:attrNameLst>
                                      </p:cBhvr>
                                      <p:to>
                                        <p:strVal val="visible"/>
                                      </p:to>
                                    </p:set>
                                    <p:animEffect transition="in" filter="box(in)">
                                      <p:cBhvr>
                                        <p:cTn id="25" dur="500"/>
                                        <p:tgtEl>
                                          <p:spTgt spid="26638"/>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2543">
                                            <p:txEl>
                                              <p:pRg st="0" end="0"/>
                                            </p:txEl>
                                          </p:spTgt>
                                        </p:tgtEl>
                                        <p:attrNameLst>
                                          <p:attrName>style.visibility</p:attrName>
                                        </p:attrNameLst>
                                      </p:cBhvr>
                                      <p:to>
                                        <p:strVal val="visible"/>
                                      </p:to>
                                    </p:set>
                                    <p:animEffect transition="in" filter="box(in)">
                                      <p:cBhvr>
                                        <p:cTn id="28" dur="500"/>
                                        <p:tgtEl>
                                          <p:spTgt spid="22543">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4" name="لإيجاد الفرق  اطرح 48 من 88.wav"/>
                                        </p:tgtEl>
                                      </p:cMediaNode>
                                    </p:audio>
                                  </p:sub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22543">
                                            <p:txEl>
                                              <p:pRg st="1" end="1"/>
                                            </p:txEl>
                                          </p:spTgt>
                                        </p:tgtEl>
                                        <p:attrNameLst>
                                          <p:attrName>style.visibility</p:attrName>
                                        </p:attrNameLst>
                                      </p:cBhvr>
                                      <p:to>
                                        <p:strVal val="visible"/>
                                      </p:to>
                                    </p:set>
                                    <p:animEffect transition="in" filter="box(in)">
                                      <p:cBhvr>
                                        <p:cTn id="33" dur="500"/>
                                        <p:tgtEl>
                                          <p:spTgt spid="22543">
                                            <p:txEl>
                                              <p:pRg st="1" end="1"/>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5" name="التقدير   90 – 50 = 4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3" grpId="0" uiExpand="1"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62" name="Group 7"/>
          <p:cNvGrpSpPr>
            <a:grpSpLocks/>
          </p:cNvGrpSpPr>
          <p:nvPr/>
        </p:nvGrpSpPr>
        <p:grpSpPr bwMode="auto">
          <a:xfrm>
            <a:off x="-357188" y="1643063"/>
            <a:ext cx="9358313" cy="4941887"/>
            <a:chOff x="-357190" y="291980"/>
            <a:chExt cx="9358346" cy="6137416"/>
          </a:xfrm>
        </p:grpSpPr>
        <p:sp>
          <p:nvSpPr>
            <p:cNvPr id="5" name="Rounded Rectangle 4"/>
            <p:cNvSpPr/>
            <p:nvPr/>
          </p:nvSpPr>
          <p:spPr>
            <a:xfrm>
              <a:off x="714348" y="642918"/>
              <a:ext cx="8072494" cy="5786478"/>
            </a:xfrm>
            <a:prstGeom prst="roundRect">
              <a:avLst/>
            </a:prstGeom>
            <a:gradFill>
              <a:gsLst>
                <a:gs pos="0">
                  <a:schemeClr val="bg1">
                    <a:lumMod val="75000"/>
                  </a:schemeClr>
                </a:gs>
                <a:gs pos="25000">
                  <a:schemeClr val="bg1"/>
                </a:gs>
                <a:gs pos="50000">
                  <a:schemeClr val="bg1"/>
                </a:gs>
                <a:gs pos="75000">
                  <a:schemeClr val="bg1"/>
                </a:gs>
                <a:gs pos="100000">
                  <a:schemeClr val="bg1">
                    <a:lumMod val="75000"/>
                  </a:schemeClr>
                </a:gs>
              </a:gsLst>
              <a:lin ang="8100000" scaled="0"/>
            </a:gradFill>
            <a:ln w="38100">
              <a:solidFill>
                <a:srgbClr val="FF0066"/>
              </a:solidFill>
              <a:prstDash val="sys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6" name="Picture 5" descr="00008.WMF"/>
            <p:cNvPicPr>
              <a:picLocks noChangeAspect="1"/>
            </p:cNvPicPr>
            <p:nvPr/>
          </p:nvPicPr>
          <p:blipFill>
            <a:blip r:embed="rId6" cstate="print">
              <a:duotone>
                <a:prstClr val="black"/>
                <a:schemeClr val="accent5">
                  <a:tint val="45000"/>
                  <a:satMod val="400000"/>
                </a:schemeClr>
              </a:duotone>
              <a:lum bright="-52000" contrast="54000"/>
            </a:blip>
            <a:stretch>
              <a:fillRect/>
            </a:stretch>
          </p:blipFill>
          <p:spPr>
            <a:xfrm>
              <a:off x="-357190" y="291980"/>
              <a:ext cx="9358346" cy="6125372"/>
            </a:xfrm>
            <a:prstGeom prst="rect">
              <a:avLst/>
            </a:prstGeom>
            <a:effectLst>
              <a:innerShdw>
                <a:srgbClr val="0000CC"/>
              </a:innerShdw>
            </a:effectLst>
          </p:spPr>
        </p:pic>
      </p:grpSp>
      <p:sp>
        <p:nvSpPr>
          <p:cNvPr id="23567" name="TextBox 3"/>
          <p:cNvSpPr txBox="1">
            <a:spLocks noChangeArrowheads="1"/>
          </p:cNvSpPr>
          <p:nvPr/>
        </p:nvSpPr>
        <p:spPr bwMode="auto">
          <a:xfrm>
            <a:off x="1571625" y="2714625"/>
            <a:ext cx="6000750" cy="3786188"/>
          </a:xfrm>
          <a:prstGeom prst="rect">
            <a:avLst/>
          </a:prstGeom>
          <a:noFill/>
          <a:ln w="9525">
            <a:noFill/>
            <a:miter lim="800000"/>
            <a:headEnd/>
            <a:tailEnd/>
          </a:ln>
        </p:spPr>
        <p:txBody>
          <a:bodyPr>
            <a:spAutoFit/>
          </a:bodyPr>
          <a:lstStyle/>
          <a:p>
            <a:pPr rtl="0">
              <a:defRPr/>
            </a:pPr>
            <a:r>
              <a:rPr lang="ar-EG" sz="4800" b="1" dirty="0">
                <a:solidFill>
                  <a:srgbClr val="FF0000"/>
                </a:solidFill>
                <a:latin typeface="Calibri" pitchFamily="34" charset="0"/>
                <a:cs typeface="+mj-cs"/>
              </a:rPr>
              <a:t>88 </a:t>
            </a:r>
            <a:r>
              <a:rPr lang="ar-EG" sz="4800" b="1" dirty="0" smtClean="0">
                <a:solidFill>
                  <a:srgbClr val="FF0000"/>
                </a:solidFill>
                <a:latin typeface="Calibri" pitchFamily="34" charset="0"/>
                <a:cs typeface="+mj-cs"/>
              </a:rPr>
              <a:t>- </a:t>
            </a:r>
            <a:r>
              <a:rPr lang="ar-EG" sz="4800" b="1" dirty="0">
                <a:solidFill>
                  <a:srgbClr val="FF0000"/>
                </a:solidFill>
                <a:latin typeface="Calibri" pitchFamily="34" charset="0"/>
                <a:cs typeface="+mj-cs"/>
              </a:rPr>
              <a:t>48 = 40 </a:t>
            </a:r>
          </a:p>
          <a:p>
            <a:pPr rtl="0">
              <a:defRPr/>
            </a:pPr>
            <a:r>
              <a:rPr lang="ar-EG" sz="4800" b="1" dirty="0">
                <a:latin typeface="Calibri" pitchFamily="34" charset="0"/>
                <a:cs typeface="+mj-cs"/>
              </a:rPr>
              <a:t>أي أن عدد الرميات الناجحة لناصر تزيد بمقدار 40 رمية على عدد الرميات الناجحة لفهد.</a:t>
            </a:r>
          </a:p>
        </p:txBody>
      </p:sp>
      <p:grpSp>
        <p:nvGrpSpPr>
          <p:cNvPr id="4" name="Group 6"/>
          <p:cNvGrpSpPr>
            <a:grpSpLocks/>
          </p:cNvGrpSpPr>
          <p:nvPr/>
        </p:nvGrpSpPr>
        <p:grpSpPr bwMode="auto">
          <a:xfrm>
            <a:off x="5929313" y="500063"/>
            <a:ext cx="2428875" cy="1357312"/>
            <a:chOff x="1563138" y="1142984"/>
            <a:chExt cx="6080696" cy="4071036"/>
          </a:xfrm>
        </p:grpSpPr>
        <p:sp>
          <p:nvSpPr>
            <p:cNvPr id="8" name="Teardrop 2"/>
            <p:cNvSpPr/>
            <p:nvPr/>
          </p:nvSpPr>
          <p:spPr>
            <a:xfrm rot="11059566" flipV="1">
              <a:off x="1563138" y="1215371"/>
              <a:ext cx="5857916" cy="3998649"/>
            </a:xfrm>
            <a:prstGeom prst="teardrop">
              <a:avLst>
                <a:gd name="adj" fmla="val 113658"/>
              </a:avLst>
            </a:prstGeom>
            <a:solidFill>
              <a:srgbClr val="0000FF"/>
            </a:solidFill>
            <a:ln>
              <a:solidFill>
                <a:schemeClr val="tx1"/>
              </a:solidFill>
            </a:ln>
            <a:effectLst>
              <a:innerShdw blurRad="698500">
                <a:srgbClr val="0000FF"/>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200" b="1">
                <a:ln w="18415" cmpd="sng">
                  <a:solidFill>
                    <a:schemeClr val="tx1"/>
                  </a:solidFill>
                  <a:prstDash val="solid"/>
                </a:ln>
                <a:solidFill>
                  <a:srgbClr val="FFFFFF"/>
                </a:solidFill>
                <a:effectLst>
                  <a:outerShdw blurRad="63500" dir="3600000" algn="tl" rotWithShape="0">
                    <a:srgbClr val="000000">
                      <a:alpha val="70000"/>
                    </a:srgbClr>
                  </a:outerShdw>
                </a:effectLst>
                <a:cs typeface="+mj-cs"/>
              </a:endParaRPr>
            </a:p>
          </p:txBody>
        </p:sp>
        <p:sp>
          <p:nvSpPr>
            <p:cNvPr id="9" name="Teardrop 3"/>
            <p:cNvSpPr/>
            <p:nvPr/>
          </p:nvSpPr>
          <p:spPr>
            <a:xfrm rot="11059566">
              <a:off x="1626541" y="1284322"/>
              <a:ext cx="5857916" cy="3571900"/>
            </a:xfrm>
            <a:prstGeom prst="teardrop">
              <a:avLst>
                <a:gd name="adj" fmla="val 113658"/>
              </a:avLst>
            </a:prstGeom>
            <a:solidFill>
              <a:srgbClr val="FFFF00"/>
            </a:solidFill>
            <a:ln>
              <a:solidFill>
                <a:schemeClr val="tx1"/>
              </a:solidFill>
            </a:ln>
            <a:effectLst>
              <a:innerShdw blurRad="698500">
                <a:srgbClr val="00FF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200" b="1">
                <a:ln w="18415" cmpd="sng">
                  <a:solidFill>
                    <a:schemeClr val="tx1"/>
                  </a:solidFill>
                  <a:prstDash val="solid"/>
                </a:ln>
                <a:solidFill>
                  <a:srgbClr val="FFFFFF"/>
                </a:solidFill>
                <a:effectLst>
                  <a:outerShdw blurRad="63500" dir="3600000" algn="tl" rotWithShape="0">
                    <a:srgbClr val="000000">
                      <a:alpha val="70000"/>
                    </a:srgbClr>
                  </a:outerShdw>
                </a:effectLst>
                <a:cs typeface="+mj-cs"/>
              </a:endParaRPr>
            </a:p>
          </p:txBody>
        </p:sp>
        <p:sp>
          <p:nvSpPr>
            <p:cNvPr id="10" name="Teardrop 4"/>
            <p:cNvSpPr/>
            <p:nvPr/>
          </p:nvSpPr>
          <p:spPr>
            <a:xfrm>
              <a:off x="1785918" y="1142984"/>
              <a:ext cx="5857916" cy="3571900"/>
            </a:xfrm>
            <a:prstGeom prst="teardrop">
              <a:avLst>
                <a:gd name="adj" fmla="val 113658"/>
              </a:avLst>
            </a:prstGeom>
            <a:solidFill>
              <a:srgbClr val="FF33CC"/>
            </a:solidFill>
            <a:ln>
              <a:solidFill>
                <a:schemeClr val="tx1"/>
              </a:solidFill>
            </a:ln>
            <a:effectLst>
              <a:innerShdw blurRad="622300">
                <a:srgbClr val="C000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200" b="1" dirty="0">
                <a:ln w="18415" cmpd="sng">
                  <a:solidFill>
                    <a:schemeClr val="tx1"/>
                  </a:solidFill>
                  <a:prstDash val="solid"/>
                </a:ln>
                <a:solidFill>
                  <a:srgbClr val="FFFFFF"/>
                </a:solidFill>
                <a:effectLst>
                  <a:outerShdw blurRad="63500" dir="3600000" algn="tl" rotWithShape="0">
                    <a:srgbClr val="000000">
                      <a:alpha val="70000"/>
                    </a:srgbClr>
                  </a:outerShdw>
                </a:effectLst>
                <a:cs typeface="+mj-cs"/>
              </a:endParaRPr>
            </a:p>
          </p:txBody>
        </p:sp>
        <p:sp>
          <p:nvSpPr>
            <p:cNvPr id="11" name="TextBox 5"/>
            <p:cNvSpPr txBox="1"/>
            <p:nvPr/>
          </p:nvSpPr>
          <p:spPr>
            <a:xfrm>
              <a:off x="2608381" y="1142984"/>
              <a:ext cx="4498920" cy="3323490"/>
            </a:xfrm>
            <a:prstGeom prst="rect">
              <a:avLst/>
            </a:prstGeom>
            <a:noFill/>
          </p:spPr>
          <p:txBody>
            <a:bodyPr rtlCol="1">
              <a:spAutoFit/>
            </a:bodyPr>
            <a:lstStyle/>
            <a:p>
              <a:pPr algn="ctr" fontAlgn="auto">
                <a:spcBef>
                  <a:spcPts val="0"/>
                </a:spcBef>
                <a:spcAft>
                  <a:spcPts val="0"/>
                </a:spcAft>
                <a:defRPr/>
              </a:pPr>
              <a:r>
                <a:rPr lang="ar-EG" sz="6600" b="1" dirty="0">
                  <a:solidFill>
                    <a:schemeClr val="bg1"/>
                  </a:solidFill>
                  <a:latin typeface="+mn-lt"/>
                  <a:cs typeface="+mj-cs"/>
                </a:rPr>
                <a:t>حل</a:t>
              </a:r>
            </a:p>
          </p:txBody>
        </p:sp>
      </p:gr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3">
                                          <p:stCondLst>
                                            <p:cond delay="0"/>
                                          </p:stCondLst>
                                        </p:cTn>
                                        <p:tgtEl>
                                          <p:spTgt spid="4"/>
                                        </p:tgtEl>
                                      </p:cBhvr>
                                    </p:animEffect>
                                    <p:anim calcmode="lin" valueType="num">
                                      <p:cBhvr>
                                        <p:cTn id="8" dur="448"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3"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3" tmFilter="0, 0; 0.125,0.2665; 0.25,0.4; 0.375,0.465; 0.5,0.5;  0.625,0.535; 0.75,0.6; 0.875,0.7335; 1,1">
                                          <p:stCondLst>
                                            <p:cond delay="163"/>
                                          </p:stCondLst>
                                        </p:cTn>
                                        <p:tgtEl>
                                          <p:spTgt spid="4"/>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325"/>
                                          </p:stCondLst>
                                        </p:cTn>
                                        <p:tgtEl>
                                          <p:spTgt spid="4"/>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499"/>
                                          </p:stCondLst>
                                        </p:cTn>
                                        <p:tgtEl>
                                          <p:spTgt spid="4"/>
                                        </p:tgtEl>
                                        <p:attrNameLst>
                                          <p:attrName>ppt_y</p:attrName>
                                        </p:attrNameLst>
                                      </p:cBhvr>
                                      <p:tavLst>
                                        <p:tav tm="0" fmla="#ppt_y-sin(pi*$)/81">
                                          <p:val>
                                            <p:fltVal val="0"/>
                                          </p:val>
                                        </p:tav>
                                        <p:tav tm="100000">
                                          <p:val>
                                            <p:fltVal val="1"/>
                                          </p:val>
                                        </p:tav>
                                      </p:tavLst>
                                    </p:anim>
                                    <p:animScale>
                                      <p:cBhvr>
                                        <p:cTn id="13" dur="1">
                                          <p:stCondLst>
                                            <p:cond delay="160"/>
                                          </p:stCondLst>
                                        </p:cTn>
                                        <p:tgtEl>
                                          <p:spTgt spid="4"/>
                                        </p:tgtEl>
                                      </p:cBhvr>
                                      <p:to x="100000" y="60000"/>
                                    </p:animScale>
                                    <p:animScale>
                                      <p:cBhvr>
                                        <p:cTn id="14" dur="1" decel="50000">
                                          <p:stCondLst>
                                            <p:cond delay="166"/>
                                          </p:stCondLst>
                                        </p:cTn>
                                        <p:tgtEl>
                                          <p:spTgt spid="4"/>
                                        </p:tgtEl>
                                      </p:cBhvr>
                                      <p:to x="100000" y="100000"/>
                                    </p:animScale>
                                    <p:animScale>
                                      <p:cBhvr>
                                        <p:cTn id="15" dur="1">
                                          <p:stCondLst>
                                            <p:cond delay="323"/>
                                          </p:stCondLst>
                                        </p:cTn>
                                        <p:tgtEl>
                                          <p:spTgt spid="4"/>
                                        </p:tgtEl>
                                      </p:cBhvr>
                                      <p:to x="100000" y="80000"/>
                                    </p:animScale>
                                    <p:animScale>
                                      <p:cBhvr>
                                        <p:cTn id="16" dur="1" decel="50000">
                                          <p:stCondLst>
                                            <p:cond delay="329"/>
                                          </p:stCondLst>
                                        </p:cTn>
                                        <p:tgtEl>
                                          <p:spTgt spid="4"/>
                                        </p:tgtEl>
                                      </p:cBhvr>
                                      <p:to x="100000" y="100000"/>
                                    </p:animScale>
                                    <p:animScale>
                                      <p:cBhvr>
                                        <p:cTn id="17" dur="1">
                                          <p:stCondLst>
                                            <p:cond delay="499"/>
                                          </p:stCondLst>
                                        </p:cTn>
                                        <p:tgtEl>
                                          <p:spTgt spid="4"/>
                                        </p:tgtEl>
                                      </p:cBhvr>
                                      <p:to x="100000" y="90000"/>
                                    </p:animScale>
                                    <p:animScale>
                                      <p:cBhvr>
                                        <p:cTn id="18" dur="1" decel="50000">
                                          <p:stCondLst>
                                            <p:cond delay="499"/>
                                          </p:stCondLst>
                                        </p:cTn>
                                        <p:tgtEl>
                                          <p:spTgt spid="4"/>
                                        </p:tgtEl>
                                      </p:cBhvr>
                                      <p:to x="100000" y="100000"/>
                                    </p:animScale>
                                    <p:animScale>
                                      <p:cBhvr>
                                        <p:cTn id="19" dur="1">
                                          <p:stCondLst>
                                            <p:cond delay="499"/>
                                          </p:stCondLst>
                                        </p:cTn>
                                        <p:tgtEl>
                                          <p:spTgt spid="4"/>
                                        </p:tgtEl>
                                      </p:cBhvr>
                                      <p:to x="100000" y="95000"/>
                                    </p:animScale>
                                    <p:animScale>
                                      <p:cBhvr>
                                        <p:cTn id="20" dur="1" decel="50000">
                                          <p:stCondLst>
                                            <p:cond delay="499"/>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حل ش26.wav"/>
                                        </p:tgtEl>
                                      </p:cMediaNode>
                                    </p:audio>
                                  </p:sub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27662"/>
                                        </p:tgtEl>
                                        <p:attrNameLst>
                                          <p:attrName>style.visibility</p:attrName>
                                        </p:attrNameLst>
                                      </p:cBhvr>
                                      <p:to>
                                        <p:strVal val="visible"/>
                                      </p:to>
                                    </p:set>
                                    <p:animEffect transition="in" filter="box(in)">
                                      <p:cBhvr>
                                        <p:cTn id="25" dur="500"/>
                                        <p:tgtEl>
                                          <p:spTgt spid="27662"/>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3567">
                                            <p:txEl>
                                              <p:pRg st="0" end="0"/>
                                            </p:txEl>
                                          </p:spTgt>
                                        </p:tgtEl>
                                        <p:attrNameLst>
                                          <p:attrName>style.visibility</p:attrName>
                                        </p:attrNameLst>
                                      </p:cBhvr>
                                      <p:to>
                                        <p:strVal val="visible"/>
                                      </p:to>
                                    </p:set>
                                    <p:animEffect transition="in" filter="box(in)">
                                      <p:cBhvr>
                                        <p:cTn id="28" dur="500"/>
                                        <p:tgtEl>
                                          <p:spTgt spid="23567">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4" name="88 – 48 = 40  ش26.wav"/>
                                        </p:tgtEl>
                                      </p:cMediaNode>
                                    </p:audio>
                                  </p:sub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23567">
                                            <p:txEl>
                                              <p:pRg st="1" end="1"/>
                                            </p:txEl>
                                          </p:spTgt>
                                        </p:tgtEl>
                                        <p:attrNameLst>
                                          <p:attrName>style.visibility</p:attrName>
                                        </p:attrNameLst>
                                      </p:cBhvr>
                                      <p:to>
                                        <p:strVal val="visible"/>
                                      </p:to>
                                    </p:set>
                                    <p:animEffect transition="in" filter="box(in)">
                                      <p:cBhvr>
                                        <p:cTn id="33" dur="500"/>
                                        <p:tgtEl>
                                          <p:spTgt spid="23567">
                                            <p:txEl>
                                              <p:pRg st="1" end="1"/>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5" name="أي أن عدد الرميات الناجحة لناصر تزيد بمقدار  ش2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7"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357188" y="1643063"/>
            <a:ext cx="9358313" cy="4941887"/>
            <a:chOff x="-357190" y="-24"/>
            <a:chExt cx="9358346" cy="6728351"/>
          </a:xfrm>
        </p:grpSpPr>
        <p:grpSp>
          <p:nvGrpSpPr>
            <p:cNvPr id="28686" name="Group 7"/>
            <p:cNvGrpSpPr>
              <a:grpSpLocks/>
            </p:cNvGrpSpPr>
            <p:nvPr/>
          </p:nvGrpSpPr>
          <p:grpSpPr bwMode="auto">
            <a:xfrm>
              <a:off x="-357190" y="-24"/>
              <a:ext cx="9358346" cy="6728351"/>
              <a:chOff x="-357190" y="291980"/>
              <a:chExt cx="9358346" cy="6137416"/>
            </a:xfrm>
          </p:grpSpPr>
          <p:sp>
            <p:nvSpPr>
              <p:cNvPr id="5" name="Rounded Rectangle 4"/>
              <p:cNvSpPr/>
              <p:nvPr/>
            </p:nvSpPr>
            <p:spPr>
              <a:xfrm>
                <a:off x="714348" y="642918"/>
                <a:ext cx="8072494" cy="5786478"/>
              </a:xfrm>
              <a:prstGeom prst="roundRect">
                <a:avLst/>
              </a:prstGeom>
              <a:gradFill>
                <a:gsLst>
                  <a:gs pos="0">
                    <a:srgbClr val="CC3300"/>
                  </a:gs>
                  <a:gs pos="25000">
                    <a:schemeClr val="bg1"/>
                  </a:gs>
                  <a:gs pos="50000">
                    <a:schemeClr val="bg1"/>
                  </a:gs>
                  <a:gs pos="75000">
                    <a:schemeClr val="bg1"/>
                  </a:gs>
                  <a:gs pos="100000">
                    <a:srgbClr val="FF3300"/>
                  </a:gs>
                </a:gsLst>
                <a:lin ang="8100000" scaled="0"/>
              </a:gradFill>
              <a:ln w="38100">
                <a:solidFill>
                  <a:srgbClr val="FF3300"/>
                </a:solidFill>
                <a:prstDash val="sys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6" name="Picture 5" descr="00008.WMF"/>
              <p:cNvPicPr>
                <a:picLocks noChangeAspect="1"/>
              </p:cNvPicPr>
              <p:nvPr/>
            </p:nvPicPr>
            <p:blipFill>
              <a:blip r:embed="rId5" cstate="print">
                <a:duotone>
                  <a:prstClr val="black"/>
                  <a:srgbClr val="008000">
                    <a:tint val="45000"/>
                    <a:satMod val="400000"/>
                  </a:srgbClr>
                </a:duotone>
                <a:lum bright="-55000" contrast="70000"/>
              </a:blip>
              <a:stretch>
                <a:fillRect/>
              </a:stretch>
            </p:blipFill>
            <p:spPr>
              <a:xfrm>
                <a:off x="-357190" y="291980"/>
                <a:ext cx="9358346" cy="6125372"/>
              </a:xfrm>
              <a:prstGeom prst="rect">
                <a:avLst/>
              </a:prstGeom>
              <a:effectLst>
                <a:innerShdw blurRad="546100">
                  <a:prstClr val="black"/>
                </a:innerShdw>
              </a:effectLst>
            </p:spPr>
          </p:pic>
        </p:grpSp>
        <p:sp>
          <p:nvSpPr>
            <p:cNvPr id="24591" name="TextBox 3"/>
            <p:cNvSpPr txBox="1">
              <a:spLocks noChangeArrowheads="1"/>
            </p:cNvSpPr>
            <p:nvPr/>
          </p:nvSpPr>
          <p:spPr bwMode="auto">
            <a:xfrm>
              <a:off x="1924056" y="1458902"/>
              <a:ext cx="6000771" cy="4147674"/>
            </a:xfrm>
            <a:prstGeom prst="rect">
              <a:avLst/>
            </a:prstGeom>
            <a:noFill/>
            <a:ln w="9525">
              <a:noFill/>
              <a:miter lim="800000"/>
              <a:headEnd/>
              <a:tailEnd/>
            </a:ln>
          </p:spPr>
          <p:txBody>
            <a:bodyPr>
              <a:spAutoFit/>
            </a:bodyPr>
            <a:lstStyle/>
            <a:p>
              <a:pPr algn="justLow">
                <a:defRPr/>
              </a:pPr>
              <a:r>
                <a:rPr lang="ar-EG" sz="4800" b="1" dirty="0">
                  <a:latin typeface="Calibri" pitchFamily="34" charset="0"/>
                  <a:cs typeface="+mj-cs"/>
                </a:rPr>
                <a:t>يبدو الناتج معقولاً عند مقارنته بالناتج </a:t>
              </a:r>
              <a:r>
                <a:rPr lang="ar-EG" sz="4800" b="1" dirty="0" err="1">
                  <a:latin typeface="Calibri" pitchFamily="34" charset="0"/>
                  <a:cs typeface="+mj-cs"/>
                </a:rPr>
                <a:t>التقديري,</a:t>
              </a:r>
              <a:r>
                <a:rPr lang="ar-EG" sz="4800" b="1" dirty="0">
                  <a:latin typeface="Calibri" pitchFamily="34" charset="0"/>
                  <a:cs typeface="+mj-cs"/>
                </a:rPr>
                <a:t> </a:t>
              </a:r>
            </a:p>
            <a:p>
              <a:pPr algn="justLow">
                <a:defRPr/>
              </a:pPr>
              <a:r>
                <a:rPr lang="ar-EG" sz="4800" b="1" dirty="0">
                  <a:latin typeface="Calibri" pitchFamily="34" charset="0"/>
                  <a:cs typeface="+mj-cs"/>
                </a:rPr>
                <a:t>حيث إن 40 + 48 يساوي 88؛ لذا الإجابة صحيحة.</a:t>
              </a:r>
            </a:p>
          </p:txBody>
        </p:sp>
      </p:grpSp>
      <p:grpSp>
        <p:nvGrpSpPr>
          <p:cNvPr id="4" name="Group 6"/>
          <p:cNvGrpSpPr>
            <a:grpSpLocks/>
          </p:cNvGrpSpPr>
          <p:nvPr/>
        </p:nvGrpSpPr>
        <p:grpSpPr bwMode="auto">
          <a:xfrm>
            <a:off x="5929313" y="371475"/>
            <a:ext cx="2487612" cy="1335088"/>
            <a:chOff x="2667842" y="973457"/>
            <a:chExt cx="6227900" cy="4001037"/>
          </a:xfrm>
        </p:grpSpPr>
        <p:sp>
          <p:nvSpPr>
            <p:cNvPr id="8" name="Teardrop 2"/>
            <p:cNvSpPr/>
            <p:nvPr/>
          </p:nvSpPr>
          <p:spPr>
            <a:xfrm rot="11059566" flipV="1">
              <a:off x="2667842" y="973457"/>
              <a:ext cx="5857915" cy="3998647"/>
            </a:xfrm>
            <a:prstGeom prst="teardrop">
              <a:avLst>
                <a:gd name="adj" fmla="val 113658"/>
              </a:avLst>
            </a:prstGeom>
            <a:solidFill>
              <a:srgbClr val="9900CC"/>
            </a:solidFill>
            <a:ln>
              <a:solidFill>
                <a:schemeClr val="tx1"/>
              </a:solidFill>
            </a:ln>
            <a:effectLst>
              <a:innerShdw>
                <a:srgbClr val="0000FF"/>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200" b="1">
                <a:ln w="18415" cmpd="sng">
                  <a:solidFill>
                    <a:schemeClr val="tx1"/>
                  </a:solidFill>
                  <a:prstDash val="solid"/>
                </a:ln>
                <a:solidFill>
                  <a:srgbClr val="FF0000"/>
                </a:solidFill>
                <a:effectLst>
                  <a:outerShdw blurRad="63500" dir="3600000" algn="tl" rotWithShape="0">
                    <a:srgbClr val="000000">
                      <a:alpha val="70000"/>
                    </a:srgbClr>
                  </a:outerShdw>
                </a:effectLst>
                <a:cs typeface="+mj-cs"/>
              </a:endParaRPr>
            </a:p>
          </p:txBody>
        </p:sp>
        <p:sp>
          <p:nvSpPr>
            <p:cNvPr id="9" name="Teardrop 3"/>
            <p:cNvSpPr/>
            <p:nvPr/>
          </p:nvSpPr>
          <p:spPr>
            <a:xfrm rot="11059566">
              <a:off x="2754878" y="1402596"/>
              <a:ext cx="5857915" cy="3571898"/>
            </a:xfrm>
            <a:prstGeom prst="teardrop">
              <a:avLst>
                <a:gd name="adj" fmla="val 113658"/>
              </a:avLst>
            </a:prstGeom>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lin ang="5400000" scaled="1"/>
              <a:tileRect/>
            </a:gradFill>
            <a:ln>
              <a:solidFill>
                <a:schemeClr val="tx1"/>
              </a:solidFill>
            </a:ln>
            <a:effectLst>
              <a:innerShdw blurRad="698500">
                <a:srgbClr val="CC33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200" b="1">
                <a:ln w="18415" cmpd="sng">
                  <a:solidFill>
                    <a:schemeClr val="tx1"/>
                  </a:solidFill>
                  <a:prstDash val="solid"/>
                </a:ln>
                <a:solidFill>
                  <a:srgbClr val="FF0000"/>
                </a:solidFill>
                <a:effectLst>
                  <a:outerShdw blurRad="63500" dir="3600000" algn="tl" rotWithShape="0">
                    <a:srgbClr val="000000">
                      <a:alpha val="70000"/>
                    </a:srgbClr>
                  </a:outerShdw>
                </a:effectLst>
                <a:cs typeface="+mj-cs"/>
              </a:endParaRPr>
            </a:p>
          </p:txBody>
        </p:sp>
        <p:sp>
          <p:nvSpPr>
            <p:cNvPr id="10" name="Teardrop 4"/>
            <p:cNvSpPr/>
            <p:nvPr/>
          </p:nvSpPr>
          <p:spPr>
            <a:xfrm>
              <a:off x="3037826" y="1142984"/>
              <a:ext cx="5857916" cy="3571899"/>
            </a:xfrm>
            <a:prstGeom prst="teardrop">
              <a:avLst>
                <a:gd name="adj" fmla="val 113658"/>
              </a:avLst>
            </a:prstGeom>
            <a:solidFill>
              <a:srgbClr val="00FFFF"/>
            </a:solidFill>
            <a:ln>
              <a:solidFill>
                <a:schemeClr val="tx1"/>
              </a:solidFill>
            </a:ln>
            <a:effectLst>
              <a:innerShdw blurRad="431800">
                <a:schemeClr val="tx2">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200" b="1" dirty="0">
                <a:ln w="18415" cmpd="sng">
                  <a:solidFill>
                    <a:schemeClr val="tx1"/>
                  </a:solidFill>
                  <a:prstDash val="solid"/>
                </a:ln>
                <a:solidFill>
                  <a:srgbClr val="FF0000"/>
                </a:solidFill>
                <a:effectLst>
                  <a:outerShdw blurRad="63500" dir="3600000" algn="tl" rotWithShape="0">
                    <a:srgbClr val="000000">
                      <a:alpha val="70000"/>
                    </a:srgbClr>
                  </a:outerShdw>
                </a:effectLst>
                <a:cs typeface="+mj-cs"/>
              </a:endParaRPr>
            </a:p>
          </p:txBody>
        </p:sp>
        <p:sp>
          <p:nvSpPr>
            <p:cNvPr id="11" name="TextBox 5"/>
            <p:cNvSpPr txBox="1"/>
            <p:nvPr/>
          </p:nvSpPr>
          <p:spPr>
            <a:xfrm>
              <a:off x="3860165" y="1144726"/>
              <a:ext cx="4499033" cy="3320717"/>
            </a:xfrm>
            <a:prstGeom prst="rect">
              <a:avLst/>
            </a:prstGeom>
            <a:noFill/>
          </p:spPr>
          <p:txBody>
            <a:bodyPr rtlCol="1">
              <a:spAutoFit/>
            </a:bodyPr>
            <a:lstStyle/>
            <a:p>
              <a:pPr algn="ctr" fontAlgn="auto">
                <a:spcBef>
                  <a:spcPts val="0"/>
                </a:spcBef>
                <a:spcAft>
                  <a:spcPts val="0"/>
                </a:spcAft>
                <a:defRPr/>
              </a:pPr>
              <a:r>
                <a:rPr lang="ar-EG" sz="6600" b="1" dirty="0">
                  <a:solidFill>
                    <a:srgbClr val="C00000"/>
                  </a:solidFill>
                  <a:latin typeface="+mn-lt"/>
                  <a:cs typeface="+mj-cs"/>
                </a:rPr>
                <a:t>تحقق</a:t>
              </a:r>
            </a:p>
          </p:txBody>
        </p:sp>
      </p:gr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3">
                                          <p:stCondLst>
                                            <p:cond delay="0"/>
                                          </p:stCondLst>
                                        </p:cTn>
                                        <p:tgtEl>
                                          <p:spTgt spid="4"/>
                                        </p:tgtEl>
                                      </p:cBhvr>
                                    </p:animEffect>
                                    <p:anim calcmode="lin" valueType="num">
                                      <p:cBhvr>
                                        <p:cTn id="8" dur="448"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3"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3" tmFilter="0, 0; 0.125,0.2665; 0.25,0.4; 0.375,0.465; 0.5,0.5;  0.625,0.535; 0.75,0.6; 0.875,0.7335; 1,1">
                                          <p:stCondLst>
                                            <p:cond delay="163"/>
                                          </p:stCondLst>
                                        </p:cTn>
                                        <p:tgtEl>
                                          <p:spTgt spid="4"/>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325"/>
                                          </p:stCondLst>
                                        </p:cTn>
                                        <p:tgtEl>
                                          <p:spTgt spid="4"/>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499"/>
                                          </p:stCondLst>
                                        </p:cTn>
                                        <p:tgtEl>
                                          <p:spTgt spid="4"/>
                                        </p:tgtEl>
                                        <p:attrNameLst>
                                          <p:attrName>ppt_y</p:attrName>
                                        </p:attrNameLst>
                                      </p:cBhvr>
                                      <p:tavLst>
                                        <p:tav tm="0" fmla="#ppt_y-sin(pi*$)/81">
                                          <p:val>
                                            <p:fltVal val="0"/>
                                          </p:val>
                                        </p:tav>
                                        <p:tav tm="100000">
                                          <p:val>
                                            <p:fltVal val="1"/>
                                          </p:val>
                                        </p:tav>
                                      </p:tavLst>
                                    </p:anim>
                                    <p:animScale>
                                      <p:cBhvr>
                                        <p:cTn id="13" dur="1">
                                          <p:stCondLst>
                                            <p:cond delay="160"/>
                                          </p:stCondLst>
                                        </p:cTn>
                                        <p:tgtEl>
                                          <p:spTgt spid="4"/>
                                        </p:tgtEl>
                                      </p:cBhvr>
                                      <p:to x="100000" y="60000"/>
                                    </p:animScale>
                                    <p:animScale>
                                      <p:cBhvr>
                                        <p:cTn id="14" dur="1" decel="50000">
                                          <p:stCondLst>
                                            <p:cond delay="166"/>
                                          </p:stCondLst>
                                        </p:cTn>
                                        <p:tgtEl>
                                          <p:spTgt spid="4"/>
                                        </p:tgtEl>
                                      </p:cBhvr>
                                      <p:to x="100000" y="100000"/>
                                    </p:animScale>
                                    <p:animScale>
                                      <p:cBhvr>
                                        <p:cTn id="15" dur="1">
                                          <p:stCondLst>
                                            <p:cond delay="323"/>
                                          </p:stCondLst>
                                        </p:cTn>
                                        <p:tgtEl>
                                          <p:spTgt spid="4"/>
                                        </p:tgtEl>
                                      </p:cBhvr>
                                      <p:to x="100000" y="80000"/>
                                    </p:animScale>
                                    <p:animScale>
                                      <p:cBhvr>
                                        <p:cTn id="16" dur="1" decel="50000">
                                          <p:stCondLst>
                                            <p:cond delay="329"/>
                                          </p:stCondLst>
                                        </p:cTn>
                                        <p:tgtEl>
                                          <p:spTgt spid="4"/>
                                        </p:tgtEl>
                                      </p:cBhvr>
                                      <p:to x="100000" y="100000"/>
                                    </p:animScale>
                                    <p:animScale>
                                      <p:cBhvr>
                                        <p:cTn id="17" dur="1">
                                          <p:stCondLst>
                                            <p:cond delay="499"/>
                                          </p:stCondLst>
                                        </p:cTn>
                                        <p:tgtEl>
                                          <p:spTgt spid="4"/>
                                        </p:tgtEl>
                                      </p:cBhvr>
                                      <p:to x="100000" y="90000"/>
                                    </p:animScale>
                                    <p:animScale>
                                      <p:cBhvr>
                                        <p:cTn id="18" dur="1" decel="50000">
                                          <p:stCondLst>
                                            <p:cond delay="499"/>
                                          </p:stCondLst>
                                        </p:cTn>
                                        <p:tgtEl>
                                          <p:spTgt spid="4"/>
                                        </p:tgtEl>
                                      </p:cBhvr>
                                      <p:to x="100000" y="100000"/>
                                    </p:animScale>
                                    <p:animScale>
                                      <p:cBhvr>
                                        <p:cTn id="19" dur="1">
                                          <p:stCondLst>
                                            <p:cond delay="499"/>
                                          </p:stCondLst>
                                        </p:cTn>
                                        <p:tgtEl>
                                          <p:spTgt spid="4"/>
                                        </p:tgtEl>
                                      </p:cBhvr>
                                      <p:to x="100000" y="95000"/>
                                    </p:animScale>
                                    <p:animScale>
                                      <p:cBhvr>
                                        <p:cTn id="20" dur="1" decel="50000">
                                          <p:stCondLst>
                                            <p:cond delay="499"/>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تحقق ش27.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
                                        <p:tgtEl>
                                          <p:spTgt spid="2"/>
                                        </p:tgtEl>
                                      </p:cBhvr>
                                    </p:animEffect>
                                    <p:anim calcmode="lin" valueType="num">
                                      <p:cBhvr>
                                        <p:cTn id="26" dur="200" fill="hold"/>
                                        <p:tgtEl>
                                          <p:spTgt spid="2"/>
                                        </p:tgtEl>
                                        <p:attrNameLst>
                                          <p:attrName>ppt_x</p:attrName>
                                        </p:attrNameLst>
                                      </p:cBhvr>
                                      <p:tavLst>
                                        <p:tav tm="0">
                                          <p:val>
                                            <p:strVal val="#ppt_x"/>
                                          </p:val>
                                        </p:tav>
                                        <p:tav tm="100000">
                                          <p:val>
                                            <p:strVal val="#ppt_x"/>
                                          </p:val>
                                        </p:tav>
                                      </p:tavLst>
                                    </p:anim>
                                    <p:anim calcmode="lin" valueType="num">
                                      <p:cBhvr>
                                        <p:cTn id="27" dur="200" fill="hold"/>
                                        <p:tgtEl>
                                          <p:spTgt spid="2"/>
                                        </p:tgtEl>
                                        <p:attrNameLst>
                                          <p:attrName>ppt_y</p:attrName>
                                        </p:attrNameLst>
                                      </p:cBhvr>
                                      <p:tavLst>
                                        <p:tav tm="0">
                                          <p:val>
                                            <p:strVal val="#ppt_y+0.31"/>
                                          </p:val>
                                        </p:tav>
                                        <p:tav tm="100000">
                                          <p:val>
                                            <p:strVal val="#ppt_y+0.31"/>
                                          </p:val>
                                        </p:tav>
                                      </p:tavLst>
                                    </p:anim>
                                    <p:anim calcmode="lin" valueType="num">
                                      <p:cBhvr>
                                        <p:cTn id="28" dur="300" decel="50000" fill="hold">
                                          <p:stCondLst>
                                            <p:cond delay="2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300" decel="50000" fill="hold">
                                          <p:stCondLst>
                                            <p:cond delay="2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يبدو الناتج معقولاً عند مقارنته بالناتج  ش2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066800" y="2071688"/>
            <a:ext cx="7354888" cy="2254250"/>
            <a:chOff x="5254988" y="357166"/>
            <a:chExt cx="3029982" cy="1980572"/>
          </a:xfrm>
        </p:grpSpPr>
        <p:sp>
          <p:nvSpPr>
            <p:cNvPr id="3" name="Flowchart: Alternate Process 2"/>
            <p:cNvSpPr/>
            <p:nvPr/>
          </p:nvSpPr>
          <p:spPr>
            <a:xfrm>
              <a:off x="5286380" y="642918"/>
              <a:ext cx="2786082" cy="1643074"/>
            </a:xfrm>
            <a:prstGeom prst="flowChartAlternateProcess">
              <a:avLst/>
            </a:prstGeom>
            <a:solidFill>
              <a:srgbClr val="FFFF00"/>
            </a:solidFill>
            <a:ln>
              <a:solidFill>
                <a:schemeClr val="tx1"/>
              </a:solidFill>
            </a:ln>
            <a:effectLst>
              <a:innerShdw blurRad="622300">
                <a:srgbClr val="FF00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nvGrpSpPr>
            <p:cNvPr id="29702" name="Group 1"/>
            <p:cNvGrpSpPr>
              <a:grpSpLocks/>
            </p:cNvGrpSpPr>
            <p:nvPr/>
          </p:nvGrpSpPr>
          <p:grpSpPr bwMode="auto">
            <a:xfrm>
              <a:off x="5254988" y="357166"/>
              <a:ext cx="2640861" cy="1980572"/>
              <a:chOff x="2574944" y="71414"/>
              <a:chExt cx="6446807" cy="2117164"/>
            </a:xfrm>
          </p:grpSpPr>
          <p:sp>
            <p:nvSpPr>
              <p:cNvPr id="6" name="Double Wave 5"/>
              <p:cNvSpPr/>
              <p:nvPr/>
            </p:nvSpPr>
            <p:spPr>
              <a:xfrm>
                <a:off x="3000364" y="71414"/>
                <a:ext cx="5572164" cy="1714512"/>
              </a:xfrm>
              <a:prstGeom prst="doubleWave">
                <a:avLst>
                  <a:gd name="adj1" fmla="val 12500"/>
                  <a:gd name="adj2" fmla="val -7000"/>
                </a:avLst>
              </a:prstGeom>
              <a:solidFill>
                <a:srgbClr val="FF0000"/>
              </a:solidFill>
              <a:ln>
                <a:solidFill>
                  <a:schemeClr val="bg1">
                    <a:lumMod val="9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b="1" dirty="0">
                  <a:ln w="18415" cmpd="sng">
                    <a:solidFill>
                      <a:srgbClr val="FF0000"/>
                    </a:solidFill>
                    <a:prstDash val="solid"/>
                  </a:ln>
                  <a:solidFill>
                    <a:srgbClr val="FFFFFF"/>
                  </a:solidFill>
                  <a:effectLst>
                    <a:outerShdw blurRad="63500" dir="3600000" algn="tl" rotWithShape="0">
                      <a:srgbClr val="000000">
                        <a:alpha val="70000"/>
                      </a:srgbClr>
                    </a:outerShdw>
                  </a:effectLst>
                  <a:cs typeface="Times New Roman" pitchFamily="18" charset="0"/>
                </a:endParaRPr>
              </a:p>
            </p:txBody>
          </p:sp>
          <p:sp>
            <p:nvSpPr>
              <p:cNvPr id="7" name="Double Wave 3"/>
              <p:cNvSpPr/>
              <p:nvPr/>
            </p:nvSpPr>
            <p:spPr>
              <a:xfrm>
                <a:off x="3357243" y="473973"/>
                <a:ext cx="5571887" cy="1714605"/>
              </a:xfrm>
              <a:prstGeom prst="doubleWave">
                <a:avLst>
                  <a:gd name="adj1" fmla="val 12500"/>
                  <a:gd name="adj2" fmla="val -7000"/>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b="1" dirty="0">
                  <a:ln w="18415" cmpd="sng">
                    <a:solidFill>
                      <a:srgbClr val="FF0000"/>
                    </a:solidFill>
                    <a:prstDash val="solid"/>
                  </a:ln>
                  <a:solidFill>
                    <a:srgbClr val="FFFFFF"/>
                  </a:solidFill>
                  <a:effectLst>
                    <a:outerShdw blurRad="63500" dir="3600000" algn="tl" rotWithShape="0">
                      <a:srgbClr val="000000">
                        <a:alpha val="70000"/>
                      </a:srgbClr>
                    </a:outerShdw>
                  </a:effectLst>
                  <a:cs typeface="Times New Roman" pitchFamily="18" charset="0"/>
                </a:endParaRPr>
              </a:p>
            </p:txBody>
          </p:sp>
          <p:sp>
            <p:nvSpPr>
              <p:cNvPr id="8" name="Double Wave 7"/>
              <p:cNvSpPr/>
              <p:nvPr/>
            </p:nvSpPr>
            <p:spPr>
              <a:xfrm>
                <a:off x="2574944" y="286112"/>
                <a:ext cx="6446785" cy="1714605"/>
              </a:xfrm>
              <a:prstGeom prst="doubleWave">
                <a:avLst>
                  <a:gd name="adj1" fmla="val 12500"/>
                  <a:gd name="adj2" fmla="val -7000"/>
                </a:avLst>
              </a:prstGeom>
              <a:solidFill>
                <a:srgbClr val="0000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600" b="1" dirty="0">
                    <a:solidFill>
                      <a:schemeClr val="bg1"/>
                    </a:solidFill>
                    <a:latin typeface="Times New Roman" pitchFamily="18" charset="0"/>
                    <a:cs typeface="Times New Roman" pitchFamily="18" charset="0"/>
                  </a:rPr>
                  <a:t>تحقق من </a:t>
                </a:r>
                <a:r>
                  <a:rPr lang="ar-EG" sz="6600" b="1" dirty="0" err="1">
                    <a:solidFill>
                      <a:schemeClr val="bg1"/>
                    </a:solidFill>
                    <a:latin typeface="Times New Roman" pitchFamily="18" charset="0"/>
                    <a:cs typeface="Times New Roman" pitchFamily="18" charset="0"/>
                  </a:rPr>
                  <a:t>فهمك:</a:t>
                </a:r>
                <a:endParaRPr lang="ar-EG" sz="6600" b="1" dirty="0">
                  <a:solidFill>
                    <a:schemeClr val="bg1"/>
                  </a:solidFill>
                  <a:latin typeface="Times New Roman" pitchFamily="18" charset="0"/>
                  <a:cs typeface="Times New Roman" pitchFamily="18" charset="0"/>
                </a:endParaRPr>
              </a:p>
            </p:txBody>
          </p:sp>
        </p:grpSp>
        <p:pic>
          <p:nvPicPr>
            <p:cNvPr id="29703" name="Picture 4" descr="1c5a2e68187643488e6e4c2fae349471.gif"/>
            <p:cNvPicPr>
              <a:picLocks noChangeAspect="1"/>
            </p:cNvPicPr>
            <p:nvPr/>
          </p:nvPicPr>
          <p:blipFill>
            <a:blip r:embed="rId4" cstate="print"/>
            <a:srcRect/>
            <a:stretch>
              <a:fillRect/>
            </a:stretch>
          </p:blipFill>
          <p:spPr bwMode="auto">
            <a:xfrm>
              <a:off x="7640685" y="937243"/>
              <a:ext cx="644285" cy="1204916"/>
            </a:xfrm>
            <a:prstGeom prst="rect">
              <a:avLst/>
            </a:prstGeom>
            <a:noFill/>
            <a:ln w="9525">
              <a:noFill/>
              <a:miter lim="800000"/>
              <a:headEnd/>
              <a:tailEnd/>
            </a:ln>
          </p:spPr>
        </p:pic>
      </p:gr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تحقق من فهم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14313" y="428625"/>
            <a:ext cx="8786812" cy="5715000"/>
            <a:chOff x="428596" y="1928802"/>
            <a:chExt cx="8143932" cy="4572032"/>
          </a:xfrm>
        </p:grpSpPr>
        <p:sp>
          <p:nvSpPr>
            <p:cNvPr id="4" name="Plaque 3"/>
            <p:cNvSpPr/>
            <p:nvPr/>
          </p:nvSpPr>
          <p:spPr>
            <a:xfrm>
              <a:off x="428596" y="1928802"/>
              <a:ext cx="8071836" cy="4572032"/>
            </a:xfrm>
            <a:prstGeom prst="plaque">
              <a:avLst/>
            </a:prstGeom>
            <a:solidFill>
              <a:srgbClr val="3333FF"/>
            </a:solidFill>
            <a:ln w="571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30725" name="Group 14"/>
            <p:cNvGrpSpPr>
              <a:grpSpLocks/>
            </p:cNvGrpSpPr>
            <p:nvPr/>
          </p:nvGrpSpPr>
          <p:grpSpPr bwMode="auto">
            <a:xfrm>
              <a:off x="428596" y="2000240"/>
              <a:ext cx="8143932" cy="4357718"/>
              <a:chOff x="642910" y="1643050"/>
              <a:chExt cx="8143932" cy="4357718"/>
            </a:xfrm>
          </p:grpSpPr>
          <p:sp>
            <p:nvSpPr>
              <p:cNvPr id="6" name="Left-Right Arrow 5"/>
              <p:cNvSpPr/>
              <p:nvPr/>
            </p:nvSpPr>
            <p:spPr>
              <a:xfrm>
                <a:off x="642910" y="1642732"/>
                <a:ext cx="8143932" cy="857256"/>
              </a:xfrm>
              <a:prstGeom prst="leftRightArrow">
                <a:avLst/>
              </a:prstGeom>
              <a:solidFill>
                <a:srgbClr val="CC00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sp>
            <p:nvSpPr>
              <p:cNvPr id="7" name="Round Same Side Corner Rectangle 6"/>
              <p:cNvSpPr/>
              <p:nvPr/>
            </p:nvSpPr>
            <p:spPr>
              <a:xfrm>
                <a:off x="1000448" y="1713853"/>
                <a:ext cx="7358231" cy="4292630"/>
              </a:xfrm>
              <a:prstGeom prst="round2SameRect">
                <a:avLst/>
              </a:prstGeom>
              <a:gradFill>
                <a:gsLst>
                  <a:gs pos="0">
                    <a:srgbClr val="00FF00"/>
                  </a:gs>
                  <a:gs pos="50000">
                    <a:schemeClr val="bg1"/>
                  </a:gs>
                  <a:gs pos="100000">
                    <a:srgbClr val="CC3300"/>
                  </a:gs>
                </a:gsLst>
                <a:lin ang="13500000" scaled="0"/>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grpSp>
      <p:sp>
        <p:nvSpPr>
          <p:cNvPr id="8" name="TextBox 7"/>
          <p:cNvSpPr txBox="1">
            <a:spLocks noChangeArrowheads="1"/>
          </p:cNvSpPr>
          <p:nvPr/>
        </p:nvSpPr>
        <p:spPr bwMode="auto">
          <a:xfrm>
            <a:off x="1143000" y="1016000"/>
            <a:ext cx="6715125" cy="4616450"/>
          </a:xfrm>
          <a:prstGeom prst="rect">
            <a:avLst/>
          </a:prstGeom>
          <a:noFill/>
          <a:ln w="9525">
            <a:noFill/>
            <a:miter lim="800000"/>
            <a:headEnd/>
            <a:tailEnd/>
          </a:ln>
        </p:spPr>
        <p:txBody>
          <a:bodyPr>
            <a:spAutoFit/>
          </a:bodyPr>
          <a:lstStyle/>
          <a:p>
            <a:pPr algn="justLow">
              <a:defRPr/>
            </a:pPr>
            <a:r>
              <a:rPr lang="ar-EG" sz="5400" b="1" dirty="0">
                <a:solidFill>
                  <a:srgbClr val="FF0066"/>
                </a:solidFill>
                <a:latin typeface="Calibri" pitchFamily="34" charset="0"/>
                <a:cs typeface="+mj-cs"/>
              </a:rPr>
              <a:t>أ ) كرة السلة:</a:t>
            </a:r>
          </a:p>
          <a:p>
            <a:pPr algn="justLow">
              <a:defRPr/>
            </a:pPr>
            <a:r>
              <a:rPr lang="ar-EG" sz="4800" b="1" dirty="0">
                <a:latin typeface="Calibri" pitchFamily="34" charset="0"/>
                <a:cs typeface="+mj-cs"/>
              </a:rPr>
              <a:t>بناء على ما ورد في الجدول السابق, إذا كان عدد الرميات الناجحة لنواف هو 3 أمثال عدد الرميات الناجحة لسليمان</a:t>
            </a:r>
            <a:r>
              <a:rPr lang="ar-EG" sz="4800" b="1" dirty="0" smtClean="0">
                <a:latin typeface="Calibri" pitchFamily="34" charset="0"/>
                <a:cs typeface="+mj-cs"/>
              </a:rPr>
              <a:t>,</a:t>
            </a:r>
            <a:r>
              <a:rPr lang="ar-SA" sz="4800" b="1" dirty="0" smtClean="0">
                <a:latin typeface="Calibri" pitchFamily="34" charset="0"/>
                <a:cs typeface="+mj-cs"/>
              </a:rPr>
              <a:t/>
            </a:r>
            <a:br>
              <a:rPr lang="ar-SA" sz="4800" b="1" dirty="0" smtClean="0">
                <a:latin typeface="Calibri" pitchFamily="34" charset="0"/>
                <a:cs typeface="+mj-cs"/>
              </a:rPr>
            </a:br>
            <a:r>
              <a:rPr lang="ar-EG" sz="4800" b="1" dirty="0" smtClean="0">
                <a:latin typeface="Calibri" pitchFamily="34" charset="0"/>
                <a:cs typeface="+mj-cs"/>
              </a:rPr>
              <a:t>فما </a:t>
            </a:r>
            <a:r>
              <a:rPr lang="ar-EG" sz="4800" b="1" dirty="0">
                <a:latin typeface="Calibri" pitchFamily="34" charset="0"/>
                <a:cs typeface="+mj-cs"/>
              </a:rPr>
              <a:t>عدد رميات نواف الناجحة؟</a:t>
            </a: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0339 - خطأ الويندوز.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كرة السلة ش29.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بناء على ما ورد في الجدول السابق ش2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85750" y="3143250"/>
            <a:ext cx="8358188" cy="3286125"/>
            <a:chOff x="799105" y="3439882"/>
            <a:chExt cx="6916193" cy="2152632"/>
          </a:xfrm>
        </p:grpSpPr>
        <p:grpSp>
          <p:nvGrpSpPr>
            <p:cNvPr id="4104" name="Group 9"/>
            <p:cNvGrpSpPr>
              <a:grpSpLocks/>
            </p:cNvGrpSpPr>
            <p:nvPr/>
          </p:nvGrpSpPr>
          <p:grpSpPr bwMode="auto">
            <a:xfrm>
              <a:off x="799105" y="3439882"/>
              <a:ext cx="6916193" cy="2152632"/>
              <a:chOff x="941981" y="3439882"/>
              <a:chExt cx="6916193" cy="2152632"/>
            </a:xfrm>
          </p:grpSpPr>
          <p:sp>
            <p:nvSpPr>
              <p:cNvPr id="10" name="Rounded Rectangle 9"/>
              <p:cNvSpPr/>
              <p:nvPr/>
            </p:nvSpPr>
            <p:spPr>
              <a:xfrm>
                <a:off x="1142976" y="3571876"/>
                <a:ext cx="6643734" cy="2000264"/>
              </a:xfrm>
              <a:prstGeom prst="roundRect">
                <a:avLst/>
              </a:prstGeom>
            </p:spPr>
            <p:style>
              <a:lnRef idx="0">
                <a:schemeClr val="dk1"/>
              </a:lnRef>
              <a:fillRef idx="1003">
                <a:schemeClr val="dk1"/>
              </a:fillRef>
              <a:effectRef idx="3">
                <a:schemeClr val="dk1"/>
              </a:effectRef>
              <a:fontRef idx="minor">
                <a:schemeClr val="lt1"/>
              </a:fontRef>
            </p:style>
            <p:txBody>
              <a:bodyPr rtlCol="1" anchor="ctr"/>
              <a:lstStyle/>
              <a:p>
                <a:pPr algn="ctr" fontAlgn="auto">
                  <a:spcBef>
                    <a:spcPts val="0"/>
                  </a:spcBef>
                  <a:spcAft>
                    <a:spcPts val="0"/>
                  </a:spcAft>
                  <a:defRPr/>
                </a:pPr>
                <a:endParaRPr lang="ar-EG" sz="1050" b="1">
                  <a:ln w="18415" cmpd="sng">
                    <a:solidFill>
                      <a:srgbClr val="FF0000"/>
                    </a:solidFill>
                    <a:prstDash val="solid"/>
                  </a:ln>
                  <a:solidFill>
                    <a:srgbClr val="FFFFFF"/>
                  </a:solidFill>
                  <a:effectLst>
                    <a:outerShdw blurRad="63500" dir="3600000" algn="tl" rotWithShape="0">
                      <a:srgbClr val="000000">
                        <a:alpha val="70000"/>
                      </a:srgbClr>
                    </a:outerShdw>
                  </a:effectLst>
                  <a:cs typeface="+mj-cs"/>
                </a:endParaRPr>
              </a:p>
            </p:txBody>
          </p:sp>
          <p:pic>
            <p:nvPicPr>
              <p:cNvPr id="4109" name="Picture 10" descr="00302.WMF"/>
              <p:cNvPicPr>
                <a:picLocks noChangeAspect="1"/>
              </p:cNvPicPr>
              <p:nvPr/>
            </p:nvPicPr>
            <p:blipFill>
              <a:blip r:embed="rId5" cstate="print"/>
              <a:srcRect/>
              <a:stretch>
                <a:fillRect/>
              </a:stretch>
            </p:blipFill>
            <p:spPr bwMode="auto">
              <a:xfrm>
                <a:off x="5940264" y="4393190"/>
                <a:ext cx="1917910" cy="1199324"/>
              </a:xfrm>
              <a:prstGeom prst="rect">
                <a:avLst/>
              </a:prstGeom>
              <a:noFill/>
              <a:ln w="9525">
                <a:noFill/>
                <a:miter lim="800000"/>
                <a:headEnd/>
                <a:tailEnd/>
              </a:ln>
            </p:spPr>
          </p:pic>
          <p:pic>
            <p:nvPicPr>
              <p:cNvPr id="4110" name="Picture 11" descr="00250.WMF"/>
              <p:cNvPicPr>
                <a:picLocks noChangeAspect="1"/>
              </p:cNvPicPr>
              <p:nvPr/>
            </p:nvPicPr>
            <p:blipFill>
              <a:blip r:embed="rId6" cstate="print"/>
              <a:srcRect/>
              <a:stretch>
                <a:fillRect/>
              </a:stretch>
            </p:blipFill>
            <p:spPr bwMode="auto">
              <a:xfrm>
                <a:off x="941981" y="3439882"/>
                <a:ext cx="2428892" cy="984061"/>
              </a:xfrm>
              <a:prstGeom prst="rect">
                <a:avLst/>
              </a:prstGeom>
              <a:noFill/>
              <a:ln w="9525">
                <a:noFill/>
                <a:miter lim="800000"/>
                <a:headEnd/>
                <a:tailEnd/>
              </a:ln>
            </p:spPr>
          </p:pic>
        </p:grpSp>
        <p:sp>
          <p:nvSpPr>
            <p:cNvPr id="9" name="TextBox 2"/>
            <p:cNvSpPr txBox="1"/>
            <p:nvPr/>
          </p:nvSpPr>
          <p:spPr>
            <a:xfrm>
              <a:off x="1202386" y="3826732"/>
              <a:ext cx="6233111" cy="1391411"/>
            </a:xfrm>
            <a:prstGeom prst="rect">
              <a:avLst/>
            </a:prstGeom>
            <a:noFill/>
          </p:spPr>
          <p:txBody>
            <a:bodyPr rtlCol="1">
              <a:spAutoFit/>
            </a:bodyPr>
            <a:lstStyle/>
            <a:p>
              <a:pPr algn="ctr" fontAlgn="auto">
                <a:spcBef>
                  <a:spcPts val="0"/>
                </a:spcBef>
                <a:spcAft>
                  <a:spcPts val="0"/>
                </a:spcAft>
                <a:defRPr/>
              </a:pPr>
              <a:r>
                <a:rPr lang="ar-EG" sz="6600" b="1" dirty="0">
                  <a:solidFill>
                    <a:schemeClr val="bg1"/>
                  </a:solidFill>
                  <a:latin typeface="+mn-lt"/>
                  <a:cs typeface="+mj-cs"/>
                </a:rPr>
                <a:t>أحل المسائل باستعمال الخطوات الأربع.</a:t>
              </a:r>
            </a:p>
          </p:txBody>
        </p:sp>
      </p:grpSp>
      <p:grpSp>
        <p:nvGrpSpPr>
          <p:cNvPr id="4" name="Group 3"/>
          <p:cNvGrpSpPr>
            <a:grpSpLocks/>
          </p:cNvGrpSpPr>
          <p:nvPr/>
        </p:nvGrpSpPr>
        <p:grpSpPr bwMode="auto">
          <a:xfrm>
            <a:off x="3429000" y="500063"/>
            <a:ext cx="5143500" cy="1785937"/>
            <a:chOff x="6500826" y="3929066"/>
            <a:chExt cx="1714512" cy="1214446"/>
          </a:xfrm>
        </p:grpSpPr>
        <p:sp>
          <p:nvSpPr>
            <p:cNvPr id="5" name="Cloud 4"/>
            <p:cNvSpPr/>
            <p:nvPr/>
          </p:nvSpPr>
          <p:spPr>
            <a:xfrm>
              <a:off x="6500826" y="3929066"/>
              <a:ext cx="1714512" cy="1214446"/>
            </a:xfrm>
            <a:prstGeom prst="cloud">
              <a:avLst/>
            </a:prstGeom>
            <a:gradFill>
              <a:gsLst>
                <a:gs pos="0">
                  <a:srgbClr val="FFFF00"/>
                </a:gs>
                <a:gs pos="100000">
                  <a:srgbClr val="CC3300"/>
                </a:gs>
              </a:gsLst>
            </a:gradFill>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3">
              <a:schemeClr val="lt2"/>
            </a:fillRef>
            <a:effectRef idx="0">
              <a:schemeClr val="accent1"/>
            </a:effectRef>
            <a:fontRef idx="minor">
              <a:schemeClr val="lt1"/>
            </a:fontRef>
          </p:style>
          <p:txBody>
            <a:bodyPr rtlCol="1" anchor="ctr"/>
            <a:lstStyle/>
            <a:p>
              <a:pPr algn="ctr" fontAlgn="auto">
                <a:spcBef>
                  <a:spcPts val="0"/>
                </a:spcBef>
                <a:spcAft>
                  <a:spcPts val="0"/>
                </a:spcAft>
                <a:defRPr/>
              </a:pPr>
              <a:endParaRPr lang="ar-EG" sz="4400" b="1" dirty="0">
                <a:cs typeface="+mj-cs"/>
              </a:endParaRPr>
            </a:p>
          </p:txBody>
        </p:sp>
        <p:sp>
          <p:nvSpPr>
            <p:cNvPr id="6" name="TextBox 5"/>
            <p:cNvSpPr txBox="1"/>
            <p:nvPr/>
          </p:nvSpPr>
          <p:spPr>
            <a:xfrm>
              <a:off x="6524639" y="4123377"/>
              <a:ext cx="1595448" cy="753496"/>
            </a:xfrm>
            <a:prstGeom prst="rect">
              <a:avLst/>
            </a:prstGeom>
            <a:noFill/>
          </p:spPr>
          <p:txBody>
            <a:bodyPr rtlCol="1">
              <a:spAutoFit/>
            </a:bodyPr>
            <a:lstStyle/>
            <a:p>
              <a:pPr algn="ctr" fontAlgn="auto">
                <a:spcBef>
                  <a:spcPts val="0"/>
                </a:spcBef>
                <a:spcAft>
                  <a:spcPts val="0"/>
                </a:spcAft>
                <a:defRPr/>
              </a:pPr>
              <a:r>
                <a:rPr lang="ar-EG" sz="6600" b="1" dirty="0">
                  <a:solidFill>
                    <a:schemeClr val="accent5">
                      <a:lumMod val="50000"/>
                    </a:schemeClr>
                  </a:solidFill>
                  <a:latin typeface="+mn-lt"/>
                  <a:cs typeface="+mj-cs"/>
                </a:rPr>
                <a:t>فكرة الدرس:</a:t>
              </a:r>
            </a:p>
          </p:txBody>
        </p:sp>
      </p:gr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فكرة الدرس.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أحل المسائل باستعمال الخطوات الأرب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00063" y="714375"/>
            <a:ext cx="8429625" cy="5643563"/>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EG"/>
          </a:p>
        </p:txBody>
      </p:sp>
      <p:sp>
        <p:nvSpPr>
          <p:cNvPr id="3174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ar-EG"/>
          </a:p>
        </p:txBody>
      </p:sp>
      <p:sp>
        <p:nvSpPr>
          <p:cNvPr id="1027" name="Rectangle 3"/>
          <p:cNvSpPr>
            <a:spLocks noChangeArrowheads="1"/>
          </p:cNvSpPr>
          <p:nvPr/>
        </p:nvSpPr>
        <p:spPr bwMode="auto">
          <a:xfrm>
            <a:off x="4476716" y="871538"/>
            <a:ext cx="4238661" cy="707886"/>
          </a:xfrm>
          <a:prstGeom prst="rect">
            <a:avLst/>
          </a:prstGeom>
          <a:noFill/>
          <a:ln w="9525">
            <a:noFill/>
            <a:miter lim="800000"/>
            <a:headEnd/>
            <a:tailEnd/>
          </a:ln>
        </p:spPr>
        <p:txBody>
          <a:bodyPr wrap="none" anchor="ctr">
            <a:spAutoFit/>
          </a:bodyPr>
          <a:lstStyle/>
          <a:p>
            <a:r>
              <a:rPr lang="ar-EG" sz="4000" b="1" dirty="0">
                <a:solidFill>
                  <a:srgbClr val="FF0000"/>
                </a:solidFill>
                <a:latin typeface="Times New Roman" pitchFamily="18" charset="0"/>
                <a:ea typeface="Calibri" pitchFamily="34" charset="0"/>
                <a:cs typeface="Times New Roman" pitchFamily="18" charset="0"/>
              </a:rPr>
              <a:t>افهم </a:t>
            </a:r>
            <a:r>
              <a:rPr lang="ar-EG" sz="4000" b="1" dirty="0" smtClean="0">
                <a:solidFill>
                  <a:srgbClr val="FF0000"/>
                </a:solidFill>
                <a:latin typeface="Times New Roman" pitchFamily="18" charset="0"/>
                <a:ea typeface="Calibri" pitchFamily="34" charset="0"/>
                <a:cs typeface="Times New Roman" pitchFamily="18" charset="0"/>
              </a:rPr>
              <a:t>ما </a:t>
            </a:r>
            <a:r>
              <a:rPr lang="ar-EG" sz="4000" b="1" dirty="0">
                <a:solidFill>
                  <a:srgbClr val="FF0000"/>
                </a:solidFill>
                <a:latin typeface="Times New Roman" pitchFamily="18" charset="0"/>
                <a:ea typeface="Calibri" pitchFamily="34" charset="0"/>
                <a:cs typeface="Times New Roman" pitchFamily="18" charset="0"/>
              </a:rPr>
              <a:t>معطيات المسألة؟</a:t>
            </a:r>
            <a:endParaRPr lang="ar-EG" sz="4400" dirty="0">
              <a:ea typeface="Calibri" pitchFamily="34" charset="0"/>
              <a:cs typeface="Times New Roman" pitchFamily="18" charset="0"/>
            </a:endParaRPr>
          </a:p>
        </p:txBody>
      </p:sp>
      <p:sp>
        <p:nvSpPr>
          <p:cNvPr id="1028" name="Rectangle 4"/>
          <p:cNvSpPr>
            <a:spLocks noChangeArrowheads="1"/>
          </p:cNvSpPr>
          <p:nvPr/>
        </p:nvSpPr>
        <p:spPr bwMode="auto">
          <a:xfrm>
            <a:off x="2357438" y="1905000"/>
            <a:ext cx="6286500" cy="1200329"/>
          </a:xfrm>
          <a:prstGeom prst="rect">
            <a:avLst/>
          </a:prstGeom>
          <a:noFill/>
          <a:ln w="9525">
            <a:noFill/>
            <a:miter lim="800000"/>
            <a:headEnd/>
            <a:tailEnd/>
          </a:ln>
        </p:spPr>
        <p:txBody>
          <a:bodyPr anchor="ctr">
            <a:spAutoFit/>
          </a:bodyPr>
          <a:lstStyle/>
          <a:p>
            <a:pPr>
              <a:buFont typeface="Wingdings" pitchFamily="2" charset="2"/>
              <a:buChar char="Ø"/>
            </a:pPr>
            <a:r>
              <a:rPr lang="ar-EG" sz="3600" b="1" dirty="0">
                <a:solidFill>
                  <a:srgbClr val="0000FF"/>
                </a:solidFill>
                <a:latin typeface="Times New Roman" pitchFamily="18" charset="0"/>
                <a:ea typeface="Calibri" pitchFamily="34" charset="0"/>
                <a:cs typeface="Times New Roman" pitchFamily="18" charset="0"/>
              </a:rPr>
              <a:t>جدول نتائج رميات كرة السلة للأصدقاء الستة.</a:t>
            </a:r>
            <a:endParaRPr lang="ar-EG" sz="4000" dirty="0">
              <a:ea typeface="Calibri" pitchFamily="34" charset="0"/>
              <a:cs typeface="Times New Roman" pitchFamily="18" charset="0"/>
            </a:endParaRPr>
          </a:p>
        </p:txBody>
      </p:sp>
      <p:sp>
        <p:nvSpPr>
          <p:cNvPr id="7" name="Rectangle 4"/>
          <p:cNvSpPr>
            <a:spLocks noChangeArrowheads="1"/>
          </p:cNvSpPr>
          <p:nvPr/>
        </p:nvSpPr>
        <p:spPr bwMode="auto">
          <a:xfrm>
            <a:off x="704850" y="3071813"/>
            <a:ext cx="7939088" cy="1200329"/>
          </a:xfrm>
          <a:prstGeom prst="rect">
            <a:avLst/>
          </a:prstGeom>
          <a:noFill/>
          <a:ln w="9525">
            <a:noFill/>
            <a:miter lim="800000"/>
            <a:headEnd/>
            <a:tailEnd/>
          </a:ln>
        </p:spPr>
        <p:txBody>
          <a:bodyPr anchor="ctr">
            <a:spAutoFit/>
          </a:bodyPr>
          <a:lstStyle/>
          <a:p>
            <a:pPr>
              <a:buFont typeface="Wingdings" pitchFamily="2" charset="2"/>
              <a:buChar char="Ø"/>
            </a:pPr>
            <a:r>
              <a:rPr lang="ar-EG" sz="3600" b="1" dirty="0">
                <a:solidFill>
                  <a:srgbClr val="0000FF"/>
                </a:solidFill>
              </a:rPr>
              <a:t>عدد الرميات الناجحة لنواف هو 3 أمثال عدد الرميات الناجحة لسليمان.</a:t>
            </a:r>
            <a:endParaRPr lang="en-US" sz="3600" dirty="0">
              <a:solidFill>
                <a:srgbClr val="0000FF"/>
              </a:solidFill>
            </a:endParaRPr>
          </a:p>
        </p:txBody>
      </p:sp>
      <p:sp>
        <p:nvSpPr>
          <p:cNvPr id="8" name="Rectangle 4"/>
          <p:cNvSpPr>
            <a:spLocks noChangeArrowheads="1"/>
          </p:cNvSpPr>
          <p:nvPr/>
        </p:nvSpPr>
        <p:spPr bwMode="auto">
          <a:xfrm>
            <a:off x="785813" y="4578350"/>
            <a:ext cx="7939087" cy="708025"/>
          </a:xfrm>
          <a:prstGeom prst="rect">
            <a:avLst/>
          </a:prstGeom>
          <a:noFill/>
          <a:ln w="9525">
            <a:noFill/>
            <a:miter lim="800000"/>
            <a:headEnd/>
            <a:tailEnd/>
          </a:ln>
        </p:spPr>
        <p:txBody>
          <a:bodyPr anchor="ctr">
            <a:spAutoFit/>
          </a:bodyPr>
          <a:lstStyle/>
          <a:p>
            <a:r>
              <a:rPr lang="ar-EG" sz="4000" b="1" dirty="0" smtClean="0">
                <a:solidFill>
                  <a:srgbClr val="FF0000"/>
                </a:solidFill>
              </a:rPr>
              <a:t>المطلوب:</a:t>
            </a:r>
            <a:endParaRPr lang="en-US" sz="4000" dirty="0">
              <a:solidFill>
                <a:srgbClr val="FF0000"/>
              </a:solidFill>
            </a:endParaRPr>
          </a:p>
        </p:txBody>
      </p:sp>
      <p:sp>
        <p:nvSpPr>
          <p:cNvPr id="9" name="Rectangle 4"/>
          <p:cNvSpPr>
            <a:spLocks noChangeArrowheads="1"/>
          </p:cNvSpPr>
          <p:nvPr/>
        </p:nvSpPr>
        <p:spPr bwMode="auto">
          <a:xfrm>
            <a:off x="609600" y="5464175"/>
            <a:ext cx="7939087" cy="646331"/>
          </a:xfrm>
          <a:prstGeom prst="rect">
            <a:avLst/>
          </a:prstGeom>
          <a:noFill/>
          <a:ln w="9525">
            <a:noFill/>
            <a:miter lim="800000"/>
            <a:headEnd/>
            <a:tailEnd/>
          </a:ln>
        </p:spPr>
        <p:txBody>
          <a:bodyPr anchor="ctr">
            <a:spAutoFit/>
          </a:bodyPr>
          <a:lstStyle/>
          <a:p>
            <a:r>
              <a:rPr lang="ar-EG" sz="3600" b="1" dirty="0" smtClean="0">
                <a:solidFill>
                  <a:srgbClr val="0000FF"/>
                </a:solidFill>
              </a:rPr>
              <a:t>كم </a:t>
            </a:r>
            <a:r>
              <a:rPr lang="ar-EG" sz="3600" b="1" dirty="0">
                <a:solidFill>
                  <a:srgbClr val="0000FF"/>
                </a:solidFill>
              </a:rPr>
              <a:t>عدد رميات نواف الناجحة؟</a:t>
            </a:r>
            <a:endParaRPr lang="en-US" sz="3600" dirty="0">
              <a:solidFill>
                <a:srgbClr val="0000FF"/>
              </a:solidFill>
            </a:endParaRP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1027"/>
                                        </p:tgtEl>
                                        <p:attrNameLst>
                                          <p:attrName>style.visibility</p:attrName>
                                        </p:attrNameLst>
                                      </p:cBhvr>
                                      <p:to>
                                        <p:strVal val="visible"/>
                                      </p:to>
                                    </p:set>
                                    <p:anim from="(-#ppt_w/2)" to="(#ppt_x)" calcmode="lin" valueType="num">
                                      <p:cBhvr>
                                        <p:cTn id="7" dur="374" fill="hold">
                                          <p:stCondLst>
                                            <p:cond delay="0"/>
                                          </p:stCondLst>
                                        </p:cTn>
                                        <p:tgtEl>
                                          <p:spTgt spid="1027"/>
                                        </p:tgtEl>
                                        <p:attrNameLst>
                                          <p:attrName>ppt_x</p:attrName>
                                        </p:attrNameLst>
                                      </p:cBhvr>
                                    </p:anim>
                                    <p:anim from="0" to="-1.0" calcmode="lin" valueType="num">
                                      <p:cBhvr>
                                        <p:cTn id="8" dur="2" decel="50000" autoRev="1" fill="hold">
                                          <p:stCondLst>
                                            <p:cond delay="499"/>
                                          </p:stCondLst>
                                        </p:cTn>
                                        <p:tgtEl>
                                          <p:spTgt spid="1027"/>
                                        </p:tgtEl>
                                        <p:attrNameLst>
                                          <p:attrName>xshear</p:attrName>
                                        </p:attrNameLst>
                                      </p:cBhvr>
                                    </p:anim>
                                    <p:animScale>
                                      <p:cBhvr>
                                        <p:cTn id="9" dur="2" decel="100000" autoRev="1" fill="hold">
                                          <p:stCondLst>
                                            <p:cond delay="499"/>
                                          </p:stCondLst>
                                        </p:cTn>
                                        <p:tgtEl>
                                          <p:spTgt spid="1027"/>
                                        </p:tgtEl>
                                      </p:cBhvr>
                                      <p:from x="100000" y="100000"/>
                                      <p:to x="80000" y="100000"/>
                                    </p:animScale>
                                    <p:anim by="(#ppt_h/3+#ppt_w*0.1)" calcmode="lin" valueType="num">
                                      <p:cBhvr additive="sum">
                                        <p:cTn id="10" dur="2" decel="100000" autoRev="1" fill="hold">
                                          <p:stCondLst>
                                            <p:cond delay="499"/>
                                          </p:stCondLst>
                                        </p:cTn>
                                        <p:tgtEl>
                                          <p:spTgt spid="1027"/>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افهم ما معطيات المسألة ش46.wav"/>
                                        </p:tgtEl>
                                      </p:cMediaNode>
                                    </p:audio>
                                  </p:subTnLst>
                                </p:cTn>
                              </p:par>
                              <p:par>
                                <p:cTn id="11" presetID="34"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from="(-#ppt_w/2)" to="(#ppt_x)" calcmode="lin" valueType="num">
                                      <p:cBhvr>
                                        <p:cTn id="13" dur="374" fill="hold">
                                          <p:stCondLst>
                                            <p:cond delay="0"/>
                                          </p:stCondLst>
                                        </p:cTn>
                                        <p:tgtEl>
                                          <p:spTgt spid="2"/>
                                        </p:tgtEl>
                                        <p:attrNameLst>
                                          <p:attrName>ppt_x</p:attrName>
                                        </p:attrNameLst>
                                      </p:cBhvr>
                                    </p:anim>
                                    <p:anim from="0" to="-1.0" calcmode="lin" valueType="num">
                                      <p:cBhvr>
                                        <p:cTn id="14" dur="2" decel="50000" autoRev="1" fill="hold">
                                          <p:stCondLst>
                                            <p:cond delay="499"/>
                                          </p:stCondLst>
                                        </p:cTn>
                                        <p:tgtEl>
                                          <p:spTgt spid="2"/>
                                        </p:tgtEl>
                                        <p:attrNameLst>
                                          <p:attrName>xshear</p:attrName>
                                        </p:attrNameLst>
                                      </p:cBhvr>
                                    </p:anim>
                                    <p:animScale>
                                      <p:cBhvr>
                                        <p:cTn id="15" dur="2" decel="100000" autoRev="1" fill="hold">
                                          <p:stCondLst>
                                            <p:cond delay="499"/>
                                          </p:stCondLst>
                                        </p:cTn>
                                        <p:tgtEl>
                                          <p:spTgt spid="2"/>
                                        </p:tgtEl>
                                      </p:cBhvr>
                                      <p:from x="100000" y="100000"/>
                                      <p:to x="80000" y="100000"/>
                                    </p:animScale>
                                    <p:anim by="(#ppt_h/3+#ppt_w*0.1)" calcmode="lin" valueType="num">
                                      <p:cBhvr additive="sum">
                                        <p:cTn id="16" dur="2" decel="100000" autoRev="1" fill="hold">
                                          <p:stCondLst>
                                            <p:cond delay="499"/>
                                          </p:stCondLst>
                                        </p:cTn>
                                        <p:tgtEl>
                                          <p:spTgt spid="2"/>
                                        </p:tgtEl>
                                        <p:attrNameLst>
                                          <p:attrName>ppt_x</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diamond(in)">
                                      <p:cBhvr>
                                        <p:cTn id="21" dur="500"/>
                                        <p:tgtEl>
                                          <p:spTgt spid="1028"/>
                                        </p:tgtEl>
                                      </p:cBhvr>
                                    </p:animEffect>
                                  </p:childTnLst>
                                  <p:subTnLst>
                                    <p:audio>
                                      <p:cMediaNode>
                                        <p:cTn display="0" masterRel="sameClick">
                                          <p:stCondLst>
                                            <p:cond evt="begin" delay="0">
                                              <p:tn val="19"/>
                                            </p:cond>
                                          </p:stCondLst>
                                          <p:endCondLst>
                                            <p:cond evt="onStopAudio" delay="0">
                                              <p:tgtEl>
                                                <p:sldTgt/>
                                              </p:tgtEl>
                                            </p:cond>
                                          </p:endCondLst>
                                        </p:cTn>
                                        <p:tgtEl>
                                          <p:sndTgt r:embed="rId4" name="جدول نتائج رميات كرة السلة للأصدقاء الستة ش30.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amond(in)">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5" name="عدد الرميات الناجحة لنواف هو 3 أمثال عدد الرميات  ش30.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amond(i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المطلوب ش30.wav"/>
                                        </p:tgtEl>
                                      </p:cMediaNode>
                                    </p:audio>
                                  </p:sub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amond(in)">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7" name="كم عدد رميات نواف الناجحة ش3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27" grpId="0"/>
      <p:bldP spid="1028"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00063" y="714375"/>
            <a:ext cx="8429625" cy="5643563"/>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EG"/>
          </a:p>
        </p:txBody>
      </p:sp>
      <p:sp>
        <p:nvSpPr>
          <p:cNvPr id="3" name="Rectangle 3"/>
          <p:cNvSpPr>
            <a:spLocks noChangeArrowheads="1"/>
          </p:cNvSpPr>
          <p:nvPr/>
        </p:nvSpPr>
        <p:spPr bwMode="auto">
          <a:xfrm>
            <a:off x="2245335" y="1238250"/>
            <a:ext cx="6470041" cy="1323439"/>
          </a:xfrm>
          <a:prstGeom prst="rect">
            <a:avLst/>
          </a:prstGeom>
          <a:noFill/>
          <a:ln w="9525">
            <a:noFill/>
            <a:miter lim="800000"/>
            <a:headEnd/>
            <a:tailEnd/>
          </a:ln>
        </p:spPr>
        <p:txBody>
          <a:bodyPr wrap="none" anchor="ctr">
            <a:spAutoFit/>
          </a:bodyPr>
          <a:lstStyle/>
          <a:p>
            <a:r>
              <a:rPr lang="ar-EG" sz="4000" b="1" dirty="0">
                <a:solidFill>
                  <a:srgbClr val="FF0000"/>
                </a:solidFill>
                <a:latin typeface="Times New Roman" pitchFamily="18" charset="0"/>
                <a:ea typeface="Calibri" pitchFamily="34" charset="0"/>
                <a:cs typeface="Times New Roman" pitchFamily="18" charset="0"/>
              </a:rPr>
              <a:t>خطط</a:t>
            </a:r>
          </a:p>
          <a:p>
            <a:r>
              <a:rPr lang="ar-EG" sz="4000" b="1" dirty="0">
                <a:ea typeface="Calibri" pitchFamily="34" charset="0"/>
                <a:cs typeface="Times New Roman" pitchFamily="18" charset="0"/>
              </a:rPr>
              <a:t>لإيجاد عدد الرميات، اضرب 3 في 25.</a:t>
            </a:r>
            <a:endParaRPr lang="en-US" sz="4000" dirty="0">
              <a:ea typeface="Calibri" pitchFamily="34" charset="0"/>
              <a:cs typeface="Times New Roman" pitchFamily="18" charset="0"/>
            </a:endParaRPr>
          </a:p>
        </p:txBody>
      </p:sp>
      <p:sp>
        <p:nvSpPr>
          <p:cNvPr id="4" name="Rectangle 3"/>
          <p:cNvSpPr>
            <a:spLocks noChangeArrowheads="1"/>
          </p:cNvSpPr>
          <p:nvPr/>
        </p:nvSpPr>
        <p:spPr bwMode="auto">
          <a:xfrm>
            <a:off x="5273675" y="3629025"/>
            <a:ext cx="3441700" cy="1323975"/>
          </a:xfrm>
          <a:prstGeom prst="rect">
            <a:avLst/>
          </a:prstGeom>
          <a:noFill/>
          <a:ln w="9525">
            <a:noFill/>
            <a:miter lim="800000"/>
            <a:headEnd/>
            <a:tailEnd/>
          </a:ln>
        </p:spPr>
        <p:txBody>
          <a:bodyPr wrap="none" anchor="ctr">
            <a:spAutoFit/>
          </a:bodyPr>
          <a:lstStyle/>
          <a:p>
            <a:r>
              <a:rPr lang="ar-EG" sz="4000" b="1" dirty="0">
                <a:solidFill>
                  <a:srgbClr val="FF0000"/>
                </a:solidFill>
                <a:latin typeface="Times New Roman" pitchFamily="18" charset="0"/>
                <a:ea typeface="Calibri" pitchFamily="34" charset="0"/>
                <a:cs typeface="Times New Roman" pitchFamily="18" charset="0"/>
              </a:rPr>
              <a:t>حل</a:t>
            </a:r>
          </a:p>
          <a:p>
            <a:r>
              <a:rPr lang="ar-EG" sz="4000" b="1" dirty="0">
                <a:ea typeface="Calibri" pitchFamily="34" charset="0"/>
                <a:cs typeface="Times New Roman" pitchFamily="18" charset="0"/>
              </a:rPr>
              <a:t>3×25 = 75 رمية</a:t>
            </a:r>
            <a:endParaRPr lang="en-US" sz="4000" dirty="0">
              <a:ea typeface="Calibri" pitchFamily="34" charset="0"/>
              <a:cs typeface="Times New Roman" pitchFamily="18" charset="0"/>
            </a:endParaRP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from="(-#ppt_w/2)" to="(#ppt_x)" calcmode="lin" valueType="num">
                                      <p:cBhvr>
                                        <p:cTn id="7" dur="300" fill="hold">
                                          <p:stCondLst>
                                            <p:cond delay="0"/>
                                          </p:stCondLst>
                                        </p:cTn>
                                        <p:tgtEl>
                                          <p:spTgt spid="3">
                                            <p:txEl>
                                              <p:pRg st="0" end="0"/>
                                            </p:txEl>
                                          </p:spTgt>
                                        </p:tgtEl>
                                        <p:attrNameLst>
                                          <p:attrName>ppt_x</p:attrName>
                                        </p:attrNameLst>
                                      </p:cBhvr>
                                    </p:anim>
                                    <p:anim from="0" to="-1.0" calcmode="lin" valueType="num">
                                      <p:cBhvr>
                                        <p:cTn id="8" dur="100" decel="50000" autoRev="1" fill="hold">
                                          <p:stCondLst>
                                            <p:cond delay="300"/>
                                          </p:stCondLst>
                                        </p:cTn>
                                        <p:tgtEl>
                                          <p:spTgt spid="3">
                                            <p:txEl>
                                              <p:pRg st="0" end="0"/>
                                            </p:txEl>
                                          </p:spTgt>
                                        </p:tgtEl>
                                        <p:attrNameLst>
                                          <p:attrName>xshear</p:attrName>
                                        </p:attrNameLst>
                                      </p:cBhvr>
                                    </p:anim>
                                    <p:animScale>
                                      <p:cBhvr>
                                        <p:cTn id="9" dur="100" decel="100000" autoRev="1" fill="hold">
                                          <p:stCondLst>
                                            <p:cond delay="300"/>
                                          </p:stCondLst>
                                        </p:cTn>
                                        <p:tgtEl>
                                          <p:spTgt spid="3">
                                            <p:txEl>
                                              <p:pRg st="0" end="0"/>
                                            </p:txEl>
                                          </p:spTgt>
                                        </p:tgtEl>
                                      </p:cBhvr>
                                      <p:from x="100000" y="100000"/>
                                      <p:to x="80000" y="100000"/>
                                    </p:animScale>
                                    <p:anim by="(#ppt_h/3+#ppt_w*0.1)" calcmode="lin" valueType="num">
                                      <p:cBhvr additive="sum">
                                        <p:cTn id="10" dur="100" decel="100000" autoRev="1" fill="hold">
                                          <p:stCondLst>
                                            <p:cond delay="300"/>
                                          </p:stCondLst>
                                        </p:cTn>
                                        <p:tgtEl>
                                          <p:spTgt spid="3">
                                            <p:txEl>
                                              <p:pRg st="0" end="0"/>
                                            </p:txEl>
                                          </p:spTgt>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خطط ش31.wav"/>
                                        </p:tgtEl>
                                      </p:cMediaNode>
                                    </p:audio>
                                  </p:sub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from="(-#ppt_w/2)" to="(#ppt_x)" calcmode="lin" valueType="num">
                                      <p:cBhvr>
                                        <p:cTn id="15" dur="300" fill="hold">
                                          <p:stCondLst>
                                            <p:cond delay="0"/>
                                          </p:stCondLst>
                                        </p:cTn>
                                        <p:tgtEl>
                                          <p:spTgt spid="3">
                                            <p:txEl>
                                              <p:pRg st="1" end="1"/>
                                            </p:txEl>
                                          </p:spTgt>
                                        </p:tgtEl>
                                        <p:attrNameLst>
                                          <p:attrName>ppt_x</p:attrName>
                                        </p:attrNameLst>
                                      </p:cBhvr>
                                    </p:anim>
                                    <p:anim from="0" to="-1.0" calcmode="lin" valueType="num">
                                      <p:cBhvr>
                                        <p:cTn id="16" dur="100" decel="50000" autoRev="1" fill="hold">
                                          <p:stCondLst>
                                            <p:cond delay="300"/>
                                          </p:stCondLst>
                                        </p:cTn>
                                        <p:tgtEl>
                                          <p:spTgt spid="3">
                                            <p:txEl>
                                              <p:pRg st="1" end="1"/>
                                            </p:txEl>
                                          </p:spTgt>
                                        </p:tgtEl>
                                        <p:attrNameLst>
                                          <p:attrName>xshear</p:attrName>
                                        </p:attrNameLst>
                                      </p:cBhvr>
                                    </p:anim>
                                    <p:animScale>
                                      <p:cBhvr>
                                        <p:cTn id="17" dur="100" decel="100000" autoRev="1" fill="hold">
                                          <p:stCondLst>
                                            <p:cond delay="300"/>
                                          </p:stCondLst>
                                        </p:cTn>
                                        <p:tgtEl>
                                          <p:spTgt spid="3">
                                            <p:txEl>
                                              <p:pRg st="1" end="1"/>
                                            </p:txEl>
                                          </p:spTgt>
                                        </p:tgtEl>
                                      </p:cBhvr>
                                      <p:from x="100000" y="100000"/>
                                      <p:to x="80000" y="100000"/>
                                    </p:animScale>
                                    <p:anim by="(#ppt_h/3+#ppt_w*0.1)" calcmode="lin" valueType="num">
                                      <p:cBhvr additive="sum">
                                        <p:cTn id="18" dur="100" decel="100000" autoRev="1" fill="hold">
                                          <p:stCondLst>
                                            <p:cond delay="300"/>
                                          </p:stCondLst>
                                        </p:cTn>
                                        <p:tgtEl>
                                          <p:spTgt spid="3">
                                            <p:txEl>
                                              <p:pRg st="1" end="1"/>
                                            </p:txEl>
                                          </p:spTgt>
                                        </p:tgtEl>
                                        <p:attrNameLst>
                                          <p:attrName>ppt_x</p:attrName>
                                        </p:attrNameLst>
                                      </p:cBhvr>
                                    </p:anim>
                                  </p:childTnLst>
                                  <p:subTnLst>
                                    <p:audio>
                                      <p:cMediaNode>
                                        <p:cTn display="0" masterRel="sameClick">
                                          <p:stCondLst>
                                            <p:cond evt="begin" delay="0">
                                              <p:tn val="13"/>
                                            </p:cond>
                                          </p:stCondLst>
                                          <p:endCondLst>
                                            <p:cond evt="onStopAudio" delay="0">
                                              <p:tgtEl>
                                                <p:sldTgt/>
                                              </p:tgtEl>
                                            </p:cond>
                                          </p:endCondLst>
                                        </p:cTn>
                                        <p:tgtEl>
                                          <p:sndTgt r:embed="rId4" name="لإيجاد عدد الرميات ش31.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from="(-#ppt_w/2)" to="(#ppt_x)" calcmode="lin" valueType="num">
                                      <p:cBhvr>
                                        <p:cTn id="23" dur="300" fill="hold">
                                          <p:stCondLst>
                                            <p:cond delay="0"/>
                                          </p:stCondLst>
                                        </p:cTn>
                                        <p:tgtEl>
                                          <p:spTgt spid="4">
                                            <p:txEl>
                                              <p:pRg st="0" end="0"/>
                                            </p:txEl>
                                          </p:spTgt>
                                        </p:tgtEl>
                                        <p:attrNameLst>
                                          <p:attrName>ppt_x</p:attrName>
                                        </p:attrNameLst>
                                      </p:cBhvr>
                                    </p:anim>
                                    <p:anim from="0" to="-1.0" calcmode="lin" valueType="num">
                                      <p:cBhvr>
                                        <p:cTn id="24" dur="100" decel="50000" autoRev="1" fill="hold">
                                          <p:stCondLst>
                                            <p:cond delay="300"/>
                                          </p:stCondLst>
                                        </p:cTn>
                                        <p:tgtEl>
                                          <p:spTgt spid="4">
                                            <p:txEl>
                                              <p:pRg st="0" end="0"/>
                                            </p:txEl>
                                          </p:spTgt>
                                        </p:tgtEl>
                                        <p:attrNameLst>
                                          <p:attrName>xshear</p:attrName>
                                        </p:attrNameLst>
                                      </p:cBhvr>
                                    </p:anim>
                                    <p:animScale>
                                      <p:cBhvr>
                                        <p:cTn id="25" dur="100" decel="100000" autoRev="1" fill="hold">
                                          <p:stCondLst>
                                            <p:cond delay="300"/>
                                          </p:stCondLst>
                                        </p:cTn>
                                        <p:tgtEl>
                                          <p:spTgt spid="4">
                                            <p:txEl>
                                              <p:pRg st="0" end="0"/>
                                            </p:txEl>
                                          </p:spTgt>
                                        </p:tgtEl>
                                      </p:cBhvr>
                                      <p:from x="100000" y="100000"/>
                                      <p:to x="80000" y="100000"/>
                                    </p:animScale>
                                    <p:anim by="(#ppt_h/3+#ppt_w*0.1)" calcmode="lin" valueType="num">
                                      <p:cBhvr additive="sum">
                                        <p:cTn id="26" dur="100" decel="100000" autoRev="1" fill="hold">
                                          <p:stCondLst>
                                            <p:cond delay="300"/>
                                          </p:stCondLst>
                                        </p:cTn>
                                        <p:tgtEl>
                                          <p:spTgt spid="4">
                                            <p:txEl>
                                              <p:pRg st="0" end="0"/>
                                            </p:txEl>
                                          </p:spTgt>
                                        </p:tgtEl>
                                        <p:attrNameLst>
                                          <p:attrName>ppt_x</p:attrName>
                                        </p:attrNameLst>
                                      </p:cBhvr>
                                    </p:anim>
                                  </p:childTnLst>
                                  <p:subTnLst>
                                    <p:audio>
                                      <p:cMediaNode>
                                        <p:cTn display="0" masterRel="sameClick">
                                          <p:stCondLst>
                                            <p:cond evt="begin" delay="0">
                                              <p:tn val="21"/>
                                            </p:cond>
                                          </p:stCondLst>
                                          <p:endCondLst>
                                            <p:cond evt="onStopAudio" delay="0">
                                              <p:tgtEl>
                                                <p:sldTgt/>
                                              </p:tgtEl>
                                            </p:cond>
                                          </p:endCondLst>
                                        </p:cTn>
                                        <p:tgtEl>
                                          <p:sndTgt r:embed="rId5" name="حل ش31.wav"/>
                                        </p:tgtEl>
                                      </p:cMediaNode>
                                    </p:audio>
                                  </p:sub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from="(-#ppt_w/2)" to="(#ppt_x)" calcmode="lin" valueType="num">
                                      <p:cBhvr>
                                        <p:cTn id="31" dur="300" fill="hold">
                                          <p:stCondLst>
                                            <p:cond delay="0"/>
                                          </p:stCondLst>
                                        </p:cTn>
                                        <p:tgtEl>
                                          <p:spTgt spid="4">
                                            <p:txEl>
                                              <p:pRg st="1" end="1"/>
                                            </p:txEl>
                                          </p:spTgt>
                                        </p:tgtEl>
                                        <p:attrNameLst>
                                          <p:attrName>ppt_x</p:attrName>
                                        </p:attrNameLst>
                                      </p:cBhvr>
                                    </p:anim>
                                    <p:anim from="0" to="-1.0" calcmode="lin" valueType="num">
                                      <p:cBhvr>
                                        <p:cTn id="32" dur="100" decel="50000" autoRev="1" fill="hold">
                                          <p:stCondLst>
                                            <p:cond delay="300"/>
                                          </p:stCondLst>
                                        </p:cTn>
                                        <p:tgtEl>
                                          <p:spTgt spid="4">
                                            <p:txEl>
                                              <p:pRg st="1" end="1"/>
                                            </p:txEl>
                                          </p:spTgt>
                                        </p:tgtEl>
                                        <p:attrNameLst>
                                          <p:attrName>xshear</p:attrName>
                                        </p:attrNameLst>
                                      </p:cBhvr>
                                    </p:anim>
                                    <p:animScale>
                                      <p:cBhvr>
                                        <p:cTn id="33" dur="100" decel="100000" autoRev="1" fill="hold">
                                          <p:stCondLst>
                                            <p:cond delay="300"/>
                                          </p:stCondLst>
                                        </p:cTn>
                                        <p:tgtEl>
                                          <p:spTgt spid="4">
                                            <p:txEl>
                                              <p:pRg st="1" end="1"/>
                                            </p:txEl>
                                          </p:spTgt>
                                        </p:tgtEl>
                                      </p:cBhvr>
                                      <p:from x="100000" y="100000"/>
                                      <p:to x="80000" y="100000"/>
                                    </p:animScale>
                                    <p:anim by="(#ppt_h/3+#ppt_w*0.1)" calcmode="lin" valueType="num">
                                      <p:cBhvr additive="sum">
                                        <p:cTn id="34" dur="100" decel="100000" autoRev="1" fill="hold">
                                          <p:stCondLst>
                                            <p:cond delay="300"/>
                                          </p:stCondLst>
                                        </p:cTn>
                                        <p:tgtEl>
                                          <p:spTgt spid="4">
                                            <p:txEl>
                                              <p:pRg st="1" end="1"/>
                                            </p:txEl>
                                          </p:spTgt>
                                        </p:tgtEl>
                                        <p:attrNameLst>
                                          <p:attrName>ppt_x</p:attrName>
                                        </p:attrNameLst>
                                      </p:cBhvr>
                                    </p:anim>
                                  </p:childTnLst>
                                  <p:subTnLst>
                                    <p:audio>
                                      <p:cMediaNode>
                                        <p:cTn display="0" masterRel="sameClick">
                                          <p:stCondLst>
                                            <p:cond evt="begin" delay="0">
                                              <p:tn val="29"/>
                                            </p:cond>
                                          </p:stCondLst>
                                          <p:endCondLst>
                                            <p:cond evt="onStopAudio" delay="0">
                                              <p:tgtEl>
                                                <p:sldTgt/>
                                              </p:tgtEl>
                                            </p:cond>
                                          </p:endCondLst>
                                        </p:cTn>
                                        <p:tgtEl>
                                          <p:sndTgt r:embed="rId6" name="3×25 = 75 رمية ش3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4" grpId="0" uiExpan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00063" y="714375"/>
            <a:ext cx="8429625" cy="5643563"/>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EG"/>
          </a:p>
        </p:txBody>
      </p:sp>
      <p:sp>
        <p:nvSpPr>
          <p:cNvPr id="5" name="Rectangle 3"/>
          <p:cNvSpPr>
            <a:spLocks noChangeArrowheads="1"/>
          </p:cNvSpPr>
          <p:nvPr/>
        </p:nvSpPr>
        <p:spPr bwMode="auto">
          <a:xfrm>
            <a:off x="715960" y="1676400"/>
            <a:ext cx="7894640" cy="3785652"/>
          </a:xfrm>
          <a:prstGeom prst="rect">
            <a:avLst/>
          </a:prstGeom>
          <a:noFill/>
          <a:ln w="9525">
            <a:noFill/>
            <a:miter lim="800000"/>
            <a:headEnd/>
            <a:tailEnd/>
          </a:ln>
        </p:spPr>
        <p:txBody>
          <a:bodyPr wrap="square" anchor="ctr">
            <a:spAutoFit/>
          </a:bodyPr>
          <a:lstStyle/>
          <a:p>
            <a:pPr>
              <a:lnSpc>
                <a:spcPct val="150000"/>
              </a:lnSpc>
            </a:pPr>
            <a:r>
              <a:rPr lang="ar-EG" sz="4000" b="1" dirty="0">
                <a:solidFill>
                  <a:srgbClr val="FF0000"/>
                </a:solidFill>
                <a:latin typeface="Times New Roman" pitchFamily="18" charset="0"/>
                <a:ea typeface="Calibri" pitchFamily="34" charset="0"/>
                <a:cs typeface="Times New Roman" pitchFamily="18" charset="0"/>
              </a:rPr>
              <a:t>تحقق</a:t>
            </a:r>
          </a:p>
          <a:p>
            <a:pPr>
              <a:lnSpc>
                <a:spcPct val="150000"/>
              </a:lnSpc>
              <a:buFont typeface="Wingdings" pitchFamily="2" charset="2"/>
              <a:buChar char="q"/>
            </a:pPr>
            <a:r>
              <a:rPr lang="ar-EG" sz="4000" b="1" dirty="0" smtClean="0"/>
              <a:t>اقسم عدد رميات نواف على 3 </a:t>
            </a:r>
          </a:p>
          <a:p>
            <a:pPr>
              <a:lnSpc>
                <a:spcPct val="150000"/>
              </a:lnSpc>
              <a:buFont typeface="Wingdings" pitchFamily="2" charset="2"/>
              <a:buChar char="q"/>
            </a:pPr>
            <a:r>
              <a:rPr lang="ar-EG" sz="4000" b="1" dirty="0" smtClean="0"/>
              <a:t> 75 ÷ 3 = 25 وهو عدد رميات </a:t>
            </a:r>
            <a:r>
              <a:rPr lang="ar-EG" sz="4000" b="1" dirty="0" smtClean="0"/>
              <a:t>سليمان</a:t>
            </a:r>
            <a:r>
              <a:rPr lang="ar-SA" sz="4000" b="1" dirty="0" smtClean="0"/>
              <a:t>.</a:t>
            </a:r>
            <a:endParaRPr lang="ar-EG" sz="4000" b="1" dirty="0" smtClean="0"/>
          </a:p>
          <a:p>
            <a:pPr algn="ctr">
              <a:lnSpc>
                <a:spcPct val="150000"/>
              </a:lnSpc>
            </a:pPr>
            <a:r>
              <a:rPr lang="ar-EG" sz="4000" b="1" dirty="0" smtClean="0">
                <a:solidFill>
                  <a:srgbClr val="FF0000"/>
                </a:solidFill>
              </a:rPr>
              <a:t>إذن</a:t>
            </a:r>
            <a:r>
              <a:rPr lang="ar-SA" sz="4000" b="1" dirty="0" smtClean="0">
                <a:solidFill>
                  <a:srgbClr val="FF0000"/>
                </a:solidFill>
              </a:rPr>
              <a:t>،</a:t>
            </a:r>
            <a:r>
              <a:rPr lang="ar-EG" sz="4000" b="1" dirty="0" smtClean="0">
                <a:solidFill>
                  <a:srgbClr val="FF0000"/>
                </a:solidFill>
              </a:rPr>
              <a:t> </a:t>
            </a:r>
            <a:r>
              <a:rPr lang="ar-EG" sz="4000" b="1" dirty="0" smtClean="0">
                <a:solidFill>
                  <a:srgbClr val="FF0000"/>
                </a:solidFill>
              </a:rPr>
              <a:t>الإجابة صحيحة </a:t>
            </a:r>
            <a:endParaRPr lang="en-US" sz="4000" dirty="0">
              <a:solidFill>
                <a:srgbClr val="FF0000"/>
              </a:solidFill>
            </a:endParaRP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from="(-#ppt_w/2)" to="(#ppt_x)" calcmode="lin" valueType="num">
                                      <p:cBhvr>
                                        <p:cTn id="7" dur="300" fill="hold">
                                          <p:stCondLst>
                                            <p:cond delay="0"/>
                                          </p:stCondLst>
                                        </p:cTn>
                                        <p:tgtEl>
                                          <p:spTgt spid="5">
                                            <p:txEl>
                                              <p:pRg st="0" end="0"/>
                                            </p:txEl>
                                          </p:spTgt>
                                        </p:tgtEl>
                                        <p:attrNameLst>
                                          <p:attrName>ppt_x</p:attrName>
                                        </p:attrNameLst>
                                      </p:cBhvr>
                                    </p:anim>
                                    <p:anim from="0" to="-1.0" calcmode="lin" valueType="num">
                                      <p:cBhvr>
                                        <p:cTn id="8" dur="100" decel="50000" autoRev="1" fill="hold">
                                          <p:stCondLst>
                                            <p:cond delay="300"/>
                                          </p:stCondLst>
                                        </p:cTn>
                                        <p:tgtEl>
                                          <p:spTgt spid="5">
                                            <p:txEl>
                                              <p:pRg st="0" end="0"/>
                                            </p:txEl>
                                          </p:spTgt>
                                        </p:tgtEl>
                                        <p:attrNameLst>
                                          <p:attrName>xshear</p:attrName>
                                        </p:attrNameLst>
                                      </p:cBhvr>
                                    </p:anim>
                                    <p:animScale>
                                      <p:cBhvr>
                                        <p:cTn id="9" dur="100" decel="100000" autoRev="1" fill="hold">
                                          <p:stCondLst>
                                            <p:cond delay="300"/>
                                          </p:stCondLst>
                                        </p:cTn>
                                        <p:tgtEl>
                                          <p:spTgt spid="5">
                                            <p:txEl>
                                              <p:pRg st="0" end="0"/>
                                            </p:txEl>
                                          </p:spTgt>
                                        </p:tgtEl>
                                      </p:cBhvr>
                                      <p:from x="100000" y="100000"/>
                                      <p:to x="80000" y="100000"/>
                                    </p:animScale>
                                    <p:anim by="(#ppt_h/3+#ppt_w*0.1)" calcmode="lin" valueType="num">
                                      <p:cBhvr additive="sum">
                                        <p:cTn id="10" dur="100" decel="100000" autoRev="1" fill="hold">
                                          <p:stCondLst>
                                            <p:cond delay="300"/>
                                          </p:stCondLst>
                                        </p:cTn>
                                        <p:tgtEl>
                                          <p:spTgt spid="5">
                                            <p:txEl>
                                              <p:pRg st="0" end="0"/>
                                            </p:txEl>
                                          </p:spTgt>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تحقق ش32.wav"/>
                                        </p:tgtEl>
                                      </p:cMediaNode>
                                    </p:audio>
                                  </p:sub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from="(-#ppt_w/2)" to="(#ppt_x)" calcmode="lin" valueType="num">
                                      <p:cBhvr>
                                        <p:cTn id="15" dur="300" fill="hold">
                                          <p:stCondLst>
                                            <p:cond delay="0"/>
                                          </p:stCondLst>
                                        </p:cTn>
                                        <p:tgtEl>
                                          <p:spTgt spid="5">
                                            <p:txEl>
                                              <p:pRg st="1" end="1"/>
                                            </p:txEl>
                                          </p:spTgt>
                                        </p:tgtEl>
                                        <p:attrNameLst>
                                          <p:attrName>ppt_x</p:attrName>
                                        </p:attrNameLst>
                                      </p:cBhvr>
                                    </p:anim>
                                    <p:anim from="0" to="-1.0" calcmode="lin" valueType="num">
                                      <p:cBhvr>
                                        <p:cTn id="16" dur="100" decel="50000" autoRev="1" fill="hold">
                                          <p:stCondLst>
                                            <p:cond delay="300"/>
                                          </p:stCondLst>
                                        </p:cTn>
                                        <p:tgtEl>
                                          <p:spTgt spid="5">
                                            <p:txEl>
                                              <p:pRg st="1" end="1"/>
                                            </p:txEl>
                                          </p:spTgt>
                                        </p:tgtEl>
                                        <p:attrNameLst>
                                          <p:attrName>xshear</p:attrName>
                                        </p:attrNameLst>
                                      </p:cBhvr>
                                    </p:anim>
                                    <p:animScale>
                                      <p:cBhvr>
                                        <p:cTn id="17" dur="100" decel="100000" autoRev="1" fill="hold">
                                          <p:stCondLst>
                                            <p:cond delay="300"/>
                                          </p:stCondLst>
                                        </p:cTn>
                                        <p:tgtEl>
                                          <p:spTgt spid="5">
                                            <p:txEl>
                                              <p:pRg st="1" end="1"/>
                                            </p:txEl>
                                          </p:spTgt>
                                        </p:tgtEl>
                                      </p:cBhvr>
                                      <p:from x="100000" y="100000"/>
                                      <p:to x="80000" y="100000"/>
                                    </p:animScale>
                                    <p:anim by="(#ppt_h/3+#ppt_w*0.1)" calcmode="lin" valueType="num">
                                      <p:cBhvr additive="sum">
                                        <p:cTn id="18" dur="100" decel="100000" autoRev="1" fill="hold">
                                          <p:stCondLst>
                                            <p:cond delay="300"/>
                                          </p:stCondLst>
                                        </p:cTn>
                                        <p:tgtEl>
                                          <p:spTgt spid="5">
                                            <p:txEl>
                                              <p:pRg st="1" end="1"/>
                                            </p:txEl>
                                          </p:spTgt>
                                        </p:tgtEl>
                                        <p:attrNameLst>
                                          <p:attrName>ppt_x</p:attrName>
                                        </p:attrNameLst>
                                      </p:cBhvr>
                                    </p:anim>
                                  </p:childTnLst>
                                  <p:subTnLst>
                                    <p:audio>
                                      <p:cMediaNode>
                                        <p:cTn display="0" masterRel="sameClick">
                                          <p:stCondLst>
                                            <p:cond evt="begin" delay="0">
                                              <p:tn val="13"/>
                                            </p:cond>
                                          </p:stCondLst>
                                          <p:endCondLst>
                                            <p:cond evt="onStopAudio" delay="0">
                                              <p:tgtEl>
                                                <p:sldTgt/>
                                              </p:tgtEl>
                                            </p:cond>
                                          </p:endCondLst>
                                        </p:cTn>
                                        <p:tgtEl>
                                          <p:sndTgt r:embed="rId4" name="اقسم عدد رميات نواف على 3.wav"/>
                                        </p:tgtEl>
                                      </p:cMediaNode>
                                    </p:audio>
                                  </p:sub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from="(-#ppt_w/2)" to="(#ppt_x)" calcmode="lin" valueType="num">
                                      <p:cBhvr>
                                        <p:cTn id="23" dur="300" fill="hold">
                                          <p:stCondLst>
                                            <p:cond delay="0"/>
                                          </p:stCondLst>
                                        </p:cTn>
                                        <p:tgtEl>
                                          <p:spTgt spid="5">
                                            <p:txEl>
                                              <p:pRg st="2" end="2"/>
                                            </p:txEl>
                                          </p:spTgt>
                                        </p:tgtEl>
                                        <p:attrNameLst>
                                          <p:attrName>ppt_x</p:attrName>
                                        </p:attrNameLst>
                                      </p:cBhvr>
                                    </p:anim>
                                    <p:anim from="0" to="-1.0" calcmode="lin" valueType="num">
                                      <p:cBhvr>
                                        <p:cTn id="24" dur="100" decel="50000" autoRev="1" fill="hold">
                                          <p:stCondLst>
                                            <p:cond delay="300"/>
                                          </p:stCondLst>
                                        </p:cTn>
                                        <p:tgtEl>
                                          <p:spTgt spid="5">
                                            <p:txEl>
                                              <p:pRg st="2" end="2"/>
                                            </p:txEl>
                                          </p:spTgt>
                                        </p:tgtEl>
                                        <p:attrNameLst>
                                          <p:attrName>xshear</p:attrName>
                                        </p:attrNameLst>
                                      </p:cBhvr>
                                    </p:anim>
                                    <p:animScale>
                                      <p:cBhvr>
                                        <p:cTn id="25" dur="100" decel="100000" autoRev="1" fill="hold">
                                          <p:stCondLst>
                                            <p:cond delay="300"/>
                                          </p:stCondLst>
                                        </p:cTn>
                                        <p:tgtEl>
                                          <p:spTgt spid="5">
                                            <p:txEl>
                                              <p:pRg st="2" end="2"/>
                                            </p:txEl>
                                          </p:spTgt>
                                        </p:tgtEl>
                                      </p:cBhvr>
                                      <p:from x="100000" y="100000"/>
                                      <p:to x="80000" y="100000"/>
                                    </p:animScale>
                                    <p:anim by="(#ppt_h/3+#ppt_w*0.1)" calcmode="lin" valueType="num">
                                      <p:cBhvr additive="sum">
                                        <p:cTn id="26" dur="100" decel="100000" autoRev="1" fill="hold">
                                          <p:stCondLst>
                                            <p:cond delay="300"/>
                                          </p:stCondLst>
                                        </p:cTn>
                                        <p:tgtEl>
                                          <p:spTgt spid="5">
                                            <p:txEl>
                                              <p:pRg st="2" end="2"/>
                                            </p:txEl>
                                          </p:spTgt>
                                        </p:tgtEl>
                                        <p:attrNameLst>
                                          <p:attrName>ppt_x</p:attrName>
                                        </p:attrNameLst>
                                      </p:cBhvr>
                                    </p:anim>
                                  </p:childTnLst>
                                  <p:subTnLst>
                                    <p:audio>
                                      <p:cMediaNode>
                                        <p:cTn display="0" masterRel="sameClick">
                                          <p:stCondLst>
                                            <p:cond evt="begin" delay="0">
                                              <p:tn val="21"/>
                                            </p:cond>
                                          </p:stCondLst>
                                          <p:endCondLst>
                                            <p:cond evt="onStopAudio" delay="0">
                                              <p:tgtEl>
                                                <p:sldTgt/>
                                              </p:tgtEl>
                                            </p:cond>
                                          </p:endCondLst>
                                        </p:cTn>
                                        <p:tgtEl>
                                          <p:sndTgt r:embed="rId5" name="75 ÷ 3 = 25 وهو عدد رميات سليمان.wav"/>
                                        </p:tgtEl>
                                      </p:cMediaNode>
                                    </p:audio>
                                  </p:sub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from="(-#ppt_w/2)" to="(#ppt_x)" calcmode="lin" valueType="num">
                                      <p:cBhvr>
                                        <p:cTn id="31" dur="300" fill="hold">
                                          <p:stCondLst>
                                            <p:cond delay="0"/>
                                          </p:stCondLst>
                                        </p:cTn>
                                        <p:tgtEl>
                                          <p:spTgt spid="5">
                                            <p:txEl>
                                              <p:pRg st="3" end="3"/>
                                            </p:txEl>
                                          </p:spTgt>
                                        </p:tgtEl>
                                        <p:attrNameLst>
                                          <p:attrName>ppt_x</p:attrName>
                                        </p:attrNameLst>
                                      </p:cBhvr>
                                    </p:anim>
                                    <p:anim from="0" to="-1.0" calcmode="lin" valueType="num">
                                      <p:cBhvr>
                                        <p:cTn id="32" dur="100" decel="50000" autoRev="1" fill="hold">
                                          <p:stCondLst>
                                            <p:cond delay="300"/>
                                          </p:stCondLst>
                                        </p:cTn>
                                        <p:tgtEl>
                                          <p:spTgt spid="5">
                                            <p:txEl>
                                              <p:pRg st="3" end="3"/>
                                            </p:txEl>
                                          </p:spTgt>
                                        </p:tgtEl>
                                        <p:attrNameLst>
                                          <p:attrName>xshear</p:attrName>
                                        </p:attrNameLst>
                                      </p:cBhvr>
                                    </p:anim>
                                    <p:animScale>
                                      <p:cBhvr>
                                        <p:cTn id="33" dur="100" decel="100000" autoRev="1" fill="hold">
                                          <p:stCondLst>
                                            <p:cond delay="300"/>
                                          </p:stCondLst>
                                        </p:cTn>
                                        <p:tgtEl>
                                          <p:spTgt spid="5">
                                            <p:txEl>
                                              <p:pRg st="3" end="3"/>
                                            </p:txEl>
                                          </p:spTgt>
                                        </p:tgtEl>
                                      </p:cBhvr>
                                      <p:from x="100000" y="100000"/>
                                      <p:to x="80000" y="100000"/>
                                    </p:animScale>
                                    <p:anim by="(#ppt_h/3+#ppt_w*0.1)" calcmode="lin" valueType="num">
                                      <p:cBhvr additive="sum">
                                        <p:cTn id="34" dur="100" decel="100000" autoRev="1" fill="hold">
                                          <p:stCondLst>
                                            <p:cond delay="300"/>
                                          </p:stCondLst>
                                        </p:cTn>
                                        <p:tgtEl>
                                          <p:spTgt spid="5">
                                            <p:txEl>
                                              <p:pRg st="3" end="3"/>
                                            </p:txEl>
                                          </p:spTgt>
                                        </p:tgtEl>
                                        <p:attrNameLst>
                                          <p:attrName>ppt_x</p:attrName>
                                        </p:attrNameLst>
                                      </p:cBhvr>
                                    </p:anim>
                                  </p:childTnLst>
                                  <p:subTnLst>
                                    <p:audio>
                                      <p:cMediaNode>
                                        <p:cTn display="0" masterRel="sameClick">
                                          <p:stCondLst>
                                            <p:cond evt="begin" delay="0">
                                              <p:tn val="29"/>
                                            </p:cond>
                                          </p:stCondLst>
                                          <p:endCondLst>
                                            <p:cond evt="onStopAudio" delay="0">
                                              <p:tgtEl>
                                                <p:sldTgt/>
                                              </p:tgtEl>
                                            </p:cond>
                                          </p:endCondLst>
                                        </p:cTn>
                                        <p:tgtEl>
                                          <p:sndTgt r:embed="rId6" name="إذن الإجابة صحيحة ش3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684213" y="2357438"/>
            <a:ext cx="7559675" cy="1654175"/>
            <a:chOff x="785786" y="857232"/>
            <a:chExt cx="5929354" cy="1285884"/>
          </a:xfrm>
        </p:grpSpPr>
        <p:grpSp>
          <p:nvGrpSpPr>
            <p:cNvPr id="33795" name="Group 2"/>
            <p:cNvGrpSpPr>
              <a:grpSpLocks/>
            </p:cNvGrpSpPr>
            <p:nvPr/>
          </p:nvGrpSpPr>
          <p:grpSpPr bwMode="auto">
            <a:xfrm>
              <a:off x="785786" y="857232"/>
              <a:ext cx="5929354" cy="1285884"/>
              <a:chOff x="357158" y="357166"/>
              <a:chExt cx="8429684" cy="1428761"/>
            </a:xfrm>
          </p:grpSpPr>
          <p:sp>
            <p:nvSpPr>
              <p:cNvPr id="5" name="Flowchart: Stored Data 3"/>
              <p:cNvSpPr/>
              <p:nvPr/>
            </p:nvSpPr>
            <p:spPr>
              <a:xfrm rot="10800000">
                <a:off x="357158" y="357167"/>
                <a:ext cx="8429684" cy="1428760"/>
              </a:xfrm>
              <a:prstGeom prst="flowChartOnlineStorage">
                <a:avLst/>
              </a:prstGeom>
              <a:solidFill>
                <a:srgbClr val="0000FF"/>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a:p>
            </p:txBody>
          </p:sp>
          <p:sp>
            <p:nvSpPr>
              <p:cNvPr id="6" name="Flowchart: Stored Data 3"/>
              <p:cNvSpPr/>
              <p:nvPr/>
            </p:nvSpPr>
            <p:spPr>
              <a:xfrm>
                <a:off x="857224" y="357166"/>
                <a:ext cx="7858180" cy="1428760"/>
              </a:xfrm>
              <a:prstGeom prst="flowChartOnlineStorage">
                <a:avLst/>
              </a:prstGeom>
              <a:gradFill flip="none" rotWithShape="1">
                <a:gsLst>
                  <a:gs pos="0">
                    <a:srgbClr val="990000">
                      <a:shade val="30000"/>
                      <a:satMod val="115000"/>
                    </a:srgbClr>
                  </a:gs>
                  <a:gs pos="50000">
                    <a:srgbClr val="FFFF00"/>
                  </a:gs>
                  <a:gs pos="100000">
                    <a:srgbClr val="990000">
                      <a:shade val="100000"/>
                      <a:satMod val="115000"/>
                    </a:srgbClr>
                  </a:gs>
                </a:gsLst>
                <a:lin ang="5400000" scaled="1"/>
                <a:tileRect/>
              </a:gradFill>
              <a:ln w="57150">
                <a:solidFill>
                  <a:schemeClr val="tx1"/>
                </a:solidFill>
              </a:ln>
              <a:effectLst>
                <a:innerShdw blurRad="279400">
                  <a:srgbClr val="FF0066"/>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33796" name="TextBox 3"/>
            <p:cNvSpPr txBox="1">
              <a:spLocks noChangeArrowheads="1"/>
            </p:cNvSpPr>
            <p:nvPr/>
          </p:nvSpPr>
          <p:spPr bwMode="auto">
            <a:xfrm>
              <a:off x="1270884" y="1140491"/>
              <a:ext cx="4540735" cy="861308"/>
            </a:xfrm>
            <a:prstGeom prst="rect">
              <a:avLst/>
            </a:prstGeom>
            <a:noFill/>
            <a:ln w="9525">
              <a:noFill/>
              <a:miter lim="800000"/>
              <a:headEnd/>
              <a:tailEnd/>
            </a:ln>
          </p:spPr>
          <p:txBody>
            <a:bodyPr>
              <a:spAutoFit/>
            </a:bodyPr>
            <a:lstStyle/>
            <a:p>
              <a:pPr algn="ctr"/>
              <a:r>
                <a:rPr lang="ar-EG" sz="6600" b="1">
                  <a:latin typeface="Calibri" pitchFamily="34" charset="0"/>
                  <a:cs typeface="Times New Roman" pitchFamily="18" charset="0"/>
                </a:rPr>
                <a:t>مثال من واقع الحياة</a:t>
              </a:r>
            </a:p>
          </p:txBody>
        </p:sp>
      </p:gr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مثال من واقع الحياة ش3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8143875" y="2286000"/>
            <a:ext cx="714375" cy="1395413"/>
            <a:chOff x="7929586" y="3071810"/>
            <a:chExt cx="714380" cy="1394861"/>
          </a:xfrm>
        </p:grpSpPr>
        <p:grpSp>
          <p:nvGrpSpPr>
            <p:cNvPr id="34827" name="Group 9"/>
            <p:cNvGrpSpPr>
              <a:grpSpLocks/>
            </p:cNvGrpSpPr>
            <p:nvPr/>
          </p:nvGrpSpPr>
          <p:grpSpPr bwMode="auto">
            <a:xfrm>
              <a:off x="7929586" y="3214686"/>
              <a:ext cx="714380" cy="1251985"/>
              <a:chOff x="8072462" y="2143116"/>
              <a:chExt cx="714380" cy="1251985"/>
            </a:xfrm>
          </p:grpSpPr>
          <p:sp>
            <p:nvSpPr>
              <p:cNvPr id="7" name="Curved Down Arrow 6"/>
              <p:cNvSpPr/>
              <p:nvPr/>
            </p:nvSpPr>
            <p:spPr>
              <a:xfrm rot="6111631">
                <a:off x="7899634" y="2538057"/>
                <a:ext cx="1052097" cy="661993"/>
              </a:xfrm>
              <a:prstGeom prst="curvedDownArrow">
                <a:avLst>
                  <a:gd name="adj1" fmla="val 25000"/>
                  <a:gd name="adj2" fmla="val 57029"/>
                  <a:gd name="adj3" fmla="val 55000"/>
                </a:avLst>
              </a:prstGeom>
              <a:solidFill>
                <a:srgbClr val="CC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cs typeface="+mj-cs"/>
                </a:endParaRPr>
              </a:p>
            </p:txBody>
          </p:sp>
          <p:sp>
            <p:nvSpPr>
              <p:cNvPr id="8" name="Oval 7"/>
              <p:cNvSpPr/>
              <p:nvPr/>
            </p:nvSpPr>
            <p:spPr>
              <a:xfrm>
                <a:off x="8072462" y="2143058"/>
                <a:ext cx="714380" cy="714093"/>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5400" b="1" dirty="0">
                  <a:cs typeface="+mj-cs"/>
                </a:endParaRPr>
              </a:p>
            </p:txBody>
          </p:sp>
        </p:grpSp>
        <p:grpSp>
          <p:nvGrpSpPr>
            <p:cNvPr id="34828" name="Group 6"/>
            <p:cNvGrpSpPr>
              <a:grpSpLocks/>
            </p:cNvGrpSpPr>
            <p:nvPr/>
          </p:nvGrpSpPr>
          <p:grpSpPr bwMode="auto">
            <a:xfrm>
              <a:off x="7929586" y="3071810"/>
              <a:ext cx="714380" cy="1251985"/>
              <a:chOff x="8072462" y="2143116"/>
              <a:chExt cx="714380" cy="1251985"/>
            </a:xfrm>
          </p:grpSpPr>
          <p:sp>
            <p:nvSpPr>
              <p:cNvPr id="5" name="Curved Down Arrow 4"/>
              <p:cNvSpPr/>
              <p:nvPr/>
            </p:nvSpPr>
            <p:spPr>
              <a:xfrm rot="6111631">
                <a:off x="7899634" y="2538115"/>
                <a:ext cx="1052097" cy="661993"/>
              </a:xfrm>
              <a:prstGeom prst="curvedDownArrow">
                <a:avLst>
                  <a:gd name="adj1" fmla="val 25000"/>
                  <a:gd name="adj2" fmla="val 57029"/>
                  <a:gd name="adj3" fmla="val 55000"/>
                </a:avLst>
              </a:prstGeom>
              <a:solidFill>
                <a:srgbClr val="FFFF00"/>
              </a:solidFill>
              <a:ln w="38100">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cs typeface="+mj-cs"/>
                </a:endParaRPr>
              </a:p>
            </p:txBody>
          </p:sp>
          <p:sp>
            <p:nvSpPr>
              <p:cNvPr id="6" name="Oval 5"/>
              <p:cNvSpPr/>
              <p:nvPr/>
            </p:nvSpPr>
            <p:spPr>
              <a:xfrm>
                <a:off x="8072462" y="2143116"/>
                <a:ext cx="714380" cy="714093"/>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5400" b="1" dirty="0">
                    <a:cs typeface="+mj-cs"/>
                  </a:rPr>
                  <a:t>2</a:t>
                </a:r>
              </a:p>
            </p:txBody>
          </p:sp>
        </p:grpSp>
      </p:grpSp>
      <p:sp>
        <p:nvSpPr>
          <p:cNvPr id="28675" name="TextBox 8"/>
          <p:cNvSpPr txBox="1">
            <a:spLocks noChangeArrowheads="1"/>
          </p:cNvSpPr>
          <p:nvPr/>
        </p:nvSpPr>
        <p:spPr bwMode="auto">
          <a:xfrm>
            <a:off x="857250" y="1143000"/>
            <a:ext cx="6215063" cy="769938"/>
          </a:xfrm>
          <a:prstGeom prst="rect">
            <a:avLst/>
          </a:prstGeom>
          <a:noFill/>
          <a:ln w="9525">
            <a:noFill/>
            <a:miter lim="800000"/>
            <a:headEnd/>
            <a:tailEnd/>
          </a:ln>
        </p:spPr>
        <p:txBody>
          <a:bodyPr>
            <a:spAutoFit/>
          </a:bodyPr>
          <a:lstStyle/>
          <a:p>
            <a:pPr>
              <a:defRPr/>
            </a:pPr>
            <a:endParaRPr lang="ar-EG" sz="4400" b="1">
              <a:latin typeface="Calibri" pitchFamily="34" charset="0"/>
              <a:cs typeface="+mj-cs"/>
            </a:endParaRPr>
          </a:p>
        </p:txBody>
      </p:sp>
      <p:sp>
        <p:nvSpPr>
          <p:cNvPr id="13" name="Flowchart: Terminator 12"/>
          <p:cNvSpPr/>
          <p:nvPr/>
        </p:nvSpPr>
        <p:spPr bwMode="auto">
          <a:xfrm rot="5400000">
            <a:off x="1508075" y="-294247"/>
            <a:ext cx="4912802" cy="7358674"/>
          </a:xfrm>
          <a:prstGeom prst="flowChartTerminator">
            <a:avLst/>
          </a:prstGeom>
          <a:gradFill>
            <a:gsLst>
              <a:gs pos="0">
                <a:srgbClr val="00FF00"/>
              </a:gs>
              <a:gs pos="50000">
                <a:schemeClr val="bg1"/>
              </a:gs>
              <a:gs pos="100000">
                <a:schemeClr val="bg1">
                  <a:lumMod val="75000"/>
                </a:schemeClr>
              </a:gs>
            </a:gsLst>
            <a:lin ang="13500000" scaled="1"/>
          </a:gradFill>
          <a:ln w="57150">
            <a:solidFill>
              <a:srgbClr val="9900CC"/>
            </a:solidFill>
          </a:ln>
          <a:effectLst>
            <a:innerShdw blurRad="203200">
              <a:srgbClr val="0000FF"/>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900">
              <a:cs typeface="+mj-cs"/>
            </a:endParaRPr>
          </a:p>
        </p:txBody>
      </p:sp>
      <p:sp>
        <p:nvSpPr>
          <p:cNvPr id="28682" name="TextBox 2"/>
          <p:cNvSpPr txBox="1">
            <a:spLocks noChangeArrowheads="1"/>
          </p:cNvSpPr>
          <p:nvPr/>
        </p:nvSpPr>
        <p:spPr bwMode="auto">
          <a:xfrm>
            <a:off x="381000" y="1357313"/>
            <a:ext cx="7086600" cy="4154984"/>
          </a:xfrm>
          <a:prstGeom prst="rect">
            <a:avLst/>
          </a:prstGeom>
          <a:noFill/>
          <a:ln w="9525">
            <a:noFill/>
            <a:miter lim="800000"/>
            <a:headEnd/>
            <a:tailEnd/>
          </a:ln>
        </p:spPr>
        <p:txBody>
          <a:bodyPr wrap="square">
            <a:spAutoFit/>
          </a:bodyPr>
          <a:lstStyle/>
          <a:p>
            <a:pPr>
              <a:defRPr/>
            </a:pPr>
            <a:r>
              <a:rPr lang="ar-EG" sz="4400" b="1" dirty="0">
                <a:solidFill>
                  <a:srgbClr val="FF0000"/>
                </a:solidFill>
                <a:latin typeface="Calibri" pitchFamily="34" charset="0"/>
                <a:cs typeface="+mj-cs"/>
              </a:rPr>
              <a:t>مواليد: </a:t>
            </a:r>
            <a:endParaRPr lang="ar-EG" sz="4400" b="1" dirty="0" smtClean="0">
              <a:solidFill>
                <a:srgbClr val="FF0000"/>
              </a:solidFill>
              <a:latin typeface="Calibri" pitchFamily="34" charset="0"/>
              <a:cs typeface="+mj-cs"/>
            </a:endParaRPr>
          </a:p>
          <a:p>
            <a:pPr algn="ctr">
              <a:defRPr/>
            </a:pPr>
            <a:r>
              <a:rPr lang="ar-EG" sz="4400" b="1" dirty="0" smtClean="0">
                <a:latin typeface="Calibri" pitchFamily="34" charset="0"/>
                <a:cs typeface="+mj-cs"/>
              </a:rPr>
              <a:t>الجدول </a:t>
            </a:r>
            <a:r>
              <a:rPr lang="ar-EG" sz="4400" b="1" dirty="0">
                <a:latin typeface="Calibri" pitchFamily="34" charset="0"/>
                <a:cs typeface="+mj-cs"/>
              </a:rPr>
              <a:t>أدناه </a:t>
            </a:r>
            <a:r>
              <a:rPr lang="ar-EG" sz="4400" b="1" dirty="0">
                <a:latin typeface="Calibri" pitchFamily="34" charset="0"/>
              </a:rPr>
              <a:t>يوضح </a:t>
            </a:r>
            <a:r>
              <a:rPr lang="ar-EG" sz="4400" b="1" dirty="0">
                <a:latin typeface="Calibri" pitchFamily="34" charset="0"/>
                <a:cs typeface="+mj-cs"/>
              </a:rPr>
              <a:t>معدل زيادة كتل الأطفال الحديثي الولادة, بحسب العمر بالشهور. فإذا استمر هذا النمط في الزيادة, فكم يكون معدل كتل الأطفال عند بلوغ 5 أشهر؟</a:t>
            </a:r>
          </a:p>
        </p:txBody>
      </p:sp>
      <p:pic>
        <p:nvPicPr>
          <p:cNvPr id="34822" name="Picture 11" descr="4f4c69f3872295a81f04164b00a0ad7c.gif"/>
          <p:cNvPicPr>
            <a:picLocks noChangeAspect="1"/>
          </p:cNvPicPr>
          <p:nvPr/>
        </p:nvPicPr>
        <p:blipFill>
          <a:blip r:embed="rId5" cstate="print"/>
          <a:srcRect/>
          <a:stretch>
            <a:fillRect/>
          </a:stretch>
        </p:blipFill>
        <p:spPr bwMode="auto">
          <a:xfrm rot="376343">
            <a:off x="-171450" y="5289795"/>
            <a:ext cx="3143511" cy="683968"/>
          </a:xfrm>
          <a:prstGeom prst="rect">
            <a:avLst/>
          </a:prstGeom>
          <a:noFill/>
          <a:ln w="9525">
            <a:noFill/>
            <a:miter lim="800000"/>
            <a:headEnd/>
            <a:tailEnd/>
          </a:ln>
        </p:spPr>
      </p:pic>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8" presetClass="entr" presetSubtype="0" ac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5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500" fill="hold"/>
                                        <p:tgtEl>
                                          <p:spTgt spid="2"/>
                                        </p:tgtEl>
                                        <p:attrNameLst>
                                          <p:attrName>ppt_y</p:attrName>
                                        </p:attrNameLst>
                                      </p:cBhvr>
                                      <p:tavLst>
                                        <p:tav tm="0">
                                          <p:val>
                                            <p:strVal val="#ppt_y"/>
                                          </p:val>
                                        </p:tav>
                                        <p:tav tm="100000">
                                          <p:val>
                                            <p:strVal val="#ppt_y"/>
                                          </p:val>
                                        </p:tav>
                                      </p:tavLst>
                                    </p:anim>
                                    <p:animEffect transition="in" filter="fade">
                                      <p:cBhvr>
                                        <p:cTn id="10" dur="500"/>
                                        <p:tgtEl>
                                          <p:spTgt spid="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in)">
                                      <p:cBhvr>
                                        <p:cTn id="13" dur="500"/>
                                        <p:tgtEl>
                                          <p:spTgt spid="13"/>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8682">
                                            <p:txEl>
                                              <p:pRg st="0" end="0"/>
                                            </p:txEl>
                                          </p:spTgt>
                                        </p:tgtEl>
                                        <p:attrNameLst>
                                          <p:attrName>style.visibility</p:attrName>
                                        </p:attrNameLst>
                                      </p:cBhvr>
                                      <p:to>
                                        <p:strVal val="visible"/>
                                      </p:to>
                                    </p:set>
                                    <p:animEffect transition="in" filter="box(in)">
                                      <p:cBhvr>
                                        <p:cTn id="16" dur="500"/>
                                        <p:tgtEl>
                                          <p:spTgt spid="28682">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3" name="مواليد.wav"/>
                                        </p:tgtEl>
                                      </p:cMediaNode>
                                    </p:audio>
                                  </p:sub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8682">
                                            <p:txEl>
                                              <p:pRg st="1" end="1"/>
                                            </p:txEl>
                                          </p:spTgt>
                                        </p:tgtEl>
                                        <p:attrNameLst>
                                          <p:attrName>style.visibility</p:attrName>
                                        </p:attrNameLst>
                                      </p:cBhvr>
                                      <p:to>
                                        <p:strVal val="visible"/>
                                      </p:to>
                                    </p:set>
                                    <p:animEffect transition="in" filter="box(in)">
                                      <p:cBhvr>
                                        <p:cTn id="21" dur="500"/>
                                        <p:tgtEl>
                                          <p:spTgt spid="28682">
                                            <p:txEl>
                                              <p:pRg st="1" end="1"/>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4" name="الجدول أدناه يوضح معدل زيادة كتل  ش3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682" grpId="0" uiExpand="1"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1198" y="1916113"/>
          <a:ext cx="8532440" cy="2752080"/>
        </p:xfrm>
        <a:graphic>
          <a:graphicData uri="http://schemas.openxmlformats.org/drawingml/2006/table">
            <a:tbl>
              <a:tblPr rtl="1" firstRow="1" bandRow="1">
                <a:tableStyleId>{5C22544A-7EE6-4342-B048-85BDC9FD1C3A}</a:tableStyleId>
              </a:tblPr>
              <a:tblGrid>
                <a:gridCol w="2232325"/>
                <a:gridCol w="1260023"/>
                <a:gridCol w="1260023"/>
                <a:gridCol w="1260023"/>
                <a:gridCol w="1260023"/>
                <a:gridCol w="1260023"/>
              </a:tblGrid>
              <a:tr h="1376040">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376040">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TextBox 3"/>
          <p:cNvSpPr txBox="1">
            <a:spLocks noChangeArrowheads="1"/>
          </p:cNvSpPr>
          <p:nvPr/>
        </p:nvSpPr>
        <p:spPr bwMode="auto">
          <a:xfrm>
            <a:off x="6659563" y="2420938"/>
            <a:ext cx="2089150" cy="584200"/>
          </a:xfrm>
          <a:prstGeom prst="rect">
            <a:avLst/>
          </a:prstGeom>
          <a:noFill/>
          <a:ln w="9525">
            <a:noFill/>
            <a:miter lim="800000"/>
            <a:headEnd/>
            <a:tailEnd/>
          </a:ln>
        </p:spPr>
        <p:txBody>
          <a:bodyPr>
            <a:spAutoFit/>
          </a:bodyPr>
          <a:lstStyle/>
          <a:p>
            <a:pPr algn="ctr"/>
            <a:r>
              <a:rPr lang="ar-EG" sz="3200" b="1" dirty="0">
                <a:solidFill>
                  <a:schemeClr val="bg1"/>
                </a:solidFill>
              </a:rPr>
              <a:t>العمر بالأشهر</a:t>
            </a:r>
          </a:p>
        </p:txBody>
      </p:sp>
      <p:sp>
        <p:nvSpPr>
          <p:cNvPr id="6" name="TextBox 5"/>
          <p:cNvSpPr txBox="1">
            <a:spLocks noChangeArrowheads="1"/>
          </p:cNvSpPr>
          <p:nvPr/>
        </p:nvSpPr>
        <p:spPr bwMode="auto">
          <a:xfrm>
            <a:off x="6659563" y="3429000"/>
            <a:ext cx="2089150" cy="1077913"/>
          </a:xfrm>
          <a:prstGeom prst="rect">
            <a:avLst/>
          </a:prstGeom>
          <a:noFill/>
          <a:ln w="9525">
            <a:noFill/>
            <a:miter lim="800000"/>
            <a:headEnd/>
            <a:tailEnd/>
          </a:ln>
        </p:spPr>
        <p:txBody>
          <a:bodyPr>
            <a:spAutoFit/>
          </a:bodyPr>
          <a:lstStyle/>
          <a:p>
            <a:pPr algn="ctr"/>
            <a:r>
              <a:rPr lang="ar-EG" sz="3200" b="1" dirty="0">
                <a:solidFill>
                  <a:schemeClr val="bg1"/>
                </a:solidFill>
              </a:rPr>
              <a:t>الكتلة بالكيلوجرامات</a:t>
            </a:r>
          </a:p>
        </p:txBody>
      </p:sp>
      <p:sp>
        <p:nvSpPr>
          <p:cNvPr id="5" name="TextBox 4"/>
          <p:cNvSpPr txBox="1">
            <a:spLocks noChangeArrowheads="1"/>
          </p:cNvSpPr>
          <p:nvPr/>
        </p:nvSpPr>
        <p:spPr bwMode="auto">
          <a:xfrm>
            <a:off x="5580063" y="2205038"/>
            <a:ext cx="720725" cy="923925"/>
          </a:xfrm>
          <a:prstGeom prst="rect">
            <a:avLst/>
          </a:prstGeom>
          <a:noFill/>
          <a:ln w="9525">
            <a:noFill/>
            <a:miter lim="800000"/>
            <a:headEnd/>
            <a:tailEnd/>
          </a:ln>
        </p:spPr>
        <p:txBody>
          <a:bodyPr>
            <a:spAutoFit/>
          </a:bodyPr>
          <a:lstStyle/>
          <a:p>
            <a:pPr algn="ctr"/>
            <a:r>
              <a:rPr lang="ar-EG" sz="5400" b="1">
                <a:solidFill>
                  <a:srgbClr val="0000FF"/>
                </a:solidFill>
              </a:rPr>
              <a:t>1</a:t>
            </a:r>
          </a:p>
        </p:txBody>
      </p:sp>
      <p:sp>
        <p:nvSpPr>
          <p:cNvPr id="8" name="TextBox 7"/>
          <p:cNvSpPr txBox="1">
            <a:spLocks noChangeArrowheads="1"/>
          </p:cNvSpPr>
          <p:nvPr/>
        </p:nvSpPr>
        <p:spPr bwMode="auto">
          <a:xfrm>
            <a:off x="4284663" y="2205038"/>
            <a:ext cx="719137" cy="923925"/>
          </a:xfrm>
          <a:prstGeom prst="rect">
            <a:avLst/>
          </a:prstGeom>
          <a:noFill/>
          <a:ln w="9525">
            <a:noFill/>
            <a:miter lim="800000"/>
            <a:headEnd/>
            <a:tailEnd/>
          </a:ln>
        </p:spPr>
        <p:txBody>
          <a:bodyPr>
            <a:spAutoFit/>
          </a:bodyPr>
          <a:lstStyle/>
          <a:p>
            <a:pPr algn="ctr"/>
            <a:r>
              <a:rPr lang="ar-EG" sz="5400" b="1">
                <a:solidFill>
                  <a:srgbClr val="0000FF"/>
                </a:solidFill>
              </a:rPr>
              <a:t>2</a:t>
            </a:r>
          </a:p>
        </p:txBody>
      </p:sp>
      <p:sp>
        <p:nvSpPr>
          <p:cNvPr id="9" name="TextBox 8"/>
          <p:cNvSpPr txBox="1">
            <a:spLocks noChangeArrowheads="1"/>
          </p:cNvSpPr>
          <p:nvPr/>
        </p:nvSpPr>
        <p:spPr bwMode="auto">
          <a:xfrm>
            <a:off x="3059113" y="2205038"/>
            <a:ext cx="720725" cy="923925"/>
          </a:xfrm>
          <a:prstGeom prst="rect">
            <a:avLst/>
          </a:prstGeom>
          <a:noFill/>
          <a:ln w="9525">
            <a:noFill/>
            <a:miter lim="800000"/>
            <a:headEnd/>
            <a:tailEnd/>
          </a:ln>
        </p:spPr>
        <p:txBody>
          <a:bodyPr>
            <a:spAutoFit/>
          </a:bodyPr>
          <a:lstStyle/>
          <a:p>
            <a:pPr algn="ctr"/>
            <a:r>
              <a:rPr lang="ar-EG" sz="5400" b="1" dirty="0">
                <a:solidFill>
                  <a:srgbClr val="0000FF"/>
                </a:solidFill>
              </a:rPr>
              <a:t>3</a:t>
            </a:r>
          </a:p>
        </p:txBody>
      </p:sp>
      <p:sp>
        <p:nvSpPr>
          <p:cNvPr id="10" name="TextBox 9"/>
          <p:cNvSpPr txBox="1">
            <a:spLocks noChangeArrowheads="1"/>
          </p:cNvSpPr>
          <p:nvPr/>
        </p:nvSpPr>
        <p:spPr bwMode="auto">
          <a:xfrm>
            <a:off x="1763713" y="2205038"/>
            <a:ext cx="720725" cy="923925"/>
          </a:xfrm>
          <a:prstGeom prst="rect">
            <a:avLst/>
          </a:prstGeom>
          <a:noFill/>
          <a:ln w="9525">
            <a:noFill/>
            <a:miter lim="800000"/>
            <a:headEnd/>
            <a:tailEnd/>
          </a:ln>
        </p:spPr>
        <p:txBody>
          <a:bodyPr>
            <a:spAutoFit/>
          </a:bodyPr>
          <a:lstStyle/>
          <a:p>
            <a:pPr algn="ctr"/>
            <a:r>
              <a:rPr lang="ar-EG" sz="5400" b="1">
                <a:solidFill>
                  <a:srgbClr val="0000FF"/>
                </a:solidFill>
              </a:rPr>
              <a:t>4</a:t>
            </a:r>
          </a:p>
        </p:txBody>
      </p:sp>
      <p:sp>
        <p:nvSpPr>
          <p:cNvPr id="11" name="TextBox 10"/>
          <p:cNvSpPr txBox="1">
            <a:spLocks noChangeArrowheads="1"/>
          </p:cNvSpPr>
          <p:nvPr/>
        </p:nvSpPr>
        <p:spPr bwMode="auto">
          <a:xfrm>
            <a:off x="468313" y="2205038"/>
            <a:ext cx="719137" cy="923925"/>
          </a:xfrm>
          <a:prstGeom prst="rect">
            <a:avLst/>
          </a:prstGeom>
          <a:noFill/>
          <a:ln w="9525">
            <a:noFill/>
            <a:miter lim="800000"/>
            <a:headEnd/>
            <a:tailEnd/>
          </a:ln>
        </p:spPr>
        <p:txBody>
          <a:bodyPr>
            <a:spAutoFit/>
          </a:bodyPr>
          <a:lstStyle/>
          <a:p>
            <a:pPr algn="ctr"/>
            <a:r>
              <a:rPr lang="ar-EG" sz="5400" b="1">
                <a:solidFill>
                  <a:srgbClr val="0000FF"/>
                </a:solidFill>
              </a:rPr>
              <a:t>5</a:t>
            </a:r>
          </a:p>
        </p:txBody>
      </p:sp>
      <p:sp>
        <p:nvSpPr>
          <p:cNvPr id="12" name="TextBox 11"/>
          <p:cNvSpPr txBox="1">
            <a:spLocks noChangeArrowheads="1"/>
          </p:cNvSpPr>
          <p:nvPr/>
        </p:nvSpPr>
        <p:spPr bwMode="auto">
          <a:xfrm>
            <a:off x="5292725" y="3644900"/>
            <a:ext cx="1223963" cy="646113"/>
          </a:xfrm>
          <a:prstGeom prst="rect">
            <a:avLst/>
          </a:prstGeom>
          <a:noFill/>
          <a:ln w="9525">
            <a:noFill/>
            <a:miter lim="800000"/>
            <a:headEnd/>
            <a:tailEnd/>
          </a:ln>
        </p:spPr>
        <p:txBody>
          <a:bodyPr>
            <a:spAutoFit/>
          </a:bodyPr>
          <a:lstStyle/>
          <a:p>
            <a:pPr algn="ctr"/>
            <a:r>
              <a:rPr lang="ar-EG" sz="3600" b="1"/>
              <a:t>3.25</a:t>
            </a:r>
          </a:p>
        </p:txBody>
      </p:sp>
      <p:sp>
        <p:nvSpPr>
          <p:cNvPr id="13" name="TextBox 12"/>
          <p:cNvSpPr txBox="1">
            <a:spLocks noChangeArrowheads="1"/>
          </p:cNvSpPr>
          <p:nvPr/>
        </p:nvSpPr>
        <p:spPr bwMode="auto">
          <a:xfrm>
            <a:off x="4067175" y="3644900"/>
            <a:ext cx="1225550" cy="646113"/>
          </a:xfrm>
          <a:prstGeom prst="rect">
            <a:avLst/>
          </a:prstGeom>
          <a:noFill/>
          <a:ln w="9525">
            <a:noFill/>
            <a:miter lim="800000"/>
            <a:headEnd/>
            <a:tailEnd/>
          </a:ln>
        </p:spPr>
        <p:txBody>
          <a:bodyPr>
            <a:spAutoFit/>
          </a:bodyPr>
          <a:lstStyle/>
          <a:p>
            <a:pPr algn="ctr"/>
            <a:r>
              <a:rPr lang="ar-EG" sz="3600" b="1"/>
              <a:t>4.00</a:t>
            </a:r>
          </a:p>
        </p:txBody>
      </p:sp>
      <p:sp>
        <p:nvSpPr>
          <p:cNvPr id="14" name="TextBox 13"/>
          <p:cNvSpPr txBox="1">
            <a:spLocks noChangeArrowheads="1"/>
          </p:cNvSpPr>
          <p:nvPr/>
        </p:nvSpPr>
        <p:spPr bwMode="auto">
          <a:xfrm>
            <a:off x="2843213" y="3644900"/>
            <a:ext cx="1223962" cy="646113"/>
          </a:xfrm>
          <a:prstGeom prst="rect">
            <a:avLst/>
          </a:prstGeom>
          <a:noFill/>
          <a:ln w="9525">
            <a:noFill/>
            <a:miter lim="800000"/>
            <a:headEnd/>
            <a:tailEnd/>
          </a:ln>
        </p:spPr>
        <p:txBody>
          <a:bodyPr>
            <a:spAutoFit/>
          </a:bodyPr>
          <a:lstStyle/>
          <a:p>
            <a:pPr algn="ctr"/>
            <a:r>
              <a:rPr lang="ar-EG" sz="3600" b="1"/>
              <a:t>4.75</a:t>
            </a:r>
          </a:p>
        </p:txBody>
      </p:sp>
      <p:sp>
        <p:nvSpPr>
          <p:cNvPr id="15" name="TextBox 14"/>
          <p:cNvSpPr txBox="1">
            <a:spLocks noChangeArrowheads="1"/>
          </p:cNvSpPr>
          <p:nvPr/>
        </p:nvSpPr>
        <p:spPr bwMode="auto">
          <a:xfrm>
            <a:off x="1547813" y="3644900"/>
            <a:ext cx="1223962" cy="646113"/>
          </a:xfrm>
          <a:prstGeom prst="rect">
            <a:avLst/>
          </a:prstGeom>
          <a:noFill/>
          <a:ln w="9525">
            <a:noFill/>
            <a:miter lim="800000"/>
            <a:headEnd/>
            <a:tailEnd/>
          </a:ln>
        </p:spPr>
        <p:txBody>
          <a:bodyPr>
            <a:spAutoFit/>
          </a:bodyPr>
          <a:lstStyle/>
          <a:p>
            <a:pPr algn="ctr"/>
            <a:r>
              <a:rPr lang="ar-EG" sz="3600" b="1" dirty="0"/>
              <a:t>5.50</a:t>
            </a:r>
          </a:p>
        </p:txBody>
      </p:sp>
      <p:sp>
        <p:nvSpPr>
          <p:cNvPr id="17" name="TextBox 14"/>
          <p:cNvSpPr txBox="1">
            <a:spLocks noChangeArrowheads="1"/>
          </p:cNvSpPr>
          <p:nvPr/>
        </p:nvSpPr>
        <p:spPr bwMode="auto">
          <a:xfrm>
            <a:off x="304800" y="3733800"/>
            <a:ext cx="1223962" cy="646113"/>
          </a:xfrm>
          <a:prstGeom prst="rect">
            <a:avLst/>
          </a:prstGeom>
          <a:noFill/>
          <a:ln w="9525">
            <a:noFill/>
            <a:miter lim="800000"/>
            <a:headEnd/>
            <a:tailEnd/>
          </a:ln>
        </p:spPr>
        <p:txBody>
          <a:bodyPr>
            <a:spAutoFit/>
          </a:bodyPr>
          <a:lstStyle/>
          <a:p>
            <a:pPr algn="ctr"/>
            <a:r>
              <a:rPr lang="ar-EG" sz="3600" b="1" dirty="0" smtClean="0"/>
              <a:t>؟</a:t>
            </a:r>
            <a:endParaRPr lang="ar-EG" sz="3600" b="1" dirty="0"/>
          </a:p>
        </p:txBody>
      </p:sp>
      <p:sp>
        <p:nvSpPr>
          <p:cNvPr id="16" name="مربع نص 2"/>
          <p:cNvSpPr txBox="1"/>
          <p:nvPr/>
        </p:nvSpPr>
        <p:spPr>
          <a:xfrm>
            <a:off x="347662" y="3733800"/>
            <a:ext cx="1100138" cy="584200"/>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rtlCol="1">
            <a:spAutoFit/>
          </a:bodyPr>
          <a:lstStyle/>
          <a:p>
            <a:pPr fontAlgn="auto">
              <a:spcBef>
                <a:spcPts val="0"/>
              </a:spcBef>
              <a:spcAft>
                <a:spcPts val="0"/>
              </a:spcAft>
              <a:defRPr/>
            </a:pPr>
            <a:r>
              <a:rPr lang="ar-SA" sz="3200" b="1" u="sng" dirty="0">
                <a:solidFill>
                  <a:srgbClr val="FF0000"/>
                </a:solidFill>
              </a:rPr>
              <a:t>6</a:t>
            </a:r>
            <a:r>
              <a:rPr lang="ar-EG" sz="3200" b="1" u="sng" dirty="0" err="1">
                <a:solidFill>
                  <a:srgbClr val="FF0000"/>
                </a:solidFill>
              </a:rPr>
              <a:t>.</a:t>
            </a:r>
            <a:r>
              <a:rPr lang="ar-SA" sz="3200" b="1" u="sng" dirty="0">
                <a:solidFill>
                  <a:srgbClr val="FF0000"/>
                </a:solidFill>
              </a:rPr>
              <a:t>25</a:t>
            </a: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atGulp.wav"/>
                                        </p:tgtEl>
                                      </p:cMediaNode>
                                    </p:audio>
                                  </p:sub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4" name="العمر بالأشهر.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5" name="1 ش35.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6" name="الكتلة بالكيلوجرامات ش35.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7" name="3   25.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8" name="2 ش35.wav"/>
                                        </p:tgtEl>
                                      </p:cMediaNode>
                                    </p:audio>
                                  </p:sub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9" name="4   00.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10" name="4 ش35.wav"/>
                                        </p:tgtEl>
                                      </p:cMediaNode>
                                    </p:audio>
                                  </p:sub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subTnLst>
                                    <p:audio>
                                      <p:cMediaNode>
                                        <p:cTn display="0" masterRel="sameClick">
                                          <p:stCondLst>
                                            <p:cond evt="begin" delay="0">
                                              <p:tn val="47"/>
                                            </p:cond>
                                          </p:stCondLst>
                                          <p:endCondLst>
                                            <p:cond evt="onStopAudio" delay="0">
                                              <p:tgtEl>
                                                <p:sldTgt/>
                                              </p:tgtEl>
                                            </p:cond>
                                          </p:endCondLst>
                                        </p:cTn>
                                        <p:tgtEl>
                                          <p:sndTgt r:embed="rId11" name="4   75.wav"/>
                                        </p:tgtEl>
                                      </p:cMediaNode>
                                    </p:audio>
                                  </p:sub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down)">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10" name="4 ش35.wav"/>
                                        </p:tgtEl>
                                      </p:cMediaNode>
                                    </p:audio>
                                  </p:sub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animEffect transition="in" filter="fade">
                                      <p:cBhvr>
                                        <p:cTn id="63"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12" name="5   50.wav"/>
                                        </p:tgtEl>
                                      </p:cMediaNode>
                                    </p:audio>
                                  </p:sub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down)">
                                      <p:cBhvr>
                                        <p:cTn id="68" dur="500"/>
                                        <p:tgtEl>
                                          <p:spTgt spid="11"/>
                                        </p:tgtEl>
                                      </p:cBhvr>
                                    </p:animEffect>
                                  </p:childTnLst>
                                  <p:subTnLst>
                                    <p:audio>
                                      <p:cMediaNode>
                                        <p:cTn display="0" masterRel="sameClick">
                                          <p:stCondLst>
                                            <p:cond evt="begin" delay="0">
                                              <p:tn val="66"/>
                                            </p:cond>
                                          </p:stCondLst>
                                          <p:endCondLst>
                                            <p:cond evt="onStopAudio" delay="0">
                                              <p:tgtEl>
                                                <p:sldTgt/>
                                              </p:tgtEl>
                                            </p:cond>
                                          </p:endCondLst>
                                        </p:cTn>
                                        <p:tgtEl>
                                          <p:sndTgt r:embed="rId13" name="5 ش35.wav"/>
                                        </p:tgtEl>
                                      </p:cMediaNode>
                                    </p:audio>
                                  </p:sub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subTnLst>
                                    <p:audio>
                                      <p:cMediaNode>
                                        <p:cTn display="0" masterRel="sameClick">
                                          <p:stCondLst>
                                            <p:cond evt="begin" delay="0">
                                              <p:tn val="71"/>
                                            </p:cond>
                                          </p:stCondLst>
                                          <p:endCondLst>
                                            <p:cond evt="onStopAudio" delay="0">
                                              <p:tgtEl>
                                                <p:sldTgt/>
                                              </p:tgtEl>
                                            </p:cond>
                                          </p:endCondLst>
                                        </p:cTn>
                                        <p:tgtEl>
                                          <p:sndTgt r:embed="rId14" name="ش35.wav"/>
                                        </p:tgtEl>
                                      </p:cMediaNode>
                                    </p:audio>
                                  </p:sub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anim calcmode="lin" valueType="num">
                                      <p:cBhvr>
                                        <p:cTn id="81" dur="500" fill="hold"/>
                                        <p:tgtEl>
                                          <p:spTgt spid="16"/>
                                        </p:tgtEl>
                                        <p:attrNameLst>
                                          <p:attrName>ppt_x</p:attrName>
                                        </p:attrNameLst>
                                      </p:cBhvr>
                                      <p:tavLst>
                                        <p:tav tm="0">
                                          <p:val>
                                            <p:strVal val="#ppt_x"/>
                                          </p:val>
                                        </p:tav>
                                        <p:tav tm="100000">
                                          <p:val>
                                            <p:strVal val="#ppt_x"/>
                                          </p:val>
                                        </p:tav>
                                      </p:tavLst>
                                    </p:anim>
                                    <p:anim calcmode="lin" valueType="num">
                                      <p:cBhvr>
                                        <p:cTn id="82"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15"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2" grpId="0"/>
      <p:bldP spid="13" grpId="0"/>
      <p:bldP spid="14" grpId="0"/>
      <p:bldP spid="15" grpId="0"/>
      <p:bldP spid="17" grpId="0"/>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5643563" y="357188"/>
            <a:ext cx="2714625" cy="1285875"/>
            <a:chOff x="3857620" y="142852"/>
            <a:chExt cx="4714908" cy="1285884"/>
          </a:xfrm>
        </p:grpSpPr>
        <p:sp>
          <p:nvSpPr>
            <p:cNvPr id="3" name="Trapezoid 2"/>
            <p:cNvSpPr/>
            <p:nvPr/>
          </p:nvSpPr>
          <p:spPr>
            <a:xfrm>
              <a:off x="3857620" y="142852"/>
              <a:ext cx="4286280" cy="1285884"/>
            </a:xfrm>
            <a:prstGeom prst="trapezoid">
              <a:avLst/>
            </a:prstGeom>
            <a:solidFill>
              <a:srgbClr val="00FFFF"/>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sz="3200" b="1">
                <a:ln w="18415" cmpd="sng">
                  <a:solidFill>
                    <a:srgbClr val="FF0000"/>
                  </a:solidFill>
                  <a:prstDash val="solid"/>
                </a:ln>
                <a:solidFill>
                  <a:srgbClr val="FFFFFF"/>
                </a:solidFill>
                <a:effectLst>
                  <a:outerShdw blurRad="63500" dir="3600000" algn="tl" rotWithShape="0">
                    <a:srgbClr val="000000">
                      <a:alpha val="70000"/>
                    </a:srgbClr>
                  </a:outerShdw>
                </a:effectLst>
                <a:cs typeface="+mj-cs"/>
              </a:endParaRPr>
            </a:p>
          </p:txBody>
        </p:sp>
        <p:sp>
          <p:nvSpPr>
            <p:cNvPr id="4" name="Flowchart: Stored Data 3"/>
            <p:cNvSpPr/>
            <p:nvPr/>
          </p:nvSpPr>
          <p:spPr>
            <a:xfrm>
              <a:off x="4071934" y="285728"/>
              <a:ext cx="4500594" cy="1000132"/>
            </a:xfrm>
            <a:prstGeom prst="flowChartOnlineStorage">
              <a:avLst/>
            </a:prstGeom>
            <a:solidFill>
              <a:schemeClr val="accent1">
                <a:lumMod val="75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dirty="0">
                  <a:solidFill>
                    <a:schemeClr val="bg1"/>
                  </a:solidFill>
                  <a:cs typeface="+mj-cs"/>
                </a:rPr>
                <a:t>افهم</a:t>
              </a:r>
            </a:p>
          </p:txBody>
        </p:sp>
      </p:grpSp>
      <p:grpSp>
        <p:nvGrpSpPr>
          <p:cNvPr id="5" name="Group 4"/>
          <p:cNvGrpSpPr>
            <a:grpSpLocks/>
          </p:cNvGrpSpPr>
          <p:nvPr/>
        </p:nvGrpSpPr>
        <p:grpSpPr bwMode="auto">
          <a:xfrm>
            <a:off x="785813" y="1785938"/>
            <a:ext cx="7358062" cy="4714875"/>
            <a:chOff x="214280" y="785792"/>
            <a:chExt cx="7358113" cy="4714910"/>
          </a:xfrm>
        </p:grpSpPr>
        <p:grpSp>
          <p:nvGrpSpPr>
            <p:cNvPr id="36868" name="Group 4"/>
            <p:cNvGrpSpPr>
              <a:grpSpLocks/>
            </p:cNvGrpSpPr>
            <p:nvPr/>
          </p:nvGrpSpPr>
          <p:grpSpPr bwMode="auto">
            <a:xfrm>
              <a:off x="214280" y="785792"/>
              <a:ext cx="7358113" cy="4714910"/>
              <a:chOff x="651932" y="3357562"/>
              <a:chExt cx="6116594" cy="2857521"/>
            </a:xfrm>
          </p:grpSpPr>
          <p:sp>
            <p:nvSpPr>
              <p:cNvPr id="8" name="Rectangle 7"/>
              <p:cNvSpPr/>
              <p:nvPr/>
            </p:nvSpPr>
            <p:spPr>
              <a:xfrm>
                <a:off x="714348" y="3357562"/>
                <a:ext cx="5929354" cy="2857520"/>
              </a:xfrm>
              <a:prstGeom prst="rect">
                <a:avLst/>
              </a:prstGeom>
              <a:solidFill>
                <a:srgbClr val="CC0000"/>
              </a:solidFill>
              <a:ln w="57150">
                <a:solidFill>
                  <a:schemeClr val="tx1"/>
                </a:solidFill>
                <a:prstDash val="sysDash"/>
              </a:ln>
              <a:effectLst>
                <a:innerShdw blurRad="4445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36873" name="Group 10"/>
              <p:cNvGrpSpPr>
                <a:grpSpLocks/>
              </p:cNvGrpSpPr>
              <p:nvPr/>
            </p:nvGrpSpPr>
            <p:grpSpPr bwMode="auto">
              <a:xfrm>
                <a:off x="651932" y="3429001"/>
                <a:ext cx="6116594" cy="2786082"/>
                <a:chOff x="5413840" y="3293848"/>
                <a:chExt cx="2587790" cy="2484884"/>
              </a:xfrm>
            </p:grpSpPr>
            <p:sp>
              <p:nvSpPr>
                <p:cNvPr id="10" name="Rounded Rectangle 9"/>
                <p:cNvSpPr/>
                <p:nvPr/>
              </p:nvSpPr>
              <p:spPr>
                <a:xfrm>
                  <a:off x="5572132" y="3429000"/>
                  <a:ext cx="2214578" cy="2214578"/>
                </a:xfrm>
                <a:prstGeom prst="roundRect">
                  <a:avLst/>
                </a:prstGeom>
                <a:gradFill>
                  <a:gsLst>
                    <a:gs pos="0">
                      <a:srgbClr val="00FF00"/>
                    </a:gs>
                    <a:gs pos="50000">
                      <a:srgbClr val="FFFF00"/>
                    </a:gs>
                    <a:gs pos="100000">
                      <a:srgbClr val="00FF00"/>
                    </a:gs>
                  </a:gsLst>
                  <a:lin ang="13500000" scaled="1"/>
                </a:gradFill>
                <a:ln>
                  <a:solidFill>
                    <a:schemeClr val="tx1"/>
                  </a:solidFill>
                </a:ln>
                <a:effectLst>
                  <a:innerShdw blurRad="990600">
                    <a:srgbClr val="CC00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36877" name="Picture 10" descr="00145.WMF"/>
                <p:cNvPicPr>
                  <a:picLocks noChangeAspect="1"/>
                </p:cNvPicPr>
                <p:nvPr/>
              </p:nvPicPr>
              <p:blipFill>
                <a:blip r:embed="rId5" cstate="print">
                  <a:lum bright="-10000" contrast="28000"/>
                </a:blip>
                <a:srcRect/>
                <a:stretch>
                  <a:fillRect/>
                </a:stretch>
              </p:blipFill>
              <p:spPr bwMode="auto">
                <a:xfrm>
                  <a:off x="5413840" y="3293848"/>
                  <a:ext cx="2587790" cy="2484884"/>
                </a:xfrm>
                <a:prstGeom prst="rect">
                  <a:avLst/>
                </a:prstGeom>
                <a:noFill/>
                <a:ln w="9525">
                  <a:noFill/>
                  <a:miter lim="800000"/>
                  <a:headEnd/>
                  <a:tailEnd/>
                </a:ln>
              </p:spPr>
            </p:pic>
          </p:grpSp>
        </p:grpSp>
        <p:sp>
          <p:nvSpPr>
            <p:cNvPr id="31749" name="TextBox 2"/>
            <p:cNvSpPr txBox="1">
              <a:spLocks noChangeArrowheads="1"/>
            </p:cNvSpPr>
            <p:nvPr/>
          </p:nvSpPr>
          <p:spPr bwMode="auto">
            <a:xfrm>
              <a:off x="1295374" y="1565260"/>
              <a:ext cx="5143536" cy="3416325"/>
            </a:xfrm>
            <a:prstGeom prst="rect">
              <a:avLst/>
            </a:prstGeom>
            <a:noFill/>
            <a:ln w="9525">
              <a:noFill/>
              <a:miter lim="800000"/>
              <a:headEnd/>
              <a:tailEnd/>
            </a:ln>
          </p:spPr>
          <p:txBody>
            <a:bodyPr>
              <a:spAutoFit/>
            </a:bodyPr>
            <a:lstStyle/>
            <a:p>
              <a:pPr algn="ctr">
                <a:defRPr/>
              </a:pPr>
              <a:r>
                <a:rPr lang="ar-EG" sz="5400" b="1" dirty="0">
                  <a:latin typeface="Calibri" pitchFamily="34" charset="0"/>
                  <a:cs typeface="+mj-cs"/>
                </a:rPr>
                <a:t>المطلوب هو معدل كتل الأطفال الحديثي الولادة عند بلوغ 5 أشهر.</a:t>
              </a:r>
            </a:p>
          </p:txBody>
        </p:sp>
      </p:gr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373" fill="hold">
                                          <p:stCondLst>
                                            <p:cond delay="0"/>
                                          </p:stCondLst>
                                        </p:cTn>
                                        <p:tgtEl>
                                          <p:spTgt spid="2"/>
                                        </p:tgtEl>
                                        <p:attrNameLst>
                                          <p:attrName>ppt_x</p:attrName>
                                        </p:attrNameLst>
                                      </p:cBhvr>
                                    </p:anim>
                                    <p:anim from="0" to="-1.0" calcmode="lin" valueType="num">
                                      <p:cBhvr>
                                        <p:cTn id="8" dur="2" decel="50000" autoRev="1" fill="hold">
                                          <p:stCondLst>
                                            <p:cond delay="499"/>
                                          </p:stCondLst>
                                        </p:cTn>
                                        <p:tgtEl>
                                          <p:spTgt spid="2"/>
                                        </p:tgtEl>
                                        <p:attrNameLst>
                                          <p:attrName>xshear</p:attrName>
                                        </p:attrNameLst>
                                      </p:cBhvr>
                                    </p:anim>
                                    <p:animScale>
                                      <p:cBhvr>
                                        <p:cTn id="9" dur="2" decel="100000" autoRev="1" fill="hold">
                                          <p:stCondLst>
                                            <p:cond delay="499"/>
                                          </p:stCondLst>
                                        </p:cTn>
                                        <p:tgtEl>
                                          <p:spTgt spid="2"/>
                                        </p:tgtEl>
                                      </p:cBhvr>
                                      <p:from x="100000" y="100000"/>
                                      <p:to x="80000" y="100000"/>
                                    </p:animScale>
                                    <p:anim by="(#ppt_h/3+#ppt_w*0.1)" calcmode="lin" valueType="num">
                                      <p:cBhvr additive="sum">
                                        <p:cTn id="10" dur="2" decel="100000" autoRev="1" fill="hold">
                                          <p:stCondLst>
                                            <p:cond delay="499"/>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افهم ش36.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المطلوب هو معدل كتل الأطفال الحديثي  ش3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5643563" y="357188"/>
            <a:ext cx="2714625" cy="1285875"/>
            <a:chOff x="3857620" y="142852"/>
            <a:chExt cx="4714908" cy="1285884"/>
          </a:xfrm>
        </p:grpSpPr>
        <p:sp>
          <p:nvSpPr>
            <p:cNvPr id="3" name="Trapezoid 2"/>
            <p:cNvSpPr/>
            <p:nvPr/>
          </p:nvSpPr>
          <p:spPr>
            <a:xfrm>
              <a:off x="3857620" y="142852"/>
              <a:ext cx="4286280" cy="1285884"/>
            </a:xfrm>
            <a:prstGeom prst="trapezoid">
              <a:avLst/>
            </a:prstGeom>
            <a:solidFill>
              <a:srgbClr val="00FFFF"/>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sz="3200" b="1">
                <a:ln w="18415" cmpd="sng">
                  <a:solidFill>
                    <a:srgbClr val="FF0000"/>
                  </a:solidFill>
                  <a:prstDash val="solid"/>
                </a:ln>
                <a:solidFill>
                  <a:srgbClr val="FFFFFF"/>
                </a:solidFill>
                <a:effectLst>
                  <a:outerShdw blurRad="63500" dir="3600000" algn="tl" rotWithShape="0">
                    <a:srgbClr val="000000">
                      <a:alpha val="70000"/>
                    </a:srgbClr>
                  </a:outerShdw>
                </a:effectLst>
                <a:cs typeface="+mj-cs"/>
              </a:endParaRPr>
            </a:p>
          </p:txBody>
        </p:sp>
        <p:sp>
          <p:nvSpPr>
            <p:cNvPr id="4" name="Flowchart: Stored Data 3"/>
            <p:cNvSpPr/>
            <p:nvPr/>
          </p:nvSpPr>
          <p:spPr>
            <a:xfrm>
              <a:off x="4071934" y="285728"/>
              <a:ext cx="4500594" cy="1000132"/>
            </a:xfrm>
            <a:prstGeom prst="flowChartOnlineStorage">
              <a:avLst/>
            </a:prstGeom>
            <a:solidFill>
              <a:srgbClr val="C000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dirty="0">
                  <a:solidFill>
                    <a:schemeClr val="bg1"/>
                  </a:solidFill>
                  <a:cs typeface="+mj-cs"/>
                </a:rPr>
                <a:t>خطط</a:t>
              </a:r>
            </a:p>
          </p:txBody>
        </p:sp>
      </p:grpSp>
      <p:grpSp>
        <p:nvGrpSpPr>
          <p:cNvPr id="5" name="Group 4"/>
          <p:cNvGrpSpPr>
            <a:grpSpLocks/>
          </p:cNvGrpSpPr>
          <p:nvPr/>
        </p:nvGrpSpPr>
        <p:grpSpPr bwMode="auto">
          <a:xfrm>
            <a:off x="785813" y="1785938"/>
            <a:ext cx="7358062" cy="4714875"/>
            <a:chOff x="214280" y="785792"/>
            <a:chExt cx="7358113" cy="4714910"/>
          </a:xfrm>
        </p:grpSpPr>
        <p:grpSp>
          <p:nvGrpSpPr>
            <p:cNvPr id="37892" name="Group 4"/>
            <p:cNvGrpSpPr>
              <a:grpSpLocks/>
            </p:cNvGrpSpPr>
            <p:nvPr/>
          </p:nvGrpSpPr>
          <p:grpSpPr bwMode="auto">
            <a:xfrm>
              <a:off x="214280" y="785792"/>
              <a:ext cx="7358113" cy="4714910"/>
              <a:chOff x="651932" y="3357562"/>
              <a:chExt cx="6116594" cy="2857521"/>
            </a:xfrm>
          </p:grpSpPr>
          <p:sp>
            <p:nvSpPr>
              <p:cNvPr id="8" name="Rectangle 7"/>
              <p:cNvSpPr/>
              <p:nvPr/>
            </p:nvSpPr>
            <p:spPr>
              <a:xfrm>
                <a:off x="714348" y="3357562"/>
                <a:ext cx="5929354" cy="2857520"/>
              </a:xfrm>
              <a:prstGeom prst="rect">
                <a:avLst/>
              </a:prstGeom>
              <a:solidFill>
                <a:srgbClr val="008000"/>
              </a:solidFill>
              <a:ln w="57150">
                <a:solidFill>
                  <a:schemeClr val="tx1"/>
                </a:solidFill>
                <a:prstDash val="sysDash"/>
              </a:ln>
              <a:effectLst>
                <a:innerShdw blurRad="4445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grpSp>
            <p:nvGrpSpPr>
              <p:cNvPr id="37897" name="Group 10"/>
              <p:cNvGrpSpPr>
                <a:grpSpLocks/>
              </p:cNvGrpSpPr>
              <p:nvPr/>
            </p:nvGrpSpPr>
            <p:grpSpPr bwMode="auto">
              <a:xfrm>
                <a:off x="651932" y="3429001"/>
                <a:ext cx="6116594" cy="2786082"/>
                <a:chOff x="5413840" y="3293848"/>
                <a:chExt cx="2587790" cy="2484884"/>
              </a:xfrm>
            </p:grpSpPr>
            <p:sp>
              <p:nvSpPr>
                <p:cNvPr id="10" name="Rounded Rectangle 9"/>
                <p:cNvSpPr/>
                <p:nvPr/>
              </p:nvSpPr>
              <p:spPr>
                <a:xfrm>
                  <a:off x="5572132" y="3429000"/>
                  <a:ext cx="2214578" cy="2214578"/>
                </a:xfrm>
                <a:prstGeom prst="roundRect">
                  <a:avLst/>
                </a:prstGeom>
                <a:gradFill>
                  <a:gsLst>
                    <a:gs pos="0">
                      <a:srgbClr val="00FF00"/>
                    </a:gs>
                    <a:gs pos="50000">
                      <a:srgbClr val="FFFF00"/>
                    </a:gs>
                    <a:gs pos="100000">
                      <a:srgbClr val="00FF00"/>
                    </a:gs>
                  </a:gsLst>
                  <a:lin ang="13500000" scaled="1"/>
                </a:gradFill>
                <a:ln>
                  <a:solidFill>
                    <a:schemeClr val="tx1"/>
                  </a:solidFill>
                </a:ln>
                <a:effectLst>
                  <a:innerShdw blurRad="990600">
                    <a:srgbClr val="CC00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cs typeface="+mj-cs"/>
                  </a:endParaRPr>
                </a:p>
              </p:txBody>
            </p:sp>
            <p:pic>
              <p:nvPicPr>
                <p:cNvPr id="37901" name="Picture 10" descr="00145.WMF"/>
                <p:cNvPicPr>
                  <a:picLocks noChangeAspect="1"/>
                </p:cNvPicPr>
                <p:nvPr/>
              </p:nvPicPr>
              <p:blipFill>
                <a:blip r:embed="rId5" cstate="print">
                  <a:lum bright="-10000" contrast="28000"/>
                </a:blip>
                <a:srcRect/>
                <a:stretch>
                  <a:fillRect/>
                </a:stretch>
              </p:blipFill>
              <p:spPr bwMode="auto">
                <a:xfrm>
                  <a:off x="5413840" y="3293848"/>
                  <a:ext cx="2587790" cy="2484884"/>
                </a:xfrm>
                <a:prstGeom prst="rect">
                  <a:avLst/>
                </a:prstGeom>
                <a:noFill/>
                <a:ln w="9525">
                  <a:noFill/>
                  <a:miter lim="800000"/>
                  <a:headEnd/>
                  <a:tailEnd/>
                </a:ln>
              </p:spPr>
            </p:pic>
          </p:grpSp>
        </p:grpSp>
        <p:sp>
          <p:nvSpPr>
            <p:cNvPr id="32773" name="TextBox 2"/>
            <p:cNvSpPr txBox="1">
              <a:spLocks noChangeArrowheads="1"/>
            </p:cNvSpPr>
            <p:nvPr/>
          </p:nvSpPr>
          <p:spPr bwMode="auto">
            <a:xfrm>
              <a:off x="1238224" y="1309671"/>
              <a:ext cx="5124486" cy="3786215"/>
            </a:xfrm>
            <a:prstGeom prst="rect">
              <a:avLst/>
            </a:prstGeom>
            <a:noFill/>
            <a:ln w="9525">
              <a:noFill/>
              <a:miter lim="800000"/>
              <a:headEnd/>
              <a:tailEnd/>
            </a:ln>
          </p:spPr>
          <p:txBody>
            <a:bodyPr wrap="square">
              <a:spAutoFit/>
            </a:bodyPr>
            <a:lstStyle/>
            <a:p>
              <a:pPr algn="justLow">
                <a:defRPr/>
              </a:pPr>
              <a:r>
                <a:rPr lang="ar-EG" sz="4800" b="1" dirty="0">
                  <a:latin typeface="Calibri" pitchFamily="34" charset="0"/>
                  <a:cs typeface="+mj-cs"/>
                </a:rPr>
                <a:t>بما أن المطلوب هو الحصول على ناتج دقيق, والمسألة تحتوي على نمطٍ, إذن استعمل الحساب الذهني.</a:t>
              </a:r>
            </a:p>
          </p:txBody>
        </p:sp>
      </p:gr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371" fill="hold">
                                          <p:stCondLst>
                                            <p:cond delay="0"/>
                                          </p:stCondLst>
                                        </p:cTn>
                                        <p:tgtEl>
                                          <p:spTgt spid="2"/>
                                        </p:tgtEl>
                                        <p:attrNameLst>
                                          <p:attrName>ppt_x</p:attrName>
                                        </p:attrNameLst>
                                      </p:cBhvr>
                                    </p:anim>
                                    <p:anim from="0" to="-1.0" calcmode="lin" valueType="num">
                                      <p:cBhvr>
                                        <p:cTn id="8" dur="2" decel="50000" autoRev="1" fill="hold">
                                          <p:stCondLst>
                                            <p:cond delay="496"/>
                                          </p:stCondLst>
                                        </p:cTn>
                                        <p:tgtEl>
                                          <p:spTgt spid="2"/>
                                        </p:tgtEl>
                                        <p:attrNameLst>
                                          <p:attrName>xshear</p:attrName>
                                        </p:attrNameLst>
                                      </p:cBhvr>
                                    </p:anim>
                                    <p:animScale>
                                      <p:cBhvr>
                                        <p:cTn id="9" dur="2" decel="100000" autoRev="1" fill="hold">
                                          <p:stCondLst>
                                            <p:cond delay="496"/>
                                          </p:stCondLst>
                                        </p:cTn>
                                        <p:tgtEl>
                                          <p:spTgt spid="2"/>
                                        </p:tgtEl>
                                      </p:cBhvr>
                                      <p:from x="100000" y="100000"/>
                                      <p:to x="80000" y="100000"/>
                                    </p:animScale>
                                    <p:anim by="(#ppt_h/3+#ppt_w*0.1)" calcmode="lin" valueType="num">
                                      <p:cBhvr additive="sum">
                                        <p:cTn id="10" dur="2" decel="100000" autoRev="1" fill="hold">
                                          <p:stCondLst>
                                            <p:cond delay="496"/>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خطط ش37.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بما أن المطلوب هو الحصول على ناتج دقيق ش3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5643563" y="357188"/>
            <a:ext cx="2714625" cy="1285875"/>
            <a:chOff x="3857620" y="142852"/>
            <a:chExt cx="4714908" cy="1285884"/>
          </a:xfrm>
        </p:grpSpPr>
        <p:sp>
          <p:nvSpPr>
            <p:cNvPr id="3" name="Trapezoid 2"/>
            <p:cNvSpPr/>
            <p:nvPr/>
          </p:nvSpPr>
          <p:spPr>
            <a:xfrm>
              <a:off x="3857620" y="142852"/>
              <a:ext cx="4286280" cy="1285884"/>
            </a:xfrm>
            <a:prstGeom prst="trapezoid">
              <a:avLst/>
            </a:prstGeom>
            <a:solidFill>
              <a:srgbClr val="00FFFF"/>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sz="3200" b="1">
                <a:ln w="18415" cmpd="sng">
                  <a:solidFill>
                    <a:srgbClr val="FF0000"/>
                  </a:solidFill>
                  <a:prstDash val="solid"/>
                </a:ln>
                <a:solidFill>
                  <a:srgbClr val="FFFFFF"/>
                </a:solidFill>
                <a:effectLst>
                  <a:outerShdw blurRad="63500" dir="3600000" algn="tl" rotWithShape="0">
                    <a:srgbClr val="000000">
                      <a:alpha val="70000"/>
                    </a:srgbClr>
                  </a:outerShdw>
                </a:effectLst>
              </a:endParaRPr>
            </a:p>
          </p:txBody>
        </p:sp>
        <p:sp>
          <p:nvSpPr>
            <p:cNvPr id="4" name="Flowchart: Stored Data 3"/>
            <p:cNvSpPr/>
            <p:nvPr/>
          </p:nvSpPr>
          <p:spPr>
            <a:xfrm>
              <a:off x="4071934" y="285728"/>
              <a:ext cx="4500594" cy="1000132"/>
            </a:xfrm>
            <a:prstGeom prst="flowChartOnlineStorage">
              <a:avLst/>
            </a:prstGeom>
            <a:solidFill>
              <a:srgbClr val="9900CC"/>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dirty="0">
                  <a:solidFill>
                    <a:schemeClr val="bg1"/>
                  </a:solidFill>
                  <a:cs typeface="+mj-cs"/>
                </a:rPr>
                <a:t>حل</a:t>
              </a:r>
              <a:r>
                <a:rPr lang="ar-EG" sz="6000" b="1" dirty="0">
                  <a:ln w="18415" cmpd="sng">
                    <a:solidFill>
                      <a:srgbClr val="FF0000"/>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p>
          </p:txBody>
        </p:sp>
      </p:grpSp>
      <p:grpSp>
        <p:nvGrpSpPr>
          <p:cNvPr id="5" name="Group 4"/>
          <p:cNvGrpSpPr>
            <a:grpSpLocks/>
          </p:cNvGrpSpPr>
          <p:nvPr/>
        </p:nvGrpSpPr>
        <p:grpSpPr bwMode="auto">
          <a:xfrm>
            <a:off x="714375" y="1785938"/>
            <a:ext cx="7358063" cy="4714875"/>
            <a:chOff x="142844" y="785792"/>
            <a:chExt cx="7358112" cy="4714910"/>
          </a:xfrm>
        </p:grpSpPr>
        <p:grpSp>
          <p:nvGrpSpPr>
            <p:cNvPr id="38917" name="Group 4"/>
            <p:cNvGrpSpPr>
              <a:grpSpLocks/>
            </p:cNvGrpSpPr>
            <p:nvPr/>
          </p:nvGrpSpPr>
          <p:grpSpPr bwMode="auto">
            <a:xfrm>
              <a:off x="142844" y="785792"/>
              <a:ext cx="7358112" cy="4714910"/>
              <a:chOff x="592550" y="3357562"/>
              <a:chExt cx="6116594" cy="2857521"/>
            </a:xfrm>
          </p:grpSpPr>
          <p:sp>
            <p:nvSpPr>
              <p:cNvPr id="8" name="Rectangle 7"/>
              <p:cNvSpPr/>
              <p:nvPr/>
            </p:nvSpPr>
            <p:spPr>
              <a:xfrm>
                <a:off x="714348" y="3357562"/>
                <a:ext cx="5929354" cy="2857520"/>
              </a:xfrm>
              <a:prstGeom prst="rect">
                <a:avLst/>
              </a:prstGeom>
              <a:solidFill>
                <a:srgbClr val="CC0000"/>
              </a:solidFill>
              <a:ln w="57150">
                <a:solidFill>
                  <a:schemeClr val="tx1"/>
                </a:solidFill>
                <a:prstDash val="sysDash"/>
              </a:ln>
              <a:effectLst>
                <a:innerShdw blurRad="4445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nvGrpSpPr>
              <p:cNvPr id="38922" name="Group 10"/>
              <p:cNvGrpSpPr>
                <a:grpSpLocks/>
              </p:cNvGrpSpPr>
              <p:nvPr/>
            </p:nvGrpSpPr>
            <p:grpSpPr bwMode="auto">
              <a:xfrm>
                <a:off x="592550" y="3429001"/>
                <a:ext cx="6116594" cy="2786082"/>
                <a:chOff x="5388717" y="3293848"/>
                <a:chExt cx="2587790" cy="2484884"/>
              </a:xfrm>
            </p:grpSpPr>
            <p:sp>
              <p:nvSpPr>
                <p:cNvPr id="10" name="Rounded Rectangle 9"/>
                <p:cNvSpPr/>
                <p:nvPr/>
              </p:nvSpPr>
              <p:spPr>
                <a:xfrm>
                  <a:off x="5572132" y="3429000"/>
                  <a:ext cx="2214578" cy="2214578"/>
                </a:xfrm>
                <a:prstGeom prst="roundRect">
                  <a:avLst/>
                </a:prstGeom>
                <a:ln w="57150">
                  <a:solidFill>
                    <a:srgbClr val="00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endParaRPr lang="ar-EG"/>
                </a:p>
              </p:txBody>
            </p:sp>
            <p:pic>
              <p:nvPicPr>
                <p:cNvPr id="38926" name="Picture 10" descr="00145.WMF"/>
                <p:cNvPicPr>
                  <a:picLocks noChangeAspect="1"/>
                </p:cNvPicPr>
                <p:nvPr/>
              </p:nvPicPr>
              <p:blipFill>
                <a:blip r:embed="rId10" cstate="print">
                  <a:lum bright="-10000" contrast="28000"/>
                </a:blip>
                <a:srcRect/>
                <a:stretch>
                  <a:fillRect/>
                </a:stretch>
              </p:blipFill>
              <p:spPr bwMode="auto">
                <a:xfrm>
                  <a:off x="5388717" y="3293848"/>
                  <a:ext cx="2587790" cy="2484884"/>
                </a:xfrm>
                <a:prstGeom prst="rect">
                  <a:avLst/>
                </a:prstGeom>
                <a:noFill/>
                <a:ln w="9525">
                  <a:noFill/>
                  <a:miter lim="800000"/>
                  <a:headEnd/>
                  <a:tailEnd/>
                </a:ln>
              </p:spPr>
            </p:pic>
          </p:grpSp>
        </p:grpSp>
        <p:sp>
          <p:nvSpPr>
            <p:cNvPr id="38918" name="TextBox 2"/>
            <p:cNvSpPr txBox="1">
              <a:spLocks noChangeArrowheads="1"/>
            </p:cNvSpPr>
            <p:nvPr/>
          </p:nvSpPr>
          <p:spPr bwMode="auto">
            <a:xfrm>
              <a:off x="1000100" y="1571610"/>
              <a:ext cx="5429288" cy="923330"/>
            </a:xfrm>
            <a:prstGeom prst="rect">
              <a:avLst/>
            </a:prstGeom>
            <a:noFill/>
            <a:ln w="9525">
              <a:noFill/>
              <a:miter lim="800000"/>
              <a:headEnd/>
              <a:tailEnd/>
            </a:ln>
          </p:spPr>
          <p:txBody>
            <a:bodyPr>
              <a:spAutoFit/>
            </a:bodyPr>
            <a:lstStyle/>
            <a:p>
              <a:endParaRPr lang="ar-EG" sz="5400" b="1">
                <a:latin typeface="Calibri" pitchFamily="34" charset="0"/>
                <a:cs typeface="Times New Roman" pitchFamily="18" charset="0"/>
              </a:endParaRPr>
            </a:p>
          </p:txBody>
        </p:sp>
      </p:grpSp>
      <p:sp>
        <p:nvSpPr>
          <p:cNvPr id="13" name="سهم منحني إلى اليسار 12"/>
          <p:cNvSpPr/>
          <p:nvPr/>
        </p:nvSpPr>
        <p:spPr bwMode="auto">
          <a:xfrm rot="5400000">
            <a:off x="6073775" y="3884614"/>
            <a:ext cx="477838" cy="1243012"/>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14" name="سهم منحني إلى اليسار 13"/>
          <p:cNvSpPr/>
          <p:nvPr/>
        </p:nvSpPr>
        <p:spPr bwMode="auto">
          <a:xfrm rot="5400000">
            <a:off x="4649788" y="3884613"/>
            <a:ext cx="477838" cy="1243013"/>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15" name="سهم منحني إلى اليسار 14"/>
          <p:cNvSpPr/>
          <p:nvPr/>
        </p:nvSpPr>
        <p:spPr bwMode="auto">
          <a:xfrm rot="5400000">
            <a:off x="3430587" y="3884614"/>
            <a:ext cx="477838" cy="1243012"/>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16" name="سهم منحني إلى اليسار 15"/>
          <p:cNvSpPr/>
          <p:nvPr/>
        </p:nvSpPr>
        <p:spPr bwMode="auto">
          <a:xfrm rot="5400000">
            <a:off x="2058194" y="3885407"/>
            <a:ext cx="477838" cy="1241425"/>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17" name="مستطيل 16"/>
          <p:cNvSpPr/>
          <p:nvPr/>
        </p:nvSpPr>
        <p:spPr>
          <a:xfrm>
            <a:off x="6019800" y="3581400"/>
            <a:ext cx="889988"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rtl="1">
              <a:defRPr/>
            </a:pPr>
            <a:r>
              <a:rPr lang="ar-EG" sz="2800" b="1" dirty="0" smtClean="0"/>
              <a:t>3.25</a:t>
            </a:r>
            <a:endParaRPr lang="ar-EG" sz="2800" dirty="0"/>
          </a:p>
        </p:txBody>
      </p:sp>
      <p:sp>
        <p:nvSpPr>
          <p:cNvPr id="18" name="مستطيل 17"/>
          <p:cNvSpPr/>
          <p:nvPr/>
        </p:nvSpPr>
        <p:spPr>
          <a:xfrm>
            <a:off x="4910138" y="3581400"/>
            <a:ext cx="889988"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rtl="1">
              <a:defRPr/>
            </a:pPr>
            <a:r>
              <a:rPr lang="ar-EG" sz="2800" b="1" dirty="0" smtClean="0"/>
              <a:t>4.00</a:t>
            </a:r>
            <a:endParaRPr lang="ar-EG" sz="2800" dirty="0"/>
          </a:p>
        </p:txBody>
      </p:sp>
      <p:sp>
        <p:nvSpPr>
          <p:cNvPr id="19" name="مستطيل 18"/>
          <p:cNvSpPr/>
          <p:nvPr/>
        </p:nvSpPr>
        <p:spPr>
          <a:xfrm>
            <a:off x="3810000" y="3581400"/>
            <a:ext cx="91440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rtl="1">
              <a:defRPr/>
            </a:pPr>
            <a:r>
              <a:rPr lang="ar-EG" sz="2800" b="1" dirty="0" smtClean="0"/>
              <a:t>4.75</a:t>
            </a:r>
            <a:endParaRPr lang="ar-EG" sz="2800" dirty="0"/>
          </a:p>
        </p:txBody>
      </p:sp>
      <p:sp>
        <p:nvSpPr>
          <p:cNvPr id="20" name="مستطيل 19"/>
          <p:cNvSpPr/>
          <p:nvPr/>
        </p:nvSpPr>
        <p:spPr>
          <a:xfrm>
            <a:off x="2695575" y="3581400"/>
            <a:ext cx="885825"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rtl="1">
              <a:defRPr/>
            </a:pPr>
            <a:r>
              <a:rPr lang="ar-EG" sz="2800" b="1" dirty="0" smtClean="0"/>
              <a:t>5.50</a:t>
            </a:r>
            <a:endParaRPr lang="ar-EG" sz="2800" dirty="0"/>
          </a:p>
        </p:txBody>
      </p:sp>
      <p:sp>
        <p:nvSpPr>
          <p:cNvPr id="21" name="مستطيل 20"/>
          <p:cNvSpPr/>
          <p:nvPr/>
        </p:nvSpPr>
        <p:spPr>
          <a:xfrm>
            <a:off x="1704975" y="3581400"/>
            <a:ext cx="885825"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rtl="1">
              <a:defRPr/>
            </a:pPr>
            <a:r>
              <a:rPr lang="ar-EG" sz="2800" b="1" dirty="0" smtClean="0"/>
              <a:t>؟</a:t>
            </a:r>
            <a:endParaRPr lang="ar-EG" sz="2800" dirty="0"/>
          </a:p>
        </p:txBody>
      </p:sp>
      <p:sp>
        <p:nvSpPr>
          <p:cNvPr id="22" name="مستطيل 21"/>
          <p:cNvSpPr/>
          <p:nvPr/>
        </p:nvSpPr>
        <p:spPr>
          <a:xfrm>
            <a:off x="5791200" y="4963180"/>
            <a:ext cx="1199367"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rtl="1">
              <a:defRPr/>
            </a:pPr>
            <a:r>
              <a:rPr lang="ar-EG" sz="2800" b="1" dirty="0" smtClean="0"/>
              <a:t>+ 0.75</a:t>
            </a:r>
            <a:endParaRPr lang="ar-EG" sz="2800" dirty="0"/>
          </a:p>
        </p:txBody>
      </p:sp>
      <p:sp>
        <p:nvSpPr>
          <p:cNvPr id="23" name="مستطيل 22"/>
          <p:cNvSpPr/>
          <p:nvPr/>
        </p:nvSpPr>
        <p:spPr>
          <a:xfrm>
            <a:off x="4439433" y="4963180"/>
            <a:ext cx="1199367"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defRPr/>
            </a:pPr>
            <a:r>
              <a:rPr lang="ar-EG" sz="2800" b="1" dirty="0" smtClean="0"/>
              <a:t>+ 0.75</a:t>
            </a:r>
            <a:endParaRPr lang="ar-EG" sz="2800" dirty="0"/>
          </a:p>
        </p:txBody>
      </p:sp>
      <p:sp>
        <p:nvSpPr>
          <p:cNvPr id="24" name="مستطيل 23"/>
          <p:cNvSpPr/>
          <p:nvPr/>
        </p:nvSpPr>
        <p:spPr>
          <a:xfrm>
            <a:off x="3048000" y="4963180"/>
            <a:ext cx="129540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ar-EG" sz="2800" b="1" dirty="0" smtClean="0"/>
              <a:t>+ 0.75</a:t>
            </a:r>
            <a:endParaRPr lang="ar-EG" sz="2800" dirty="0"/>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373" fill="hold">
                                          <p:stCondLst>
                                            <p:cond delay="0"/>
                                          </p:stCondLst>
                                        </p:cTn>
                                        <p:tgtEl>
                                          <p:spTgt spid="2"/>
                                        </p:tgtEl>
                                        <p:attrNameLst>
                                          <p:attrName>ppt_x</p:attrName>
                                        </p:attrNameLst>
                                      </p:cBhvr>
                                    </p:anim>
                                    <p:anim from="0" to="-1.0" calcmode="lin" valueType="num">
                                      <p:cBhvr>
                                        <p:cTn id="8" dur="2" decel="50000" autoRev="1" fill="hold">
                                          <p:stCondLst>
                                            <p:cond delay="499"/>
                                          </p:stCondLst>
                                        </p:cTn>
                                        <p:tgtEl>
                                          <p:spTgt spid="2"/>
                                        </p:tgtEl>
                                        <p:attrNameLst>
                                          <p:attrName>xshear</p:attrName>
                                        </p:attrNameLst>
                                      </p:cBhvr>
                                    </p:anim>
                                    <p:animScale>
                                      <p:cBhvr>
                                        <p:cTn id="9" dur="2" decel="100000" autoRev="1" fill="hold">
                                          <p:stCondLst>
                                            <p:cond delay="499"/>
                                          </p:stCondLst>
                                        </p:cTn>
                                        <p:tgtEl>
                                          <p:spTgt spid="2"/>
                                        </p:tgtEl>
                                      </p:cBhvr>
                                      <p:from x="100000" y="100000"/>
                                      <p:to x="80000" y="100000"/>
                                    </p:animScale>
                                    <p:anim by="(#ppt_h/3+#ppt_w*0.1)" calcmode="lin" valueType="num">
                                      <p:cBhvr additive="sum">
                                        <p:cTn id="10" dur="2" decel="100000" autoRev="1" fill="hold">
                                          <p:stCondLst>
                                            <p:cond delay="499"/>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حل  ش38.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0749 - metal drum with distort.wav"/>
                                        </p:tgtEl>
                                      </p:cMediaNode>
                                    </p:audio>
                                  </p:subTnLst>
                                </p:cTn>
                              </p:par>
                              <p:par>
                                <p:cTn id="16" presetID="4"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ox(in)">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3  25 ش39.wav"/>
                                        </p:tgtEl>
                                      </p:cMediaNode>
                                    </p:audio>
                                  </p:sub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in)">
                                      <p:cBhvr>
                                        <p:cTn id="23" dur="500"/>
                                        <p:tgtEl>
                                          <p:spTgt spid="13"/>
                                        </p:tgtEl>
                                      </p:cBhvr>
                                    </p:animEffect>
                                  </p:childTnLst>
                                  <p:subTnLst>
                                    <p:audio>
                                      <p:cMediaNode>
                                        <p:cTn display="0" masterRel="sameClick">
                                          <p:stCondLst>
                                            <p:cond evt="begin" delay="0">
                                              <p:tn val="21"/>
                                            </p:cond>
                                          </p:stCondLst>
                                          <p:endCondLst>
                                            <p:cond evt="onStopAudio" delay="0">
                                              <p:tgtEl>
                                                <p:sldTgt/>
                                              </p:tgtEl>
                                            </p:cond>
                                          </p:endCondLst>
                                        </p:cTn>
                                        <p:tgtEl>
                                          <p:sndTgt r:embed="rId6" name="+ 0  75 ش39.wav"/>
                                        </p:tgtEl>
                                      </p:cMediaNode>
                                    </p:audio>
                                  </p:subTnLst>
                                </p:cTn>
                              </p:par>
                              <p:par>
                                <p:cTn id="24" presetID="4"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ox(in)">
                                      <p:cBhvr>
                                        <p:cTn id="26" dur="500"/>
                                        <p:tgtEl>
                                          <p:spTgt spid="22"/>
                                        </p:tgtEl>
                                      </p:cBhvr>
                                    </p:animEffect>
                                  </p:childTnLst>
                                  <p:subTnLst>
                                    <p:audio>
                                      <p:cMediaNode>
                                        <p:cTn display="0" masterRel="sameClick">
                                          <p:stCondLst>
                                            <p:cond evt="begin" delay="0">
                                              <p:tn val="24"/>
                                            </p:cond>
                                          </p:stCondLst>
                                          <p:endCondLst>
                                            <p:cond evt="onStopAudio" delay="0">
                                              <p:tgtEl>
                                                <p:sldTgt/>
                                              </p:tgtEl>
                                            </p:cond>
                                          </p:endCondLst>
                                        </p:cTn>
                                        <p:tgtEl>
                                          <p:sndTgt r:embed="rId6" name="+ 0  75 ش39.wav"/>
                                        </p:tgtEl>
                                      </p:cMediaNode>
                                    </p:audio>
                                  </p:sub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ox(in)">
                                      <p:cBhvr>
                                        <p:cTn id="31" dur="500"/>
                                        <p:tgtEl>
                                          <p:spTgt spid="18"/>
                                        </p:tgtEl>
                                      </p:cBhvr>
                                    </p:animEffect>
                                  </p:childTnLst>
                                  <p:subTnLst>
                                    <p:audio>
                                      <p:cMediaNode>
                                        <p:cTn display="0" masterRel="sameClick">
                                          <p:stCondLst>
                                            <p:cond evt="begin" delay="0">
                                              <p:tn val="29"/>
                                            </p:cond>
                                          </p:stCondLst>
                                          <p:endCondLst>
                                            <p:cond evt="onStopAudio" delay="0">
                                              <p:tgtEl>
                                                <p:sldTgt/>
                                              </p:tgtEl>
                                            </p:cond>
                                          </p:endCondLst>
                                        </p:cTn>
                                        <p:tgtEl>
                                          <p:sndTgt r:embed="rId7" name="4  00 a39.wav"/>
                                        </p:tgtEl>
                                      </p:cMediaNode>
                                    </p:audio>
                                  </p:sub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ox(in)">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6" name="+ 0  75 ش39.wav"/>
                                        </p:tgtEl>
                                      </p:cMediaNode>
                                    </p:audio>
                                  </p:subTnLst>
                                </p:cTn>
                              </p:par>
                              <p:par>
                                <p:cTn id="37" presetID="4"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ox(in)">
                                      <p:cBhvr>
                                        <p:cTn id="39" dur="500"/>
                                        <p:tgtEl>
                                          <p:spTgt spid="23"/>
                                        </p:tgtEl>
                                      </p:cBhvr>
                                    </p:animEffect>
                                  </p:childTnLst>
                                  <p:subTnLst>
                                    <p:audio>
                                      <p:cMediaNode>
                                        <p:cTn display="0" masterRel="sameClick">
                                          <p:stCondLst>
                                            <p:cond evt="begin" delay="0">
                                              <p:tn val="37"/>
                                            </p:cond>
                                          </p:stCondLst>
                                          <p:endCondLst>
                                            <p:cond evt="onStopAudio" delay="0">
                                              <p:tgtEl>
                                                <p:sldTgt/>
                                              </p:tgtEl>
                                            </p:cond>
                                          </p:endCondLst>
                                        </p:cTn>
                                        <p:tgtEl>
                                          <p:sndTgt r:embed="rId6" name="+ 0  75 ش39.wav"/>
                                        </p:tgtEl>
                                      </p:cMediaNode>
                                    </p:audio>
                                  </p:sub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ox(in)">
                                      <p:cBhvr>
                                        <p:cTn id="44" dur="5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8" name="4 75 ش39.wav"/>
                                        </p:tgtEl>
                                      </p:cMediaNode>
                                    </p:audio>
                                  </p:sub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ox(in)">
                                      <p:cBhvr>
                                        <p:cTn id="49" dur="5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6" name="+ 0  75 ش39.wav"/>
                                        </p:tgtEl>
                                      </p:cMediaNode>
                                    </p:audio>
                                  </p:subTnLst>
                                </p:cTn>
                              </p:par>
                              <p:par>
                                <p:cTn id="50" presetID="4" presetClass="entr" presetSubtype="16"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ox(in)">
                                      <p:cBhvr>
                                        <p:cTn id="52" dur="500"/>
                                        <p:tgtEl>
                                          <p:spTgt spid="24"/>
                                        </p:tgtEl>
                                      </p:cBhvr>
                                    </p:animEffect>
                                  </p:childTnLst>
                                  <p:subTnLst>
                                    <p:audio>
                                      <p:cMediaNode>
                                        <p:cTn display="0" masterRel="sameClick">
                                          <p:stCondLst>
                                            <p:cond evt="begin" delay="0">
                                              <p:tn val="50"/>
                                            </p:cond>
                                          </p:stCondLst>
                                          <p:endCondLst>
                                            <p:cond evt="onStopAudio" delay="0">
                                              <p:tgtEl>
                                                <p:sldTgt/>
                                              </p:tgtEl>
                                            </p:cond>
                                          </p:endCondLst>
                                        </p:cTn>
                                        <p:tgtEl>
                                          <p:sndTgt r:embed="rId6" name="+ 0  75 ش39.wav"/>
                                        </p:tgtEl>
                                      </p:cMediaNode>
                                    </p:audio>
                                  </p:sub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ox(in)">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9" name="5   50 ش39.wav"/>
                                        </p:tgtEl>
                                      </p:cMediaNode>
                                    </p:audio>
                                  </p:sub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ox(in)">
                                      <p:cBhvr>
                                        <p:cTn id="62" dur="500"/>
                                        <p:tgtEl>
                                          <p:spTgt spid="16"/>
                                        </p:tgtEl>
                                      </p:cBhvr>
                                    </p:animEffect>
                                  </p:childTnLst>
                                </p:cTn>
                              </p:par>
                              <p:par>
                                <p:cTn id="63" presetID="4" presetClass="entr" presetSubtype="16"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ox(in)">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
          <p:cNvGrpSpPr>
            <a:grpSpLocks/>
          </p:cNvGrpSpPr>
          <p:nvPr/>
        </p:nvGrpSpPr>
        <p:grpSpPr bwMode="auto">
          <a:xfrm>
            <a:off x="5643563" y="357188"/>
            <a:ext cx="2714625" cy="1285875"/>
            <a:chOff x="3857620" y="142852"/>
            <a:chExt cx="4714908" cy="1285884"/>
          </a:xfrm>
        </p:grpSpPr>
        <p:sp>
          <p:nvSpPr>
            <p:cNvPr id="3" name="Trapezoid 2"/>
            <p:cNvSpPr/>
            <p:nvPr/>
          </p:nvSpPr>
          <p:spPr>
            <a:xfrm>
              <a:off x="3857620" y="142852"/>
              <a:ext cx="4286280" cy="1285884"/>
            </a:xfrm>
            <a:prstGeom prst="trapezoid">
              <a:avLst/>
            </a:prstGeom>
            <a:solidFill>
              <a:srgbClr val="00FFFF"/>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sz="3200" b="1">
                <a:ln w="18415" cmpd="sng">
                  <a:solidFill>
                    <a:srgbClr val="FF0000"/>
                  </a:solidFill>
                  <a:prstDash val="solid"/>
                </a:ln>
                <a:solidFill>
                  <a:srgbClr val="FFFFFF"/>
                </a:solidFill>
                <a:effectLst>
                  <a:outerShdw blurRad="63500" dir="3600000" algn="tl" rotWithShape="0">
                    <a:srgbClr val="000000">
                      <a:alpha val="70000"/>
                    </a:srgbClr>
                  </a:outerShdw>
                </a:effectLst>
                <a:cs typeface="+mj-cs"/>
              </a:endParaRPr>
            </a:p>
          </p:txBody>
        </p:sp>
        <p:sp>
          <p:nvSpPr>
            <p:cNvPr id="4" name="Flowchart: Stored Data 3"/>
            <p:cNvSpPr/>
            <p:nvPr/>
          </p:nvSpPr>
          <p:spPr>
            <a:xfrm>
              <a:off x="4071934" y="285728"/>
              <a:ext cx="4500594" cy="1000132"/>
            </a:xfrm>
            <a:prstGeom prst="flowChartOnlineStorage">
              <a:avLst/>
            </a:prstGeom>
            <a:solidFill>
              <a:srgbClr val="9900CC"/>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dirty="0">
                  <a:solidFill>
                    <a:schemeClr val="bg1"/>
                  </a:solidFill>
                  <a:cs typeface="+mj-cs"/>
                </a:rPr>
                <a:t>حل</a:t>
              </a:r>
            </a:p>
          </p:txBody>
        </p:sp>
      </p:grpSp>
      <p:grpSp>
        <p:nvGrpSpPr>
          <p:cNvPr id="39939" name="Group 4"/>
          <p:cNvGrpSpPr>
            <a:grpSpLocks/>
          </p:cNvGrpSpPr>
          <p:nvPr/>
        </p:nvGrpSpPr>
        <p:grpSpPr bwMode="auto">
          <a:xfrm>
            <a:off x="714375" y="1785938"/>
            <a:ext cx="7358063" cy="4714875"/>
            <a:chOff x="592550" y="3357562"/>
            <a:chExt cx="6116594" cy="2857521"/>
          </a:xfrm>
        </p:grpSpPr>
        <p:sp>
          <p:nvSpPr>
            <p:cNvPr id="8" name="Rectangle 7"/>
            <p:cNvSpPr/>
            <p:nvPr/>
          </p:nvSpPr>
          <p:spPr>
            <a:xfrm>
              <a:off x="714348" y="3357562"/>
              <a:ext cx="5929354" cy="2857520"/>
            </a:xfrm>
            <a:prstGeom prst="rect">
              <a:avLst/>
            </a:prstGeom>
            <a:solidFill>
              <a:srgbClr val="CC0000"/>
            </a:solidFill>
            <a:ln w="57150">
              <a:solidFill>
                <a:schemeClr val="tx1"/>
              </a:solidFill>
              <a:prstDash val="sysDash"/>
            </a:ln>
            <a:effectLst>
              <a:innerShdw blurRad="4445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cs typeface="+mj-cs"/>
              </a:endParaRPr>
            </a:p>
          </p:txBody>
        </p:sp>
        <p:grpSp>
          <p:nvGrpSpPr>
            <p:cNvPr id="39944" name="Group 10"/>
            <p:cNvGrpSpPr>
              <a:grpSpLocks/>
            </p:cNvGrpSpPr>
            <p:nvPr/>
          </p:nvGrpSpPr>
          <p:grpSpPr bwMode="auto">
            <a:xfrm>
              <a:off x="592550" y="3429001"/>
              <a:ext cx="6116594" cy="2786082"/>
              <a:chOff x="5388717" y="3293848"/>
              <a:chExt cx="2587790" cy="2484884"/>
            </a:xfrm>
          </p:grpSpPr>
          <p:sp>
            <p:nvSpPr>
              <p:cNvPr id="10" name="Rounded Rectangle 9"/>
              <p:cNvSpPr/>
              <p:nvPr/>
            </p:nvSpPr>
            <p:spPr>
              <a:xfrm>
                <a:off x="5572132" y="3429000"/>
                <a:ext cx="2214578" cy="2214578"/>
              </a:xfrm>
              <a:prstGeom prst="roundRect">
                <a:avLst/>
              </a:prstGeom>
              <a:ln w="57150">
                <a:solidFill>
                  <a:srgbClr val="00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endParaRPr lang="ar-EG" sz="1600">
                  <a:cs typeface="+mj-cs"/>
                </a:endParaRPr>
              </a:p>
            </p:txBody>
          </p:sp>
          <p:pic>
            <p:nvPicPr>
              <p:cNvPr id="39948" name="Picture 10" descr="00145.WMF"/>
              <p:cNvPicPr>
                <a:picLocks noChangeAspect="1"/>
              </p:cNvPicPr>
              <p:nvPr/>
            </p:nvPicPr>
            <p:blipFill>
              <a:blip r:embed="rId4" cstate="print">
                <a:lum bright="-10000" contrast="28000"/>
              </a:blip>
              <a:srcRect/>
              <a:stretch>
                <a:fillRect/>
              </a:stretch>
            </p:blipFill>
            <p:spPr bwMode="auto">
              <a:xfrm>
                <a:off x="5388717" y="3293848"/>
                <a:ext cx="2587790" cy="2484884"/>
              </a:xfrm>
              <a:prstGeom prst="rect">
                <a:avLst/>
              </a:prstGeom>
              <a:noFill/>
              <a:ln w="9525">
                <a:noFill/>
                <a:miter lim="800000"/>
                <a:headEnd/>
                <a:tailEnd/>
              </a:ln>
            </p:spPr>
          </p:pic>
        </p:grpSp>
      </p:grpSp>
      <p:sp>
        <p:nvSpPr>
          <p:cNvPr id="7" name="TextBox 2"/>
          <p:cNvSpPr txBox="1">
            <a:spLocks noChangeArrowheads="1"/>
          </p:cNvSpPr>
          <p:nvPr/>
        </p:nvSpPr>
        <p:spPr bwMode="auto">
          <a:xfrm>
            <a:off x="1785938" y="2357438"/>
            <a:ext cx="5143500" cy="3478212"/>
          </a:xfrm>
          <a:prstGeom prst="rect">
            <a:avLst/>
          </a:prstGeom>
          <a:noFill/>
          <a:ln w="9525">
            <a:noFill/>
            <a:miter lim="800000"/>
            <a:headEnd/>
            <a:tailEnd/>
          </a:ln>
        </p:spPr>
        <p:txBody>
          <a:bodyPr>
            <a:spAutoFit/>
          </a:bodyPr>
          <a:lstStyle/>
          <a:p>
            <a:pPr algn="ctr">
              <a:defRPr/>
            </a:pPr>
            <a:r>
              <a:rPr lang="ar-EG" sz="4400" b="1" dirty="0">
                <a:latin typeface="Calibri" pitchFamily="34" charset="0"/>
                <a:cs typeface="+mj-cs"/>
              </a:rPr>
              <a:t>لاحظ أن القيم تزداد بمقدار 0.75 في كل مرة؛ لذا فإن معدل كتل الأطفال عند بلوغ 5 أشهر يساوي 6.25 كيلوجرامات.</a:t>
            </a: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لاحظ أن القيم تزداد بمقدار ش4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ingle Corner Rectangle 7"/>
          <p:cNvSpPr/>
          <p:nvPr/>
        </p:nvSpPr>
        <p:spPr bwMode="auto">
          <a:xfrm>
            <a:off x="595312" y="2139950"/>
            <a:ext cx="7329487" cy="4432300"/>
          </a:xfrm>
          <a:prstGeom prst="round1Rect">
            <a:avLst/>
          </a:prstGeom>
          <a:gradFill flip="none" rotWithShape="1">
            <a:gsLst>
              <a:gs pos="14000">
                <a:srgbClr val="0000FF"/>
              </a:gs>
              <a:gs pos="50000">
                <a:schemeClr val="bg1"/>
              </a:gs>
              <a:gs pos="100000">
                <a:srgbClr val="00FFFF"/>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endParaRPr lang="ar-EG">
              <a:cs typeface="+mj-cs"/>
            </a:endParaRPr>
          </a:p>
        </p:txBody>
      </p:sp>
      <p:sp>
        <p:nvSpPr>
          <p:cNvPr id="4101" name="TextBox 2"/>
          <p:cNvSpPr txBox="1">
            <a:spLocks noChangeArrowheads="1"/>
          </p:cNvSpPr>
          <p:nvPr/>
        </p:nvSpPr>
        <p:spPr bwMode="auto">
          <a:xfrm>
            <a:off x="900112" y="2492375"/>
            <a:ext cx="6719887" cy="3879850"/>
          </a:xfrm>
          <a:prstGeom prst="rect">
            <a:avLst/>
          </a:prstGeom>
          <a:noFill/>
          <a:ln w="9525">
            <a:noFill/>
            <a:miter lim="800000"/>
            <a:headEnd/>
            <a:tailEnd/>
          </a:ln>
        </p:spPr>
        <p:txBody>
          <a:bodyPr wrap="square">
            <a:spAutoFit/>
          </a:bodyPr>
          <a:lstStyle/>
          <a:p>
            <a:pPr>
              <a:defRPr/>
            </a:pPr>
            <a:r>
              <a:rPr lang="ar-EG" sz="5400" b="1" dirty="0">
                <a:solidFill>
                  <a:srgbClr val="FF0000"/>
                </a:solidFill>
                <a:latin typeface="Calibri" pitchFamily="34" charset="0"/>
                <a:cs typeface="+mj-cs"/>
              </a:rPr>
              <a:t>حرف يدوية: </a:t>
            </a:r>
            <a:endParaRPr lang="ar-EG" sz="5400" b="1" dirty="0" smtClean="0">
              <a:solidFill>
                <a:srgbClr val="FF0000"/>
              </a:solidFill>
              <a:latin typeface="Calibri" pitchFamily="34" charset="0"/>
              <a:cs typeface="+mj-cs"/>
            </a:endParaRPr>
          </a:p>
          <a:p>
            <a:pPr algn="ctr">
              <a:defRPr/>
            </a:pPr>
            <a:r>
              <a:rPr lang="ar-EG" sz="4800" b="1" dirty="0" smtClean="0">
                <a:latin typeface="Calibri" pitchFamily="34" charset="0"/>
                <a:cs typeface="+mj-cs"/>
              </a:rPr>
              <a:t>تعمل </a:t>
            </a:r>
            <a:r>
              <a:rPr lang="ar-EG" sz="4800" b="1" dirty="0">
                <a:latin typeface="Calibri" pitchFamily="34" charset="0"/>
                <a:cs typeface="+mj-cs"/>
              </a:rPr>
              <a:t>سميرة 8 قلادات باستعمال حبات الخرز. حيث يتطلب عمل القلادة الواحدة تكرار نمط حبات الخرز المبين أدناه أربع مرات:</a:t>
            </a:r>
          </a:p>
        </p:txBody>
      </p:sp>
      <p:sp>
        <p:nvSpPr>
          <p:cNvPr id="4" name="Heptagon 3"/>
          <p:cNvSpPr/>
          <p:nvPr/>
        </p:nvSpPr>
        <p:spPr>
          <a:xfrm>
            <a:off x="5486400" y="533400"/>
            <a:ext cx="2928958" cy="1214446"/>
          </a:xfrm>
          <a:prstGeom prst="heptagon">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5400000" scaled="1"/>
            <a:tileRect/>
          </a:gradFill>
          <a:ln w="28575">
            <a:solidFill>
              <a:srgbClr val="99003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7200" b="1" dirty="0">
                <a:solidFill>
                  <a:schemeClr val="bg1"/>
                </a:solidFill>
                <a:cs typeface="+mj-cs"/>
              </a:rPr>
              <a:t>استعد:</a:t>
            </a: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استعد.wav"/>
                                        </p:tgtEl>
                                      </p:cMediaNode>
                                    </p:audio>
                                  </p:sub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 presetClass="entr" presetSubtype="16" fill="hold" grpId="0" nodeType="withEffect">
                                  <p:stCondLst>
                                    <p:cond delay="0"/>
                                  </p:stCondLst>
                                  <p:childTnLst>
                                    <p:set>
                                      <p:cBhvr>
                                        <p:cTn id="17" dur="1" fill="hold">
                                          <p:stCondLst>
                                            <p:cond delay="0"/>
                                          </p:stCondLst>
                                        </p:cTn>
                                        <p:tgtEl>
                                          <p:spTgt spid="4101">
                                            <p:txEl>
                                              <p:pRg st="0" end="0"/>
                                            </p:txEl>
                                          </p:spTgt>
                                        </p:tgtEl>
                                        <p:attrNameLst>
                                          <p:attrName>style.visibility</p:attrName>
                                        </p:attrNameLst>
                                      </p:cBhvr>
                                      <p:to>
                                        <p:strVal val="visible"/>
                                      </p:to>
                                    </p:set>
                                    <p:animEffect transition="in" filter="box(in)">
                                      <p:cBhvr>
                                        <p:cTn id="18" dur="500"/>
                                        <p:tgtEl>
                                          <p:spTgt spid="4101">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حرف يدوية.wav"/>
                                        </p:tgtEl>
                                      </p:cMediaNode>
                                    </p:audio>
                                  </p:sub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4101">
                                            <p:txEl>
                                              <p:pRg st="1" end="1"/>
                                            </p:txEl>
                                          </p:spTgt>
                                        </p:tgtEl>
                                        <p:attrNameLst>
                                          <p:attrName>style.visibility</p:attrName>
                                        </p:attrNameLst>
                                      </p:cBhvr>
                                      <p:to>
                                        <p:strVal val="visible"/>
                                      </p:to>
                                    </p:set>
                                    <p:animEffect transition="in" filter="box(in)">
                                      <p:cBhvr>
                                        <p:cTn id="23" dur="500"/>
                                        <p:tgtEl>
                                          <p:spTgt spid="4101">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5" name="تعمل سميرة 8 قلادات باستعمال  ش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101" grpId="0" uiExpand="1"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5643563" y="357188"/>
            <a:ext cx="2714625" cy="1285875"/>
            <a:chOff x="3857620" y="142852"/>
            <a:chExt cx="4714908" cy="1285884"/>
          </a:xfrm>
        </p:grpSpPr>
        <p:sp>
          <p:nvSpPr>
            <p:cNvPr id="3" name="Trapezoid 2"/>
            <p:cNvSpPr/>
            <p:nvPr/>
          </p:nvSpPr>
          <p:spPr>
            <a:xfrm>
              <a:off x="3857620" y="142852"/>
              <a:ext cx="4286280" cy="1285884"/>
            </a:xfrm>
            <a:prstGeom prst="trapezoid">
              <a:avLst/>
            </a:prstGeom>
            <a:solidFill>
              <a:srgbClr val="00FFFF"/>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ar-EG" sz="3200" b="1">
                <a:ln w="18415" cmpd="sng">
                  <a:solidFill>
                    <a:srgbClr val="FF0000"/>
                  </a:solidFill>
                  <a:prstDash val="solid"/>
                </a:ln>
                <a:solidFill>
                  <a:srgbClr val="FFFFFF"/>
                </a:solidFill>
                <a:effectLst>
                  <a:outerShdw blurRad="63500" dir="3600000" algn="tl" rotWithShape="0">
                    <a:srgbClr val="000000">
                      <a:alpha val="70000"/>
                    </a:srgbClr>
                  </a:outerShdw>
                </a:effectLst>
                <a:cs typeface="+mj-cs"/>
              </a:endParaRPr>
            </a:p>
          </p:txBody>
        </p:sp>
        <p:sp>
          <p:nvSpPr>
            <p:cNvPr id="4" name="Flowchart: Stored Data 3"/>
            <p:cNvSpPr/>
            <p:nvPr/>
          </p:nvSpPr>
          <p:spPr>
            <a:xfrm>
              <a:off x="4071934" y="285728"/>
              <a:ext cx="4500594" cy="1000132"/>
            </a:xfrm>
            <a:prstGeom prst="flowChartOnlineStorage">
              <a:avLst/>
            </a:prstGeom>
            <a:solidFill>
              <a:srgbClr val="0070C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dirty="0">
                  <a:solidFill>
                    <a:schemeClr val="bg1"/>
                  </a:solidFill>
                  <a:cs typeface="+mj-cs"/>
                </a:rPr>
                <a:t>تحقق</a:t>
              </a:r>
            </a:p>
          </p:txBody>
        </p:sp>
      </p:grpSp>
      <p:grpSp>
        <p:nvGrpSpPr>
          <p:cNvPr id="5" name="Group 4"/>
          <p:cNvGrpSpPr>
            <a:grpSpLocks/>
          </p:cNvGrpSpPr>
          <p:nvPr/>
        </p:nvGrpSpPr>
        <p:grpSpPr bwMode="auto">
          <a:xfrm>
            <a:off x="395288" y="1871663"/>
            <a:ext cx="8250237" cy="4716462"/>
            <a:chOff x="142844" y="785792"/>
            <a:chExt cx="7358112" cy="4714910"/>
          </a:xfrm>
        </p:grpSpPr>
        <p:grpSp>
          <p:nvGrpSpPr>
            <p:cNvPr id="40964" name="Group 4"/>
            <p:cNvGrpSpPr>
              <a:grpSpLocks/>
            </p:cNvGrpSpPr>
            <p:nvPr/>
          </p:nvGrpSpPr>
          <p:grpSpPr bwMode="auto">
            <a:xfrm>
              <a:off x="142844" y="785792"/>
              <a:ext cx="7358112" cy="4714910"/>
              <a:chOff x="592550" y="3357562"/>
              <a:chExt cx="6116594" cy="2857521"/>
            </a:xfrm>
          </p:grpSpPr>
          <p:sp>
            <p:nvSpPr>
              <p:cNvPr id="8" name="Rectangle 7"/>
              <p:cNvSpPr/>
              <p:nvPr/>
            </p:nvSpPr>
            <p:spPr>
              <a:xfrm>
                <a:off x="714348" y="3357562"/>
                <a:ext cx="5929354" cy="2857520"/>
              </a:xfrm>
              <a:prstGeom prst="rect">
                <a:avLst/>
              </a:prstGeom>
              <a:solidFill>
                <a:srgbClr val="FF0066"/>
              </a:solidFill>
              <a:ln w="57150">
                <a:solidFill>
                  <a:schemeClr val="tx1"/>
                </a:solidFill>
                <a:prstDash val="sysDash"/>
              </a:ln>
              <a:effectLst>
                <a:innerShdw blurRad="4445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a:cs typeface="+mj-cs"/>
                </a:endParaRPr>
              </a:p>
            </p:txBody>
          </p:sp>
          <p:grpSp>
            <p:nvGrpSpPr>
              <p:cNvPr id="40969" name="Group 10"/>
              <p:cNvGrpSpPr>
                <a:grpSpLocks/>
              </p:cNvGrpSpPr>
              <p:nvPr/>
            </p:nvGrpSpPr>
            <p:grpSpPr bwMode="auto">
              <a:xfrm>
                <a:off x="592550" y="3429001"/>
                <a:ext cx="6116594" cy="2786082"/>
                <a:chOff x="5388717" y="3293848"/>
                <a:chExt cx="2587790" cy="2484884"/>
              </a:xfrm>
            </p:grpSpPr>
            <p:sp>
              <p:nvSpPr>
                <p:cNvPr id="10" name="Rounded Rectangle 9"/>
                <p:cNvSpPr/>
                <p:nvPr/>
              </p:nvSpPr>
              <p:spPr>
                <a:xfrm>
                  <a:off x="5572132" y="3429000"/>
                  <a:ext cx="2214578" cy="2214578"/>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003">
                  <a:schemeClr val="lt1"/>
                </a:fillRef>
                <a:effectRef idx="0">
                  <a:schemeClr val="accent2"/>
                </a:effectRef>
                <a:fontRef idx="minor">
                  <a:schemeClr val="dk1"/>
                </a:fontRef>
              </p:style>
              <p:txBody>
                <a:bodyPr rtlCol="1" anchor="ctr"/>
                <a:lstStyle/>
                <a:p>
                  <a:pPr algn="ctr" fontAlgn="auto">
                    <a:spcBef>
                      <a:spcPts val="0"/>
                    </a:spcBef>
                    <a:spcAft>
                      <a:spcPts val="0"/>
                    </a:spcAft>
                    <a:defRPr/>
                  </a:pPr>
                  <a:endParaRPr lang="ar-EG" sz="1600">
                    <a:cs typeface="+mj-cs"/>
                  </a:endParaRPr>
                </a:p>
              </p:txBody>
            </p:sp>
            <p:pic>
              <p:nvPicPr>
                <p:cNvPr id="40973" name="Picture 10" descr="00145.WMF"/>
                <p:cNvPicPr>
                  <a:picLocks noChangeAspect="1"/>
                </p:cNvPicPr>
                <p:nvPr/>
              </p:nvPicPr>
              <p:blipFill>
                <a:blip r:embed="rId5" cstate="print">
                  <a:lum bright="-10000" contrast="28000"/>
                </a:blip>
                <a:srcRect/>
                <a:stretch>
                  <a:fillRect/>
                </a:stretch>
              </p:blipFill>
              <p:spPr bwMode="auto">
                <a:xfrm>
                  <a:off x="5388717" y="3293848"/>
                  <a:ext cx="2587790" cy="2484884"/>
                </a:xfrm>
                <a:prstGeom prst="rect">
                  <a:avLst/>
                </a:prstGeom>
                <a:noFill/>
                <a:ln w="9525">
                  <a:noFill/>
                  <a:miter lim="800000"/>
                  <a:headEnd/>
                  <a:tailEnd/>
                </a:ln>
              </p:spPr>
            </p:pic>
          </p:grpSp>
        </p:grpSp>
        <p:sp>
          <p:nvSpPr>
            <p:cNvPr id="35845" name="TextBox 2"/>
            <p:cNvSpPr txBox="1">
              <a:spLocks noChangeArrowheads="1"/>
            </p:cNvSpPr>
            <p:nvPr/>
          </p:nvSpPr>
          <p:spPr bwMode="auto">
            <a:xfrm>
              <a:off x="949872" y="1499932"/>
              <a:ext cx="5786531" cy="3477067"/>
            </a:xfrm>
            <a:prstGeom prst="rect">
              <a:avLst/>
            </a:prstGeom>
            <a:noFill/>
            <a:ln w="9525">
              <a:noFill/>
              <a:miter lim="800000"/>
              <a:headEnd/>
              <a:tailEnd/>
            </a:ln>
          </p:spPr>
          <p:txBody>
            <a:bodyPr>
              <a:spAutoFit/>
            </a:bodyPr>
            <a:lstStyle/>
            <a:p>
              <a:pPr algn="ctr">
                <a:defRPr/>
              </a:pPr>
              <a:r>
                <a:rPr lang="ar-EG" sz="4400" b="1" dirty="0">
                  <a:latin typeface="Calibri" pitchFamily="34" charset="0"/>
                  <a:cs typeface="+mj-cs"/>
                </a:rPr>
                <a:t>ابدأ </a:t>
              </a:r>
              <a:r>
                <a:rPr lang="ar-EG" sz="4400" b="1" dirty="0" err="1">
                  <a:latin typeface="Calibri" pitchFamily="34" charset="0"/>
                  <a:cs typeface="+mj-cs"/>
                </a:rPr>
                <a:t>بـ</a:t>
              </a:r>
              <a:r>
                <a:rPr lang="ar-EG" sz="4400" b="1" dirty="0">
                  <a:latin typeface="Calibri" pitchFamily="34" charset="0"/>
                  <a:cs typeface="+mj-cs"/>
                </a:rPr>
                <a:t> 6.25 واطرح منه 0.75, واستمر في الطرح حتى تصل إلى معدل كتل الأطفال عند عمر شهر واحد من الولادة, والذي يساوي 3.25؛ لذا فالناتج صحيح.</a:t>
              </a:r>
            </a:p>
          </p:txBody>
        </p:sp>
      </p:gr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373" fill="hold">
                                          <p:stCondLst>
                                            <p:cond delay="0"/>
                                          </p:stCondLst>
                                        </p:cTn>
                                        <p:tgtEl>
                                          <p:spTgt spid="2"/>
                                        </p:tgtEl>
                                        <p:attrNameLst>
                                          <p:attrName>ppt_x</p:attrName>
                                        </p:attrNameLst>
                                      </p:cBhvr>
                                    </p:anim>
                                    <p:anim from="0" to="-1.0" calcmode="lin" valueType="num">
                                      <p:cBhvr>
                                        <p:cTn id="8" dur="2" decel="50000" autoRev="1" fill="hold">
                                          <p:stCondLst>
                                            <p:cond delay="499"/>
                                          </p:stCondLst>
                                        </p:cTn>
                                        <p:tgtEl>
                                          <p:spTgt spid="2"/>
                                        </p:tgtEl>
                                        <p:attrNameLst>
                                          <p:attrName>xshear</p:attrName>
                                        </p:attrNameLst>
                                      </p:cBhvr>
                                    </p:anim>
                                    <p:animScale>
                                      <p:cBhvr>
                                        <p:cTn id="9" dur="2" decel="100000" autoRev="1" fill="hold">
                                          <p:stCondLst>
                                            <p:cond delay="499"/>
                                          </p:stCondLst>
                                        </p:cTn>
                                        <p:tgtEl>
                                          <p:spTgt spid="2"/>
                                        </p:tgtEl>
                                      </p:cBhvr>
                                      <p:from x="100000" y="100000"/>
                                      <p:to x="80000" y="100000"/>
                                    </p:animScale>
                                    <p:anim by="(#ppt_h/3+#ppt_w*0.1)" calcmode="lin" valueType="num">
                                      <p:cBhvr additive="sum">
                                        <p:cTn id="10" dur="2" decel="100000" autoRev="1" fill="hold">
                                          <p:stCondLst>
                                            <p:cond delay="499"/>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تحقق ش41.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ابدأ بـ 6  25 واطرح منه  ش4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28625" y="357188"/>
            <a:ext cx="8215313" cy="6215062"/>
            <a:chOff x="500021" y="357166"/>
            <a:chExt cx="8215397" cy="6215106"/>
          </a:xfrm>
        </p:grpSpPr>
        <p:grpSp>
          <p:nvGrpSpPr>
            <p:cNvPr id="41988" name="Group 46"/>
            <p:cNvGrpSpPr>
              <a:grpSpLocks/>
            </p:cNvGrpSpPr>
            <p:nvPr/>
          </p:nvGrpSpPr>
          <p:grpSpPr bwMode="auto">
            <a:xfrm>
              <a:off x="500021" y="357166"/>
              <a:ext cx="8215397" cy="6215106"/>
              <a:chOff x="500021" y="357166"/>
              <a:chExt cx="8215397" cy="6215106"/>
            </a:xfrm>
          </p:grpSpPr>
          <p:pic>
            <p:nvPicPr>
              <p:cNvPr id="41990" name="Picture 7" descr="4fe4d6be42519b2e5e498ef8a21718eb.gif"/>
              <p:cNvPicPr>
                <a:picLocks noChangeAspect="1"/>
              </p:cNvPicPr>
              <p:nvPr/>
            </p:nvPicPr>
            <p:blipFill>
              <a:blip r:embed="rId6" cstate="print"/>
              <a:srcRect/>
              <a:stretch>
                <a:fillRect/>
              </a:stretch>
            </p:blipFill>
            <p:spPr bwMode="auto">
              <a:xfrm>
                <a:off x="1066802" y="500042"/>
                <a:ext cx="3790950" cy="962025"/>
              </a:xfrm>
              <a:prstGeom prst="rect">
                <a:avLst/>
              </a:prstGeom>
              <a:noFill/>
              <a:ln w="9525">
                <a:noFill/>
                <a:miter lim="800000"/>
                <a:headEnd/>
                <a:tailEnd/>
              </a:ln>
            </p:spPr>
          </p:pic>
          <p:grpSp>
            <p:nvGrpSpPr>
              <p:cNvPr id="41991" name="Group 44"/>
              <p:cNvGrpSpPr>
                <a:grpSpLocks/>
              </p:cNvGrpSpPr>
              <p:nvPr/>
            </p:nvGrpSpPr>
            <p:grpSpPr bwMode="auto">
              <a:xfrm>
                <a:off x="500021" y="357166"/>
                <a:ext cx="8215397" cy="6215106"/>
                <a:chOff x="500021" y="357166"/>
                <a:chExt cx="8215397" cy="6215106"/>
              </a:xfrm>
            </p:grpSpPr>
            <p:grpSp>
              <p:nvGrpSpPr>
                <p:cNvPr id="5" name="Group 37"/>
                <p:cNvGrpSpPr/>
                <p:nvPr/>
              </p:nvGrpSpPr>
              <p:grpSpPr>
                <a:xfrm rot="16200000">
                  <a:off x="-1893152" y="3107531"/>
                  <a:ext cx="5572163" cy="785817"/>
                  <a:chOff x="1000100" y="357166"/>
                  <a:chExt cx="7072362" cy="500066"/>
                </a:xfrm>
                <a:solidFill>
                  <a:srgbClr val="0000FF"/>
                </a:solidFill>
              </p:grpSpPr>
              <p:grpSp>
                <p:nvGrpSpPr>
                  <p:cNvPr id="7" name="Group 19"/>
                  <p:cNvGrpSpPr/>
                  <p:nvPr/>
                </p:nvGrpSpPr>
                <p:grpSpPr>
                  <a:xfrm>
                    <a:off x="1000100" y="357166"/>
                    <a:ext cx="4000528" cy="500066"/>
                    <a:chOff x="3857620" y="357166"/>
                    <a:chExt cx="4000528" cy="500066"/>
                  </a:xfrm>
                  <a:grpFill/>
                </p:grpSpPr>
                <p:sp>
                  <p:nvSpPr>
                    <p:cNvPr id="36" name="Heart 35"/>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sp>
                  <p:nvSpPr>
                    <p:cNvPr id="37" name="Heart 36"/>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grpSp>
              <p:grpSp>
                <p:nvGrpSpPr>
                  <p:cNvPr id="8" name="Group 18"/>
                  <p:cNvGrpSpPr/>
                  <p:nvPr/>
                </p:nvGrpSpPr>
                <p:grpSpPr>
                  <a:xfrm>
                    <a:off x="4071934" y="357166"/>
                    <a:ext cx="4000528" cy="500066"/>
                    <a:chOff x="3857620" y="357166"/>
                    <a:chExt cx="4000528" cy="500066"/>
                  </a:xfrm>
                  <a:grpFill/>
                </p:grpSpPr>
                <p:sp>
                  <p:nvSpPr>
                    <p:cNvPr id="34" name="Heart 33"/>
                    <p:cNvSpPr/>
                    <p:nvPr/>
                  </p:nvSpPr>
                  <p:spPr>
                    <a:xfrm>
                      <a:off x="3857620"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sp>
                  <p:nvSpPr>
                    <p:cNvPr id="35" name="Heart 34"/>
                    <p:cNvSpPr/>
                    <p:nvPr/>
                  </p:nvSpPr>
                  <p:spPr>
                    <a:xfrm>
                      <a:off x="5857884" y="357166"/>
                      <a:ext cx="2000264" cy="500066"/>
                    </a:xfrm>
                    <a:prstGeom prst="heart">
                      <a:avLst/>
                    </a:prstGeom>
                    <a:grp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grpSp>
            </p:grpSp>
            <p:grpSp>
              <p:nvGrpSpPr>
                <p:cNvPr id="9" name="Group 30"/>
                <p:cNvGrpSpPr/>
                <p:nvPr/>
              </p:nvGrpSpPr>
              <p:grpSpPr>
                <a:xfrm rot="5400000">
                  <a:off x="5572146" y="3214685"/>
                  <a:ext cx="5572163" cy="714380"/>
                  <a:chOff x="1000100" y="357166"/>
                  <a:chExt cx="7072362" cy="500066"/>
                </a:xfrm>
                <a:solidFill>
                  <a:srgbClr val="00FF00"/>
                </a:solidFill>
              </p:grpSpPr>
              <p:grpSp>
                <p:nvGrpSpPr>
                  <p:cNvPr id="10" name="Group 19"/>
                  <p:cNvGrpSpPr/>
                  <p:nvPr/>
                </p:nvGrpSpPr>
                <p:grpSpPr>
                  <a:xfrm>
                    <a:off x="1000100" y="357166"/>
                    <a:ext cx="4000528" cy="500066"/>
                    <a:chOff x="3857620" y="357166"/>
                    <a:chExt cx="4000528" cy="500066"/>
                  </a:xfrm>
                  <a:grpFill/>
                </p:grpSpPr>
                <p:sp>
                  <p:nvSpPr>
                    <p:cNvPr id="30" name="Heart 29"/>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sp>
                  <p:nvSpPr>
                    <p:cNvPr id="31" name="Heart 30"/>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grpSp>
              <p:grpSp>
                <p:nvGrpSpPr>
                  <p:cNvPr id="11" name="Group 18"/>
                  <p:cNvGrpSpPr/>
                  <p:nvPr/>
                </p:nvGrpSpPr>
                <p:grpSpPr>
                  <a:xfrm>
                    <a:off x="4071934" y="357166"/>
                    <a:ext cx="4000528" cy="500066"/>
                    <a:chOff x="3857620" y="357166"/>
                    <a:chExt cx="4000528" cy="500066"/>
                  </a:xfrm>
                  <a:grpFill/>
                </p:grpSpPr>
                <p:sp>
                  <p:nvSpPr>
                    <p:cNvPr id="28" name="Heart 27"/>
                    <p:cNvSpPr/>
                    <p:nvPr/>
                  </p:nvSpPr>
                  <p:spPr>
                    <a:xfrm>
                      <a:off x="3857620"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sp>
                  <p:nvSpPr>
                    <p:cNvPr id="29" name="Heart 28"/>
                    <p:cNvSpPr/>
                    <p:nvPr/>
                  </p:nvSpPr>
                  <p:spPr>
                    <a:xfrm>
                      <a:off x="5857884" y="357166"/>
                      <a:ext cx="2000264" cy="500066"/>
                    </a:xfrm>
                    <a:prstGeom prst="heart">
                      <a:avLst/>
                    </a:pr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grpSp>
            </p:grpSp>
            <p:grpSp>
              <p:nvGrpSpPr>
                <p:cNvPr id="12" name="Group 23"/>
                <p:cNvGrpSpPr/>
                <p:nvPr/>
              </p:nvGrpSpPr>
              <p:grpSpPr>
                <a:xfrm rot="10800000">
                  <a:off x="1152500" y="5857892"/>
                  <a:ext cx="7072362" cy="714380"/>
                  <a:chOff x="1000100" y="357166"/>
                  <a:chExt cx="7072362" cy="500066"/>
                </a:xfrm>
                <a:solidFill>
                  <a:srgbClr val="CC00FF"/>
                </a:solidFill>
              </p:grpSpPr>
              <p:grpSp>
                <p:nvGrpSpPr>
                  <p:cNvPr id="14" name="Group 56"/>
                  <p:cNvGrpSpPr/>
                  <p:nvPr/>
                </p:nvGrpSpPr>
                <p:grpSpPr>
                  <a:xfrm>
                    <a:off x="1000100" y="357166"/>
                    <a:ext cx="4000528" cy="500066"/>
                    <a:chOff x="3857620" y="357166"/>
                    <a:chExt cx="4000528" cy="500066"/>
                  </a:xfrm>
                  <a:grpFill/>
                </p:grpSpPr>
                <p:sp>
                  <p:nvSpPr>
                    <p:cNvPr id="24" name="Heart 23"/>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sp>
                  <p:nvSpPr>
                    <p:cNvPr id="25" name="Heart 24"/>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grpSp>
              <p:grpSp>
                <p:nvGrpSpPr>
                  <p:cNvPr id="15" name="Group 57"/>
                  <p:cNvGrpSpPr/>
                  <p:nvPr/>
                </p:nvGrpSpPr>
                <p:grpSpPr>
                  <a:xfrm>
                    <a:off x="4071934" y="357166"/>
                    <a:ext cx="4000528" cy="500066"/>
                    <a:chOff x="3857620" y="357166"/>
                    <a:chExt cx="4000528" cy="500066"/>
                  </a:xfrm>
                  <a:grpFill/>
                </p:grpSpPr>
                <p:sp>
                  <p:nvSpPr>
                    <p:cNvPr id="22" name="Heart 21"/>
                    <p:cNvSpPr/>
                    <p:nvPr/>
                  </p:nvSpPr>
                  <p:spPr>
                    <a:xfrm>
                      <a:off x="3857620"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sp>
                  <p:nvSpPr>
                    <p:cNvPr id="23" name="Heart 22"/>
                    <p:cNvSpPr/>
                    <p:nvPr/>
                  </p:nvSpPr>
                  <p:spPr>
                    <a:xfrm>
                      <a:off x="5857884" y="357166"/>
                      <a:ext cx="2000264" cy="500066"/>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grpSp>
            </p:grpSp>
            <p:grpSp>
              <p:nvGrpSpPr>
                <p:cNvPr id="41995" name="Group 22"/>
                <p:cNvGrpSpPr>
                  <a:grpSpLocks/>
                </p:cNvGrpSpPr>
                <p:nvPr/>
              </p:nvGrpSpPr>
              <p:grpSpPr bwMode="auto">
                <a:xfrm>
                  <a:off x="1000100" y="357166"/>
                  <a:ext cx="7072362" cy="642942"/>
                  <a:chOff x="1000100" y="357166"/>
                  <a:chExt cx="7072362" cy="500066"/>
                </a:xfrm>
              </p:grpSpPr>
              <p:grpSp>
                <p:nvGrpSpPr>
                  <p:cNvPr id="41999" name="Group 19"/>
                  <p:cNvGrpSpPr>
                    <a:grpSpLocks/>
                  </p:cNvGrpSpPr>
                  <p:nvPr/>
                </p:nvGrpSpPr>
                <p:grpSpPr bwMode="auto">
                  <a:xfrm>
                    <a:off x="1000100" y="357166"/>
                    <a:ext cx="4000528" cy="500066"/>
                    <a:chOff x="3857620" y="357166"/>
                    <a:chExt cx="4000528" cy="500066"/>
                  </a:xfrm>
                </p:grpSpPr>
                <p:sp>
                  <p:nvSpPr>
                    <p:cNvPr id="18" name="Heart 17"/>
                    <p:cNvSpPr/>
                    <p:nvPr/>
                  </p:nvSpPr>
                  <p:spPr>
                    <a:xfrm>
                      <a:off x="3857609" y="357166"/>
                      <a:ext cx="2000271"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sp>
                  <p:nvSpPr>
                    <p:cNvPr id="19" name="Heart 18"/>
                    <p:cNvSpPr/>
                    <p:nvPr/>
                  </p:nvSpPr>
                  <p:spPr>
                    <a:xfrm>
                      <a:off x="5857879" y="357166"/>
                      <a:ext cx="2000271"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grpSp>
              <p:grpSp>
                <p:nvGrpSpPr>
                  <p:cNvPr id="42000" name="Group 18"/>
                  <p:cNvGrpSpPr>
                    <a:grpSpLocks/>
                  </p:cNvGrpSpPr>
                  <p:nvPr/>
                </p:nvGrpSpPr>
                <p:grpSpPr bwMode="auto">
                  <a:xfrm>
                    <a:off x="4071934" y="357166"/>
                    <a:ext cx="4000528" cy="500066"/>
                    <a:chOff x="3857620" y="357166"/>
                    <a:chExt cx="4000528" cy="500066"/>
                  </a:xfrm>
                </p:grpSpPr>
                <p:sp>
                  <p:nvSpPr>
                    <p:cNvPr id="16" name="Heart 15"/>
                    <p:cNvSpPr/>
                    <p:nvPr/>
                  </p:nvSpPr>
                  <p:spPr>
                    <a:xfrm>
                      <a:off x="3857618" y="357166"/>
                      <a:ext cx="2000271"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sp>
                  <p:nvSpPr>
                    <p:cNvPr id="17" name="Heart 16"/>
                    <p:cNvSpPr/>
                    <p:nvPr/>
                  </p:nvSpPr>
                  <p:spPr>
                    <a:xfrm>
                      <a:off x="5857889" y="357166"/>
                      <a:ext cx="2000271" cy="500066"/>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1400"/>
                    </a:p>
                  </p:txBody>
                </p:sp>
              </p:grpSp>
            </p:grpSp>
            <p:sp>
              <p:nvSpPr>
                <p:cNvPr id="13" name="Rounded Rectangle 12"/>
                <p:cNvSpPr/>
                <p:nvPr/>
              </p:nvSpPr>
              <p:spPr>
                <a:xfrm>
                  <a:off x="714348" y="500042"/>
                  <a:ext cx="7786742" cy="5857916"/>
                </a:xfrm>
                <a:prstGeom prst="roundRect">
                  <a:avLst/>
                </a:prstGeom>
                <a:gradFill flip="none" rotWithShape="1">
                  <a:gsLst>
                    <a:gs pos="0">
                      <a:srgbClr val="0070C0"/>
                    </a:gs>
                    <a:gs pos="50000">
                      <a:schemeClr val="bg1"/>
                    </a:gs>
                    <a:gs pos="100000">
                      <a:srgbClr val="002060"/>
                    </a:gs>
                  </a:gsLst>
                  <a:lin ang="2700000" scaled="1"/>
                  <a:tileRect/>
                </a:gradFill>
                <a:ln w="57150">
                  <a:solidFill>
                    <a:schemeClr val="tx1"/>
                  </a:solidFill>
                </a:ln>
                <a:effectLst>
                  <a:innerShdw dist="50800" dir="16200000">
                    <a:srgbClr val="FF0000">
                      <a:alpha val="50000"/>
                    </a:srgbClr>
                  </a:inn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sz="1400"/>
                </a:p>
              </p:txBody>
            </p:sp>
          </p:grpSp>
        </p:grpSp>
        <p:sp>
          <p:nvSpPr>
            <p:cNvPr id="41989" name="TextBox 5"/>
            <p:cNvSpPr txBox="1">
              <a:spLocks noChangeArrowheads="1"/>
            </p:cNvSpPr>
            <p:nvPr/>
          </p:nvSpPr>
          <p:spPr bwMode="auto">
            <a:xfrm>
              <a:off x="1214407" y="836693"/>
              <a:ext cx="6929486" cy="1200329"/>
            </a:xfrm>
            <a:prstGeom prst="rect">
              <a:avLst/>
            </a:prstGeom>
            <a:noFill/>
            <a:ln w="9525">
              <a:noFill/>
              <a:miter lim="800000"/>
              <a:headEnd/>
              <a:tailEnd/>
            </a:ln>
          </p:spPr>
          <p:txBody>
            <a:bodyPr>
              <a:spAutoFit/>
            </a:bodyPr>
            <a:lstStyle/>
            <a:p>
              <a:pPr algn="ctr"/>
              <a:r>
                <a:rPr lang="ar-EG" sz="7200" b="1" dirty="0">
                  <a:solidFill>
                    <a:srgbClr val="C00000"/>
                  </a:solidFill>
                  <a:latin typeface="Times New Roman" pitchFamily="18" charset="0"/>
                  <a:cs typeface="Times New Roman" pitchFamily="18" charset="0"/>
                </a:rPr>
                <a:t>إرشادات للدراسة</a:t>
              </a:r>
            </a:p>
          </p:txBody>
        </p:sp>
      </p:grpSp>
      <p:sp>
        <p:nvSpPr>
          <p:cNvPr id="38" name="TextBox 2"/>
          <p:cNvSpPr txBox="1">
            <a:spLocks noChangeArrowheads="1"/>
          </p:cNvSpPr>
          <p:nvPr/>
        </p:nvSpPr>
        <p:spPr bwMode="auto">
          <a:xfrm>
            <a:off x="1312863" y="2276475"/>
            <a:ext cx="6572250" cy="3878263"/>
          </a:xfrm>
          <a:prstGeom prst="rect">
            <a:avLst/>
          </a:prstGeom>
          <a:noFill/>
          <a:ln w="9525">
            <a:noFill/>
            <a:miter lim="800000"/>
            <a:headEnd/>
            <a:tailEnd/>
          </a:ln>
        </p:spPr>
        <p:txBody>
          <a:bodyPr>
            <a:spAutoFit/>
          </a:bodyPr>
          <a:lstStyle/>
          <a:p>
            <a:r>
              <a:rPr lang="ar-EG" sz="5400" b="1" dirty="0">
                <a:solidFill>
                  <a:srgbClr val="0000FF"/>
                </a:solidFill>
                <a:latin typeface="Times New Roman" pitchFamily="18" charset="0"/>
                <a:cs typeface="Times New Roman" pitchFamily="18" charset="0"/>
              </a:rPr>
              <a:t>طريقة للحساب </a:t>
            </a:r>
            <a:endParaRPr lang="ar-EG" sz="5400" b="1" dirty="0" smtClean="0">
              <a:solidFill>
                <a:srgbClr val="0000FF"/>
              </a:solidFill>
              <a:latin typeface="Times New Roman" pitchFamily="18" charset="0"/>
              <a:cs typeface="Times New Roman" pitchFamily="18" charset="0"/>
            </a:endParaRPr>
          </a:p>
          <a:p>
            <a:pPr algn="ctr"/>
            <a:r>
              <a:rPr lang="ar-EG" sz="4800" b="1" dirty="0" smtClean="0">
                <a:latin typeface="Times New Roman" pitchFamily="18" charset="0"/>
                <a:cs typeface="Times New Roman" pitchFamily="18" charset="0"/>
              </a:rPr>
              <a:t>من </a:t>
            </a:r>
            <a:r>
              <a:rPr lang="ar-EG" sz="4800" b="1" dirty="0">
                <a:latin typeface="Times New Roman" pitchFamily="18" charset="0"/>
                <a:cs typeface="Times New Roman" pitchFamily="18" charset="0"/>
              </a:rPr>
              <a:t>الطرق التي يمكن استعمالها لحل المسألة: الورقة والقلم, أو الحساب الذهني, أو الآلة الحاسبة, أو التقدير.</a:t>
            </a: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إرشادات للدراسة ش41.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
                                            <p:txEl>
                                              <p:pRg st="0" end="0"/>
                                            </p:txEl>
                                          </p:spTgt>
                                        </p:tgtEl>
                                        <p:attrNameLst>
                                          <p:attrName>style.visibility</p:attrName>
                                        </p:attrNameLst>
                                      </p:cBhvr>
                                      <p:to>
                                        <p:strVal val="visible"/>
                                      </p:to>
                                    </p:set>
                                    <p:animEffect transition="in" filter="fade">
                                      <p:cBhvr>
                                        <p:cTn id="14" dur="500"/>
                                        <p:tgtEl>
                                          <p:spTgt spid="38">
                                            <p:txEl>
                                              <p:pRg st="0" end="0"/>
                                            </p:txEl>
                                          </p:spTgt>
                                        </p:tgtEl>
                                      </p:cBhvr>
                                    </p:animEffect>
                                    <p:anim calcmode="lin" valueType="num">
                                      <p:cBhvr>
                                        <p:cTn id="15"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8">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طريقة للحساب.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8">
                                            <p:txEl>
                                              <p:pRg st="1" end="1"/>
                                            </p:txEl>
                                          </p:spTgt>
                                        </p:tgtEl>
                                        <p:attrNameLst>
                                          <p:attrName>style.visibility</p:attrName>
                                        </p:attrNameLst>
                                      </p:cBhvr>
                                      <p:to>
                                        <p:strVal val="visible"/>
                                      </p:to>
                                    </p:set>
                                    <p:animEffect transition="in" filter="fade">
                                      <p:cBhvr>
                                        <p:cTn id="21" dur="500"/>
                                        <p:tgtEl>
                                          <p:spTgt spid="38">
                                            <p:txEl>
                                              <p:pRg st="1" end="1"/>
                                            </p:txEl>
                                          </p:spTgt>
                                        </p:tgtEl>
                                      </p:cBhvr>
                                    </p:animEffect>
                                    <p:anim calcmode="lin" valueType="num">
                                      <p:cBhvr>
                                        <p:cTn id="22" dur="500" fill="hold"/>
                                        <p:tgtEl>
                                          <p:spTgt spid="38">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8">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من الطرق التي يمكن استعمالها  ش4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143000" y="2071688"/>
            <a:ext cx="7278688" cy="2254250"/>
            <a:chOff x="5286380" y="357166"/>
            <a:chExt cx="2998590" cy="1980572"/>
          </a:xfrm>
        </p:grpSpPr>
        <p:sp>
          <p:nvSpPr>
            <p:cNvPr id="3" name="Flowchart: Alternate Process 2"/>
            <p:cNvSpPr/>
            <p:nvPr/>
          </p:nvSpPr>
          <p:spPr>
            <a:xfrm>
              <a:off x="5286380" y="642918"/>
              <a:ext cx="2786082" cy="1643074"/>
            </a:xfrm>
            <a:prstGeom prst="flowChartAlternateProcess">
              <a:avLst/>
            </a:prstGeom>
            <a:solidFill>
              <a:srgbClr val="FFFF00"/>
            </a:solidFill>
            <a:ln>
              <a:solidFill>
                <a:schemeClr val="tx1"/>
              </a:solidFill>
            </a:ln>
            <a:effectLst>
              <a:innerShdw blurRad="622300">
                <a:srgbClr val="FF00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nvGrpSpPr>
            <p:cNvPr id="43014" name="Group 1"/>
            <p:cNvGrpSpPr>
              <a:grpSpLocks/>
            </p:cNvGrpSpPr>
            <p:nvPr/>
          </p:nvGrpSpPr>
          <p:grpSpPr bwMode="auto">
            <a:xfrm>
              <a:off x="5380556" y="357166"/>
              <a:ext cx="2477351" cy="1980572"/>
              <a:chOff x="2881479" y="71414"/>
              <a:chExt cx="6047652" cy="2117164"/>
            </a:xfrm>
          </p:grpSpPr>
          <p:sp>
            <p:nvSpPr>
              <p:cNvPr id="6" name="Double Wave 5"/>
              <p:cNvSpPr/>
              <p:nvPr/>
            </p:nvSpPr>
            <p:spPr>
              <a:xfrm>
                <a:off x="3000364" y="71414"/>
                <a:ext cx="5572164" cy="1714512"/>
              </a:xfrm>
              <a:prstGeom prst="doubleWave">
                <a:avLst>
                  <a:gd name="adj1" fmla="val 12500"/>
                  <a:gd name="adj2" fmla="val -7000"/>
                </a:avLst>
              </a:prstGeom>
              <a:solidFill>
                <a:srgbClr val="FF0000"/>
              </a:solidFill>
              <a:ln>
                <a:solidFill>
                  <a:schemeClr val="bg1">
                    <a:lumMod val="9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b="1" dirty="0">
                  <a:ln w="18415" cmpd="sng">
                    <a:solidFill>
                      <a:srgbClr val="FF0000"/>
                    </a:solidFill>
                    <a:prstDash val="solid"/>
                  </a:ln>
                  <a:solidFill>
                    <a:srgbClr val="FFFFFF"/>
                  </a:solidFill>
                  <a:effectLst>
                    <a:outerShdw blurRad="63500" dir="3600000" algn="tl" rotWithShape="0">
                      <a:srgbClr val="000000">
                        <a:alpha val="70000"/>
                      </a:srgbClr>
                    </a:outerShdw>
                  </a:effectLst>
                  <a:cs typeface="Times New Roman" pitchFamily="18" charset="0"/>
                </a:endParaRPr>
              </a:p>
            </p:txBody>
          </p:sp>
          <p:sp>
            <p:nvSpPr>
              <p:cNvPr id="7" name="Double Wave 3"/>
              <p:cNvSpPr/>
              <p:nvPr/>
            </p:nvSpPr>
            <p:spPr>
              <a:xfrm>
                <a:off x="3357245" y="473973"/>
                <a:ext cx="5571888" cy="1714605"/>
              </a:xfrm>
              <a:prstGeom prst="doubleWave">
                <a:avLst>
                  <a:gd name="adj1" fmla="val 12500"/>
                  <a:gd name="adj2" fmla="val -7000"/>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6600" b="1" dirty="0">
                  <a:ln w="18415" cmpd="sng">
                    <a:solidFill>
                      <a:srgbClr val="FF0000"/>
                    </a:solidFill>
                    <a:prstDash val="solid"/>
                  </a:ln>
                  <a:solidFill>
                    <a:srgbClr val="FFFFFF"/>
                  </a:solidFill>
                  <a:effectLst>
                    <a:outerShdw blurRad="63500" dir="3600000" algn="tl" rotWithShape="0">
                      <a:srgbClr val="000000">
                        <a:alpha val="70000"/>
                      </a:srgbClr>
                    </a:outerShdw>
                  </a:effectLst>
                  <a:cs typeface="Times New Roman" pitchFamily="18" charset="0"/>
                </a:endParaRPr>
              </a:p>
            </p:txBody>
          </p:sp>
          <p:sp>
            <p:nvSpPr>
              <p:cNvPr id="8" name="Double Wave 7"/>
              <p:cNvSpPr/>
              <p:nvPr/>
            </p:nvSpPr>
            <p:spPr>
              <a:xfrm>
                <a:off x="2881479" y="286112"/>
                <a:ext cx="5945476" cy="1714605"/>
              </a:xfrm>
              <a:prstGeom prst="doubleWave">
                <a:avLst>
                  <a:gd name="adj1" fmla="val 12500"/>
                  <a:gd name="adj2" fmla="val -7000"/>
                </a:avLst>
              </a:prstGeom>
              <a:solidFill>
                <a:srgbClr val="0000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dirty="0">
                    <a:solidFill>
                      <a:schemeClr val="bg1"/>
                    </a:solidFill>
                    <a:latin typeface="Times New Roman" pitchFamily="18" charset="0"/>
                    <a:cs typeface="Times New Roman" pitchFamily="18" charset="0"/>
                  </a:rPr>
                  <a:t>تحقق من </a:t>
                </a:r>
                <a:r>
                  <a:rPr lang="ar-EG" sz="6000" b="1" dirty="0" err="1">
                    <a:solidFill>
                      <a:schemeClr val="bg1"/>
                    </a:solidFill>
                    <a:latin typeface="Times New Roman" pitchFamily="18" charset="0"/>
                    <a:cs typeface="Times New Roman" pitchFamily="18" charset="0"/>
                  </a:rPr>
                  <a:t>فهمك:</a:t>
                </a:r>
                <a:endParaRPr lang="ar-EG" sz="6000" b="1" dirty="0">
                  <a:solidFill>
                    <a:schemeClr val="bg1"/>
                  </a:solidFill>
                  <a:latin typeface="Times New Roman" pitchFamily="18" charset="0"/>
                  <a:cs typeface="Times New Roman" pitchFamily="18" charset="0"/>
                </a:endParaRPr>
              </a:p>
            </p:txBody>
          </p:sp>
        </p:grpSp>
        <p:pic>
          <p:nvPicPr>
            <p:cNvPr id="43015" name="Picture 4" descr="1c5a2e68187643488e6e4c2fae349471.gif"/>
            <p:cNvPicPr>
              <a:picLocks noChangeAspect="1"/>
            </p:cNvPicPr>
            <p:nvPr/>
          </p:nvPicPr>
          <p:blipFill>
            <a:blip r:embed="rId4" cstate="print"/>
            <a:srcRect/>
            <a:stretch>
              <a:fillRect/>
            </a:stretch>
          </p:blipFill>
          <p:spPr bwMode="auto">
            <a:xfrm>
              <a:off x="7640685" y="937243"/>
              <a:ext cx="644285" cy="1204916"/>
            </a:xfrm>
            <a:prstGeom prst="rect">
              <a:avLst/>
            </a:prstGeom>
            <a:noFill/>
            <a:ln w="9525">
              <a:noFill/>
              <a:miter lim="800000"/>
              <a:headEnd/>
              <a:tailEnd/>
            </a:ln>
          </p:spPr>
        </p:pic>
      </p:gr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decel="100000"/>
                                        <p:tgtEl>
                                          <p:spTgt spid="2"/>
                                        </p:tgtEl>
                                      </p:cBhvr>
                                    </p:animEffect>
                                    <p:anim calcmode="lin" valueType="num">
                                      <p:cBhvr>
                                        <p:cTn id="8" dur="400" decel="100000" fill="hold"/>
                                        <p:tgtEl>
                                          <p:spTgt spid="2"/>
                                        </p:tgtEl>
                                        <p:attrNameLst>
                                          <p:attrName>style.rotation</p:attrName>
                                        </p:attrNameLst>
                                      </p:cBhvr>
                                      <p:tavLst>
                                        <p:tav tm="0">
                                          <p:val>
                                            <p:fltVal val="-90"/>
                                          </p:val>
                                        </p:tav>
                                        <p:tav tm="100000">
                                          <p:val>
                                            <p:fltVal val="0"/>
                                          </p:val>
                                        </p:tav>
                                      </p:tavLst>
                                    </p:anim>
                                    <p:anim calcmode="lin" valueType="num">
                                      <p:cBhvr>
                                        <p:cTn id="9" dur="400" decel="100000" fill="hold"/>
                                        <p:tgtEl>
                                          <p:spTgt spid="2"/>
                                        </p:tgtEl>
                                        <p:attrNameLst>
                                          <p:attrName>ppt_x</p:attrName>
                                        </p:attrNameLst>
                                      </p:cBhvr>
                                      <p:tavLst>
                                        <p:tav tm="0">
                                          <p:val>
                                            <p:strVal val="#ppt_x+0.4"/>
                                          </p:val>
                                        </p:tav>
                                        <p:tav tm="100000">
                                          <p:val>
                                            <p:strVal val="#ppt_x-0.05"/>
                                          </p:val>
                                        </p:tav>
                                      </p:tavLst>
                                    </p:anim>
                                    <p:anim calcmode="lin" valueType="num">
                                      <p:cBhvr>
                                        <p:cTn id="10" dur="400" decel="100000" fill="hold"/>
                                        <p:tgtEl>
                                          <p:spTgt spid="2"/>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تحقق من فهمك ش4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214313" y="214313"/>
            <a:ext cx="8724900" cy="6643687"/>
            <a:chOff x="214282" y="214290"/>
            <a:chExt cx="8724960" cy="6643710"/>
          </a:xfrm>
        </p:grpSpPr>
        <p:grpSp>
          <p:nvGrpSpPr>
            <p:cNvPr id="3" name="Group 17"/>
            <p:cNvGrpSpPr>
              <a:grpSpLocks/>
            </p:cNvGrpSpPr>
            <p:nvPr/>
          </p:nvGrpSpPr>
          <p:grpSpPr bwMode="auto">
            <a:xfrm>
              <a:off x="285720" y="285728"/>
              <a:ext cx="8653522" cy="6510382"/>
              <a:chOff x="285720" y="285728"/>
              <a:chExt cx="8653522" cy="6510382"/>
            </a:xfrm>
          </p:grpSpPr>
          <p:sp>
            <p:nvSpPr>
              <p:cNvPr id="10" name="Rectangle 9"/>
              <p:cNvSpPr/>
              <p:nvPr/>
            </p:nvSpPr>
            <p:spPr>
              <a:xfrm>
                <a:off x="285719" y="285727"/>
                <a:ext cx="8501122" cy="6357960"/>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1" name="Rectangle 10"/>
              <p:cNvSpPr/>
              <p:nvPr/>
            </p:nvSpPr>
            <p:spPr>
              <a:xfrm>
                <a:off x="438120" y="438128"/>
                <a:ext cx="8501122" cy="635796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pic>
          <p:nvPicPr>
            <p:cNvPr id="44037" name="Picture 6" descr="00618.WMF"/>
            <p:cNvPicPr>
              <a:picLocks noChangeAspect="1"/>
            </p:cNvPicPr>
            <p:nvPr/>
          </p:nvPicPr>
          <p:blipFill>
            <a:blip r:embed="rId5" cstate="print"/>
            <a:srcRect/>
            <a:stretch>
              <a:fillRect/>
            </a:stretch>
          </p:blipFill>
          <p:spPr bwMode="auto">
            <a:xfrm>
              <a:off x="214282" y="214290"/>
              <a:ext cx="1640263" cy="1647822"/>
            </a:xfrm>
            <a:prstGeom prst="rect">
              <a:avLst/>
            </a:prstGeom>
            <a:noFill/>
            <a:ln w="9525">
              <a:noFill/>
              <a:miter lim="800000"/>
              <a:headEnd/>
              <a:tailEnd/>
            </a:ln>
          </p:spPr>
        </p:pic>
        <p:pic>
          <p:nvPicPr>
            <p:cNvPr id="44038" name="Picture 7" descr="00550.WMF"/>
            <p:cNvPicPr>
              <a:picLocks noChangeAspect="1"/>
            </p:cNvPicPr>
            <p:nvPr/>
          </p:nvPicPr>
          <p:blipFill>
            <a:blip r:embed="rId6" cstate="print"/>
            <a:srcRect/>
            <a:stretch>
              <a:fillRect/>
            </a:stretch>
          </p:blipFill>
          <p:spPr bwMode="auto">
            <a:xfrm rot="5400000">
              <a:off x="217123" y="4860577"/>
              <a:ext cx="1994582" cy="2000264"/>
            </a:xfrm>
            <a:prstGeom prst="rect">
              <a:avLst/>
            </a:prstGeom>
            <a:noFill/>
            <a:ln w="9525">
              <a:noFill/>
              <a:miter lim="800000"/>
              <a:headEnd/>
              <a:tailEnd/>
            </a:ln>
          </p:spPr>
        </p:pic>
        <p:pic>
          <p:nvPicPr>
            <p:cNvPr id="44039" name="Picture 8" descr="00119.WMF"/>
            <p:cNvPicPr>
              <a:picLocks noChangeAspect="1"/>
            </p:cNvPicPr>
            <p:nvPr/>
          </p:nvPicPr>
          <p:blipFill>
            <a:blip r:embed="rId7" cstate="print"/>
            <a:srcRect/>
            <a:stretch>
              <a:fillRect/>
            </a:stretch>
          </p:blipFill>
          <p:spPr bwMode="auto">
            <a:xfrm rot="10800000">
              <a:off x="7215206" y="4500570"/>
              <a:ext cx="1629441" cy="2285992"/>
            </a:xfrm>
            <a:prstGeom prst="rect">
              <a:avLst/>
            </a:prstGeom>
            <a:noFill/>
            <a:ln w="9525">
              <a:noFill/>
              <a:miter lim="800000"/>
              <a:headEnd/>
              <a:tailEnd/>
            </a:ln>
          </p:spPr>
        </p:pic>
      </p:grpSp>
      <p:sp>
        <p:nvSpPr>
          <p:cNvPr id="44036" name="TextBox 4"/>
          <p:cNvSpPr txBox="1">
            <a:spLocks noChangeArrowheads="1"/>
          </p:cNvSpPr>
          <p:nvPr/>
        </p:nvSpPr>
        <p:spPr bwMode="auto">
          <a:xfrm>
            <a:off x="1143000" y="901700"/>
            <a:ext cx="7072313" cy="4955203"/>
          </a:xfrm>
          <a:prstGeom prst="rect">
            <a:avLst/>
          </a:prstGeom>
          <a:noFill/>
          <a:ln w="9525">
            <a:noFill/>
            <a:miter lim="800000"/>
            <a:headEnd/>
            <a:tailEnd/>
          </a:ln>
        </p:spPr>
        <p:txBody>
          <a:bodyPr>
            <a:spAutoFit/>
          </a:bodyPr>
          <a:lstStyle/>
          <a:p>
            <a:r>
              <a:rPr lang="ar-EG" sz="4800" b="1" dirty="0">
                <a:solidFill>
                  <a:srgbClr val="FF0066"/>
                </a:solidFill>
                <a:latin typeface="Times New Roman" pitchFamily="18" charset="0"/>
                <a:cs typeface="Times New Roman" pitchFamily="18" charset="0"/>
              </a:rPr>
              <a:t>ب ) حلبة سباق</a:t>
            </a:r>
            <a:r>
              <a:rPr lang="ar-EG" sz="4800" b="1" dirty="0" smtClean="0">
                <a:solidFill>
                  <a:srgbClr val="FF0066"/>
                </a:solidFill>
                <a:latin typeface="Times New Roman" pitchFamily="18" charset="0"/>
                <a:cs typeface="Times New Roman" pitchFamily="18" charset="0"/>
              </a:rPr>
              <a:t>:</a:t>
            </a:r>
          </a:p>
          <a:p>
            <a:endParaRPr lang="ar-EG" sz="4800" b="1" dirty="0">
              <a:solidFill>
                <a:srgbClr val="FF0066"/>
              </a:solidFill>
              <a:latin typeface="Times New Roman" pitchFamily="18" charset="0"/>
              <a:cs typeface="Times New Roman" pitchFamily="18" charset="0"/>
            </a:endParaRPr>
          </a:p>
          <a:p>
            <a:pPr algn="justLow"/>
            <a:r>
              <a:rPr lang="ar-EG" sz="4400" b="1" dirty="0">
                <a:latin typeface="Times New Roman" pitchFamily="18" charset="0"/>
                <a:cs typeface="Times New Roman" pitchFamily="18" charset="0"/>
              </a:rPr>
              <a:t>اشترك سالم في فريق الجري. والجدول الآتي يوضح عدد الكيلومترات التي قطعها في أول أربعة أيام من التدريب. فإذا استمر سالم على هذا النمط</a:t>
            </a:r>
            <a:r>
              <a:rPr lang="ar-EG" sz="4400" b="1" dirty="0" smtClean="0">
                <a:latin typeface="Times New Roman" pitchFamily="18" charset="0"/>
                <a:cs typeface="Times New Roman" pitchFamily="18" charset="0"/>
              </a:rPr>
              <a:t>,</a:t>
            </a:r>
            <a:r>
              <a:rPr lang="ar-SA" sz="4400" b="1" dirty="0" smtClean="0">
                <a:latin typeface="Times New Roman" pitchFamily="18" charset="0"/>
                <a:cs typeface="Times New Roman" pitchFamily="18" charset="0"/>
              </a:rPr>
              <a:t/>
            </a:r>
            <a:br>
              <a:rPr lang="ar-SA" sz="4400" b="1" dirty="0" smtClean="0">
                <a:latin typeface="Times New Roman" pitchFamily="18" charset="0"/>
                <a:cs typeface="Times New Roman" pitchFamily="18" charset="0"/>
              </a:rPr>
            </a:br>
            <a:r>
              <a:rPr lang="ar-EG" sz="4400" b="1" dirty="0" smtClean="0">
                <a:latin typeface="Times New Roman" pitchFamily="18" charset="0"/>
                <a:cs typeface="Times New Roman" pitchFamily="18" charset="0"/>
              </a:rPr>
              <a:t>فكم كيلومتر</a:t>
            </a:r>
            <a:r>
              <a:rPr lang="ar-SA" sz="4400" b="1" dirty="0" err="1" smtClean="0">
                <a:latin typeface="Times New Roman" pitchFamily="18" charset="0"/>
                <a:cs typeface="Times New Roman" pitchFamily="18" charset="0"/>
              </a:rPr>
              <a:t>ًا</a:t>
            </a:r>
            <a:r>
              <a:rPr lang="ar-EG" sz="4400" b="1" dirty="0" smtClean="0">
                <a:latin typeface="Times New Roman" pitchFamily="18" charset="0"/>
                <a:cs typeface="Times New Roman" pitchFamily="18" charset="0"/>
              </a:rPr>
              <a:t> </a:t>
            </a:r>
            <a:r>
              <a:rPr lang="ar-EG" sz="4400" b="1" dirty="0">
                <a:latin typeface="Times New Roman" pitchFamily="18" charset="0"/>
                <a:cs typeface="Times New Roman" pitchFamily="18" charset="0"/>
              </a:rPr>
              <a:t>يقطع في يوم الخميس؟</a:t>
            </a: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4036">
                                            <p:txEl>
                                              <p:pRg st="0" end="0"/>
                                            </p:txEl>
                                          </p:spTgt>
                                        </p:tgtEl>
                                        <p:attrNameLst>
                                          <p:attrName>style.visibility</p:attrName>
                                        </p:attrNameLst>
                                      </p:cBhvr>
                                      <p:to>
                                        <p:strVal val="visible"/>
                                      </p:to>
                                    </p:set>
                                    <p:anim calcmode="lin" valueType="num">
                                      <p:cBhvr>
                                        <p:cTn id="12" dur="500" fill="hold"/>
                                        <p:tgtEl>
                                          <p:spTgt spid="44036">
                                            <p:txEl>
                                              <p:pRg st="0" end="0"/>
                                            </p:txEl>
                                          </p:spTgt>
                                        </p:tgtEl>
                                        <p:attrNameLst>
                                          <p:attrName>ppt_w</p:attrName>
                                        </p:attrNameLst>
                                      </p:cBhvr>
                                      <p:tavLst>
                                        <p:tav tm="0">
                                          <p:val>
                                            <p:strVal val="#ppt_w*0.70"/>
                                          </p:val>
                                        </p:tav>
                                        <p:tav tm="100000">
                                          <p:val>
                                            <p:strVal val="#ppt_w"/>
                                          </p:val>
                                        </p:tav>
                                      </p:tavLst>
                                    </p:anim>
                                    <p:anim calcmode="lin" valueType="num">
                                      <p:cBhvr>
                                        <p:cTn id="13" dur="500" fill="hold"/>
                                        <p:tgtEl>
                                          <p:spTgt spid="44036">
                                            <p:txEl>
                                              <p:pRg st="0" end="0"/>
                                            </p:txEl>
                                          </p:spTgt>
                                        </p:tgtEl>
                                        <p:attrNameLst>
                                          <p:attrName>ppt_h</p:attrName>
                                        </p:attrNameLst>
                                      </p:cBhvr>
                                      <p:tavLst>
                                        <p:tav tm="0">
                                          <p:val>
                                            <p:strVal val="#ppt_h"/>
                                          </p:val>
                                        </p:tav>
                                        <p:tav tm="100000">
                                          <p:val>
                                            <p:strVal val="#ppt_h"/>
                                          </p:val>
                                        </p:tav>
                                      </p:tavLst>
                                    </p:anim>
                                    <p:animEffect transition="in" filter="fade">
                                      <p:cBhvr>
                                        <p:cTn id="14" dur="500"/>
                                        <p:tgtEl>
                                          <p:spTgt spid="44036">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حلبة سباق.wav"/>
                                        </p:tgtEl>
                                      </p:cMediaNode>
                                    </p:audio>
                                  </p:sub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4036">
                                            <p:txEl>
                                              <p:pRg st="2" end="2"/>
                                            </p:txEl>
                                          </p:spTgt>
                                        </p:tgtEl>
                                        <p:attrNameLst>
                                          <p:attrName>style.visibility</p:attrName>
                                        </p:attrNameLst>
                                      </p:cBhvr>
                                      <p:to>
                                        <p:strVal val="visible"/>
                                      </p:to>
                                    </p:set>
                                    <p:anim calcmode="lin" valueType="num">
                                      <p:cBhvr>
                                        <p:cTn id="19" dur="500" fill="hold"/>
                                        <p:tgtEl>
                                          <p:spTgt spid="44036">
                                            <p:txEl>
                                              <p:pRg st="2" end="2"/>
                                            </p:txEl>
                                          </p:spTgt>
                                        </p:tgtEl>
                                        <p:attrNameLst>
                                          <p:attrName>ppt_w</p:attrName>
                                        </p:attrNameLst>
                                      </p:cBhvr>
                                      <p:tavLst>
                                        <p:tav tm="0">
                                          <p:val>
                                            <p:strVal val="#ppt_w*0.70"/>
                                          </p:val>
                                        </p:tav>
                                        <p:tav tm="100000">
                                          <p:val>
                                            <p:strVal val="#ppt_w"/>
                                          </p:val>
                                        </p:tav>
                                      </p:tavLst>
                                    </p:anim>
                                    <p:anim calcmode="lin" valueType="num">
                                      <p:cBhvr>
                                        <p:cTn id="20" dur="500" fill="hold"/>
                                        <p:tgtEl>
                                          <p:spTgt spid="44036">
                                            <p:txEl>
                                              <p:pRg st="2" end="2"/>
                                            </p:txEl>
                                          </p:spTgt>
                                        </p:tgtEl>
                                        <p:attrNameLst>
                                          <p:attrName>ppt_h</p:attrName>
                                        </p:attrNameLst>
                                      </p:cBhvr>
                                      <p:tavLst>
                                        <p:tav tm="0">
                                          <p:val>
                                            <p:strVal val="#ppt_h"/>
                                          </p:val>
                                        </p:tav>
                                        <p:tav tm="100000">
                                          <p:val>
                                            <p:strVal val="#ppt_h"/>
                                          </p:val>
                                        </p:tav>
                                      </p:tavLst>
                                    </p:anim>
                                    <p:animEffect transition="in" filter="fade">
                                      <p:cBhvr>
                                        <p:cTn id="21" dur="500"/>
                                        <p:tgtEl>
                                          <p:spTgt spid="44036">
                                            <p:txEl>
                                              <p:pRg st="2" end="2"/>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4" name="اشترك سالم في فريق الجري ش4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uiExpand="1"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07056" y="1916113"/>
          <a:ext cx="8892482" cy="2752080"/>
        </p:xfrm>
        <a:graphic>
          <a:graphicData uri="http://schemas.openxmlformats.org/drawingml/2006/table">
            <a:tbl>
              <a:tblPr rtl="1" firstRow="1" bandRow="1">
                <a:tableStyleId>{5C22544A-7EE6-4342-B048-85BDC9FD1C3A}</a:tableStyleId>
              </a:tblPr>
              <a:tblGrid>
                <a:gridCol w="2326522"/>
                <a:gridCol w="1313192"/>
                <a:gridCol w="1313192"/>
                <a:gridCol w="1313192"/>
                <a:gridCol w="1313192"/>
                <a:gridCol w="1313192"/>
              </a:tblGrid>
              <a:tr h="1376040">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376040">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Box 4"/>
          <p:cNvSpPr txBox="1">
            <a:spLocks noChangeArrowheads="1"/>
          </p:cNvSpPr>
          <p:nvPr/>
        </p:nvSpPr>
        <p:spPr bwMode="auto">
          <a:xfrm>
            <a:off x="6875463" y="2349500"/>
            <a:ext cx="2089150" cy="584200"/>
          </a:xfrm>
          <a:prstGeom prst="rect">
            <a:avLst/>
          </a:prstGeom>
          <a:noFill/>
          <a:ln w="9525">
            <a:noFill/>
            <a:miter lim="800000"/>
            <a:headEnd/>
            <a:tailEnd/>
          </a:ln>
        </p:spPr>
        <p:txBody>
          <a:bodyPr>
            <a:spAutoFit/>
          </a:bodyPr>
          <a:lstStyle/>
          <a:p>
            <a:pPr algn="ctr"/>
            <a:r>
              <a:rPr lang="ar-EG" sz="3200" b="1" dirty="0">
                <a:solidFill>
                  <a:schemeClr val="bg1"/>
                </a:solidFill>
              </a:rPr>
              <a:t>اليوم</a:t>
            </a:r>
          </a:p>
        </p:txBody>
      </p:sp>
      <p:sp>
        <p:nvSpPr>
          <p:cNvPr id="6" name="TextBox 5"/>
          <p:cNvSpPr txBox="1">
            <a:spLocks noChangeArrowheads="1"/>
          </p:cNvSpPr>
          <p:nvPr/>
        </p:nvSpPr>
        <p:spPr bwMode="auto">
          <a:xfrm>
            <a:off x="6875463" y="3357563"/>
            <a:ext cx="2089150" cy="1076325"/>
          </a:xfrm>
          <a:prstGeom prst="rect">
            <a:avLst/>
          </a:prstGeom>
          <a:noFill/>
          <a:ln w="9525">
            <a:noFill/>
            <a:miter lim="800000"/>
            <a:headEnd/>
            <a:tailEnd/>
          </a:ln>
        </p:spPr>
        <p:txBody>
          <a:bodyPr>
            <a:spAutoFit/>
          </a:bodyPr>
          <a:lstStyle/>
          <a:p>
            <a:pPr algn="ctr"/>
            <a:r>
              <a:rPr lang="ar-EG" sz="3200" b="1" dirty="0">
                <a:solidFill>
                  <a:schemeClr val="bg1"/>
                </a:solidFill>
              </a:rPr>
              <a:t>المسافة </a:t>
            </a:r>
            <a:r>
              <a:rPr lang="ar-EG" sz="3200" b="1" dirty="0" smtClean="0">
                <a:solidFill>
                  <a:schemeClr val="bg1"/>
                </a:solidFill>
              </a:rPr>
              <a:t>بالكيلومترات</a:t>
            </a:r>
            <a:endParaRPr lang="ar-EG" sz="3200" b="1" dirty="0">
              <a:solidFill>
                <a:schemeClr val="bg1"/>
              </a:solidFill>
            </a:endParaRPr>
          </a:p>
        </p:txBody>
      </p:sp>
      <p:sp>
        <p:nvSpPr>
          <p:cNvPr id="7" name="TextBox 6"/>
          <p:cNvSpPr txBox="1">
            <a:spLocks noChangeArrowheads="1"/>
          </p:cNvSpPr>
          <p:nvPr/>
        </p:nvSpPr>
        <p:spPr bwMode="auto">
          <a:xfrm>
            <a:off x="5435600" y="2289175"/>
            <a:ext cx="1081088" cy="646113"/>
          </a:xfrm>
          <a:prstGeom prst="rect">
            <a:avLst/>
          </a:prstGeom>
          <a:noFill/>
          <a:ln w="9525">
            <a:noFill/>
            <a:miter lim="800000"/>
            <a:headEnd/>
            <a:tailEnd/>
          </a:ln>
        </p:spPr>
        <p:txBody>
          <a:bodyPr>
            <a:spAutoFit/>
          </a:bodyPr>
          <a:lstStyle/>
          <a:p>
            <a:pPr algn="ctr"/>
            <a:r>
              <a:rPr lang="ar-EG" sz="3600" b="1" dirty="0">
                <a:solidFill>
                  <a:srgbClr val="0000FF"/>
                </a:solidFill>
              </a:rPr>
              <a:t>الأحد</a:t>
            </a:r>
          </a:p>
        </p:txBody>
      </p:sp>
      <p:sp>
        <p:nvSpPr>
          <p:cNvPr id="8" name="TextBox 7"/>
          <p:cNvSpPr txBox="1">
            <a:spLocks noChangeArrowheads="1"/>
          </p:cNvSpPr>
          <p:nvPr/>
        </p:nvSpPr>
        <p:spPr bwMode="auto">
          <a:xfrm>
            <a:off x="4140200" y="2289175"/>
            <a:ext cx="1152525" cy="646113"/>
          </a:xfrm>
          <a:prstGeom prst="rect">
            <a:avLst/>
          </a:prstGeom>
          <a:noFill/>
          <a:ln w="9525">
            <a:noFill/>
            <a:miter lim="800000"/>
            <a:headEnd/>
            <a:tailEnd/>
          </a:ln>
        </p:spPr>
        <p:txBody>
          <a:bodyPr>
            <a:spAutoFit/>
          </a:bodyPr>
          <a:lstStyle/>
          <a:p>
            <a:pPr algn="ctr"/>
            <a:r>
              <a:rPr lang="ar-EG" sz="3600" b="1" dirty="0" err="1">
                <a:solidFill>
                  <a:srgbClr val="0000FF"/>
                </a:solidFill>
              </a:rPr>
              <a:t>الإثنين</a:t>
            </a:r>
            <a:endParaRPr lang="ar-EG" sz="3600" b="1" dirty="0">
              <a:solidFill>
                <a:srgbClr val="0000FF"/>
              </a:solidFill>
            </a:endParaRPr>
          </a:p>
        </p:txBody>
      </p:sp>
      <p:sp>
        <p:nvSpPr>
          <p:cNvPr id="9" name="TextBox 8"/>
          <p:cNvSpPr txBox="1">
            <a:spLocks noChangeArrowheads="1"/>
          </p:cNvSpPr>
          <p:nvPr/>
        </p:nvSpPr>
        <p:spPr bwMode="auto">
          <a:xfrm>
            <a:off x="2771775" y="2351088"/>
            <a:ext cx="1295400" cy="646112"/>
          </a:xfrm>
          <a:prstGeom prst="rect">
            <a:avLst/>
          </a:prstGeom>
          <a:noFill/>
          <a:ln w="9525">
            <a:noFill/>
            <a:miter lim="800000"/>
            <a:headEnd/>
            <a:tailEnd/>
          </a:ln>
        </p:spPr>
        <p:txBody>
          <a:bodyPr>
            <a:spAutoFit/>
          </a:bodyPr>
          <a:lstStyle/>
          <a:p>
            <a:pPr algn="ctr"/>
            <a:r>
              <a:rPr lang="ar-EG" sz="3600" b="1" dirty="0">
                <a:solidFill>
                  <a:srgbClr val="0000FF"/>
                </a:solidFill>
              </a:rPr>
              <a:t>الثلاثاء</a:t>
            </a:r>
          </a:p>
        </p:txBody>
      </p:sp>
      <p:sp>
        <p:nvSpPr>
          <p:cNvPr id="10" name="TextBox 9"/>
          <p:cNvSpPr txBox="1">
            <a:spLocks noChangeArrowheads="1"/>
          </p:cNvSpPr>
          <p:nvPr/>
        </p:nvSpPr>
        <p:spPr bwMode="auto">
          <a:xfrm>
            <a:off x="1476375" y="2351088"/>
            <a:ext cx="1366838" cy="646112"/>
          </a:xfrm>
          <a:prstGeom prst="rect">
            <a:avLst/>
          </a:prstGeom>
          <a:noFill/>
          <a:ln w="9525">
            <a:noFill/>
            <a:miter lim="800000"/>
            <a:headEnd/>
            <a:tailEnd/>
          </a:ln>
        </p:spPr>
        <p:txBody>
          <a:bodyPr>
            <a:spAutoFit/>
          </a:bodyPr>
          <a:lstStyle/>
          <a:p>
            <a:pPr algn="ctr"/>
            <a:r>
              <a:rPr lang="ar-EG" sz="3600" b="1" dirty="0">
                <a:solidFill>
                  <a:srgbClr val="0000FF"/>
                </a:solidFill>
              </a:rPr>
              <a:t>الأربعاء</a:t>
            </a:r>
          </a:p>
        </p:txBody>
      </p:sp>
      <p:sp>
        <p:nvSpPr>
          <p:cNvPr id="11" name="TextBox 10"/>
          <p:cNvSpPr txBox="1">
            <a:spLocks noChangeArrowheads="1"/>
          </p:cNvSpPr>
          <p:nvPr/>
        </p:nvSpPr>
        <p:spPr bwMode="auto">
          <a:xfrm>
            <a:off x="107950" y="2351088"/>
            <a:ext cx="1368425" cy="646112"/>
          </a:xfrm>
          <a:prstGeom prst="rect">
            <a:avLst/>
          </a:prstGeom>
          <a:noFill/>
          <a:ln w="9525">
            <a:noFill/>
            <a:miter lim="800000"/>
            <a:headEnd/>
            <a:tailEnd/>
          </a:ln>
        </p:spPr>
        <p:txBody>
          <a:bodyPr>
            <a:spAutoFit/>
          </a:bodyPr>
          <a:lstStyle/>
          <a:p>
            <a:pPr algn="ctr"/>
            <a:r>
              <a:rPr lang="ar-EG" sz="3600" b="1" dirty="0">
                <a:solidFill>
                  <a:srgbClr val="0000FF"/>
                </a:solidFill>
              </a:rPr>
              <a:t>الخميس</a:t>
            </a:r>
          </a:p>
        </p:txBody>
      </p:sp>
      <p:sp>
        <p:nvSpPr>
          <p:cNvPr id="12" name="TextBox 11"/>
          <p:cNvSpPr txBox="1">
            <a:spLocks noChangeArrowheads="1"/>
          </p:cNvSpPr>
          <p:nvPr/>
        </p:nvSpPr>
        <p:spPr bwMode="auto">
          <a:xfrm>
            <a:off x="5292725" y="3644900"/>
            <a:ext cx="1223963" cy="646113"/>
          </a:xfrm>
          <a:prstGeom prst="rect">
            <a:avLst/>
          </a:prstGeom>
          <a:noFill/>
          <a:ln w="9525">
            <a:noFill/>
            <a:miter lim="800000"/>
            <a:headEnd/>
            <a:tailEnd/>
          </a:ln>
        </p:spPr>
        <p:txBody>
          <a:bodyPr>
            <a:spAutoFit/>
          </a:bodyPr>
          <a:lstStyle/>
          <a:p>
            <a:pPr algn="ctr"/>
            <a:r>
              <a:rPr lang="ar-EG" sz="3600" b="1"/>
              <a:t>2</a:t>
            </a:r>
          </a:p>
        </p:txBody>
      </p:sp>
      <p:sp>
        <p:nvSpPr>
          <p:cNvPr id="13" name="TextBox 12"/>
          <p:cNvSpPr txBox="1">
            <a:spLocks noChangeArrowheads="1"/>
          </p:cNvSpPr>
          <p:nvPr/>
        </p:nvSpPr>
        <p:spPr bwMode="auto">
          <a:xfrm>
            <a:off x="4067175" y="3644900"/>
            <a:ext cx="1225550" cy="646113"/>
          </a:xfrm>
          <a:prstGeom prst="rect">
            <a:avLst/>
          </a:prstGeom>
          <a:noFill/>
          <a:ln w="9525">
            <a:noFill/>
            <a:miter lim="800000"/>
            <a:headEnd/>
            <a:tailEnd/>
          </a:ln>
        </p:spPr>
        <p:txBody>
          <a:bodyPr>
            <a:spAutoFit/>
          </a:bodyPr>
          <a:lstStyle/>
          <a:p>
            <a:pPr algn="ctr"/>
            <a:r>
              <a:rPr lang="ar-EG" sz="3600" b="1"/>
              <a:t>4</a:t>
            </a:r>
          </a:p>
        </p:txBody>
      </p:sp>
      <p:sp>
        <p:nvSpPr>
          <p:cNvPr id="14" name="TextBox 13"/>
          <p:cNvSpPr txBox="1">
            <a:spLocks noChangeArrowheads="1"/>
          </p:cNvSpPr>
          <p:nvPr/>
        </p:nvSpPr>
        <p:spPr bwMode="auto">
          <a:xfrm>
            <a:off x="2843213" y="3644900"/>
            <a:ext cx="1223962" cy="646113"/>
          </a:xfrm>
          <a:prstGeom prst="rect">
            <a:avLst/>
          </a:prstGeom>
          <a:noFill/>
          <a:ln w="9525">
            <a:noFill/>
            <a:miter lim="800000"/>
            <a:headEnd/>
            <a:tailEnd/>
          </a:ln>
        </p:spPr>
        <p:txBody>
          <a:bodyPr>
            <a:spAutoFit/>
          </a:bodyPr>
          <a:lstStyle/>
          <a:p>
            <a:pPr algn="ctr"/>
            <a:r>
              <a:rPr lang="ar-EG" sz="3600" b="1"/>
              <a:t>7</a:t>
            </a:r>
          </a:p>
        </p:txBody>
      </p:sp>
      <p:sp>
        <p:nvSpPr>
          <p:cNvPr id="15" name="TextBox 14"/>
          <p:cNvSpPr txBox="1">
            <a:spLocks noChangeArrowheads="1"/>
          </p:cNvSpPr>
          <p:nvPr/>
        </p:nvSpPr>
        <p:spPr bwMode="auto">
          <a:xfrm>
            <a:off x="1547813" y="3644900"/>
            <a:ext cx="1223962" cy="646113"/>
          </a:xfrm>
          <a:prstGeom prst="rect">
            <a:avLst/>
          </a:prstGeom>
          <a:noFill/>
          <a:ln w="9525">
            <a:noFill/>
            <a:miter lim="800000"/>
            <a:headEnd/>
            <a:tailEnd/>
          </a:ln>
        </p:spPr>
        <p:txBody>
          <a:bodyPr>
            <a:spAutoFit/>
          </a:bodyPr>
          <a:lstStyle/>
          <a:p>
            <a:pPr algn="ctr"/>
            <a:r>
              <a:rPr lang="ar-EG" sz="3600" b="1" dirty="0"/>
              <a:t>11</a:t>
            </a:r>
          </a:p>
        </p:txBody>
      </p:sp>
      <p:sp>
        <p:nvSpPr>
          <p:cNvPr id="17" name="TextBox 14"/>
          <p:cNvSpPr txBox="1">
            <a:spLocks noChangeArrowheads="1"/>
          </p:cNvSpPr>
          <p:nvPr/>
        </p:nvSpPr>
        <p:spPr bwMode="auto">
          <a:xfrm>
            <a:off x="152400" y="3657600"/>
            <a:ext cx="1223962" cy="646113"/>
          </a:xfrm>
          <a:prstGeom prst="rect">
            <a:avLst/>
          </a:prstGeom>
          <a:noFill/>
          <a:ln w="9525">
            <a:noFill/>
            <a:miter lim="800000"/>
            <a:headEnd/>
            <a:tailEnd/>
          </a:ln>
        </p:spPr>
        <p:txBody>
          <a:bodyPr>
            <a:spAutoFit/>
          </a:bodyPr>
          <a:lstStyle/>
          <a:p>
            <a:pPr algn="ctr"/>
            <a:r>
              <a:rPr lang="ar-EG" sz="3600" b="1" dirty="0" smtClean="0"/>
              <a:t>؟</a:t>
            </a:r>
            <a:endParaRPr lang="ar-EG" sz="3600" b="1" dirty="0"/>
          </a:p>
        </p:txBody>
      </p:sp>
      <p:sp>
        <p:nvSpPr>
          <p:cNvPr id="16" name="مربع نص 2"/>
          <p:cNvSpPr txBox="1"/>
          <p:nvPr/>
        </p:nvSpPr>
        <p:spPr>
          <a:xfrm>
            <a:off x="381000" y="3657600"/>
            <a:ext cx="785813" cy="646112"/>
          </a:xfrm>
          <a:prstGeom prst="rect">
            <a:avLst/>
          </a:prstGeom>
          <a:solidFill>
            <a:srgbClr val="00FF00"/>
          </a:solidFill>
        </p:spPr>
        <p:style>
          <a:lnRef idx="2">
            <a:schemeClr val="accent2"/>
          </a:lnRef>
          <a:fillRef idx="1">
            <a:schemeClr val="lt1"/>
          </a:fillRef>
          <a:effectRef idx="0">
            <a:schemeClr val="accent2"/>
          </a:effectRef>
          <a:fontRef idx="minor">
            <a:schemeClr val="dk1"/>
          </a:fontRef>
        </p:style>
        <p:txBody>
          <a:bodyPr rtlCol="1">
            <a:spAutoFit/>
          </a:bodyPr>
          <a:lstStyle/>
          <a:p>
            <a:pPr algn="ctr" fontAlgn="auto">
              <a:spcBef>
                <a:spcPts val="0"/>
              </a:spcBef>
              <a:spcAft>
                <a:spcPts val="0"/>
              </a:spcAft>
              <a:defRPr/>
            </a:pPr>
            <a:r>
              <a:rPr lang="ar-SA" sz="3600" b="1" u="sng" dirty="0">
                <a:solidFill>
                  <a:srgbClr val="FF0000"/>
                </a:solidFill>
              </a:rPr>
              <a:t>15</a:t>
            </a: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atGulp.wav"/>
                                        </p:tgtEl>
                                      </p:cMediaNode>
                                    </p:audio>
                                  </p:sub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4" name="اليوم.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5" name="الأحد.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6" name="المسافة بالكيلومترات.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7" name="2 ش45.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8" name="الإثنين.wav"/>
                                        </p:tgtEl>
                                      </p:cMediaNode>
                                    </p:audio>
                                  </p:sub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9" name="4 ش45.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10" name="الثلاثاء.wav"/>
                                        </p:tgtEl>
                                      </p:cMediaNode>
                                    </p:audio>
                                  </p:sub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subTnLst>
                                    <p:audio>
                                      <p:cMediaNode>
                                        <p:cTn display="0" masterRel="sameClick">
                                          <p:stCondLst>
                                            <p:cond evt="begin" delay="0">
                                              <p:tn val="47"/>
                                            </p:cond>
                                          </p:stCondLst>
                                          <p:endCondLst>
                                            <p:cond evt="onStopAudio" delay="0">
                                              <p:tgtEl>
                                                <p:sldTgt/>
                                              </p:tgtEl>
                                            </p:cond>
                                          </p:endCondLst>
                                        </p:cTn>
                                        <p:tgtEl>
                                          <p:sndTgt r:embed="rId11" name="7 ش45.wav"/>
                                        </p:tgtEl>
                                      </p:cMediaNode>
                                    </p:audio>
                                  </p:sub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down)">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12" name="الأربعاء.wav"/>
                                        </p:tgtEl>
                                      </p:cMediaNode>
                                    </p:audio>
                                  </p:sub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animEffect transition="in" filter="fade">
                                      <p:cBhvr>
                                        <p:cTn id="63"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13" name="11 ش45.wav"/>
                                        </p:tgtEl>
                                      </p:cMediaNode>
                                    </p:audio>
                                  </p:sub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down)">
                                      <p:cBhvr>
                                        <p:cTn id="68" dur="500"/>
                                        <p:tgtEl>
                                          <p:spTgt spid="11"/>
                                        </p:tgtEl>
                                      </p:cBhvr>
                                    </p:animEffect>
                                  </p:childTnLst>
                                  <p:subTnLst>
                                    <p:audio>
                                      <p:cMediaNode>
                                        <p:cTn display="0" masterRel="sameClick">
                                          <p:stCondLst>
                                            <p:cond evt="begin" delay="0">
                                              <p:tn val="66"/>
                                            </p:cond>
                                          </p:stCondLst>
                                          <p:endCondLst>
                                            <p:cond evt="onStopAudio" delay="0">
                                              <p:tgtEl>
                                                <p:sldTgt/>
                                              </p:tgtEl>
                                            </p:cond>
                                          </p:endCondLst>
                                        </p:cTn>
                                        <p:tgtEl>
                                          <p:sndTgt r:embed="rId14" name="الخميس.wav"/>
                                        </p:tgtEl>
                                      </p:cMediaNode>
                                    </p:audio>
                                  </p:sub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subTnLst>
                                    <p:audio>
                                      <p:cMediaNode>
                                        <p:cTn display="0" masterRel="sameClick">
                                          <p:stCondLst>
                                            <p:cond evt="begin" delay="0">
                                              <p:tn val="71"/>
                                            </p:cond>
                                          </p:stCondLst>
                                          <p:endCondLst>
                                            <p:cond evt="onStopAudio" delay="0">
                                              <p:tgtEl>
                                                <p:sldTgt/>
                                              </p:tgtEl>
                                            </p:cond>
                                          </p:endCondLst>
                                        </p:cTn>
                                        <p:tgtEl>
                                          <p:sndTgt r:embed="rId15" name="ش 45.wav"/>
                                        </p:tgtEl>
                                      </p:cMediaNode>
                                    </p:audio>
                                  </p:sub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anim calcmode="lin" valueType="num">
                                      <p:cBhvr>
                                        <p:cTn id="81" dur="500" fill="hold"/>
                                        <p:tgtEl>
                                          <p:spTgt spid="16"/>
                                        </p:tgtEl>
                                        <p:attrNameLst>
                                          <p:attrName>ppt_x</p:attrName>
                                        </p:attrNameLst>
                                      </p:cBhvr>
                                      <p:tavLst>
                                        <p:tav tm="0">
                                          <p:val>
                                            <p:strVal val="#ppt_x"/>
                                          </p:val>
                                        </p:tav>
                                        <p:tav tm="100000">
                                          <p:val>
                                            <p:strVal val="#ppt_x"/>
                                          </p:val>
                                        </p:tav>
                                      </p:tavLst>
                                    </p:anim>
                                    <p:anim calcmode="lin" valueType="num">
                                      <p:cBhvr>
                                        <p:cTn id="82"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16"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7" grpId="0"/>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57200" y="762000"/>
            <a:ext cx="8429625" cy="4929188"/>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EG" sz="4000"/>
          </a:p>
        </p:txBody>
      </p:sp>
      <p:sp>
        <p:nvSpPr>
          <p:cNvPr id="3" name="Rectangle 3"/>
          <p:cNvSpPr>
            <a:spLocks noChangeArrowheads="1"/>
          </p:cNvSpPr>
          <p:nvPr/>
        </p:nvSpPr>
        <p:spPr bwMode="auto">
          <a:xfrm>
            <a:off x="4476716" y="871538"/>
            <a:ext cx="4238661" cy="707886"/>
          </a:xfrm>
          <a:prstGeom prst="rect">
            <a:avLst/>
          </a:prstGeom>
          <a:noFill/>
          <a:ln w="9525">
            <a:noFill/>
            <a:miter lim="800000"/>
            <a:headEnd/>
            <a:tailEnd/>
          </a:ln>
        </p:spPr>
        <p:txBody>
          <a:bodyPr wrap="none" anchor="ctr">
            <a:spAutoFit/>
          </a:bodyPr>
          <a:lstStyle/>
          <a:p>
            <a:r>
              <a:rPr lang="ar-EG" sz="4000" b="1" dirty="0">
                <a:solidFill>
                  <a:srgbClr val="FF0000"/>
                </a:solidFill>
                <a:latin typeface="Times New Roman" pitchFamily="18" charset="0"/>
                <a:ea typeface="Calibri" pitchFamily="34" charset="0"/>
                <a:cs typeface="Times New Roman" pitchFamily="18" charset="0"/>
              </a:rPr>
              <a:t>افهم </a:t>
            </a:r>
            <a:r>
              <a:rPr lang="ar-EG" sz="4000" b="1" dirty="0" smtClean="0">
                <a:solidFill>
                  <a:srgbClr val="FF0000"/>
                </a:solidFill>
                <a:latin typeface="Times New Roman" pitchFamily="18" charset="0"/>
                <a:ea typeface="Calibri" pitchFamily="34" charset="0"/>
                <a:cs typeface="Times New Roman" pitchFamily="18" charset="0"/>
              </a:rPr>
              <a:t>ما </a:t>
            </a:r>
            <a:r>
              <a:rPr lang="ar-EG" sz="4000" b="1" dirty="0">
                <a:solidFill>
                  <a:srgbClr val="FF0000"/>
                </a:solidFill>
                <a:latin typeface="Times New Roman" pitchFamily="18" charset="0"/>
                <a:ea typeface="Calibri" pitchFamily="34" charset="0"/>
                <a:cs typeface="Times New Roman" pitchFamily="18" charset="0"/>
              </a:rPr>
              <a:t>معطيات المسألة؟</a:t>
            </a:r>
            <a:endParaRPr lang="ar-EG" sz="4000" dirty="0">
              <a:ea typeface="Calibri" pitchFamily="34" charset="0"/>
              <a:cs typeface="Times New Roman" pitchFamily="18" charset="0"/>
            </a:endParaRPr>
          </a:p>
        </p:txBody>
      </p:sp>
      <p:sp>
        <p:nvSpPr>
          <p:cNvPr id="4" name="Rectangle 4"/>
          <p:cNvSpPr>
            <a:spLocks noChangeArrowheads="1"/>
          </p:cNvSpPr>
          <p:nvPr/>
        </p:nvSpPr>
        <p:spPr bwMode="auto">
          <a:xfrm>
            <a:off x="533400" y="1648361"/>
            <a:ext cx="8258175" cy="1323439"/>
          </a:xfrm>
          <a:prstGeom prst="rect">
            <a:avLst/>
          </a:prstGeom>
          <a:noFill/>
          <a:ln w="9525">
            <a:noFill/>
            <a:miter lim="800000"/>
            <a:headEnd/>
            <a:tailEnd/>
          </a:ln>
        </p:spPr>
        <p:txBody>
          <a:bodyPr wrap="square" anchor="ctr">
            <a:spAutoFit/>
          </a:bodyPr>
          <a:lstStyle/>
          <a:p>
            <a:r>
              <a:rPr lang="ar-EG" sz="4000" b="1" dirty="0">
                <a:solidFill>
                  <a:srgbClr val="0000FF"/>
                </a:solidFill>
              </a:rPr>
              <a:t>جدول على نمط معين، يوضح عدد الكيلومترات التي قطعها سالم في أول أربعة أيام من التدريب.</a:t>
            </a:r>
            <a:endParaRPr lang="en-US" sz="4000" dirty="0">
              <a:solidFill>
                <a:srgbClr val="0000FF"/>
              </a:solidFill>
            </a:endParaRPr>
          </a:p>
        </p:txBody>
      </p:sp>
      <p:sp>
        <p:nvSpPr>
          <p:cNvPr id="5" name="Rectangle 4"/>
          <p:cNvSpPr>
            <a:spLocks noChangeArrowheads="1"/>
          </p:cNvSpPr>
          <p:nvPr/>
        </p:nvSpPr>
        <p:spPr bwMode="auto">
          <a:xfrm>
            <a:off x="609600" y="3429000"/>
            <a:ext cx="8153400" cy="1938992"/>
          </a:xfrm>
          <a:prstGeom prst="rect">
            <a:avLst/>
          </a:prstGeom>
          <a:noFill/>
          <a:ln w="9525">
            <a:noFill/>
            <a:miter lim="800000"/>
            <a:headEnd/>
            <a:tailEnd/>
          </a:ln>
        </p:spPr>
        <p:txBody>
          <a:bodyPr wrap="square" anchor="ctr">
            <a:spAutoFit/>
          </a:bodyPr>
          <a:lstStyle/>
          <a:p>
            <a:r>
              <a:rPr lang="ar-EG" sz="4000" b="1" dirty="0">
                <a:solidFill>
                  <a:srgbClr val="FF0000"/>
                </a:solidFill>
              </a:rPr>
              <a:t>المطلوب: </a:t>
            </a:r>
            <a:endParaRPr lang="ar-EG" sz="4000" b="1" dirty="0" smtClean="0">
              <a:solidFill>
                <a:srgbClr val="FF0000"/>
              </a:solidFill>
            </a:endParaRPr>
          </a:p>
          <a:p>
            <a:r>
              <a:rPr lang="ar-EG" sz="4000" b="1" dirty="0" smtClean="0">
                <a:solidFill>
                  <a:srgbClr val="0000FF"/>
                </a:solidFill>
              </a:rPr>
              <a:t>إذا </a:t>
            </a:r>
            <a:r>
              <a:rPr lang="ar-EG" sz="4000" b="1" dirty="0">
                <a:solidFill>
                  <a:srgbClr val="0000FF"/>
                </a:solidFill>
              </a:rPr>
              <a:t>استمر سالم على هذا النمط</a:t>
            </a:r>
            <a:r>
              <a:rPr lang="ar-EG" sz="4000" b="1" dirty="0" smtClean="0">
                <a:solidFill>
                  <a:srgbClr val="0000FF"/>
                </a:solidFill>
              </a:rPr>
              <a:t>،</a:t>
            </a:r>
            <a:r>
              <a:rPr lang="ar-SA" sz="4000" b="1" dirty="0" smtClean="0">
                <a:solidFill>
                  <a:srgbClr val="0000FF"/>
                </a:solidFill>
              </a:rPr>
              <a:t/>
            </a:r>
            <a:br>
              <a:rPr lang="ar-SA" sz="4000" b="1" dirty="0" smtClean="0">
                <a:solidFill>
                  <a:srgbClr val="0000FF"/>
                </a:solidFill>
              </a:rPr>
            </a:br>
            <a:r>
              <a:rPr lang="ar-EG" sz="4000" b="1" dirty="0" smtClean="0">
                <a:solidFill>
                  <a:srgbClr val="0000FF"/>
                </a:solidFill>
              </a:rPr>
              <a:t>فكم كيلومتر</a:t>
            </a:r>
            <a:r>
              <a:rPr lang="ar-SA" sz="4000" b="1" dirty="0" smtClean="0">
                <a:solidFill>
                  <a:srgbClr val="0000FF"/>
                </a:solidFill>
              </a:rPr>
              <a:t>ً</a:t>
            </a:r>
            <a:r>
              <a:rPr lang="ar-EG" sz="4000" b="1" dirty="0" smtClean="0">
                <a:solidFill>
                  <a:srgbClr val="0000FF"/>
                </a:solidFill>
              </a:rPr>
              <a:t>ا </a:t>
            </a:r>
            <a:r>
              <a:rPr lang="ar-EG" sz="4000" b="1" dirty="0">
                <a:solidFill>
                  <a:srgbClr val="0000FF"/>
                </a:solidFill>
              </a:rPr>
              <a:t>يقطع في يوم </a:t>
            </a:r>
            <a:r>
              <a:rPr lang="ar-SA" sz="4000" b="1" dirty="0" smtClean="0">
                <a:solidFill>
                  <a:srgbClr val="0000FF"/>
                </a:solidFill>
              </a:rPr>
              <a:t>الخميس</a:t>
            </a:r>
            <a:r>
              <a:rPr lang="ar-EG" sz="4000" b="1" dirty="0" smtClean="0">
                <a:solidFill>
                  <a:srgbClr val="0000FF"/>
                </a:solidFill>
              </a:rPr>
              <a:t>؟</a:t>
            </a:r>
            <a:endParaRPr lang="en-US" sz="4000" dirty="0">
              <a:solidFill>
                <a:srgbClr val="0000FF"/>
              </a:solidFill>
            </a:endParaRP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372" fill="hold">
                                          <p:stCondLst>
                                            <p:cond delay="0"/>
                                          </p:stCondLst>
                                        </p:cTn>
                                        <p:tgtEl>
                                          <p:spTgt spid="3"/>
                                        </p:tgtEl>
                                        <p:attrNameLst>
                                          <p:attrName>ppt_x</p:attrName>
                                        </p:attrNameLst>
                                      </p:cBhvr>
                                    </p:anim>
                                    <p:anim from="0" to="-1.0" calcmode="lin" valueType="num">
                                      <p:cBhvr>
                                        <p:cTn id="8" dur="2" decel="50000" autoRev="1" fill="hold">
                                          <p:stCondLst>
                                            <p:cond delay="496"/>
                                          </p:stCondLst>
                                        </p:cTn>
                                        <p:tgtEl>
                                          <p:spTgt spid="3"/>
                                        </p:tgtEl>
                                        <p:attrNameLst>
                                          <p:attrName>xshear</p:attrName>
                                        </p:attrNameLst>
                                      </p:cBhvr>
                                    </p:anim>
                                    <p:animScale>
                                      <p:cBhvr>
                                        <p:cTn id="9" dur="2" decel="100000" autoRev="1" fill="hold">
                                          <p:stCondLst>
                                            <p:cond delay="496"/>
                                          </p:stCondLst>
                                        </p:cTn>
                                        <p:tgtEl>
                                          <p:spTgt spid="3"/>
                                        </p:tgtEl>
                                      </p:cBhvr>
                                      <p:from x="100000" y="100000"/>
                                      <p:to x="80000" y="100000"/>
                                    </p:animScale>
                                    <p:anim by="(#ppt_h/3+#ppt_w*0.1)" calcmode="lin" valueType="num">
                                      <p:cBhvr additive="sum">
                                        <p:cTn id="10" dur="2" decel="100000" autoRev="1" fill="hold">
                                          <p:stCondLst>
                                            <p:cond delay="496"/>
                                          </p:stCondLst>
                                        </p:cTn>
                                        <p:tgtEl>
                                          <p:spTgt spid="3"/>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افهم ما معطيات المسألة ش46.wav"/>
                                        </p:tgtEl>
                                      </p:cMediaNode>
                                    </p:audio>
                                  </p:subTnLst>
                                </p:cTn>
                              </p:par>
                              <p:par>
                                <p:cTn id="11" presetID="34"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from="(-#ppt_w/2)" to="(#ppt_x)" calcmode="lin" valueType="num">
                                      <p:cBhvr>
                                        <p:cTn id="13" dur="372" fill="hold">
                                          <p:stCondLst>
                                            <p:cond delay="0"/>
                                          </p:stCondLst>
                                        </p:cTn>
                                        <p:tgtEl>
                                          <p:spTgt spid="2"/>
                                        </p:tgtEl>
                                        <p:attrNameLst>
                                          <p:attrName>ppt_x</p:attrName>
                                        </p:attrNameLst>
                                      </p:cBhvr>
                                    </p:anim>
                                    <p:anim from="0" to="-1.0" calcmode="lin" valueType="num">
                                      <p:cBhvr>
                                        <p:cTn id="14" dur="2" decel="50000" autoRev="1" fill="hold">
                                          <p:stCondLst>
                                            <p:cond delay="496"/>
                                          </p:stCondLst>
                                        </p:cTn>
                                        <p:tgtEl>
                                          <p:spTgt spid="2"/>
                                        </p:tgtEl>
                                        <p:attrNameLst>
                                          <p:attrName>xshear</p:attrName>
                                        </p:attrNameLst>
                                      </p:cBhvr>
                                    </p:anim>
                                    <p:animScale>
                                      <p:cBhvr>
                                        <p:cTn id="15" dur="2" decel="100000" autoRev="1" fill="hold">
                                          <p:stCondLst>
                                            <p:cond delay="496"/>
                                          </p:stCondLst>
                                        </p:cTn>
                                        <p:tgtEl>
                                          <p:spTgt spid="2"/>
                                        </p:tgtEl>
                                      </p:cBhvr>
                                      <p:from x="100000" y="100000"/>
                                      <p:to x="80000" y="100000"/>
                                    </p:animScale>
                                    <p:anim by="(#ppt_h/3+#ppt_w*0.1)" calcmode="lin" valueType="num">
                                      <p:cBhvr additive="sum">
                                        <p:cTn id="16" dur="2" decel="100000" autoRev="1" fill="hold">
                                          <p:stCondLst>
                                            <p:cond delay="496"/>
                                          </p:stCondLst>
                                        </p:cTn>
                                        <p:tgtEl>
                                          <p:spTgt spid="2"/>
                                        </p:tgtEl>
                                        <p:attrNameLst>
                                          <p:attrName>ppt_x</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amond(in)">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جدول على نمط معين ش46.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diamond(in)">
                                      <p:cBhvr>
                                        <p:cTn id="26" dur="500"/>
                                        <p:tgtEl>
                                          <p:spTgt spid="5">
                                            <p:txEl>
                                              <p:pRg st="0" end="0"/>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5" name="المطلوب ش46.wav"/>
                                        </p:tgtEl>
                                      </p:cMediaNode>
                                    </p:audio>
                                  </p:sub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diamond(in)">
                                      <p:cBhvr>
                                        <p:cTn id="31" dur="500"/>
                                        <p:tgtEl>
                                          <p:spTgt spid="5">
                                            <p:txEl>
                                              <p:pRg st="1" end="1"/>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6" name="إذا استمر سالم على هذا النمط.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uiExpand="1"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28625" y="714375"/>
            <a:ext cx="8429625" cy="5572125"/>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EG"/>
          </a:p>
        </p:txBody>
      </p:sp>
      <p:sp>
        <p:nvSpPr>
          <p:cNvPr id="3" name="Rectangle 3"/>
          <p:cNvSpPr>
            <a:spLocks noChangeArrowheads="1"/>
          </p:cNvSpPr>
          <p:nvPr/>
        </p:nvSpPr>
        <p:spPr bwMode="auto">
          <a:xfrm>
            <a:off x="4604955" y="785813"/>
            <a:ext cx="4110421" cy="1323439"/>
          </a:xfrm>
          <a:prstGeom prst="rect">
            <a:avLst/>
          </a:prstGeom>
          <a:noFill/>
          <a:ln w="9525">
            <a:noFill/>
            <a:miter lim="800000"/>
            <a:headEnd/>
            <a:tailEnd/>
          </a:ln>
        </p:spPr>
        <p:txBody>
          <a:bodyPr wrap="none" anchor="ctr">
            <a:spAutoFit/>
          </a:bodyPr>
          <a:lstStyle/>
          <a:p>
            <a:r>
              <a:rPr lang="ar-EG" sz="4000" b="1" dirty="0">
                <a:solidFill>
                  <a:srgbClr val="FF0000"/>
                </a:solidFill>
                <a:latin typeface="Times New Roman" pitchFamily="18" charset="0"/>
                <a:ea typeface="Calibri" pitchFamily="34" charset="0"/>
                <a:cs typeface="Times New Roman" pitchFamily="18" charset="0"/>
              </a:rPr>
              <a:t>خطط</a:t>
            </a:r>
          </a:p>
          <a:p>
            <a:r>
              <a:rPr lang="ar-EG" sz="4000" b="1" dirty="0">
                <a:ea typeface="Calibri" pitchFamily="34" charset="0"/>
                <a:cs typeface="Times New Roman" pitchFamily="18" charset="0"/>
              </a:rPr>
              <a:t>استعمل الحساب الذهني.</a:t>
            </a:r>
            <a:endParaRPr lang="ar-EG" sz="4400" dirty="0">
              <a:ea typeface="Calibri" pitchFamily="34" charset="0"/>
              <a:cs typeface="Times New Roman" pitchFamily="18" charset="0"/>
            </a:endParaRPr>
          </a:p>
        </p:txBody>
      </p:sp>
      <p:sp>
        <p:nvSpPr>
          <p:cNvPr id="4" name="Rectangle 3"/>
          <p:cNvSpPr>
            <a:spLocks noChangeArrowheads="1"/>
          </p:cNvSpPr>
          <p:nvPr/>
        </p:nvSpPr>
        <p:spPr bwMode="auto">
          <a:xfrm>
            <a:off x="8143875" y="2586038"/>
            <a:ext cx="684213" cy="708025"/>
          </a:xfrm>
          <a:prstGeom prst="rect">
            <a:avLst/>
          </a:prstGeom>
          <a:noFill/>
          <a:ln w="9525">
            <a:noFill/>
            <a:miter lim="800000"/>
            <a:headEnd/>
            <a:tailEnd/>
          </a:ln>
        </p:spPr>
        <p:txBody>
          <a:bodyPr wrap="none" anchor="ctr">
            <a:spAutoFit/>
          </a:bodyPr>
          <a:lstStyle/>
          <a:p>
            <a:r>
              <a:rPr lang="ar-EG" sz="4000" b="1" dirty="0">
                <a:solidFill>
                  <a:srgbClr val="FF0000"/>
                </a:solidFill>
                <a:latin typeface="Times New Roman" pitchFamily="18" charset="0"/>
                <a:ea typeface="Calibri" pitchFamily="34" charset="0"/>
                <a:cs typeface="Times New Roman" pitchFamily="18" charset="0"/>
              </a:rPr>
              <a:t>حل</a:t>
            </a:r>
          </a:p>
        </p:txBody>
      </p:sp>
      <p:sp>
        <p:nvSpPr>
          <p:cNvPr id="21" name="سهم منحني إلى اليسار 20"/>
          <p:cNvSpPr/>
          <p:nvPr/>
        </p:nvSpPr>
        <p:spPr bwMode="auto">
          <a:xfrm rot="5400000">
            <a:off x="6428581" y="3877640"/>
            <a:ext cx="477838" cy="1447800"/>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22" name="سهم منحني إلى اليسار 21"/>
          <p:cNvSpPr/>
          <p:nvPr/>
        </p:nvSpPr>
        <p:spPr bwMode="auto">
          <a:xfrm rot="5400000">
            <a:off x="5095081" y="3991940"/>
            <a:ext cx="477838" cy="1219200"/>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26" name="سهم منحني إلى اليسار 25"/>
          <p:cNvSpPr/>
          <p:nvPr/>
        </p:nvSpPr>
        <p:spPr bwMode="auto">
          <a:xfrm rot="5400000">
            <a:off x="3761581" y="3953840"/>
            <a:ext cx="477838" cy="1295400"/>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27" name="سهم منحني إلى اليسار 26"/>
          <p:cNvSpPr/>
          <p:nvPr/>
        </p:nvSpPr>
        <p:spPr bwMode="auto">
          <a:xfrm rot="5400000">
            <a:off x="2389981" y="3953840"/>
            <a:ext cx="477838" cy="1295400"/>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28" name="مستطيل 27"/>
          <p:cNvSpPr/>
          <p:nvPr/>
        </p:nvSpPr>
        <p:spPr>
          <a:xfrm>
            <a:off x="6858000" y="3676820"/>
            <a:ext cx="828000" cy="50400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rtl="1">
              <a:defRPr/>
            </a:pPr>
            <a:r>
              <a:rPr lang="ar-EG" sz="2800" b="1" dirty="0" smtClean="0"/>
              <a:t>2</a:t>
            </a:r>
            <a:endParaRPr lang="ar-EG" sz="2800" dirty="0"/>
          </a:p>
        </p:txBody>
      </p:sp>
      <p:sp>
        <p:nvSpPr>
          <p:cNvPr id="29" name="مستطيل 28"/>
          <p:cNvSpPr/>
          <p:nvPr/>
        </p:nvSpPr>
        <p:spPr>
          <a:xfrm>
            <a:off x="5486400" y="3676820"/>
            <a:ext cx="828000" cy="50400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rtl="1">
              <a:defRPr/>
            </a:pPr>
            <a:r>
              <a:rPr lang="ar-EG" sz="2800" b="1" dirty="0" smtClean="0"/>
              <a:t>4</a:t>
            </a:r>
            <a:endParaRPr lang="ar-EG" sz="2800" dirty="0"/>
          </a:p>
        </p:txBody>
      </p:sp>
      <p:sp>
        <p:nvSpPr>
          <p:cNvPr id="30" name="مستطيل 29"/>
          <p:cNvSpPr/>
          <p:nvPr/>
        </p:nvSpPr>
        <p:spPr>
          <a:xfrm>
            <a:off x="4191000" y="3753020"/>
            <a:ext cx="828000" cy="5040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rtl="1">
              <a:defRPr/>
            </a:pPr>
            <a:r>
              <a:rPr lang="ar-EG" sz="2800" b="1" dirty="0" smtClean="0"/>
              <a:t>7</a:t>
            </a:r>
            <a:endParaRPr lang="ar-EG" sz="2800" dirty="0"/>
          </a:p>
        </p:txBody>
      </p:sp>
      <p:sp>
        <p:nvSpPr>
          <p:cNvPr id="31" name="مستطيل 30"/>
          <p:cNvSpPr/>
          <p:nvPr/>
        </p:nvSpPr>
        <p:spPr>
          <a:xfrm>
            <a:off x="2819400" y="3753020"/>
            <a:ext cx="828000" cy="5040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rtl="1">
              <a:defRPr/>
            </a:pPr>
            <a:r>
              <a:rPr lang="ar-EG" sz="2800" b="1" dirty="0" smtClean="0"/>
              <a:t>11</a:t>
            </a:r>
            <a:endParaRPr lang="ar-EG" sz="2800" dirty="0"/>
          </a:p>
        </p:txBody>
      </p:sp>
      <p:sp>
        <p:nvSpPr>
          <p:cNvPr id="32" name="مستطيل 31"/>
          <p:cNvSpPr/>
          <p:nvPr/>
        </p:nvSpPr>
        <p:spPr>
          <a:xfrm>
            <a:off x="1447800" y="3829220"/>
            <a:ext cx="828000" cy="5040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rtl="1">
              <a:defRPr/>
            </a:pPr>
            <a:r>
              <a:rPr lang="ar-EG" sz="2800" b="1" dirty="0" smtClean="0"/>
              <a:t>16</a:t>
            </a:r>
            <a:endParaRPr lang="ar-EG" sz="2800" dirty="0"/>
          </a:p>
        </p:txBody>
      </p:sp>
      <p:sp>
        <p:nvSpPr>
          <p:cNvPr id="33" name="مستطيل 32"/>
          <p:cNvSpPr>
            <a:spLocks/>
          </p:cNvSpPr>
          <p:nvPr/>
        </p:nvSpPr>
        <p:spPr>
          <a:xfrm>
            <a:off x="6858000" y="5001620"/>
            <a:ext cx="828000" cy="50400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rtl="1">
              <a:defRPr/>
            </a:pPr>
            <a:r>
              <a:rPr lang="ar-EG" sz="2800" b="1" dirty="0" smtClean="0"/>
              <a:t>+ 2</a:t>
            </a:r>
            <a:endParaRPr lang="ar-EG" sz="2800" dirty="0"/>
          </a:p>
        </p:txBody>
      </p:sp>
      <p:sp>
        <p:nvSpPr>
          <p:cNvPr id="34" name="مستطيل 33"/>
          <p:cNvSpPr>
            <a:spLocks/>
          </p:cNvSpPr>
          <p:nvPr/>
        </p:nvSpPr>
        <p:spPr>
          <a:xfrm>
            <a:off x="5410200" y="5058600"/>
            <a:ext cx="828000" cy="50400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defRPr/>
            </a:pPr>
            <a:r>
              <a:rPr lang="ar-EG" sz="2800" b="1" dirty="0" smtClean="0"/>
              <a:t>+ 3</a:t>
            </a:r>
            <a:endParaRPr lang="ar-EG" sz="2800" dirty="0"/>
          </a:p>
        </p:txBody>
      </p:sp>
      <p:sp>
        <p:nvSpPr>
          <p:cNvPr id="35" name="مستطيل 34"/>
          <p:cNvSpPr>
            <a:spLocks/>
          </p:cNvSpPr>
          <p:nvPr/>
        </p:nvSpPr>
        <p:spPr>
          <a:xfrm>
            <a:off x="4114800" y="5058600"/>
            <a:ext cx="828000" cy="5040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ar-EG" sz="2800" b="1" dirty="0" smtClean="0"/>
              <a:t>+ 4</a:t>
            </a:r>
            <a:endParaRPr lang="ar-EG" sz="2800" dirty="0"/>
          </a:p>
        </p:txBody>
      </p:sp>
      <p:sp>
        <p:nvSpPr>
          <p:cNvPr id="36" name="مستطيل 35"/>
          <p:cNvSpPr/>
          <p:nvPr/>
        </p:nvSpPr>
        <p:spPr>
          <a:xfrm>
            <a:off x="2601000" y="5058600"/>
            <a:ext cx="828000" cy="5040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ar-EG" sz="2800" b="1" dirty="0" smtClean="0"/>
              <a:t>+ 5</a:t>
            </a:r>
            <a:endParaRPr lang="ar-EG" sz="2800" dirty="0"/>
          </a:p>
        </p:txBody>
      </p:sp>
    </p:spTree>
  </p:cSld>
  <p:clrMapOvr>
    <a:masterClrMapping/>
  </p:clrMapOvr>
  <p:transition>
    <p:strips dir="rd"/>
    <p:sndAc>
      <p:stSnd>
        <p:snd r:embed="rId3"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from="(-#ppt_w/2)" to="(#ppt_x)" calcmode="lin" valueType="num">
                                      <p:cBhvr>
                                        <p:cTn id="7" dur="372" fill="hold">
                                          <p:stCondLst>
                                            <p:cond delay="0"/>
                                          </p:stCondLst>
                                        </p:cTn>
                                        <p:tgtEl>
                                          <p:spTgt spid="3">
                                            <p:txEl>
                                              <p:pRg st="0" end="0"/>
                                            </p:txEl>
                                          </p:spTgt>
                                        </p:tgtEl>
                                        <p:attrNameLst>
                                          <p:attrName>ppt_x</p:attrName>
                                        </p:attrNameLst>
                                      </p:cBhvr>
                                    </p:anim>
                                    <p:anim from="0" to="-1.0" calcmode="lin" valueType="num">
                                      <p:cBhvr>
                                        <p:cTn id="8" dur="2" decel="50000" autoRev="1" fill="hold">
                                          <p:stCondLst>
                                            <p:cond delay="496"/>
                                          </p:stCondLst>
                                        </p:cTn>
                                        <p:tgtEl>
                                          <p:spTgt spid="3">
                                            <p:txEl>
                                              <p:pRg st="0" end="0"/>
                                            </p:txEl>
                                          </p:spTgt>
                                        </p:tgtEl>
                                        <p:attrNameLst>
                                          <p:attrName>xshear</p:attrName>
                                        </p:attrNameLst>
                                      </p:cBhvr>
                                    </p:anim>
                                    <p:animScale>
                                      <p:cBhvr>
                                        <p:cTn id="9" dur="2" decel="100000" autoRev="1" fill="hold">
                                          <p:stCondLst>
                                            <p:cond delay="496"/>
                                          </p:stCondLst>
                                        </p:cTn>
                                        <p:tgtEl>
                                          <p:spTgt spid="3">
                                            <p:txEl>
                                              <p:pRg st="0" end="0"/>
                                            </p:txEl>
                                          </p:spTgt>
                                        </p:tgtEl>
                                      </p:cBhvr>
                                      <p:from x="100000" y="100000"/>
                                      <p:to x="80000" y="100000"/>
                                    </p:animScale>
                                    <p:anim by="(#ppt_h/3+#ppt_w*0.1)" calcmode="lin" valueType="num">
                                      <p:cBhvr additive="sum">
                                        <p:cTn id="10" dur="2" decel="100000" autoRev="1" fill="hold">
                                          <p:stCondLst>
                                            <p:cond delay="496"/>
                                          </p:stCondLst>
                                        </p:cTn>
                                        <p:tgtEl>
                                          <p:spTgt spid="3">
                                            <p:txEl>
                                              <p:pRg st="0" end="0"/>
                                            </p:txEl>
                                          </p:spTgt>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خطط ش47.wav"/>
                                        </p:tgtEl>
                                      </p:cMediaNode>
                                    </p:audio>
                                  </p:sub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from="(-#ppt_w/2)" to="(#ppt_x)" calcmode="lin" valueType="num">
                                      <p:cBhvr>
                                        <p:cTn id="15" dur="372" fill="hold">
                                          <p:stCondLst>
                                            <p:cond delay="0"/>
                                          </p:stCondLst>
                                        </p:cTn>
                                        <p:tgtEl>
                                          <p:spTgt spid="3">
                                            <p:txEl>
                                              <p:pRg st="1" end="1"/>
                                            </p:txEl>
                                          </p:spTgt>
                                        </p:tgtEl>
                                        <p:attrNameLst>
                                          <p:attrName>ppt_x</p:attrName>
                                        </p:attrNameLst>
                                      </p:cBhvr>
                                    </p:anim>
                                    <p:anim from="0" to="-1.0" calcmode="lin" valueType="num">
                                      <p:cBhvr>
                                        <p:cTn id="16" dur="2" decel="50000" autoRev="1" fill="hold">
                                          <p:stCondLst>
                                            <p:cond delay="496"/>
                                          </p:stCondLst>
                                        </p:cTn>
                                        <p:tgtEl>
                                          <p:spTgt spid="3">
                                            <p:txEl>
                                              <p:pRg st="1" end="1"/>
                                            </p:txEl>
                                          </p:spTgt>
                                        </p:tgtEl>
                                        <p:attrNameLst>
                                          <p:attrName>xshear</p:attrName>
                                        </p:attrNameLst>
                                      </p:cBhvr>
                                    </p:anim>
                                    <p:animScale>
                                      <p:cBhvr>
                                        <p:cTn id="17" dur="2" decel="100000" autoRev="1" fill="hold">
                                          <p:stCondLst>
                                            <p:cond delay="496"/>
                                          </p:stCondLst>
                                        </p:cTn>
                                        <p:tgtEl>
                                          <p:spTgt spid="3">
                                            <p:txEl>
                                              <p:pRg st="1" end="1"/>
                                            </p:txEl>
                                          </p:spTgt>
                                        </p:tgtEl>
                                      </p:cBhvr>
                                      <p:from x="100000" y="100000"/>
                                      <p:to x="80000" y="100000"/>
                                    </p:animScale>
                                    <p:anim by="(#ppt_h/3+#ppt_w*0.1)" calcmode="lin" valueType="num">
                                      <p:cBhvr additive="sum">
                                        <p:cTn id="18" dur="2" decel="100000" autoRev="1" fill="hold">
                                          <p:stCondLst>
                                            <p:cond delay="496"/>
                                          </p:stCondLst>
                                        </p:cTn>
                                        <p:tgtEl>
                                          <p:spTgt spid="3">
                                            <p:txEl>
                                              <p:pRg st="1" end="1"/>
                                            </p:txEl>
                                          </p:spTgt>
                                        </p:tgtEl>
                                        <p:attrNameLst>
                                          <p:attrName>ppt_x</p:attrName>
                                        </p:attrNameLst>
                                      </p:cBhvr>
                                    </p:anim>
                                  </p:childTnLst>
                                  <p:subTnLst>
                                    <p:audio>
                                      <p:cMediaNode>
                                        <p:cTn display="0" masterRel="sameClick">
                                          <p:stCondLst>
                                            <p:cond evt="begin" delay="0">
                                              <p:tn val="13"/>
                                            </p:cond>
                                          </p:stCondLst>
                                          <p:endCondLst>
                                            <p:cond evt="onStopAudio" delay="0">
                                              <p:tgtEl>
                                                <p:sldTgt/>
                                              </p:tgtEl>
                                            </p:cond>
                                          </p:endCondLst>
                                        </p:cTn>
                                        <p:tgtEl>
                                          <p:sndTgt r:embed="rId5" name="استعمل الحساب الذهني ش47.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from="(-#ppt_w/2)" to="(#ppt_x)" calcmode="lin" valueType="num">
                                      <p:cBhvr>
                                        <p:cTn id="23" dur="372" fill="hold">
                                          <p:stCondLst>
                                            <p:cond delay="0"/>
                                          </p:stCondLst>
                                        </p:cTn>
                                        <p:tgtEl>
                                          <p:spTgt spid="4"/>
                                        </p:tgtEl>
                                        <p:attrNameLst>
                                          <p:attrName>ppt_x</p:attrName>
                                        </p:attrNameLst>
                                      </p:cBhvr>
                                    </p:anim>
                                    <p:anim from="0" to="-1.0" calcmode="lin" valueType="num">
                                      <p:cBhvr>
                                        <p:cTn id="24" dur="2" decel="50000" autoRev="1" fill="hold">
                                          <p:stCondLst>
                                            <p:cond delay="496"/>
                                          </p:stCondLst>
                                        </p:cTn>
                                        <p:tgtEl>
                                          <p:spTgt spid="4"/>
                                        </p:tgtEl>
                                        <p:attrNameLst>
                                          <p:attrName>xshear</p:attrName>
                                        </p:attrNameLst>
                                      </p:cBhvr>
                                    </p:anim>
                                    <p:animScale>
                                      <p:cBhvr>
                                        <p:cTn id="25" dur="2" decel="100000" autoRev="1" fill="hold">
                                          <p:stCondLst>
                                            <p:cond delay="496"/>
                                          </p:stCondLst>
                                        </p:cTn>
                                        <p:tgtEl>
                                          <p:spTgt spid="4"/>
                                        </p:tgtEl>
                                      </p:cBhvr>
                                      <p:from x="100000" y="100000"/>
                                      <p:to x="80000" y="100000"/>
                                    </p:animScale>
                                    <p:anim by="(#ppt_h/3+#ppt_w*0.1)" calcmode="lin" valueType="num">
                                      <p:cBhvr additive="sum">
                                        <p:cTn id="26" dur="2" decel="100000" autoRev="1" fill="hold">
                                          <p:stCondLst>
                                            <p:cond delay="496"/>
                                          </p:stCondLst>
                                        </p:cTn>
                                        <p:tgtEl>
                                          <p:spTgt spid="4"/>
                                        </p:tgtEl>
                                        <p:attrNameLst>
                                          <p:attrName>ppt_x</p:attrName>
                                        </p:attrNameLst>
                                      </p:cBhvr>
                                    </p:anim>
                                  </p:childTnLst>
                                  <p:subTnLst>
                                    <p:audio>
                                      <p:cMediaNode>
                                        <p:cTn display="0" masterRel="sameClick">
                                          <p:stCondLst>
                                            <p:cond evt="begin" delay="0">
                                              <p:tn val="21"/>
                                            </p:cond>
                                          </p:stCondLst>
                                          <p:endCondLst>
                                            <p:cond evt="onStopAudio" delay="0">
                                              <p:tgtEl>
                                                <p:sldTgt/>
                                              </p:tgtEl>
                                            </p:cond>
                                          </p:endCondLst>
                                        </p:cTn>
                                        <p:tgtEl>
                                          <p:sndTgt r:embed="rId6" name="حل ش47.wav"/>
                                        </p:tgtEl>
                                      </p:cMediaNode>
                                    </p:audio>
                                  </p:sub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ox(in)">
                                      <p:cBhvr>
                                        <p:cTn id="31" dur="500"/>
                                        <p:tgtEl>
                                          <p:spTgt spid="28"/>
                                        </p:tgtEl>
                                      </p:cBhvr>
                                    </p:animEffect>
                                  </p:childTnLst>
                                  <p:subTnLst>
                                    <p:audio>
                                      <p:cMediaNode>
                                        <p:cTn display="0" masterRel="sameClick">
                                          <p:stCondLst>
                                            <p:cond evt="begin" delay="0">
                                              <p:tn val="29"/>
                                            </p:cond>
                                          </p:stCondLst>
                                          <p:endCondLst>
                                            <p:cond evt="onStopAudio" delay="0">
                                              <p:tgtEl>
                                                <p:sldTgt/>
                                              </p:tgtEl>
                                            </p:cond>
                                          </p:endCondLst>
                                        </p:cTn>
                                        <p:tgtEl>
                                          <p:sndTgt r:embed="rId7" name="2 ش47.wav"/>
                                        </p:tgtEl>
                                      </p:cMediaNode>
                                    </p:audio>
                                  </p:sub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ox(in)">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8" name="+2.wav"/>
                                        </p:tgtEl>
                                      </p:cMediaNode>
                                    </p:audio>
                                  </p:subTnLst>
                                </p:cTn>
                              </p:par>
                              <p:par>
                                <p:cTn id="37" presetID="4" presetClass="entr" presetSubtype="16"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ox(in)">
                                      <p:cBhvr>
                                        <p:cTn id="39" dur="500"/>
                                        <p:tgtEl>
                                          <p:spTgt spid="33"/>
                                        </p:tgtEl>
                                      </p:cBhvr>
                                    </p:animEffect>
                                  </p:childTnLst>
                                  <p:subTnLst>
                                    <p:audio>
                                      <p:cMediaNode>
                                        <p:cTn display="0" masterRel="sameClick">
                                          <p:stCondLst>
                                            <p:cond evt="begin" delay="0">
                                              <p:tn val="37"/>
                                            </p:cond>
                                          </p:stCondLst>
                                          <p:endCondLst>
                                            <p:cond evt="onStopAudio" delay="0">
                                              <p:tgtEl>
                                                <p:sldTgt/>
                                              </p:tgtEl>
                                            </p:cond>
                                          </p:endCondLst>
                                        </p:cTn>
                                        <p:tgtEl>
                                          <p:sndTgt r:embed="rId8" name="+2.wav"/>
                                        </p:tgtEl>
                                      </p:cMediaNode>
                                    </p:audio>
                                  </p:subTnLst>
                                </p:cTn>
                              </p:par>
                              <p:par>
                                <p:cTn id="40" presetID="4"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ox(in)">
                                      <p:cBhvr>
                                        <p:cTn id="42" dur="500"/>
                                        <p:tgtEl>
                                          <p:spTgt spid="29"/>
                                        </p:tgtEl>
                                      </p:cBhvr>
                                    </p:animEffect>
                                  </p:childTnLst>
                                  <p:subTnLst>
                                    <p:audio>
                                      <p:cMediaNode>
                                        <p:cTn display="0" masterRel="sameClick">
                                          <p:stCondLst>
                                            <p:cond evt="begin" delay="0">
                                              <p:tn val="40"/>
                                            </p:cond>
                                          </p:stCondLst>
                                          <p:endCondLst>
                                            <p:cond evt="onStopAudio" delay="0">
                                              <p:tgtEl>
                                                <p:sldTgt/>
                                              </p:tgtEl>
                                            </p:cond>
                                          </p:endCondLst>
                                        </p:cTn>
                                        <p:tgtEl>
                                          <p:sndTgt r:embed="rId8" name="+2.wav"/>
                                        </p:tgtEl>
                                      </p:cMediaNode>
                                    </p:audio>
                                  </p:sub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ox(in)">
                                      <p:cBhvr>
                                        <p:cTn id="47" dur="500"/>
                                        <p:tgtEl>
                                          <p:spTgt spid="22"/>
                                        </p:tgtEl>
                                      </p:cBhvr>
                                    </p:animEffect>
                                  </p:childTnLst>
                                  <p:subTnLst>
                                    <p:audio>
                                      <p:cMediaNode>
                                        <p:cTn display="0" masterRel="sameClick">
                                          <p:stCondLst>
                                            <p:cond evt="begin" delay="0">
                                              <p:tn val="45"/>
                                            </p:cond>
                                          </p:stCondLst>
                                          <p:endCondLst>
                                            <p:cond evt="onStopAudio" delay="0">
                                              <p:tgtEl>
                                                <p:sldTgt/>
                                              </p:tgtEl>
                                            </p:cond>
                                          </p:endCondLst>
                                        </p:cTn>
                                        <p:tgtEl>
                                          <p:sndTgt r:embed="rId9" name="+3.wav"/>
                                        </p:tgtEl>
                                      </p:cMediaNode>
                                    </p:audio>
                                  </p:subTnLst>
                                </p:cTn>
                              </p:par>
                              <p:par>
                                <p:cTn id="48" presetID="4" presetClass="entr" presetSubtype="16"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ox(in)">
                                      <p:cBhvr>
                                        <p:cTn id="50" dur="500"/>
                                        <p:tgtEl>
                                          <p:spTgt spid="34"/>
                                        </p:tgtEl>
                                      </p:cBhvr>
                                    </p:animEffect>
                                  </p:childTnLst>
                                  <p:subTnLst>
                                    <p:audio>
                                      <p:cMediaNode>
                                        <p:cTn display="0" masterRel="sameClick">
                                          <p:stCondLst>
                                            <p:cond evt="begin" delay="0">
                                              <p:tn val="48"/>
                                            </p:cond>
                                          </p:stCondLst>
                                          <p:endCondLst>
                                            <p:cond evt="onStopAudio" delay="0">
                                              <p:tgtEl>
                                                <p:sldTgt/>
                                              </p:tgtEl>
                                            </p:cond>
                                          </p:endCondLst>
                                        </p:cTn>
                                        <p:tgtEl>
                                          <p:sndTgt r:embed="rId9" name="+3.wav"/>
                                        </p:tgtEl>
                                      </p:cMediaNode>
                                    </p:audio>
                                  </p:subTnLst>
                                </p:cTn>
                              </p:par>
                              <p:par>
                                <p:cTn id="51" presetID="4" presetClass="entr" presetSubtype="16"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ox(in)">
                                      <p:cBhvr>
                                        <p:cTn id="53" dur="500"/>
                                        <p:tgtEl>
                                          <p:spTgt spid="30"/>
                                        </p:tgtEl>
                                      </p:cBhvr>
                                    </p:animEffect>
                                  </p:childTnLst>
                                  <p:subTnLst>
                                    <p:audio>
                                      <p:cMediaNode>
                                        <p:cTn display="0" masterRel="sameClick">
                                          <p:stCondLst>
                                            <p:cond evt="begin" delay="0">
                                              <p:tn val="51"/>
                                            </p:cond>
                                          </p:stCondLst>
                                          <p:endCondLst>
                                            <p:cond evt="onStopAudio" delay="0">
                                              <p:tgtEl>
                                                <p:sldTgt/>
                                              </p:tgtEl>
                                            </p:cond>
                                          </p:endCondLst>
                                        </p:cTn>
                                        <p:tgtEl>
                                          <p:sndTgt r:embed="rId9" name="+3.wav"/>
                                        </p:tgtEl>
                                      </p:cMediaNode>
                                    </p:audio>
                                  </p:sub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ox(in)">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10" name="+4.wav"/>
                                        </p:tgtEl>
                                      </p:cMediaNode>
                                    </p:audio>
                                  </p:subTnLst>
                                </p:cTn>
                              </p:par>
                              <p:par>
                                <p:cTn id="59" presetID="4" presetClass="entr" presetSubtype="16"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ox(in)">
                                      <p:cBhvr>
                                        <p:cTn id="61" dur="500"/>
                                        <p:tgtEl>
                                          <p:spTgt spid="35"/>
                                        </p:tgtEl>
                                      </p:cBhvr>
                                    </p:animEffect>
                                  </p:childTnLst>
                                  <p:subTnLst>
                                    <p:audio>
                                      <p:cMediaNode>
                                        <p:cTn display="0" masterRel="sameClick">
                                          <p:stCondLst>
                                            <p:cond evt="begin" delay="0">
                                              <p:tn val="59"/>
                                            </p:cond>
                                          </p:stCondLst>
                                          <p:endCondLst>
                                            <p:cond evt="onStopAudio" delay="0">
                                              <p:tgtEl>
                                                <p:sldTgt/>
                                              </p:tgtEl>
                                            </p:cond>
                                          </p:endCondLst>
                                        </p:cTn>
                                        <p:tgtEl>
                                          <p:sndTgt r:embed="rId10" name="+4.wav"/>
                                        </p:tgtEl>
                                      </p:cMediaNode>
                                    </p:audio>
                                  </p:subTnLst>
                                </p:cTn>
                              </p:par>
                              <p:par>
                                <p:cTn id="62" presetID="4" presetClass="entr" presetSubtype="16"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box(in)">
                                      <p:cBhvr>
                                        <p:cTn id="64" dur="500"/>
                                        <p:tgtEl>
                                          <p:spTgt spid="31"/>
                                        </p:tgtEl>
                                      </p:cBhvr>
                                    </p:animEffect>
                                  </p:childTnLst>
                                  <p:subTnLst>
                                    <p:audio>
                                      <p:cMediaNode>
                                        <p:cTn display="0" masterRel="sameClick">
                                          <p:stCondLst>
                                            <p:cond evt="begin" delay="0">
                                              <p:tn val="62"/>
                                            </p:cond>
                                          </p:stCondLst>
                                          <p:endCondLst>
                                            <p:cond evt="onStopAudio" delay="0">
                                              <p:tgtEl>
                                                <p:sldTgt/>
                                              </p:tgtEl>
                                            </p:cond>
                                          </p:endCondLst>
                                        </p:cTn>
                                        <p:tgtEl>
                                          <p:sndTgt r:embed="rId10" name="+4.wav"/>
                                        </p:tgtEl>
                                      </p:cMediaNode>
                                    </p:audio>
                                  </p:sub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box(in)">
                                      <p:cBhvr>
                                        <p:cTn id="69" dur="500"/>
                                        <p:tgtEl>
                                          <p:spTgt spid="27"/>
                                        </p:tgtEl>
                                      </p:cBhvr>
                                    </p:animEffect>
                                  </p:childTnLst>
                                  <p:subTnLst>
                                    <p:audio>
                                      <p:cMediaNode>
                                        <p:cTn display="0" masterRel="sameClick">
                                          <p:stCondLst>
                                            <p:cond evt="begin" delay="0">
                                              <p:tn val="67"/>
                                            </p:cond>
                                          </p:stCondLst>
                                          <p:endCondLst>
                                            <p:cond evt="onStopAudio" delay="0">
                                              <p:tgtEl>
                                                <p:sldTgt/>
                                              </p:tgtEl>
                                            </p:cond>
                                          </p:endCondLst>
                                        </p:cTn>
                                        <p:tgtEl>
                                          <p:sndTgt r:embed="rId11" name="+5.wav"/>
                                        </p:tgtEl>
                                      </p:cMediaNode>
                                    </p:audio>
                                  </p:subTnLst>
                                </p:cTn>
                              </p:par>
                              <p:par>
                                <p:cTn id="70" presetID="4" presetClass="entr" presetSubtype="16"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box(in)">
                                      <p:cBhvr>
                                        <p:cTn id="72" dur="500"/>
                                        <p:tgtEl>
                                          <p:spTgt spid="36"/>
                                        </p:tgtEl>
                                      </p:cBhvr>
                                    </p:animEffect>
                                  </p:childTnLst>
                                  <p:subTnLst>
                                    <p:audio>
                                      <p:cMediaNode>
                                        <p:cTn display="0" masterRel="sameClick">
                                          <p:stCondLst>
                                            <p:cond evt="begin" delay="0">
                                              <p:tn val="70"/>
                                            </p:cond>
                                          </p:stCondLst>
                                          <p:endCondLst>
                                            <p:cond evt="onStopAudio" delay="0">
                                              <p:tgtEl>
                                                <p:sldTgt/>
                                              </p:tgtEl>
                                            </p:cond>
                                          </p:endCondLst>
                                        </p:cTn>
                                        <p:tgtEl>
                                          <p:sndTgt r:embed="rId11" name="+5.wav"/>
                                        </p:tgtEl>
                                      </p:cMediaNode>
                                    </p:audio>
                                  </p:subTnLst>
                                </p:cTn>
                              </p:par>
                              <p:par>
                                <p:cTn id="73" presetID="4" presetClass="entr" presetSubtype="16"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box(in)">
                                      <p:cBhvr>
                                        <p:cTn id="75" dur="500"/>
                                        <p:tgtEl>
                                          <p:spTgt spid="32"/>
                                        </p:tgtEl>
                                      </p:cBhvr>
                                    </p:animEffect>
                                  </p:childTnLst>
                                  <p:subTnLst>
                                    <p:audio>
                                      <p:cMediaNode>
                                        <p:cTn display="0" masterRel="sameClick">
                                          <p:stCondLst>
                                            <p:cond evt="begin" delay="0">
                                              <p:tn val="73"/>
                                            </p:cond>
                                          </p:stCondLst>
                                          <p:endCondLst>
                                            <p:cond evt="onStopAudio" delay="0">
                                              <p:tgtEl>
                                                <p:sldTgt/>
                                              </p:tgtEl>
                                            </p:cond>
                                          </p:endCondLst>
                                        </p:cTn>
                                        <p:tgtEl>
                                          <p:sndTgt r:embed="rId11" name="+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4" grpId="0"/>
      <p:bldP spid="21" grpId="0" animBg="1"/>
      <p:bldP spid="22"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28625" y="714375"/>
            <a:ext cx="8429625" cy="5572125"/>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EG"/>
          </a:p>
        </p:txBody>
      </p:sp>
      <p:sp>
        <p:nvSpPr>
          <p:cNvPr id="23" name="Rectangle 3"/>
          <p:cNvSpPr>
            <a:spLocks noChangeArrowheads="1"/>
          </p:cNvSpPr>
          <p:nvPr/>
        </p:nvSpPr>
        <p:spPr bwMode="auto">
          <a:xfrm>
            <a:off x="7452129" y="1066800"/>
            <a:ext cx="1074333" cy="707886"/>
          </a:xfrm>
          <a:prstGeom prst="rect">
            <a:avLst/>
          </a:prstGeom>
          <a:noFill/>
          <a:ln w="9525">
            <a:noFill/>
            <a:miter lim="800000"/>
            <a:headEnd/>
            <a:tailEnd/>
          </a:ln>
        </p:spPr>
        <p:txBody>
          <a:bodyPr wrap="none" anchor="ctr">
            <a:spAutoFit/>
          </a:bodyPr>
          <a:lstStyle/>
          <a:p>
            <a:r>
              <a:rPr lang="ar-EG" sz="4000" b="1" dirty="0">
                <a:solidFill>
                  <a:srgbClr val="FF0000"/>
                </a:solidFill>
                <a:latin typeface="Times New Roman" pitchFamily="18" charset="0"/>
                <a:ea typeface="Calibri" pitchFamily="34" charset="0"/>
                <a:cs typeface="Times New Roman" pitchFamily="18" charset="0"/>
              </a:rPr>
              <a:t>تحقق</a:t>
            </a:r>
          </a:p>
        </p:txBody>
      </p:sp>
      <p:sp>
        <p:nvSpPr>
          <p:cNvPr id="24" name="Rectangle 4"/>
          <p:cNvSpPr>
            <a:spLocks noChangeArrowheads="1"/>
          </p:cNvSpPr>
          <p:nvPr/>
        </p:nvSpPr>
        <p:spPr bwMode="auto">
          <a:xfrm>
            <a:off x="2133600" y="2715161"/>
            <a:ext cx="6286500" cy="1323439"/>
          </a:xfrm>
          <a:prstGeom prst="rect">
            <a:avLst/>
          </a:prstGeom>
          <a:noFill/>
          <a:ln w="9525">
            <a:noFill/>
            <a:miter lim="800000"/>
            <a:headEnd/>
            <a:tailEnd/>
          </a:ln>
        </p:spPr>
        <p:txBody>
          <a:bodyPr anchor="ctr">
            <a:spAutoFit/>
          </a:bodyPr>
          <a:lstStyle/>
          <a:p>
            <a:r>
              <a:rPr lang="ar-EG" sz="4000" b="1" dirty="0">
                <a:solidFill>
                  <a:srgbClr val="0000FF"/>
                </a:solidFill>
              </a:rPr>
              <a:t>16 </a:t>
            </a:r>
            <a:r>
              <a:rPr lang="ar-EG" sz="4000" b="1" dirty="0" smtClean="0">
                <a:solidFill>
                  <a:srgbClr val="0000FF"/>
                </a:solidFill>
              </a:rPr>
              <a:t>- </a:t>
            </a:r>
            <a:r>
              <a:rPr lang="ar-EG" sz="4000" b="1" dirty="0">
                <a:solidFill>
                  <a:srgbClr val="0000FF"/>
                </a:solidFill>
              </a:rPr>
              <a:t>5 = 11 </a:t>
            </a:r>
            <a:endParaRPr lang="ar-EG" sz="4000" b="1" dirty="0" smtClean="0">
              <a:solidFill>
                <a:srgbClr val="0000FF"/>
              </a:solidFill>
            </a:endParaRPr>
          </a:p>
          <a:p>
            <a:r>
              <a:rPr lang="ar-EG" sz="4000" b="1" dirty="0" smtClean="0">
                <a:solidFill>
                  <a:srgbClr val="0000FF"/>
                </a:solidFill>
              </a:rPr>
              <a:t>11- </a:t>
            </a:r>
            <a:r>
              <a:rPr lang="ar-EG" sz="4000" b="1" dirty="0">
                <a:solidFill>
                  <a:srgbClr val="0000FF"/>
                </a:solidFill>
              </a:rPr>
              <a:t>4 = 7</a:t>
            </a:r>
            <a:endParaRPr lang="en-US" sz="4000" dirty="0">
              <a:solidFill>
                <a:srgbClr val="0000FF"/>
              </a:solidFill>
            </a:endParaRPr>
          </a:p>
        </p:txBody>
      </p:sp>
      <p:sp>
        <p:nvSpPr>
          <p:cNvPr id="25" name="Rectangle 4"/>
          <p:cNvSpPr>
            <a:spLocks noChangeArrowheads="1"/>
          </p:cNvSpPr>
          <p:nvPr/>
        </p:nvSpPr>
        <p:spPr bwMode="auto">
          <a:xfrm>
            <a:off x="2133600" y="4010561"/>
            <a:ext cx="6286500" cy="1323439"/>
          </a:xfrm>
          <a:prstGeom prst="rect">
            <a:avLst/>
          </a:prstGeom>
          <a:noFill/>
          <a:ln w="9525">
            <a:noFill/>
            <a:miter lim="800000"/>
            <a:headEnd/>
            <a:tailEnd/>
          </a:ln>
        </p:spPr>
        <p:txBody>
          <a:bodyPr anchor="ctr">
            <a:spAutoFit/>
          </a:bodyPr>
          <a:lstStyle/>
          <a:p>
            <a:r>
              <a:rPr lang="ar-EG" sz="4000" b="1" dirty="0">
                <a:solidFill>
                  <a:srgbClr val="0000FF"/>
                </a:solidFill>
              </a:rPr>
              <a:t>7 </a:t>
            </a:r>
            <a:r>
              <a:rPr lang="ar-EG" sz="4000" b="1" dirty="0" smtClean="0">
                <a:solidFill>
                  <a:srgbClr val="0000FF"/>
                </a:solidFill>
              </a:rPr>
              <a:t>- 3 </a:t>
            </a:r>
            <a:r>
              <a:rPr lang="ar-EG" sz="4000" b="1" dirty="0">
                <a:solidFill>
                  <a:srgbClr val="0000FF"/>
                </a:solidFill>
              </a:rPr>
              <a:t>= 4 </a:t>
            </a:r>
            <a:endParaRPr lang="ar-EG" sz="4000" b="1" dirty="0" smtClean="0">
              <a:solidFill>
                <a:srgbClr val="0000FF"/>
              </a:solidFill>
            </a:endParaRPr>
          </a:p>
          <a:p>
            <a:r>
              <a:rPr lang="ar-EG" sz="4000" b="1" dirty="0" smtClean="0">
                <a:solidFill>
                  <a:srgbClr val="0000FF"/>
                </a:solidFill>
              </a:rPr>
              <a:t>4 - </a:t>
            </a:r>
            <a:r>
              <a:rPr lang="ar-EG" sz="4000" b="1" dirty="0">
                <a:solidFill>
                  <a:srgbClr val="0000FF"/>
                </a:solidFill>
              </a:rPr>
              <a:t>2 = 2</a:t>
            </a:r>
            <a:endParaRPr lang="en-US" sz="4000" dirty="0">
              <a:solidFill>
                <a:srgbClr val="0000FF"/>
              </a:solidFill>
            </a:endParaRPr>
          </a:p>
        </p:txBody>
      </p:sp>
      <p:sp>
        <p:nvSpPr>
          <p:cNvPr id="2049" name="Rectangle 1"/>
          <p:cNvSpPr>
            <a:spLocks noChangeArrowheads="1"/>
          </p:cNvSpPr>
          <p:nvPr/>
        </p:nvSpPr>
        <p:spPr bwMode="auto">
          <a:xfrm>
            <a:off x="1295400" y="5464314"/>
            <a:ext cx="6477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defTabSz="914400" rtl="1" eaLnBrk="1" fontAlgn="base" latinLnBrk="0" hangingPunct="1">
              <a:lnSpc>
                <a:spcPct val="100000"/>
              </a:lnSpc>
              <a:spcBef>
                <a:spcPct val="0"/>
              </a:spcBef>
              <a:spcAft>
                <a:spcPct val="0"/>
              </a:spcAft>
              <a:buClrTx/>
              <a:buSzTx/>
              <a:buFontTx/>
              <a:buNone/>
              <a:tabLst/>
            </a:pPr>
            <a:r>
              <a:rPr kumimoji="0" lang="ar-EG" sz="40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بمراجعة الحل أجد أن </a:t>
            </a:r>
            <a:r>
              <a:rPr kumimoji="0" lang="ar-EG" sz="4000" b="1" i="0" u="none" strike="noStrike" cap="none" normalizeH="0" baseline="0" dirty="0" smtClean="0" bmk="OLE_LINK3">
                <a:ln>
                  <a:noFill/>
                </a:ln>
                <a:solidFill>
                  <a:srgbClr val="C00000"/>
                </a:solidFill>
                <a:effectLst/>
                <a:latin typeface="Times New Roman" pitchFamily="18" charset="0"/>
                <a:ea typeface="Calibri" pitchFamily="34" charset="0"/>
                <a:cs typeface="Times New Roman" pitchFamily="18" charset="0"/>
              </a:rPr>
              <a:t>الإجابة </a:t>
            </a:r>
            <a:r>
              <a:rPr kumimoji="0" lang="ar-EG" sz="4000" b="1" i="0" u="none" strike="noStrike" cap="none" normalizeH="0" baseline="0" dirty="0" smtClean="0" bmk="OLE_LINK3">
                <a:ln>
                  <a:noFill/>
                </a:ln>
                <a:solidFill>
                  <a:srgbClr val="C00000"/>
                </a:solidFill>
                <a:effectLst/>
                <a:latin typeface="Times New Roman" pitchFamily="18" charset="0"/>
                <a:ea typeface="Calibri" pitchFamily="34" charset="0"/>
                <a:cs typeface="Times New Roman" pitchFamily="18" charset="0"/>
              </a:rPr>
              <a:t>صحيحةٌ</a:t>
            </a:r>
            <a:r>
              <a:rPr kumimoji="0" lang="ar-SA" sz="4000" b="1" i="0" u="none" strike="noStrike" cap="none" normalizeH="0" baseline="0" dirty="0" smtClean="0" bmk="OLE_LINK3">
                <a:ln>
                  <a:noFill/>
                </a:ln>
                <a:solidFill>
                  <a:srgbClr val="C00000"/>
                </a:solidFill>
                <a:effectLst/>
                <a:latin typeface="Times New Roman" pitchFamily="18" charset="0"/>
                <a:ea typeface="Calibri" pitchFamily="34" charset="0"/>
                <a:cs typeface="Times New Roman" pitchFamily="18" charset="0"/>
              </a:rPr>
              <a:t>.</a:t>
            </a:r>
            <a:endParaRPr kumimoji="0" lang="ar-EG" sz="4400" b="0" i="0" u="none" strike="noStrike" cap="none" normalizeH="0" baseline="0" dirty="0" smtClean="0">
              <a:ln>
                <a:noFill/>
              </a:ln>
              <a:solidFill>
                <a:srgbClr val="C00000"/>
              </a:solidFill>
              <a:effectLst/>
              <a:latin typeface="Arial" pitchFamily="34" charset="0"/>
              <a:cs typeface="Arial" pitchFamily="34" charset="0"/>
            </a:endParaRPr>
          </a:p>
        </p:txBody>
      </p:sp>
      <p:sp>
        <p:nvSpPr>
          <p:cNvPr id="22" name="Rectangle 1"/>
          <p:cNvSpPr>
            <a:spLocks noChangeArrowheads="1"/>
          </p:cNvSpPr>
          <p:nvPr/>
        </p:nvSpPr>
        <p:spPr bwMode="auto">
          <a:xfrm>
            <a:off x="381000" y="1882914"/>
            <a:ext cx="8382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ar-EG" sz="4000" b="1" dirty="0" smtClean="0"/>
              <a:t>للتحقق من الحل أقوم </a:t>
            </a:r>
            <a:r>
              <a:rPr lang="ar-EG" sz="4000" b="1" dirty="0" err="1" smtClean="0"/>
              <a:t>ب</a:t>
            </a:r>
            <a:r>
              <a:rPr lang="ar-SA" sz="4000" b="1" dirty="0" smtClean="0"/>
              <a:t>عملية </a:t>
            </a:r>
            <a:r>
              <a:rPr lang="ar-EG" sz="4000" b="1" dirty="0" smtClean="0"/>
              <a:t>الطرح </a:t>
            </a:r>
            <a:r>
              <a:rPr lang="ar-EG" sz="4000" b="1" dirty="0" smtClean="0"/>
              <a:t>بشكل عكسيّ:</a:t>
            </a:r>
            <a:endParaRPr lang="en-US" sz="4000" dirty="0"/>
          </a:p>
        </p:txBody>
      </p:sp>
    </p:spTree>
  </p:cSld>
  <p:clrMapOvr>
    <a:masterClrMapping/>
  </p:clrMapOvr>
  <p:transition>
    <p:strips dir="rd"/>
    <p:sndAc>
      <p:stSnd>
        <p:snd r:embed="rId3"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from="(-#ppt_w/2)" to="(#ppt_x)" calcmode="lin" valueType="num">
                                      <p:cBhvr>
                                        <p:cTn id="7" dur="372" fill="hold">
                                          <p:stCondLst>
                                            <p:cond delay="0"/>
                                          </p:stCondLst>
                                        </p:cTn>
                                        <p:tgtEl>
                                          <p:spTgt spid="23"/>
                                        </p:tgtEl>
                                        <p:attrNameLst>
                                          <p:attrName>ppt_x</p:attrName>
                                        </p:attrNameLst>
                                      </p:cBhvr>
                                    </p:anim>
                                    <p:anim from="0" to="-1.0" calcmode="lin" valueType="num">
                                      <p:cBhvr>
                                        <p:cTn id="8" dur="2" decel="50000" autoRev="1" fill="hold">
                                          <p:stCondLst>
                                            <p:cond delay="496"/>
                                          </p:stCondLst>
                                        </p:cTn>
                                        <p:tgtEl>
                                          <p:spTgt spid="23"/>
                                        </p:tgtEl>
                                        <p:attrNameLst>
                                          <p:attrName>xshear</p:attrName>
                                        </p:attrNameLst>
                                      </p:cBhvr>
                                    </p:anim>
                                    <p:animScale>
                                      <p:cBhvr>
                                        <p:cTn id="9" dur="2" decel="100000" autoRev="1" fill="hold">
                                          <p:stCondLst>
                                            <p:cond delay="496"/>
                                          </p:stCondLst>
                                        </p:cTn>
                                        <p:tgtEl>
                                          <p:spTgt spid="23"/>
                                        </p:tgtEl>
                                      </p:cBhvr>
                                      <p:from x="100000" y="100000"/>
                                      <p:to x="80000" y="100000"/>
                                    </p:animScale>
                                    <p:anim by="(#ppt_h/3+#ppt_w*0.1)" calcmode="lin" valueType="num">
                                      <p:cBhvr additive="sum">
                                        <p:cTn id="10" dur="2" decel="100000" autoRev="1" fill="hold">
                                          <p:stCondLst>
                                            <p:cond delay="496"/>
                                          </p:stCondLst>
                                        </p:cTn>
                                        <p:tgtEl>
                                          <p:spTgt spid="23"/>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تحقق ش47.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ox(in)">
                                      <p:cBhvr>
                                        <p:cTn id="15" dur="500"/>
                                        <p:tgtEl>
                                          <p:spTgt spid="22"/>
                                        </p:tgtEl>
                                      </p:cBhvr>
                                    </p:animEffect>
                                  </p:childTnLst>
                                  <p:subTnLst>
                                    <p:audio>
                                      <p:cMediaNode>
                                        <p:cTn display="0" masterRel="sameClick">
                                          <p:stCondLst>
                                            <p:cond evt="begin" delay="0">
                                              <p:tn val="13"/>
                                            </p:cond>
                                          </p:stCondLst>
                                          <p:endCondLst>
                                            <p:cond evt="onStopAudio" delay="0">
                                              <p:tgtEl>
                                                <p:sldTgt/>
                                              </p:tgtEl>
                                            </p:cond>
                                          </p:endCondLst>
                                        </p:cTn>
                                        <p:tgtEl>
                                          <p:sndTgt r:embed="rId5" name="للتحقق من الحل أقوم بالطرح بشكل عكسيّ ش47.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diamond(in)">
                                      <p:cBhvr>
                                        <p:cTn id="20" dur="500"/>
                                        <p:tgtEl>
                                          <p:spTgt spid="24">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6" name="16 - 5 = 11.wav"/>
                                        </p:tgtEl>
                                      </p:cMediaNode>
                                    </p:audio>
                                  </p:sub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diamond(in)">
                                      <p:cBhvr>
                                        <p:cTn id="25" dur="500"/>
                                        <p:tgtEl>
                                          <p:spTgt spid="24">
                                            <p:txEl>
                                              <p:pRg st="1" end="1"/>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7" name="11- 4 = 7.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diamond(in)">
                                      <p:cBhvr>
                                        <p:cTn id="30" dur="500"/>
                                        <p:tgtEl>
                                          <p:spTgt spid="25">
                                            <p:txEl>
                                              <p:pRg st="0" end="0"/>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8" name="coin.wav"/>
                                        </p:tgtEl>
                                      </p:cMediaNode>
                                    </p:audio>
                                  </p:sub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diamond(in)">
                                      <p:cBhvr>
                                        <p:cTn id="35" dur="500"/>
                                        <p:tgtEl>
                                          <p:spTgt spid="25">
                                            <p:txEl>
                                              <p:pRg st="1" end="1"/>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8" name="coin.wav"/>
                                        </p:tgtEl>
                                      </p:cMediaNode>
                                    </p:audio>
                                  </p:sub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2049"/>
                                        </p:tgtEl>
                                        <p:attrNameLst>
                                          <p:attrName>style.visibility</p:attrName>
                                        </p:attrNameLst>
                                      </p:cBhvr>
                                      <p:to>
                                        <p:strVal val="visible"/>
                                      </p:to>
                                    </p:set>
                                    <p:animEffect transition="in" filter="box(in)">
                                      <p:cBhvr>
                                        <p:cTn id="40" dur="500"/>
                                        <p:tgtEl>
                                          <p:spTgt spid="2049"/>
                                        </p:tgtEl>
                                      </p:cBhvr>
                                    </p:animEffect>
                                  </p:childTnLst>
                                  <p:subTnLst>
                                    <p:audio>
                                      <p:cMediaNode>
                                        <p:cTn display="0" masterRel="sameClick">
                                          <p:stCondLst>
                                            <p:cond evt="begin" delay="0">
                                              <p:tn val="38"/>
                                            </p:cond>
                                          </p:stCondLst>
                                          <p:endCondLst>
                                            <p:cond evt="onStopAudio" delay="0">
                                              <p:tgtEl>
                                                <p:sldTgt/>
                                              </p:tgtEl>
                                            </p:cond>
                                          </p:endCondLst>
                                        </p:cTn>
                                        <p:tgtEl>
                                          <p:sndTgt r:embed="rId9" name="بمراجعة الحل أجد أن الإجابة صحيحةٌ ش4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uiExpand="1" build="allAtOnce"/>
      <p:bldP spid="25" grpId="0" build="allAtOnce"/>
      <p:bldP spid="2049"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srcRect/>
          <a:stretch>
            <a:fillRect/>
          </a:stretch>
        </p:blipFill>
        <p:spPr bwMode="auto">
          <a:xfrm>
            <a:off x="357158" y="2428868"/>
            <a:ext cx="8516652" cy="2071702"/>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500938" y="2214563"/>
            <a:ext cx="1428750" cy="1395412"/>
            <a:chOff x="5715008" y="214290"/>
            <a:chExt cx="2714644" cy="1686489"/>
          </a:xfrm>
        </p:grpSpPr>
        <p:sp>
          <p:nvSpPr>
            <p:cNvPr id="3" name="Oval 2"/>
            <p:cNvSpPr/>
            <p:nvPr/>
          </p:nvSpPr>
          <p:spPr>
            <a:xfrm>
              <a:off x="5715008" y="214290"/>
              <a:ext cx="2714644" cy="1652598"/>
            </a:xfrm>
            <a:prstGeom prst="ellipse">
              <a:avLst/>
            </a:prstGeom>
            <a:solidFill>
              <a:srgbClr val="0000FF"/>
            </a:solidFill>
            <a:ln>
              <a:solidFill>
                <a:schemeClr val="tx1"/>
              </a:solidFill>
            </a:ln>
            <a:effectLst>
              <a:innerShdw blurRad="977900">
                <a:srgbClr val="CC00CC"/>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800">
                <a:cs typeface="+mj-cs"/>
              </a:endParaRPr>
            </a:p>
          </p:txBody>
        </p:sp>
        <p:grpSp>
          <p:nvGrpSpPr>
            <p:cNvPr id="7184" name="Group 8"/>
            <p:cNvGrpSpPr>
              <a:grpSpLocks/>
            </p:cNvGrpSpPr>
            <p:nvPr/>
          </p:nvGrpSpPr>
          <p:grpSpPr bwMode="auto">
            <a:xfrm>
              <a:off x="5929322" y="300663"/>
              <a:ext cx="2286016" cy="1600116"/>
              <a:chOff x="5929322" y="300663"/>
              <a:chExt cx="2286016" cy="1600116"/>
            </a:xfrm>
          </p:grpSpPr>
          <p:sp>
            <p:nvSpPr>
              <p:cNvPr id="5" name="Oval 4"/>
              <p:cNvSpPr/>
              <p:nvPr/>
            </p:nvSpPr>
            <p:spPr>
              <a:xfrm>
                <a:off x="5929322" y="357166"/>
                <a:ext cx="2286016" cy="1357322"/>
              </a:xfrm>
              <a:prstGeom prst="ellipse">
                <a:avLst/>
              </a:prstGeom>
              <a:gradFill>
                <a:gsLst>
                  <a:gs pos="0">
                    <a:srgbClr val="FF0000"/>
                  </a:gs>
                  <a:gs pos="62000">
                    <a:schemeClr val="bg1"/>
                  </a:gs>
                  <a:gs pos="100000">
                    <a:srgbClr val="FF0066"/>
                  </a:gs>
                </a:gsLst>
              </a:gradFill>
              <a:ln/>
            </p:spPr>
            <p:style>
              <a:lnRef idx="0">
                <a:schemeClr val="accent1"/>
              </a:lnRef>
              <a:fillRef idx="3">
                <a:schemeClr val="accent1"/>
              </a:fillRef>
              <a:effectRef idx="3">
                <a:schemeClr val="accent1"/>
              </a:effectRef>
              <a:fontRef idx="minor">
                <a:schemeClr val="lt1"/>
              </a:fontRef>
            </p:style>
            <p:txBody>
              <a:bodyPr rtlCol="1" anchor="ctr"/>
              <a:lstStyle/>
              <a:p>
                <a:pPr algn="ctr" fontAlgn="auto">
                  <a:spcBef>
                    <a:spcPts val="0"/>
                  </a:spcBef>
                  <a:spcAft>
                    <a:spcPts val="0"/>
                  </a:spcAft>
                  <a:defRPr/>
                </a:pPr>
                <a:endParaRPr lang="ar-EG" sz="2800">
                  <a:cs typeface="+mj-cs"/>
                </a:endParaRPr>
              </a:p>
            </p:txBody>
          </p:sp>
          <p:sp>
            <p:nvSpPr>
              <p:cNvPr id="6" name="TextBox 5"/>
              <p:cNvSpPr txBox="1"/>
              <p:nvPr/>
            </p:nvSpPr>
            <p:spPr>
              <a:xfrm>
                <a:off x="6171590" y="300663"/>
                <a:ext cx="1785951" cy="1600116"/>
              </a:xfrm>
              <a:prstGeom prst="rect">
                <a:avLst/>
              </a:prstGeom>
              <a:noFill/>
              <a:ln>
                <a:noFill/>
              </a:ln>
            </p:spPr>
            <p:txBody>
              <a:bodyPr rtlCol="1">
                <a:spAutoFit/>
              </a:bodyPr>
              <a:lstStyle/>
              <a:p>
                <a:pPr algn="ctr" fontAlgn="auto">
                  <a:spcBef>
                    <a:spcPts val="0"/>
                  </a:spcBef>
                  <a:spcAft>
                    <a:spcPts val="0"/>
                  </a:spcAft>
                  <a:defRPr/>
                </a:pPr>
                <a:r>
                  <a:rPr lang="ar-EG" sz="8000" b="1" dirty="0">
                    <a:ln>
                      <a:solidFill>
                        <a:sysClr val="windowText" lastClr="000000"/>
                      </a:solidFill>
                    </a:ln>
                    <a:solidFill>
                      <a:srgbClr val="0000FF"/>
                    </a:solidFill>
                    <a:latin typeface="+mn-lt"/>
                    <a:cs typeface="+mj-cs"/>
                  </a:rPr>
                  <a:t>1</a:t>
                </a:r>
                <a:endParaRPr lang="ar-EG" sz="8000" dirty="0">
                  <a:ln>
                    <a:solidFill>
                      <a:sysClr val="windowText" lastClr="000000"/>
                    </a:solidFill>
                  </a:ln>
                  <a:solidFill>
                    <a:srgbClr val="0000FF"/>
                  </a:solidFill>
                  <a:latin typeface="+mn-lt"/>
                  <a:cs typeface="+mj-cs"/>
                </a:endParaRPr>
              </a:p>
            </p:txBody>
          </p:sp>
        </p:grpSp>
      </p:grpSp>
      <p:grpSp>
        <p:nvGrpSpPr>
          <p:cNvPr id="7" name="Group 6"/>
          <p:cNvGrpSpPr>
            <a:grpSpLocks/>
          </p:cNvGrpSpPr>
          <p:nvPr/>
        </p:nvGrpSpPr>
        <p:grpSpPr bwMode="auto">
          <a:xfrm>
            <a:off x="142875" y="1571625"/>
            <a:ext cx="7143750" cy="3636963"/>
            <a:chOff x="214282" y="3714752"/>
            <a:chExt cx="7581952" cy="2643206"/>
          </a:xfrm>
        </p:grpSpPr>
        <p:grpSp>
          <p:nvGrpSpPr>
            <p:cNvPr id="7173" name="Group 9"/>
            <p:cNvGrpSpPr>
              <a:grpSpLocks/>
            </p:cNvGrpSpPr>
            <p:nvPr/>
          </p:nvGrpSpPr>
          <p:grpSpPr bwMode="auto">
            <a:xfrm>
              <a:off x="214282" y="3714752"/>
              <a:ext cx="7581952" cy="2643206"/>
              <a:chOff x="204758" y="714356"/>
              <a:chExt cx="8724960" cy="5857916"/>
            </a:xfrm>
          </p:grpSpPr>
          <p:sp>
            <p:nvSpPr>
              <p:cNvPr id="10" name="Flowchart: Delay 9"/>
              <p:cNvSpPr/>
              <p:nvPr/>
            </p:nvSpPr>
            <p:spPr>
              <a:xfrm rot="5400000">
                <a:off x="2070516" y="-143453"/>
                <a:ext cx="5072939" cy="8358511"/>
              </a:xfrm>
              <a:prstGeom prst="flowChartDelay">
                <a:avLst/>
              </a:prstGeom>
              <a:solidFill>
                <a:srgbClr val="CC3300"/>
              </a:solidFill>
              <a:ln w="762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1" name="Flowchart: Delay 10"/>
              <p:cNvSpPr/>
              <p:nvPr/>
            </p:nvSpPr>
            <p:spPr>
              <a:xfrm rot="5400000">
                <a:off x="2070516" y="-928430"/>
                <a:ext cx="5072939" cy="8358511"/>
              </a:xfrm>
              <a:prstGeom prst="flowChartDelay">
                <a:avLst/>
              </a:prstGeom>
              <a:solidFill>
                <a:srgbClr val="FFFF00"/>
              </a:solidFill>
              <a:ln w="76200">
                <a:solidFill>
                  <a:srgbClr val="00FF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nvGrpSpPr>
              <p:cNvPr id="7177" name="Group 3"/>
              <p:cNvGrpSpPr>
                <a:grpSpLocks/>
              </p:cNvGrpSpPr>
              <p:nvPr/>
            </p:nvGrpSpPr>
            <p:grpSpPr bwMode="auto">
              <a:xfrm>
                <a:off x="204758" y="1000108"/>
                <a:ext cx="8724960" cy="5224498"/>
                <a:chOff x="142844" y="1571612"/>
                <a:chExt cx="8724960" cy="5224498"/>
              </a:xfrm>
            </p:grpSpPr>
            <p:sp>
              <p:nvSpPr>
                <p:cNvPr id="13" name="Flowchart: Delay 12"/>
                <p:cNvSpPr/>
                <p:nvPr/>
              </p:nvSpPr>
              <p:spPr>
                <a:xfrm rot="5400000">
                  <a:off x="1786908" y="71359"/>
                  <a:ext cx="5070383" cy="8358512"/>
                </a:xfrm>
                <a:prstGeom prst="flowChartDelay">
                  <a:avLst/>
                </a:prstGeom>
                <a:solidFill>
                  <a:srgbClr val="0000FF"/>
                </a:solidFill>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4" name="Flowchart: Delay 13"/>
                <p:cNvSpPr/>
                <p:nvPr/>
              </p:nvSpPr>
              <p:spPr>
                <a:xfrm rot="5400000">
                  <a:off x="2153356" y="81588"/>
                  <a:ext cx="5070383" cy="8358511"/>
                </a:xfrm>
                <a:prstGeom prst="flowChartDelay">
                  <a:avLst/>
                </a:prstGeom>
                <a:solidFill>
                  <a:srgbClr val="0000FF"/>
                </a:solidFill>
                <a:ln w="76200">
                  <a:solidFill>
                    <a:srgbClr val="00FFFF"/>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5" name="Flowchart: Delay 6"/>
                <p:cNvSpPr/>
                <p:nvPr/>
              </p:nvSpPr>
              <p:spPr>
                <a:xfrm rot="5400000">
                  <a:off x="2001155" y="-70859"/>
                  <a:ext cx="5070383" cy="8356573"/>
                </a:xfrm>
                <a:prstGeom prst="flowChartDelay">
                  <a:avLst/>
                </a:prstGeom>
                <a:ln w="57150">
                  <a:solidFill>
                    <a:srgbClr val="FF0000"/>
                  </a:solidFill>
                  <a:prstDash val="sysDot"/>
                </a:ln>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grpSp>
        <p:sp>
          <p:nvSpPr>
            <p:cNvPr id="6150" name="TextBox 8"/>
            <p:cNvSpPr txBox="1">
              <a:spLocks noChangeArrowheads="1"/>
            </p:cNvSpPr>
            <p:nvPr/>
          </p:nvSpPr>
          <p:spPr bwMode="auto">
            <a:xfrm>
              <a:off x="547888" y="4051642"/>
              <a:ext cx="7086598" cy="1677530"/>
            </a:xfrm>
            <a:prstGeom prst="rect">
              <a:avLst/>
            </a:prstGeom>
            <a:noFill/>
            <a:ln w="9525">
              <a:noFill/>
              <a:miter lim="800000"/>
              <a:headEnd/>
              <a:tailEnd/>
            </a:ln>
          </p:spPr>
          <p:txBody>
            <a:bodyPr>
              <a:spAutoFit/>
            </a:bodyPr>
            <a:lstStyle/>
            <a:p>
              <a:pPr algn="ctr">
                <a:defRPr/>
              </a:pPr>
              <a:r>
                <a:rPr lang="ar-EG" sz="4800" b="1" dirty="0">
                  <a:latin typeface="Calibri" pitchFamily="34" charset="0"/>
                  <a:cs typeface="+mj-cs"/>
                </a:rPr>
                <a:t>ما عدد كل من حبات الخرز البنفسجية والصفراء المستعملة لعمل قلادة واحدة؟</a:t>
              </a:r>
            </a:p>
          </p:txBody>
        </p:sp>
      </p:grpSp>
      <p:pic>
        <p:nvPicPr>
          <p:cNvPr id="16" name="Picture 2"/>
          <p:cNvPicPr>
            <a:picLocks noChangeAspect="1" noChangeArrowheads="1"/>
          </p:cNvPicPr>
          <p:nvPr/>
        </p:nvPicPr>
        <p:blipFill>
          <a:blip r:embed="rId4" cstate="print"/>
          <a:srcRect/>
          <a:stretch>
            <a:fillRect/>
          </a:stretch>
        </p:blipFill>
        <p:spPr bwMode="auto">
          <a:xfrm>
            <a:off x="1000132" y="214290"/>
            <a:ext cx="7215206" cy="128590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5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Scale>
                                      <p:cBhvr>
                                        <p:cTn id="10" dur="5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7"/>
                                        </p:tgtEl>
                                        <p:attrNameLst>
                                          <p:attrName>ppt_x</p:attrName>
                                          <p:attrName>ppt_y</p:attrName>
                                        </p:attrNameLst>
                                      </p:cBhvr>
                                    </p:animMotion>
                                    <p:animEffect transition="in" filter="fade">
                                      <p:cBhvr>
                                        <p:cTn id="12"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ما عدد كل من حبات الخرز  ش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
          <p:cNvGrpSpPr>
            <a:grpSpLocks/>
          </p:cNvGrpSpPr>
          <p:nvPr/>
        </p:nvGrpSpPr>
        <p:grpSpPr bwMode="auto">
          <a:xfrm>
            <a:off x="7500938" y="2214563"/>
            <a:ext cx="1428750" cy="1395412"/>
            <a:chOff x="5715008" y="214290"/>
            <a:chExt cx="2714644" cy="1686489"/>
          </a:xfrm>
        </p:grpSpPr>
        <p:sp>
          <p:nvSpPr>
            <p:cNvPr id="3" name="Oval 2"/>
            <p:cNvSpPr/>
            <p:nvPr/>
          </p:nvSpPr>
          <p:spPr>
            <a:xfrm>
              <a:off x="5715008" y="214290"/>
              <a:ext cx="2714644" cy="1652598"/>
            </a:xfrm>
            <a:prstGeom prst="ellipse">
              <a:avLst/>
            </a:prstGeom>
            <a:solidFill>
              <a:srgbClr val="0000FF"/>
            </a:solidFill>
            <a:ln>
              <a:solidFill>
                <a:schemeClr val="tx1"/>
              </a:solidFill>
            </a:ln>
            <a:effectLst>
              <a:innerShdw blurRad="977900">
                <a:srgbClr val="CC00CC"/>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800">
                <a:cs typeface="+mj-cs"/>
              </a:endParaRPr>
            </a:p>
          </p:txBody>
        </p:sp>
        <p:grpSp>
          <p:nvGrpSpPr>
            <p:cNvPr id="8207" name="Group 8"/>
            <p:cNvGrpSpPr>
              <a:grpSpLocks/>
            </p:cNvGrpSpPr>
            <p:nvPr/>
          </p:nvGrpSpPr>
          <p:grpSpPr bwMode="auto">
            <a:xfrm>
              <a:off x="5929322" y="300663"/>
              <a:ext cx="2286016" cy="1600116"/>
              <a:chOff x="5929322" y="300663"/>
              <a:chExt cx="2286016" cy="1600116"/>
            </a:xfrm>
          </p:grpSpPr>
          <p:sp>
            <p:nvSpPr>
              <p:cNvPr id="5" name="Oval 4"/>
              <p:cNvSpPr/>
              <p:nvPr/>
            </p:nvSpPr>
            <p:spPr>
              <a:xfrm>
                <a:off x="5929322" y="357166"/>
                <a:ext cx="2286016" cy="1357322"/>
              </a:xfrm>
              <a:prstGeom prst="ellipse">
                <a:avLst/>
              </a:prstGeom>
              <a:gradFill>
                <a:gsLst>
                  <a:gs pos="0">
                    <a:srgbClr val="FF0000"/>
                  </a:gs>
                  <a:gs pos="62000">
                    <a:schemeClr val="bg1"/>
                  </a:gs>
                  <a:gs pos="100000">
                    <a:srgbClr val="FF0066"/>
                  </a:gs>
                </a:gsLst>
              </a:gradFill>
              <a:ln/>
            </p:spPr>
            <p:style>
              <a:lnRef idx="0">
                <a:schemeClr val="accent1"/>
              </a:lnRef>
              <a:fillRef idx="3">
                <a:schemeClr val="accent1"/>
              </a:fillRef>
              <a:effectRef idx="3">
                <a:schemeClr val="accent1"/>
              </a:effectRef>
              <a:fontRef idx="minor">
                <a:schemeClr val="lt1"/>
              </a:fontRef>
            </p:style>
            <p:txBody>
              <a:bodyPr rtlCol="1" anchor="ctr"/>
              <a:lstStyle/>
              <a:p>
                <a:pPr algn="ctr" fontAlgn="auto">
                  <a:spcBef>
                    <a:spcPts val="0"/>
                  </a:spcBef>
                  <a:spcAft>
                    <a:spcPts val="0"/>
                  </a:spcAft>
                  <a:defRPr/>
                </a:pPr>
                <a:endParaRPr lang="ar-EG" sz="2800">
                  <a:cs typeface="+mj-cs"/>
                </a:endParaRPr>
              </a:p>
            </p:txBody>
          </p:sp>
          <p:sp>
            <p:nvSpPr>
              <p:cNvPr id="6" name="TextBox 5"/>
              <p:cNvSpPr txBox="1"/>
              <p:nvPr/>
            </p:nvSpPr>
            <p:spPr>
              <a:xfrm>
                <a:off x="6171590" y="300663"/>
                <a:ext cx="1785951" cy="1600116"/>
              </a:xfrm>
              <a:prstGeom prst="rect">
                <a:avLst/>
              </a:prstGeom>
              <a:noFill/>
              <a:ln>
                <a:noFill/>
              </a:ln>
            </p:spPr>
            <p:txBody>
              <a:bodyPr rtlCol="1">
                <a:spAutoFit/>
              </a:bodyPr>
              <a:lstStyle/>
              <a:p>
                <a:pPr algn="ctr" fontAlgn="auto">
                  <a:spcBef>
                    <a:spcPts val="0"/>
                  </a:spcBef>
                  <a:spcAft>
                    <a:spcPts val="0"/>
                  </a:spcAft>
                  <a:defRPr/>
                </a:pPr>
                <a:r>
                  <a:rPr lang="ar-EG" sz="8000" b="1" dirty="0">
                    <a:ln>
                      <a:solidFill>
                        <a:sysClr val="windowText" lastClr="000000"/>
                      </a:solidFill>
                    </a:ln>
                    <a:solidFill>
                      <a:srgbClr val="0000FF"/>
                    </a:solidFill>
                    <a:latin typeface="+mn-lt"/>
                    <a:cs typeface="+mj-cs"/>
                  </a:rPr>
                  <a:t>1</a:t>
                </a:r>
                <a:endParaRPr lang="ar-EG" sz="8000" dirty="0">
                  <a:ln>
                    <a:solidFill>
                      <a:sysClr val="windowText" lastClr="000000"/>
                    </a:solidFill>
                  </a:ln>
                  <a:solidFill>
                    <a:srgbClr val="0000FF"/>
                  </a:solidFill>
                  <a:latin typeface="+mn-lt"/>
                  <a:cs typeface="+mj-cs"/>
                </a:endParaRPr>
              </a:p>
            </p:txBody>
          </p:sp>
        </p:grpSp>
      </p:grpSp>
      <p:grpSp>
        <p:nvGrpSpPr>
          <p:cNvPr id="8195" name="Group 9"/>
          <p:cNvGrpSpPr>
            <a:grpSpLocks/>
          </p:cNvGrpSpPr>
          <p:nvPr/>
        </p:nvGrpSpPr>
        <p:grpSpPr bwMode="auto">
          <a:xfrm>
            <a:off x="142875" y="1571625"/>
            <a:ext cx="7143750" cy="3636963"/>
            <a:chOff x="204758" y="714356"/>
            <a:chExt cx="8724960" cy="5857916"/>
          </a:xfrm>
        </p:grpSpPr>
        <p:sp>
          <p:nvSpPr>
            <p:cNvPr id="10" name="Flowchart: Delay 9"/>
            <p:cNvSpPr/>
            <p:nvPr/>
          </p:nvSpPr>
          <p:spPr>
            <a:xfrm rot="5400000">
              <a:off x="2070516" y="-143453"/>
              <a:ext cx="5072939" cy="8358511"/>
            </a:xfrm>
            <a:prstGeom prst="flowChartDelay">
              <a:avLst/>
            </a:prstGeom>
            <a:solidFill>
              <a:srgbClr val="CC3300"/>
            </a:solidFill>
            <a:ln w="762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1" name="Flowchart: Delay 10"/>
            <p:cNvSpPr/>
            <p:nvPr/>
          </p:nvSpPr>
          <p:spPr>
            <a:xfrm rot="5400000">
              <a:off x="2070516" y="-928430"/>
              <a:ext cx="5072939" cy="8358511"/>
            </a:xfrm>
            <a:prstGeom prst="flowChartDelay">
              <a:avLst/>
            </a:prstGeom>
            <a:solidFill>
              <a:srgbClr val="FFFF00"/>
            </a:solidFill>
            <a:ln w="76200">
              <a:solidFill>
                <a:srgbClr val="00FF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nvGrpSpPr>
            <p:cNvPr id="8200" name="Group 3"/>
            <p:cNvGrpSpPr>
              <a:grpSpLocks/>
            </p:cNvGrpSpPr>
            <p:nvPr/>
          </p:nvGrpSpPr>
          <p:grpSpPr bwMode="auto">
            <a:xfrm>
              <a:off x="204758" y="1000108"/>
              <a:ext cx="8724960" cy="5224498"/>
              <a:chOff x="142844" y="1571612"/>
              <a:chExt cx="8724960" cy="5224498"/>
            </a:xfrm>
          </p:grpSpPr>
          <p:sp>
            <p:nvSpPr>
              <p:cNvPr id="13" name="Flowchart: Delay 12"/>
              <p:cNvSpPr/>
              <p:nvPr/>
            </p:nvSpPr>
            <p:spPr>
              <a:xfrm rot="5400000">
                <a:off x="1786908" y="71359"/>
                <a:ext cx="5070383" cy="8358512"/>
              </a:xfrm>
              <a:prstGeom prst="flowChartDelay">
                <a:avLst/>
              </a:prstGeom>
              <a:solidFill>
                <a:srgbClr val="0000FF"/>
              </a:solidFill>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4" name="Flowchart: Delay 13"/>
              <p:cNvSpPr/>
              <p:nvPr/>
            </p:nvSpPr>
            <p:spPr>
              <a:xfrm rot="5400000">
                <a:off x="2153356" y="81588"/>
                <a:ext cx="5070383" cy="8358511"/>
              </a:xfrm>
              <a:prstGeom prst="flowChartDelay">
                <a:avLst/>
              </a:prstGeom>
              <a:solidFill>
                <a:srgbClr val="0000FF"/>
              </a:solidFill>
              <a:ln w="76200">
                <a:solidFill>
                  <a:srgbClr val="00FFFF"/>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5" name="Flowchart: Delay 6"/>
              <p:cNvSpPr/>
              <p:nvPr/>
            </p:nvSpPr>
            <p:spPr>
              <a:xfrm rot="5400000">
                <a:off x="2001155" y="-70859"/>
                <a:ext cx="5070383" cy="8356573"/>
              </a:xfrm>
              <a:prstGeom prst="flowChartDelay">
                <a:avLst/>
              </a:prstGeom>
              <a:ln w="57150">
                <a:solidFill>
                  <a:srgbClr val="FF0000"/>
                </a:solidFill>
                <a:prstDash val="sysDot"/>
              </a:ln>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grpSp>
      <p:pic>
        <p:nvPicPr>
          <p:cNvPr id="16" name="Picture 2"/>
          <p:cNvPicPr>
            <a:picLocks noChangeAspect="1" noChangeArrowheads="1"/>
          </p:cNvPicPr>
          <p:nvPr/>
        </p:nvPicPr>
        <p:blipFill>
          <a:blip r:embed="rId5" cstate="print"/>
          <a:srcRect/>
          <a:stretch>
            <a:fillRect/>
          </a:stretch>
        </p:blipFill>
        <p:spPr bwMode="auto">
          <a:xfrm>
            <a:off x="1000132" y="214290"/>
            <a:ext cx="7215206" cy="128590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a:spLocks noChangeArrowheads="1"/>
          </p:cNvSpPr>
          <p:nvPr/>
        </p:nvSpPr>
        <p:spPr bwMode="auto">
          <a:xfrm>
            <a:off x="827088" y="1954213"/>
            <a:ext cx="5976937" cy="2554287"/>
          </a:xfrm>
          <a:prstGeom prst="rect">
            <a:avLst/>
          </a:prstGeom>
          <a:noFill/>
          <a:ln w="9525">
            <a:noFill/>
            <a:miter lim="800000"/>
            <a:headEnd/>
            <a:tailEnd/>
          </a:ln>
        </p:spPr>
        <p:txBody>
          <a:bodyPr>
            <a:spAutoFit/>
          </a:bodyPr>
          <a:lstStyle/>
          <a:p>
            <a:pPr algn="ctr"/>
            <a:r>
              <a:rPr lang="ar-SA" sz="4000" dirty="0">
                <a:solidFill>
                  <a:srgbClr val="0000FF"/>
                </a:solidFill>
              </a:rPr>
              <a:t> </a:t>
            </a:r>
            <a:r>
              <a:rPr lang="ar-SA" sz="4000" b="1" dirty="0">
                <a:solidFill>
                  <a:srgbClr val="0000FF"/>
                </a:solidFill>
              </a:rPr>
              <a:t>عدد حبات الخرز البنفسجية =</a:t>
            </a:r>
            <a:r>
              <a:rPr lang="en-US" sz="4000" b="1" dirty="0">
                <a:solidFill>
                  <a:srgbClr val="0000FF"/>
                </a:solidFill>
              </a:rPr>
              <a:t/>
            </a:r>
            <a:br>
              <a:rPr lang="en-US" sz="4000" b="1" dirty="0">
                <a:solidFill>
                  <a:srgbClr val="0000FF"/>
                </a:solidFill>
              </a:rPr>
            </a:br>
            <a:r>
              <a:rPr lang="ar-SA" sz="4000" b="1" dirty="0">
                <a:solidFill>
                  <a:srgbClr val="0000FF"/>
                </a:solidFill>
              </a:rPr>
              <a:t> 10 ×4 =40 حبة</a:t>
            </a:r>
            <a:endParaRPr lang="en-US" sz="4000" dirty="0">
              <a:solidFill>
                <a:srgbClr val="0000FF"/>
              </a:solidFill>
            </a:endParaRPr>
          </a:p>
          <a:p>
            <a:pPr algn="ctr"/>
            <a:r>
              <a:rPr lang="ar-SA" sz="4000" b="1" dirty="0">
                <a:solidFill>
                  <a:srgbClr val="0000FF"/>
                </a:solidFill>
              </a:rPr>
              <a:t>عدد حبات الخرز الصفراء =</a:t>
            </a:r>
            <a:r>
              <a:rPr lang="en-US" sz="4000" b="1" dirty="0">
                <a:solidFill>
                  <a:srgbClr val="0000FF"/>
                </a:solidFill>
              </a:rPr>
              <a:t/>
            </a:r>
            <a:br>
              <a:rPr lang="en-US" sz="4000" b="1" dirty="0">
                <a:solidFill>
                  <a:srgbClr val="0000FF"/>
                </a:solidFill>
              </a:rPr>
            </a:br>
            <a:r>
              <a:rPr lang="ar-SA" sz="4000" b="1" dirty="0">
                <a:solidFill>
                  <a:srgbClr val="0000FF"/>
                </a:solidFill>
              </a:rPr>
              <a:t> 4×4 =16 حبة</a:t>
            </a:r>
            <a:endParaRPr lang="en-US" sz="4000" dirty="0">
              <a:solidFill>
                <a:srgbClr val="0000FF"/>
              </a:solidFill>
            </a:endParaRP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 عدد حبات الخرز البنفسجية = ش7.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4" name="عدد حبات الخرز الصفراء = ش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500938" y="2214563"/>
            <a:ext cx="1428750" cy="1395412"/>
            <a:chOff x="5715008" y="214290"/>
            <a:chExt cx="2714644" cy="1686489"/>
          </a:xfrm>
        </p:grpSpPr>
        <p:sp>
          <p:nvSpPr>
            <p:cNvPr id="3" name="Oval 2"/>
            <p:cNvSpPr/>
            <p:nvPr/>
          </p:nvSpPr>
          <p:spPr>
            <a:xfrm>
              <a:off x="5715008" y="214290"/>
              <a:ext cx="2714644" cy="1652598"/>
            </a:xfrm>
            <a:prstGeom prst="ellipse">
              <a:avLst/>
            </a:prstGeom>
            <a:solidFill>
              <a:srgbClr val="0000FF"/>
            </a:solidFill>
            <a:ln>
              <a:solidFill>
                <a:schemeClr val="tx1"/>
              </a:solidFill>
            </a:ln>
            <a:effectLst>
              <a:innerShdw blurRad="977900">
                <a:srgbClr val="CC00CC"/>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800">
                <a:cs typeface="+mj-cs"/>
              </a:endParaRPr>
            </a:p>
          </p:txBody>
        </p:sp>
        <p:grpSp>
          <p:nvGrpSpPr>
            <p:cNvPr id="9232" name="Group 8"/>
            <p:cNvGrpSpPr>
              <a:grpSpLocks/>
            </p:cNvGrpSpPr>
            <p:nvPr/>
          </p:nvGrpSpPr>
          <p:grpSpPr bwMode="auto">
            <a:xfrm>
              <a:off x="5929322" y="300663"/>
              <a:ext cx="2286016" cy="1600116"/>
              <a:chOff x="5929322" y="300663"/>
              <a:chExt cx="2286016" cy="1600116"/>
            </a:xfrm>
          </p:grpSpPr>
          <p:sp>
            <p:nvSpPr>
              <p:cNvPr id="5" name="Oval 4"/>
              <p:cNvSpPr/>
              <p:nvPr/>
            </p:nvSpPr>
            <p:spPr>
              <a:xfrm>
                <a:off x="5929322" y="357166"/>
                <a:ext cx="2286016" cy="1357322"/>
              </a:xfrm>
              <a:prstGeom prst="ellipse">
                <a:avLst/>
              </a:prstGeom>
              <a:gradFill>
                <a:gsLst>
                  <a:gs pos="0">
                    <a:srgbClr val="FF0000"/>
                  </a:gs>
                  <a:gs pos="62000">
                    <a:schemeClr val="bg1"/>
                  </a:gs>
                  <a:gs pos="100000">
                    <a:srgbClr val="FF0066"/>
                  </a:gs>
                </a:gsLst>
              </a:gradFill>
              <a:ln/>
            </p:spPr>
            <p:style>
              <a:lnRef idx="0">
                <a:schemeClr val="accent1"/>
              </a:lnRef>
              <a:fillRef idx="3">
                <a:schemeClr val="accent1"/>
              </a:fillRef>
              <a:effectRef idx="3">
                <a:schemeClr val="accent1"/>
              </a:effectRef>
              <a:fontRef idx="minor">
                <a:schemeClr val="lt1"/>
              </a:fontRef>
            </p:style>
            <p:txBody>
              <a:bodyPr rtlCol="1" anchor="ctr"/>
              <a:lstStyle/>
              <a:p>
                <a:pPr algn="ctr" fontAlgn="auto">
                  <a:spcBef>
                    <a:spcPts val="0"/>
                  </a:spcBef>
                  <a:spcAft>
                    <a:spcPts val="0"/>
                  </a:spcAft>
                  <a:defRPr/>
                </a:pPr>
                <a:endParaRPr lang="ar-EG" sz="2800">
                  <a:cs typeface="+mj-cs"/>
                </a:endParaRPr>
              </a:p>
            </p:txBody>
          </p:sp>
          <p:sp>
            <p:nvSpPr>
              <p:cNvPr id="6" name="TextBox 5"/>
              <p:cNvSpPr txBox="1"/>
              <p:nvPr/>
            </p:nvSpPr>
            <p:spPr>
              <a:xfrm>
                <a:off x="6171590" y="300663"/>
                <a:ext cx="1785951" cy="1600116"/>
              </a:xfrm>
              <a:prstGeom prst="rect">
                <a:avLst/>
              </a:prstGeom>
              <a:noFill/>
              <a:ln>
                <a:noFill/>
              </a:ln>
            </p:spPr>
            <p:txBody>
              <a:bodyPr rtlCol="1">
                <a:spAutoFit/>
              </a:bodyPr>
              <a:lstStyle/>
              <a:p>
                <a:pPr algn="ctr" fontAlgn="auto">
                  <a:spcBef>
                    <a:spcPts val="0"/>
                  </a:spcBef>
                  <a:spcAft>
                    <a:spcPts val="0"/>
                  </a:spcAft>
                  <a:defRPr/>
                </a:pPr>
                <a:r>
                  <a:rPr lang="ar-EG" sz="8000" b="1" dirty="0">
                    <a:ln>
                      <a:solidFill>
                        <a:sysClr val="windowText" lastClr="000000"/>
                      </a:solidFill>
                    </a:ln>
                    <a:solidFill>
                      <a:srgbClr val="0000FF"/>
                    </a:solidFill>
                    <a:latin typeface="+mn-lt"/>
                    <a:cs typeface="+mj-cs"/>
                  </a:rPr>
                  <a:t>2</a:t>
                </a:r>
                <a:endParaRPr lang="ar-EG" sz="8000" dirty="0">
                  <a:ln>
                    <a:solidFill>
                      <a:sysClr val="windowText" lastClr="000000"/>
                    </a:solidFill>
                  </a:ln>
                  <a:solidFill>
                    <a:srgbClr val="0000FF"/>
                  </a:solidFill>
                  <a:latin typeface="+mn-lt"/>
                  <a:cs typeface="+mj-cs"/>
                </a:endParaRPr>
              </a:p>
            </p:txBody>
          </p:sp>
        </p:grpSp>
      </p:grpSp>
      <p:grpSp>
        <p:nvGrpSpPr>
          <p:cNvPr id="7" name="Group 6"/>
          <p:cNvGrpSpPr>
            <a:grpSpLocks/>
          </p:cNvGrpSpPr>
          <p:nvPr/>
        </p:nvGrpSpPr>
        <p:grpSpPr bwMode="auto">
          <a:xfrm>
            <a:off x="142875" y="1571625"/>
            <a:ext cx="7143750" cy="3636963"/>
            <a:chOff x="214282" y="3714752"/>
            <a:chExt cx="7581952" cy="2643206"/>
          </a:xfrm>
        </p:grpSpPr>
        <p:grpSp>
          <p:nvGrpSpPr>
            <p:cNvPr id="9221" name="Group 9"/>
            <p:cNvGrpSpPr>
              <a:grpSpLocks/>
            </p:cNvGrpSpPr>
            <p:nvPr/>
          </p:nvGrpSpPr>
          <p:grpSpPr bwMode="auto">
            <a:xfrm>
              <a:off x="214282" y="3714752"/>
              <a:ext cx="7581952" cy="2643206"/>
              <a:chOff x="204758" y="714356"/>
              <a:chExt cx="8724960" cy="5857916"/>
            </a:xfrm>
          </p:grpSpPr>
          <p:sp>
            <p:nvSpPr>
              <p:cNvPr id="10" name="Flowchart: Delay 9"/>
              <p:cNvSpPr/>
              <p:nvPr/>
            </p:nvSpPr>
            <p:spPr>
              <a:xfrm rot="5400000">
                <a:off x="2070516" y="-143453"/>
                <a:ext cx="5072939" cy="8358511"/>
              </a:xfrm>
              <a:prstGeom prst="flowChartDelay">
                <a:avLst/>
              </a:prstGeom>
              <a:solidFill>
                <a:srgbClr val="CC3300"/>
              </a:solidFill>
              <a:ln w="762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1" name="Flowchart: Delay 10"/>
              <p:cNvSpPr/>
              <p:nvPr/>
            </p:nvSpPr>
            <p:spPr>
              <a:xfrm rot="5400000">
                <a:off x="2070516" y="-928430"/>
                <a:ext cx="5072939" cy="8358511"/>
              </a:xfrm>
              <a:prstGeom prst="flowChartDelay">
                <a:avLst/>
              </a:prstGeom>
              <a:solidFill>
                <a:srgbClr val="FFFF00"/>
              </a:solidFill>
              <a:ln w="76200">
                <a:solidFill>
                  <a:srgbClr val="00FF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nvGrpSpPr>
              <p:cNvPr id="9225" name="Group 3"/>
              <p:cNvGrpSpPr>
                <a:grpSpLocks/>
              </p:cNvGrpSpPr>
              <p:nvPr/>
            </p:nvGrpSpPr>
            <p:grpSpPr bwMode="auto">
              <a:xfrm>
                <a:off x="204758" y="1000108"/>
                <a:ext cx="8724960" cy="5224498"/>
                <a:chOff x="142844" y="1571612"/>
                <a:chExt cx="8724960" cy="5224498"/>
              </a:xfrm>
            </p:grpSpPr>
            <p:sp>
              <p:nvSpPr>
                <p:cNvPr id="13" name="Flowchart: Delay 12"/>
                <p:cNvSpPr/>
                <p:nvPr/>
              </p:nvSpPr>
              <p:spPr>
                <a:xfrm rot="5400000">
                  <a:off x="1786908" y="71359"/>
                  <a:ext cx="5070383" cy="8358512"/>
                </a:xfrm>
                <a:prstGeom prst="flowChartDelay">
                  <a:avLst/>
                </a:prstGeom>
                <a:solidFill>
                  <a:srgbClr val="0000FF"/>
                </a:solidFill>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4" name="Flowchart: Delay 13"/>
                <p:cNvSpPr/>
                <p:nvPr/>
              </p:nvSpPr>
              <p:spPr>
                <a:xfrm rot="5400000">
                  <a:off x="2153356" y="81588"/>
                  <a:ext cx="5070383" cy="8358511"/>
                </a:xfrm>
                <a:prstGeom prst="flowChartDelay">
                  <a:avLst/>
                </a:prstGeom>
                <a:solidFill>
                  <a:srgbClr val="0000FF"/>
                </a:solidFill>
                <a:ln w="76200">
                  <a:solidFill>
                    <a:srgbClr val="00FFFF"/>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5" name="Flowchart: Delay 6"/>
                <p:cNvSpPr/>
                <p:nvPr/>
              </p:nvSpPr>
              <p:spPr>
                <a:xfrm rot="5400000">
                  <a:off x="2001155" y="-70859"/>
                  <a:ext cx="5070383" cy="8356573"/>
                </a:xfrm>
                <a:prstGeom prst="flowChartDelay">
                  <a:avLst/>
                </a:prstGeom>
                <a:ln w="57150">
                  <a:solidFill>
                    <a:srgbClr val="FF0000"/>
                  </a:solidFill>
                  <a:prstDash val="sysDot"/>
                </a:ln>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grpSp>
        <p:sp>
          <p:nvSpPr>
            <p:cNvPr id="7174" name="TextBox 8"/>
            <p:cNvSpPr txBox="1">
              <a:spLocks noChangeArrowheads="1"/>
            </p:cNvSpPr>
            <p:nvPr/>
          </p:nvSpPr>
          <p:spPr bwMode="auto">
            <a:xfrm>
              <a:off x="820838" y="3963959"/>
              <a:ext cx="6202037" cy="1677530"/>
            </a:xfrm>
            <a:prstGeom prst="rect">
              <a:avLst/>
            </a:prstGeom>
            <a:noFill/>
            <a:ln w="9525">
              <a:noFill/>
              <a:miter lim="800000"/>
              <a:headEnd/>
              <a:tailEnd/>
            </a:ln>
          </p:spPr>
          <p:txBody>
            <a:bodyPr>
              <a:spAutoFit/>
            </a:bodyPr>
            <a:lstStyle/>
            <a:p>
              <a:pPr algn="ctr">
                <a:defRPr/>
              </a:pPr>
              <a:r>
                <a:rPr lang="ar-EG" sz="4800" b="1" dirty="0">
                  <a:latin typeface="Calibri" pitchFamily="34" charset="0"/>
                  <a:cs typeface="+mj-cs"/>
                </a:rPr>
                <a:t>ما عدد كل من حبات الخرز البنفسجية والصفراء لعمل ثماني قلادات؟</a:t>
              </a:r>
            </a:p>
          </p:txBody>
        </p:sp>
      </p:grpSp>
      <p:pic>
        <p:nvPicPr>
          <p:cNvPr id="16" name="Picture 2"/>
          <p:cNvPicPr>
            <a:picLocks noChangeAspect="1" noChangeArrowheads="1"/>
          </p:cNvPicPr>
          <p:nvPr/>
        </p:nvPicPr>
        <p:blipFill>
          <a:blip r:embed="rId4" cstate="print"/>
          <a:srcRect/>
          <a:stretch>
            <a:fillRect/>
          </a:stretch>
        </p:blipFill>
        <p:spPr bwMode="auto">
          <a:xfrm>
            <a:off x="1000132" y="214290"/>
            <a:ext cx="7215206" cy="128590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5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Scale>
                                      <p:cBhvr>
                                        <p:cTn id="10" dur="5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7"/>
                                        </p:tgtEl>
                                        <p:attrNameLst>
                                          <p:attrName>ppt_x</p:attrName>
                                          <p:attrName>ppt_y</p:attrName>
                                        </p:attrNameLst>
                                      </p:cBhvr>
                                    </p:animMotion>
                                    <p:animEffect transition="in" filter="fade">
                                      <p:cBhvr>
                                        <p:cTn id="12"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ما عدد كل من حبات الخرز البنفسجية والصفراء لعم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
          <p:cNvGrpSpPr>
            <a:grpSpLocks/>
          </p:cNvGrpSpPr>
          <p:nvPr/>
        </p:nvGrpSpPr>
        <p:grpSpPr bwMode="auto">
          <a:xfrm>
            <a:off x="7500938" y="2214563"/>
            <a:ext cx="1428750" cy="1395412"/>
            <a:chOff x="5715008" y="214290"/>
            <a:chExt cx="2714644" cy="1686489"/>
          </a:xfrm>
        </p:grpSpPr>
        <p:sp>
          <p:nvSpPr>
            <p:cNvPr id="3" name="Oval 2"/>
            <p:cNvSpPr/>
            <p:nvPr/>
          </p:nvSpPr>
          <p:spPr>
            <a:xfrm>
              <a:off x="5715008" y="214290"/>
              <a:ext cx="2714644" cy="1652598"/>
            </a:xfrm>
            <a:prstGeom prst="ellipse">
              <a:avLst/>
            </a:prstGeom>
            <a:solidFill>
              <a:srgbClr val="0000FF"/>
            </a:solidFill>
            <a:ln>
              <a:solidFill>
                <a:schemeClr val="tx1"/>
              </a:solidFill>
            </a:ln>
            <a:effectLst>
              <a:innerShdw blurRad="977900">
                <a:srgbClr val="CC00CC"/>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800">
                <a:cs typeface="+mj-cs"/>
              </a:endParaRPr>
            </a:p>
          </p:txBody>
        </p:sp>
        <p:grpSp>
          <p:nvGrpSpPr>
            <p:cNvPr id="10255" name="Group 8"/>
            <p:cNvGrpSpPr>
              <a:grpSpLocks/>
            </p:cNvGrpSpPr>
            <p:nvPr/>
          </p:nvGrpSpPr>
          <p:grpSpPr bwMode="auto">
            <a:xfrm>
              <a:off x="5929322" y="300663"/>
              <a:ext cx="2286016" cy="1600116"/>
              <a:chOff x="5929322" y="300663"/>
              <a:chExt cx="2286016" cy="1600116"/>
            </a:xfrm>
          </p:grpSpPr>
          <p:sp>
            <p:nvSpPr>
              <p:cNvPr id="5" name="Oval 4"/>
              <p:cNvSpPr/>
              <p:nvPr/>
            </p:nvSpPr>
            <p:spPr>
              <a:xfrm>
                <a:off x="5929322" y="357166"/>
                <a:ext cx="2286016" cy="1357322"/>
              </a:xfrm>
              <a:prstGeom prst="ellipse">
                <a:avLst/>
              </a:prstGeom>
              <a:gradFill>
                <a:gsLst>
                  <a:gs pos="0">
                    <a:srgbClr val="FF0000"/>
                  </a:gs>
                  <a:gs pos="62000">
                    <a:schemeClr val="bg1"/>
                  </a:gs>
                  <a:gs pos="100000">
                    <a:srgbClr val="FF0066"/>
                  </a:gs>
                </a:gsLst>
              </a:gradFill>
              <a:ln/>
            </p:spPr>
            <p:style>
              <a:lnRef idx="0">
                <a:schemeClr val="accent1"/>
              </a:lnRef>
              <a:fillRef idx="3">
                <a:schemeClr val="accent1"/>
              </a:fillRef>
              <a:effectRef idx="3">
                <a:schemeClr val="accent1"/>
              </a:effectRef>
              <a:fontRef idx="minor">
                <a:schemeClr val="lt1"/>
              </a:fontRef>
            </p:style>
            <p:txBody>
              <a:bodyPr rtlCol="1" anchor="ctr"/>
              <a:lstStyle/>
              <a:p>
                <a:pPr algn="ctr" fontAlgn="auto">
                  <a:spcBef>
                    <a:spcPts val="0"/>
                  </a:spcBef>
                  <a:spcAft>
                    <a:spcPts val="0"/>
                  </a:spcAft>
                  <a:defRPr/>
                </a:pPr>
                <a:endParaRPr lang="ar-EG" sz="2800">
                  <a:cs typeface="+mj-cs"/>
                </a:endParaRPr>
              </a:p>
            </p:txBody>
          </p:sp>
          <p:sp>
            <p:nvSpPr>
              <p:cNvPr id="6" name="TextBox 5"/>
              <p:cNvSpPr txBox="1"/>
              <p:nvPr/>
            </p:nvSpPr>
            <p:spPr>
              <a:xfrm>
                <a:off x="6171590" y="300663"/>
                <a:ext cx="1785951" cy="1600116"/>
              </a:xfrm>
              <a:prstGeom prst="rect">
                <a:avLst/>
              </a:prstGeom>
              <a:noFill/>
              <a:ln>
                <a:noFill/>
              </a:ln>
            </p:spPr>
            <p:txBody>
              <a:bodyPr rtlCol="1">
                <a:spAutoFit/>
              </a:bodyPr>
              <a:lstStyle/>
              <a:p>
                <a:pPr algn="ctr" fontAlgn="auto">
                  <a:spcBef>
                    <a:spcPts val="0"/>
                  </a:spcBef>
                  <a:spcAft>
                    <a:spcPts val="0"/>
                  </a:spcAft>
                  <a:defRPr/>
                </a:pPr>
                <a:r>
                  <a:rPr lang="ar-EG" sz="8000" b="1" dirty="0">
                    <a:ln>
                      <a:solidFill>
                        <a:sysClr val="windowText" lastClr="000000"/>
                      </a:solidFill>
                    </a:ln>
                    <a:solidFill>
                      <a:srgbClr val="0000FF"/>
                    </a:solidFill>
                    <a:latin typeface="+mn-lt"/>
                    <a:cs typeface="+mj-cs"/>
                  </a:rPr>
                  <a:t>2</a:t>
                </a:r>
                <a:endParaRPr lang="ar-EG" sz="8000" dirty="0">
                  <a:ln>
                    <a:solidFill>
                      <a:sysClr val="windowText" lastClr="000000"/>
                    </a:solidFill>
                  </a:ln>
                  <a:solidFill>
                    <a:srgbClr val="0000FF"/>
                  </a:solidFill>
                  <a:latin typeface="+mn-lt"/>
                  <a:cs typeface="+mj-cs"/>
                </a:endParaRPr>
              </a:p>
            </p:txBody>
          </p:sp>
        </p:grpSp>
      </p:grpSp>
      <p:grpSp>
        <p:nvGrpSpPr>
          <p:cNvPr id="10243" name="Group 9"/>
          <p:cNvGrpSpPr>
            <a:grpSpLocks/>
          </p:cNvGrpSpPr>
          <p:nvPr/>
        </p:nvGrpSpPr>
        <p:grpSpPr bwMode="auto">
          <a:xfrm>
            <a:off x="142875" y="1571625"/>
            <a:ext cx="7143750" cy="3636963"/>
            <a:chOff x="204758" y="714356"/>
            <a:chExt cx="8724960" cy="5857916"/>
          </a:xfrm>
        </p:grpSpPr>
        <p:sp>
          <p:nvSpPr>
            <p:cNvPr id="10" name="Flowchart: Delay 9"/>
            <p:cNvSpPr/>
            <p:nvPr/>
          </p:nvSpPr>
          <p:spPr>
            <a:xfrm rot="5400000">
              <a:off x="2070516" y="-143453"/>
              <a:ext cx="5072939" cy="8358511"/>
            </a:xfrm>
            <a:prstGeom prst="flowChartDelay">
              <a:avLst/>
            </a:prstGeom>
            <a:solidFill>
              <a:srgbClr val="CC3300"/>
            </a:solidFill>
            <a:ln w="762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1" name="Flowchart: Delay 10"/>
            <p:cNvSpPr/>
            <p:nvPr/>
          </p:nvSpPr>
          <p:spPr>
            <a:xfrm rot="5400000">
              <a:off x="2070516" y="-928430"/>
              <a:ext cx="5072939" cy="8358511"/>
            </a:xfrm>
            <a:prstGeom prst="flowChartDelay">
              <a:avLst/>
            </a:prstGeom>
            <a:solidFill>
              <a:srgbClr val="FFFF00"/>
            </a:solidFill>
            <a:ln w="76200">
              <a:solidFill>
                <a:srgbClr val="00FF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nvGrpSpPr>
            <p:cNvPr id="10248" name="Group 3"/>
            <p:cNvGrpSpPr>
              <a:grpSpLocks/>
            </p:cNvGrpSpPr>
            <p:nvPr/>
          </p:nvGrpSpPr>
          <p:grpSpPr bwMode="auto">
            <a:xfrm>
              <a:off x="204758" y="1000108"/>
              <a:ext cx="8724960" cy="5224498"/>
              <a:chOff x="142844" y="1571612"/>
              <a:chExt cx="8724960" cy="5224498"/>
            </a:xfrm>
          </p:grpSpPr>
          <p:sp>
            <p:nvSpPr>
              <p:cNvPr id="13" name="Flowchart: Delay 12"/>
              <p:cNvSpPr/>
              <p:nvPr/>
            </p:nvSpPr>
            <p:spPr>
              <a:xfrm rot="5400000">
                <a:off x="1786908" y="71359"/>
                <a:ext cx="5070383" cy="8358512"/>
              </a:xfrm>
              <a:prstGeom prst="flowChartDelay">
                <a:avLst/>
              </a:prstGeom>
              <a:solidFill>
                <a:srgbClr val="0000FF"/>
              </a:solidFill>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4" name="Flowchart: Delay 13"/>
              <p:cNvSpPr/>
              <p:nvPr/>
            </p:nvSpPr>
            <p:spPr>
              <a:xfrm rot="5400000">
                <a:off x="2153356" y="81588"/>
                <a:ext cx="5070383" cy="8358511"/>
              </a:xfrm>
              <a:prstGeom prst="flowChartDelay">
                <a:avLst/>
              </a:prstGeom>
              <a:solidFill>
                <a:srgbClr val="0000FF"/>
              </a:solidFill>
              <a:ln w="76200">
                <a:solidFill>
                  <a:srgbClr val="00FFFF"/>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cs typeface="+mj-cs"/>
                </a:endParaRPr>
              </a:p>
            </p:txBody>
          </p:sp>
          <p:sp>
            <p:nvSpPr>
              <p:cNvPr id="15" name="Flowchart: Delay 6"/>
              <p:cNvSpPr/>
              <p:nvPr/>
            </p:nvSpPr>
            <p:spPr>
              <a:xfrm rot="5400000">
                <a:off x="2001155" y="-70859"/>
                <a:ext cx="5070383" cy="8356573"/>
              </a:xfrm>
              <a:prstGeom prst="flowChartDelay">
                <a:avLst/>
              </a:prstGeom>
              <a:ln w="57150">
                <a:solidFill>
                  <a:srgbClr val="FF0000"/>
                </a:solidFill>
                <a:prstDash val="sysDot"/>
              </a:ln>
            </p:spPr>
            <p:style>
              <a:lnRef idx="1">
                <a:schemeClr val="dk1"/>
              </a:lnRef>
              <a:fillRef idx="2">
                <a:schemeClr val="dk1"/>
              </a:fillRef>
              <a:effectRef idx="1">
                <a:schemeClr val="dk1"/>
              </a:effectRef>
              <a:fontRef idx="minor">
                <a:schemeClr val="dk1"/>
              </a:fontRef>
            </p:style>
            <p:txBody>
              <a:bodyPr rtlCol="1" anchor="ctr"/>
              <a:lstStyle/>
              <a:p>
                <a:pPr algn="ctr" fontAlgn="auto">
                  <a:spcBef>
                    <a:spcPts val="0"/>
                  </a:spcBef>
                  <a:spcAft>
                    <a:spcPts val="0"/>
                  </a:spcAft>
                  <a:defRPr/>
                </a:pPr>
                <a:endParaRPr lang="ar-EG">
                  <a:cs typeface="+mj-cs"/>
                </a:endParaRPr>
              </a:p>
            </p:txBody>
          </p:sp>
        </p:grpSp>
      </p:grpSp>
      <p:pic>
        <p:nvPicPr>
          <p:cNvPr id="16" name="Picture 2"/>
          <p:cNvPicPr>
            <a:picLocks noChangeAspect="1" noChangeArrowheads="1"/>
          </p:cNvPicPr>
          <p:nvPr/>
        </p:nvPicPr>
        <p:blipFill>
          <a:blip r:embed="rId5" cstate="print"/>
          <a:srcRect/>
          <a:stretch>
            <a:fillRect/>
          </a:stretch>
        </p:blipFill>
        <p:spPr bwMode="auto">
          <a:xfrm>
            <a:off x="1000132" y="214290"/>
            <a:ext cx="7215206" cy="128590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p:cNvSpPr txBox="1">
            <a:spLocks noChangeArrowheads="1"/>
          </p:cNvSpPr>
          <p:nvPr/>
        </p:nvSpPr>
        <p:spPr bwMode="auto">
          <a:xfrm>
            <a:off x="539750" y="2349500"/>
            <a:ext cx="6230938" cy="1322388"/>
          </a:xfrm>
          <a:prstGeom prst="rect">
            <a:avLst/>
          </a:prstGeom>
          <a:noFill/>
          <a:ln w="9525">
            <a:noFill/>
            <a:miter lim="800000"/>
            <a:headEnd/>
            <a:tailEnd/>
          </a:ln>
        </p:spPr>
        <p:txBody>
          <a:bodyPr>
            <a:spAutoFit/>
          </a:bodyPr>
          <a:lstStyle/>
          <a:p>
            <a:pPr algn="ctr"/>
            <a:r>
              <a:rPr lang="ar-SA" sz="4000" b="1" dirty="0">
                <a:solidFill>
                  <a:srgbClr val="0000FF"/>
                </a:solidFill>
              </a:rPr>
              <a:t>8×40 = 320 حبة خرز بنفسجية، </a:t>
            </a:r>
            <a:endParaRPr lang="ar-EG" sz="4000" b="1" dirty="0" smtClean="0">
              <a:solidFill>
                <a:srgbClr val="0000FF"/>
              </a:solidFill>
            </a:endParaRPr>
          </a:p>
          <a:p>
            <a:pPr algn="ctr"/>
            <a:r>
              <a:rPr lang="ar-SA" sz="4000" b="1" dirty="0" smtClean="0">
                <a:solidFill>
                  <a:srgbClr val="0000FF"/>
                </a:solidFill>
              </a:rPr>
              <a:t>8 </a:t>
            </a:r>
            <a:r>
              <a:rPr lang="ar-SA" sz="4000" b="1" dirty="0">
                <a:solidFill>
                  <a:srgbClr val="0000FF"/>
                </a:solidFill>
              </a:rPr>
              <a:t>× 16 = 128 حبة خرز صفراء.</a:t>
            </a:r>
            <a:endParaRPr lang="en-US" sz="4000" dirty="0">
              <a:solidFill>
                <a:srgbClr val="0000FF"/>
              </a:solidFill>
            </a:endParaRPr>
          </a:p>
        </p:txBody>
      </p:sp>
    </p:spTree>
  </p:cSld>
  <p:clrMapOvr>
    <a:masterClrMapping/>
  </p:clrMapOvr>
  <p:transition>
    <p:strips dir="rd"/>
    <p:sndAc>
      <p:stSnd>
        <p:snd r:embed="rId2" name="chor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8×40 = 320 حبة خرز بنفسجية ش9.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 calcmode="lin" valueType="num">
                                      <p:cBhvr>
                                        <p:cTn id="14"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7">
                                            <p:txEl>
                                              <p:pRg st="1" end="1"/>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4" name="8 × 16 = 128 حبة خرز صفراء ش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4476</TotalTime>
  <Words>1030</Words>
  <Application>Microsoft Office PowerPoint</Application>
  <PresentationFormat>عرض على الشاشة (3:4)‏</PresentationFormat>
  <Paragraphs>195</Paragraphs>
  <Slides>47</Slides>
  <Notes>2</Notes>
  <HiddenSlides>0</HiddenSlides>
  <MMClips>0</MMClips>
  <ScaleCrop>false</ScaleCrop>
  <HeadingPairs>
    <vt:vector size="4" baseType="variant">
      <vt:variant>
        <vt:lpstr>سمة</vt:lpstr>
      </vt:variant>
      <vt:variant>
        <vt:i4>1</vt:i4>
      </vt:variant>
      <vt:variant>
        <vt:lpstr>عناوين الشرائح</vt:lpstr>
      </vt:variant>
      <vt:variant>
        <vt:i4>47</vt:i4>
      </vt:variant>
    </vt:vector>
  </HeadingPairs>
  <TitlesOfParts>
    <vt:vector size="48" baseType="lpstr">
      <vt:lpstr>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الرياضيات – الصف السادس الابتدائي – الفصل الدراسي الأول – الفصل الأول</dc:title>
  <dc:subject>1 - 1  الخطوات الأربع لحل المسألة</dc:subject>
  <dc:creator>أ/ بندر الحازمي</dc:creator>
  <cp:keywords>حقيبة إنجاز المعلم والمعلمة</cp:keywords>
  <cp:lastModifiedBy>Dell</cp:lastModifiedBy>
  <cp:revision>578</cp:revision>
  <dcterms:created xsi:type="dcterms:W3CDTF">2011-05-11T18:18:13Z</dcterms:created>
  <dcterms:modified xsi:type="dcterms:W3CDTF">2017-04-18T13:15:09Z</dcterms:modified>
</cp:coreProperties>
</file>