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7"/>
  </p:notesMasterIdLst>
  <p:sldIdLst>
    <p:sldId id="273" r:id="rId2"/>
    <p:sldId id="271" r:id="rId3"/>
    <p:sldId id="473" r:id="rId4"/>
    <p:sldId id="275" r:id="rId5"/>
    <p:sldId id="492" r:id="rId6"/>
    <p:sldId id="545" r:id="rId7"/>
    <p:sldId id="522" r:id="rId8"/>
    <p:sldId id="493" r:id="rId9"/>
    <p:sldId id="523" r:id="rId10"/>
    <p:sldId id="543" r:id="rId11"/>
    <p:sldId id="546" r:id="rId12"/>
    <p:sldId id="475" r:id="rId13"/>
    <p:sldId id="477" r:id="rId14"/>
    <p:sldId id="478" r:id="rId15"/>
    <p:sldId id="520" r:id="rId16"/>
    <p:sldId id="513" r:id="rId17"/>
    <p:sldId id="524" r:id="rId18"/>
    <p:sldId id="482" r:id="rId19"/>
    <p:sldId id="483" r:id="rId20"/>
    <p:sldId id="485" r:id="rId21"/>
    <p:sldId id="525" r:id="rId22"/>
    <p:sldId id="526" r:id="rId23"/>
    <p:sldId id="527" r:id="rId24"/>
    <p:sldId id="528" r:id="rId25"/>
    <p:sldId id="529" r:id="rId26"/>
    <p:sldId id="530" r:id="rId27"/>
    <p:sldId id="531" r:id="rId28"/>
    <p:sldId id="547" r:id="rId29"/>
    <p:sldId id="495" r:id="rId30"/>
    <p:sldId id="533" r:id="rId31"/>
    <p:sldId id="534" r:id="rId32"/>
    <p:sldId id="536" r:id="rId33"/>
    <p:sldId id="486" r:id="rId34"/>
    <p:sldId id="487" r:id="rId35"/>
    <p:sldId id="540" r:id="rId36"/>
    <p:sldId id="488" r:id="rId37"/>
    <p:sldId id="537" r:id="rId38"/>
    <p:sldId id="538" r:id="rId39"/>
    <p:sldId id="539" r:id="rId40"/>
    <p:sldId id="490" r:id="rId41"/>
    <p:sldId id="491" r:id="rId42"/>
    <p:sldId id="496" r:id="rId43"/>
    <p:sldId id="497" r:id="rId44"/>
    <p:sldId id="498" r:id="rId45"/>
    <p:sldId id="503" r:id="rId46"/>
    <p:sldId id="499" r:id="rId47"/>
    <p:sldId id="500" r:id="rId48"/>
    <p:sldId id="501" r:id="rId49"/>
    <p:sldId id="514" r:id="rId50"/>
    <p:sldId id="512" r:id="rId51"/>
    <p:sldId id="541" r:id="rId52"/>
    <p:sldId id="502" r:id="rId53"/>
    <p:sldId id="504" r:id="rId54"/>
    <p:sldId id="505" r:id="rId55"/>
    <p:sldId id="506" r:id="rId56"/>
    <p:sldId id="507" r:id="rId57"/>
    <p:sldId id="508" r:id="rId58"/>
    <p:sldId id="509" r:id="rId59"/>
    <p:sldId id="521" r:id="rId60"/>
    <p:sldId id="510" r:id="rId61"/>
    <p:sldId id="519" r:id="rId62"/>
    <p:sldId id="511" r:id="rId63"/>
    <p:sldId id="515" r:id="rId64"/>
    <p:sldId id="516" r:id="rId65"/>
    <p:sldId id="472" r:id="rId6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CB6E0671-41EB-40F5-8664-3F1EF229339B}">
          <p14:sldIdLst>
            <p14:sldId id="273"/>
            <p14:sldId id="271"/>
            <p14:sldId id="473"/>
            <p14:sldId id="275"/>
            <p14:sldId id="492"/>
            <p14:sldId id="545"/>
            <p14:sldId id="522"/>
            <p14:sldId id="493"/>
            <p14:sldId id="523"/>
            <p14:sldId id="543"/>
            <p14:sldId id="546"/>
            <p14:sldId id="475"/>
            <p14:sldId id="477"/>
            <p14:sldId id="478"/>
            <p14:sldId id="520"/>
            <p14:sldId id="513"/>
            <p14:sldId id="524"/>
            <p14:sldId id="482"/>
            <p14:sldId id="483"/>
            <p14:sldId id="485"/>
            <p14:sldId id="525"/>
            <p14:sldId id="526"/>
            <p14:sldId id="527"/>
            <p14:sldId id="528"/>
            <p14:sldId id="529"/>
            <p14:sldId id="530"/>
            <p14:sldId id="531"/>
            <p14:sldId id="547"/>
            <p14:sldId id="495"/>
            <p14:sldId id="533"/>
            <p14:sldId id="534"/>
            <p14:sldId id="536"/>
            <p14:sldId id="486"/>
            <p14:sldId id="487"/>
            <p14:sldId id="540"/>
            <p14:sldId id="488"/>
            <p14:sldId id="537"/>
            <p14:sldId id="538"/>
            <p14:sldId id="539"/>
            <p14:sldId id="490"/>
            <p14:sldId id="491"/>
            <p14:sldId id="496"/>
            <p14:sldId id="497"/>
            <p14:sldId id="498"/>
            <p14:sldId id="503"/>
            <p14:sldId id="499"/>
            <p14:sldId id="500"/>
            <p14:sldId id="501"/>
            <p14:sldId id="514"/>
            <p14:sldId id="512"/>
            <p14:sldId id="541"/>
            <p14:sldId id="502"/>
            <p14:sldId id="504"/>
            <p14:sldId id="505"/>
            <p14:sldId id="506"/>
            <p14:sldId id="507"/>
            <p14:sldId id="508"/>
            <p14:sldId id="509"/>
            <p14:sldId id="521"/>
            <p14:sldId id="510"/>
            <p14:sldId id="519"/>
            <p14:sldId id="511"/>
            <p14:sldId id="515"/>
            <p14:sldId id="516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A71D3B"/>
    <a:srgbClr val="252E3D"/>
    <a:srgbClr val="F2082A"/>
    <a:srgbClr val="157E98"/>
    <a:srgbClr val="9C639C"/>
    <a:srgbClr val="4A32DC"/>
    <a:srgbClr val="000099"/>
    <a:srgbClr val="FF3300"/>
    <a:srgbClr val="7F2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نمط متوسط 3 - 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نمط متوسط 3 - 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929F9F4-4A8F-4326-A1B4-22849713DDAB}" styleName="نمط داكن 1 - تميي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نمط متوسط 4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6790" autoAdjust="0"/>
  </p:normalViewPr>
  <p:slideViewPr>
    <p:cSldViewPr>
      <p:cViewPr varScale="1">
        <p:scale>
          <a:sx n="69" d="100"/>
          <a:sy n="69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660DB5-2A5A-462E-9A18-D9FBEB5EF886}" type="doc">
      <dgm:prSet loTypeId="urn:microsoft.com/office/officeart/2008/layout/RadialCluster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35F0FE0E-C327-4DC1-A7D7-0F34652F411C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</a:rPr>
            <a:t>وحدات مكونات المعالج </a:t>
          </a:r>
          <a:endParaRPr lang="ar-SA" dirty="0">
            <a:solidFill>
              <a:schemeClr val="bg1"/>
            </a:solidFill>
          </a:endParaRPr>
        </a:p>
      </dgm:t>
    </dgm:pt>
    <dgm:pt modelId="{75619F56-9DD2-47A8-A7BE-8B3532C22842}" type="parTrans" cxnId="{864CBCB0-12F3-49B6-8752-C46CDA22E072}">
      <dgm:prSet/>
      <dgm:spPr/>
      <dgm:t>
        <a:bodyPr/>
        <a:lstStyle/>
        <a:p>
          <a:pPr rtl="1"/>
          <a:endParaRPr lang="ar-SA"/>
        </a:p>
      </dgm:t>
    </dgm:pt>
    <dgm:pt modelId="{1AF1313A-FD8E-4051-A859-47B5F83EA24B}" type="sibTrans" cxnId="{864CBCB0-12F3-49B6-8752-C46CDA22E072}">
      <dgm:prSet/>
      <dgm:spPr/>
      <dgm:t>
        <a:bodyPr/>
        <a:lstStyle/>
        <a:p>
          <a:pPr rtl="1"/>
          <a:endParaRPr lang="ar-SA"/>
        </a:p>
      </dgm:t>
    </dgm:pt>
    <dgm:pt modelId="{A98F0139-3E22-4C64-90E6-E28206D7B78B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</a:rPr>
            <a:t>وحدة المسجلات </a:t>
          </a:r>
          <a:endParaRPr lang="ar-SA" dirty="0">
            <a:solidFill>
              <a:schemeClr val="bg1"/>
            </a:solidFill>
          </a:endParaRPr>
        </a:p>
      </dgm:t>
    </dgm:pt>
    <dgm:pt modelId="{E814C150-F1BD-4912-8B5F-B8F434A1AF92}" type="parTrans" cxnId="{BC0982C8-0A75-4012-8D1D-99F28FB1A80E}">
      <dgm:prSet/>
      <dgm:spPr/>
      <dgm:t>
        <a:bodyPr/>
        <a:lstStyle/>
        <a:p>
          <a:pPr rtl="1"/>
          <a:endParaRPr lang="ar-SA">
            <a:solidFill>
              <a:schemeClr val="bg1"/>
            </a:solidFill>
          </a:endParaRPr>
        </a:p>
      </dgm:t>
    </dgm:pt>
    <dgm:pt modelId="{C6D3A630-AEDC-493B-ABA7-6D2C74F43A6A}" type="sibTrans" cxnId="{BC0982C8-0A75-4012-8D1D-99F28FB1A80E}">
      <dgm:prSet/>
      <dgm:spPr/>
      <dgm:t>
        <a:bodyPr/>
        <a:lstStyle/>
        <a:p>
          <a:pPr rtl="1"/>
          <a:endParaRPr lang="ar-SA"/>
        </a:p>
      </dgm:t>
    </dgm:pt>
    <dgm:pt modelId="{4DDFBAC7-8658-440C-A2E7-3F605805BAE5}">
      <dgm:prSet phldrT="[نص]"/>
      <dgm:spPr/>
      <dgm:t>
        <a:bodyPr/>
        <a:lstStyle/>
        <a:p>
          <a:pPr rtl="1"/>
          <a:r>
            <a:rPr lang="ar-SA" b="1">
              <a:solidFill>
                <a:schemeClr val="bg1"/>
              </a:solidFill>
            </a:rPr>
            <a:t>وحدة الحساب والمنطق</a:t>
          </a:r>
          <a:endParaRPr lang="ar-SA" dirty="0">
            <a:solidFill>
              <a:schemeClr val="bg1"/>
            </a:solidFill>
          </a:endParaRPr>
        </a:p>
      </dgm:t>
    </dgm:pt>
    <dgm:pt modelId="{9D83B15A-B0D3-4A34-933C-E6321779DEDA}" type="parTrans" cxnId="{D9BE758D-6065-4E35-9D63-A682D1EDAD60}">
      <dgm:prSet/>
      <dgm:spPr/>
      <dgm:t>
        <a:bodyPr/>
        <a:lstStyle/>
        <a:p>
          <a:pPr rtl="1"/>
          <a:endParaRPr lang="ar-SA">
            <a:solidFill>
              <a:schemeClr val="bg1"/>
            </a:solidFill>
          </a:endParaRPr>
        </a:p>
      </dgm:t>
    </dgm:pt>
    <dgm:pt modelId="{AE60628F-1C1A-4F8D-86CF-71E1105A2560}" type="sibTrans" cxnId="{D9BE758D-6065-4E35-9D63-A682D1EDAD60}">
      <dgm:prSet/>
      <dgm:spPr/>
      <dgm:t>
        <a:bodyPr/>
        <a:lstStyle/>
        <a:p>
          <a:pPr rtl="1"/>
          <a:endParaRPr lang="ar-SA"/>
        </a:p>
      </dgm:t>
    </dgm:pt>
    <dgm:pt modelId="{7DBAA87F-DE16-4DDA-819E-9AED44A50540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</a:rPr>
            <a:t>وحدة إدارة الذاكرة </a:t>
          </a:r>
          <a:endParaRPr lang="ar-SA" dirty="0">
            <a:solidFill>
              <a:schemeClr val="bg1"/>
            </a:solidFill>
          </a:endParaRPr>
        </a:p>
      </dgm:t>
    </dgm:pt>
    <dgm:pt modelId="{54CBEEA7-43DE-405E-8215-4BB879677C6F}" type="parTrans" cxnId="{CAC264B0-CA94-48FF-9620-012111B415A2}">
      <dgm:prSet/>
      <dgm:spPr/>
      <dgm:t>
        <a:bodyPr/>
        <a:lstStyle/>
        <a:p>
          <a:pPr rtl="1"/>
          <a:endParaRPr lang="ar-SA">
            <a:solidFill>
              <a:schemeClr val="bg1"/>
            </a:solidFill>
          </a:endParaRPr>
        </a:p>
      </dgm:t>
    </dgm:pt>
    <dgm:pt modelId="{CCBBB191-0449-4C58-BE97-D7F072E83B19}" type="sibTrans" cxnId="{CAC264B0-CA94-48FF-9620-012111B415A2}">
      <dgm:prSet/>
      <dgm:spPr/>
      <dgm:t>
        <a:bodyPr/>
        <a:lstStyle/>
        <a:p>
          <a:pPr rtl="1"/>
          <a:endParaRPr lang="ar-SA"/>
        </a:p>
      </dgm:t>
    </dgm:pt>
    <dgm:pt modelId="{1E365496-9DA9-40FE-87EB-EB1F6C458C8C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</a:rPr>
            <a:t>وحدة التحكم </a:t>
          </a:r>
          <a:endParaRPr lang="ar-SA" dirty="0">
            <a:solidFill>
              <a:schemeClr val="bg1"/>
            </a:solidFill>
          </a:endParaRPr>
        </a:p>
      </dgm:t>
    </dgm:pt>
    <dgm:pt modelId="{F36C5B9C-1386-44DC-B745-2CBFA60BF55F}" type="parTrans" cxnId="{7F14FCDC-A663-409A-935E-04B28BACCAEA}">
      <dgm:prSet/>
      <dgm:spPr/>
      <dgm:t>
        <a:bodyPr/>
        <a:lstStyle/>
        <a:p>
          <a:pPr rtl="1"/>
          <a:endParaRPr lang="ar-SA">
            <a:solidFill>
              <a:schemeClr val="bg1"/>
            </a:solidFill>
          </a:endParaRPr>
        </a:p>
      </dgm:t>
    </dgm:pt>
    <dgm:pt modelId="{E632A9B7-474C-4F60-BAE0-11DF5C8836FE}" type="sibTrans" cxnId="{7F14FCDC-A663-409A-935E-04B28BACCAEA}">
      <dgm:prSet/>
      <dgm:spPr/>
      <dgm:t>
        <a:bodyPr/>
        <a:lstStyle/>
        <a:p>
          <a:pPr rtl="1"/>
          <a:endParaRPr lang="ar-SA"/>
        </a:p>
      </dgm:t>
    </dgm:pt>
    <dgm:pt modelId="{E51CB57C-7A8B-4F0D-87EA-857642BE66A5}">
      <dgm:prSet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</a:rPr>
            <a:t>وحدات أخرى </a:t>
          </a:r>
          <a:endParaRPr lang="ar-SA" dirty="0">
            <a:solidFill>
              <a:schemeClr val="bg1"/>
            </a:solidFill>
          </a:endParaRPr>
        </a:p>
      </dgm:t>
    </dgm:pt>
    <dgm:pt modelId="{AF451822-2263-4A24-8A13-64EA7277B9A1}" type="parTrans" cxnId="{07BAA34D-698E-4928-B751-B03A92E91872}">
      <dgm:prSet/>
      <dgm:spPr/>
      <dgm:t>
        <a:bodyPr/>
        <a:lstStyle/>
        <a:p>
          <a:pPr rtl="1"/>
          <a:endParaRPr lang="ar-SA">
            <a:solidFill>
              <a:schemeClr val="bg1"/>
            </a:solidFill>
          </a:endParaRPr>
        </a:p>
      </dgm:t>
    </dgm:pt>
    <dgm:pt modelId="{08261B2A-D41E-4053-8A86-E59E8FB1A2AC}" type="sibTrans" cxnId="{07BAA34D-698E-4928-B751-B03A92E91872}">
      <dgm:prSet/>
      <dgm:spPr/>
      <dgm:t>
        <a:bodyPr/>
        <a:lstStyle/>
        <a:p>
          <a:pPr rtl="1"/>
          <a:endParaRPr lang="ar-SA"/>
        </a:p>
      </dgm:t>
    </dgm:pt>
    <dgm:pt modelId="{1E26C48D-FB23-402C-AF91-160CF21918C0}" type="pres">
      <dgm:prSet presAssocID="{9E660DB5-2A5A-462E-9A18-D9FBEB5EF88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1BBE6DE-0BA2-444F-8BB8-7DA8A852872E}" type="pres">
      <dgm:prSet presAssocID="{35F0FE0E-C327-4DC1-A7D7-0F34652F411C}" presName="singleCycle" presStyleCnt="0"/>
      <dgm:spPr/>
    </dgm:pt>
    <dgm:pt modelId="{681A8B38-2596-4407-9FB9-7D8754068314}" type="pres">
      <dgm:prSet presAssocID="{35F0FE0E-C327-4DC1-A7D7-0F34652F411C}" presName="singleCenter" presStyleLbl="node1" presStyleIdx="0" presStyleCnt="6">
        <dgm:presLayoutVars>
          <dgm:chMax val="7"/>
          <dgm:chPref val="7"/>
        </dgm:presLayoutVars>
      </dgm:prSet>
      <dgm:spPr/>
    </dgm:pt>
    <dgm:pt modelId="{62E3449C-D8A2-482A-83F6-16B82C0264AB}" type="pres">
      <dgm:prSet presAssocID="{E814C150-F1BD-4912-8B5F-B8F434A1AF92}" presName="Name56" presStyleLbl="parChTrans1D2" presStyleIdx="0" presStyleCnt="5"/>
      <dgm:spPr/>
    </dgm:pt>
    <dgm:pt modelId="{63BF5BC9-7255-494A-8D7E-D7BDE8EF1F9F}" type="pres">
      <dgm:prSet presAssocID="{A98F0139-3E22-4C64-90E6-E28206D7B78B}" presName="text0" presStyleLbl="node1" presStyleIdx="1" presStyleCnt="6">
        <dgm:presLayoutVars>
          <dgm:bulletEnabled val="1"/>
        </dgm:presLayoutVars>
      </dgm:prSet>
      <dgm:spPr/>
    </dgm:pt>
    <dgm:pt modelId="{C786657D-15C4-41A7-AE73-4593F001E4CF}" type="pres">
      <dgm:prSet presAssocID="{9D83B15A-B0D3-4A34-933C-E6321779DEDA}" presName="Name56" presStyleLbl="parChTrans1D2" presStyleIdx="1" presStyleCnt="5"/>
      <dgm:spPr/>
    </dgm:pt>
    <dgm:pt modelId="{79590F89-050A-47A3-B520-51945B7EB033}" type="pres">
      <dgm:prSet presAssocID="{4DDFBAC7-8658-440C-A2E7-3F605805BAE5}" presName="text0" presStyleLbl="node1" presStyleIdx="2" presStyleCnt="6">
        <dgm:presLayoutVars>
          <dgm:bulletEnabled val="1"/>
        </dgm:presLayoutVars>
      </dgm:prSet>
      <dgm:spPr/>
    </dgm:pt>
    <dgm:pt modelId="{F8A91610-10A5-42FF-930E-245475F1811E}" type="pres">
      <dgm:prSet presAssocID="{AF451822-2263-4A24-8A13-64EA7277B9A1}" presName="Name56" presStyleLbl="parChTrans1D2" presStyleIdx="2" presStyleCnt="5"/>
      <dgm:spPr/>
    </dgm:pt>
    <dgm:pt modelId="{3656CB56-C7E7-4D6B-92FB-D712A9E68A90}" type="pres">
      <dgm:prSet presAssocID="{E51CB57C-7A8B-4F0D-87EA-857642BE66A5}" presName="text0" presStyleLbl="node1" presStyleIdx="3" presStyleCnt="6">
        <dgm:presLayoutVars>
          <dgm:bulletEnabled val="1"/>
        </dgm:presLayoutVars>
      </dgm:prSet>
      <dgm:spPr/>
    </dgm:pt>
    <dgm:pt modelId="{49F7B86C-2A5B-4C4B-A8DF-E89F159916E2}" type="pres">
      <dgm:prSet presAssocID="{54CBEEA7-43DE-405E-8215-4BB879677C6F}" presName="Name56" presStyleLbl="parChTrans1D2" presStyleIdx="3" presStyleCnt="5"/>
      <dgm:spPr/>
    </dgm:pt>
    <dgm:pt modelId="{83DFE847-A41E-49B4-845C-760BCE61AF9E}" type="pres">
      <dgm:prSet presAssocID="{7DBAA87F-DE16-4DDA-819E-9AED44A50540}" presName="text0" presStyleLbl="node1" presStyleIdx="4" presStyleCnt="6">
        <dgm:presLayoutVars>
          <dgm:bulletEnabled val="1"/>
        </dgm:presLayoutVars>
      </dgm:prSet>
      <dgm:spPr/>
    </dgm:pt>
    <dgm:pt modelId="{57EC14D4-3400-4877-A0C7-53F65144AAA1}" type="pres">
      <dgm:prSet presAssocID="{F36C5B9C-1386-44DC-B745-2CBFA60BF55F}" presName="Name56" presStyleLbl="parChTrans1D2" presStyleIdx="4" presStyleCnt="5"/>
      <dgm:spPr/>
    </dgm:pt>
    <dgm:pt modelId="{9DFDB6AA-A6CE-43DE-A2D7-8ECAA3FE973A}" type="pres">
      <dgm:prSet presAssocID="{1E365496-9DA9-40FE-87EB-EB1F6C458C8C}" presName="text0" presStyleLbl="node1" presStyleIdx="5" presStyleCnt="6">
        <dgm:presLayoutVars>
          <dgm:bulletEnabled val="1"/>
        </dgm:presLayoutVars>
      </dgm:prSet>
      <dgm:spPr/>
    </dgm:pt>
  </dgm:ptLst>
  <dgm:cxnLst>
    <dgm:cxn modelId="{067F5206-7F0F-4B04-A57F-C59A4538F75C}" type="presOf" srcId="{AF451822-2263-4A24-8A13-64EA7277B9A1}" destId="{F8A91610-10A5-42FF-930E-245475F1811E}" srcOrd="0" destOrd="0" presId="urn:microsoft.com/office/officeart/2008/layout/RadialCluster"/>
    <dgm:cxn modelId="{F60C2C33-D7D0-4E95-AFD7-FA694E57B4D8}" type="presOf" srcId="{54CBEEA7-43DE-405E-8215-4BB879677C6F}" destId="{49F7B86C-2A5B-4C4B-A8DF-E89F159916E2}" srcOrd="0" destOrd="0" presId="urn:microsoft.com/office/officeart/2008/layout/RadialCluster"/>
    <dgm:cxn modelId="{E9102963-8287-49CC-8E32-77634B3F6347}" type="presOf" srcId="{E814C150-F1BD-4912-8B5F-B8F434A1AF92}" destId="{62E3449C-D8A2-482A-83F6-16B82C0264AB}" srcOrd="0" destOrd="0" presId="urn:microsoft.com/office/officeart/2008/layout/RadialCluster"/>
    <dgm:cxn modelId="{DCD4D069-D479-4B1B-9883-F4D14BD64FBE}" type="presOf" srcId="{A98F0139-3E22-4C64-90E6-E28206D7B78B}" destId="{63BF5BC9-7255-494A-8D7E-D7BDE8EF1F9F}" srcOrd="0" destOrd="0" presId="urn:microsoft.com/office/officeart/2008/layout/RadialCluster"/>
    <dgm:cxn modelId="{CFEEA86C-9665-478C-B40F-9CA07296280A}" type="presOf" srcId="{9D83B15A-B0D3-4A34-933C-E6321779DEDA}" destId="{C786657D-15C4-41A7-AE73-4593F001E4CF}" srcOrd="0" destOrd="0" presId="urn:microsoft.com/office/officeart/2008/layout/RadialCluster"/>
    <dgm:cxn modelId="{07BAA34D-698E-4928-B751-B03A92E91872}" srcId="{35F0FE0E-C327-4DC1-A7D7-0F34652F411C}" destId="{E51CB57C-7A8B-4F0D-87EA-857642BE66A5}" srcOrd="2" destOrd="0" parTransId="{AF451822-2263-4A24-8A13-64EA7277B9A1}" sibTransId="{08261B2A-D41E-4053-8A86-E59E8FB1A2AC}"/>
    <dgm:cxn modelId="{B86FD951-E292-496E-9AA6-AC2D12C8112D}" type="presOf" srcId="{1E365496-9DA9-40FE-87EB-EB1F6C458C8C}" destId="{9DFDB6AA-A6CE-43DE-A2D7-8ECAA3FE973A}" srcOrd="0" destOrd="0" presId="urn:microsoft.com/office/officeart/2008/layout/RadialCluster"/>
    <dgm:cxn modelId="{EA04AD87-A4C9-4FC0-80A9-1B94387E7F46}" type="presOf" srcId="{F36C5B9C-1386-44DC-B745-2CBFA60BF55F}" destId="{57EC14D4-3400-4877-A0C7-53F65144AAA1}" srcOrd="0" destOrd="0" presId="urn:microsoft.com/office/officeart/2008/layout/RadialCluster"/>
    <dgm:cxn modelId="{D9BE758D-6065-4E35-9D63-A682D1EDAD60}" srcId="{35F0FE0E-C327-4DC1-A7D7-0F34652F411C}" destId="{4DDFBAC7-8658-440C-A2E7-3F605805BAE5}" srcOrd="1" destOrd="0" parTransId="{9D83B15A-B0D3-4A34-933C-E6321779DEDA}" sibTransId="{AE60628F-1C1A-4F8D-86CF-71E1105A2560}"/>
    <dgm:cxn modelId="{CAC264B0-CA94-48FF-9620-012111B415A2}" srcId="{35F0FE0E-C327-4DC1-A7D7-0F34652F411C}" destId="{7DBAA87F-DE16-4DDA-819E-9AED44A50540}" srcOrd="3" destOrd="0" parTransId="{54CBEEA7-43DE-405E-8215-4BB879677C6F}" sibTransId="{CCBBB191-0449-4C58-BE97-D7F072E83B19}"/>
    <dgm:cxn modelId="{864CBCB0-12F3-49B6-8752-C46CDA22E072}" srcId="{9E660DB5-2A5A-462E-9A18-D9FBEB5EF886}" destId="{35F0FE0E-C327-4DC1-A7D7-0F34652F411C}" srcOrd="0" destOrd="0" parTransId="{75619F56-9DD2-47A8-A7BE-8B3532C22842}" sibTransId="{1AF1313A-FD8E-4051-A859-47B5F83EA24B}"/>
    <dgm:cxn modelId="{28A850C1-141C-48F9-BD4D-51FA4DDB18A6}" type="presOf" srcId="{4DDFBAC7-8658-440C-A2E7-3F605805BAE5}" destId="{79590F89-050A-47A3-B520-51945B7EB033}" srcOrd="0" destOrd="0" presId="urn:microsoft.com/office/officeart/2008/layout/RadialCluster"/>
    <dgm:cxn modelId="{BC0982C8-0A75-4012-8D1D-99F28FB1A80E}" srcId="{35F0FE0E-C327-4DC1-A7D7-0F34652F411C}" destId="{A98F0139-3E22-4C64-90E6-E28206D7B78B}" srcOrd="0" destOrd="0" parTransId="{E814C150-F1BD-4912-8B5F-B8F434A1AF92}" sibTransId="{C6D3A630-AEDC-493B-ABA7-6D2C74F43A6A}"/>
    <dgm:cxn modelId="{6BC9D1CE-0C93-4EDD-B165-FC7E58464EB0}" type="presOf" srcId="{E51CB57C-7A8B-4F0D-87EA-857642BE66A5}" destId="{3656CB56-C7E7-4D6B-92FB-D712A9E68A90}" srcOrd="0" destOrd="0" presId="urn:microsoft.com/office/officeart/2008/layout/RadialCluster"/>
    <dgm:cxn modelId="{0D7E61D1-88C5-4EAA-9E5B-D27FA4346D4E}" type="presOf" srcId="{7DBAA87F-DE16-4DDA-819E-9AED44A50540}" destId="{83DFE847-A41E-49B4-845C-760BCE61AF9E}" srcOrd="0" destOrd="0" presId="urn:microsoft.com/office/officeart/2008/layout/RadialCluster"/>
    <dgm:cxn modelId="{5F5079DA-19A7-48C1-A83B-C6FC76C3085C}" type="presOf" srcId="{9E660DB5-2A5A-462E-9A18-D9FBEB5EF886}" destId="{1E26C48D-FB23-402C-AF91-160CF21918C0}" srcOrd="0" destOrd="0" presId="urn:microsoft.com/office/officeart/2008/layout/RadialCluster"/>
    <dgm:cxn modelId="{7F14FCDC-A663-409A-935E-04B28BACCAEA}" srcId="{35F0FE0E-C327-4DC1-A7D7-0F34652F411C}" destId="{1E365496-9DA9-40FE-87EB-EB1F6C458C8C}" srcOrd="4" destOrd="0" parTransId="{F36C5B9C-1386-44DC-B745-2CBFA60BF55F}" sibTransId="{E632A9B7-474C-4F60-BAE0-11DF5C8836FE}"/>
    <dgm:cxn modelId="{994FEEF2-8782-4BB7-8573-AFB9C05F7EBD}" type="presOf" srcId="{35F0FE0E-C327-4DC1-A7D7-0F34652F411C}" destId="{681A8B38-2596-4407-9FB9-7D8754068314}" srcOrd="0" destOrd="0" presId="urn:microsoft.com/office/officeart/2008/layout/RadialCluster"/>
    <dgm:cxn modelId="{986AC6D2-1FB9-4909-A2E7-0926A59AEC5A}" type="presParOf" srcId="{1E26C48D-FB23-402C-AF91-160CF21918C0}" destId="{81BBE6DE-0BA2-444F-8BB8-7DA8A852872E}" srcOrd="0" destOrd="0" presId="urn:microsoft.com/office/officeart/2008/layout/RadialCluster"/>
    <dgm:cxn modelId="{073BBE5A-17C3-4425-BB79-1BD0DB0EA4C0}" type="presParOf" srcId="{81BBE6DE-0BA2-444F-8BB8-7DA8A852872E}" destId="{681A8B38-2596-4407-9FB9-7D8754068314}" srcOrd="0" destOrd="0" presId="urn:microsoft.com/office/officeart/2008/layout/RadialCluster"/>
    <dgm:cxn modelId="{95F75039-115A-4016-A917-0FBA2D3EE63B}" type="presParOf" srcId="{81BBE6DE-0BA2-444F-8BB8-7DA8A852872E}" destId="{62E3449C-D8A2-482A-83F6-16B82C0264AB}" srcOrd="1" destOrd="0" presId="urn:microsoft.com/office/officeart/2008/layout/RadialCluster"/>
    <dgm:cxn modelId="{B686C81D-5B0E-493A-B87C-1CA37F787695}" type="presParOf" srcId="{81BBE6DE-0BA2-444F-8BB8-7DA8A852872E}" destId="{63BF5BC9-7255-494A-8D7E-D7BDE8EF1F9F}" srcOrd="2" destOrd="0" presId="urn:microsoft.com/office/officeart/2008/layout/RadialCluster"/>
    <dgm:cxn modelId="{74BA5989-F60F-4CEE-A5E2-8FB01ABD65B8}" type="presParOf" srcId="{81BBE6DE-0BA2-444F-8BB8-7DA8A852872E}" destId="{C786657D-15C4-41A7-AE73-4593F001E4CF}" srcOrd="3" destOrd="0" presId="urn:microsoft.com/office/officeart/2008/layout/RadialCluster"/>
    <dgm:cxn modelId="{7ABF7ECA-C9C6-4066-A179-9DFFE8E85E20}" type="presParOf" srcId="{81BBE6DE-0BA2-444F-8BB8-7DA8A852872E}" destId="{79590F89-050A-47A3-B520-51945B7EB033}" srcOrd="4" destOrd="0" presId="urn:microsoft.com/office/officeart/2008/layout/RadialCluster"/>
    <dgm:cxn modelId="{6C697306-36E3-43E2-8A7F-ECF757C04D1D}" type="presParOf" srcId="{81BBE6DE-0BA2-444F-8BB8-7DA8A852872E}" destId="{F8A91610-10A5-42FF-930E-245475F1811E}" srcOrd="5" destOrd="0" presId="urn:microsoft.com/office/officeart/2008/layout/RadialCluster"/>
    <dgm:cxn modelId="{178E70AC-9029-4B5F-9573-22786E703238}" type="presParOf" srcId="{81BBE6DE-0BA2-444F-8BB8-7DA8A852872E}" destId="{3656CB56-C7E7-4D6B-92FB-D712A9E68A90}" srcOrd="6" destOrd="0" presId="urn:microsoft.com/office/officeart/2008/layout/RadialCluster"/>
    <dgm:cxn modelId="{484C1368-D1A1-4972-9A60-30351EAA2A1A}" type="presParOf" srcId="{81BBE6DE-0BA2-444F-8BB8-7DA8A852872E}" destId="{49F7B86C-2A5B-4C4B-A8DF-E89F159916E2}" srcOrd="7" destOrd="0" presId="urn:microsoft.com/office/officeart/2008/layout/RadialCluster"/>
    <dgm:cxn modelId="{C7A1B54E-D6B4-4AFE-AE6A-C69AEFFA81DD}" type="presParOf" srcId="{81BBE6DE-0BA2-444F-8BB8-7DA8A852872E}" destId="{83DFE847-A41E-49B4-845C-760BCE61AF9E}" srcOrd="8" destOrd="0" presId="urn:microsoft.com/office/officeart/2008/layout/RadialCluster"/>
    <dgm:cxn modelId="{E676FF07-D784-4A3A-BC08-9EC20B057CA5}" type="presParOf" srcId="{81BBE6DE-0BA2-444F-8BB8-7DA8A852872E}" destId="{57EC14D4-3400-4877-A0C7-53F65144AAA1}" srcOrd="9" destOrd="0" presId="urn:microsoft.com/office/officeart/2008/layout/RadialCluster"/>
    <dgm:cxn modelId="{37E9019F-166C-4610-A632-B36452527217}" type="presParOf" srcId="{81BBE6DE-0BA2-444F-8BB8-7DA8A852872E}" destId="{9DFDB6AA-A6CE-43DE-A2D7-8ECAA3FE973A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A8B38-2596-4407-9FB9-7D8754068314}">
      <dsp:nvSpPr>
        <dsp:cNvPr id="0" name=""/>
        <dsp:cNvSpPr/>
      </dsp:nvSpPr>
      <dsp:spPr>
        <a:xfrm>
          <a:off x="3358485" y="2092723"/>
          <a:ext cx="1609378" cy="16093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chemeClr val="bg1"/>
              </a:solidFill>
            </a:rPr>
            <a:t>وحدات مكونات المعالج </a:t>
          </a:r>
          <a:endParaRPr lang="ar-SA" sz="3200" kern="1200" dirty="0">
            <a:solidFill>
              <a:schemeClr val="bg1"/>
            </a:solidFill>
          </a:endParaRPr>
        </a:p>
      </dsp:txBody>
      <dsp:txXfrm>
        <a:off x="3437048" y="2171286"/>
        <a:ext cx="1452252" cy="1452252"/>
      </dsp:txXfrm>
    </dsp:sp>
    <dsp:sp modelId="{62E3449C-D8A2-482A-83F6-16B82C0264AB}">
      <dsp:nvSpPr>
        <dsp:cNvPr id="0" name=""/>
        <dsp:cNvSpPr/>
      </dsp:nvSpPr>
      <dsp:spPr>
        <a:xfrm rot="16200000">
          <a:off x="3708735" y="1638283"/>
          <a:ext cx="9088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8879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BF5BC9-7255-494A-8D7E-D7BDE8EF1F9F}">
      <dsp:nvSpPr>
        <dsp:cNvPr id="0" name=""/>
        <dsp:cNvSpPr/>
      </dsp:nvSpPr>
      <dsp:spPr>
        <a:xfrm>
          <a:off x="3624033" y="105559"/>
          <a:ext cx="1078283" cy="1078283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</a:rPr>
            <a:t>وحدة المسجلات </a:t>
          </a:r>
          <a:endParaRPr lang="ar-SA" sz="2100" kern="1200" dirty="0">
            <a:solidFill>
              <a:schemeClr val="bg1"/>
            </a:solidFill>
          </a:endParaRPr>
        </a:p>
      </dsp:txBody>
      <dsp:txXfrm>
        <a:off x="3676670" y="158196"/>
        <a:ext cx="973009" cy="973009"/>
      </dsp:txXfrm>
    </dsp:sp>
    <dsp:sp modelId="{C786657D-15C4-41A7-AE73-4593F001E4CF}">
      <dsp:nvSpPr>
        <dsp:cNvPr id="0" name=""/>
        <dsp:cNvSpPr/>
      </dsp:nvSpPr>
      <dsp:spPr>
        <a:xfrm rot="20520000">
          <a:off x="4947314" y="2506208"/>
          <a:ext cx="8397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9723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90F89-050A-47A3-B520-51945B7EB033}">
      <dsp:nvSpPr>
        <dsp:cNvPr id="0" name=""/>
        <dsp:cNvSpPr/>
      </dsp:nvSpPr>
      <dsp:spPr>
        <a:xfrm>
          <a:off x="5766488" y="1662144"/>
          <a:ext cx="1078283" cy="1078283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>
              <a:solidFill>
                <a:schemeClr val="bg1"/>
              </a:solidFill>
            </a:rPr>
            <a:t>وحدة الحساب والمنطق</a:t>
          </a:r>
          <a:endParaRPr lang="ar-SA" sz="2100" kern="1200" dirty="0">
            <a:solidFill>
              <a:schemeClr val="bg1"/>
            </a:solidFill>
          </a:endParaRPr>
        </a:p>
      </dsp:txBody>
      <dsp:txXfrm>
        <a:off x="5819125" y="1714781"/>
        <a:ext cx="973009" cy="973009"/>
      </dsp:txXfrm>
    </dsp:sp>
    <dsp:sp modelId="{F8A91610-10A5-42FF-930E-245475F1811E}">
      <dsp:nvSpPr>
        <dsp:cNvPr id="0" name=""/>
        <dsp:cNvSpPr/>
      </dsp:nvSpPr>
      <dsp:spPr>
        <a:xfrm rot="3240000">
          <a:off x="4625873" y="3941427"/>
          <a:ext cx="5916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1644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6CB56-C7E7-4D6B-92FB-D712A9E68A90}">
      <dsp:nvSpPr>
        <dsp:cNvPr id="0" name=""/>
        <dsp:cNvSpPr/>
      </dsp:nvSpPr>
      <dsp:spPr>
        <a:xfrm>
          <a:off x="4948143" y="4180752"/>
          <a:ext cx="1078283" cy="1078283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900" b="1" kern="1200" dirty="0">
              <a:solidFill>
                <a:schemeClr val="bg1"/>
              </a:solidFill>
            </a:rPr>
            <a:t>وحدات أخرى </a:t>
          </a:r>
          <a:endParaRPr lang="ar-SA" sz="2900" kern="1200" dirty="0">
            <a:solidFill>
              <a:schemeClr val="bg1"/>
            </a:solidFill>
          </a:endParaRPr>
        </a:p>
      </dsp:txBody>
      <dsp:txXfrm>
        <a:off x="5000780" y="4233389"/>
        <a:ext cx="973009" cy="973009"/>
      </dsp:txXfrm>
    </dsp:sp>
    <dsp:sp modelId="{49F7B86C-2A5B-4C4B-A8DF-E89F159916E2}">
      <dsp:nvSpPr>
        <dsp:cNvPr id="0" name=""/>
        <dsp:cNvSpPr/>
      </dsp:nvSpPr>
      <dsp:spPr>
        <a:xfrm rot="7560000">
          <a:off x="3108831" y="3941427"/>
          <a:ext cx="5916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1644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FE847-A41E-49B4-845C-760BCE61AF9E}">
      <dsp:nvSpPr>
        <dsp:cNvPr id="0" name=""/>
        <dsp:cNvSpPr/>
      </dsp:nvSpPr>
      <dsp:spPr>
        <a:xfrm>
          <a:off x="2299922" y="4180752"/>
          <a:ext cx="1078283" cy="1078283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</a:rPr>
            <a:t>وحدة إدارة الذاكرة </a:t>
          </a:r>
          <a:endParaRPr lang="ar-SA" sz="2100" kern="1200" dirty="0">
            <a:solidFill>
              <a:schemeClr val="bg1"/>
            </a:solidFill>
          </a:endParaRPr>
        </a:p>
      </dsp:txBody>
      <dsp:txXfrm>
        <a:off x="2352559" y="4233389"/>
        <a:ext cx="973009" cy="973009"/>
      </dsp:txXfrm>
    </dsp:sp>
    <dsp:sp modelId="{57EC14D4-3400-4877-A0C7-53F65144AAA1}">
      <dsp:nvSpPr>
        <dsp:cNvPr id="0" name=""/>
        <dsp:cNvSpPr/>
      </dsp:nvSpPr>
      <dsp:spPr>
        <a:xfrm rot="11880000">
          <a:off x="2539311" y="2506208"/>
          <a:ext cx="8397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9723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DB6AA-A6CE-43DE-A2D7-8ECAA3FE973A}">
      <dsp:nvSpPr>
        <dsp:cNvPr id="0" name=""/>
        <dsp:cNvSpPr/>
      </dsp:nvSpPr>
      <dsp:spPr>
        <a:xfrm>
          <a:off x="1481577" y="1662144"/>
          <a:ext cx="1078283" cy="1078283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100" b="1" kern="1200" dirty="0">
              <a:solidFill>
                <a:schemeClr val="bg1"/>
              </a:solidFill>
            </a:rPr>
            <a:t>وحدة التحكم </a:t>
          </a:r>
          <a:endParaRPr lang="ar-SA" sz="3100" kern="1200" dirty="0">
            <a:solidFill>
              <a:schemeClr val="bg1"/>
            </a:solidFill>
          </a:endParaRPr>
        </a:p>
      </dsp:txBody>
      <dsp:txXfrm>
        <a:off x="1534214" y="1714781"/>
        <a:ext cx="973009" cy="973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4B220B-4BB6-42E8-B01B-A43574AB86F4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E65328E-A355-45CA-B90B-E5F5E6E38D8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319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5328E-A355-45CA-B90B-E5F5E6E38D82}" type="slidenum">
              <a:rPr lang="ar-SA" smtClean="0"/>
              <a:pPr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56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130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2665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2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604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0852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938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068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603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034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712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625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C46C-2230-4BFC-8876-297A46F1E5F9}" type="datetimeFigureOut">
              <a:rPr lang="ar-SA" smtClean="0"/>
              <a:pPr/>
              <a:t>10/10/39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98910-F222-490A-B6A6-430CFC5B27A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884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23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وحدات مكونات المعالج">
            <a:extLst>
              <a:ext uri="{FF2B5EF4-FFF2-40B4-BE49-F238E27FC236}">
                <a16:creationId xmlns:a16="http://schemas.microsoft.com/office/drawing/2014/main" id="{73A67B90-372E-4B8F-86A6-A4EADE2E2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36662"/>
            <a:ext cx="6934200" cy="52006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B4DA41A-958D-404B-98E8-27D5FA1D4ABD}"/>
              </a:ext>
            </a:extLst>
          </p:cNvPr>
          <p:cNvSpPr/>
          <p:nvPr/>
        </p:nvSpPr>
        <p:spPr>
          <a:xfrm>
            <a:off x="2317216" y="643335"/>
            <a:ext cx="4509568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4400" b="1" dirty="0"/>
              <a:t>وحدات مكونات المعالج </a:t>
            </a:r>
          </a:p>
        </p:txBody>
      </p:sp>
    </p:spTree>
    <p:extLst>
      <p:ext uri="{BB962C8B-B14F-4D97-AF65-F5344CB8AC3E}">
        <p14:creationId xmlns:p14="http://schemas.microsoft.com/office/powerpoint/2010/main" val="67403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رسم تخطيطي 14">
            <a:extLst>
              <a:ext uri="{FF2B5EF4-FFF2-40B4-BE49-F238E27FC236}">
                <a16:creationId xmlns:a16="http://schemas.microsoft.com/office/drawing/2014/main" id="{0C98F56B-F8E2-4660-A864-A64E97244F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3588418"/>
              </p:ext>
            </p:extLst>
          </p:nvPr>
        </p:nvGraphicFramePr>
        <p:xfrm>
          <a:off x="408825" y="728700"/>
          <a:ext cx="8326350" cy="5364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4141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81A8B38-2596-4407-9FB9-7D8754068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graphicEl>
                                              <a:dgm id="{681A8B38-2596-4407-9FB9-7D8754068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graphicEl>
                                              <a:dgm id="{681A8B38-2596-4407-9FB9-7D8754068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graphicEl>
                                              <a:dgm id="{681A8B38-2596-4407-9FB9-7D8754068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graphicEl>
                                              <a:dgm id="{681A8B38-2596-4407-9FB9-7D87540683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E3449C-D8A2-482A-83F6-16B82C026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graphicEl>
                                              <a:dgm id="{62E3449C-D8A2-482A-83F6-16B82C026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graphicEl>
                                              <a:dgm id="{62E3449C-D8A2-482A-83F6-16B82C026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graphicEl>
                                              <a:dgm id="{62E3449C-D8A2-482A-83F6-16B82C026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graphicEl>
                                              <a:dgm id="{62E3449C-D8A2-482A-83F6-16B82C026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3BF5BC9-7255-494A-8D7E-D7BDE8EF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graphicEl>
                                              <a:dgm id="{63BF5BC9-7255-494A-8D7E-D7BDE8EF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graphicEl>
                                              <a:dgm id="{63BF5BC9-7255-494A-8D7E-D7BDE8EF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graphicEl>
                                              <a:dgm id="{63BF5BC9-7255-494A-8D7E-D7BDE8EF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graphicEl>
                                              <a:dgm id="{63BF5BC9-7255-494A-8D7E-D7BDE8EF1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786657D-15C4-41A7-AE73-4593F001E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graphicEl>
                                              <a:dgm id="{C786657D-15C4-41A7-AE73-4593F001E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graphicEl>
                                              <a:dgm id="{C786657D-15C4-41A7-AE73-4593F001E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graphicEl>
                                              <a:dgm id="{C786657D-15C4-41A7-AE73-4593F001E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graphicEl>
                                              <a:dgm id="{C786657D-15C4-41A7-AE73-4593F001E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9590F89-050A-47A3-B520-51945B7EB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graphicEl>
                                              <a:dgm id="{79590F89-050A-47A3-B520-51945B7EB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graphicEl>
                                              <a:dgm id="{79590F89-050A-47A3-B520-51945B7EB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graphicEl>
                                              <a:dgm id="{79590F89-050A-47A3-B520-51945B7EB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graphicEl>
                                              <a:dgm id="{79590F89-050A-47A3-B520-51945B7EB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8A91610-10A5-42FF-930E-245475F18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graphicEl>
                                              <a:dgm id="{F8A91610-10A5-42FF-930E-245475F18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graphicEl>
                                              <a:dgm id="{F8A91610-10A5-42FF-930E-245475F18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graphicEl>
                                              <a:dgm id="{F8A91610-10A5-42FF-930E-245475F181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graphicEl>
                                              <a:dgm id="{F8A91610-10A5-42FF-930E-245475F181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656CB56-C7E7-4D6B-92FB-D712A9E68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graphicEl>
                                              <a:dgm id="{3656CB56-C7E7-4D6B-92FB-D712A9E68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graphicEl>
                                              <a:dgm id="{3656CB56-C7E7-4D6B-92FB-D712A9E68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graphicEl>
                                              <a:dgm id="{3656CB56-C7E7-4D6B-92FB-D712A9E68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graphicEl>
                                              <a:dgm id="{3656CB56-C7E7-4D6B-92FB-D712A9E68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9F7B86C-2A5B-4C4B-A8DF-E89F15991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graphicEl>
                                              <a:dgm id="{49F7B86C-2A5B-4C4B-A8DF-E89F15991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graphicEl>
                                              <a:dgm id="{49F7B86C-2A5B-4C4B-A8DF-E89F15991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graphicEl>
                                              <a:dgm id="{49F7B86C-2A5B-4C4B-A8DF-E89F15991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>
                                            <p:graphicEl>
                                              <a:dgm id="{49F7B86C-2A5B-4C4B-A8DF-E89F15991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3DFE847-A41E-49B4-845C-760BCE61A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>
                                            <p:graphicEl>
                                              <a:dgm id="{83DFE847-A41E-49B4-845C-760BCE61A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graphicEl>
                                              <a:dgm id="{83DFE847-A41E-49B4-845C-760BCE61A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graphicEl>
                                              <a:dgm id="{83DFE847-A41E-49B4-845C-760BCE61A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>
                                            <p:graphicEl>
                                              <a:dgm id="{83DFE847-A41E-49B4-845C-760BCE61A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7EC14D4-3400-4877-A0C7-53F65144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graphicEl>
                                              <a:dgm id="{57EC14D4-3400-4877-A0C7-53F65144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graphicEl>
                                              <a:dgm id="{57EC14D4-3400-4877-A0C7-53F65144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>
                                            <p:graphicEl>
                                              <a:dgm id="{57EC14D4-3400-4877-A0C7-53F65144A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>
                                            <p:graphicEl>
                                              <a:dgm id="{57EC14D4-3400-4877-A0C7-53F65144AA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DFDB6AA-A6CE-43DE-A2D7-8ECAA3FE9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>
                                            <p:graphicEl>
                                              <a:dgm id="{9DFDB6AA-A6CE-43DE-A2D7-8ECAA3FE9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>
                                            <p:graphicEl>
                                              <a:dgm id="{9DFDB6AA-A6CE-43DE-A2D7-8ECAA3FE9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graphicEl>
                                              <a:dgm id="{9DFDB6AA-A6CE-43DE-A2D7-8ECAA3FE9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>
                                            <p:graphicEl>
                                              <a:dgm id="{9DFDB6AA-A6CE-43DE-A2D7-8ECAA3FE97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647564" y="1116027"/>
            <a:ext cx="7848872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2000" b="1" dirty="0">
                <a:solidFill>
                  <a:srgbClr val="4A32DC"/>
                </a:solidFill>
              </a:rPr>
              <a:t>1- وحدة الحساب والمنطق    (</a:t>
            </a:r>
            <a:r>
              <a:rPr lang="en-US" sz="2000" b="1" dirty="0">
                <a:solidFill>
                  <a:srgbClr val="4A32DC"/>
                </a:solidFill>
              </a:rPr>
              <a:t> : ( </a:t>
            </a: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>
                <a:solidFill>
                  <a:srgbClr val="4A32DC"/>
                </a:solidFill>
              </a:rPr>
              <a:t>rithmetic and </a:t>
            </a:r>
            <a:r>
              <a:rPr lang="en-US" sz="2000" b="1" dirty="0">
                <a:solidFill>
                  <a:srgbClr val="FF0000"/>
                </a:solidFill>
              </a:rPr>
              <a:t>L</a:t>
            </a:r>
            <a:r>
              <a:rPr lang="en-US" sz="2000" b="1" dirty="0">
                <a:solidFill>
                  <a:srgbClr val="4A32DC"/>
                </a:solidFill>
              </a:rPr>
              <a:t>ogic </a:t>
            </a:r>
            <a:r>
              <a:rPr lang="en-US" sz="2000" b="1" dirty="0">
                <a:solidFill>
                  <a:srgbClr val="FF0000"/>
                </a:solidFill>
              </a:rPr>
              <a:t>U</a:t>
            </a:r>
            <a:r>
              <a:rPr lang="en-US" sz="2000" b="1" dirty="0">
                <a:solidFill>
                  <a:srgbClr val="4A32DC"/>
                </a:solidFill>
              </a:rPr>
              <a:t>nit – </a:t>
            </a:r>
            <a:r>
              <a:rPr lang="en-US" sz="2000" b="1" dirty="0">
                <a:solidFill>
                  <a:srgbClr val="FF0000"/>
                </a:solidFill>
              </a:rPr>
              <a:t>ALU </a:t>
            </a:r>
          </a:p>
          <a:p>
            <a:pPr algn="justLow"/>
            <a:r>
              <a:rPr lang="ar-SA" sz="2000" dirty="0"/>
              <a:t>تقوم بتنفيذ العمليات الحسابية والمنطقية على الأعداد المدخلة إليها .</a:t>
            </a:r>
          </a:p>
          <a:p>
            <a:pPr algn="justLow"/>
            <a:endParaRPr lang="ar-SA" sz="2000" dirty="0"/>
          </a:p>
          <a:p>
            <a:pPr algn="justLow"/>
            <a:r>
              <a:rPr lang="ar-SA" sz="2000" b="1" dirty="0">
                <a:solidFill>
                  <a:srgbClr val="4A32DC"/>
                </a:solidFill>
              </a:rPr>
              <a:t>2- وحدة المسجلات (</a:t>
            </a:r>
            <a:r>
              <a:rPr lang="en-US" sz="2000" b="1" dirty="0">
                <a:solidFill>
                  <a:srgbClr val="4A32DC"/>
                </a:solidFill>
              </a:rPr>
              <a:t> : (Registers</a:t>
            </a:r>
            <a:endParaRPr lang="ar-SA" sz="2000" b="1" dirty="0">
              <a:solidFill>
                <a:srgbClr val="4A32DC"/>
              </a:solidFill>
            </a:endParaRPr>
          </a:p>
          <a:p>
            <a:pPr>
              <a:buSzPct val="60000"/>
            </a:pPr>
            <a:r>
              <a:rPr lang="ar-SA" sz="2000" dirty="0"/>
              <a:t>يستخدم لحفظ البيانات قبل تنفيذ العمليات عليها، أو حفظ نتيجة العمليات الحسابية أو المنطقية .</a:t>
            </a:r>
          </a:p>
          <a:p>
            <a:pPr>
              <a:buSzPct val="60000"/>
            </a:pPr>
            <a:endParaRPr lang="ar-SA" sz="2000" dirty="0"/>
          </a:p>
          <a:p>
            <a:pPr algn="justLow"/>
            <a:r>
              <a:rPr lang="ar-SA" sz="2000" b="1" dirty="0">
                <a:solidFill>
                  <a:srgbClr val="4A32DC"/>
                </a:solidFill>
              </a:rPr>
              <a:t>3- وحدة التحكم (</a:t>
            </a:r>
            <a:r>
              <a:rPr lang="en-US" sz="2000" b="1" dirty="0">
                <a:solidFill>
                  <a:srgbClr val="4A32DC"/>
                </a:solidFill>
              </a:rPr>
              <a:t> : (</a:t>
            </a:r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>
                <a:solidFill>
                  <a:srgbClr val="4A32DC"/>
                </a:solidFill>
              </a:rPr>
              <a:t>ontrol </a:t>
            </a:r>
            <a:r>
              <a:rPr lang="en-US" sz="2000" b="1" dirty="0">
                <a:solidFill>
                  <a:srgbClr val="FF0000"/>
                </a:solidFill>
              </a:rPr>
              <a:t>U</a:t>
            </a:r>
            <a:r>
              <a:rPr lang="en-US" sz="2000" b="1" dirty="0">
                <a:solidFill>
                  <a:srgbClr val="4A32DC"/>
                </a:solidFill>
              </a:rPr>
              <a:t>nit – </a:t>
            </a:r>
            <a:r>
              <a:rPr lang="en-US" sz="2000" b="1" dirty="0">
                <a:solidFill>
                  <a:srgbClr val="FF0000"/>
                </a:solidFill>
              </a:rPr>
              <a:t>CU</a:t>
            </a:r>
            <a:r>
              <a:rPr lang="en-US" sz="2000" b="1" dirty="0">
                <a:solidFill>
                  <a:srgbClr val="4A32DC"/>
                </a:solidFill>
              </a:rPr>
              <a:t> </a:t>
            </a:r>
            <a:endParaRPr lang="ar-SA" sz="2000" b="1" dirty="0">
              <a:solidFill>
                <a:srgbClr val="4A32DC"/>
              </a:solidFill>
            </a:endParaRPr>
          </a:p>
          <a:p>
            <a:pPr algn="justLow"/>
            <a:r>
              <a:rPr lang="ar-SA" sz="2000" dirty="0"/>
              <a:t>تتحكم في عمل المعالج ، وتحتوي على الوحدات التالية :</a:t>
            </a:r>
          </a:p>
          <a:p>
            <a:pPr marL="457200" indent="-457200" algn="justLow">
              <a:buFont typeface="Wingdings" panose="05000000000000000000" pitchFamily="2" charset="2"/>
              <a:buChar char="§"/>
            </a:pPr>
            <a:r>
              <a:rPr lang="ar-SA" sz="2000" b="1" dirty="0">
                <a:solidFill>
                  <a:srgbClr val="4A32DC"/>
                </a:solidFill>
              </a:rPr>
              <a:t>عداد البرنامج : </a:t>
            </a:r>
            <a:r>
              <a:rPr lang="ar-SA" sz="2000" dirty="0"/>
              <a:t>يحتوي على عنوان التعليمة التالية المفترض تنفيذها بعد استكمال التعليمة السابقة .</a:t>
            </a:r>
          </a:p>
          <a:p>
            <a:pPr marL="457200" indent="-457200" algn="justLow">
              <a:buFont typeface="Wingdings" panose="05000000000000000000" pitchFamily="2" charset="2"/>
              <a:buChar char="§"/>
            </a:pPr>
            <a:r>
              <a:rPr lang="ar-SA" sz="2000" b="1" dirty="0">
                <a:solidFill>
                  <a:srgbClr val="4A32DC"/>
                </a:solidFill>
              </a:rPr>
              <a:t> مسجل التعليمات : </a:t>
            </a:r>
            <a:r>
              <a:rPr lang="ar-SA" sz="2000" dirty="0"/>
              <a:t>يحتفظ فيه بتعليمة البرنامج التي تحت التنفيذ .</a:t>
            </a:r>
          </a:p>
          <a:p>
            <a:pPr marL="457200" indent="-457200" algn="justLow">
              <a:buFont typeface="Wingdings" panose="05000000000000000000" pitchFamily="2" charset="2"/>
              <a:buChar char="§"/>
            </a:pPr>
            <a:endParaRPr lang="ar-SA" sz="2000" dirty="0"/>
          </a:p>
          <a:p>
            <a:pPr marL="457200" indent="-457200" algn="justLow">
              <a:buFont typeface="Wingdings" panose="05000000000000000000" pitchFamily="2" charset="2"/>
              <a:buChar char="§"/>
            </a:pPr>
            <a:r>
              <a:rPr lang="ar-SA" sz="2000" b="1" dirty="0">
                <a:solidFill>
                  <a:srgbClr val="4A32DC"/>
                </a:solidFill>
              </a:rPr>
              <a:t>وحدة تحليل التعليمات : </a:t>
            </a:r>
            <a:r>
              <a:rPr lang="ar-SA" sz="2000" dirty="0"/>
              <a:t>تكون التعليمات على شكل رموز ثنائية ، حيث تقوم بتحليلها واستخلاص المراد من التعليمة ثم توجيه وحدة الحساب والمنطق لتنفيذها .</a:t>
            </a:r>
          </a:p>
        </p:txBody>
      </p:sp>
    </p:spTree>
    <p:extLst>
      <p:ext uri="{BB962C8B-B14F-4D97-AF65-F5344CB8AC3E}">
        <p14:creationId xmlns:p14="http://schemas.microsoft.com/office/powerpoint/2010/main" val="257846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11560" y="653201"/>
            <a:ext cx="784887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ar-SA" sz="2400" b="1" dirty="0">
                <a:solidFill>
                  <a:srgbClr val="4A32DC"/>
                </a:solidFill>
              </a:rPr>
              <a:t>4- وحدة إدارة الذاكرة (</a:t>
            </a:r>
            <a:r>
              <a:rPr lang="en-US" sz="2400" b="1" dirty="0">
                <a:solidFill>
                  <a:srgbClr val="4A32DC"/>
                </a:solidFill>
              </a:rPr>
              <a:t> : ( Memory Management </a:t>
            </a:r>
            <a:endParaRPr lang="ar-SA" sz="2400" b="1" dirty="0">
              <a:solidFill>
                <a:srgbClr val="4A32DC"/>
              </a:solidFill>
            </a:endParaRPr>
          </a:p>
          <a:p>
            <a:pPr algn="justLow">
              <a:lnSpc>
                <a:spcPct val="150000"/>
              </a:lnSpc>
            </a:pPr>
            <a:r>
              <a:rPr lang="ar-SA" sz="2400" dirty="0"/>
              <a:t>من وظائف هذه الوحدة :</a:t>
            </a:r>
          </a:p>
          <a:p>
            <a:pPr marL="457200" indent="-457200" algn="justLow">
              <a:lnSpc>
                <a:spcPct val="150000"/>
              </a:lnSpc>
              <a:buFont typeface="+mj-cs"/>
              <a:buAutoNum type="arabic2Minus"/>
            </a:pPr>
            <a:r>
              <a:rPr lang="ar-SA" sz="2000" b="1" dirty="0">
                <a:solidFill>
                  <a:srgbClr val="C00000"/>
                </a:solidFill>
              </a:rPr>
              <a:t>التحكم في اتجاه حركة البيانات من وإلى الذاكرة .</a:t>
            </a:r>
          </a:p>
          <a:p>
            <a:pPr marL="457200" indent="-457200" algn="justLow">
              <a:lnSpc>
                <a:spcPct val="150000"/>
              </a:lnSpc>
              <a:buFont typeface="+mj-cs"/>
              <a:buAutoNum type="arabic2Minus"/>
            </a:pPr>
            <a:r>
              <a:rPr lang="ar-SA" sz="2000" b="1" dirty="0">
                <a:solidFill>
                  <a:srgbClr val="C00000"/>
                </a:solidFill>
              </a:rPr>
              <a:t>توفير قنوات الاتصال بالذاكرة ،وتشمل مسار العنوان ومسار البيانات .</a:t>
            </a:r>
          </a:p>
          <a:p>
            <a:pPr marL="457200" indent="-457200" algn="justLow">
              <a:lnSpc>
                <a:spcPct val="150000"/>
              </a:lnSpc>
              <a:buFont typeface="+mj-cs"/>
              <a:buAutoNum type="arabic2Minus"/>
            </a:pPr>
            <a:r>
              <a:rPr lang="ar-SA" sz="2000" b="1" dirty="0">
                <a:solidFill>
                  <a:srgbClr val="C00000"/>
                </a:solidFill>
              </a:rPr>
              <a:t>توجيه المعالج إلى عنوان الذاكرة التي توجد بها التعليمة المطلوب تنفيذها .</a:t>
            </a:r>
          </a:p>
          <a:p>
            <a:pPr marL="457200" indent="-457200" algn="justLow">
              <a:lnSpc>
                <a:spcPct val="150000"/>
              </a:lnSpc>
              <a:buFont typeface="+mj-cs"/>
              <a:buAutoNum type="arabic2Minus"/>
            </a:pPr>
            <a:r>
              <a:rPr lang="ar-SA" sz="2000" b="1" dirty="0">
                <a:solidFill>
                  <a:srgbClr val="C00000"/>
                </a:solidFill>
              </a:rPr>
              <a:t>توجيه المعالج إلى عنوان الذاكرة التي توجد بها البيانات المطلوب معالجتها .</a:t>
            </a:r>
          </a:p>
          <a:p>
            <a:pPr marL="457200" indent="-457200" algn="justLow">
              <a:lnSpc>
                <a:spcPct val="150000"/>
              </a:lnSpc>
              <a:buFont typeface="+mj-cs"/>
              <a:buAutoNum type="arabic2Minus"/>
            </a:pPr>
            <a:endParaRPr lang="ar-SA" sz="2000" b="1" dirty="0">
              <a:solidFill>
                <a:srgbClr val="C00000"/>
              </a:solidFill>
            </a:endParaRPr>
          </a:p>
          <a:p>
            <a:pPr algn="justLow">
              <a:lnSpc>
                <a:spcPct val="150000"/>
              </a:lnSpc>
            </a:pPr>
            <a:r>
              <a:rPr lang="ar-SA" sz="2000" b="1" dirty="0">
                <a:solidFill>
                  <a:srgbClr val="4A32DC"/>
                </a:solidFill>
              </a:rPr>
              <a:t>5- وحدات أخرى تشمل مصدر للنبضات ، وحدة إدارة منافذ الإدخال والإخراج وغيرها من الدوائر المساندة . 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5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ensoftware.co.uk/blogresources/2012/09/cpu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65104"/>
            <a:ext cx="2051264" cy="20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323681" y="710462"/>
            <a:ext cx="3239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كيف يعمل المعالج ؟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469F313-927A-43A1-98EF-998AE8649E55}"/>
              </a:ext>
            </a:extLst>
          </p:cNvPr>
          <p:cNvSpPr/>
          <p:nvPr/>
        </p:nvSpPr>
        <p:spPr>
          <a:xfrm>
            <a:off x="533165" y="1384504"/>
            <a:ext cx="8077670" cy="336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Low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ea typeface="Calibri"/>
                <a:cs typeface="+mj-cs"/>
              </a:rPr>
              <a:t>الحاسب يقوم بتنفيذ المهام المطلوبة منه من خلال تنفيذ سلسلة من التعليمات على البيانات المتعلقة بالعمل أو المهمة. </a:t>
            </a:r>
          </a:p>
          <a:p>
            <a:pPr marL="228600" algn="justLow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ea typeface="Calibri"/>
                <a:cs typeface="+mj-cs"/>
              </a:rPr>
              <a:t>وتقع المسؤولية على المعالج في الحاسب لكي يقوم بتنفيذ هذه التعليمات.  </a:t>
            </a:r>
          </a:p>
          <a:p>
            <a:pPr marL="228600" algn="justLow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ea typeface="Calibri"/>
                <a:cs typeface="+mj-cs"/>
              </a:rPr>
              <a:t>ولكي يقوم المعالج بما هو مطلوب منه لا بد من أن توضع التعليمات والبيانات في صورة يمكن له أن يفهمها وأن يتعامل معها. </a:t>
            </a:r>
          </a:p>
          <a:p>
            <a:pPr marL="228600" algn="justLow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ea typeface="Calibri"/>
                <a:cs typeface="+mj-cs"/>
              </a:rPr>
              <a:t>وتعرف اللغة التي يتعامل معها </a:t>
            </a:r>
            <a:r>
              <a:rPr lang="ar-SA" sz="2000" b="1" dirty="0">
                <a:solidFill>
                  <a:srgbClr val="9C639C"/>
                </a:solidFill>
                <a:ea typeface="Calibri"/>
                <a:cs typeface="+mj-cs"/>
              </a:rPr>
              <a:t>بلغة الآلة </a:t>
            </a:r>
            <a:r>
              <a:rPr lang="en-US" sz="2000" b="1" dirty="0">
                <a:ea typeface="Calibri"/>
                <a:cs typeface="+mj-cs"/>
              </a:rPr>
              <a:t>(</a:t>
            </a:r>
            <a:r>
              <a:rPr lang="en-US" sz="2000" b="1" dirty="0">
                <a:solidFill>
                  <a:srgbClr val="A71D3B"/>
                </a:solidFill>
                <a:ea typeface="Calibri"/>
                <a:cs typeface="+mj-cs"/>
              </a:rPr>
              <a:t>Machine Language</a:t>
            </a:r>
            <a:r>
              <a:rPr lang="en-US" sz="2000" b="1" dirty="0">
                <a:ea typeface="Calibri"/>
                <a:cs typeface="+mj-cs"/>
              </a:rPr>
              <a:t>)</a:t>
            </a:r>
            <a:r>
              <a:rPr lang="ar-SA" sz="2000" b="1" dirty="0">
                <a:ea typeface="Calibri"/>
                <a:cs typeface="+mj-cs"/>
              </a:rPr>
              <a:t>. فمثلا إذا كان الحاسب يقوم بتنفيذ برنامج في لغة ( </a:t>
            </a:r>
            <a:r>
              <a:rPr lang="ar-SA" sz="2000" b="1" dirty="0">
                <a:solidFill>
                  <a:srgbClr val="FF0000"/>
                </a:solidFill>
                <a:ea typeface="Calibri"/>
                <a:cs typeface="+mj-cs"/>
              </a:rPr>
              <a:t>فيجول بيسك ستوديو </a:t>
            </a:r>
            <a:r>
              <a:rPr lang="ar-SA" sz="2000" b="1" dirty="0">
                <a:ea typeface="Calibri"/>
                <a:cs typeface="+mj-cs"/>
              </a:rPr>
              <a:t>)، أو في </a:t>
            </a:r>
            <a:r>
              <a:rPr lang="ar-SA" sz="2000" b="1" dirty="0">
                <a:solidFill>
                  <a:srgbClr val="008000"/>
                </a:solidFill>
                <a:ea typeface="Calibri"/>
                <a:cs typeface="+mj-cs"/>
              </a:rPr>
              <a:t>نظام قاعدة البيانات </a:t>
            </a:r>
            <a:r>
              <a:rPr lang="ar-SA" sz="2000" b="1" dirty="0">
                <a:ea typeface="Calibri"/>
                <a:cs typeface="+mj-cs"/>
              </a:rPr>
              <a:t>أو </a:t>
            </a:r>
            <a:r>
              <a:rPr lang="ar-SA" sz="2000" b="1" dirty="0">
                <a:solidFill>
                  <a:srgbClr val="92D050"/>
                </a:solidFill>
                <a:ea typeface="Calibri"/>
                <a:cs typeface="+mj-cs"/>
              </a:rPr>
              <a:t>الجداول الحسابية</a:t>
            </a:r>
            <a:r>
              <a:rPr lang="ar-SA" sz="2000" b="1" dirty="0">
                <a:ea typeface="Calibri"/>
                <a:cs typeface="+mj-cs"/>
              </a:rPr>
              <a:t>، أو غيرها من التطبيقات، فلا بد من </a:t>
            </a:r>
            <a:r>
              <a:rPr lang="ar-SA" sz="2000" b="1" dirty="0">
                <a:solidFill>
                  <a:srgbClr val="FFC000"/>
                </a:solidFill>
                <a:ea typeface="Calibri"/>
                <a:cs typeface="+mj-cs"/>
              </a:rPr>
              <a:t>تحويل تعليمات هذه البرامج </a:t>
            </a:r>
            <a:r>
              <a:rPr lang="ar-SA" sz="2000" b="1" dirty="0">
                <a:ea typeface="Calibri"/>
                <a:cs typeface="+mj-cs"/>
              </a:rPr>
              <a:t>وكذلك البيانات المتعلقة بها إلى </a:t>
            </a:r>
            <a:r>
              <a:rPr lang="ar-SA" sz="2000" b="1" dirty="0">
                <a:solidFill>
                  <a:srgbClr val="C00000"/>
                </a:solidFill>
                <a:ea typeface="Calibri"/>
                <a:cs typeface="+mj-cs"/>
              </a:rPr>
              <a:t>لغة الآلة </a:t>
            </a:r>
            <a:r>
              <a:rPr lang="ar-SA" sz="2000" b="1" dirty="0">
                <a:ea typeface="Calibri"/>
                <a:cs typeface="+mj-cs"/>
              </a:rPr>
              <a:t>لكي يقوم المعالج بتنفيذها.</a:t>
            </a:r>
            <a:endParaRPr lang="en-US" sz="2000" b="1" dirty="0">
              <a:ea typeface="Calibr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472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كيف يعمل المعالج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75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549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ck.hiflyer.vn/images/jdownloads/screenshots/abstract_dot_vector_shape_2_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b="22637"/>
          <a:stretch/>
        </p:blipFill>
        <p:spPr bwMode="auto">
          <a:xfrm>
            <a:off x="1785144" y="2964972"/>
            <a:ext cx="5573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307324" y="1125319"/>
            <a:ext cx="6529352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anose="02010400000000000000" pitchFamily="2" charset="-78"/>
              </a:rPr>
              <a:t>المعالج الدقيق الميكروبرسسر </a:t>
            </a:r>
          </a:p>
        </p:txBody>
      </p:sp>
      <p:pic>
        <p:nvPicPr>
          <p:cNvPr id="12290" name="Picture 2" descr="http://www.clker.com/cliparts/6/6/a/8/119498686616552681creation_day_2_number_ge_01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64904"/>
            <a:ext cx="1023002" cy="218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8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7488832" cy="44864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3" name="مستطيل 2"/>
          <p:cNvSpPr/>
          <p:nvPr/>
        </p:nvSpPr>
        <p:spPr>
          <a:xfrm>
            <a:off x="1429954" y="1052736"/>
            <a:ext cx="62840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5400" dirty="0" err="1">
                <a:solidFill>
                  <a:srgbClr val="A71D3B"/>
                </a:solidFill>
                <a:latin typeface="Monotype Koufi" pitchFamily="2" charset="-78"/>
                <a:ea typeface="Monotype Koufi" pitchFamily="2" charset="-78"/>
                <a:cs typeface="PT Bold Heading" panose="02010400000000000000" pitchFamily="2" charset="-78"/>
              </a:rPr>
              <a:t>ماهو</a:t>
            </a:r>
            <a:r>
              <a:rPr lang="ar-SA" sz="5400" dirty="0">
                <a:solidFill>
                  <a:srgbClr val="A71D3B"/>
                </a:solidFill>
                <a:latin typeface="Monotype Koufi" pitchFamily="2" charset="-78"/>
                <a:ea typeface="Monotype Koufi" pitchFamily="2" charset="-78"/>
                <a:cs typeface="PT Bold Heading" panose="02010400000000000000" pitchFamily="2" charset="-78"/>
              </a:rPr>
              <a:t> </a:t>
            </a:r>
            <a:r>
              <a:rPr lang="ar-SA" sz="5400" dirty="0" err="1">
                <a:solidFill>
                  <a:srgbClr val="A71D3B"/>
                </a:solidFill>
                <a:latin typeface="Monotype Koufi" pitchFamily="2" charset="-78"/>
                <a:ea typeface="Monotype Koufi" pitchFamily="2" charset="-78"/>
                <a:cs typeface="PT Bold Heading" panose="02010400000000000000" pitchFamily="2" charset="-78"/>
              </a:rPr>
              <a:t>الميكروبرسيسور</a:t>
            </a:r>
            <a:r>
              <a:rPr lang="ar-SA" sz="5400" dirty="0">
                <a:solidFill>
                  <a:srgbClr val="A71D3B"/>
                </a:solidFill>
                <a:latin typeface="Monotype Koufi" pitchFamily="2" charset="-78"/>
                <a:ea typeface="Monotype Koufi" pitchFamily="2" charset="-78"/>
                <a:cs typeface="PT Bold Heading" panose="02010400000000000000" pitchFamily="2" charset="-78"/>
              </a:rPr>
              <a:t> ؟ </a:t>
            </a:r>
            <a:endParaRPr lang="ar-SA" sz="2400" dirty="0">
              <a:solidFill>
                <a:srgbClr val="A71D3B"/>
              </a:solidFill>
              <a:latin typeface="Monotype Koufi" pitchFamily="2" charset="-78"/>
              <a:ea typeface="Monotype Koufi" pitchFamily="2" charset="-78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754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124731" y="575102"/>
            <a:ext cx="6894538" cy="1077218"/>
          </a:xfrm>
          <a:prstGeom prst="rect">
            <a:avLst/>
          </a:prstGeom>
          <a:solidFill>
            <a:srgbClr val="A71D3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المعالج الدقيق الميكروبرسسر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Microprocessor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5" name="عنصر نائب للمحتوى 5"/>
          <p:cNvSpPr txBox="1">
            <a:spLocks/>
          </p:cNvSpPr>
          <p:nvPr/>
        </p:nvSpPr>
        <p:spPr>
          <a:xfrm>
            <a:off x="611560" y="1943472"/>
            <a:ext cx="7848872" cy="2133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>
              <a:buNone/>
            </a:pPr>
            <a:r>
              <a:rPr lang="ar-SA" b="1" dirty="0"/>
              <a:t>المعالج الدقيق أو الميكروبرسسر هو </a:t>
            </a:r>
            <a:r>
              <a:rPr lang="ar-SA" b="1" dirty="0">
                <a:solidFill>
                  <a:srgbClr val="FF0000"/>
                </a:solidFill>
              </a:rPr>
              <a:t>دائرة متكاملة تجمع في داخلها الدوائر الإلكترونية التي تدخل في بنية المعالج في الحاسب</a:t>
            </a:r>
            <a:r>
              <a:rPr lang="ar-SA" b="1" dirty="0"/>
              <a:t>، ويتم بناء هذه الدوائر في نفس الوقت وعلى شريحة واحدة من السليكون . </a:t>
            </a:r>
          </a:p>
        </p:txBody>
      </p:sp>
      <p:pic>
        <p:nvPicPr>
          <p:cNvPr id="3078" name="Picture 6" descr="http://www.xbitlabs.com/images/news/2011-11/intel_microprocess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85" y="3927290"/>
            <a:ext cx="4923631" cy="22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1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tatic.migom.by/img/news/4421/intel_history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22" y="4136783"/>
            <a:ext cx="3039126" cy="20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5128314" y="1430015"/>
            <a:ext cx="3312169" cy="243103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dirty="0">
                <a:solidFill>
                  <a:srgbClr val="FFFF00"/>
                </a:solidFill>
                <a:cs typeface="PT Bold Heading" panose="02010400000000000000" pitchFamily="2" charset="-78"/>
              </a:rPr>
              <a:t>المعالج قديماً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chemeClr val="bg1"/>
                </a:solidFill>
              </a:rPr>
              <a:t>المظهر الخارجي المعالج (4004) الذي أنتج عام ‏1971م، ‏ويعتبر الجد الأكبر للمعالجات الدقيقة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سهم: خماسي 1"/>
          <p:cNvSpPr/>
          <p:nvPr/>
        </p:nvSpPr>
        <p:spPr>
          <a:xfrm flipH="1">
            <a:off x="4552250" y="908720"/>
            <a:ext cx="3924436" cy="523220"/>
          </a:xfrm>
          <a:prstGeom prst="homePlat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الميكروبرسسر 4004</a:t>
            </a:r>
            <a:endParaRPr lang="ar-SA" sz="2800" dirty="0">
              <a:solidFill>
                <a:schemeClr val="bg1"/>
              </a:solidFill>
            </a:endParaRPr>
          </a:p>
        </p:txBody>
      </p:sp>
      <p:pic>
        <p:nvPicPr>
          <p:cNvPr id="14" name="Picture 2" descr="http://www.cj-computers.com/wp-content/uploads/2013/11/Processor-The-Secret-to-Mobi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 bwMode="auto">
          <a:xfrm>
            <a:off x="827584" y="3853586"/>
            <a:ext cx="2606020" cy="244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خماسي 15"/>
          <p:cNvSpPr/>
          <p:nvPr/>
        </p:nvSpPr>
        <p:spPr>
          <a:xfrm>
            <a:off x="647564" y="908720"/>
            <a:ext cx="3924436" cy="523220"/>
          </a:xfrm>
          <a:prstGeom prst="homePlate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bg1"/>
                </a:solidFill>
              </a:rPr>
              <a:t>الميكروبرسسر </a:t>
            </a:r>
            <a:r>
              <a:rPr lang="en-US" sz="2800" b="1" dirty="0">
                <a:solidFill>
                  <a:schemeClr val="bg1"/>
                </a:solidFill>
              </a:rPr>
              <a:t>Core i7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83767" y="1438867"/>
            <a:ext cx="3312169" cy="242387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dirty="0">
                <a:solidFill>
                  <a:srgbClr val="FFFF00"/>
                </a:solidFill>
                <a:cs typeface="PT Bold Heading" panose="02010400000000000000" pitchFamily="2" charset="-78"/>
              </a:rPr>
              <a:t>المعالج حديثاً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400" b="1" dirty="0">
                <a:solidFill>
                  <a:schemeClr val="bg1"/>
                </a:solidFill>
              </a:rPr>
              <a:t>المظهر الخارجي للمعالج </a:t>
            </a:r>
            <a:r>
              <a:rPr lang="en-US" sz="2400" b="1" dirty="0">
                <a:solidFill>
                  <a:schemeClr val="bg1"/>
                </a:solidFill>
              </a:rPr>
              <a:t>(core i7) </a:t>
            </a:r>
            <a:r>
              <a:rPr lang="ar-SA" sz="2400" b="1" dirty="0">
                <a:solidFill>
                  <a:schemeClr val="bg1"/>
                </a:solidFill>
              </a:rPr>
              <a:t> من شركة إنتل والذي كان بدء تصنيعه في عام 2010م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35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50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1167036" y="692696"/>
            <a:ext cx="6809928" cy="1435596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54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تطبيقات الميكروبرسسر</a:t>
            </a:r>
          </a:p>
        </p:txBody>
      </p:sp>
      <p:pic>
        <p:nvPicPr>
          <p:cNvPr id="1028" name="Picture 4" descr="نتيجة بحث الصور عن تطبيقات الميكروبروسيسو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248" y="1556792"/>
            <a:ext cx="5017505" cy="45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84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755576" y="677416"/>
            <a:ext cx="7787208" cy="36156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Font typeface="Wingdings" panose="05000000000000000000" pitchFamily="2" charset="2"/>
              <a:buChar char="ü"/>
              <a:defRPr/>
            </a:pPr>
            <a:r>
              <a:rPr lang="ar-SA" sz="3600" dirty="0">
                <a:solidFill>
                  <a:srgbClr val="FF3300"/>
                </a:solidFill>
                <a:cs typeface="PT Bold Heading" panose="02010400000000000000" pitchFamily="2" charset="-78"/>
              </a:rPr>
              <a:t>تطبيقات الهواتف الذكية.</a:t>
            </a:r>
          </a:p>
        </p:txBody>
      </p:sp>
      <p:pic>
        <p:nvPicPr>
          <p:cNvPr id="2056" name="Picture 8" descr="نتيجة بحث الصور عن ‪smartphone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22481"/>
            <a:ext cx="4519166" cy="354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9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تيجة بحث الصور عن ‪microprocessor applications  in house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5" y="1916832"/>
            <a:ext cx="56007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755576" y="677416"/>
            <a:ext cx="7787208" cy="361568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SA"/>
            </a:defPPr>
            <a:lvl1pPr marL="342900" indent="-342900" algn="justLow">
              <a:spcBef>
                <a:spcPct val="20000"/>
              </a:spcBef>
              <a:buFont typeface="Wingdings" panose="05000000000000000000" pitchFamily="2" charset="2"/>
              <a:buChar char="ü"/>
              <a:defRPr sz="3600">
                <a:solidFill>
                  <a:srgbClr val="FF3300"/>
                </a:solidFill>
                <a:cs typeface="PT Bold Heading" panose="02010400000000000000" pitchFamily="2" charset="-7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ar-SA" dirty="0">
                <a:solidFill>
                  <a:schemeClr val="tx1"/>
                </a:solidFill>
              </a:rPr>
              <a:t>تطبيقات الهواتف الذكية.</a:t>
            </a:r>
          </a:p>
          <a:p>
            <a:r>
              <a:rPr lang="ar-SA" dirty="0"/>
              <a:t>التطبيقات المنزلية.</a:t>
            </a:r>
          </a:p>
        </p:txBody>
      </p:sp>
    </p:spTree>
    <p:extLst>
      <p:ext uri="{BB962C8B-B14F-4D97-AF65-F5344CB8AC3E}">
        <p14:creationId xmlns:p14="http://schemas.microsoft.com/office/powerpoint/2010/main" val="20670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نتيجة بحث الصور عن ‪Microprocessor industrial application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66181"/>
            <a:ext cx="5212067" cy="40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755576" y="677416"/>
            <a:ext cx="7787208" cy="361568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SA"/>
            </a:defPPr>
            <a:lvl1pPr marL="342900" indent="-342900" algn="justLow">
              <a:spcBef>
                <a:spcPct val="20000"/>
              </a:spcBef>
              <a:buFont typeface="Wingdings" panose="05000000000000000000" pitchFamily="2" charset="2"/>
              <a:buChar char="ü"/>
              <a:defRPr sz="3600">
                <a:solidFill>
                  <a:srgbClr val="FF3300"/>
                </a:solidFill>
                <a:cs typeface="PT Bold Heading" panose="02010400000000000000" pitchFamily="2" charset="-7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ar-SA" dirty="0">
                <a:solidFill>
                  <a:schemeClr val="tx1"/>
                </a:solidFill>
              </a:rPr>
              <a:t>تطبيقات الهواتف الذكية.</a:t>
            </a:r>
          </a:p>
          <a:p>
            <a:r>
              <a:rPr lang="ar-SA" dirty="0">
                <a:solidFill>
                  <a:schemeClr val="tx1"/>
                </a:solidFill>
              </a:rPr>
              <a:t>التطبيقات المنزلية.</a:t>
            </a:r>
          </a:p>
          <a:p>
            <a:r>
              <a:rPr lang="ar-SA" dirty="0"/>
              <a:t>التطبيقات الصناعية.</a:t>
            </a:r>
          </a:p>
        </p:txBody>
      </p:sp>
    </p:spTree>
    <p:extLst>
      <p:ext uri="{BB962C8B-B14F-4D97-AF65-F5344CB8AC3E}">
        <p14:creationId xmlns:p14="http://schemas.microsoft.com/office/powerpoint/2010/main" val="2136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نتيجة بحث الصور عن ‪microprocessor application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6" y="2708920"/>
            <a:ext cx="4964080" cy="352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755576" y="677416"/>
            <a:ext cx="7787208" cy="361568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SA"/>
            </a:defPPr>
            <a:lvl1pPr marL="342900" indent="-342900" algn="justLow">
              <a:spcBef>
                <a:spcPct val="20000"/>
              </a:spcBef>
              <a:buFont typeface="Wingdings" panose="05000000000000000000" pitchFamily="2" charset="2"/>
              <a:buChar char="ü"/>
              <a:defRPr sz="3600">
                <a:solidFill>
                  <a:srgbClr val="FF3300"/>
                </a:solidFill>
                <a:cs typeface="PT Bold Heading" panose="02010400000000000000" pitchFamily="2" charset="-7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ar-SA" dirty="0">
                <a:solidFill>
                  <a:schemeClr val="tx1"/>
                </a:solidFill>
              </a:rPr>
              <a:t>تطبيقات الهواتف الذكية.</a:t>
            </a:r>
          </a:p>
          <a:p>
            <a:r>
              <a:rPr lang="ar-SA" dirty="0">
                <a:solidFill>
                  <a:schemeClr val="tx1"/>
                </a:solidFill>
              </a:rPr>
              <a:t>التطبيقات المنزلية.</a:t>
            </a:r>
          </a:p>
          <a:p>
            <a:r>
              <a:rPr lang="ar-SA" dirty="0">
                <a:solidFill>
                  <a:schemeClr val="tx1"/>
                </a:solidFill>
              </a:rPr>
              <a:t>التطبيقات الصناعية.</a:t>
            </a:r>
          </a:p>
          <a:p>
            <a:r>
              <a:rPr lang="ar-SA" dirty="0"/>
              <a:t>التطبيقات الطبية.</a:t>
            </a:r>
          </a:p>
        </p:txBody>
      </p:sp>
    </p:spTree>
    <p:extLst>
      <p:ext uri="{BB962C8B-B14F-4D97-AF65-F5344CB8AC3E}">
        <p14:creationId xmlns:p14="http://schemas.microsoft.com/office/powerpoint/2010/main" val="12991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755576" y="677416"/>
            <a:ext cx="7787208" cy="361568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ar-SA"/>
            </a:defPPr>
            <a:lvl1pPr marL="342900" indent="-342900" algn="justLow">
              <a:spcBef>
                <a:spcPct val="20000"/>
              </a:spcBef>
              <a:buFont typeface="Wingdings" panose="05000000000000000000" pitchFamily="2" charset="2"/>
              <a:buChar char="ü"/>
              <a:defRPr sz="3600">
                <a:solidFill>
                  <a:srgbClr val="FF3300"/>
                </a:solidFill>
                <a:cs typeface="PT Bold Heading" panose="02010400000000000000" pitchFamily="2" charset="-7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ar-SA" dirty="0">
                <a:solidFill>
                  <a:schemeClr val="tx1"/>
                </a:solidFill>
              </a:rPr>
              <a:t>تطبيقات الهواتف الذكية.</a:t>
            </a:r>
          </a:p>
          <a:p>
            <a:r>
              <a:rPr lang="ar-SA" dirty="0">
                <a:solidFill>
                  <a:schemeClr val="tx1"/>
                </a:solidFill>
              </a:rPr>
              <a:t>التطبيقات المنزلية.</a:t>
            </a:r>
          </a:p>
          <a:p>
            <a:r>
              <a:rPr lang="ar-SA" dirty="0">
                <a:solidFill>
                  <a:schemeClr val="tx1"/>
                </a:solidFill>
              </a:rPr>
              <a:t>التطبيقات الصناعية.</a:t>
            </a:r>
          </a:p>
          <a:p>
            <a:r>
              <a:rPr lang="ar-SA" dirty="0">
                <a:solidFill>
                  <a:schemeClr val="tx1"/>
                </a:solidFill>
              </a:rPr>
              <a:t>التطبيقات الطبية.</a:t>
            </a:r>
          </a:p>
          <a:p>
            <a:r>
              <a:rPr lang="ar-SA" dirty="0"/>
              <a:t>التطبيقات العسكرية.</a:t>
            </a:r>
          </a:p>
        </p:txBody>
      </p:sp>
      <p:pic>
        <p:nvPicPr>
          <p:cNvPr id="5122" name="Picture 2" descr="نتيجة بحث الصور عن ‪Microprocessor applications in army logo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22438" t="26189" r="19288" b="46080"/>
          <a:stretch/>
        </p:blipFill>
        <p:spPr>
          <a:xfrm>
            <a:off x="1264451" y="764704"/>
            <a:ext cx="6943445" cy="185769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0" r="17823"/>
          <a:stretch/>
        </p:blipFill>
        <p:spPr>
          <a:xfrm>
            <a:off x="2915816" y="2708920"/>
            <a:ext cx="349397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31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يجة بحث الصور عن ‪Zilog icon‬‏">
            <a:extLst>
              <a:ext uri="{FF2B5EF4-FFF2-40B4-BE49-F238E27FC236}">
                <a16:creationId xmlns:a16="http://schemas.microsoft.com/office/drawing/2014/main" id="{5480763C-710C-49AC-A2C0-83CA9759B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9"/>
          <a:stretch/>
        </p:blipFill>
        <p:spPr bwMode="auto">
          <a:xfrm>
            <a:off x="2034221" y="4544094"/>
            <a:ext cx="2771800" cy="16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55576" y="692696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buFont typeface="Wingdings" panose="05000000000000000000" pitchFamily="2" charset="2"/>
              <a:buChar char="§"/>
            </a:pPr>
            <a:r>
              <a:rPr lang="ar-SA" sz="2000" b="1" dirty="0">
                <a:latin typeface="ae_AlArabiya" pitchFamily="18" charset="-78"/>
                <a:cs typeface="+mj-cs"/>
              </a:rPr>
              <a:t> </a:t>
            </a:r>
            <a:r>
              <a:rPr lang="ar-SA" sz="2000" b="1" dirty="0">
                <a:solidFill>
                  <a:srgbClr val="A71D3B"/>
                </a:solidFill>
                <a:latin typeface="ae_AlArabiya" pitchFamily="18" charset="-78"/>
                <a:cs typeface="+mj-cs"/>
              </a:rPr>
              <a:t>معالج (4) بتات فقط : </a:t>
            </a:r>
            <a:r>
              <a:rPr lang="ar-SA" sz="2000" b="1" dirty="0">
                <a:latin typeface="ae_AlArabiya" pitchFamily="18" charset="-78"/>
                <a:cs typeface="+mj-cs"/>
              </a:rPr>
              <a:t>المعالج</a:t>
            </a:r>
            <a:r>
              <a:rPr lang="ar-SA" sz="2000" b="1" dirty="0">
                <a:cs typeface="+mj-cs"/>
              </a:rPr>
              <a:t> </a:t>
            </a:r>
            <a:r>
              <a:rPr lang="ar-SA" sz="2000" b="1" dirty="0">
                <a:latin typeface="ae_AlArabiya" pitchFamily="18" charset="-78"/>
                <a:cs typeface="+mj-cs"/>
              </a:rPr>
              <a:t>البدائي ‏المعروف بالمعالج (</a:t>
            </a:r>
            <a:r>
              <a:rPr lang="ar-SA" sz="2000" b="1" dirty="0">
                <a:solidFill>
                  <a:srgbClr val="00B0F0"/>
                </a:solidFill>
                <a:latin typeface="ae_AlArabiya" pitchFamily="18" charset="-78"/>
                <a:cs typeface="+mj-cs"/>
              </a:rPr>
              <a:t>4004</a:t>
            </a:r>
            <a:r>
              <a:rPr lang="ar-SA" sz="2000" b="1" dirty="0">
                <a:latin typeface="ae_AlArabiya" pitchFamily="18" charset="-78"/>
                <a:cs typeface="+mj-cs"/>
              </a:rPr>
              <a:t>)  الذي أنتجته شركة </a:t>
            </a:r>
            <a:r>
              <a:rPr lang="ar-SA" sz="2000" b="1" dirty="0">
                <a:solidFill>
                  <a:srgbClr val="00B050"/>
                </a:solidFill>
                <a:latin typeface="ae_AlArabiya" pitchFamily="18" charset="-78"/>
                <a:cs typeface="+mj-cs"/>
              </a:rPr>
              <a:t>إنتل</a:t>
            </a:r>
            <a:r>
              <a:rPr lang="ar-SA" sz="2000" b="1" dirty="0">
                <a:latin typeface="ae_AlArabiya" pitchFamily="18" charset="-78"/>
                <a:cs typeface="+mj-cs"/>
              </a:rPr>
              <a:t> عام 1971م .</a:t>
            </a:r>
          </a:p>
          <a:p>
            <a:pPr lvl="0" algn="justLow">
              <a:buFont typeface="Wingdings" panose="05000000000000000000" pitchFamily="2" charset="2"/>
              <a:buChar char="§"/>
              <a:defRPr/>
            </a:pPr>
            <a:r>
              <a:rPr lang="ar-SA" sz="2000" b="1" kern="0" dirty="0">
                <a:latin typeface="ae_AlArabiya" pitchFamily="18" charset="-78"/>
                <a:cs typeface="+mj-cs"/>
              </a:rPr>
              <a:t> </a:t>
            </a:r>
            <a:r>
              <a:rPr lang="ar-SA" sz="2000" b="1" dirty="0">
                <a:solidFill>
                  <a:srgbClr val="A71D3B"/>
                </a:solidFill>
                <a:latin typeface="ae_AlArabiya" pitchFamily="18" charset="-78"/>
                <a:cs typeface="+mj-cs"/>
              </a:rPr>
              <a:t>معالج  (8) بتات : </a:t>
            </a:r>
            <a:r>
              <a:rPr lang="ar-SA" sz="2000" b="1" dirty="0">
                <a:latin typeface="ae_AlArabiya" pitchFamily="18" charset="-78"/>
                <a:cs typeface="+mj-cs"/>
              </a:rPr>
              <a:t>المعالج (</a:t>
            </a:r>
            <a:r>
              <a:rPr lang="ar-SA" sz="2000" b="1" dirty="0">
                <a:solidFill>
                  <a:srgbClr val="00B0F0"/>
                </a:solidFill>
                <a:latin typeface="ae_AlArabiya" pitchFamily="18" charset="-78"/>
                <a:cs typeface="+mj-cs"/>
              </a:rPr>
              <a:t>8085</a:t>
            </a:r>
            <a:r>
              <a:rPr lang="ar-SA" sz="2000" b="1" dirty="0">
                <a:latin typeface="ae_AlArabiya" pitchFamily="18" charset="-78"/>
                <a:cs typeface="+mj-cs"/>
              </a:rPr>
              <a:t>) من شركة </a:t>
            </a:r>
            <a:r>
              <a:rPr lang="ar-SA" sz="2000" b="1" dirty="0">
                <a:solidFill>
                  <a:srgbClr val="00B050"/>
                </a:solidFill>
                <a:latin typeface="ae_AlArabiya" pitchFamily="18" charset="-78"/>
                <a:cs typeface="+mj-cs"/>
              </a:rPr>
              <a:t>إنتل</a:t>
            </a:r>
            <a:r>
              <a:rPr lang="ar-SA" sz="2000" b="1" dirty="0">
                <a:latin typeface="ae_AlArabiya" pitchFamily="18" charset="-78"/>
                <a:cs typeface="+mj-cs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ae_AlArabiya" pitchFamily="18" charset="-78"/>
                <a:cs typeface="+mj-cs"/>
              </a:rPr>
              <a:t>Intel</a:t>
            </a:r>
            <a:r>
              <a:rPr lang="en-US" sz="2000" b="1" dirty="0">
                <a:latin typeface="ae_AlArabiya" pitchFamily="18" charset="-78"/>
                <a:cs typeface="+mj-cs"/>
              </a:rPr>
              <a:t>)</a:t>
            </a:r>
            <a:r>
              <a:rPr lang="ar-SA" sz="2000" b="1" dirty="0">
                <a:latin typeface="ae_AlArabiya" pitchFamily="18" charset="-78"/>
                <a:cs typeface="+mj-cs"/>
              </a:rPr>
              <a:t>)</a:t>
            </a:r>
            <a:r>
              <a:rPr lang="en-US" sz="2000" b="1" dirty="0">
                <a:latin typeface="ae_AlArabiya" pitchFamily="18" charset="-78"/>
                <a:cs typeface="+mj-cs"/>
              </a:rPr>
              <a:t>، </a:t>
            </a:r>
            <a:r>
              <a:rPr lang="ar-SA" sz="2000" b="1" dirty="0">
                <a:latin typeface="ae_AlArabiya" pitchFamily="18" charset="-78"/>
                <a:cs typeface="+mj-cs"/>
              </a:rPr>
              <a:t>والمعالج </a:t>
            </a:r>
            <a:r>
              <a:rPr lang="en-US" sz="2000" b="1" dirty="0">
                <a:latin typeface="ae_AlArabiya" pitchFamily="18" charset="-78"/>
                <a:cs typeface="+mj-cs"/>
              </a:rPr>
              <a:t>(Z80) </a:t>
            </a:r>
            <a:r>
              <a:rPr lang="ar-SA" sz="2000" b="1" dirty="0">
                <a:latin typeface="ae_AlArabiya" pitchFamily="18" charset="-78"/>
                <a:cs typeface="+mj-cs"/>
              </a:rPr>
              <a:t> من شركة </a:t>
            </a:r>
            <a:r>
              <a:rPr lang="ar-SA" sz="2000" b="1" dirty="0" err="1">
                <a:solidFill>
                  <a:srgbClr val="00B050"/>
                </a:solidFill>
                <a:latin typeface="ae_AlArabiya" pitchFamily="18" charset="-78"/>
                <a:cs typeface="+mj-cs"/>
              </a:rPr>
              <a:t>زايلوج</a:t>
            </a:r>
            <a:r>
              <a:rPr lang="ar-SA" sz="2000" b="1" dirty="0">
                <a:latin typeface="ae_AlArabiya" pitchFamily="18" charset="-78"/>
                <a:cs typeface="+mj-cs"/>
              </a:rPr>
              <a:t> </a:t>
            </a:r>
            <a:r>
              <a:rPr lang="en-US" sz="2000" b="1" dirty="0" err="1">
                <a:latin typeface="ae_AlArabiya" pitchFamily="18" charset="-78"/>
                <a:cs typeface="+mj-cs"/>
              </a:rPr>
              <a:t>Zilog</a:t>
            </a:r>
            <a:r>
              <a:rPr lang="en-US" sz="2000" b="1" dirty="0">
                <a:latin typeface="ae_AlArabiya" pitchFamily="18" charset="-78"/>
                <a:cs typeface="+mj-cs"/>
              </a:rPr>
              <a:t>)</a:t>
            </a:r>
            <a:r>
              <a:rPr lang="ar-SA" sz="2000" b="1" dirty="0">
                <a:latin typeface="ae_AlArabiya" pitchFamily="18" charset="-78"/>
                <a:cs typeface="+mj-cs"/>
              </a:rPr>
              <a:t>)</a:t>
            </a:r>
            <a:r>
              <a:rPr lang="en-US" sz="2000" b="1" dirty="0">
                <a:latin typeface="ae_AlArabiya" pitchFamily="18" charset="-78"/>
                <a:cs typeface="+mj-cs"/>
              </a:rPr>
              <a:t>، </a:t>
            </a:r>
            <a:r>
              <a:rPr lang="ar-SA" sz="2000" b="1" dirty="0">
                <a:latin typeface="ae_AlArabiya" pitchFamily="18" charset="-78"/>
                <a:cs typeface="+mj-cs"/>
              </a:rPr>
              <a:t>في أواخر السبعينات من القرن الماضي.</a:t>
            </a:r>
          </a:p>
          <a:p>
            <a:pPr algn="justLow">
              <a:buFont typeface="Wingdings" panose="05000000000000000000" pitchFamily="2" charset="2"/>
              <a:buChar char="§"/>
              <a:defRPr/>
            </a:pPr>
            <a:r>
              <a:rPr lang="ar-SA" sz="2000" b="1" kern="0" dirty="0">
                <a:solidFill>
                  <a:srgbClr val="A71D3B"/>
                </a:solidFill>
                <a:latin typeface="ae_AlArabiya" pitchFamily="18" charset="-78"/>
                <a:cs typeface="+mj-cs"/>
              </a:rPr>
              <a:t>معالج  (16) بتات : 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المعالج (</a:t>
            </a:r>
            <a:r>
              <a:rPr lang="ar-SA" sz="2000" b="1" kern="0" dirty="0">
                <a:solidFill>
                  <a:srgbClr val="00B0F0"/>
                </a:solidFill>
                <a:latin typeface="ae_AlArabiya" pitchFamily="18" charset="-78"/>
                <a:cs typeface="+mj-cs"/>
              </a:rPr>
              <a:t>8086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) من شركة </a:t>
            </a:r>
            <a:r>
              <a:rPr lang="ar-SA" sz="2000" b="1" kern="0" dirty="0">
                <a:solidFill>
                  <a:srgbClr val="00B050"/>
                </a:solidFill>
                <a:latin typeface="ae_AlArabiya" pitchFamily="18" charset="-78"/>
                <a:cs typeface="+mj-cs"/>
              </a:rPr>
              <a:t>إنتل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 </a:t>
            </a:r>
            <a:r>
              <a:rPr lang="en-US" sz="2000" b="1" kern="0" dirty="0">
                <a:solidFill>
                  <a:srgbClr val="00B050"/>
                </a:solidFill>
                <a:latin typeface="ae_AlArabiya" pitchFamily="18" charset="-78"/>
                <a:cs typeface="+mj-cs"/>
              </a:rPr>
              <a:t>Intel</a:t>
            </a:r>
            <a:r>
              <a:rPr lang="en-US" sz="2000" b="1" kern="0" dirty="0">
                <a:latin typeface="ae_AlArabiya" pitchFamily="18" charset="-78"/>
                <a:cs typeface="+mj-cs"/>
              </a:rPr>
              <a:t>)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)</a:t>
            </a:r>
            <a:r>
              <a:rPr lang="en-US" sz="2000" b="1" kern="0" dirty="0">
                <a:latin typeface="ae_AlArabiya" pitchFamily="18" charset="-78"/>
                <a:cs typeface="+mj-cs"/>
              </a:rPr>
              <a:t>، 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والمعالج </a:t>
            </a:r>
            <a:r>
              <a:rPr lang="en-US" sz="2000" b="1" kern="0" dirty="0">
                <a:latin typeface="ae_AlArabiya" pitchFamily="18" charset="-78"/>
                <a:cs typeface="+mj-cs"/>
              </a:rPr>
              <a:t>(</a:t>
            </a:r>
            <a:r>
              <a:rPr lang="en-US" sz="2000" b="1" kern="0" dirty="0">
                <a:solidFill>
                  <a:srgbClr val="00B0F0"/>
                </a:solidFill>
                <a:latin typeface="ae_AlArabiya" pitchFamily="18" charset="-78"/>
                <a:cs typeface="+mj-cs"/>
              </a:rPr>
              <a:t>Z8000</a:t>
            </a:r>
            <a:r>
              <a:rPr lang="en-US" sz="2000" b="1" kern="0" dirty="0">
                <a:latin typeface="ae_AlArabiya" pitchFamily="18" charset="-78"/>
                <a:cs typeface="+mj-cs"/>
              </a:rPr>
              <a:t>) 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 من شركة </a:t>
            </a:r>
            <a:r>
              <a:rPr lang="ar-SA" sz="2000" b="1" kern="0" dirty="0" err="1">
                <a:solidFill>
                  <a:srgbClr val="00B050"/>
                </a:solidFill>
                <a:latin typeface="ae_AlArabiya" pitchFamily="18" charset="-78"/>
                <a:cs typeface="+mj-cs"/>
              </a:rPr>
              <a:t>زايلوج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 </a:t>
            </a:r>
            <a:r>
              <a:rPr lang="en-US" sz="2000" b="1" kern="0" dirty="0" err="1">
                <a:solidFill>
                  <a:srgbClr val="00B050"/>
                </a:solidFill>
                <a:latin typeface="ae_AlArabiya" pitchFamily="18" charset="-78"/>
                <a:cs typeface="+mj-cs"/>
              </a:rPr>
              <a:t>Zilog</a:t>
            </a:r>
            <a:r>
              <a:rPr lang="en-US" sz="2000" b="1" kern="0" dirty="0">
                <a:latin typeface="ae_AlArabiya" pitchFamily="18" charset="-78"/>
                <a:cs typeface="+mj-cs"/>
              </a:rPr>
              <a:t>)</a:t>
            </a:r>
            <a:r>
              <a:rPr lang="ar-SA" sz="2000" b="1" kern="0" dirty="0">
                <a:latin typeface="ae_AlArabiya" pitchFamily="18" charset="-78"/>
                <a:cs typeface="+mj-cs"/>
              </a:rPr>
              <a:t>) .</a:t>
            </a:r>
            <a:endParaRPr lang="en-US" sz="1200" b="1" dirty="0">
              <a:latin typeface="ae_AlArabiya" pitchFamily="18" charset="-78"/>
              <a:cs typeface="ae_AlArabiya" pitchFamily="18" charset="-78"/>
            </a:endParaRPr>
          </a:p>
          <a:p>
            <a:pPr indent="-342900" algn="justLow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ar-SA" sz="2000" b="1" dirty="0">
                <a:latin typeface="ae_AlArabiya" pitchFamily="18" charset="-78"/>
                <a:cs typeface="ae_AlArabiya" pitchFamily="18" charset="-78"/>
              </a:rPr>
              <a:t>‏</a:t>
            </a:r>
            <a:r>
              <a:rPr lang="ar-SA" sz="2000" b="1" kern="0" dirty="0">
                <a:solidFill>
                  <a:srgbClr val="A71D3B"/>
                </a:solidFill>
                <a:latin typeface="ae_AlArabiya" pitchFamily="18" charset="-78"/>
              </a:rPr>
              <a:t>معالجات  (32) بت : </a:t>
            </a:r>
            <a:r>
              <a:rPr lang="ar-SA" sz="2000" b="1" kern="0" dirty="0">
                <a:latin typeface="ae_AlArabiya" pitchFamily="18" charset="-78"/>
              </a:rPr>
              <a:t>ويندرج ‏تحت هذه الفئة معالجات </a:t>
            </a:r>
            <a:r>
              <a:rPr lang="ar-SA" sz="2000" b="1" kern="0" dirty="0">
                <a:solidFill>
                  <a:srgbClr val="00B0F0"/>
                </a:solidFill>
                <a:latin typeface="ae_AlArabiya" pitchFamily="18" charset="-78"/>
              </a:rPr>
              <a:t>البنتيوم</a:t>
            </a:r>
            <a:r>
              <a:rPr lang="en-US" sz="2000" b="1" kern="0" dirty="0">
                <a:latin typeface="ae_AlArabiya" pitchFamily="18" charset="-78"/>
              </a:rPr>
              <a:t>(</a:t>
            </a:r>
            <a:r>
              <a:rPr lang="en-US" sz="2000" b="1" kern="0" dirty="0">
                <a:solidFill>
                  <a:srgbClr val="00B0F0"/>
                </a:solidFill>
                <a:latin typeface="ae_AlArabiya" pitchFamily="18" charset="-78"/>
              </a:rPr>
              <a:t>Pentium</a:t>
            </a:r>
            <a:r>
              <a:rPr lang="en-US" sz="2000" b="1" kern="0" dirty="0">
                <a:latin typeface="ae_AlArabiya" pitchFamily="18" charset="-78"/>
              </a:rPr>
              <a:t>) </a:t>
            </a:r>
            <a:r>
              <a:rPr lang="ar-SA" sz="2000" b="1" kern="0" dirty="0">
                <a:latin typeface="ae_AlArabiya" pitchFamily="18" charset="-78"/>
              </a:rPr>
              <a:t> من شركة </a:t>
            </a:r>
            <a:r>
              <a:rPr lang="ar-SA" sz="2000" b="1" kern="0" dirty="0">
                <a:solidFill>
                  <a:srgbClr val="00B050"/>
                </a:solidFill>
                <a:latin typeface="ae_AlArabiya" pitchFamily="18" charset="-78"/>
              </a:rPr>
              <a:t>إنتل</a:t>
            </a:r>
            <a:r>
              <a:rPr lang="ar-SA" sz="2000" b="1" kern="0" dirty="0">
                <a:latin typeface="ae_AlArabiya" pitchFamily="18" charset="-78"/>
              </a:rPr>
              <a:t>.</a:t>
            </a:r>
            <a:endParaRPr lang="ar-SA" sz="1100" b="1" dirty="0">
              <a:latin typeface="ae_AlArabiya" pitchFamily="18" charset="-78"/>
              <a:cs typeface="ae_AlArabiya" pitchFamily="18" charset="-78"/>
            </a:endParaRP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ar-SA" sz="2000" b="1" kern="0" dirty="0">
                <a:latin typeface="ae_AlArabiya" pitchFamily="18" charset="-78"/>
              </a:rPr>
              <a:t>‏</a:t>
            </a:r>
            <a:r>
              <a:rPr lang="ar-SA" sz="2000" b="1" kern="0" dirty="0">
                <a:solidFill>
                  <a:srgbClr val="A71D3B"/>
                </a:solidFill>
                <a:latin typeface="ae_AlArabiya" pitchFamily="18" charset="-78"/>
              </a:rPr>
              <a:t>معالجات 64 بت : </a:t>
            </a:r>
            <a:r>
              <a:rPr lang="ar-SA" sz="2000" b="1" kern="0" dirty="0">
                <a:latin typeface="ae_AlArabiya" pitchFamily="18" charset="-78"/>
              </a:rPr>
              <a:t>المعالجات الحديثة من فئات </a:t>
            </a:r>
            <a:r>
              <a:rPr lang="en-US" sz="2000" b="1" kern="0" dirty="0">
                <a:latin typeface="ae_AlArabiya" pitchFamily="18" charset="-78"/>
              </a:rPr>
              <a:t>(</a:t>
            </a:r>
            <a:r>
              <a:rPr lang="en-US" sz="2000" b="1" kern="0" dirty="0">
                <a:solidFill>
                  <a:srgbClr val="00B0F0"/>
                </a:solidFill>
                <a:latin typeface="ae_AlArabiya" pitchFamily="18" charset="-78"/>
              </a:rPr>
              <a:t>Core i5</a:t>
            </a:r>
            <a:r>
              <a:rPr lang="en-US" sz="2000" b="1" kern="0" dirty="0">
                <a:latin typeface="ae_AlArabiya" pitchFamily="18" charset="-78"/>
              </a:rPr>
              <a:t>), (</a:t>
            </a:r>
            <a:r>
              <a:rPr lang="en-US" sz="2000" b="1" kern="0" dirty="0">
                <a:solidFill>
                  <a:srgbClr val="00B0F0"/>
                </a:solidFill>
                <a:latin typeface="ae_AlArabiya" pitchFamily="18" charset="-78"/>
              </a:rPr>
              <a:t>Core</a:t>
            </a:r>
            <a:r>
              <a:rPr lang="en-US" sz="2000" b="1" kern="0" dirty="0">
                <a:latin typeface="ae_AlArabiya" pitchFamily="18" charset="-78"/>
              </a:rPr>
              <a:t> </a:t>
            </a:r>
            <a:r>
              <a:rPr lang="en-US" sz="2000" b="1" kern="0" dirty="0">
                <a:solidFill>
                  <a:srgbClr val="00B0F0"/>
                </a:solidFill>
                <a:latin typeface="ae_AlArabiya" pitchFamily="18" charset="-78"/>
              </a:rPr>
              <a:t>i3</a:t>
            </a:r>
            <a:r>
              <a:rPr lang="en-US" sz="2000" b="1" kern="0" dirty="0">
                <a:latin typeface="ae_AlArabiya" pitchFamily="18" charset="-78"/>
              </a:rPr>
              <a:t>), (</a:t>
            </a:r>
            <a:r>
              <a:rPr lang="en-US" sz="2000" b="1" kern="0" dirty="0">
                <a:solidFill>
                  <a:srgbClr val="00B0F0"/>
                </a:solidFill>
                <a:latin typeface="ae_AlArabiya" pitchFamily="18" charset="-78"/>
              </a:rPr>
              <a:t>Core i7</a:t>
            </a:r>
            <a:r>
              <a:rPr lang="en-US" sz="2000" b="1" kern="0" dirty="0">
                <a:latin typeface="ae_AlArabiya" pitchFamily="18" charset="-78"/>
              </a:rPr>
              <a:t>)</a:t>
            </a:r>
            <a:r>
              <a:rPr lang="ar-SA" sz="2000" b="1" kern="0" dirty="0">
                <a:latin typeface="ae_AlArabiya" pitchFamily="18" charset="-78"/>
              </a:rPr>
              <a:t> والشائعة الاستخدام في </a:t>
            </a:r>
            <a:r>
              <a:rPr lang="ar-SA" sz="2000" b="1" kern="0" dirty="0">
                <a:solidFill>
                  <a:srgbClr val="FFC000"/>
                </a:solidFill>
                <a:latin typeface="ae_AlArabiya" pitchFamily="18" charset="-78"/>
              </a:rPr>
              <a:t>الحسابات الشخصية </a:t>
            </a:r>
            <a:r>
              <a:rPr lang="ar-SA" sz="2000" b="1" kern="0" dirty="0">
                <a:latin typeface="ae_AlArabiya" pitchFamily="18" charset="-78"/>
              </a:rPr>
              <a:t>.</a:t>
            </a:r>
          </a:p>
          <a:p>
            <a:pPr indent="-342900" algn="justLow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ar-SA" sz="2000" b="1" dirty="0">
              <a:effectLst>
                <a:glow rad="101600">
                  <a:prstClr val="black">
                    <a:alpha val="60000"/>
                  </a:prstClr>
                </a:glow>
              </a:effectLst>
              <a:latin typeface="ae_AlArabiya" pitchFamily="18" charset="-78"/>
              <a:cs typeface="ae_AlArabiya" pitchFamily="18" charset="-78"/>
            </a:endParaRPr>
          </a:p>
          <a:p>
            <a:pPr algn="justLow"/>
            <a:endParaRPr lang="en-US" sz="900" b="1" dirty="0"/>
          </a:p>
          <a:p>
            <a:pPr algn="justLow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ae_AlArabiya" pitchFamily="18" charset="-78"/>
              <a:cs typeface="+mj-cs"/>
            </a:endParaRPr>
          </a:p>
          <a:p>
            <a:pPr algn="justLow"/>
            <a:endParaRPr lang="en-US" sz="900" b="1" dirty="0">
              <a:cs typeface="+mj-cs"/>
            </a:endParaRPr>
          </a:p>
        </p:txBody>
      </p:sp>
      <p:pic>
        <p:nvPicPr>
          <p:cNvPr id="4100" name="Picture 4" descr="صورة ذات صلة">
            <a:extLst>
              <a:ext uri="{FF2B5EF4-FFF2-40B4-BE49-F238E27FC236}">
                <a16:creationId xmlns:a16="http://schemas.microsoft.com/office/drawing/2014/main" id="{DE742A5A-539C-432D-82DE-EE21D34F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21" y="4538444"/>
            <a:ext cx="1621209" cy="16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2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صورة ذات صلة">
            <a:extLst>
              <a:ext uri="{FF2B5EF4-FFF2-40B4-BE49-F238E27FC236}">
                <a16:creationId xmlns:a16="http://schemas.microsoft.com/office/drawing/2014/main" id="{C7DD6020-1AF0-42FA-9319-A5592B39F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4904"/>
            <a:ext cx="5905500" cy="2952750"/>
          </a:xfrm>
          <a:prstGeom prst="rect">
            <a:avLst/>
          </a:prstGeom>
          <a:noFill/>
          <a:ln w="28575">
            <a:solidFill>
              <a:srgbClr val="157E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id="{D42588E7-7AE5-4560-AAE2-2A13552024E8}"/>
              </a:ext>
            </a:extLst>
          </p:cNvPr>
          <p:cNvSpPr txBox="1">
            <a:spLocks/>
          </p:cNvSpPr>
          <p:nvPr/>
        </p:nvSpPr>
        <p:spPr>
          <a:xfrm>
            <a:off x="1002432" y="1338005"/>
            <a:ext cx="7139136" cy="743744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157E98"/>
                </a:solidFill>
              </a:rPr>
              <a:t>المعالجات المستخدمة في الأجهزة الذكية</a:t>
            </a:r>
          </a:p>
        </p:txBody>
      </p:sp>
    </p:spTree>
    <p:extLst>
      <p:ext uri="{BB962C8B-B14F-4D97-AF65-F5344CB8AC3E}">
        <p14:creationId xmlns:p14="http://schemas.microsoft.com/office/powerpoint/2010/main" val="364203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437DB1A1-45B2-491F-AAAA-B07CC2596D17}" type="slidenum">
              <a:rPr lang="ar-SA"/>
              <a:pPr>
                <a:defRPr/>
              </a:pPr>
              <a:t>29</a:t>
            </a:fld>
            <a:endParaRPr lang="ar-SA"/>
          </a:p>
        </p:txBody>
      </p:sp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899592" y="836712"/>
            <a:ext cx="7509520" cy="20162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Font typeface="Wingdings" panose="05000000000000000000" pitchFamily="2" charset="2"/>
              <a:buChar char="v"/>
              <a:defRPr/>
            </a:pPr>
            <a:r>
              <a:rPr lang="ar-SA" sz="2400" b="1" dirty="0"/>
              <a:t>معالجات من نوع خاص يعرف باسم </a:t>
            </a:r>
            <a:r>
              <a:rPr lang="en-US" sz="2400" b="1" dirty="0">
                <a:solidFill>
                  <a:srgbClr val="FF0000"/>
                </a:solidFill>
              </a:rPr>
              <a:t>RISC</a:t>
            </a:r>
            <a:r>
              <a:rPr lang="en-US" sz="2400" b="1" dirty="0"/>
              <a:t> </a:t>
            </a:r>
            <a:r>
              <a:rPr lang="ar-SA" sz="2400" b="1" dirty="0"/>
              <a:t> .</a:t>
            </a:r>
          </a:p>
          <a:p>
            <a:pPr algn="justLow">
              <a:buFont typeface="Wingdings" panose="05000000000000000000" pitchFamily="2" charset="2"/>
              <a:buChar char="v"/>
              <a:defRPr/>
            </a:pPr>
            <a:r>
              <a:rPr lang="ar-SA" sz="2400" b="1" dirty="0">
                <a:solidFill>
                  <a:srgbClr val="4A32DC"/>
                </a:solidFill>
              </a:rPr>
              <a:t>تكون عادة ذات تصميم خاص يتناسب مع تطبيق الاستخدام: </a:t>
            </a:r>
          </a:p>
          <a:p>
            <a:pPr marL="266700" indent="0" algn="justLow">
              <a:buNone/>
              <a:defRPr/>
            </a:pPr>
            <a:r>
              <a:rPr lang="ar-SA" sz="2400" b="1" dirty="0">
                <a:solidFill>
                  <a:srgbClr val="000099"/>
                </a:solidFill>
              </a:rPr>
              <a:t>معالجات لتطبيقات الاتصالات، معالجات لتطبيقات التحكم، التطبيقات في الحاسبات الجبارة </a:t>
            </a:r>
            <a:r>
              <a:rPr lang="en-US" sz="2400" b="1" dirty="0">
                <a:solidFill>
                  <a:srgbClr val="000099"/>
                </a:solidFill>
              </a:rPr>
              <a:t>super computers</a:t>
            </a:r>
            <a:r>
              <a:rPr lang="ar-SA" sz="2400" b="1" dirty="0">
                <a:solidFill>
                  <a:srgbClr val="000099"/>
                </a:solidFill>
              </a:rPr>
              <a:t>، .. الخ.</a:t>
            </a:r>
          </a:p>
          <a:p>
            <a:pPr marL="0" indent="0" algn="justLow">
              <a:buNone/>
              <a:defRPr/>
            </a:pPr>
            <a:r>
              <a:rPr lang="ar-SA" sz="2400" b="1" dirty="0">
                <a:solidFill>
                  <a:srgbClr val="FF0000"/>
                </a:solidFill>
              </a:rPr>
              <a:t>  أمثلة لها:</a:t>
            </a:r>
          </a:p>
        </p:txBody>
      </p:sp>
      <p:pic>
        <p:nvPicPr>
          <p:cNvPr id="5" name="Picture 2" descr="نتيجة بحث الصور عن ‪Processor A7‬‏">
            <a:extLst>
              <a:ext uri="{FF2B5EF4-FFF2-40B4-BE49-F238E27FC236}">
                <a16:creationId xmlns:a16="http://schemas.microsoft.com/office/drawing/2014/main" id="{A1B1CE16-F22A-4BD9-AB5E-AB2CE1C9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869160"/>
            <a:ext cx="1140942" cy="126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D640689-C700-4AD4-AC46-2610A81EE484}"/>
              </a:ext>
            </a:extLst>
          </p:cNvPr>
          <p:cNvSpPr/>
          <p:nvPr/>
        </p:nvSpPr>
        <p:spPr>
          <a:xfrm>
            <a:off x="919873" y="2852936"/>
            <a:ext cx="77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660" lvl="1" indent="-342900" algn="justLow">
              <a:buFont typeface="Wingdings 2" panose="05020102010507070707" pitchFamily="18" charset="2"/>
              <a:buChar char=""/>
              <a:defRPr/>
            </a:pPr>
            <a:r>
              <a:rPr lang="ar-SA" sz="2400" b="1" dirty="0">
                <a:solidFill>
                  <a:srgbClr val="00B050"/>
                </a:solidFill>
              </a:rPr>
              <a:t>المعالج </a:t>
            </a:r>
            <a:r>
              <a:rPr lang="en-US" sz="2400" b="1" dirty="0">
                <a:solidFill>
                  <a:srgbClr val="00B050"/>
                </a:solidFill>
              </a:rPr>
              <a:t>A7</a:t>
            </a:r>
            <a:r>
              <a:rPr lang="ar-SA" sz="2400" b="1" dirty="0">
                <a:solidFill>
                  <a:srgbClr val="00B050"/>
                </a:solidFill>
              </a:rPr>
              <a:t>، </a:t>
            </a:r>
            <a:r>
              <a:rPr lang="ar-SA" sz="2400" b="1" dirty="0">
                <a:solidFill>
                  <a:srgbClr val="252E3D"/>
                </a:solidFill>
              </a:rPr>
              <a:t>الذي قامت شركة </a:t>
            </a:r>
            <a:r>
              <a:rPr lang="ar-SA" sz="2400" b="1" dirty="0">
                <a:solidFill>
                  <a:srgbClr val="00B0F0"/>
                </a:solidFill>
              </a:rPr>
              <a:t>أبل بتصميمه</a:t>
            </a:r>
            <a:r>
              <a:rPr lang="ar-SA" sz="2400" b="1" dirty="0">
                <a:solidFill>
                  <a:srgbClr val="252E3D"/>
                </a:solidFill>
              </a:rPr>
              <a:t>، وتقوم شركة </a:t>
            </a:r>
            <a:r>
              <a:rPr lang="ar-SA" sz="2400" b="1" dirty="0">
                <a:solidFill>
                  <a:srgbClr val="7030A0"/>
                </a:solidFill>
              </a:rPr>
              <a:t>سامسونج بتصنيعه</a:t>
            </a:r>
            <a:r>
              <a:rPr lang="ar-SA" sz="2400" b="1" dirty="0">
                <a:solidFill>
                  <a:srgbClr val="252E3D"/>
                </a:solidFill>
              </a:rPr>
              <a:t>، ويستخدم في أجهزة: </a:t>
            </a:r>
            <a:r>
              <a:rPr lang="en-US" sz="2400" b="1" dirty="0">
                <a:solidFill>
                  <a:srgbClr val="A71D3B"/>
                </a:solidFill>
              </a:rPr>
              <a:t>iPad Mini, iPhone 5S</a:t>
            </a:r>
            <a:r>
              <a:rPr lang="ar-SA" sz="2400" b="1" dirty="0">
                <a:solidFill>
                  <a:srgbClr val="252E3D"/>
                </a:solidFill>
              </a:rPr>
              <a:t>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C42EA9C-E40F-4920-B016-0D7806F47678}"/>
              </a:ext>
            </a:extLst>
          </p:cNvPr>
          <p:cNvSpPr/>
          <p:nvPr/>
        </p:nvSpPr>
        <p:spPr>
          <a:xfrm>
            <a:off x="944698" y="3750131"/>
            <a:ext cx="77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660" lvl="1" indent="-342900" algn="justLow">
              <a:buFont typeface="Wingdings 2" panose="05020102010507070707" pitchFamily="18" charset="2"/>
              <a:buChar char=""/>
              <a:defRPr/>
            </a:pPr>
            <a:r>
              <a:rPr lang="ar-SA" sz="2400" b="1" dirty="0">
                <a:solidFill>
                  <a:srgbClr val="00B050"/>
                </a:solidFill>
              </a:rPr>
              <a:t>المعالج </a:t>
            </a:r>
            <a:r>
              <a:rPr lang="en-US" sz="2400" b="1" dirty="0">
                <a:solidFill>
                  <a:srgbClr val="00B050"/>
                </a:solidFill>
              </a:rPr>
              <a:t>(Krait)</a:t>
            </a:r>
            <a:r>
              <a:rPr lang="ar-SA" sz="2400" b="1" dirty="0">
                <a:solidFill>
                  <a:srgbClr val="00B050"/>
                </a:solidFill>
              </a:rPr>
              <a:t>، </a:t>
            </a:r>
            <a:r>
              <a:rPr lang="ar-SA" sz="2400" b="1" dirty="0"/>
              <a:t>والذي تقوم شركة </a:t>
            </a:r>
            <a:r>
              <a:rPr lang="en-US" sz="2400" b="1" dirty="0">
                <a:solidFill>
                  <a:srgbClr val="F2082A"/>
                </a:solidFill>
              </a:rPr>
              <a:t>Qualcomm</a:t>
            </a:r>
            <a:r>
              <a:rPr lang="ar-SA" sz="2400" b="1" dirty="0"/>
              <a:t> بتصنيعه ويدخل في بنية الهواتف الذكية من شركة </a:t>
            </a:r>
            <a:r>
              <a:rPr lang="ar-SA" sz="2400" b="1" dirty="0">
                <a:solidFill>
                  <a:srgbClr val="A71D3B"/>
                </a:solidFill>
              </a:rPr>
              <a:t>سامسونج</a:t>
            </a:r>
            <a:r>
              <a:rPr lang="ar-SA" sz="2400" b="1" dirty="0"/>
              <a:t> </a:t>
            </a:r>
            <a:r>
              <a:rPr lang="ar-SA" sz="2400" b="1" dirty="0">
                <a:solidFill>
                  <a:srgbClr val="008000"/>
                </a:solidFill>
              </a:rPr>
              <a:t>وسوني</a:t>
            </a:r>
            <a:r>
              <a:rPr lang="ar-SA" b="1" dirty="0"/>
              <a:t>.</a:t>
            </a:r>
          </a:p>
        </p:txBody>
      </p:sp>
      <p:pic>
        <p:nvPicPr>
          <p:cNvPr id="8" name="Picture 4" descr="نتيجة بحث الصور عن ‪Krait Processor logo‬‏">
            <a:extLst>
              <a:ext uri="{FF2B5EF4-FFF2-40B4-BE49-F238E27FC236}">
                <a16:creationId xmlns:a16="http://schemas.microsoft.com/office/drawing/2014/main" id="{B3004B4A-7AEF-4340-8ED7-7F740CF0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69" y="4773991"/>
            <a:ext cx="1934080" cy="14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03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02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ear_box_rotate_hw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404664"/>
            <a:ext cx="5195910" cy="320081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942772" y="1533781"/>
            <a:ext cx="35910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EG" sz="6000" dirty="0">
                <a:solidFill>
                  <a:prstClr val="white"/>
                </a:solidFill>
                <a:cs typeface="PT Bold Broken" pitchFamily="2" charset="-78"/>
              </a:rPr>
              <a:t>إثارة التفكير</a:t>
            </a:r>
            <a:endParaRPr lang="en-US" sz="6000" dirty="0">
              <a:solidFill>
                <a:prstClr val="white"/>
              </a:solidFill>
              <a:cs typeface="PT Bold Broken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12976"/>
            <a:ext cx="2267744" cy="3384376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541427" y="38574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ar-SA" sz="3600" b="1" dirty="0">
                <a:solidFill>
                  <a:srgbClr val="C00000"/>
                </a:solidFill>
                <a:cs typeface="PT Bold Heading" panose="02010400000000000000" pitchFamily="2" charset="-78"/>
              </a:rPr>
              <a:t>ما اسم أكبر شركة منتجة </a:t>
            </a:r>
            <a:r>
              <a:rPr lang="ar-SA" sz="3600" b="1" dirty="0" err="1">
                <a:solidFill>
                  <a:srgbClr val="C00000"/>
                </a:solidFill>
                <a:cs typeface="PT Bold Heading" panose="02010400000000000000" pitchFamily="2" charset="-78"/>
              </a:rPr>
              <a:t>للميكروبرسسرات</a:t>
            </a:r>
            <a:endParaRPr lang="ar-SA" sz="3600" b="1" dirty="0">
              <a:solidFill>
                <a:srgbClr val="C00000"/>
              </a:solidFill>
              <a:cs typeface="PT Bold Heading" panose="02010400000000000000" pitchFamily="2" charset="-78"/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ar-SA" sz="3600" b="1" dirty="0">
                <a:solidFill>
                  <a:srgbClr val="C00000"/>
                </a:solidFill>
                <a:cs typeface="PT Bold Heading" panose="02010400000000000000" pitchFamily="2" charset="-78"/>
              </a:rPr>
              <a:t> المستخدمة في الحاسبات ؟</a:t>
            </a:r>
          </a:p>
        </p:txBody>
      </p:sp>
    </p:spTree>
    <p:extLst>
      <p:ext uri="{BB962C8B-B14F-4D97-AF65-F5344CB8AC3E}">
        <p14:creationId xmlns:p14="http://schemas.microsoft.com/office/powerpoint/2010/main" val="49179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1560" y="966207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SA" sz="2800" b="1" dirty="0">
                <a:cs typeface="AGA Kaleelah Regular" pitchFamily="2" charset="-78"/>
              </a:rPr>
              <a:t>تعد شركة </a:t>
            </a:r>
            <a:r>
              <a:rPr lang="en-US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Intel</a:t>
            </a:r>
            <a:r>
              <a:rPr lang="ar-SA" sz="2800" dirty="0">
                <a:cs typeface="AGA Kaleelah Regular" pitchFamily="2" charset="-78"/>
              </a:rPr>
              <a:t> </a:t>
            </a:r>
            <a:r>
              <a:rPr lang="ar-SA" sz="2800" b="1" dirty="0">
                <a:cs typeface="AGA Kaleelah Regular" pitchFamily="2" charset="-78"/>
              </a:rPr>
              <a:t>و</a:t>
            </a:r>
            <a:r>
              <a:rPr lang="ar-SA" sz="2800" dirty="0">
                <a:cs typeface="AGA Kaleelah Regular" pitchFamily="2" charset="-78"/>
              </a:rPr>
              <a:t> 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Advanced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Kaleelah Regular" pitchFamily="2" charset="-78"/>
              </a:rPr>
              <a:t> 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Micro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Kaleelah Regular" pitchFamily="2" charset="-78"/>
              </a:rPr>
              <a:t> 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Devices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GA Kaleelah Regular" pitchFamily="2" charset="-78"/>
              </a:rPr>
              <a:t> 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AMD</a:t>
            </a:r>
            <a:br>
              <a:rPr lang="ar-SA" sz="2800" dirty="0">
                <a:cs typeface="AGA Kaleelah Regular" pitchFamily="2" charset="-78"/>
              </a:rPr>
            </a:br>
            <a:r>
              <a:rPr lang="ar-SA" sz="2800" b="1" dirty="0">
                <a:cs typeface="AGA Kaleelah Regular" pitchFamily="2" charset="-78"/>
              </a:rPr>
              <a:t>أكبر منتجَيْن </a:t>
            </a:r>
            <a:r>
              <a:rPr lang="ar-SA" sz="2800" b="1" dirty="0" err="1">
                <a:cs typeface="AGA Kaleelah Regular" pitchFamily="2" charset="-78"/>
              </a:rPr>
              <a:t>للميكروبرسسر</a:t>
            </a:r>
            <a:r>
              <a:rPr lang="ar-SA" sz="2800" b="1" dirty="0">
                <a:cs typeface="AGA Kaleelah Regular" pitchFamily="2" charset="-78"/>
              </a:rPr>
              <a:t> المستخدمة في الحاسبات. وتسيطر شركة </a:t>
            </a:r>
            <a:r>
              <a:rPr lang="en-US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Intel </a:t>
            </a:r>
            <a:r>
              <a:rPr lang="ar-SA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 </a:t>
            </a:r>
            <a:r>
              <a:rPr lang="ar-SA" sz="2800" b="1" dirty="0">
                <a:cs typeface="AGA Kaleelah Regular" pitchFamily="2" charset="-78"/>
              </a:rPr>
              <a:t>على ما يقرب من (٪‏80) من السوق العالمي لهذه المعالجات ، في حين تبلغ حصة شركة </a:t>
            </a:r>
            <a:r>
              <a:rPr lang="en-US" sz="2800" b="1" dirty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  <a:cs typeface="AGA Kaleelah Regular" pitchFamily="2" charset="-78"/>
              </a:rPr>
              <a:t>AMD</a:t>
            </a:r>
            <a:r>
              <a:rPr lang="ar-SA" sz="2800" b="1" dirty="0">
                <a:cs typeface="AGA Kaleelah Regular" pitchFamily="2" charset="-78"/>
              </a:rPr>
              <a:t> عشرين في المائة الباقية.</a:t>
            </a:r>
            <a:endParaRPr lang="en-US" sz="2800" b="1" dirty="0">
              <a:cs typeface="AGA Kaleelah Regular" pitchFamily="2" charset="-78"/>
            </a:endParaRPr>
          </a:p>
        </p:txBody>
      </p:sp>
      <p:pic>
        <p:nvPicPr>
          <p:cNvPr id="3074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75200"/>
            <a:ext cx="28575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نتيجة بحث الصور عن ‪Advanced Micro Devices company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75200"/>
            <a:ext cx="28575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797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سرعة المعال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03" y="764704"/>
            <a:ext cx="1849388" cy="123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22098" y="1088778"/>
            <a:ext cx="437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بماذا تقاس سرعة المعالج ؟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F634040-9F7E-480E-BFC3-A54EC4EE8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6951" r="8096" b="53150"/>
          <a:stretch/>
        </p:blipFill>
        <p:spPr>
          <a:xfrm>
            <a:off x="611560" y="3949769"/>
            <a:ext cx="4608512" cy="2171451"/>
          </a:xfrm>
          <a:prstGeom prst="rect">
            <a:avLst/>
          </a:prstGeom>
        </p:spPr>
      </p:pic>
      <p:pic>
        <p:nvPicPr>
          <p:cNvPr id="7" name="صورة 6" descr="figure_chair_spin_anim_500_clr_13033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392421"/>
            <a:ext cx="3286148" cy="3286148"/>
          </a:xfrm>
          <a:prstGeom prst="rect">
            <a:avLst/>
          </a:prstGeom>
        </p:spPr>
      </p:pic>
      <p:sp>
        <p:nvSpPr>
          <p:cNvPr id="6" name="فقاعة الكلام: بيضاوية 5"/>
          <p:cNvSpPr/>
          <p:nvPr/>
        </p:nvSpPr>
        <p:spPr>
          <a:xfrm>
            <a:off x="1246567" y="2312261"/>
            <a:ext cx="3816424" cy="1512168"/>
          </a:xfrm>
          <a:prstGeom prst="wedgeEllipseCallout">
            <a:avLst>
              <a:gd name="adj1" fmla="val 53383"/>
              <a:gd name="adj2" fmla="val 477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بعدد العمليات في الثانية الواحدة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0BEB-FA0A-452B-B2DA-C69827C84A8F}"/>
              </a:ext>
            </a:extLst>
          </p:cNvPr>
          <p:cNvSpPr/>
          <p:nvPr/>
        </p:nvSpPr>
        <p:spPr>
          <a:xfrm>
            <a:off x="635007" y="4426308"/>
            <a:ext cx="4729081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ar-SA" sz="2000" kern="0" dirty="0">
                <a:solidFill>
                  <a:schemeClr val="bg1"/>
                </a:solidFill>
                <a:cs typeface="AGA Kaleelah Regular" pitchFamily="2" charset="-78"/>
              </a:rPr>
              <a:t>                           الميجاهرتز </a:t>
            </a:r>
            <a:r>
              <a:rPr lang="en-US" sz="2000" kern="0" dirty="0">
                <a:solidFill>
                  <a:schemeClr val="bg1"/>
                </a:solidFill>
                <a:cs typeface="AGA Kaleelah Regular" pitchFamily="2" charset="-78"/>
              </a:rPr>
              <a:t>(</a:t>
            </a:r>
            <a:r>
              <a:rPr lang="en-US" sz="2000" kern="0" dirty="0">
                <a:solidFill>
                  <a:schemeClr val="bg1"/>
                </a:solidFill>
                <a:latin typeface="AR CENA" pitchFamily="2" charset="0"/>
                <a:cs typeface="AGA Kaleelah Regular" pitchFamily="2" charset="-78"/>
              </a:rPr>
              <a:t>MHZ</a:t>
            </a:r>
            <a:r>
              <a:rPr lang="en-US" sz="2000" kern="0" dirty="0">
                <a:solidFill>
                  <a:schemeClr val="bg1"/>
                </a:solidFill>
                <a:cs typeface="AGA Kaleelah Regular" pitchFamily="2" charset="-78"/>
              </a:rPr>
              <a:t>)</a:t>
            </a:r>
          </a:p>
          <a:p>
            <a:pPr>
              <a:spcBef>
                <a:spcPct val="20000"/>
              </a:spcBef>
              <a:defRPr/>
            </a:pPr>
            <a:r>
              <a:rPr lang="ar-SA" sz="2000" kern="0" dirty="0">
                <a:solidFill>
                  <a:schemeClr val="bg1"/>
                </a:solidFill>
                <a:cs typeface="AGA Kaleelah Regular" pitchFamily="2" charset="-78"/>
              </a:rPr>
              <a:t>                           مليون عملية بالثانية</a:t>
            </a:r>
          </a:p>
          <a:p>
            <a:pPr>
              <a:spcBef>
                <a:spcPct val="20000"/>
              </a:spcBef>
              <a:defRPr/>
            </a:pPr>
            <a:endParaRPr lang="ar-SA" sz="900" kern="0" dirty="0">
              <a:solidFill>
                <a:schemeClr val="bg1"/>
              </a:solidFill>
              <a:cs typeface="AGA Kaleelah Regular" pitchFamily="2" charset="-78"/>
            </a:endParaRPr>
          </a:p>
          <a:p>
            <a:pPr>
              <a:spcBef>
                <a:spcPct val="20000"/>
              </a:spcBef>
              <a:defRPr/>
            </a:pPr>
            <a:r>
              <a:rPr lang="ar-SA" sz="2000" kern="0" dirty="0">
                <a:solidFill>
                  <a:schemeClr val="bg1"/>
                </a:solidFill>
                <a:cs typeface="AGA Kaleelah Regular" pitchFamily="2" charset="-78"/>
              </a:rPr>
              <a:t>                  </a:t>
            </a:r>
            <a:r>
              <a:rPr lang="ar-SA" sz="2000" kern="0" dirty="0" err="1">
                <a:solidFill>
                  <a:schemeClr val="bg1"/>
                </a:solidFill>
                <a:cs typeface="AGA Kaleelah Regular" pitchFamily="2" charset="-78"/>
              </a:rPr>
              <a:t>القيقاهرتز</a:t>
            </a:r>
            <a:r>
              <a:rPr lang="ar-SA" sz="2000" kern="0" dirty="0">
                <a:solidFill>
                  <a:schemeClr val="bg1"/>
                </a:solidFill>
                <a:cs typeface="AGA Kaleelah Regular" pitchFamily="2" charset="-78"/>
              </a:rPr>
              <a:t> </a:t>
            </a:r>
            <a:r>
              <a:rPr lang="en-US" sz="2000" kern="0" dirty="0">
                <a:solidFill>
                  <a:schemeClr val="bg1"/>
                </a:solidFill>
                <a:cs typeface="AGA Kaleelah Regular" pitchFamily="2" charset="-78"/>
              </a:rPr>
              <a:t>(</a:t>
            </a:r>
            <a:r>
              <a:rPr lang="en-US" sz="2000" kern="0" dirty="0">
                <a:solidFill>
                  <a:schemeClr val="bg1"/>
                </a:solidFill>
                <a:latin typeface="AR CENA" pitchFamily="2" charset="0"/>
                <a:cs typeface="AGA Kaleelah Regular" pitchFamily="2" charset="-78"/>
              </a:rPr>
              <a:t>GHZ</a:t>
            </a:r>
            <a:r>
              <a:rPr lang="en-US" sz="2000" kern="0" dirty="0">
                <a:solidFill>
                  <a:schemeClr val="bg1"/>
                </a:solidFill>
                <a:cs typeface="AGA Kaleelah Regular" pitchFamily="2" charset="-78"/>
              </a:rPr>
              <a:t>)</a:t>
            </a:r>
          </a:p>
          <a:p>
            <a:pPr>
              <a:spcBef>
                <a:spcPct val="20000"/>
              </a:spcBef>
              <a:defRPr/>
            </a:pPr>
            <a:r>
              <a:rPr lang="ar-SA" sz="2000" kern="0" dirty="0">
                <a:solidFill>
                  <a:schemeClr val="bg1"/>
                </a:solidFill>
                <a:cs typeface="AGA Kaleelah Regular" pitchFamily="2" charset="-78"/>
              </a:rPr>
              <a:t>                بليون عملية بالثانية</a:t>
            </a:r>
          </a:p>
          <a:p>
            <a:pPr>
              <a:spcBef>
                <a:spcPct val="20000"/>
              </a:spcBef>
              <a:defRPr/>
            </a:pPr>
            <a:endParaRPr lang="ar-SA" sz="2000" kern="0" dirty="0">
              <a:solidFill>
                <a:schemeClr val="bg1"/>
              </a:solidFill>
              <a:cs typeface="AGA Kaleelah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975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tock.hiflyer.vn/images/jdownloads/screenshots/abstract_dot_vector_shape_2_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b="22637"/>
          <a:stretch/>
        </p:blipFill>
        <p:spPr bwMode="auto">
          <a:xfrm>
            <a:off x="1785144" y="2964972"/>
            <a:ext cx="5573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162252" y="851228"/>
            <a:ext cx="6819495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anose="02010400000000000000" pitchFamily="2" charset="-78"/>
              </a:rPr>
              <a:t>اللوحة الأم أو اللوحة الحاضنة </a:t>
            </a:r>
          </a:p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anose="02010400000000000000" pitchFamily="2" charset="-78"/>
              </a:rPr>
              <a:t>Motherboard</a:t>
            </a:r>
            <a:endParaRPr lang="ar-SA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8196" name="Picture 4" descr="http://www.clker.com/cliparts/6/5/f/8/11949868682031313749creation_day_3_number_ge_01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65" y="2879653"/>
            <a:ext cx="1106142" cy="1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3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 descr="http://static.commentcamarche.net/en.kioskea.net/pictures/pc-images-motherboar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30228"/>
            <a:ext cx="5775920" cy="531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854949" y="5805264"/>
            <a:ext cx="5237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صورة مبسطة لأهم مكونات اللوحة الحاضنة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3923928" y="1844824"/>
            <a:ext cx="4608191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Tw Cen MT" pitchFamily="34" charset="0"/>
              </a:rPr>
              <a:t>قاعدة المعالج </a:t>
            </a:r>
            <a:r>
              <a:rPr lang="en-US" sz="4000" b="1" dirty="0">
                <a:latin typeface="Tw Cen MT" pitchFamily="34" charset="0"/>
              </a:rPr>
              <a:t>(socket)</a:t>
            </a:r>
            <a:endParaRPr lang="ar-SA" sz="4000" b="1" dirty="0">
              <a:latin typeface="Tw Cen MT" pitchFamily="34" charset="0"/>
            </a:endParaRPr>
          </a:p>
        </p:txBody>
      </p:sp>
      <p:sp>
        <p:nvSpPr>
          <p:cNvPr id="13" name="خماسي 12"/>
          <p:cNvSpPr>
            <a:spLocks noChangeArrowheads="1"/>
          </p:cNvSpPr>
          <p:nvPr/>
        </p:nvSpPr>
        <p:spPr bwMode="auto">
          <a:xfrm>
            <a:off x="4564360" y="2820249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14" name="خماسي 13"/>
          <p:cNvSpPr>
            <a:spLocks noChangeArrowheads="1"/>
          </p:cNvSpPr>
          <p:nvPr/>
        </p:nvSpPr>
        <p:spPr bwMode="auto">
          <a:xfrm flipH="1">
            <a:off x="7158085" y="2820249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3949638" y="3827656"/>
            <a:ext cx="4608191" cy="193899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Tw Cen MT" pitchFamily="34" charset="0"/>
              </a:rPr>
              <a:t>الدائرة المتكاملة المجمعة </a:t>
            </a:r>
            <a:r>
              <a:rPr lang="en-US" sz="4000" b="1" dirty="0">
                <a:latin typeface="Tw Cen MT" pitchFamily="34" charset="0"/>
              </a:rPr>
              <a:t>Chipset1</a:t>
            </a:r>
            <a:r>
              <a:rPr lang="ar-SA" sz="4000" b="1" dirty="0">
                <a:latin typeface="Tw Cen MT" pitchFamily="34" charset="0"/>
              </a:rPr>
              <a:t>، وتسمى </a:t>
            </a:r>
            <a:r>
              <a:rPr lang="en-US" sz="4000" b="1" dirty="0">
                <a:latin typeface="Tw Cen MT" pitchFamily="34" charset="0"/>
              </a:rPr>
              <a:t>Northbridge</a:t>
            </a:r>
            <a:endParaRPr lang="ar-SA" sz="4000" b="1" dirty="0">
              <a:latin typeface="Tw Cen MT" pitchFamily="34" charset="0"/>
            </a:endParaRPr>
          </a:p>
        </p:txBody>
      </p: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386015" y="2932971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3932372" y="1844824"/>
            <a:ext cx="4608191" cy="193899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Tw Cen MT" pitchFamily="34" charset="0"/>
              </a:rPr>
              <a:t>الدائرة المتكاملة المجمعة </a:t>
            </a:r>
            <a:r>
              <a:rPr lang="en-US" sz="4000" b="1" dirty="0">
                <a:latin typeface="Tw Cen MT" pitchFamily="34" charset="0"/>
              </a:rPr>
              <a:t>Chipset2</a:t>
            </a:r>
            <a:r>
              <a:rPr lang="ar-SA" sz="4000" b="1" dirty="0">
                <a:latin typeface="Tw Cen MT" pitchFamily="34" charset="0"/>
              </a:rPr>
              <a:t>، وتسمى </a:t>
            </a:r>
            <a:r>
              <a:rPr lang="en-US" sz="4000" b="1" dirty="0">
                <a:latin typeface="Tw Cen MT" pitchFamily="34" charset="0"/>
              </a:rPr>
              <a:t>Southbridge</a:t>
            </a:r>
            <a:endParaRPr lang="ar-SA" sz="4000" b="1" dirty="0">
              <a:latin typeface="Tw Cen MT" pitchFamily="34" charset="0"/>
            </a:endParaRPr>
          </a:p>
        </p:txBody>
      </p: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1854949" y="3783816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4010540" y="1844824"/>
            <a:ext cx="4608191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w Cen MT" pitchFamily="34" charset="0"/>
              </a:rPr>
              <a:t>BIOS</a:t>
            </a:r>
            <a:endParaRPr lang="ar-SA" sz="4000" b="1" dirty="0">
              <a:latin typeface="Tw Cen MT" pitchFamily="34" charset="0"/>
            </a:endParaRPr>
          </a:p>
        </p:txBody>
      </p: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729359" y="4797152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4036757" y="1844824"/>
            <a:ext cx="4608191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Tw Cen MT" pitchFamily="34" charset="0"/>
              </a:rPr>
              <a:t>فتحات توصيل وحدات الذاكرة </a:t>
            </a:r>
            <a:r>
              <a:rPr lang="en-US" sz="4000" b="1" dirty="0">
                <a:latin typeface="Tw Cen MT" pitchFamily="34" charset="0"/>
              </a:rPr>
              <a:t>RAM</a:t>
            </a:r>
            <a:endParaRPr lang="ar-SA" sz="4000" b="1" dirty="0">
              <a:latin typeface="Tw Cen MT" pitchFamily="34" charset="0"/>
            </a:endParaRPr>
          </a:p>
        </p:txBody>
      </p: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295269" y="4393654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3884442" y="1844824"/>
            <a:ext cx="4741094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Tw Cen MT" pitchFamily="34" charset="0"/>
              </a:rPr>
              <a:t>فتحات لتوصيل كروت التوسعة</a:t>
            </a:r>
          </a:p>
        </p:txBody>
      </p: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674398" y="2445474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3857476" y="1846565"/>
            <a:ext cx="4741094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Tw Cen MT" pitchFamily="34" charset="0"/>
              </a:rPr>
              <a:t>منافذ الإدخال والإخراج </a:t>
            </a:r>
            <a:r>
              <a:rPr lang="en-US" sz="4000" b="1" dirty="0">
                <a:latin typeface="Tw Cen MT" pitchFamily="34" charset="0"/>
              </a:rPr>
              <a:t>(I/O ports)</a:t>
            </a:r>
            <a:r>
              <a:rPr lang="ar-SA" sz="4000" b="1" dirty="0">
                <a:latin typeface="Tw Cen MT" pitchFamily="34" charset="0"/>
              </a:rPr>
              <a:t> </a:t>
            </a:r>
          </a:p>
        </p:txBody>
      </p:sp>
      <p:sp>
        <p:nvSpPr>
          <p:cNvPr id="28" name="خماسي 27"/>
          <p:cNvSpPr>
            <a:spLocks noChangeArrowheads="1"/>
          </p:cNvSpPr>
          <p:nvPr/>
        </p:nvSpPr>
        <p:spPr bwMode="auto">
          <a:xfrm>
            <a:off x="3268303" y="630228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3851920" y="1772816"/>
            <a:ext cx="474109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Tw Cen MT" pitchFamily="34" charset="0"/>
              </a:rPr>
              <a:t>البطارية</a:t>
            </a:r>
          </a:p>
        </p:txBody>
      </p:sp>
      <p:sp>
        <p:nvSpPr>
          <p:cNvPr id="30" name="خماسي 29"/>
          <p:cNvSpPr>
            <a:spLocks noChangeArrowheads="1"/>
          </p:cNvSpPr>
          <p:nvPr/>
        </p:nvSpPr>
        <p:spPr bwMode="auto">
          <a:xfrm>
            <a:off x="1665463" y="4797152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3851920" y="1772816"/>
            <a:ext cx="4741094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Tw Cen MT" pitchFamily="34" charset="0"/>
              </a:rPr>
              <a:t>مقابس لتوصيل كوابل الطاقة</a:t>
            </a:r>
          </a:p>
        </p:txBody>
      </p:sp>
      <p:sp>
        <p:nvSpPr>
          <p:cNvPr id="32" name="خماسي 31"/>
          <p:cNvSpPr>
            <a:spLocks noChangeArrowheads="1"/>
          </p:cNvSpPr>
          <p:nvPr/>
        </p:nvSpPr>
        <p:spPr bwMode="auto">
          <a:xfrm>
            <a:off x="4689799" y="5188783"/>
            <a:ext cx="1178345" cy="707886"/>
          </a:xfrm>
          <a:prstGeom prst="homePlate">
            <a:avLst/>
          </a:prstGeom>
          <a:solidFill>
            <a:srgbClr val="FFC000"/>
          </a:solidFill>
          <a:ln>
            <a:solidFill>
              <a:schemeClr val="tx1"/>
            </a:solidFill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4000" b="1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79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67437" y="1196752"/>
            <a:ext cx="6409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cs typeface="PT Bold Heading" panose="02010400000000000000" pitchFamily="2" charset="-78"/>
              </a:rPr>
              <a:t>أهم الوحدات الوظيفية في اللوحة الحاضنة</a:t>
            </a:r>
          </a:p>
        </p:txBody>
      </p:sp>
      <p:pic>
        <p:nvPicPr>
          <p:cNvPr id="10242" name="Picture 2" descr="نتيجة بحث الصور عن ‪motherboard clipart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1"/>
          <a:stretch/>
        </p:blipFill>
        <p:spPr bwMode="auto">
          <a:xfrm>
            <a:off x="2915816" y="1916832"/>
            <a:ext cx="30861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1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534380" y="548680"/>
            <a:ext cx="8075240" cy="576064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solidFill>
                  <a:schemeClr val="bg1"/>
                </a:solidFill>
              </a:rPr>
              <a:t>أهم الوحدات الوظيفية في اللوحة الحاضنة</a:t>
            </a:r>
          </a:p>
        </p:txBody>
      </p:sp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611560" y="1340768"/>
            <a:ext cx="792088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Blip>
                <a:blip r:embed="rId2"/>
              </a:buBlip>
            </a:pP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قاعدة المعالج </a:t>
            </a:r>
            <a:r>
              <a:rPr lang="en-US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(</a:t>
            </a:r>
            <a:r>
              <a:rPr lang="en-US" sz="2400" b="1" dirty="0">
                <a:solidFill>
                  <a:srgbClr val="9C639C"/>
                </a:solidFill>
                <a:cs typeface="PT Bold Heading" panose="02010400000000000000" pitchFamily="2" charset="-78"/>
              </a:rPr>
              <a:t>socket</a:t>
            </a:r>
            <a:r>
              <a:rPr lang="en-US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)</a:t>
            </a: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 : </a:t>
            </a:r>
          </a:p>
          <a:p>
            <a:pPr marL="357188" indent="-357188" algn="justLow">
              <a:buNone/>
            </a:pPr>
            <a:r>
              <a:rPr lang="ar-SA" sz="2000" b="1" dirty="0"/>
              <a:t>     ويتم تصميم اللوحة الحاضنة لاستخدام نوع محدد من المعالجات، حيث أنه لا يمكن وضع معالج في قاعدة مصممة لاستقبال نوع آخر من المعالجات. </a:t>
            </a:r>
          </a:p>
          <a:p>
            <a:pPr algn="justLow">
              <a:buBlip>
                <a:blip r:embed="rId2"/>
              </a:buBlip>
            </a:pPr>
            <a:endParaRPr lang="en-US" sz="2400" b="1" dirty="0">
              <a:cs typeface="Arial" pitchFamily="34" charset="0"/>
            </a:endParaRPr>
          </a:p>
        </p:txBody>
      </p:sp>
      <p:pic>
        <p:nvPicPr>
          <p:cNvPr id="6146" name="Picture 2" descr="نتيجة بحث الصور عن ‪socket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093193"/>
            <a:ext cx="28575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07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611560" y="1340768"/>
            <a:ext cx="792088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Blip>
                <a:blip r:embed="rId2"/>
              </a:buBlip>
            </a:pP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الدائرة المتكاملة المجمعة </a:t>
            </a:r>
            <a:r>
              <a:rPr lang="en-US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Chipset1</a:t>
            </a: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 :  </a:t>
            </a:r>
          </a:p>
          <a:p>
            <a:pPr marL="446088" indent="0" algn="justLow">
              <a:buNone/>
            </a:pPr>
            <a:r>
              <a:rPr lang="ar-SA" sz="2000" b="1" dirty="0"/>
              <a:t>وتسمى </a:t>
            </a:r>
            <a:r>
              <a:rPr lang="en-US" sz="2000" b="1" dirty="0">
                <a:solidFill>
                  <a:srgbClr val="C00000"/>
                </a:solidFill>
                <a:cs typeface="Arial" pitchFamily="34" charset="0"/>
              </a:rPr>
              <a:t>Northbridge</a:t>
            </a:r>
            <a:r>
              <a:rPr lang="ar-SA" sz="2000" b="1" dirty="0"/>
              <a:t>. ويكون موقع هذه القطعة دائماً بالقرب من المعالج، وتتضمن الدوائر الإلكترونية اللازمة للتوصيل بين المعالج وبين الذاكرة الرئيسة للحاسب، وكذلك الذاكرة الخاصة بالفيديو والرسومات. </a:t>
            </a:r>
            <a:endParaRPr lang="en-US" sz="2000" b="1" dirty="0">
              <a:cs typeface="Arial" pitchFamily="34" charset="0"/>
            </a:endParaRPr>
          </a:p>
          <a:p>
            <a:pPr marL="0" indent="0" algn="justLow">
              <a:buNone/>
            </a:pPr>
            <a:endParaRPr lang="en-US" sz="2000" b="1" dirty="0">
              <a:cs typeface="Arial" pitchFamily="34" charset="0"/>
            </a:endParaRPr>
          </a:p>
        </p:txBody>
      </p:sp>
      <p:pic>
        <p:nvPicPr>
          <p:cNvPr id="9218" name="Picture 2" descr="نتيجة بحث الصور عن ‪Northbridge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60" y="2924944"/>
            <a:ext cx="3891880" cy="33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534380" y="548680"/>
            <a:ext cx="8075240" cy="576064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solidFill>
                  <a:schemeClr val="bg1"/>
                </a:solidFill>
              </a:rPr>
              <a:t>أهم الوحدات الوظيفية في اللوحة الحاضنة</a:t>
            </a:r>
          </a:p>
        </p:txBody>
      </p:sp>
    </p:spTree>
    <p:extLst>
      <p:ext uri="{BB962C8B-B14F-4D97-AF65-F5344CB8AC3E}">
        <p14:creationId xmlns:p14="http://schemas.microsoft.com/office/powerpoint/2010/main" val="27254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611560" y="1340768"/>
            <a:ext cx="792088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Blip>
                <a:blip r:embed="rId2"/>
              </a:buBlip>
            </a:pP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الدائرة المتكاملة المجمعة </a:t>
            </a:r>
            <a:r>
              <a:rPr lang="en-US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Chipset2</a:t>
            </a: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: </a:t>
            </a:r>
          </a:p>
          <a:p>
            <a:pPr marL="360363" indent="0" algn="justLow">
              <a:buNone/>
            </a:pPr>
            <a:r>
              <a:rPr lang="ar-SA" sz="2000" b="1" dirty="0"/>
              <a:t>وتسمى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Southbridge</a:t>
            </a:r>
            <a:r>
              <a:rPr lang="ar-SA" sz="2000" b="1" dirty="0"/>
              <a:t>. وتتضمن هذه القطعة الدوائر الإلكترونية اللازمة للتوصيل بين المعالج وبين منافذ الإدخال والإخراج </a:t>
            </a:r>
            <a:r>
              <a:rPr lang="en-US" sz="2000" b="1" dirty="0">
                <a:cs typeface="Arial" pitchFamily="34" charset="0"/>
              </a:rPr>
              <a:t>(I/O ports)</a:t>
            </a:r>
            <a:r>
              <a:rPr lang="ar-SA" sz="2000" b="1" dirty="0"/>
              <a:t>، وكذلك بين المعالج وبين الدوائر التي تتحكم في أجهزة الحفظ </a:t>
            </a:r>
            <a:r>
              <a:rPr lang="en-US" sz="2000" b="1" dirty="0">
                <a:cs typeface="Arial" pitchFamily="34" charset="0"/>
              </a:rPr>
              <a:t>(HD, Floppy, Optical Drive)</a:t>
            </a:r>
            <a:r>
              <a:rPr lang="ar-SA" sz="2000" b="1" dirty="0"/>
              <a:t>.</a:t>
            </a:r>
          </a:p>
          <a:p>
            <a:pPr algn="justLow">
              <a:buBlip>
                <a:blip r:embed="rId2"/>
              </a:buBlip>
            </a:pPr>
            <a:endParaRPr lang="ar-SA" sz="400" b="1" dirty="0">
              <a:cs typeface="Arial" pitchFamily="34" charset="0"/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534380" y="548680"/>
            <a:ext cx="8075240" cy="576064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solidFill>
                  <a:schemeClr val="bg1"/>
                </a:solidFill>
              </a:rPr>
              <a:t>أهم الوحدات الوظيفية في اللوحة الحاضنة</a:t>
            </a:r>
          </a:p>
        </p:txBody>
      </p:sp>
      <p:pic>
        <p:nvPicPr>
          <p:cNvPr id="4" name="Picture 2" descr="نتيجة بحث الصور عن ‪Northbridge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60" y="2924944"/>
            <a:ext cx="3891880" cy="33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611560" y="1340768"/>
            <a:ext cx="792088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Blip>
                <a:blip r:embed="rId2"/>
              </a:buBlip>
            </a:pPr>
            <a:endParaRPr lang="ar-SA" sz="400" b="1" dirty="0">
              <a:cs typeface="Arial" pitchFamily="34" charset="0"/>
            </a:endParaRPr>
          </a:p>
          <a:p>
            <a:pPr algn="justLow">
              <a:buBlip>
                <a:blip r:embed="rId2"/>
              </a:buBlip>
            </a:pP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قطعة الذاكرة الدائمة المتضمنة لنظام الإدخال/الإخراج الرئيس، </a:t>
            </a:r>
            <a:r>
              <a:rPr lang="ar-SA" sz="2400" dirty="0" err="1">
                <a:solidFill>
                  <a:srgbClr val="9C639C"/>
                </a:solidFill>
                <a:cs typeface="PT Bold Heading" panose="02010400000000000000" pitchFamily="2" charset="-78"/>
              </a:rPr>
              <a:t>البيوس</a:t>
            </a: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 </a:t>
            </a:r>
            <a:r>
              <a:rPr lang="en-US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(</a:t>
            </a:r>
            <a:r>
              <a:rPr lang="en-US" sz="2400" b="1" dirty="0">
                <a:solidFill>
                  <a:srgbClr val="9C639C"/>
                </a:solidFill>
                <a:cs typeface="PT Bold Heading" panose="02010400000000000000" pitchFamily="2" charset="-78"/>
              </a:rPr>
              <a:t>BIOS, Basic I/O System</a:t>
            </a:r>
            <a:r>
              <a:rPr lang="en-US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)</a:t>
            </a:r>
            <a:r>
              <a:rPr lang="ar-SA" sz="2400" dirty="0">
                <a:solidFill>
                  <a:srgbClr val="9C639C"/>
                </a:solidFill>
                <a:cs typeface="PT Bold Heading" panose="02010400000000000000" pitchFamily="2" charset="-78"/>
              </a:rPr>
              <a:t> : </a:t>
            </a:r>
          </a:p>
          <a:p>
            <a:pPr marL="360363" indent="0" algn="justLow">
              <a:buNone/>
            </a:pPr>
            <a:r>
              <a:rPr lang="ar-SA" sz="2000" b="1" dirty="0"/>
              <a:t>وهذا هو البرنامج الذي يبدأ في العمل عند تشغيل الحاسب لأول مرة، ويتضمن تعريفات مكونات الحاسب الرئيسة، وبرنامج تحميل نظام التشغيل من القرص الصلب. ونظام </a:t>
            </a:r>
            <a:r>
              <a:rPr lang="ar-SA" sz="2000" b="1" dirty="0" err="1"/>
              <a:t>البيوس</a:t>
            </a:r>
            <a:r>
              <a:rPr lang="ar-SA" sz="2000" b="1" dirty="0"/>
              <a:t> يكون محفوظاً في ذاكرة دائمة </a:t>
            </a:r>
            <a:r>
              <a:rPr lang="en-US" sz="2000" b="1" dirty="0"/>
              <a:t>ROM</a:t>
            </a:r>
            <a:r>
              <a:rPr lang="ar-SA" sz="2000" b="1" dirty="0"/>
              <a:t> بحيث لا ينمحي إذا انقطعت الكهرباء عن الحاسب.</a:t>
            </a:r>
          </a:p>
          <a:p>
            <a:pPr algn="justLow">
              <a:buBlip>
                <a:blip r:embed="rId2"/>
              </a:buBlip>
            </a:pPr>
            <a:endParaRPr lang="en-US" sz="2000" b="1" dirty="0">
              <a:cs typeface="Arial" pitchFamily="34" charset="0"/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534380" y="548680"/>
            <a:ext cx="8075240" cy="576064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solidFill>
                  <a:schemeClr val="bg1"/>
                </a:solidFill>
              </a:rPr>
              <a:t>أهم الوحدات الوظيفية في اللوحة الحاضنة</a:t>
            </a:r>
          </a:p>
        </p:txBody>
      </p:sp>
      <p:pic>
        <p:nvPicPr>
          <p:cNvPr id="7170" name="Picture 2" descr="صورة ذات ص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34749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4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219200"/>
            <a:ext cx="77422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611560" y="1340768"/>
            <a:ext cx="792088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Blip>
                <a:blip r:embed="rId2"/>
              </a:buBlip>
            </a:pPr>
            <a:endParaRPr lang="en-US" sz="1050" b="1" dirty="0"/>
          </a:p>
          <a:p>
            <a:pPr algn="justLow" fontAlgn="auto">
              <a:spcAft>
                <a:spcPts val="0"/>
              </a:spcAft>
              <a:buBlip>
                <a:blip r:embed="rId2"/>
              </a:buBlip>
              <a:defRPr/>
            </a:pPr>
            <a:r>
              <a:rPr lang="ar-SA" sz="2000" b="1" dirty="0">
                <a:solidFill>
                  <a:srgbClr val="000099"/>
                </a:solidFill>
              </a:rPr>
              <a:t>فتحات توصيل وحدات الذاكرة </a:t>
            </a:r>
            <a:r>
              <a:rPr lang="en-US" sz="2000" b="1" dirty="0">
                <a:solidFill>
                  <a:srgbClr val="000099"/>
                </a:solidFill>
              </a:rPr>
              <a:t>(RAM connectors, Memory Slots)</a:t>
            </a:r>
            <a:r>
              <a:rPr lang="ar-SA" sz="2000" b="1" dirty="0">
                <a:solidFill>
                  <a:srgbClr val="000099"/>
                </a:solidFill>
              </a:rPr>
              <a:t>: </a:t>
            </a:r>
            <a:r>
              <a:rPr lang="ar-SA" sz="2000" b="1" dirty="0"/>
              <a:t>وتكون عادة في مجموعات مزدوجة: 4 فتحات، أو 6 فتحات، أو أكثر من ذلك خاصة في اللوحات الحاضنة للاستخدام في المزودات </a:t>
            </a:r>
            <a:r>
              <a:rPr lang="en-US" sz="2000" b="1" dirty="0"/>
              <a:t>(servers)</a:t>
            </a:r>
            <a:r>
              <a:rPr lang="ar-SA" sz="2000" b="1" dirty="0"/>
              <a:t>. وعادة تكون فتحات توصيل وحدات الذاكرة مصممة لاستقبال النوع الحديث والسريع من وحدات الذاكرة المعروف بـ </a:t>
            </a:r>
            <a:r>
              <a:rPr lang="en-US" sz="2000" b="1" dirty="0"/>
              <a:t>DRR3 DIMM</a:t>
            </a:r>
            <a:r>
              <a:rPr lang="ar-SA" sz="2000" b="1" dirty="0"/>
              <a:t>، وهو النوع الشائع في اللوحات الحاضنة الحديثة. </a:t>
            </a:r>
          </a:p>
          <a:p>
            <a:pPr algn="justLow" fontAlgn="auto">
              <a:spcAft>
                <a:spcPts val="0"/>
              </a:spcAft>
              <a:buBlip>
                <a:blip r:embed="rId2"/>
              </a:buBlip>
              <a:defRPr/>
            </a:pPr>
            <a:r>
              <a:rPr lang="ar-SA" sz="2000" b="1" dirty="0">
                <a:solidFill>
                  <a:srgbClr val="000099"/>
                </a:solidFill>
              </a:rPr>
              <a:t>فتحات لتوصيل كروت التوسع :  </a:t>
            </a:r>
            <a:r>
              <a:rPr lang="ar-SA" sz="2000" b="1" dirty="0"/>
              <a:t>وتأتي هذه الفتحات في عدة أشكال قياسية .</a:t>
            </a:r>
            <a:endParaRPr lang="en-US" sz="1000" b="1" dirty="0"/>
          </a:p>
          <a:p>
            <a:pPr algn="justLow">
              <a:buBlip>
                <a:blip r:embed="rId2"/>
              </a:buBlip>
              <a:defRPr/>
            </a:pPr>
            <a:r>
              <a:rPr lang="ar-SA" sz="2000" b="1" dirty="0">
                <a:solidFill>
                  <a:srgbClr val="000099"/>
                </a:solidFill>
              </a:rPr>
              <a:t>منافذ الإدخال والإخراج </a:t>
            </a:r>
            <a:r>
              <a:rPr lang="en-US" sz="2000" b="1" dirty="0">
                <a:solidFill>
                  <a:srgbClr val="000099"/>
                </a:solidFill>
              </a:rPr>
              <a:t>(I/O ports)</a:t>
            </a:r>
            <a:r>
              <a:rPr lang="ar-SA" sz="2000" b="1" dirty="0">
                <a:solidFill>
                  <a:srgbClr val="000099"/>
                </a:solidFill>
              </a:rPr>
              <a:t> :  </a:t>
            </a:r>
            <a:r>
              <a:rPr lang="ar-SA" sz="2000" b="1" dirty="0"/>
              <a:t>الموجودة على اللوحة الحاضنة والتي ستظهر في الناحية الخلفية من صندوق الحاسب بعد تركيب اللوحة في الصندوق </a:t>
            </a:r>
            <a:r>
              <a:rPr lang="ar-SA" sz="2000" b="1" dirty="0">
                <a:solidFill>
                  <a:srgbClr val="FF0000"/>
                </a:solidFill>
              </a:rPr>
              <a:t>(لتوصيل لوحة المفاتيح، الفأرة، الميكروفون، السماعة، كابل الشبكة المحلية، الطابعة، الماسحة، وغيرها).</a:t>
            </a:r>
          </a:p>
          <a:p>
            <a:pPr algn="justLow" fontAlgn="auto">
              <a:spcAft>
                <a:spcPts val="0"/>
              </a:spcAft>
              <a:buBlip>
                <a:blip r:embed="rId2"/>
              </a:buBlip>
              <a:defRPr/>
            </a:pPr>
            <a:r>
              <a:rPr lang="ar-SA" sz="2000" b="1" dirty="0">
                <a:solidFill>
                  <a:srgbClr val="000099"/>
                </a:solidFill>
              </a:rPr>
              <a:t>بطارية </a:t>
            </a:r>
            <a:r>
              <a:rPr lang="en-US" sz="2000" b="1" dirty="0">
                <a:solidFill>
                  <a:srgbClr val="000099"/>
                </a:solidFill>
              </a:rPr>
              <a:t>(CMOS Battery)</a:t>
            </a:r>
            <a:r>
              <a:rPr lang="ar-SA" sz="2000" b="1" dirty="0">
                <a:solidFill>
                  <a:srgbClr val="000099"/>
                </a:solidFill>
              </a:rPr>
              <a:t>. </a:t>
            </a:r>
            <a:r>
              <a:rPr lang="ar-SA" sz="2000" b="1" dirty="0"/>
              <a:t>وهي البطارية الخاصة بالمحافظة على البيانات في الذاكرة التي تحفظ التاريخ والوقت في حالة فصل الجهاز عن مصدر الكهرباء.</a:t>
            </a:r>
            <a:endParaRPr lang="en-US" sz="2000" b="1" dirty="0"/>
          </a:p>
          <a:p>
            <a:pPr algn="justLow" fontAlgn="auto">
              <a:spcAft>
                <a:spcPts val="0"/>
              </a:spcAft>
              <a:buBlip>
                <a:blip r:embed="rId2"/>
              </a:buBlip>
              <a:defRPr/>
            </a:pPr>
            <a:r>
              <a:rPr lang="ar-SA" sz="2000" b="1" dirty="0">
                <a:solidFill>
                  <a:srgbClr val="000099"/>
                </a:solidFill>
              </a:rPr>
              <a:t>مقابس (مغارز) لتوصيل كوابل الطاقة المتصلة بمصدر الطاقة </a:t>
            </a:r>
            <a:r>
              <a:rPr lang="en-US" sz="2000" b="1" dirty="0">
                <a:solidFill>
                  <a:srgbClr val="000099"/>
                </a:solidFill>
              </a:rPr>
              <a:t>(Power Supply)</a:t>
            </a:r>
            <a:r>
              <a:rPr lang="ar-SA" sz="2000" b="1" dirty="0">
                <a:solidFill>
                  <a:srgbClr val="000099"/>
                </a:solidFill>
              </a:rPr>
              <a:t>.</a:t>
            </a:r>
            <a:endParaRPr lang="en-US" sz="2000" b="1" dirty="0">
              <a:solidFill>
                <a:srgbClr val="000099"/>
              </a:solidFill>
            </a:endParaRPr>
          </a:p>
          <a:p>
            <a:pPr algn="justLow" fontAlgn="auto">
              <a:spcAft>
                <a:spcPts val="0"/>
              </a:spcAft>
              <a:buBlip>
                <a:blip r:embed="rId2"/>
              </a:buBlip>
              <a:defRPr/>
            </a:pPr>
            <a:r>
              <a:rPr lang="ar-SA" sz="2000" b="1" dirty="0">
                <a:solidFill>
                  <a:srgbClr val="000099"/>
                </a:solidFill>
              </a:rPr>
              <a:t>مقابس (مغارز) لتوصيل الكوابل التي تتحكم في محرك الأقراص الصلبة، ومحرك الأقراص المرنة، ومحرك الأقراص الضوئية. </a:t>
            </a:r>
            <a:endParaRPr lang="en-US" sz="2000" b="1" dirty="0">
              <a:solidFill>
                <a:srgbClr val="000099"/>
              </a:solidFill>
            </a:endParaRPr>
          </a:p>
          <a:p>
            <a:pPr algn="justLow">
              <a:buBlip>
                <a:blip r:embed="rId2"/>
              </a:buBlip>
              <a:defRPr/>
            </a:pPr>
            <a:endParaRPr lang="en-US" sz="2000" b="1" dirty="0"/>
          </a:p>
          <a:p>
            <a:pPr algn="justLow" fontAlgn="auto">
              <a:spcAft>
                <a:spcPts val="0"/>
              </a:spcAft>
              <a:buBlip>
                <a:blip r:embed="rId2"/>
              </a:buBlip>
              <a:defRPr/>
            </a:pPr>
            <a:endParaRPr lang="en-US" sz="2000" b="1" dirty="0"/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534380" y="548680"/>
            <a:ext cx="8075240" cy="576064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solidFill>
                  <a:schemeClr val="bg1"/>
                </a:solidFill>
              </a:rPr>
              <a:t>أهم الوحدات الوظيفية في اللوحة الحاضنة</a:t>
            </a:r>
          </a:p>
        </p:txBody>
      </p:sp>
    </p:spTree>
    <p:extLst>
      <p:ext uri="{BB962C8B-B14F-4D97-AF65-F5344CB8AC3E}">
        <p14:creationId xmlns:p14="http://schemas.microsoft.com/office/powerpoint/2010/main" val="3583010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611560" y="980728"/>
            <a:ext cx="792088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buBlip>
                <a:blip r:embed="rId2"/>
              </a:buBlip>
              <a:defRPr/>
            </a:pPr>
            <a:endParaRPr lang="en-US" sz="2000" b="1" dirty="0"/>
          </a:p>
        </p:txBody>
      </p:sp>
      <p:sp>
        <p:nvSpPr>
          <p:cNvPr id="3" name="مستطيل 2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cs typeface="Arial" pitchFamily="34" charset="0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1434480" y="741040"/>
            <a:ext cx="6275040" cy="7437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SA" sz="3600" b="1" dirty="0">
                <a:solidFill>
                  <a:srgbClr val="FF0000"/>
                </a:solidFill>
              </a:rPr>
              <a:t>المعايير القياسية لمقاسات اللوحة الحاضنة</a:t>
            </a:r>
          </a:p>
        </p:txBody>
      </p:sp>
      <p:pic>
        <p:nvPicPr>
          <p:cNvPr id="6" name="صورة 3" descr="File:VIA Mini-ITX Form Factor Comparis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35175"/>
            <a:ext cx="75438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49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98538"/>
              </p:ext>
            </p:extLst>
          </p:nvPr>
        </p:nvGraphicFramePr>
        <p:xfrm>
          <a:off x="549582" y="1052736"/>
          <a:ext cx="7936473" cy="4514400"/>
        </p:xfrm>
        <a:graphic>
          <a:graphicData uri="http://schemas.openxmlformats.org/drawingml/2006/table">
            <a:tbl>
              <a:tblPr rtl="1"/>
              <a:tblGrid>
                <a:gridCol w="1471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6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النموذج القياسي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حجم اللوحة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الوصف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ATX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305مم</a:t>
                      </a: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 × 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244مم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الحجم القياسي والأكثر شيوعا للوحات الحاضنة المستخدمة في الحاسبات المكتبية .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Micro-ATX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244مم</a:t>
                      </a: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 × 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244مم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حجم أصغر من اللوحات يحتوى على عدد أقل من فتحات التوسع .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Mini-ITX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170مم</a:t>
                      </a: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 × 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170مم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حجم صغير للوحات يستخدم عادة مع المعالجات من نوع 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Atom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.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/>
                          <a:ea typeface="Times New Roman"/>
                          <a:cs typeface="+mj-cs"/>
                        </a:rPr>
                        <a:t>Nano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-ITX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120مم</a:t>
                      </a: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 × 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120مم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يستخدم في حاسب السيارة أو أجهزة الترفيه المنزلية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BTX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له عدة مقاسات بحد أقصى 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325مم</a:t>
                      </a: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 × 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267مم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اقترح هذا المعيار كبديل عن 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ATX</a:t>
                      </a:r>
                      <a:r>
                        <a:rPr lang="ar-SA" sz="2000" b="1" dirty="0" err="1">
                          <a:latin typeface="Times New Roman"/>
                          <a:ea typeface="Times New Roman"/>
                          <a:cs typeface="+mj-cs"/>
                        </a:rPr>
                        <a:t>.</a:t>
                      </a: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 يمكن للوحة أن تحتوى إلى 7 فتحات توسع، ومصممة لتحسين تدفق هواء التبريد.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مستطيل 10"/>
          <p:cNvSpPr/>
          <p:nvPr/>
        </p:nvSpPr>
        <p:spPr>
          <a:xfrm>
            <a:off x="611560" y="1772816"/>
            <a:ext cx="777686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522000" y="2420888"/>
            <a:ext cx="8100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432440" y="3068960"/>
            <a:ext cx="8100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539552" y="3861048"/>
            <a:ext cx="8100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611560" y="4653136"/>
            <a:ext cx="810000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02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 descr="http://rwlabs.com/images/articles/msi/Z87_G45/12.JPG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1143000" y="3501008"/>
            <a:ext cx="6324600" cy="220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وسيلة شرح على شكل سحابة 3"/>
          <p:cNvSpPr/>
          <p:nvPr/>
        </p:nvSpPr>
        <p:spPr>
          <a:xfrm>
            <a:off x="3419872" y="764704"/>
            <a:ext cx="4320480" cy="1872208"/>
          </a:xfrm>
          <a:prstGeom prst="cloudCallout">
            <a:avLst>
              <a:gd name="adj1" fmla="val -41232"/>
              <a:gd name="adj2" fmla="val 11192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ما هي أهمية منافذ الإدخال والإخراج ؟</a:t>
            </a:r>
          </a:p>
        </p:txBody>
      </p:sp>
      <p:pic>
        <p:nvPicPr>
          <p:cNvPr id="3074" name="Picture 2" descr="http://blog.webafrica.co.za/wp-content/uploads/2014/10/cartoon-man-holding-comput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4" y="3356992"/>
            <a:ext cx="470535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5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74498" y="620688"/>
            <a:ext cx="3995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أنواع منافذ الإدخال والإخراج</a:t>
            </a:r>
            <a:endParaRPr lang="ar-SA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www.osxlatitude.com/wp-content/uploads/2013/04/article-new_ehow_images_a07_16_gp_vga-hdmi-troubleshooting-80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19" y="1628800"/>
            <a:ext cx="1366143" cy="1024607"/>
          </a:xfrm>
          <a:prstGeom prst="rect">
            <a:avLst/>
          </a:prstGeom>
          <a:noFill/>
          <a:ln>
            <a:solidFill>
              <a:srgbClr val="4A32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83568" y="1663889"/>
            <a:ext cx="6141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VGA port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 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(Video Graphic Array)</a:t>
            </a:r>
            <a:endParaRPr lang="ar-SA" sz="2400" b="1" dirty="0">
              <a:latin typeface="Times New Roman"/>
              <a:ea typeface="Times New Roman"/>
              <a:cs typeface="+mj-cs"/>
            </a:endParaRPr>
          </a:p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أو 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DB-15 port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. 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ويستخدم لتوصيل الشاشة مع الحاسب.</a:t>
            </a:r>
            <a:endParaRPr lang="en-US" sz="2400" b="1" dirty="0">
              <a:solidFill>
                <a:srgbClr val="008000"/>
              </a:solidFill>
              <a:latin typeface="Times New Roman"/>
              <a:ea typeface="Times New Roman"/>
              <a:cs typeface="+mj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83568" y="2958043"/>
            <a:ext cx="6141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DVI port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 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(Digital Video Interface)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. 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ويستخدم لتوصيل مصادر الفيديو الرقمية مثل الكاميرات.</a:t>
            </a:r>
            <a:endParaRPr lang="en-US" sz="2400" b="1" dirty="0">
              <a:solidFill>
                <a:srgbClr val="008000"/>
              </a:solidFill>
              <a:latin typeface="Times New Roman"/>
              <a:ea typeface="Times New Roman"/>
              <a:cs typeface="+mj-cs"/>
            </a:endParaRPr>
          </a:p>
        </p:txBody>
      </p:sp>
      <p:pic>
        <p:nvPicPr>
          <p:cNvPr id="4100" name="Picture 4" descr="https://mrpaintersapluswiki.wikispaces.com/file/view/dvi-port.jpg/397922654/dvi-p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19" y="2963072"/>
            <a:ext cx="1366143" cy="1041992"/>
          </a:xfrm>
          <a:prstGeom prst="rect">
            <a:avLst/>
          </a:prstGeom>
          <a:noFill/>
          <a:ln>
            <a:solidFill>
              <a:srgbClr val="4A32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uki-iz-plech.ru/images/news/0805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19" y="4331224"/>
            <a:ext cx="1359806" cy="11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683568" y="4148690"/>
            <a:ext cx="61415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ويسمى </a:t>
            </a:r>
            <a:r>
              <a:rPr lang="en-US" sz="2000" b="1" dirty="0">
                <a:solidFill>
                  <a:srgbClr val="4A32DC"/>
                </a:solidFill>
                <a:latin typeface="Times New Roman"/>
                <a:ea typeface="Times New Roman"/>
              </a:rPr>
              <a:t>HDMI</a:t>
            </a:r>
            <a:r>
              <a:rPr lang="ar-SA" sz="2000" b="1" dirty="0">
                <a:latin typeface="Times New Roman"/>
                <a:ea typeface="Times New Roman"/>
                <a:cs typeface="+mj-cs"/>
              </a:rPr>
              <a:t> 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(</a:t>
            </a:r>
            <a:r>
              <a:rPr lang="en-US" sz="2000" b="1" dirty="0">
                <a:latin typeface="Times New Roman"/>
                <a:ea typeface="Times New Roman"/>
                <a:cs typeface="+mj-cs"/>
              </a:rPr>
              <a:t>High-Definition Multimedia Interface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)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. </a:t>
            </a:r>
          </a:p>
          <a:p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وينقل إشارات الفيديو والصوت، ويستخدم لتوصيل الحاسب إلى التلفزيون عالي الدقة، أو إلى تجهيزات المسرح المنزلي  </a:t>
            </a:r>
            <a:r>
              <a:rPr lang="en-US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Home Theater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.</a:t>
            </a:r>
            <a:endParaRPr lang="en-US" sz="2400" b="1" dirty="0">
              <a:solidFill>
                <a:srgbClr val="008000"/>
              </a:solidFill>
              <a:latin typeface="Times New Roman"/>
              <a:ea typeface="Times New Roman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169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74498" y="620688"/>
            <a:ext cx="3995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أنواع منافذ الإدخال والإخراج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83568" y="1663889"/>
            <a:ext cx="6141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DisplayPort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. 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وينقل إشارات الفيديو والصوت. </a:t>
            </a:r>
            <a:r>
              <a:rPr lang="ar-SA" sz="2000" b="1" dirty="0">
                <a:latin typeface="Times New Roman"/>
                <a:ea typeface="Times New Roman"/>
                <a:cs typeface="+mj-cs"/>
              </a:rPr>
              <a:t>وهذا نوع جديد من المنافذ وبدأ يحل محل المنافذ من نوع </a:t>
            </a:r>
            <a:r>
              <a:rPr lang="en-US" sz="2000" b="1" dirty="0">
                <a:latin typeface="Times New Roman"/>
                <a:ea typeface="Times New Roman"/>
                <a:cs typeface="+mj-cs"/>
              </a:rPr>
              <a:t>VGA</a:t>
            </a:r>
            <a:r>
              <a:rPr lang="ar-SA" sz="2000" b="1" dirty="0">
                <a:latin typeface="Times New Roman"/>
                <a:ea typeface="Times New Roman"/>
                <a:cs typeface="+mj-cs"/>
              </a:rPr>
              <a:t>، ونوع </a:t>
            </a:r>
            <a:r>
              <a:rPr lang="en-US" sz="2000" b="1" dirty="0">
                <a:latin typeface="Times New Roman"/>
                <a:ea typeface="Times New Roman"/>
                <a:cs typeface="+mj-cs"/>
              </a:rPr>
              <a:t>DVI</a:t>
            </a:r>
            <a:r>
              <a:rPr lang="ar-SA" sz="2000" b="1" dirty="0">
                <a:latin typeface="Times New Roman"/>
                <a:ea typeface="Times New Roman"/>
                <a:cs typeface="+mj-cs"/>
              </a:rPr>
              <a:t>.</a:t>
            </a:r>
            <a:endParaRPr lang="en-US" sz="2000" b="1" dirty="0">
              <a:latin typeface="Times New Roman"/>
              <a:ea typeface="Times New Roman"/>
              <a:cs typeface="+mj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83568" y="2958043"/>
            <a:ext cx="6141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Thunderbolt</a:t>
            </a:r>
            <a:r>
              <a:rPr lang="ar-SA" sz="2400" b="1" dirty="0">
                <a:latin typeface="Times New Roman"/>
                <a:ea typeface="Times New Roman"/>
              </a:rPr>
              <a:t>. 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</a:rPr>
              <a:t>وينقل إشارات الفيديو و الصوت. </a:t>
            </a:r>
            <a:r>
              <a:rPr lang="ar-SA" sz="2400" b="1" dirty="0">
                <a:latin typeface="Times New Roman"/>
                <a:ea typeface="Times New Roman"/>
              </a:rPr>
              <a:t>وهو مشابه  للمنفذ من نوع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DisplayPort</a:t>
            </a:r>
            <a:r>
              <a:rPr lang="ar-SA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.</a:t>
            </a:r>
            <a:endParaRPr lang="en-US" sz="2400" b="1" dirty="0">
              <a:solidFill>
                <a:srgbClr val="4A32DC"/>
              </a:solidFill>
              <a:latin typeface="Times New Roman"/>
              <a:ea typeface="Times New Roman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83568" y="4470211"/>
            <a:ext cx="6141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Network port</a:t>
            </a:r>
            <a:r>
              <a:rPr lang="ar-SA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 </a:t>
            </a:r>
            <a:r>
              <a:rPr lang="ar-SA" sz="2400" b="1" dirty="0">
                <a:latin typeface="Times New Roman"/>
                <a:ea typeface="Times New Roman"/>
              </a:rPr>
              <a:t>أو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Ethernet port</a:t>
            </a:r>
            <a:r>
              <a:rPr lang="ar-SA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 </a:t>
            </a:r>
            <a:r>
              <a:rPr lang="ar-SA" sz="2400" b="1" dirty="0">
                <a:latin typeface="Times New Roman"/>
                <a:ea typeface="Times New Roman"/>
              </a:rPr>
              <a:t>أو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</a:rPr>
              <a:t>RJ-45</a:t>
            </a:r>
            <a:r>
              <a:rPr lang="ar-SA" sz="2400" b="1" dirty="0">
                <a:latin typeface="Times New Roman"/>
                <a:ea typeface="Times New Roman"/>
              </a:rPr>
              <a:t>. ويستخدم لتوصيل الحاسب بالكابل إلى الشبكة المحلية.</a:t>
            </a:r>
            <a:endParaRPr lang="en-US" sz="2400" b="1" dirty="0"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18" y="1663889"/>
            <a:ext cx="1074208" cy="100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www.psdgraphics.com/file/computer-network-ic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6825" r="13375" b="6975"/>
          <a:stretch/>
        </p:blipFill>
        <p:spPr bwMode="auto">
          <a:xfrm>
            <a:off x="6879519" y="4248692"/>
            <a:ext cx="1436897" cy="13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narrativebranding.files.wordpress.com/2013/01/minidispl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t="12148" r="44461" b="5475"/>
          <a:stretch/>
        </p:blipFill>
        <p:spPr bwMode="auto">
          <a:xfrm>
            <a:off x="7099409" y="2767352"/>
            <a:ext cx="1217007" cy="13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0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://www.learningaboutelectronics.com/images/USB-po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92" y="2531025"/>
            <a:ext cx="1244968" cy="9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40768"/>
            <a:ext cx="1195474" cy="892443"/>
          </a:xfrm>
          <a:prstGeom prst="rect">
            <a:avLst/>
          </a:prstGeom>
          <a:noFill/>
          <a:ln>
            <a:solidFill>
              <a:srgbClr val="4A32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574498" y="620688"/>
            <a:ext cx="3995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أنواع منافذ الإدخال والإخراج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63418" y="2420888"/>
            <a:ext cx="6141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USB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 (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Universal Serial Bus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)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. وتأتي في ثلاثة موديلات :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USB</a:t>
            </a:r>
            <a:r>
              <a:rPr lang="ar-SA" sz="24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،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USB 2.0</a:t>
            </a:r>
            <a:r>
              <a:rPr lang="ar-SA" sz="24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،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USB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3.0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 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 </a:t>
            </a:r>
          </a:p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بحسب سرعة تناقل البيانات.</a:t>
            </a:r>
            <a:endParaRPr lang="en-US" sz="2400" b="1" dirty="0">
              <a:latin typeface="Times New Roman"/>
              <a:ea typeface="Times New Roman"/>
              <a:cs typeface="+mj-cs"/>
            </a:endParaRPr>
          </a:p>
        </p:txBody>
      </p:sp>
      <p:pic>
        <p:nvPicPr>
          <p:cNvPr id="5127" name="Picture 7" descr="http://img.misco.eu/Resources/images/Modules/InformationBlocks/1210/SRH/SRH-1/138606-Startech-2-Port-ExpressCard-IEEE-1394-Firewire-Card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97" y="3717032"/>
            <a:ext cx="1428128" cy="111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683568" y="3645024"/>
            <a:ext cx="6141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FireWire port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 أو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IEEE1394 port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. 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ويستخدم لوصل أجهزة الوسائط المتعددة ذات السرعة العالية مثل </a:t>
            </a:r>
            <a:r>
              <a:rPr lang="ar-SA" sz="2400" b="1" dirty="0" err="1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الكامكودر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 الرقمي.</a:t>
            </a:r>
            <a:endParaRPr lang="en-US" sz="2400" b="1" dirty="0">
              <a:solidFill>
                <a:srgbClr val="008000"/>
              </a:solidFill>
              <a:latin typeface="Times New Roman"/>
              <a:ea typeface="Times New Roman"/>
              <a:cs typeface="+mj-cs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30564" y="1340768"/>
            <a:ext cx="6141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SA" sz="2000" b="1" dirty="0">
                <a:latin typeface="Times New Roman"/>
                <a:ea typeface="Times New Roman"/>
                <a:cs typeface="+mj-cs"/>
              </a:rPr>
              <a:t>مجموعة من المقابس الملونة لنقل الإشارات الصوتية، وعادة يتصل بها كوابل تحمل نفس الألوان. وتستخدم لوصل السماعات الأحادية أو الستيريو، ولوصل الميكروفون . </a:t>
            </a:r>
            <a:endParaRPr lang="en-US" sz="2000" b="1" dirty="0">
              <a:latin typeface="Times New Roman"/>
              <a:ea typeface="Times New Roman"/>
              <a:cs typeface="+mj-cs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83568" y="4964975"/>
            <a:ext cx="6141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latin typeface="Times New Roman"/>
                <a:ea typeface="Times New Roman"/>
                <a:cs typeface="+mj-cs"/>
              </a:rPr>
              <a:t>ويسمى </a:t>
            </a:r>
            <a:r>
              <a:rPr lang="en-US" sz="2400" b="1" dirty="0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External SATA 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(</a:t>
            </a:r>
            <a:r>
              <a:rPr lang="en-US" sz="2400" b="1" dirty="0" err="1">
                <a:solidFill>
                  <a:srgbClr val="4A32DC"/>
                </a:solidFill>
                <a:latin typeface="Times New Roman"/>
                <a:ea typeface="Times New Roman"/>
                <a:cs typeface="+mj-cs"/>
              </a:rPr>
              <a:t>eSATA</a:t>
            </a:r>
            <a:r>
              <a:rPr lang="en-US" sz="2400" b="1" dirty="0">
                <a:latin typeface="Times New Roman"/>
                <a:ea typeface="Times New Roman"/>
                <a:cs typeface="+mj-cs"/>
              </a:rPr>
              <a:t>)</a:t>
            </a:r>
            <a:r>
              <a:rPr lang="ar-SA" sz="2400" b="1" dirty="0">
                <a:latin typeface="Times New Roman"/>
                <a:ea typeface="Times New Roman"/>
                <a:cs typeface="+mj-cs"/>
              </a:rPr>
              <a:t>. </a:t>
            </a:r>
            <a:r>
              <a:rPr lang="ar-SA" sz="2400" b="1" dirty="0">
                <a:solidFill>
                  <a:srgbClr val="008000"/>
                </a:solidFill>
                <a:latin typeface="Times New Roman"/>
                <a:ea typeface="Times New Roman"/>
                <a:cs typeface="+mj-cs"/>
              </a:rPr>
              <a:t>ويستخدم لوصل أجهزة الحفظ الخارجية.</a:t>
            </a:r>
            <a:endParaRPr lang="en-US" sz="2400" b="1" dirty="0">
              <a:solidFill>
                <a:srgbClr val="008000"/>
              </a:solidFill>
              <a:latin typeface="Times New Roman"/>
              <a:ea typeface="Times New Roman"/>
              <a:cs typeface="+mj-cs"/>
            </a:endParaRPr>
          </a:p>
        </p:txBody>
      </p:sp>
      <p:pic>
        <p:nvPicPr>
          <p:cNvPr id="5129" name="Picture 9" descr="http://techexplainer.files.wordpress.com/2012/03/esata_port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17703" r="7949" b="28504"/>
          <a:stretch/>
        </p:blipFill>
        <p:spPr bwMode="auto">
          <a:xfrm>
            <a:off x="6825114" y="4846918"/>
            <a:ext cx="1707326" cy="10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8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00188"/>
            <a:ext cx="5762625" cy="385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مستطيل 1"/>
          <p:cNvSpPr/>
          <p:nvPr/>
        </p:nvSpPr>
        <p:spPr>
          <a:xfrm>
            <a:off x="1942915" y="2828836"/>
            <a:ext cx="52581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7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PT Bold Heading" panose="02010400000000000000" pitchFamily="2" charset="-78"/>
              </a:rPr>
              <a:t>تقنيات الذاكرة</a:t>
            </a:r>
          </a:p>
        </p:txBody>
      </p:sp>
    </p:spTree>
    <p:extLst>
      <p:ext uri="{BB962C8B-B14F-4D97-AF65-F5344CB8AC3E}">
        <p14:creationId xmlns:p14="http://schemas.microsoft.com/office/powerpoint/2010/main" val="367459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481236"/>
            <a:ext cx="8305800" cy="5715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b="1" dirty="0">
                <a:solidFill>
                  <a:srgbClr val="FF0000"/>
                </a:solidFill>
              </a:rPr>
              <a:t>التطور في تقنيات وحدات الذاكرة</a:t>
            </a: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464824" y="980728"/>
            <a:ext cx="8305800" cy="1944216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b="1" dirty="0"/>
              <a:t>تأتي وحدات الذاكرة من نوع</a:t>
            </a:r>
          </a:p>
          <a:p>
            <a:r>
              <a:rPr lang="en-US" sz="4000" b="1" dirty="0">
                <a:solidFill>
                  <a:srgbClr val="4A32DC"/>
                </a:solidFill>
              </a:rPr>
              <a:t>DIMM</a:t>
            </a:r>
            <a:r>
              <a:rPr lang="en-US" sz="4000" b="1" dirty="0"/>
              <a:t> </a:t>
            </a:r>
          </a:p>
          <a:p>
            <a:r>
              <a:rPr lang="en-US" sz="2400" b="1" dirty="0">
                <a:solidFill>
                  <a:srgbClr val="4A32DC"/>
                </a:solidFill>
              </a:rPr>
              <a:t>D</a:t>
            </a:r>
            <a:r>
              <a:rPr lang="en-US" sz="2400" b="1" dirty="0"/>
              <a:t>ual </a:t>
            </a:r>
            <a:r>
              <a:rPr lang="en-US" sz="2400" b="1" dirty="0">
                <a:solidFill>
                  <a:srgbClr val="4A32DC"/>
                </a:solidFill>
              </a:rPr>
              <a:t>I</a:t>
            </a:r>
            <a:r>
              <a:rPr lang="en-US" sz="2400" b="1" dirty="0"/>
              <a:t>nline </a:t>
            </a:r>
            <a:r>
              <a:rPr lang="en-US" sz="2400" b="1" dirty="0">
                <a:solidFill>
                  <a:srgbClr val="4A32DC"/>
                </a:solidFill>
              </a:rPr>
              <a:t>M</a:t>
            </a:r>
            <a:r>
              <a:rPr lang="en-US" sz="2400" b="1" dirty="0"/>
              <a:t>emory </a:t>
            </a:r>
            <a:r>
              <a:rPr lang="en-US" sz="2400" b="1" dirty="0">
                <a:solidFill>
                  <a:srgbClr val="4A32DC"/>
                </a:solidFill>
              </a:rPr>
              <a:t>M</a:t>
            </a:r>
            <a:r>
              <a:rPr lang="en-US" sz="2400" b="1" dirty="0"/>
              <a:t>odule</a:t>
            </a:r>
            <a:endParaRPr lang="ar-SA" sz="2400" b="1" dirty="0"/>
          </a:p>
          <a:p>
            <a:r>
              <a:rPr lang="ar-SA" sz="2400" b="1" dirty="0">
                <a:solidFill>
                  <a:srgbClr val="FF3300"/>
                </a:solidFill>
              </a:rPr>
              <a:t>في ثلاثة أنواع هي </a:t>
            </a:r>
            <a:r>
              <a:rPr lang="en-US" sz="2400" b="1" dirty="0">
                <a:solidFill>
                  <a:srgbClr val="FF3300"/>
                </a:solidFill>
              </a:rPr>
              <a:t>( DDR3 ), ( DDR2 ) , ( DDR )</a:t>
            </a:r>
            <a:r>
              <a:rPr lang="ar-SA" sz="2400" b="1" dirty="0">
                <a:solidFill>
                  <a:srgbClr val="FF3300"/>
                </a:solidFill>
              </a:rPr>
              <a:t>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12397"/>
              </p:ext>
            </p:extLst>
          </p:nvPr>
        </p:nvGraphicFramePr>
        <p:xfrm>
          <a:off x="611560" y="3068960"/>
          <a:ext cx="7920880" cy="3024336"/>
        </p:xfrm>
        <a:graphic>
          <a:graphicData uri="http://schemas.openxmlformats.org/drawingml/2006/table">
            <a:tbl>
              <a:tblPr rtl="1"/>
              <a:tblGrid>
                <a:gridCol w="1275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738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نوع الذاكرة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الوصف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بدء التصنيع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17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DDR3 DIMM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أسرع نوع من الذاكرة، بسرعة نقل للبيانات تصل إلى 2133 مليون نقلة/ث.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2007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17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DDR2 DIMM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يبلغ أقصي سرعة نقل للبيانات حدود 1066 مليون نقلة/ث.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2004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171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DDR DIMM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يبلغ أقصي سرعة نقل للبيانات حدود 400 مليون نقلة/ث.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2000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085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+mj-cs"/>
                        </a:rPr>
                        <a:t>SIMM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Low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j-cs"/>
                        </a:rPr>
                        <a:t>نوع قديم للاستخدام في لوحات الحاضنة القديمة.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Times New Roman"/>
                          <a:cs typeface="+mj-cs"/>
                        </a:rPr>
                        <a:t>1987</a:t>
                      </a:r>
                      <a:endParaRPr lang="en-US" sz="2000" b="1" dirty="0">
                        <a:latin typeface="Times New Roman"/>
                        <a:ea typeface="Times New Roman"/>
                        <a:cs typeface="+mj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3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67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ck.hiflyer.vn/images/jdownloads/screenshots/abstract_dot_vector_shape_2_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b="22637"/>
          <a:stretch/>
        </p:blipFill>
        <p:spPr bwMode="auto">
          <a:xfrm>
            <a:off x="1785144" y="2964972"/>
            <a:ext cx="5573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298507" y="851228"/>
            <a:ext cx="6546985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anose="02010400000000000000" pitchFamily="2" charset="-78"/>
              </a:rPr>
              <a:t>أجهزة حفظ البيانات</a:t>
            </a:r>
          </a:p>
        </p:txBody>
      </p:sp>
      <p:pic>
        <p:nvPicPr>
          <p:cNvPr id="13314" name="Picture 2" descr="http://www.clker.com/cliparts/c/a/b/8/1194986870570683527creation_day_4_number_ge_01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80" y="2840220"/>
            <a:ext cx="1204265" cy="196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5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‪computer components pictures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57524"/>
            <a:ext cx="6840760" cy="45637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8000"/>
            </a:solidFill>
            <a:miter lim="800000"/>
          </a:ln>
          <a:effectLst/>
          <a:extLst/>
        </p:spPr>
      </p:pic>
      <p:sp>
        <p:nvSpPr>
          <p:cNvPr id="2" name="مستطيل 1"/>
          <p:cNvSpPr/>
          <p:nvPr/>
        </p:nvSpPr>
        <p:spPr>
          <a:xfrm>
            <a:off x="2083979" y="718642"/>
            <a:ext cx="49760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72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cs typeface="PT Bold Heading" panose="02010400000000000000" pitchFamily="2" charset="-78"/>
              </a:rPr>
              <a:t>عمارة الحاسب</a:t>
            </a:r>
          </a:p>
        </p:txBody>
      </p:sp>
    </p:spTree>
    <p:extLst>
      <p:ext uri="{BB962C8B-B14F-4D97-AF65-F5344CB8AC3E}">
        <p14:creationId xmlns:p14="http://schemas.microsoft.com/office/powerpoint/2010/main" val="181551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821889" y="620688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000" b="1" dirty="0">
                <a:effectLst>
                  <a:glow rad="101600">
                    <a:srgbClr val="00B0F0">
                      <a:alpha val="40000"/>
                    </a:srgbClr>
                  </a:glow>
                </a:effectLst>
                <a:cs typeface="PT Bold Heading" panose="02010400000000000000" pitchFamily="2" charset="-78"/>
              </a:rPr>
              <a:t>تقنيات أجهزة حفظ البيانات</a:t>
            </a:r>
            <a:endParaRPr lang="ar-SA" sz="4000" dirty="0">
              <a:effectLst>
                <a:glow rad="101600">
                  <a:srgbClr val="00B0F0">
                    <a:alpha val="40000"/>
                  </a:srgbClr>
                </a:glow>
              </a:effectLst>
              <a:cs typeface="PT Bold Heading" panose="02010400000000000000" pitchFamily="2" charset="-78"/>
            </a:endParaRPr>
          </a:p>
        </p:txBody>
      </p:sp>
      <p:pic>
        <p:nvPicPr>
          <p:cNvPr id="11266" name="Picture 2" descr="نتيجة بحث الصور عن ‪data storage devices clipart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80" y="4293096"/>
            <a:ext cx="4028241" cy="20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864096" y="1556792"/>
            <a:ext cx="7596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ct val="25000"/>
            </a:pPr>
            <a:r>
              <a:rPr lang="ar-SA" sz="2800" b="1" dirty="0">
                <a:ea typeface="Calibri"/>
                <a:sym typeface="Calibri"/>
              </a:rPr>
              <a:t>حظيت تقنيات أجهزة حفظ البيانات بالكثير من جهود التطوير في السنوات الأخيرة. وتتركز هذه الجهود في :</a:t>
            </a:r>
          </a:p>
          <a:p>
            <a:pPr marL="457200" lvl="0" indent="-457200" algn="just">
              <a:buSzPct val="25000"/>
              <a:buFont typeface="Arial" panose="020B0604020202020204" pitchFamily="34" charset="0"/>
              <a:buChar char="•"/>
            </a:pPr>
            <a:endParaRPr lang="ar-SA" sz="1050" b="1" dirty="0">
              <a:ea typeface="Calibri"/>
              <a:sym typeface="Calibri"/>
            </a:endParaRPr>
          </a:p>
          <a:p>
            <a:pPr marL="457200" lvl="0" indent="-457200" algn="just">
              <a:buClr>
                <a:schemeClr val="lt1"/>
              </a:buClr>
              <a:buSzPct val="112000"/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rgbClr val="4A32DC"/>
                </a:solidFill>
                <a:ea typeface="Calibri"/>
                <a:sym typeface="Calibri"/>
              </a:rPr>
              <a:t>تحسين أداء أجهزة حفظ البيانات.</a:t>
            </a:r>
          </a:p>
          <a:p>
            <a:pPr marL="457200" lvl="0" indent="-457200" algn="just">
              <a:buClr>
                <a:schemeClr val="lt1"/>
              </a:buClr>
              <a:buSzPct val="112000"/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rgbClr val="008000"/>
                </a:solidFill>
                <a:ea typeface="Calibri"/>
                <a:sym typeface="Calibri"/>
              </a:rPr>
              <a:t>زيادة سعة الحفظ فيها.</a:t>
            </a:r>
          </a:p>
          <a:p>
            <a:pPr marL="457200" lvl="0" indent="-457200" algn="just">
              <a:buClr>
                <a:schemeClr val="lt1"/>
              </a:buClr>
              <a:buSzPct val="112000"/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rgbClr val="A71D3B"/>
                </a:solidFill>
                <a:ea typeface="Calibri"/>
                <a:sym typeface="Calibri"/>
              </a:rPr>
              <a:t>زيادة سرعة تناقل البيانات بينها وبين الذاكرة في الحاسب.</a:t>
            </a:r>
          </a:p>
          <a:p>
            <a:pPr marL="457200" lvl="0" indent="-457200" algn="just">
              <a:buClr>
                <a:schemeClr val="lt1"/>
              </a:buClr>
              <a:buSzPct val="112000"/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rgbClr val="252E3D"/>
                </a:solidFill>
                <a:ea typeface="Calibri"/>
                <a:sym typeface="Calibri"/>
              </a:rPr>
              <a:t>وتطوير تقنيات الحفظ المساند الخارجية. </a:t>
            </a:r>
          </a:p>
        </p:txBody>
      </p:sp>
    </p:spTree>
    <p:extLst>
      <p:ext uri="{BB962C8B-B14F-4D97-AF65-F5344CB8AC3E}">
        <p14:creationId xmlns:p14="http://schemas.microsoft.com/office/powerpoint/2010/main" val="2918913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نتيجة بحث الصور عن ‪HDD ICON‬‏">
            <a:extLst>
              <a:ext uri="{FF2B5EF4-FFF2-40B4-BE49-F238E27FC236}">
                <a16:creationId xmlns:a16="http://schemas.microsoft.com/office/drawing/2014/main" id="{04927891-A9ED-4C3C-841F-53B53B3C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74" y="4372108"/>
            <a:ext cx="1604166" cy="160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نتيجة بحث الصور عن ‪SSD‬‏">
            <a:extLst>
              <a:ext uri="{FF2B5EF4-FFF2-40B4-BE49-F238E27FC236}">
                <a16:creationId xmlns:a16="http://schemas.microsoft.com/office/drawing/2014/main" id="{D33488EC-25AC-4850-923F-AD970709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17280"/>
          <a:stretch/>
        </p:blipFill>
        <p:spPr bwMode="auto">
          <a:xfrm>
            <a:off x="5247932" y="4544049"/>
            <a:ext cx="1814833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صورة ذات صلة">
            <a:extLst>
              <a:ext uri="{FF2B5EF4-FFF2-40B4-BE49-F238E27FC236}">
                <a16:creationId xmlns:a16="http://schemas.microsoft.com/office/drawing/2014/main" id="{C5C662BB-671A-43AA-9D35-4A9E01F3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89" y="4690773"/>
            <a:ext cx="1270901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صورة ذات صلة">
            <a:extLst>
              <a:ext uri="{FF2B5EF4-FFF2-40B4-BE49-F238E27FC236}">
                <a16:creationId xmlns:a16="http://schemas.microsoft.com/office/drawing/2014/main" id="{906E1760-B679-4A5C-B41F-AA22BA22B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b="15566"/>
          <a:stretch/>
        </p:blipFill>
        <p:spPr bwMode="auto">
          <a:xfrm>
            <a:off x="2277208" y="4930172"/>
            <a:ext cx="1631132" cy="10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نتيجة بحث الصور عن ‪memory cards‬‏">
            <a:extLst>
              <a:ext uri="{FF2B5EF4-FFF2-40B4-BE49-F238E27FC236}">
                <a16:creationId xmlns:a16="http://schemas.microsoft.com/office/drawing/2014/main" id="{DB63947B-A396-49FF-B678-20B4760D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7" y="4690773"/>
            <a:ext cx="1631131" cy="13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B3D1E0C-1B19-4589-8217-5C45EAAA4E89}"/>
              </a:ext>
            </a:extLst>
          </p:cNvPr>
          <p:cNvSpPr/>
          <p:nvPr/>
        </p:nvSpPr>
        <p:spPr>
          <a:xfrm>
            <a:off x="1685362" y="548680"/>
            <a:ext cx="5832041" cy="63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ar-SA" sz="2000" b="1" dirty="0"/>
              <a:t>القرص الصلب المغناطيسي </a:t>
            </a:r>
            <a:r>
              <a:rPr lang="en-US" sz="2000" b="1" dirty="0">
                <a:cs typeface="Arial" pitchFamily="34" charset="0"/>
              </a:rPr>
              <a:t>(HDD, magnetic hard disk drive)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47AE1C3-C357-47DB-91D2-51415EA57090}"/>
              </a:ext>
            </a:extLst>
          </p:cNvPr>
          <p:cNvSpPr/>
          <p:nvPr/>
        </p:nvSpPr>
        <p:spPr>
          <a:xfrm>
            <a:off x="1692287" y="1303927"/>
            <a:ext cx="5832041" cy="63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ar-SA" sz="2000" b="1" dirty="0"/>
              <a:t>القرص الصلب الإلكتروني </a:t>
            </a:r>
            <a:r>
              <a:rPr lang="en-US" sz="2000" b="1" dirty="0">
                <a:cs typeface="Arial" pitchFamily="34" charset="0"/>
              </a:rPr>
              <a:t>(SSD, solid state drive)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0B8D78A-1015-4449-9A8D-4FA6ADE9458F}"/>
              </a:ext>
            </a:extLst>
          </p:cNvPr>
          <p:cNvSpPr/>
          <p:nvPr/>
        </p:nvSpPr>
        <p:spPr>
          <a:xfrm>
            <a:off x="1692287" y="2024007"/>
            <a:ext cx="5832041" cy="63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القرص الضوئي </a:t>
            </a:r>
            <a:r>
              <a:rPr lang="en-US" sz="2800" b="1" dirty="0">
                <a:cs typeface="Arial" pitchFamily="34" charset="0"/>
              </a:rPr>
              <a:t>(Optical drive)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DAE5AE4-024A-428A-9E88-1E3E03017AF7}"/>
              </a:ext>
            </a:extLst>
          </p:cNvPr>
          <p:cNvSpPr/>
          <p:nvPr/>
        </p:nvSpPr>
        <p:spPr>
          <a:xfrm>
            <a:off x="1665238" y="2735914"/>
            <a:ext cx="5832041" cy="63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ذاكرة الفلاش </a:t>
            </a:r>
            <a:r>
              <a:rPr lang="en-US" sz="2800" b="1" dirty="0">
                <a:cs typeface="Arial" pitchFamily="34" charset="0"/>
              </a:rPr>
              <a:t>(USB flash drive)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9768E88-17F0-46EB-8E45-B3B7491873C9}"/>
              </a:ext>
            </a:extLst>
          </p:cNvPr>
          <p:cNvSpPr/>
          <p:nvPr/>
        </p:nvSpPr>
        <p:spPr>
          <a:xfrm>
            <a:off x="1685362" y="3455994"/>
            <a:ext cx="5832041" cy="63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كروت الذاكرة </a:t>
            </a:r>
            <a:r>
              <a:rPr lang="en-US" sz="2800" b="1" dirty="0">
                <a:cs typeface="Arial" pitchFamily="34" charset="0"/>
              </a:rPr>
              <a:t>(memory cards)</a:t>
            </a:r>
          </a:p>
        </p:txBody>
      </p:sp>
    </p:spTree>
    <p:extLst>
      <p:ext uri="{BB962C8B-B14F-4D97-AF65-F5344CB8AC3E}">
        <p14:creationId xmlns:p14="http://schemas.microsoft.com/office/powerpoint/2010/main" val="1969940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صر نائب للمحتوى 2"/>
          <p:cNvSpPr txBox="1">
            <a:spLocks/>
          </p:cNvSpPr>
          <p:nvPr/>
        </p:nvSpPr>
        <p:spPr>
          <a:xfrm>
            <a:off x="684176" y="1672208"/>
            <a:ext cx="7775649" cy="1540768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>
              <a:buNone/>
            </a:pPr>
            <a:r>
              <a:rPr lang="ar-SA" sz="2400" b="1" dirty="0"/>
              <a:t>يأتي محرك القرص الصلب </a:t>
            </a:r>
            <a:r>
              <a:rPr lang="en-US" sz="2400" b="1" dirty="0">
                <a:cs typeface="Arial" pitchFamily="34" charset="0"/>
              </a:rPr>
              <a:t>(HDD)</a:t>
            </a:r>
            <a:r>
              <a:rPr lang="ar-SA" sz="2400" b="1" dirty="0"/>
              <a:t> في مقاسين :</a:t>
            </a:r>
          </a:p>
          <a:p>
            <a:pPr algn="justLow">
              <a:buFont typeface="Wingdings" panose="05000000000000000000" pitchFamily="2" charset="2"/>
              <a:buChar char="q"/>
            </a:pPr>
            <a:r>
              <a:rPr lang="ar-SA" sz="2400" b="1" dirty="0">
                <a:solidFill>
                  <a:srgbClr val="4A32DC"/>
                </a:solidFill>
              </a:rPr>
              <a:t>مقاس 3.5 بوصة - وهو السائد استخدامه في الحاسبات المكتبية .</a:t>
            </a:r>
          </a:p>
          <a:p>
            <a:pPr algn="justLow">
              <a:buFont typeface="Wingdings" panose="05000000000000000000" pitchFamily="2" charset="2"/>
              <a:buChar char="q"/>
            </a:pPr>
            <a:r>
              <a:rPr lang="ar-SA" sz="2400" b="1" dirty="0">
                <a:solidFill>
                  <a:srgbClr val="FF0000"/>
                </a:solidFill>
              </a:rPr>
              <a:t>مقاس 2.5 بوصة - وهو السائد استخدامه في الحاسبات المحمولة. </a:t>
            </a:r>
            <a:endParaRPr lang="en-US" sz="24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10" name="صورة 4" descr="http://media.bestofmicro.com/Enterprise-HDD-SAS,1-Y-245014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429000"/>
            <a:ext cx="3581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1835696" y="548680"/>
            <a:ext cx="5472608" cy="864096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القرص الصلب المغناطيسي </a:t>
            </a:r>
            <a:r>
              <a:rPr lang="en-US" sz="3200" b="1" dirty="0">
                <a:cs typeface="Arial" pitchFamily="34" charset="0"/>
              </a:rPr>
              <a:t>HDD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52064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457200" y="482600"/>
            <a:ext cx="8229600" cy="714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SA" sz="3200" b="1" dirty="0">
                <a:solidFill>
                  <a:srgbClr val="FF0000"/>
                </a:solidFill>
              </a:rPr>
              <a:t>الخصائص التقنية للقرص الصلب المغناطيسي </a:t>
            </a:r>
            <a:r>
              <a:rPr lang="en-US" sz="3200" b="1" dirty="0">
                <a:solidFill>
                  <a:srgbClr val="FF0000"/>
                </a:solidFill>
              </a:rPr>
              <a:t>HDD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6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037D23F0-B7DB-4852-A8AE-717F8C58AB31}" type="slidenum">
              <a:rPr lang="ar-SA"/>
              <a:pPr>
                <a:defRPr/>
              </a:pPr>
              <a:t>53</a:t>
            </a:fld>
            <a:endParaRPr lang="ar-SA"/>
          </a:p>
        </p:txBody>
      </p:sp>
      <p:sp>
        <p:nvSpPr>
          <p:cNvPr id="7" name="عنصر نائب للمحتوى 2"/>
          <p:cNvSpPr txBox="1">
            <a:spLocks/>
          </p:cNvSpPr>
          <p:nvPr/>
        </p:nvSpPr>
        <p:spPr>
          <a:xfrm>
            <a:off x="632272" y="1268760"/>
            <a:ext cx="7879457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r>
              <a:rPr lang="ar-SA" sz="2400" b="1" dirty="0"/>
              <a:t>تستخدم تقنية التسجيل المغناطيسي لحفظ البيانات على أسطوانات متحركة.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4A32DC"/>
                </a:solidFill>
              </a:rPr>
              <a:t>تدور الاسطوانات بسرعة 3,600 لفة/دقيقة في الأقراص الصلبة القديمة نسبياً. أما الأقراص الصلبة الحديثة فتدور الأسطوانة فيها إما بسرعة 5,400 لفة/دقيقة، أو بسرعة 7,200 لفة/دقيقة.</a:t>
            </a:r>
            <a:endParaRPr lang="en-US" sz="2400" b="1" dirty="0">
              <a:solidFill>
                <a:srgbClr val="4A32DC"/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008000"/>
                </a:solidFill>
              </a:rPr>
              <a:t>تعتبر سعة الحفظ من أهم خصائص القرص الصلب. وتتوفر حالياً سعة حفظ قصوى قدرها 6 تيرابايت في القرص الصلب مقاس 3.5 بوصة، في حين تتوفر سعة حفظ قصوى قدرها 2 تيرابايت في القرص الصلب مقاس 2.5 بوصة.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000099"/>
                </a:solidFill>
              </a:rPr>
              <a:t>وتوجد هناك عدة تقنيات لواجهات التوصيل تختلف بناءً على كيفية نقل البيانات إما على التوازي </a:t>
            </a:r>
            <a:r>
              <a:rPr lang="en-US" sz="2400" b="1" dirty="0">
                <a:solidFill>
                  <a:srgbClr val="000099"/>
                </a:solidFill>
              </a:rPr>
              <a:t>(parallel)</a:t>
            </a:r>
            <a:r>
              <a:rPr lang="ar-SA" sz="2400" b="1" dirty="0">
                <a:solidFill>
                  <a:srgbClr val="000099"/>
                </a:solidFill>
              </a:rPr>
              <a:t>، أو على التوالي </a:t>
            </a:r>
            <a:r>
              <a:rPr lang="en-US" sz="2400" b="1" dirty="0">
                <a:solidFill>
                  <a:srgbClr val="000099"/>
                </a:solidFill>
              </a:rPr>
              <a:t>(serial)</a:t>
            </a:r>
            <a:r>
              <a:rPr lang="ar-SA" sz="2400" b="1" dirty="0">
                <a:solidFill>
                  <a:srgbClr val="000099"/>
                </a:solidFill>
              </a:rPr>
              <a:t>.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684176" y="1672208"/>
            <a:ext cx="7775649" cy="1540768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/>
            <a:r>
              <a:rPr lang="ar-SA" sz="2400" b="1" dirty="0"/>
              <a:t>يكون تسجيل البيانات إلكترونيا في القرص الصلب الإلكتروني </a:t>
            </a:r>
            <a:r>
              <a:rPr lang="en-US" sz="2400" b="1" dirty="0">
                <a:cs typeface="Arial" pitchFamily="34" charset="0"/>
              </a:rPr>
              <a:t>(</a:t>
            </a:r>
            <a:r>
              <a:rPr lang="en-US" sz="2400" b="1" dirty="0">
                <a:solidFill>
                  <a:srgbClr val="4A32DC"/>
                </a:solidFill>
                <a:cs typeface="Arial" pitchFamily="34" charset="0"/>
              </a:rPr>
              <a:t>SSD</a:t>
            </a:r>
            <a:r>
              <a:rPr lang="en-US" sz="2400" b="1" dirty="0">
                <a:cs typeface="Arial" pitchFamily="34" charset="0"/>
              </a:rPr>
              <a:t>, </a:t>
            </a:r>
            <a:r>
              <a:rPr lang="en-US" sz="2400" b="1" dirty="0">
                <a:solidFill>
                  <a:srgbClr val="4A32DC"/>
                </a:solidFill>
                <a:cs typeface="Arial" pitchFamily="34" charset="0"/>
              </a:rPr>
              <a:t>S</a:t>
            </a:r>
            <a:r>
              <a:rPr lang="en-US" sz="2400" b="1" dirty="0">
                <a:cs typeface="Arial" pitchFamily="34" charset="0"/>
              </a:rPr>
              <a:t>old </a:t>
            </a:r>
            <a:r>
              <a:rPr lang="en-US" sz="2400" b="1" dirty="0">
                <a:solidFill>
                  <a:srgbClr val="4A32DC"/>
                </a:solidFill>
                <a:cs typeface="Arial" pitchFamily="34" charset="0"/>
              </a:rPr>
              <a:t>S</a:t>
            </a:r>
            <a:r>
              <a:rPr lang="en-US" sz="2400" b="1" dirty="0">
                <a:cs typeface="Arial" pitchFamily="34" charset="0"/>
              </a:rPr>
              <a:t>tate </a:t>
            </a:r>
            <a:r>
              <a:rPr lang="en-US" sz="2400" b="1" dirty="0">
                <a:solidFill>
                  <a:srgbClr val="4A32DC"/>
                </a:solidFill>
                <a:cs typeface="Arial" pitchFamily="34" charset="0"/>
              </a:rPr>
              <a:t>D</a:t>
            </a:r>
            <a:r>
              <a:rPr lang="en-US" sz="2400" b="1" dirty="0">
                <a:cs typeface="Arial" pitchFamily="34" charset="0"/>
              </a:rPr>
              <a:t>rive)</a:t>
            </a:r>
            <a:r>
              <a:rPr lang="ar-SA" sz="2400" b="1" dirty="0"/>
              <a:t>، حيث لا توجد به أجزاء متحركة. </a:t>
            </a:r>
          </a:p>
          <a:p>
            <a:pPr algn="justLow"/>
            <a:r>
              <a:rPr lang="ar-SA" sz="2400" b="1" dirty="0"/>
              <a:t>حجم القرص الصلب الإلكتروني هو نفس حجم القرص الصلب 2.5 بوصة.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835696" y="548680"/>
            <a:ext cx="5472608" cy="864096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القرص الصلب الإلكتروني </a:t>
            </a:r>
            <a:r>
              <a:rPr lang="en-US" sz="3200" b="1" dirty="0">
                <a:cs typeface="Arial" pitchFamily="34" charset="0"/>
              </a:rPr>
              <a:t>SSD</a:t>
            </a:r>
            <a:endParaRPr lang="ar-SA" sz="3200" b="1" dirty="0"/>
          </a:p>
        </p:txBody>
      </p:sp>
      <p:pic>
        <p:nvPicPr>
          <p:cNvPr id="4098" name="Picture 2" descr="http://www.moshtry.com/images/articles/s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742" y="3212976"/>
            <a:ext cx="3506516" cy="30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482600"/>
            <a:ext cx="8229600" cy="714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SA" sz="3200" b="1" dirty="0">
                <a:solidFill>
                  <a:srgbClr val="C00000"/>
                </a:solidFill>
              </a:rPr>
              <a:t>خصائص القرص الصلب الإلكتروني </a:t>
            </a:r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SSD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037D23F0-B7DB-4852-A8AE-717F8C58AB31}" type="slidenum">
              <a:rPr lang="ar-SA"/>
              <a:pPr>
                <a:defRPr/>
              </a:pPr>
              <a:t>55</a:t>
            </a:fld>
            <a:endParaRPr lang="ar-SA"/>
          </a:p>
        </p:txBody>
      </p:sp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632272" y="1597496"/>
            <a:ext cx="7879457" cy="33436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/>
              <a:t>تزيد كلفة القرص الصلب الإلكتروني على كلفة القرص الصلب المغناطيسي بحوالي ثلاث مرات.</a:t>
            </a:r>
            <a:endParaRPr lang="en-US" sz="24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FF0000"/>
                </a:solidFill>
              </a:rPr>
              <a:t>يتميز القرص الصلب الإلكتروني بسرعة الوصول العشوائي </a:t>
            </a:r>
            <a:r>
              <a:rPr lang="en-US" sz="2400" b="1" dirty="0">
                <a:solidFill>
                  <a:srgbClr val="FF0000"/>
                </a:solidFill>
              </a:rPr>
              <a:t>(random access)</a:t>
            </a:r>
            <a:r>
              <a:rPr lang="ar-SA" sz="2400" b="1" dirty="0">
                <a:solidFill>
                  <a:srgbClr val="FF0000"/>
                </a:solidFill>
              </a:rPr>
              <a:t> إلى البيانات المطلوبة - حيث تبلغ 0.1 مللي ثانية، في حين أن هذا الزمن في القرص المغناطيسي يصل إلى 12 مللي ثانية. أي أن القرص الإلكتروني أسرع بـ 120 مرة من القرص المغناطيسي. </a:t>
            </a:r>
            <a:endParaRPr lang="en-US" sz="2400" b="1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4A32DC"/>
                </a:solidFill>
              </a:rPr>
              <a:t>يزيد العمر الافتراضي للقرص الصلب الإلكتروني على عمر القرص الصلب المغناطيسي. كذلك فهو أخف وزناً، ويعمل بهدوء ولا يصدر أي صوت. </a:t>
            </a:r>
            <a:endParaRPr lang="en-US" sz="2400" b="1" dirty="0">
              <a:solidFill>
                <a:srgbClr val="4A3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2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edia.uccdn.com/images/1/8/9/img_como_hacer_un_cd_de_audio_personalizado_981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4005064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684176" y="1672208"/>
            <a:ext cx="7775649" cy="3701008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2000" b="1" dirty="0"/>
              <a:t>يعتمد القرص الضوئي </a:t>
            </a:r>
            <a:r>
              <a:rPr lang="en-US" sz="2000" b="1" dirty="0">
                <a:cs typeface="Arial" pitchFamily="34" charset="0"/>
              </a:rPr>
              <a:t>(optical disc)</a:t>
            </a:r>
            <a:r>
              <a:rPr lang="ar-SA" sz="2000" b="1" dirty="0"/>
              <a:t> على أشعة الليزر في تسجيل البيانات أو قراءتها. </a:t>
            </a:r>
          </a:p>
          <a:p>
            <a:r>
              <a:rPr lang="ar-SA" sz="2000" b="1" dirty="0">
                <a:solidFill>
                  <a:srgbClr val="4A32DC"/>
                </a:solidFill>
              </a:rPr>
              <a:t>كان بدء تطوير الأقراص الضوئية لغرض التسجيلات الصوتية وللأفلام، وكانت من النوع الذي يتم الكتابة عليه لمرة واحدة فقط.</a:t>
            </a:r>
          </a:p>
          <a:p>
            <a:r>
              <a:rPr lang="ar-SA" sz="2000" b="1" dirty="0">
                <a:solidFill>
                  <a:srgbClr val="FF0000"/>
                </a:solidFill>
              </a:rPr>
              <a:t>جرى تطوير الأنواع التي يمكن الكتابة عليها لعدة مرات، وبذلك انتشر استخدامها في الحاسبات كتقنية للحفظ المساند. </a:t>
            </a:r>
          </a:p>
          <a:p>
            <a:r>
              <a:rPr lang="ar-SA" sz="2000" b="1" dirty="0">
                <a:solidFill>
                  <a:srgbClr val="008000"/>
                </a:solidFill>
              </a:rPr>
              <a:t>صارت الأقراص الضوئية تستخدم بصورة واسعة في عمليات الحفظ المساند الدورية – التي كانت تتم سابقا باستخدام الأشرطة المغناطيسية </a:t>
            </a:r>
            <a:r>
              <a:rPr lang="en-US" sz="2000" b="1" dirty="0">
                <a:solidFill>
                  <a:srgbClr val="008000"/>
                </a:solidFill>
                <a:cs typeface="Arial" pitchFamily="34" charset="0"/>
              </a:rPr>
              <a:t>(magnetic tape)</a:t>
            </a:r>
            <a:r>
              <a:rPr lang="ar-SA" sz="2000" b="1" dirty="0">
                <a:solidFill>
                  <a:srgbClr val="008000"/>
                </a:solidFill>
              </a:rPr>
              <a:t>.</a:t>
            </a:r>
          </a:p>
          <a:p>
            <a:endParaRPr lang="en-US" sz="2000" b="1" dirty="0">
              <a:cs typeface="Arial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835696" y="548680"/>
            <a:ext cx="5472608" cy="864096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القرص الضوئي </a:t>
            </a:r>
            <a:r>
              <a:rPr lang="en-US" sz="3200" b="1" dirty="0">
                <a:cs typeface="Arial" pitchFamily="34" charset="0"/>
              </a:rPr>
              <a:t>CD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393452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626616"/>
            <a:ext cx="8229600" cy="714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SA" sz="3200" b="1" dirty="0">
                <a:solidFill>
                  <a:srgbClr val="C00000"/>
                </a:solidFill>
              </a:rPr>
              <a:t>مزايا الأقراص الضوئية القرص الضوئي</a:t>
            </a:r>
          </a:p>
        </p:txBody>
      </p:sp>
      <p:sp>
        <p:nvSpPr>
          <p:cNvPr id="3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037D23F0-B7DB-4852-A8AE-717F8C58AB31}" type="slidenum">
              <a:rPr lang="ar-SA"/>
              <a:pPr>
                <a:defRPr/>
              </a:pPr>
              <a:t>57</a:t>
            </a:fld>
            <a:endParaRPr lang="ar-SA"/>
          </a:p>
        </p:txBody>
      </p:sp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632272" y="1597496"/>
            <a:ext cx="7879457" cy="33436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/>
              <a:t>إمكانية الحفاظ على البيانات المسجلة على القرص لفترة طويلة.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4A32DC"/>
                </a:solidFill>
              </a:rPr>
              <a:t>تظهر بعض الدراسات أن الأقراص الضوئية يمكن أن تدوم في حالة جيدة لمدة 200 عام، في حالة توفر ظروف خاصة لحفظ القرص </a:t>
            </a:r>
            <a:r>
              <a:rPr lang="ar-SA" sz="2400" b="1" dirty="0">
                <a:solidFill>
                  <a:srgbClr val="FF0000"/>
                </a:solidFill>
              </a:rPr>
              <a:t>(نطاق محدد لدرجة الحرارة، والرطوبة، وكمية التلوث في الهواء، وغيره).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008000"/>
                </a:solidFill>
              </a:rPr>
              <a:t>ينقص عمر المادة التي تغطي سطح القرص الضوئي مع كثرة الكتابة عليه، والمسح، والكتابة مرة أخرى.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000099"/>
                </a:solidFill>
              </a:rPr>
              <a:t>من الناحية العملية يمكن اعتبار الفترة الزمنية الآمنة لعمر البيانات على القرص في حدود 20 سنة. </a:t>
            </a:r>
            <a:endParaRPr lang="en-US" sz="2400" b="1" dirty="0">
              <a:solidFill>
                <a:srgbClr val="000099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770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548680"/>
            <a:ext cx="8229600" cy="714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SA" sz="3200" b="1" dirty="0">
                <a:solidFill>
                  <a:srgbClr val="C00000"/>
                </a:solidFill>
              </a:rPr>
              <a:t>أنواع الاقراص الضوئية</a:t>
            </a:r>
          </a:p>
        </p:txBody>
      </p:sp>
      <p:sp>
        <p:nvSpPr>
          <p:cNvPr id="3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037D23F0-B7DB-4852-A8AE-717F8C58AB31}" type="slidenum">
              <a:rPr lang="ar-SA"/>
              <a:pPr>
                <a:defRPr/>
              </a:pPr>
              <a:t>58</a:t>
            </a:fld>
            <a:endParaRPr lang="ar-SA"/>
          </a:p>
        </p:txBody>
      </p:sp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632272" y="1340768"/>
            <a:ext cx="7879457" cy="46398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ar-SA" sz="2000" b="1" dirty="0"/>
              <a:t>القرص المضغوط </a:t>
            </a:r>
            <a:r>
              <a:rPr lang="en-US" sz="2000" b="1" dirty="0"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CD-RW</a:t>
            </a:r>
            <a:r>
              <a:rPr lang="en-US" sz="2000" b="1" dirty="0">
                <a:cs typeface="Arial" pitchFamily="34" charset="0"/>
              </a:rPr>
              <a:t>, compact disc-</a:t>
            </a:r>
            <a:r>
              <a:rPr lang="en-US" sz="2000" b="1" dirty="0" err="1">
                <a:cs typeface="Arial" pitchFamily="34" charset="0"/>
              </a:rPr>
              <a:t>ReWritable</a:t>
            </a:r>
            <a:r>
              <a:rPr lang="en-US" sz="2000" b="1" dirty="0">
                <a:cs typeface="Arial" pitchFamily="34" charset="0"/>
              </a:rPr>
              <a:t>)</a:t>
            </a:r>
            <a:r>
              <a:rPr lang="ar-SA" sz="2000" b="1" dirty="0"/>
              <a:t>. وهذا القرص يمكن الكتابة عليه لعدة مرات تصل إلى أكثر من 1000 مرة. وتبلغ سعة الحفظ في القرص حوالي 700 ميجابايت. </a:t>
            </a:r>
            <a:endParaRPr lang="en-US" sz="2000" b="1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000" b="1" dirty="0"/>
              <a:t>قرص الفيديو الرقمي </a:t>
            </a:r>
            <a:r>
              <a:rPr lang="en-US" sz="2000" b="1" dirty="0"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DVD-RW</a:t>
            </a:r>
            <a:r>
              <a:rPr lang="en-US" sz="2000" b="1" dirty="0">
                <a:cs typeface="Arial" pitchFamily="34" charset="0"/>
              </a:rPr>
              <a:t>, digital video disc-</a:t>
            </a:r>
            <a:r>
              <a:rPr lang="en-US" sz="2000" b="1" dirty="0" err="1">
                <a:cs typeface="Arial" pitchFamily="34" charset="0"/>
              </a:rPr>
              <a:t>ReWritable</a:t>
            </a:r>
            <a:r>
              <a:rPr lang="en-US" sz="2000" b="1" dirty="0">
                <a:cs typeface="Arial" pitchFamily="34" charset="0"/>
              </a:rPr>
              <a:t>)</a:t>
            </a:r>
            <a:r>
              <a:rPr lang="ar-SA" sz="2000" b="1" dirty="0"/>
              <a:t>. وكان بدء استخدام هذا النوع من الأقراص عام 1997، وتبلغ سعة القرص فيه 4.7 جيجابايت. ويمكن الكتابة على القرص لعدة مرات تصل إلى أكثر من 1000 مرة. </a:t>
            </a:r>
            <a:endParaRPr lang="en-US" sz="2000" b="1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000" b="1" dirty="0"/>
              <a:t>قرص الفيديو الرقمي </a:t>
            </a:r>
            <a:r>
              <a:rPr lang="en-US" sz="2000" b="1" dirty="0"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DVD+RW</a:t>
            </a:r>
            <a:r>
              <a:rPr lang="en-US" sz="2000" b="1" dirty="0">
                <a:cs typeface="Arial" pitchFamily="34" charset="0"/>
              </a:rPr>
              <a:t>, digital video </a:t>
            </a:r>
            <a:r>
              <a:rPr lang="en-US" sz="2000" b="1" dirty="0" err="1">
                <a:cs typeface="Arial" pitchFamily="34" charset="0"/>
              </a:rPr>
              <a:t>disc+ReWritable</a:t>
            </a:r>
            <a:r>
              <a:rPr lang="en-US" sz="2000" b="1" dirty="0">
                <a:cs typeface="Arial" pitchFamily="34" charset="0"/>
              </a:rPr>
              <a:t>)</a:t>
            </a:r>
            <a:r>
              <a:rPr lang="ar-SA" sz="2000" b="1" dirty="0"/>
              <a:t>. ويلاحظ هنا وجود علامة الموجب </a:t>
            </a:r>
            <a:r>
              <a:rPr lang="ar-SA" sz="2000" b="1" dirty="0">
                <a:solidFill>
                  <a:srgbClr val="A71D3B"/>
                </a:solidFill>
              </a:rPr>
              <a:t>(+) </a:t>
            </a:r>
            <a:r>
              <a:rPr lang="ar-SA" sz="2000" b="1" dirty="0"/>
              <a:t>بدلاً من علامة السالب </a:t>
            </a:r>
            <a:r>
              <a:rPr lang="ar-SA" sz="2000" b="1" dirty="0">
                <a:solidFill>
                  <a:srgbClr val="A71D3B"/>
                </a:solidFill>
              </a:rPr>
              <a:t>(-)</a:t>
            </a:r>
            <a:r>
              <a:rPr lang="ar-SA" sz="2000" b="1" dirty="0"/>
              <a:t> في النوع السابق. وهذا النوع مشابه للنوع السابق بدرجة كبيرة من حيث السعة (4.7 جيجابايت) </a:t>
            </a:r>
            <a:r>
              <a:rPr lang="ar-SA" sz="2000" b="1" dirty="0">
                <a:solidFill>
                  <a:srgbClr val="008000"/>
                </a:solidFill>
              </a:rPr>
              <a:t>وإمكانية الكتابة على القرص لعدة مرات.</a:t>
            </a:r>
            <a:r>
              <a:rPr lang="ar-SA" sz="2000" b="1" dirty="0"/>
              <a:t> ولكن الفرق يكمن في </a:t>
            </a:r>
            <a:r>
              <a:rPr lang="ar-SA" sz="2000" b="1" dirty="0">
                <a:solidFill>
                  <a:srgbClr val="00B0F0"/>
                </a:solidFill>
              </a:rPr>
              <a:t>تحسين نظام </a:t>
            </a:r>
            <a:r>
              <a:rPr lang="ar-SA" sz="2000" b="1" dirty="0" err="1">
                <a:solidFill>
                  <a:srgbClr val="00B0F0"/>
                </a:solidFill>
              </a:rPr>
              <a:t>الكتابة،وإدارة</a:t>
            </a:r>
            <a:r>
              <a:rPr lang="ar-SA" sz="2000" b="1" dirty="0">
                <a:solidFill>
                  <a:srgbClr val="00B0F0"/>
                </a:solidFill>
              </a:rPr>
              <a:t> الأخطاء </a:t>
            </a:r>
            <a:r>
              <a:rPr lang="en-US" sz="2000" b="1" dirty="0">
                <a:cs typeface="Arial" pitchFamily="34" charset="0"/>
              </a:rPr>
              <a:t>(error</a:t>
            </a:r>
            <a:endParaRPr lang="ar-SA" sz="20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ar-SA" sz="2000" b="1" dirty="0"/>
              <a:t>قرص الأشعة الزرقاء </a:t>
            </a:r>
            <a:r>
              <a:rPr lang="en-US" sz="2000" b="1" dirty="0"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BD</a:t>
            </a:r>
            <a:r>
              <a:rPr lang="en-US" sz="2000" b="1" dirty="0">
                <a:cs typeface="Arial" pitchFamily="34" charset="0"/>
              </a:rPr>
              <a:t>, </a:t>
            </a:r>
            <a:r>
              <a:rPr lang="en-US" sz="2000" b="1" dirty="0" err="1">
                <a:cs typeface="Arial" pitchFamily="34" charset="0"/>
              </a:rPr>
              <a:t>blu-ray</a:t>
            </a:r>
            <a:r>
              <a:rPr lang="en-US" sz="2000" b="1" dirty="0">
                <a:cs typeface="Arial" pitchFamily="34" charset="0"/>
              </a:rPr>
              <a:t> disc)</a:t>
            </a:r>
            <a:r>
              <a:rPr lang="ar-SA" sz="2000" b="1" dirty="0"/>
              <a:t>. وهذه تقنية جديدة للأقراص الضوئية جرى تطويرها لتكون بديلاً عن قرص الفيديو الرقمي </a:t>
            </a:r>
            <a:r>
              <a:rPr lang="en-US" sz="2000" b="1" dirty="0">
                <a:cs typeface="Arial" pitchFamily="34" charset="0"/>
              </a:rPr>
              <a:t>DVD</a:t>
            </a:r>
            <a:r>
              <a:rPr lang="ar-SA" sz="2000" b="1" dirty="0"/>
              <a:t>. ويسمح سطح القرص </a:t>
            </a:r>
            <a:r>
              <a:rPr lang="ar-SA" sz="2000" b="1" dirty="0">
                <a:solidFill>
                  <a:schemeClr val="tx2"/>
                </a:solidFill>
              </a:rPr>
              <a:t>لحفظ 25 جيجابايت من البيانات.</a:t>
            </a:r>
            <a:r>
              <a:rPr lang="ar-SA" sz="2000" b="1" dirty="0"/>
              <a:t> وفي حالة </a:t>
            </a:r>
            <a:r>
              <a:rPr lang="ar-SA" sz="2000" b="1" dirty="0">
                <a:solidFill>
                  <a:srgbClr val="00B050"/>
                </a:solidFill>
              </a:rPr>
              <a:t>الكتابة على كلتا الجهتين </a:t>
            </a:r>
            <a:r>
              <a:rPr lang="ar-SA" sz="2000" b="1" dirty="0"/>
              <a:t>للقرص فيمكن مضاعفة سعة الحفظ إلى 50 جيجا </a:t>
            </a:r>
            <a:r>
              <a:rPr lang="ar-SA" sz="2000" b="1" dirty="0" err="1"/>
              <a:t>بايبت</a:t>
            </a:r>
            <a:r>
              <a:rPr lang="ar-SA" sz="2000" b="1" dirty="0"/>
              <a:t>. </a:t>
            </a:r>
            <a:endParaRPr lang="en-US" sz="20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12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257613"/>
              </p:ext>
            </p:extLst>
          </p:nvPr>
        </p:nvGraphicFramePr>
        <p:xfrm>
          <a:off x="647564" y="1920240"/>
          <a:ext cx="7848872" cy="3017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65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نوع القرص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المزايا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rtl="1"/>
                      <a:r>
                        <a:rPr lang="ar-SA" sz="2400" b="1" dirty="0"/>
                        <a:t>القرص المضغوط  </a:t>
                      </a:r>
                      <a:r>
                        <a:rPr lang="en-US" sz="2400" b="1" dirty="0"/>
                        <a:t>CD - RW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/>
                      <a:r>
                        <a:rPr lang="ar-SA" sz="2400" b="1" dirty="0"/>
                        <a:t>تبلغ</a:t>
                      </a:r>
                      <a:r>
                        <a:rPr lang="ar-SA" sz="2400" b="1" baseline="0" dirty="0"/>
                        <a:t> سعة الحفظ 700 م ب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قرص الفيديو الرقمي </a:t>
                      </a:r>
                      <a:r>
                        <a:rPr lang="en-US" sz="2400" b="1" dirty="0"/>
                        <a:t>DVD - RW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تبلغ</a:t>
                      </a:r>
                      <a:r>
                        <a:rPr lang="ar-SA" sz="2400" b="1" baseline="0" dirty="0"/>
                        <a:t> سعة الحفظ 4,7 ج ب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قرص الفيديو الرقمي </a:t>
                      </a:r>
                      <a:r>
                        <a:rPr lang="en-US" sz="2400" b="1" dirty="0"/>
                        <a:t>DVD + RW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/>
                      <a:r>
                        <a:rPr lang="ar-SA" sz="2400" b="1" dirty="0"/>
                        <a:t>يفرق</a:t>
                      </a:r>
                      <a:r>
                        <a:rPr lang="ar-SA" sz="2400" b="1" baseline="0" dirty="0"/>
                        <a:t> عن الأول في تحسين الكتابة وإدارة الأخطاء والبحث عن البيانات 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قرص الأشعة الزرقاء </a:t>
                      </a:r>
                      <a:r>
                        <a:rPr lang="en-US" sz="2400" b="1" dirty="0"/>
                        <a:t>BD</a:t>
                      </a:r>
                      <a:endParaRPr lang="ar-S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/>
                      <a:r>
                        <a:rPr lang="ar-SA" sz="2400" b="1" dirty="0"/>
                        <a:t>يسمح سطح</a:t>
                      </a:r>
                      <a:r>
                        <a:rPr lang="ar-SA" sz="2400" b="1" baseline="0" dirty="0"/>
                        <a:t> القرص بحفظ 25 ج ب</a:t>
                      </a:r>
                    </a:p>
                    <a:p>
                      <a:pPr algn="just" rtl="1"/>
                      <a:r>
                        <a:rPr lang="ar-SA" sz="2400" b="1" baseline="0" dirty="0"/>
                        <a:t>وفي حالة الكتابة على الجهتين 50 ج ب </a:t>
                      </a:r>
                      <a:endParaRPr lang="ar-SA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عنوان 1"/>
          <p:cNvSpPr txBox="1">
            <a:spLocks/>
          </p:cNvSpPr>
          <p:nvPr/>
        </p:nvSpPr>
        <p:spPr>
          <a:xfrm>
            <a:off x="457200" y="842640"/>
            <a:ext cx="8229600" cy="7141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ar-SA" sz="3200" b="1" dirty="0">
                <a:solidFill>
                  <a:srgbClr val="C00000"/>
                </a:solidFill>
              </a:rPr>
              <a:t>الخلاصة</a:t>
            </a:r>
          </a:p>
        </p:txBody>
      </p:sp>
    </p:spTree>
    <p:extLst>
      <p:ext uri="{BB962C8B-B14F-4D97-AF65-F5344CB8AC3E}">
        <p14:creationId xmlns:p14="http://schemas.microsoft.com/office/powerpoint/2010/main" val="213521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2049FEB-BFEF-4CA0-A968-31BCC7975E26}"/>
              </a:ext>
            </a:extLst>
          </p:cNvPr>
          <p:cNvSpPr/>
          <p:nvPr/>
        </p:nvSpPr>
        <p:spPr>
          <a:xfrm>
            <a:off x="539552" y="908720"/>
            <a:ext cx="80648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SA" sz="2400" dirty="0">
                <a:cs typeface="AL-Mohanad Bold" pitchFamily="2" charset="-78"/>
              </a:rPr>
              <a:t>يعتبر العلم المتعلق </a:t>
            </a:r>
            <a:r>
              <a:rPr lang="ar-SA" sz="2400" dirty="0">
                <a:solidFill>
                  <a:srgbClr val="FF0000"/>
                </a:solidFill>
                <a:cs typeface="AL-Mohanad Bold" pitchFamily="2" charset="-78"/>
              </a:rPr>
              <a:t>بعمارة الحاسب </a:t>
            </a:r>
            <a:r>
              <a:rPr lang="ar-SA" sz="2400" dirty="0">
                <a:cs typeface="AL-Mohanad Bold" pitchFamily="2" charset="-78"/>
              </a:rPr>
              <a:t>من العلوم الأساسية في تخصصات </a:t>
            </a:r>
            <a:r>
              <a:rPr lang="ar-SA" sz="2400" dirty="0">
                <a:solidFill>
                  <a:srgbClr val="00B0F0"/>
                </a:solidFill>
                <a:cs typeface="AL-Mohanad Bold" pitchFamily="2" charset="-78"/>
              </a:rPr>
              <a:t>علوم وهندسة الحاسب</a:t>
            </a:r>
            <a:r>
              <a:rPr lang="ar-SA" sz="2400" dirty="0">
                <a:cs typeface="AL-Mohanad Bold" pitchFamily="2" charset="-78"/>
              </a:rPr>
              <a:t> في مرحلة الدراسة الجامعية. </a:t>
            </a:r>
          </a:p>
          <a:p>
            <a:pPr algn="justLow"/>
            <a:endParaRPr lang="ar-SA" sz="2400" dirty="0">
              <a:cs typeface="AL-Mohanad Bold" pitchFamily="2" charset="-78"/>
            </a:endParaRPr>
          </a:p>
          <a:p>
            <a:pPr algn="justLow"/>
            <a:r>
              <a:rPr lang="ar-SA" sz="2400" dirty="0">
                <a:cs typeface="AL-Mohanad Bold" pitchFamily="2" charset="-78"/>
              </a:rPr>
              <a:t>ويعنى هذا العلم بدراسة </a:t>
            </a:r>
            <a:r>
              <a:rPr lang="ar-SA" sz="2400" dirty="0">
                <a:solidFill>
                  <a:srgbClr val="008000"/>
                </a:solidFill>
                <a:cs typeface="AL-Mohanad Bold" pitchFamily="2" charset="-78"/>
              </a:rPr>
              <a:t>تصميم مكونات الحاسب</a:t>
            </a:r>
            <a:r>
              <a:rPr lang="ar-SA" sz="2400" dirty="0">
                <a:cs typeface="AL-Mohanad Bold" pitchFamily="2" charset="-78"/>
              </a:rPr>
              <a:t>، والتطور في هذه التصاميم وفق التطور في تقنية </a:t>
            </a:r>
            <a:r>
              <a:rPr lang="ar-SA" sz="2400" dirty="0">
                <a:solidFill>
                  <a:srgbClr val="9C639C"/>
                </a:solidFill>
                <a:cs typeface="AL-Mohanad Bold" pitchFamily="2" charset="-78"/>
              </a:rPr>
              <a:t>صناعة الدوائر الإلكترونية</a:t>
            </a:r>
            <a:r>
              <a:rPr lang="ar-SA" sz="2400" dirty="0">
                <a:cs typeface="AL-Mohanad Bold" pitchFamily="2" charset="-78"/>
              </a:rPr>
              <a:t>. </a:t>
            </a:r>
          </a:p>
          <a:p>
            <a:pPr algn="justLow"/>
            <a:endParaRPr lang="ar-SA" sz="2400" dirty="0">
              <a:cs typeface="AL-Mohanad Bold" pitchFamily="2" charset="-78"/>
            </a:endParaRPr>
          </a:p>
          <a:p>
            <a:pPr algn="justLow"/>
            <a:r>
              <a:rPr lang="ar-SA" sz="2400" dirty="0">
                <a:cs typeface="AL-Mohanad Bold" pitchFamily="2" charset="-78"/>
              </a:rPr>
              <a:t>ويدرس الطالب الملتحق بهذه التخصصات عدة مقررات ضمن هذا العلم، والتي تحمل في العادة المسميات التالية: </a:t>
            </a:r>
          </a:p>
          <a:p>
            <a:pPr marL="342900" indent="-342900" algn="justLow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4A32DC"/>
                </a:solidFill>
                <a:cs typeface="AL-Mohanad Bold" pitchFamily="2" charset="-78"/>
              </a:rPr>
              <a:t>عمارة الحاسب.</a:t>
            </a:r>
          </a:p>
          <a:p>
            <a:pPr marL="342900" indent="-342900" algn="justLow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A71D3B"/>
                </a:solidFill>
                <a:cs typeface="AL-Mohanad Bold" pitchFamily="2" charset="-78"/>
              </a:rPr>
              <a:t>التصميم المنطقي وعمارة الحاسب.</a:t>
            </a:r>
          </a:p>
          <a:p>
            <a:pPr marL="342900" indent="-342900" algn="justLow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accent3">
                    <a:lumMod val="50000"/>
                  </a:schemeClr>
                </a:solidFill>
                <a:cs typeface="AL-Mohanad Bold" pitchFamily="2" charset="-78"/>
              </a:rPr>
              <a:t>مفاهيم متقدمة في عمارة الحاسب، وغيرها.</a:t>
            </a:r>
            <a:endParaRPr lang="en-US" sz="2400" dirty="0">
              <a:solidFill>
                <a:schemeClr val="accent3">
                  <a:lumMod val="50000"/>
                </a:schemeClr>
              </a:solidFill>
              <a:cs typeface="AL-Mohanad Bold" pitchFamily="2" charset="-78"/>
            </a:endParaRPr>
          </a:p>
        </p:txBody>
      </p:sp>
      <p:pic>
        <p:nvPicPr>
          <p:cNvPr id="4" name="Picture 2" descr="نتيجة بحث الصور عن ‪Computer Architecture icon‬‏">
            <a:extLst>
              <a:ext uri="{FF2B5EF4-FFF2-40B4-BE49-F238E27FC236}">
                <a16:creationId xmlns:a16="http://schemas.microsoft.com/office/drawing/2014/main" id="{4428D755-678B-4E02-865F-E340349E2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8" y="3628822"/>
            <a:ext cx="2608490" cy="26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84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 tmFilter="0,0; .5, 1; 1, 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 tmFilter="0,0; .5, 1; 1, 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ck.hiflyer.vn/images/jdownloads/screenshots/abstract_dot_vector_shape_2_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b="22637"/>
          <a:stretch/>
        </p:blipFill>
        <p:spPr bwMode="auto">
          <a:xfrm>
            <a:off x="1785144" y="2964972"/>
            <a:ext cx="5573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024394" y="851228"/>
            <a:ext cx="7095211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anose="02010400000000000000" pitchFamily="2" charset="-78"/>
              </a:rPr>
              <a:t>عمارة الحاسب المحمول</a:t>
            </a:r>
          </a:p>
        </p:txBody>
      </p:sp>
      <p:pic>
        <p:nvPicPr>
          <p:cNvPr id="14338" name="Picture 2" descr="http://www.clker.com/cliparts/7/b/7/5/1194986875418362815creation_day_5_number_ge_02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98677"/>
            <a:ext cx="1224135" cy="20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9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525016"/>
            <a:ext cx="8229600" cy="88776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>
                <a:solidFill>
                  <a:srgbClr val="C00000"/>
                </a:solidFill>
              </a:rPr>
              <a:t>عمارة الحاسب المحمول</a:t>
            </a:r>
          </a:p>
        </p:txBody>
      </p:sp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612775" y="1600200"/>
            <a:ext cx="8153400" cy="4495800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Arial" pitchFamily="34" charset="0"/>
            </a:endParaRPr>
          </a:p>
        </p:txBody>
      </p:sp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632272" y="1597496"/>
            <a:ext cx="7879457" cy="38477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3600" b="1" dirty="0">
                <a:solidFill>
                  <a:srgbClr val="008000"/>
                </a:solidFill>
              </a:rPr>
              <a:t>انتشار الحاسب المحمول :</a:t>
            </a:r>
          </a:p>
          <a:p>
            <a:pPr marL="0" indent="0">
              <a:buNone/>
            </a:pPr>
            <a:endParaRPr lang="ar-SA" sz="1100" b="1" dirty="0">
              <a:solidFill>
                <a:srgbClr val="008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ar-SA" sz="2800" b="1" dirty="0"/>
              <a:t> حيث تظهر الإحصائيات أن عدد الحاسبات المحمولة التي تم بيعها وشحنها عام 2012 كان أكبر من عدد الحاسبات المكتبية بنسبة 36%.</a:t>
            </a:r>
            <a:endParaRPr lang="en-US" sz="2800" b="1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ar-SA" sz="2800" b="1" dirty="0">
                <a:solidFill>
                  <a:srgbClr val="FF0000"/>
                </a:solidFill>
              </a:rPr>
              <a:t>تظهر الدراسات أن معدل الزيادة في مبيعات الحاسب المحمول أعلى بكثير منها في مبيعات الحاسبات المكتبية.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ar-SA" sz="2800" b="1" dirty="0">
                <a:solidFill>
                  <a:srgbClr val="4A32DC"/>
                </a:solidFill>
              </a:rPr>
              <a:t>تختلف بعض متطلبات مواصفات مكونات الحاسب المحمول عنها في الحاسب المكتبي – مما ينعكس على خصائص عمارة الحاسب المحمول.</a:t>
            </a:r>
            <a:endParaRPr lang="en-US" sz="2800" b="1" dirty="0">
              <a:solidFill>
                <a:srgbClr val="4A32D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9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457200" y="525016"/>
            <a:ext cx="8229600" cy="88776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b="1" dirty="0">
                <a:solidFill>
                  <a:srgbClr val="C00000"/>
                </a:solidFill>
              </a:rPr>
              <a:t>خصائص المعالج للحاسب المحمول</a:t>
            </a:r>
          </a:p>
        </p:txBody>
      </p:sp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612775" y="1600200"/>
            <a:ext cx="8153400" cy="4495800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Arial" pitchFamily="34" charset="0"/>
            </a:endParaRPr>
          </a:p>
        </p:txBody>
      </p:sp>
      <p:sp>
        <p:nvSpPr>
          <p:cNvPr id="5" name="عنصر نائب للمحتوى 2"/>
          <p:cNvSpPr txBox="1">
            <a:spLocks/>
          </p:cNvSpPr>
          <p:nvPr/>
        </p:nvSpPr>
        <p:spPr>
          <a:xfrm>
            <a:off x="632272" y="1597496"/>
            <a:ext cx="7879457" cy="44985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FF0000"/>
                </a:solidFill>
              </a:rPr>
              <a:t>السعي لتقليص الطاقة التي يستهلكها المعالج في الحاسب المحمول.</a:t>
            </a:r>
          </a:p>
          <a:p>
            <a:pPr algn="justLow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ar-SA" sz="2400" b="1" dirty="0"/>
              <a:t>محاور توفير استهلاك الطاقة في عمارة المعالج:</a:t>
            </a:r>
            <a:endParaRPr lang="en-US" sz="2400" b="1" dirty="0"/>
          </a:p>
          <a:p>
            <a:pPr marL="708660" lvl="1" indent="-342900" algn="justLow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ar-SA" sz="2400" b="1" u="sng" dirty="0">
                <a:solidFill>
                  <a:srgbClr val="4A32DC"/>
                </a:solidFill>
              </a:rPr>
              <a:t>وضع عدد أقل من الوحدات العاملة </a:t>
            </a:r>
            <a:r>
              <a:rPr lang="en-US" sz="2400" b="1" u="sng" dirty="0">
                <a:solidFill>
                  <a:srgbClr val="4A32DC"/>
                </a:solidFill>
              </a:rPr>
              <a:t>core</a:t>
            </a:r>
            <a:r>
              <a:rPr lang="ar-SA" sz="2400" b="1" dirty="0">
                <a:solidFill>
                  <a:srgbClr val="4A32DC"/>
                </a:solidFill>
              </a:rPr>
              <a:t>. فنجد أن المعالج للحاسب المحمول يتضمن </a:t>
            </a:r>
            <a:r>
              <a:rPr lang="en-US" sz="2400" b="1" dirty="0">
                <a:solidFill>
                  <a:srgbClr val="4A32DC"/>
                </a:solidFill>
              </a:rPr>
              <a:t>dual-core</a:t>
            </a:r>
            <a:r>
              <a:rPr lang="ar-SA" sz="2400" b="1" dirty="0">
                <a:solidFill>
                  <a:srgbClr val="4A32DC"/>
                </a:solidFill>
              </a:rPr>
              <a:t> بدلاً من </a:t>
            </a:r>
            <a:r>
              <a:rPr lang="en-US" sz="2400" b="1" dirty="0">
                <a:solidFill>
                  <a:srgbClr val="4A32DC"/>
                </a:solidFill>
              </a:rPr>
              <a:t>quad-core</a:t>
            </a:r>
            <a:r>
              <a:rPr lang="ar-SA" sz="2400" b="1" dirty="0">
                <a:solidFill>
                  <a:srgbClr val="4A32DC"/>
                </a:solidFill>
              </a:rPr>
              <a:t>، أو </a:t>
            </a:r>
            <a:r>
              <a:rPr lang="en-US" sz="2400" b="1" dirty="0">
                <a:solidFill>
                  <a:srgbClr val="4A32DC"/>
                </a:solidFill>
              </a:rPr>
              <a:t>6-core</a:t>
            </a:r>
            <a:r>
              <a:rPr lang="ar-SA" sz="2400" b="1" dirty="0">
                <a:solidFill>
                  <a:srgbClr val="4A32DC"/>
                </a:solidFill>
              </a:rPr>
              <a:t>. </a:t>
            </a:r>
            <a:endParaRPr lang="en-US" sz="2400" b="1" dirty="0">
              <a:solidFill>
                <a:srgbClr val="4A32DC"/>
              </a:solidFill>
            </a:endParaRPr>
          </a:p>
          <a:p>
            <a:pPr marL="708660" lvl="1" indent="-342900" algn="justLow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ar-SA" sz="2400" b="1" u="sng" dirty="0">
                <a:solidFill>
                  <a:srgbClr val="008000"/>
                </a:solidFill>
              </a:rPr>
              <a:t>تقليص حجم الذاكرة الكاش في المعالج</a:t>
            </a:r>
            <a:r>
              <a:rPr lang="ar-SA" sz="2400" b="1" dirty="0">
                <a:solidFill>
                  <a:srgbClr val="008000"/>
                </a:solidFill>
              </a:rPr>
              <a:t>. فنجد مثلاً أن المعالج يتضمن في بنيته الداخلية عدد 4 ميجابايت من ذاكرة الكاش بدلاً من 8 ميجابايت أو أكثر.</a:t>
            </a:r>
            <a:endParaRPr lang="en-US" sz="2400" b="1" dirty="0">
              <a:solidFill>
                <a:srgbClr val="008000"/>
              </a:solidFill>
            </a:endParaRPr>
          </a:p>
          <a:p>
            <a:pPr marL="708660" lvl="1" indent="-342900" algn="justLow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ar-SA" sz="2400" b="1" dirty="0">
                <a:solidFill>
                  <a:srgbClr val="7030A0"/>
                </a:solidFill>
              </a:rPr>
              <a:t>تشغيل المعالج والدوائر الأخرى على السرعة الدنيا لمولد النبضات </a:t>
            </a:r>
            <a:r>
              <a:rPr lang="en-US" sz="2400" b="1" dirty="0">
                <a:solidFill>
                  <a:srgbClr val="7030A0"/>
                </a:solidFill>
              </a:rPr>
              <a:t>clock</a:t>
            </a:r>
            <a:r>
              <a:rPr lang="ar-SA" sz="2400" b="1" dirty="0">
                <a:solidFill>
                  <a:srgbClr val="7030A0"/>
                </a:solidFill>
              </a:rPr>
              <a:t>.</a:t>
            </a:r>
            <a:endParaRPr lang="en-US" sz="2400" b="1" dirty="0">
              <a:solidFill>
                <a:srgbClr val="7030A0"/>
              </a:solidFill>
            </a:endParaRPr>
          </a:p>
          <a:p>
            <a:pPr marL="708660" lvl="1" indent="-342900" algn="justLow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إمكانية إغلاق تشغيل بعض الوحدات الداخلية في المعالج في حالة عدم استخدامها.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20040" indent="-320040" algn="justLow" fontAlgn="auto">
              <a:spcAft>
                <a:spcPts val="0"/>
              </a:spcAft>
              <a:buFont typeface="Wingdings"/>
              <a:buChar char=""/>
              <a:defRPr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3612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457200" y="525016"/>
            <a:ext cx="8229600" cy="88776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C00000"/>
                </a:solidFill>
              </a:rPr>
              <a:t>خصائص اللوحة الحاضنة في الحاسب المحمول</a:t>
            </a:r>
          </a:p>
        </p:txBody>
      </p:sp>
      <p:sp>
        <p:nvSpPr>
          <p:cNvPr id="3" name="عنصر نائب للمحتوى 2"/>
          <p:cNvSpPr txBox="1">
            <a:spLocks/>
          </p:cNvSpPr>
          <p:nvPr/>
        </p:nvSpPr>
        <p:spPr>
          <a:xfrm>
            <a:off x="612775" y="1600200"/>
            <a:ext cx="8153400" cy="4495800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Arial" pitchFamily="34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90" y="1340768"/>
            <a:ext cx="5829820" cy="47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 txBox="1">
            <a:spLocks/>
          </p:cNvSpPr>
          <p:nvPr/>
        </p:nvSpPr>
        <p:spPr>
          <a:xfrm>
            <a:off x="619274" y="1018728"/>
            <a:ext cx="7879457" cy="44985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ar-SA" sz="2400" b="1" dirty="0"/>
              <a:t>تبلغ مساحة اللوحة الحاضنة للحاسب المحمول حوالي ربع مساحة المعيار </a:t>
            </a:r>
            <a:r>
              <a:rPr lang="en-US" sz="2400" b="1" dirty="0">
                <a:cs typeface="Arial" pitchFamily="34" charset="0"/>
              </a:rPr>
              <a:t>ATX</a:t>
            </a:r>
            <a:r>
              <a:rPr lang="ar-SA" sz="2400" b="1" dirty="0"/>
              <a:t>.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ar-SA" sz="2400" b="1" dirty="0">
                <a:solidFill>
                  <a:srgbClr val="FF0000"/>
                </a:solidFill>
              </a:rPr>
              <a:t>يكون تقليص مساحة اللوحة الحاضنة للحاسب المحمول على حساب تقليص قدراته وإلغاء بعض الخدمات التي كانت اللوحة الحاضنة تقدمها، مثل: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ar-SA" sz="2400" b="1" dirty="0">
                <a:solidFill>
                  <a:srgbClr val="008000"/>
                </a:solidFill>
              </a:rPr>
              <a:t>تقليص سعة الذاكرة العشوائية المتاحة على اللوحة الحاضنة.</a:t>
            </a:r>
            <a:endParaRPr lang="en-US" sz="2400" b="1" dirty="0">
              <a:solidFill>
                <a:srgbClr val="008000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ar-SA" sz="2400" b="1" dirty="0">
                <a:solidFill>
                  <a:srgbClr val="4A32DC"/>
                </a:solidFill>
              </a:rPr>
              <a:t>إلغاء فتحات التوسع .</a:t>
            </a:r>
            <a:endParaRPr lang="en-US" sz="2400" b="1" dirty="0">
              <a:solidFill>
                <a:srgbClr val="4A32DC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ar-SA" sz="2400" b="1" dirty="0">
                <a:solidFill>
                  <a:srgbClr val="A71D3B"/>
                </a:solidFill>
              </a:rPr>
              <a:t>تقليص أنواع وأعداد منافذ الإدخال والإخراج </a:t>
            </a:r>
            <a:r>
              <a:rPr lang="en-US" sz="2400" b="1" dirty="0">
                <a:solidFill>
                  <a:srgbClr val="A71D3B"/>
                </a:solidFill>
              </a:rPr>
              <a:t>I/O ports</a:t>
            </a:r>
            <a:r>
              <a:rPr lang="ar-SA" sz="2400" b="1" dirty="0">
                <a:solidFill>
                  <a:srgbClr val="A71D3B"/>
                </a:solidFill>
              </a:rPr>
              <a:t> إلى الحد الأدنى</a:t>
            </a:r>
            <a:endParaRPr lang="en-US" sz="2400" b="1" dirty="0">
              <a:solidFill>
                <a:srgbClr val="A71D3B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ar-SA" sz="2400" b="1" dirty="0">
                <a:solidFill>
                  <a:srgbClr val="000099"/>
                </a:solidFill>
              </a:rPr>
              <a:t>استخدام نوع واحد من أجهزة الحفظ الداخلية، والاضطرار للجوء إلى أجهزة الحفظ الخارجية في حالة ظهور الحاجة لها .</a:t>
            </a:r>
            <a:endParaRPr lang="en-US" sz="2400" b="1" dirty="0">
              <a:solidFill>
                <a:srgbClr val="000099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استخدام معالج أصغر وقطع إلكترونية مساندة أصغر (على حساب قدرة المعالج).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5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331640" y="2705725"/>
            <a:ext cx="64087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effectLst/>
              </a:rPr>
              <a:t>اللَّهُمَّ انْفَعْنَا بِمَا عَلَّمْتَنَا , وَعَلِّمْنَا مَا </a:t>
            </a:r>
            <a:r>
              <a:rPr lang="ar-SA" sz="4400" b="1" dirty="0">
                <a:solidFill>
                  <a:srgbClr val="000099"/>
                </a:solidFill>
                <a:effectLst/>
              </a:rPr>
              <a:t>يَنْفَعُنَا , وَزِدْنَا عِلْمًا إِلَى عِلْمِنَا</a:t>
            </a:r>
            <a:r>
              <a:rPr lang="ar-SA" sz="4400" b="1" dirty="0">
                <a:solidFill>
                  <a:srgbClr val="FF0000"/>
                </a:solidFill>
                <a:effectLst/>
              </a:rPr>
              <a:t> </a:t>
            </a:r>
            <a:endParaRPr lang="ar-SA" sz="44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075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نتيجة بحث الصور عن ‪rectangle button icon png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6205" b="12253"/>
          <a:stretch/>
        </p:blipFill>
        <p:spPr bwMode="auto">
          <a:xfrm>
            <a:off x="1907704" y="4762460"/>
            <a:ext cx="4178487" cy="10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نتيجة بحث الصور عن ‪rectangle button icon png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6205" b="12253"/>
          <a:stretch/>
        </p:blipFill>
        <p:spPr bwMode="auto">
          <a:xfrm>
            <a:off x="1907704" y="3789040"/>
            <a:ext cx="4178487" cy="10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AB061B6-BD56-4EF2-B81B-6E0D1F1D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257" y="1993584"/>
            <a:ext cx="1493912" cy="936807"/>
          </a:xfrm>
          <a:prstGeom prst="rect">
            <a:avLst/>
          </a:prstGeom>
        </p:spPr>
      </p:pic>
      <p:pic>
        <p:nvPicPr>
          <p:cNvPr id="16" name="Picture 2" descr="نتيجة بحث الصور عن ‪rectangle button icon png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6205" b="12253"/>
          <a:stretch/>
        </p:blipFill>
        <p:spPr bwMode="auto">
          <a:xfrm>
            <a:off x="1926096" y="2818244"/>
            <a:ext cx="4178487" cy="10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نتيجة بحث الصور عن ‪rectangle button icon png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6205" b="12253"/>
          <a:stretch/>
        </p:blipFill>
        <p:spPr bwMode="auto">
          <a:xfrm>
            <a:off x="1907704" y="1844824"/>
            <a:ext cx="4178487" cy="10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نتيجة بحث الصور عن ‪rectangle button icon png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6205" b="12253"/>
          <a:stretch/>
        </p:blipFill>
        <p:spPr bwMode="auto">
          <a:xfrm>
            <a:off x="1907704" y="836712"/>
            <a:ext cx="4178487" cy="104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053146" y="2132856"/>
            <a:ext cx="3887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ar-SA" sz="2800" b="1" dirty="0">
                <a:solidFill>
                  <a:schemeClr val="bg1"/>
                </a:solidFill>
              </a:rPr>
              <a:t>المعالج الدقيق ( </a:t>
            </a:r>
            <a:r>
              <a:rPr lang="ar-SA" sz="2800" b="1" dirty="0" err="1">
                <a:solidFill>
                  <a:schemeClr val="bg1"/>
                </a:solidFill>
              </a:rPr>
              <a:t>ميكروبرسسر</a:t>
            </a:r>
            <a:r>
              <a:rPr lang="ar-SA" sz="2800" b="1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998857" y="1140272"/>
            <a:ext cx="394189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عمارة المعالج وكيف يعمل ؟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2021887" y="3106276"/>
            <a:ext cx="3918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اللوحة الحاضنة والذاكرة 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053146" y="4039756"/>
            <a:ext cx="3887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أجهزة حفظ البيانات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210112" y="5066020"/>
            <a:ext cx="3730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عمارة الحاسب المحمول</a:t>
            </a:r>
            <a:endParaRPr lang="ar-SA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صورة ذات صلة">
            <a:extLst>
              <a:ext uri="{FF2B5EF4-FFF2-40B4-BE49-F238E27FC236}">
                <a16:creationId xmlns:a16="http://schemas.microsoft.com/office/drawing/2014/main" id="{1AC93842-5A5E-44C7-94EE-F5555FBA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14666"/>
            <a:ext cx="971951" cy="9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نتيجة بحث الصور عن ‪motherboard icon png‬‏">
            <a:extLst>
              <a:ext uri="{FF2B5EF4-FFF2-40B4-BE49-F238E27FC236}">
                <a16:creationId xmlns:a16="http://schemas.microsoft.com/office/drawing/2014/main" id="{BF54B395-5123-4B4C-939F-FF48633B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92" y="2779587"/>
            <a:ext cx="1153469" cy="11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نتيجة بحث الصور عن ‪storage Devices icon png‬‏">
            <a:extLst>
              <a:ext uri="{FF2B5EF4-FFF2-40B4-BE49-F238E27FC236}">
                <a16:creationId xmlns:a16="http://schemas.microsoft.com/office/drawing/2014/main" id="{6B00122D-443D-4418-B9C3-4BAEAEB4D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92" y="3861048"/>
            <a:ext cx="980911" cy="98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نتيجة بحث الصور عن ‪laptop Architecture icon png‬‏">
            <a:extLst>
              <a:ext uri="{FF2B5EF4-FFF2-40B4-BE49-F238E27FC236}">
                <a16:creationId xmlns:a16="http://schemas.microsoft.com/office/drawing/2014/main" id="{900C5280-8D0C-42CE-A367-F65D910D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16" y="4929282"/>
            <a:ext cx="845035" cy="84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26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ock.hiflyer.vn/images/jdownloads/screenshots/abstract_dot_vector_shape_2_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b="22637"/>
          <a:stretch/>
        </p:blipFill>
        <p:spPr bwMode="auto">
          <a:xfrm>
            <a:off x="1785144" y="2964972"/>
            <a:ext cx="5573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482051" y="1125319"/>
            <a:ext cx="6179898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anose="02010400000000000000" pitchFamily="2" charset="-78"/>
              </a:rPr>
              <a:t>عمارة المعالج وكيف يعمل ؟</a:t>
            </a:r>
          </a:p>
        </p:txBody>
      </p:sp>
      <p:pic>
        <p:nvPicPr>
          <p:cNvPr id="11268" name="Picture 4" descr="http://www.clker.com/cliparts/1/c/4/2/119498686494821845creation_day_1_number_ge_01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14" y="2398018"/>
            <a:ext cx="816111" cy="19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5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167844" y="400193"/>
            <a:ext cx="2808312" cy="1132939"/>
          </a:xfrm>
          <a:prstGeom prst="rect">
            <a:avLst/>
          </a:prstGeom>
        </p:spPr>
        <p:txBody>
          <a:bodyPr wrap="square" tIns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28600" algn="ctr" rtl="1">
              <a:lnSpc>
                <a:spcPct val="107000"/>
              </a:lnSpc>
              <a:spcAft>
                <a:spcPts val="800"/>
              </a:spcAft>
            </a:pPr>
            <a:r>
              <a:rPr lang="ar-SA" sz="5400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PT Bold Heading" panose="02010400000000000000" pitchFamily="2" charset="-78"/>
              </a:rPr>
              <a:t>المعــــالج</a:t>
            </a:r>
            <a:r>
              <a:rPr lang="ar-SA" sz="6600" dirty="0">
                <a:ln w="18415" cmpd="sng">
                  <a:solidFill>
                    <a:prstClr val="white"/>
                  </a:solidFill>
                  <a:prstDash val="solid"/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/>
                <a:cs typeface="AF_El Khobar" pitchFamily="2" charset="-78"/>
              </a:rPr>
              <a:t> </a:t>
            </a:r>
            <a:endParaRPr lang="en-US" sz="8800" dirty="0">
              <a:ln w="18415" cmpd="sng">
                <a:solidFill>
                  <a:prstClr val="white"/>
                </a:solidFill>
                <a:prstDash val="solid"/>
              </a:ln>
              <a:blipFill>
                <a:blip r:embed="rId2"/>
                <a:stretch>
                  <a:fillRect/>
                </a:stretch>
              </a:blipFill>
              <a:effectLst>
                <a:glow rad="101600">
                  <a:prstClr val="black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Calibri"/>
              <a:cs typeface="AF_El Khobar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68805"/>
            <a:ext cx="2616408" cy="2956539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809836" y="1500174"/>
            <a:ext cx="7524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Low"/>
            <a:r>
              <a:rPr lang="ar-SA" sz="3200" b="1" dirty="0">
                <a:solidFill>
                  <a:srgbClr val="FF0000"/>
                </a:solidFill>
                <a:ea typeface="Calibri"/>
                <a:cs typeface="+mj-cs"/>
              </a:rPr>
              <a:t>البنية الأساسية للمعالج :</a:t>
            </a:r>
            <a:endParaRPr lang="en-US" sz="3200" b="1" dirty="0">
              <a:solidFill>
                <a:srgbClr val="FF0000"/>
              </a:solidFill>
              <a:ea typeface="Calibri"/>
              <a:cs typeface="+mj-cs"/>
            </a:endParaRPr>
          </a:p>
          <a:p>
            <a:pPr marL="228600" algn="justLow"/>
            <a:r>
              <a:rPr lang="ar-SA" sz="3200" b="1" dirty="0">
                <a:ea typeface="Calibri"/>
                <a:cs typeface="+mj-cs"/>
              </a:rPr>
              <a:t>يتولى المعالج في الحاسب الأدوار التي يلعبها كلاً من القلب النابض والعقل المفكر في الجسم البشري.</a:t>
            </a:r>
            <a:endParaRPr lang="en-US" sz="3200" b="1" dirty="0">
              <a:ea typeface="Calibri"/>
              <a:cs typeface="+mj-cs"/>
            </a:endParaRPr>
          </a:p>
        </p:txBody>
      </p:sp>
      <p:pic>
        <p:nvPicPr>
          <p:cNvPr id="3074" name="Picture 2" descr="نتيجة بحث الصور عن المعال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22285"/>
            <a:ext cx="2353444" cy="192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71" y="4322285"/>
            <a:ext cx="2191506" cy="196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80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13503</TotalTime>
  <Words>2801</Words>
  <Application>Microsoft Office PowerPoint</Application>
  <PresentationFormat>عرض على الشاشة (4:3)</PresentationFormat>
  <Paragraphs>281</Paragraphs>
  <Slides>65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65</vt:i4>
      </vt:variant>
    </vt:vector>
  </HeadingPairs>
  <TitlesOfParts>
    <vt:vector size="80" baseType="lpstr">
      <vt:lpstr>ae_AlArabiya</vt:lpstr>
      <vt:lpstr>AF_El Khobar</vt:lpstr>
      <vt:lpstr>AGA Kaleelah Regular</vt:lpstr>
      <vt:lpstr>AL-Mohanad Bold</vt:lpstr>
      <vt:lpstr>AR CENA</vt:lpstr>
      <vt:lpstr>Arial</vt:lpstr>
      <vt:lpstr>Calibri</vt:lpstr>
      <vt:lpstr>Monotype Koufi</vt:lpstr>
      <vt:lpstr>PT Bold Broken</vt:lpstr>
      <vt:lpstr>PT Bold Heading</vt:lpstr>
      <vt:lpstr>Times New Roman</vt:lpstr>
      <vt:lpstr>Tw Cen MT</vt:lpstr>
      <vt:lpstr>Wingdings</vt:lpstr>
      <vt:lpstr>Wingdings 2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توسع قـاع المحيط</dc:title>
  <dc:creator>محمد بلال</dc:creator>
  <cp:lastModifiedBy>أبو أحمد</cp:lastModifiedBy>
  <cp:revision>1177</cp:revision>
  <dcterms:created xsi:type="dcterms:W3CDTF">2012-09-13T23:26:33Z</dcterms:created>
  <dcterms:modified xsi:type="dcterms:W3CDTF">2018-06-23T15:27:37Z</dcterms:modified>
</cp:coreProperties>
</file>