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60" r:id="rId3"/>
    <p:sldId id="261" r:id="rId4"/>
    <p:sldId id="300" r:id="rId5"/>
    <p:sldId id="306" r:id="rId6"/>
    <p:sldId id="307" r:id="rId7"/>
    <p:sldId id="308" r:id="rId8"/>
    <p:sldId id="309" r:id="rId9"/>
    <p:sldId id="310" r:id="rId10"/>
    <p:sldId id="311" r:id="rId11"/>
    <p:sldId id="312" r:id="rId12"/>
    <p:sldId id="302" r:id="rId13"/>
    <p:sldId id="313" r:id="rId14"/>
    <p:sldId id="314" r:id="rId15"/>
    <p:sldId id="315" r:id="rId16"/>
    <p:sldId id="316" r:id="rId17"/>
    <p:sldId id="317" r:id="rId18"/>
    <p:sldId id="318" r:id="rId19"/>
    <p:sldId id="319" r:id="rId20"/>
    <p:sldId id="320" r:id="rId21"/>
    <p:sldId id="321" r:id="rId22"/>
    <p:sldId id="322" r:id="rId23"/>
    <p:sldId id="323" r:id="rId24"/>
    <p:sldId id="324" r:id="rId25"/>
    <p:sldId id="325" r:id="rId26"/>
    <p:sldId id="326" r:id="rId27"/>
    <p:sldId id="327" r:id="rId28"/>
    <p:sldId id="328" r:id="rId29"/>
    <p:sldId id="329" r:id="rId30"/>
    <p:sldId id="330" r:id="rId31"/>
    <p:sldId id="331" r:id="rId32"/>
    <p:sldId id="332" r:id="rId33"/>
    <p:sldId id="333" r:id="rId34"/>
    <p:sldId id="334" r:id="rId35"/>
    <p:sldId id="335" r:id="rId36"/>
    <p:sldId id="336" r:id="rId37"/>
    <p:sldId id="337" r:id="rId38"/>
    <p:sldId id="338" r:id="rId39"/>
    <p:sldId id="339" r:id="rId40"/>
    <p:sldId id="340" r:id="rId41"/>
    <p:sldId id="341" r:id="rId42"/>
    <p:sldId id="342" r:id="rId43"/>
    <p:sldId id="343" r:id="rId44"/>
  </p:sldIdLst>
  <p:sldSz cx="12192000" cy="6858000"/>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p" initials="h" lastIdx="1" clrIdx="0">
    <p:extLst>
      <p:ext uri="{19B8F6BF-5375-455C-9EA6-DF929625EA0E}">
        <p15:presenceInfo xmlns:p15="http://schemas.microsoft.com/office/powerpoint/2012/main" userId="h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A26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039" autoAdjust="0"/>
    <p:restoredTop sz="94660"/>
  </p:normalViewPr>
  <p:slideViewPr>
    <p:cSldViewPr snapToGrid="0">
      <p:cViewPr varScale="1">
        <p:scale>
          <a:sx n="35" d="100"/>
          <a:sy n="35" d="100"/>
        </p:scale>
        <p:origin x="53" y="9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6B14A91-6B5B-40D3-88F7-408350FCCAA7}"/>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ar-EG"/>
          </a:p>
        </p:txBody>
      </p:sp>
      <p:sp>
        <p:nvSpPr>
          <p:cNvPr id="3" name="عنوان فرعي 2">
            <a:extLst>
              <a:ext uri="{FF2B5EF4-FFF2-40B4-BE49-F238E27FC236}">
                <a16:creationId xmlns:a16="http://schemas.microsoft.com/office/drawing/2014/main" id="{A1A6D323-972B-4E64-98C7-044EF9DF0A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ar-EG"/>
          </a:p>
        </p:txBody>
      </p:sp>
      <p:sp>
        <p:nvSpPr>
          <p:cNvPr id="4" name="عنصر نائب للتاريخ 3">
            <a:extLst>
              <a:ext uri="{FF2B5EF4-FFF2-40B4-BE49-F238E27FC236}">
                <a16:creationId xmlns:a16="http://schemas.microsoft.com/office/drawing/2014/main" id="{B1499152-75D3-48F2-B0D3-3627030FCF99}"/>
              </a:ext>
            </a:extLst>
          </p:cNvPr>
          <p:cNvSpPr>
            <a:spLocks noGrp="1"/>
          </p:cNvSpPr>
          <p:nvPr>
            <p:ph type="dt" sz="half" idx="10"/>
          </p:nvPr>
        </p:nvSpPr>
        <p:spPr/>
        <p:txBody>
          <a:bodyPr/>
          <a:lstStyle/>
          <a:p>
            <a:fld id="{A0004F3C-2400-4D21-AAC4-DC1E88585FA0}" type="datetimeFigureOut">
              <a:rPr lang="ar-EG" smtClean="0"/>
              <a:t>26/12/1442</a:t>
            </a:fld>
            <a:endParaRPr lang="ar-EG"/>
          </a:p>
        </p:txBody>
      </p:sp>
      <p:sp>
        <p:nvSpPr>
          <p:cNvPr id="5" name="عنصر نائب للتذييل 4">
            <a:extLst>
              <a:ext uri="{FF2B5EF4-FFF2-40B4-BE49-F238E27FC236}">
                <a16:creationId xmlns:a16="http://schemas.microsoft.com/office/drawing/2014/main" id="{6E49EB74-B703-4A55-AF45-C576160ECA6F}"/>
              </a:ext>
            </a:extLst>
          </p:cNvPr>
          <p:cNvSpPr>
            <a:spLocks noGrp="1"/>
          </p:cNvSpPr>
          <p:nvPr>
            <p:ph type="ftr" sz="quarter" idx="11"/>
          </p:nvPr>
        </p:nvSpPr>
        <p:spPr/>
        <p:txBody>
          <a:bodyPr/>
          <a:lstStyle/>
          <a:p>
            <a:endParaRPr lang="ar-EG"/>
          </a:p>
        </p:txBody>
      </p:sp>
      <p:sp>
        <p:nvSpPr>
          <p:cNvPr id="6" name="عنصر نائب لرقم الشريحة 5">
            <a:extLst>
              <a:ext uri="{FF2B5EF4-FFF2-40B4-BE49-F238E27FC236}">
                <a16:creationId xmlns:a16="http://schemas.microsoft.com/office/drawing/2014/main" id="{B94EB300-E0A9-4CB0-9301-693DCDE49999}"/>
              </a:ext>
            </a:extLst>
          </p:cNvPr>
          <p:cNvSpPr>
            <a:spLocks noGrp="1"/>
          </p:cNvSpPr>
          <p:nvPr>
            <p:ph type="sldNum" sz="quarter" idx="12"/>
          </p:nvPr>
        </p:nvSpPr>
        <p:spPr/>
        <p:txBody>
          <a:bodyPr/>
          <a:lstStyle/>
          <a:p>
            <a:fld id="{05B971BA-F0B0-42EC-83AA-B6FD4AF078A1}" type="slidenum">
              <a:rPr lang="ar-EG" smtClean="0"/>
              <a:t>‹#›</a:t>
            </a:fld>
            <a:endParaRPr lang="ar-EG"/>
          </a:p>
        </p:txBody>
      </p:sp>
    </p:spTree>
    <p:extLst>
      <p:ext uri="{BB962C8B-B14F-4D97-AF65-F5344CB8AC3E}">
        <p14:creationId xmlns:p14="http://schemas.microsoft.com/office/powerpoint/2010/main" val="1571675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9627C2A-6124-48DC-A192-77D142AD8FB0}"/>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عنوان العمودي 2">
            <a:extLst>
              <a:ext uri="{FF2B5EF4-FFF2-40B4-BE49-F238E27FC236}">
                <a16:creationId xmlns:a16="http://schemas.microsoft.com/office/drawing/2014/main" id="{4FE7659D-B289-42E9-BA7D-60B937FECECA}"/>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a16="http://schemas.microsoft.com/office/drawing/2014/main" id="{8C7B570B-27E0-4E98-8864-332C24DE3918}"/>
              </a:ext>
            </a:extLst>
          </p:cNvPr>
          <p:cNvSpPr>
            <a:spLocks noGrp="1"/>
          </p:cNvSpPr>
          <p:nvPr>
            <p:ph type="dt" sz="half" idx="10"/>
          </p:nvPr>
        </p:nvSpPr>
        <p:spPr/>
        <p:txBody>
          <a:bodyPr/>
          <a:lstStyle/>
          <a:p>
            <a:fld id="{A0004F3C-2400-4D21-AAC4-DC1E88585FA0}" type="datetimeFigureOut">
              <a:rPr lang="ar-EG" smtClean="0"/>
              <a:t>26/12/1442</a:t>
            </a:fld>
            <a:endParaRPr lang="ar-EG"/>
          </a:p>
        </p:txBody>
      </p:sp>
      <p:sp>
        <p:nvSpPr>
          <p:cNvPr id="5" name="عنصر نائب للتذييل 4">
            <a:extLst>
              <a:ext uri="{FF2B5EF4-FFF2-40B4-BE49-F238E27FC236}">
                <a16:creationId xmlns:a16="http://schemas.microsoft.com/office/drawing/2014/main" id="{C47EA7AA-2CBF-4AF4-B99C-8B8F6D18AC9F}"/>
              </a:ext>
            </a:extLst>
          </p:cNvPr>
          <p:cNvSpPr>
            <a:spLocks noGrp="1"/>
          </p:cNvSpPr>
          <p:nvPr>
            <p:ph type="ftr" sz="quarter" idx="11"/>
          </p:nvPr>
        </p:nvSpPr>
        <p:spPr/>
        <p:txBody>
          <a:bodyPr/>
          <a:lstStyle/>
          <a:p>
            <a:endParaRPr lang="ar-EG"/>
          </a:p>
        </p:txBody>
      </p:sp>
      <p:sp>
        <p:nvSpPr>
          <p:cNvPr id="6" name="عنصر نائب لرقم الشريحة 5">
            <a:extLst>
              <a:ext uri="{FF2B5EF4-FFF2-40B4-BE49-F238E27FC236}">
                <a16:creationId xmlns:a16="http://schemas.microsoft.com/office/drawing/2014/main" id="{235ECF3E-51BE-4BB5-B53E-B7CA53F50A84}"/>
              </a:ext>
            </a:extLst>
          </p:cNvPr>
          <p:cNvSpPr>
            <a:spLocks noGrp="1"/>
          </p:cNvSpPr>
          <p:nvPr>
            <p:ph type="sldNum" sz="quarter" idx="12"/>
          </p:nvPr>
        </p:nvSpPr>
        <p:spPr/>
        <p:txBody>
          <a:bodyPr/>
          <a:lstStyle/>
          <a:p>
            <a:fld id="{05B971BA-F0B0-42EC-83AA-B6FD4AF078A1}" type="slidenum">
              <a:rPr lang="ar-EG" smtClean="0"/>
              <a:t>‹#›</a:t>
            </a:fld>
            <a:endParaRPr lang="ar-EG"/>
          </a:p>
        </p:txBody>
      </p:sp>
    </p:spTree>
    <p:extLst>
      <p:ext uri="{BB962C8B-B14F-4D97-AF65-F5344CB8AC3E}">
        <p14:creationId xmlns:p14="http://schemas.microsoft.com/office/powerpoint/2010/main" val="3903134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C7EAA3F3-1A43-43D4-8089-ECB2833BA9EF}"/>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endParaRPr lang="ar-EG"/>
          </a:p>
        </p:txBody>
      </p:sp>
      <p:sp>
        <p:nvSpPr>
          <p:cNvPr id="3" name="عنصر نائب للعنوان العمودي 2">
            <a:extLst>
              <a:ext uri="{FF2B5EF4-FFF2-40B4-BE49-F238E27FC236}">
                <a16:creationId xmlns:a16="http://schemas.microsoft.com/office/drawing/2014/main" id="{B065A4D5-DF1E-46ED-9A45-597BBE347F0B}"/>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a16="http://schemas.microsoft.com/office/drawing/2014/main" id="{2D5D453E-D9FB-4A73-80D7-076DAE70B9BF}"/>
              </a:ext>
            </a:extLst>
          </p:cNvPr>
          <p:cNvSpPr>
            <a:spLocks noGrp="1"/>
          </p:cNvSpPr>
          <p:nvPr>
            <p:ph type="dt" sz="half" idx="10"/>
          </p:nvPr>
        </p:nvSpPr>
        <p:spPr/>
        <p:txBody>
          <a:bodyPr/>
          <a:lstStyle/>
          <a:p>
            <a:fld id="{A0004F3C-2400-4D21-AAC4-DC1E88585FA0}" type="datetimeFigureOut">
              <a:rPr lang="ar-EG" smtClean="0"/>
              <a:t>26/12/1442</a:t>
            </a:fld>
            <a:endParaRPr lang="ar-EG"/>
          </a:p>
        </p:txBody>
      </p:sp>
      <p:sp>
        <p:nvSpPr>
          <p:cNvPr id="5" name="عنصر نائب للتذييل 4">
            <a:extLst>
              <a:ext uri="{FF2B5EF4-FFF2-40B4-BE49-F238E27FC236}">
                <a16:creationId xmlns:a16="http://schemas.microsoft.com/office/drawing/2014/main" id="{140573EF-6B76-4825-BFDC-957FFFD637BC}"/>
              </a:ext>
            </a:extLst>
          </p:cNvPr>
          <p:cNvSpPr>
            <a:spLocks noGrp="1"/>
          </p:cNvSpPr>
          <p:nvPr>
            <p:ph type="ftr" sz="quarter" idx="11"/>
          </p:nvPr>
        </p:nvSpPr>
        <p:spPr/>
        <p:txBody>
          <a:bodyPr/>
          <a:lstStyle/>
          <a:p>
            <a:endParaRPr lang="ar-EG"/>
          </a:p>
        </p:txBody>
      </p:sp>
      <p:sp>
        <p:nvSpPr>
          <p:cNvPr id="6" name="عنصر نائب لرقم الشريحة 5">
            <a:extLst>
              <a:ext uri="{FF2B5EF4-FFF2-40B4-BE49-F238E27FC236}">
                <a16:creationId xmlns:a16="http://schemas.microsoft.com/office/drawing/2014/main" id="{EA1AADB1-372B-424A-8E4F-58697CAFFFFC}"/>
              </a:ext>
            </a:extLst>
          </p:cNvPr>
          <p:cNvSpPr>
            <a:spLocks noGrp="1"/>
          </p:cNvSpPr>
          <p:nvPr>
            <p:ph type="sldNum" sz="quarter" idx="12"/>
          </p:nvPr>
        </p:nvSpPr>
        <p:spPr/>
        <p:txBody>
          <a:bodyPr/>
          <a:lstStyle/>
          <a:p>
            <a:fld id="{05B971BA-F0B0-42EC-83AA-B6FD4AF078A1}" type="slidenum">
              <a:rPr lang="ar-EG" smtClean="0"/>
              <a:t>‹#›</a:t>
            </a:fld>
            <a:endParaRPr lang="ar-EG"/>
          </a:p>
        </p:txBody>
      </p:sp>
    </p:spTree>
    <p:extLst>
      <p:ext uri="{BB962C8B-B14F-4D97-AF65-F5344CB8AC3E}">
        <p14:creationId xmlns:p14="http://schemas.microsoft.com/office/powerpoint/2010/main" val="3519105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B867684-4259-46A6-BEDE-57C98CFCD900}"/>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محتوى 2">
            <a:extLst>
              <a:ext uri="{FF2B5EF4-FFF2-40B4-BE49-F238E27FC236}">
                <a16:creationId xmlns:a16="http://schemas.microsoft.com/office/drawing/2014/main" id="{D4559281-D4B4-4842-9C73-20D3B3BAA813}"/>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a16="http://schemas.microsoft.com/office/drawing/2014/main" id="{270FCEB4-B868-4454-AB54-51019B95C49A}"/>
              </a:ext>
            </a:extLst>
          </p:cNvPr>
          <p:cNvSpPr>
            <a:spLocks noGrp="1"/>
          </p:cNvSpPr>
          <p:nvPr>
            <p:ph type="dt" sz="half" idx="10"/>
          </p:nvPr>
        </p:nvSpPr>
        <p:spPr/>
        <p:txBody>
          <a:bodyPr/>
          <a:lstStyle/>
          <a:p>
            <a:fld id="{A0004F3C-2400-4D21-AAC4-DC1E88585FA0}" type="datetimeFigureOut">
              <a:rPr lang="ar-EG" smtClean="0"/>
              <a:t>26/12/1442</a:t>
            </a:fld>
            <a:endParaRPr lang="ar-EG"/>
          </a:p>
        </p:txBody>
      </p:sp>
      <p:sp>
        <p:nvSpPr>
          <p:cNvPr id="5" name="عنصر نائب للتذييل 4">
            <a:extLst>
              <a:ext uri="{FF2B5EF4-FFF2-40B4-BE49-F238E27FC236}">
                <a16:creationId xmlns:a16="http://schemas.microsoft.com/office/drawing/2014/main" id="{D56494C7-CF48-4609-9317-8F818A47C07A}"/>
              </a:ext>
            </a:extLst>
          </p:cNvPr>
          <p:cNvSpPr>
            <a:spLocks noGrp="1"/>
          </p:cNvSpPr>
          <p:nvPr>
            <p:ph type="ftr" sz="quarter" idx="11"/>
          </p:nvPr>
        </p:nvSpPr>
        <p:spPr/>
        <p:txBody>
          <a:bodyPr/>
          <a:lstStyle/>
          <a:p>
            <a:endParaRPr lang="ar-EG"/>
          </a:p>
        </p:txBody>
      </p:sp>
      <p:sp>
        <p:nvSpPr>
          <p:cNvPr id="6" name="عنصر نائب لرقم الشريحة 5">
            <a:extLst>
              <a:ext uri="{FF2B5EF4-FFF2-40B4-BE49-F238E27FC236}">
                <a16:creationId xmlns:a16="http://schemas.microsoft.com/office/drawing/2014/main" id="{8B9D60B9-43C4-4BF6-BA04-D19AC616656B}"/>
              </a:ext>
            </a:extLst>
          </p:cNvPr>
          <p:cNvSpPr>
            <a:spLocks noGrp="1"/>
          </p:cNvSpPr>
          <p:nvPr>
            <p:ph type="sldNum" sz="quarter" idx="12"/>
          </p:nvPr>
        </p:nvSpPr>
        <p:spPr/>
        <p:txBody>
          <a:bodyPr/>
          <a:lstStyle/>
          <a:p>
            <a:fld id="{05B971BA-F0B0-42EC-83AA-B6FD4AF078A1}" type="slidenum">
              <a:rPr lang="ar-EG" smtClean="0"/>
              <a:t>‹#›</a:t>
            </a:fld>
            <a:endParaRPr lang="ar-EG"/>
          </a:p>
        </p:txBody>
      </p:sp>
    </p:spTree>
    <p:extLst>
      <p:ext uri="{BB962C8B-B14F-4D97-AF65-F5344CB8AC3E}">
        <p14:creationId xmlns:p14="http://schemas.microsoft.com/office/powerpoint/2010/main" val="3085095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33A669F-9047-46E8-B690-C63D1C2039C8}"/>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endParaRPr lang="ar-EG"/>
          </a:p>
        </p:txBody>
      </p:sp>
      <p:sp>
        <p:nvSpPr>
          <p:cNvPr id="3" name="عنصر نائب للنص 2">
            <a:extLst>
              <a:ext uri="{FF2B5EF4-FFF2-40B4-BE49-F238E27FC236}">
                <a16:creationId xmlns:a16="http://schemas.microsoft.com/office/drawing/2014/main" id="{D996B60F-8C0D-4A8E-951E-DC24A0ECE2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5ED66EBA-E545-4A50-B0E4-124E15D724C4}"/>
              </a:ext>
            </a:extLst>
          </p:cNvPr>
          <p:cNvSpPr>
            <a:spLocks noGrp="1"/>
          </p:cNvSpPr>
          <p:nvPr>
            <p:ph type="dt" sz="half" idx="10"/>
          </p:nvPr>
        </p:nvSpPr>
        <p:spPr/>
        <p:txBody>
          <a:bodyPr/>
          <a:lstStyle/>
          <a:p>
            <a:fld id="{A0004F3C-2400-4D21-AAC4-DC1E88585FA0}" type="datetimeFigureOut">
              <a:rPr lang="ar-EG" smtClean="0"/>
              <a:t>26/12/1442</a:t>
            </a:fld>
            <a:endParaRPr lang="ar-EG"/>
          </a:p>
        </p:txBody>
      </p:sp>
      <p:sp>
        <p:nvSpPr>
          <p:cNvPr id="5" name="عنصر نائب للتذييل 4">
            <a:extLst>
              <a:ext uri="{FF2B5EF4-FFF2-40B4-BE49-F238E27FC236}">
                <a16:creationId xmlns:a16="http://schemas.microsoft.com/office/drawing/2014/main" id="{EC822D1A-59CE-400F-A472-847FF32EDC2C}"/>
              </a:ext>
            </a:extLst>
          </p:cNvPr>
          <p:cNvSpPr>
            <a:spLocks noGrp="1"/>
          </p:cNvSpPr>
          <p:nvPr>
            <p:ph type="ftr" sz="quarter" idx="11"/>
          </p:nvPr>
        </p:nvSpPr>
        <p:spPr/>
        <p:txBody>
          <a:bodyPr/>
          <a:lstStyle/>
          <a:p>
            <a:endParaRPr lang="ar-EG"/>
          </a:p>
        </p:txBody>
      </p:sp>
      <p:sp>
        <p:nvSpPr>
          <p:cNvPr id="6" name="عنصر نائب لرقم الشريحة 5">
            <a:extLst>
              <a:ext uri="{FF2B5EF4-FFF2-40B4-BE49-F238E27FC236}">
                <a16:creationId xmlns:a16="http://schemas.microsoft.com/office/drawing/2014/main" id="{00343EFD-DF39-483F-973A-D5549C255385}"/>
              </a:ext>
            </a:extLst>
          </p:cNvPr>
          <p:cNvSpPr>
            <a:spLocks noGrp="1"/>
          </p:cNvSpPr>
          <p:nvPr>
            <p:ph type="sldNum" sz="quarter" idx="12"/>
          </p:nvPr>
        </p:nvSpPr>
        <p:spPr/>
        <p:txBody>
          <a:bodyPr/>
          <a:lstStyle/>
          <a:p>
            <a:fld id="{05B971BA-F0B0-42EC-83AA-B6FD4AF078A1}" type="slidenum">
              <a:rPr lang="ar-EG" smtClean="0"/>
              <a:t>‹#›</a:t>
            </a:fld>
            <a:endParaRPr lang="ar-EG"/>
          </a:p>
        </p:txBody>
      </p:sp>
    </p:spTree>
    <p:extLst>
      <p:ext uri="{BB962C8B-B14F-4D97-AF65-F5344CB8AC3E}">
        <p14:creationId xmlns:p14="http://schemas.microsoft.com/office/powerpoint/2010/main" val="62525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AE528DE-8E0B-44A5-AD88-C32393E21D61}"/>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محتوى 2">
            <a:extLst>
              <a:ext uri="{FF2B5EF4-FFF2-40B4-BE49-F238E27FC236}">
                <a16:creationId xmlns:a16="http://schemas.microsoft.com/office/drawing/2014/main" id="{FA6562C8-46CF-430F-BF29-BF290F53537D}"/>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محتوى 3">
            <a:extLst>
              <a:ext uri="{FF2B5EF4-FFF2-40B4-BE49-F238E27FC236}">
                <a16:creationId xmlns:a16="http://schemas.microsoft.com/office/drawing/2014/main" id="{FE3235B6-3DD2-4979-AA91-BD527DE11D5E}"/>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تاريخ 4">
            <a:extLst>
              <a:ext uri="{FF2B5EF4-FFF2-40B4-BE49-F238E27FC236}">
                <a16:creationId xmlns:a16="http://schemas.microsoft.com/office/drawing/2014/main" id="{08FEA1BE-5998-42DD-A803-BF4683B0A00D}"/>
              </a:ext>
            </a:extLst>
          </p:cNvPr>
          <p:cNvSpPr>
            <a:spLocks noGrp="1"/>
          </p:cNvSpPr>
          <p:nvPr>
            <p:ph type="dt" sz="half" idx="10"/>
          </p:nvPr>
        </p:nvSpPr>
        <p:spPr/>
        <p:txBody>
          <a:bodyPr/>
          <a:lstStyle/>
          <a:p>
            <a:fld id="{A0004F3C-2400-4D21-AAC4-DC1E88585FA0}" type="datetimeFigureOut">
              <a:rPr lang="ar-EG" smtClean="0"/>
              <a:t>26/12/1442</a:t>
            </a:fld>
            <a:endParaRPr lang="ar-EG"/>
          </a:p>
        </p:txBody>
      </p:sp>
      <p:sp>
        <p:nvSpPr>
          <p:cNvPr id="6" name="عنصر نائب للتذييل 5">
            <a:extLst>
              <a:ext uri="{FF2B5EF4-FFF2-40B4-BE49-F238E27FC236}">
                <a16:creationId xmlns:a16="http://schemas.microsoft.com/office/drawing/2014/main" id="{A180B914-0BBE-4AAB-BEF9-3A721F53D55E}"/>
              </a:ext>
            </a:extLst>
          </p:cNvPr>
          <p:cNvSpPr>
            <a:spLocks noGrp="1"/>
          </p:cNvSpPr>
          <p:nvPr>
            <p:ph type="ftr" sz="quarter" idx="11"/>
          </p:nvPr>
        </p:nvSpPr>
        <p:spPr/>
        <p:txBody>
          <a:bodyPr/>
          <a:lstStyle/>
          <a:p>
            <a:endParaRPr lang="ar-EG"/>
          </a:p>
        </p:txBody>
      </p:sp>
      <p:sp>
        <p:nvSpPr>
          <p:cNvPr id="7" name="عنصر نائب لرقم الشريحة 6">
            <a:extLst>
              <a:ext uri="{FF2B5EF4-FFF2-40B4-BE49-F238E27FC236}">
                <a16:creationId xmlns:a16="http://schemas.microsoft.com/office/drawing/2014/main" id="{703388FA-71E4-4D9C-9A7F-36662D29B41D}"/>
              </a:ext>
            </a:extLst>
          </p:cNvPr>
          <p:cNvSpPr>
            <a:spLocks noGrp="1"/>
          </p:cNvSpPr>
          <p:nvPr>
            <p:ph type="sldNum" sz="quarter" idx="12"/>
          </p:nvPr>
        </p:nvSpPr>
        <p:spPr/>
        <p:txBody>
          <a:bodyPr/>
          <a:lstStyle/>
          <a:p>
            <a:fld id="{05B971BA-F0B0-42EC-83AA-B6FD4AF078A1}" type="slidenum">
              <a:rPr lang="ar-EG" smtClean="0"/>
              <a:t>‹#›</a:t>
            </a:fld>
            <a:endParaRPr lang="ar-EG"/>
          </a:p>
        </p:txBody>
      </p:sp>
    </p:spTree>
    <p:extLst>
      <p:ext uri="{BB962C8B-B14F-4D97-AF65-F5344CB8AC3E}">
        <p14:creationId xmlns:p14="http://schemas.microsoft.com/office/powerpoint/2010/main" val="1082979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35D222C-9EA0-46B0-A0D0-66E19D2943DA}"/>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endParaRPr lang="ar-EG"/>
          </a:p>
        </p:txBody>
      </p:sp>
      <p:sp>
        <p:nvSpPr>
          <p:cNvPr id="3" name="عنصر نائب للنص 2">
            <a:extLst>
              <a:ext uri="{FF2B5EF4-FFF2-40B4-BE49-F238E27FC236}">
                <a16:creationId xmlns:a16="http://schemas.microsoft.com/office/drawing/2014/main" id="{07A3CAB6-A199-4666-A5BC-253C1A7295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3EDF2687-D5CC-4454-8F00-71C4A1E7C394}"/>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نص 4">
            <a:extLst>
              <a:ext uri="{FF2B5EF4-FFF2-40B4-BE49-F238E27FC236}">
                <a16:creationId xmlns:a16="http://schemas.microsoft.com/office/drawing/2014/main" id="{8095E0B5-895F-49C9-9148-C32F86B0E2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99CF754D-C2B3-4CD7-A046-687A3AD1E6CF}"/>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7" name="عنصر نائب للتاريخ 6">
            <a:extLst>
              <a:ext uri="{FF2B5EF4-FFF2-40B4-BE49-F238E27FC236}">
                <a16:creationId xmlns:a16="http://schemas.microsoft.com/office/drawing/2014/main" id="{8687A392-CD9C-4D1B-B7AF-2356C93FEC37}"/>
              </a:ext>
            </a:extLst>
          </p:cNvPr>
          <p:cNvSpPr>
            <a:spLocks noGrp="1"/>
          </p:cNvSpPr>
          <p:nvPr>
            <p:ph type="dt" sz="half" idx="10"/>
          </p:nvPr>
        </p:nvSpPr>
        <p:spPr/>
        <p:txBody>
          <a:bodyPr/>
          <a:lstStyle/>
          <a:p>
            <a:fld id="{A0004F3C-2400-4D21-AAC4-DC1E88585FA0}" type="datetimeFigureOut">
              <a:rPr lang="ar-EG" smtClean="0"/>
              <a:t>26/12/1442</a:t>
            </a:fld>
            <a:endParaRPr lang="ar-EG"/>
          </a:p>
        </p:txBody>
      </p:sp>
      <p:sp>
        <p:nvSpPr>
          <p:cNvPr id="8" name="عنصر نائب للتذييل 7">
            <a:extLst>
              <a:ext uri="{FF2B5EF4-FFF2-40B4-BE49-F238E27FC236}">
                <a16:creationId xmlns:a16="http://schemas.microsoft.com/office/drawing/2014/main" id="{7F663C3C-BCBD-4D89-A253-A352DD7C5B30}"/>
              </a:ext>
            </a:extLst>
          </p:cNvPr>
          <p:cNvSpPr>
            <a:spLocks noGrp="1"/>
          </p:cNvSpPr>
          <p:nvPr>
            <p:ph type="ftr" sz="quarter" idx="11"/>
          </p:nvPr>
        </p:nvSpPr>
        <p:spPr/>
        <p:txBody>
          <a:bodyPr/>
          <a:lstStyle/>
          <a:p>
            <a:endParaRPr lang="ar-EG"/>
          </a:p>
        </p:txBody>
      </p:sp>
      <p:sp>
        <p:nvSpPr>
          <p:cNvPr id="9" name="عنصر نائب لرقم الشريحة 8">
            <a:extLst>
              <a:ext uri="{FF2B5EF4-FFF2-40B4-BE49-F238E27FC236}">
                <a16:creationId xmlns:a16="http://schemas.microsoft.com/office/drawing/2014/main" id="{096D6F65-3C98-41D2-804C-D2249BD39187}"/>
              </a:ext>
            </a:extLst>
          </p:cNvPr>
          <p:cNvSpPr>
            <a:spLocks noGrp="1"/>
          </p:cNvSpPr>
          <p:nvPr>
            <p:ph type="sldNum" sz="quarter" idx="12"/>
          </p:nvPr>
        </p:nvSpPr>
        <p:spPr/>
        <p:txBody>
          <a:bodyPr/>
          <a:lstStyle/>
          <a:p>
            <a:fld id="{05B971BA-F0B0-42EC-83AA-B6FD4AF078A1}" type="slidenum">
              <a:rPr lang="ar-EG" smtClean="0"/>
              <a:t>‹#›</a:t>
            </a:fld>
            <a:endParaRPr lang="ar-EG"/>
          </a:p>
        </p:txBody>
      </p:sp>
    </p:spTree>
    <p:extLst>
      <p:ext uri="{BB962C8B-B14F-4D97-AF65-F5344CB8AC3E}">
        <p14:creationId xmlns:p14="http://schemas.microsoft.com/office/powerpoint/2010/main" val="756139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BE425CA-325F-472B-A8C2-B29ABC9FD004}"/>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تاريخ 2">
            <a:extLst>
              <a:ext uri="{FF2B5EF4-FFF2-40B4-BE49-F238E27FC236}">
                <a16:creationId xmlns:a16="http://schemas.microsoft.com/office/drawing/2014/main" id="{3430865E-2CA3-4F22-B8C9-51B546557B06}"/>
              </a:ext>
            </a:extLst>
          </p:cNvPr>
          <p:cNvSpPr>
            <a:spLocks noGrp="1"/>
          </p:cNvSpPr>
          <p:nvPr>
            <p:ph type="dt" sz="half" idx="10"/>
          </p:nvPr>
        </p:nvSpPr>
        <p:spPr/>
        <p:txBody>
          <a:bodyPr/>
          <a:lstStyle/>
          <a:p>
            <a:fld id="{A0004F3C-2400-4D21-AAC4-DC1E88585FA0}" type="datetimeFigureOut">
              <a:rPr lang="ar-EG" smtClean="0"/>
              <a:t>26/12/1442</a:t>
            </a:fld>
            <a:endParaRPr lang="ar-EG"/>
          </a:p>
        </p:txBody>
      </p:sp>
      <p:sp>
        <p:nvSpPr>
          <p:cNvPr id="4" name="عنصر نائب للتذييل 3">
            <a:extLst>
              <a:ext uri="{FF2B5EF4-FFF2-40B4-BE49-F238E27FC236}">
                <a16:creationId xmlns:a16="http://schemas.microsoft.com/office/drawing/2014/main" id="{52EC9333-FF54-4B8F-A24A-0077F19CBD31}"/>
              </a:ext>
            </a:extLst>
          </p:cNvPr>
          <p:cNvSpPr>
            <a:spLocks noGrp="1"/>
          </p:cNvSpPr>
          <p:nvPr>
            <p:ph type="ftr" sz="quarter" idx="11"/>
          </p:nvPr>
        </p:nvSpPr>
        <p:spPr/>
        <p:txBody>
          <a:bodyPr/>
          <a:lstStyle/>
          <a:p>
            <a:endParaRPr lang="ar-EG"/>
          </a:p>
        </p:txBody>
      </p:sp>
      <p:sp>
        <p:nvSpPr>
          <p:cNvPr id="5" name="عنصر نائب لرقم الشريحة 4">
            <a:extLst>
              <a:ext uri="{FF2B5EF4-FFF2-40B4-BE49-F238E27FC236}">
                <a16:creationId xmlns:a16="http://schemas.microsoft.com/office/drawing/2014/main" id="{5BD675F1-735C-42C7-88AB-2DEEF588E616}"/>
              </a:ext>
            </a:extLst>
          </p:cNvPr>
          <p:cNvSpPr>
            <a:spLocks noGrp="1"/>
          </p:cNvSpPr>
          <p:nvPr>
            <p:ph type="sldNum" sz="quarter" idx="12"/>
          </p:nvPr>
        </p:nvSpPr>
        <p:spPr/>
        <p:txBody>
          <a:bodyPr/>
          <a:lstStyle/>
          <a:p>
            <a:fld id="{05B971BA-F0B0-42EC-83AA-B6FD4AF078A1}" type="slidenum">
              <a:rPr lang="ar-EG" smtClean="0"/>
              <a:t>‹#›</a:t>
            </a:fld>
            <a:endParaRPr lang="ar-EG"/>
          </a:p>
        </p:txBody>
      </p:sp>
    </p:spTree>
    <p:extLst>
      <p:ext uri="{BB962C8B-B14F-4D97-AF65-F5344CB8AC3E}">
        <p14:creationId xmlns:p14="http://schemas.microsoft.com/office/powerpoint/2010/main" val="2750416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F0000B7D-57F0-4EA3-9434-A122E36D1834}"/>
              </a:ext>
            </a:extLst>
          </p:cNvPr>
          <p:cNvSpPr>
            <a:spLocks noGrp="1"/>
          </p:cNvSpPr>
          <p:nvPr>
            <p:ph type="dt" sz="half" idx="10"/>
          </p:nvPr>
        </p:nvSpPr>
        <p:spPr/>
        <p:txBody>
          <a:bodyPr/>
          <a:lstStyle/>
          <a:p>
            <a:fld id="{A0004F3C-2400-4D21-AAC4-DC1E88585FA0}" type="datetimeFigureOut">
              <a:rPr lang="ar-EG" smtClean="0"/>
              <a:t>26/12/1442</a:t>
            </a:fld>
            <a:endParaRPr lang="ar-EG"/>
          </a:p>
        </p:txBody>
      </p:sp>
      <p:sp>
        <p:nvSpPr>
          <p:cNvPr id="3" name="عنصر نائب للتذييل 2">
            <a:extLst>
              <a:ext uri="{FF2B5EF4-FFF2-40B4-BE49-F238E27FC236}">
                <a16:creationId xmlns:a16="http://schemas.microsoft.com/office/drawing/2014/main" id="{9209D183-7B25-4751-80EA-E1B06170E73F}"/>
              </a:ext>
            </a:extLst>
          </p:cNvPr>
          <p:cNvSpPr>
            <a:spLocks noGrp="1"/>
          </p:cNvSpPr>
          <p:nvPr>
            <p:ph type="ftr" sz="quarter" idx="11"/>
          </p:nvPr>
        </p:nvSpPr>
        <p:spPr/>
        <p:txBody>
          <a:bodyPr/>
          <a:lstStyle/>
          <a:p>
            <a:endParaRPr lang="ar-EG"/>
          </a:p>
        </p:txBody>
      </p:sp>
      <p:sp>
        <p:nvSpPr>
          <p:cNvPr id="4" name="عنصر نائب لرقم الشريحة 3">
            <a:extLst>
              <a:ext uri="{FF2B5EF4-FFF2-40B4-BE49-F238E27FC236}">
                <a16:creationId xmlns:a16="http://schemas.microsoft.com/office/drawing/2014/main" id="{5C94759C-76B7-4083-8F71-02D2489E9EEB}"/>
              </a:ext>
            </a:extLst>
          </p:cNvPr>
          <p:cNvSpPr>
            <a:spLocks noGrp="1"/>
          </p:cNvSpPr>
          <p:nvPr>
            <p:ph type="sldNum" sz="quarter" idx="12"/>
          </p:nvPr>
        </p:nvSpPr>
        <p:spPr/>
        <p:txBody>
          <a:bodyPr/>
          <a:lstStyle/>
          <a:p>
            <a:fld id="{05B971BA-F0B0-42EC-83AA-B6FD4AF078A1}" type="slidenum">
              <a:rPr lang="ar-EG" smtClean="0"/>
              <a:t>‹#›</a:t>
            </a:fld>
            <a:endParaRPr lang="ar-EG"/>
          </a:p>
        </p:txBody>
      </p:sp>
    </p:spTree>
    <p:extLst>
      <p:ext uri="{BB962C8B-B14F-4D97-AF65-F5344CB8AC3E}">
        <p14:creationId xmlns:p14="http://schemas.microsoft.com/office/powerpoint/2010/main" val="4291601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4A89099-B34C-467E-BE44-B101C1648929}"/>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ar-EG"/>
          </a:p>
        </p:txBody>
      </p:sp>
      <p:sp>
        <p:nvSpPr>
          <p:cNvPr id="3" name="عنصر نائب للمحتوى 2">
            <a:extLst>
              <a:ext uri="{FF2B5EF4-FFF2-40B4-BE49-F238E27FC236}">
                <a16:creationId xmlns:a16="http://schemas.microsoft.com/office/drawing/2014/main" id="{DF963028-B5FD-4DD6-B27F-2EF85FF3B7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نص 3">
            <a:extLst>
              <a:ext uri="{FF2B5EF4-FFF2-40B4-BE49-F238E27FC236}">
                <a16:creationId xmlns:a16="http://schemas.microsoft.com/office/drawing/2014/main" id="{11497852-779E-473E-AEC3-5E95AFBD35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744ACFA2-F6CE-4AFE-BF83-6F20D2A21EB4}"/>
              </a:ext>
            </a:extLst>
          </p:cNvPr>
          <p:cNvSpPr>
            <a:spLocks noGrp="1"/>
          </p:cNvSpPr>
          <p:nvPr>
            <p:ph type="dt" sz="half" idx="10"/>
          </p:nvPr>
        </p:nvSpPr>
        <p:spPr/>
        <p:txBody>
          <a:bodyPr/>
          <a:lstStyle/>
          <a:p>
            <a:fld id="{A0004F3C-2400-4D21-AAC4-DC1E88585FA0}" type="datetimeFigureOut">
              <a:rPr lang="ar-EG" smtClean="0"/>
              <a:t>26/12/1442</a:t>
            </a:fld>
            <a:endParaRPr lang="ar-EG"/>
          </a:p>
        </p:txBody>
      </p:sp>
      <p:sp>
        <p:nvSpPr>
          <p:cNvPr id="6" name="عنصر نائب للتذييل 5">
            <a:extLst>
              <a:ext uri="{FF2B5EF4-FFF2-40B4-BE49-F238E27FC236}">
                <a16:creationId xmlns:a16="http://schemas.microsoft.com/office/drawing/2014/main" id="{AA330ADF-B423-4EB1-80D7-3A745C5C9413}"/>
              </a:ext>
            </a:extLst>
          </p:cNvPr>
          <p:cNvSpPr>
            <a:spLocks noGrp="1"/>
          </p:cNvSpPr>
          <p:nvPr>
            <p:ph type="ftr" sz="quarter" idx="11"/>
          </p:nvPr>
        </p:nvSpPr>
        <p:spPr/>
        <p:txBody>
          <a:bodyPr/>
          <a:lstStyle/>
          <a:p>
            <a:endParaRPr lang="ar-EG"/>
          </a:p>
        </p:txBody>
      </p:sp>
      <p:sp>
        <p:nvSpPr>
          <p:cNvPr id="7" name="عنصر نائب لرقم الشريحة 6">
            <a:extLst>
              <a:ext uri="{FF2B5EF4-FFF2-40B4-BE49-F238E27FC236}">
                <a16:creationId xmlns:a16="http://schemas.microsoft.com/office/drawing/2014/main" id="{79FFFFF2-9AB2-4E45-8D2E-44038257B2A0}"/>
              </a:ext>
            </a:extLst>
          </p:cNvPr>
          <p:cNvSpPr>
            <a:spLocks noGrp="1"/>
          </p:cNvSpPr>
          <p:nvPr>
            <p:ph type="sldNum" sz="quarter" idx="12"/>
          </p:nvPr>
        </p:nvSpPr>
        <p:spPr/>
        <p:txBody>
          <a:bodyPr/>
          <a:lstStyle/>
          <a:p>
            <a:fld id="{05B971BA-F0B0-42EC-83AA-B6FD4AF078A1}" type="slidenum">
              <a:rPr lang="ar-EG" smtClean="0"/>
              <a:t>‹#›</a:t>
            </a:fld>
            <a:endParaRPr lang="ar-EG"/>
          </a:p>
        </p:txBody>
      </p:sp>
    </p:spTree>
    <p:extLst>
      <p:ext uri="{BB962C8B-B14F-4D97-AF65-F5344CB8AC3E}">
        <p14:creationId xmlns:p14="http://schemas.microsoft.com/office/powerpoint/2010/main" val="4078442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925E3F2-D375-419D-989F-9596442B0605}"/>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ar-EG"/>
          </a:p>
        </p:txBody>
      </p:sp>
      <p:sp>
        <p:nvSpPr>
          <p:cNvPr id="3" name="عنصر نائب للصورة 2">
            <a:extLst>
              <a:ext uri="{FF2B5EF4-FFF2-40B4-BE49-F238E27FC236}">
                <a16:creationId xmlns:a16="http://schemas.microsoft.com/office/drawing/2014/main" id="{7A2196BA-C488-4258-8788-A63F2C4F8B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عنصر نائب للنص 3">
            <a:extLst>
              <a:ext uri="{FF2B5EF4-FFF2-40B4-BE49-F238E27FC236}">
                <a16:creationId xmlns:a16="http://schemas.microsoft.com/office/drawing/2014/main" id="{FAE5F830-3477-4A78-AE05-179E94528A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45C5CD62-A4F7-4E05-B59B-9CFA68C04B6E}"/>
              </a:ext>
            </a:extLst>
          </p:cNvPr>
          <p:cNvSpPr>
            <a:spLocks noGrp="1"/>
          </p:cNvSpPr>
          <p:nvPr>
            <p:ph type="dt" sz="half" idx="10"/>
          </p:nvPr>
        </p:nvSpPr>
        <p:spPr/>
        <p:txBody>
          <a:bodyPr/>
          <a:lstStyle/>
          <a:p>
            <a:fld id="{A0004F3C-2400-4D21-AAC4-DC1E88585FA0}" type="datetimeFigureOut">
              <a:rPr lang="ar-EG" smtClean="0"/>
              <a:t>26/12/1442</a:t>
            </a:fld>
            <a:endParaRPr lang="ar-EG"/>
          </a:p>
        </p:txBody>
      </p:sp>
      <p:sp>
        <p:nvSpPr>
          <p:cNvPr id="6" name="عنصر نائب للتذييل 5">
            <a:extLst>
              <a:ext uri="{FF2B5EF4-FFF2-40B4-BE49-F238E27FC236}">
                <a16:creationId xmlns:a16="http://schemas.microsoft.com/office/drawing/2014/main" id="{31795511-8C01-44AC-B7D8-C6F2F2049B9A}"/>
              </a:ext>
            </a:extLst>
          </p:cNvPr>
          <p:cNvSpPr>
            <a:spLocks noGrp="1"/>
          </p:cNvSpPr>
          <p:nvPr>
            <p:ph type="ftr" sz="quarter" idx="11"/>
          </p:nvPr>
        </p:nvSpPr>
        <p:spPr/>
        <p:txBody>
          <a:bodyPr/>
          <a:lstStyle/>
          <a:p>
            <a:endParaRPr lang="ar-EG"/>
          </a:p>
        </p:txBody>
      </p:sp>
      <p:sp>
        <p:nvSpPr>
          <p:cNvPr id="7" name="عنصر نائب لرقم الشريحة 6">
            <a:extLst>
              <a:ext uri="{FF2B5EF4-FFF2-40B4-BE49-F238E27FC236}">
                <a16:creationId xmlns:a16="http://schemas.microsoft.com/office/drawing/2014/main" id="{1874F283-7B1C-4CA0-916F-45136C8F32C4}"/>
              </a:ext>
            </a:extLst>
          </p:cNvPr>
          <p:cNvSpPr>
            <a:spLocks noGrp="1"/>
          </p:cNvSpPr>
          <p:nvPr>
            <p:ph type="sldNum" sz="quarter" idx="12"/>
          </p:nvPr>
        </p:nvSpPr>
        <p:spPr/>
        <p:txBody>
          <a:bodyPr/>
          <a:lstStyle/>
          <a:p>
            <a:fld id="{05B971BA-F0B0-42EC-83AA-B6FD4AF078A1}" type="slidenum">
              <a:rPr lang="ar-EG" smtClean="0"/>
              <a:t>‹#›</a:t>
            </a:fld>
            <a:endParaRPr lang="ar-EG"/>
          </a:p>
        </p:txBody>
      </p:sp>
    </p:spTree>
    <p:extLst>
      <p:ext uri="{BB962C8B-B14F-4D97-AF65-F5344CB8AC3E}">
        <p14:creationId xmlns:p14="http://schemas.microsoft.com/office/powerpoint/2010/main" val="3564986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742D0557-5165-4618-A35D-FEE97061E732}"/>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ar-EG"/>
          </a:p>
        </p:txBody>
      </p:sp>
      <p:sp>
        <p:nvSpPr>
          <p:cNvPr id="3" name="عنصر نائب للنص 2">
            <a:extLst>
              <a:ext uri="{FF2B5EF4-FFF2-40B4-BE49-F238E27FC236}">
                <a16:creationId xmlns:a16="http://schemas.microsoft.com/office/drawing/2014/main" id="{CCBBE3CA-3231-4BE2-92B6-A9EDCDBF95FF}"/>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a16="http://schemas.microsoft.com/office/drawing/2014/main" id="{75081D8E-5CBC-4AD3-9A58-CEFD0D6C9A19}"/>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0004F3C-2400-4D21-AAC4-DC1E88585FA0}" type="datetimeFigureOut">
              <a:rPr lang="ar-EG" smtClean="0"/>
              <a:t>26/12/1442</a:t>
            </a:fld>
            <a:endParaRPr lang="ar-EG"/>
          </a:p>
        </p:txBody>
      </p:sp>
      <p:sp>
        <p:nvSpPr>
          <p:cNvPr id="5" name="عنصر نائب للتذييل 4">
            <a:extLst>
              <a:ext uri="{FF2B5EF4-FFF2-40B4-BE49-F238E27FC236}">
                <a16:creationId xmlns:a16="http://schemas.microsoft.com/office/drawing/2014/main" id="{7CA5A6B7-2665-460A-98F7-6833250438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p>
        </p:txBody>
      </p:sp>
      <p:sp>
        <p:nvSpPr>
          <p:cNvPr id="6" name="عنصر نائب لرقم الشريحة 5">
            <a:extLst>
              <a:ext uri="{FF2B5EF4-FFF2-40B4-BE49-F238E27FC236}">
                <a16:creationId xmlns:a16="http://schemas.microsoft.com/office/drawing/2014/main" id="{46FB9E92-3ADC-4472-84F0-1C15F1383EFA}"/>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5B971BA-F0B0-42EC-83AA-B6FD4AF078A1}" type="slidenum">
              <a:rPr lang="ar-EG" smtClean="0"/>
              <a:t>‹#›</a:t>
            </a:fld>
            <a:endParaRPr lang="ar-EG"/>
          </a:p>
        </p:txBody>
      </p:sp>
    </p:spTree>
    <p:extLst>
      <p:ext uri="{BB962C8B-B14F-4D97-AF65-F5344CB8AC3E}">
        <p14:creationId xmlns:p14="http://schemas.microsoft.com/office/powerpoint/2010/main" val="3096222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B7CDD88B-8016-4FB8-BFF9-EE89C2F03593}"/>
              </a:ext>
            </a:extLst>
          </p:cNvPr>
          <p:cNvSpPr txBox="1"/>
          <p:nvPr/>
        </p:nvSpPr>
        <p:spPr>
          <a:xfrm>
            <a:off x="4729655" y="2900856"/>
            <a:ext cx="3736428" cy="707886"/>
          </a:xfrm>
          <a:prstGeom prst="rect">
            <a:avLst/>
          </a:prstGeom>
          <a:noFill/>
        </p:spPr>
        <p:txBody>
          <a:bodyPr wrap="square" rtlCol="1">
            <a:spAutoFit/>
          </a:bodyPr>
          <a:lstStyle/>
          <a:p>
            <a:pPr algn="ctr"/>
            <a:r>
              <a:rPr lang="ar-EG" sz="4000" b="1" dirty="0"/>
              <a:t>الوحدة الأولى</a:t>
            </a:r>
          </a:p>
        </p:txBody>
      </p:sp>
      <p:sp>
        <p:nvSpPr>
          <p:cNvPr id="5" name="مربع نص 4">
            <a:extLst>
              <a:ext uri="{FF2B5EF4-FFF2-40B4-BE49-F238E27FC236}">
                <a16:creationId xmlns:a16="http://schemas.microsoft.com/office/drawing/2014/main" id="{43671378-B16C-4AF2-9CAC-62D6CB3713BA}"/>
              </a:ext>
            </a:extLst>
          </p:cNvPr>
          <p:cNvSpPr txBox="1"/>
          <p:nvPr/>
        </p:nvSpPr>
        <p:spPr>
          <a:xfrm>
            <a:off x="4209394" y="4202576"/>
            <a:ext cx="4524703" cy="1015663"/>
          </a:xfrm>
          <a:prstGeom prst="rect">
            <a:avLst/>
          </a:prstGeom>
          <a:noFill/>
        </p:spPr>
        <p:txBody>
          <a:bodyPr wrap="square" rtlCol="1">
            <a:spAutoFit/>
          </a:bodyPr>
          <a:lstStyle/>
          <a:p>
            <a:pPr algn="ctr"/>
            <a:r>
              <a:rPr lang="ar-EG" sz="6000" b="1" dirty="0">
                <a:solidFill>
                  <a:srgbClr val="7030A0"/>
                </a:solidFill>
              </a:rPr>
              <a:t>تعلم الأساسيات</a:t>
            </a:r>
          </a:p>
        </p:txBody>
      </p:sp>
      <p:pic>
        <p:nvPicPr>
          <p:cNvPr id="7" name="صورة 6">
            <a:extLst>
              <a:ext uri="{FF2B5EF4-FFF2-40B4-BE49-F238E27FC236}">
                <a16:creationId xmlns:a16="http://schemas.microsoft.com/office/drawing/2014/main" id="{38F38999-DAE1-42E7-A256-2046D5B7540C}"/>
              </a:ext>
            </a:extLst>
          </p:cNvPr>
          <p:cNvPicPr>
            <a:picLocks noChangeAspect="1"/>
          </p:cNvPicPr>
          <p:nvPr/>
        </p:nvPicPr>
        <p:blipFill>
          <a:blip r:embed="rId3"/>
          <a:stretch>
            <a:fillRect/>
          </a:stretch>
        </p:blipFill>
        <p:spPr>
          <a:xfrm>
            <a:off x="599090" y="525363"/>
            <a:ext cx="2380593" cy="269466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420863993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129F6CA3-D40D-47F7-861C-B44C6A0BA7C2}"/>
              </a:ext>
            </a:extLst>
          </p:cNvPr>
          <p:cNvSpPr txBox="1"/>
          <p:nvPr/>
        </p:nvSpPr>
        <p:spPr>
          <a:xfrm>
            <a:off x="5738649" y="409904"/>
            <a:ext cx="5139558" cy="1200329"/>
          </a:xfrm>
          <a:prstGeom prst="rect">
            <a:avLst/>
          </a:prstGeom>
          <a:solidFill>
            <a:schemeClr val="bg1">
              <a:lumMod val="95000"/>
            </a:schemeClr>
          </a:solidFill>
        </p:spPr>
        <p:txBody>
          <a:bodyPr wrap="square" rtlCol="1">
            <a:spAutoFit/>
          </a:bodyPr>
          <a:lstStyle/>
          <a:p>
            <a:r>
              <a:rPr lang="ar-EG" sz="3600" b="1" dirty="0">
                <a:solidFill>
                  <a:srgbClr val="7030A0"/>
                </a:solidFill>
              </a:rPr>
              <a:t>يمكنك أيضًا إنشاء اختصار مباشرة على سطح المكتب:</a:t>
            </a:r>
          </a:p>
        </p:txBody>
      </p:sp>
      <p:sp>
        <p:nvSpPr>
          <p:cNvPr id="5" name="مربع نص 4">
            <a:extLst>
              <a:ext uri="{FF2B5EF4-FFF2-40B4-BE49-F238E27FC236}">
                <a16:creationId xmlns:a16="http://schemas.microsoft.com/office/drawing/2014/main" id="{BEE519F0-2100-42EF-BF1E-879BF3FAAB54}"/>
              </a:ext>
            </a:extLst>
          </p:cNvPr>
          <p:cNvSpPr txBox="1"/>
          <p:nvPr/>
        </p:nvSpPr>
        <p:spPr>
          <a:xfrm>
            <a:off x="6017629" y="1775670"/>
            <a:ext cx="5139558" cy="1569660"/>
          </a:xfrm>
          <a:prstGeom prst="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r>
              <a:rPr lang="ar-EG" sz="3200" b="1" dirty="0"/>
              <a:t>4- سيتم إنشاء اختصار على سطح المكتب.</a:t>
            </a:r>
            <a:endParaRPr lang="en-US" sz="3200" b="1" dirty="0"/>
          </a:p>
          <a:p>
            <a:endParaRPr lang="en-US" sz="3200" b="1" dirty="0"/>
          </a:p>
        </p:txBody>
      </p:sp>
      <p:pic>
        <p:nvPicPr>
          <p:cNvPr id="3" name="صورة 2">
            <a:extLst>
              <a:ext uri="{FF2B5EF4-FFF2-40B4-BE49-F238E27FC236}">
                <a16:creationId xmlns:a16="http://schemas.microsoft.com/office/drawing/2014/main" id="{AC45A13D-FF45-468C-99A7-727A39F740F0}"/>
              </a:ext>
            </a:extLst>
          </p:cNvPr>
          <p:cNvPicPr>
            <a:picLocks noChangeAspect="1"/>
          </p:cNvPicPr>
          <p:nvPr/>
        </p:nvPicPr>
        <p:blipFill>
          <a:blip r:embed="rId2"/>
          <a:stretch>
            <a:fillRect/>
          </a:stretch>
        </p:blipFill>
        <p:spPr>
          <a:xfrm>
            <a:off x="1034813" y="991596"/>
            <a:ext cx="4245429" cy="3137807"/>
          </a:xfrm>
          <a:prstGeom prst="rect">
            <a:avLst/>
          </a:prstGeom>
        </p:spPr>
      </p:pic>
    </p:spTree>
    <p:extLst>
      <p:ext uri="{BB962C8B-B14F-4D97-AF65-F5344CB8AC3E}">
        <p14:creationId xmlns:p14="http://schemas.microsoft.com/office/powerpoint/2010/main" val="1846049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 calcmode="lin" valueType="num">
                                      <p:cBhvr>
                                        <p:cTn id="12" dur="500" fill="hold"/>
                                        <p:tgtEl>
                                          <p:spTgt spid="5">
                                            <p:bg/>
                                          </p:spTgt>
                                        </p:tgtEl>
                                        <p:attrNameLst>
                                          <p:attrName>ppt_w</p:attrName>
                                        </p:attrNameLst>
                                      </p:cBhvr>
                                      <p:tavLst>
                                        <p:tav tm="0">
                                          <p:val>
                                            <p:fltVal val="0"/>
                                          </p:val>
                                        </p:tav>
                                        <p:tav tm="100000">
                                          <p:val>
                                            <p:strVal val="#ppt_w"/>
                                          </p:val>
                                        </p:tav>
                                      </p:tavLst>
                                    </p:anim>
                                    <p:anim calcmode="lin" valueType="num">
                                      <p:cBhvr>
                                        <p:cTn id="13" dur="500" fill="hold"/>
                                        <p:tgtEl>
                                          <p:spTgt spid="5">
                                            <p:bg/>
                                          </p:spTgt>
                                        </p:tgtEl>
                                        <p:attrNameLst>
                                          <p:attrName>ppt_h</p:attrName>
                                        </p:attrNameLst>
                                      </p:cBhvr>
                                      <p:tavLst>
                                        <p:tav tm="0">
                                          <p:val>
                                            <p:fltVal val="0"/>
                                          </p:val>
                                        </p:tav>
                                        <p:tav tm="100000">
                                          <p:val>
                                            <p:strVal val="#ppt_h"/>
                                          </p:val>
                                        </p:tav>
                                      </p:tavLst>
                                    </p:anim>
                                    <p:animEffect transition="in" filter="fade">
                                      <p:cBhvr>
                                        <p:cTn id="14" dur="500"/>
                                        <p:tgtEl>
                                          <p:spTgt spid="5">
                                            <p:bg/>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p:cTn id="19"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129F6CA3-D40D-47F7-861C-B44C6A0BA7C2}"/>
              </a:ext>
            </a:extLst>
          </p:cNvPr>
          <p:cNvSpPr txBox="1"/>
          <p:nvPr/>
        </p:nvSpPr>
        <p:spPr>
          <a:xfrm>
            <a:off x="5738649" y="409904"/>
            <a:ext cx="5139558" cy="1200329"/>
          </a:xfrm>
          <a:prstGeom prst="rect">
            <a:avLst/>
          </a:prstGeom>
          <a:solidFill>
            <a:schemeClr val="bg1">
              <a:lumMod val="95000"/>
            </a:schemeClr>
          </a:solidFill>
        </p:spPr>
        <p:txBody>
          <a:bodyPr wrap="square" rtlCol="1">
            <a:spAutoFit/>
          </a:bodyPr>
          <a:lstStyle/>
          <a:p>
            <a:r>
              <a:rPr lang="ar-EG" sz="3600" b="1" dirty="0">
                <a:solidFill>
                  <a:srgbClr val="C00000"/>
                </a:solidFill>
              </a:rPr>
              <a:t>إذا كنت ترغب في حذف الاختصار/</a:t>
            </a:r>
          </a:p>
        </p:txBody>
      </p:sp>
      <p:sp>
        <p:nvSpPr>
          <p:cNvPr id="5" name="مربع نص 4">
            <a:extLst>
              <a:ext uri="{FF2B5EF4-FFF2-40B4-BE49-F238E27FC236}">
                <a16:creationId xmlns:a16="http://schemas.microsoft.com/office/drawing/2014/main" id="{BEE519F0-2100-42EF-BF1E-879BF3FAAB54}"/>
              </a:ext>
            </a:extLst>
          </p:cNvPr>
          <p:cNvSpPr txBox="1"/>
          <p:nvPr/>
        </p:nvSpPr>
        <p:spPr>
          <a:xfrm>
            <a:off x="6017629" y="1775670"/>
            <a:ext cx="5139558" cy="1569660"/>
          </a:xfrm>
          <a:prstGeom prst="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r>
              <a:rPr lang="ar-EG" sz="3200" b="1" dirty="0"/>
              <a:t>1- اضغط بزر الفأرة الأيمن على الاختصار.</a:t>
            </a:r>
          </a:p>
          <a:p>
            <a:r>
              <a:rPr lang="ar-EG" sz="3200" b="1" dirty="0"/>
              <a:t>2- اضغط على حذف </a:t>
            </a:r>
            <a:r>
              <a:rPr lang="en-US" sz="3200" b="1" dirty="0"/>
              <a:t>Delete</a:t>
            </a:r>
          </a:p>
        </p:txBody>
      </p:sp>
      <p:pic>
        <p:nvPicPr>
          <p:cNvPr id="6" name="صورة 5">
            <a:extLst>
              <a:ext uri="{FF2B5EF4-FFF2-40B4-BE49-F238E27FC236}">
                <a16:creationId xmlns:a16="http://schemas.microsoft.com/office/drawing/2014/main" id="{AD7A81B2-0DEF-4E63-B04D-02BC9B5E4DBF}"/>
              </a:ext>
            </a:extLst>
          </p:cNvPr>
          <p:cNvPicPr>
            <a:picLocks noChangeAspect="1"/>
          </p:cNvPicPr>
          <p:nvPr/>
        </p:nvPicPr>
        <p:blipFill>
          <a:blip r:embed="rId2"/>
          <a:stretch>
            <a:fillRect/>
          </a:stretch>
        </p:blipFill>
        <p:spPr>
          <a:xfrm>
            <a:off x="1313793" y="1010068"/>
            <a:ext cx="3926341" cy="4032938"/>
          </a:xfrm>
          <a:prstGeom prst="rect">
            <a:avLst/>
          </a:prstGeom>
        </p:spPr>
      </p:pic>
    </p:spTree>
    <p:extLst>
      <p:ext uri="{BB962C8B-B14F-4D97-AF65-F5344CB8AC3E}">
        <p14:creationId xmlns:p14="http://schemas.microsoft.com/office/powerpoint/2010/main" val="2353567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 calcmode="lin" valueType="num">
                                      <p:cBhvr>
                                        <p:cTn id="12" dur="500" fill="hold"/>
                                        <p:tgtEl>
                                          <p:spTgt spid="5">
                                            <p:bg/>
                                          </p:spTgt>
                                        </p:tgtEl>
                                        <p:attrNameLst>
                                          <p:attrName>ppt_w</p:attrName>
                                        </p:attrNameLst>
                                      </p:cBhvr>
                                      <p:tavLst>
                                        <p:tav tm="0">
                                          <p:val>
                                            <p:fltVal val="0"/>
                                          </p:val>
                                        </p:tav>
                                        <p:tav tm="100000">
                                          <p:val>
                                            <p:strVal val="#ppt_w"/>
                                          </p:val>
                                        </p:tav>
                                      </p:tavLst>
                                    </p:anim>
                                    <p:anim calcmode="lin" valueType="num">
                                      <p:cBhvr>
                                        <p:cTn id="13" dur="500" fill="hold"/>
                                        <p:tgtEl>
                                          <p:spTgt spid="5">
                                            <p:bg/>
                                          </p:spTgt>
                                        </p:tgtEl>
                                        <p:attrNameLst>
                                          <p:attrName>ppt_h</p:attrName>
                                        </p:attrNameLst>
                                      </p:cBhvr>
                                      <p:tavLst>
                                        <p:tav tm="0">
                                          <p:val>
                                            <p:fltVal val="0"/>
                                          </p:val>
                                        </p:tav>
                                        <p:tav tm="100000">
                                          <p:val>
                                            <p:strVal val="#ppt_h"/>
                                          </p:val>
                                        </p:tav>
                                      </p:tavLst>
                                    </p:anim>
                                    <p:animEffect transition="in" filter="fade">
                                      <p:cBhvr>
                                        <p:cTn id="14" dur="500"/>
                                        <p:tgtEl>
                                          <p:spTgt spid="5">
                                            <p:bg/>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p:cTn id="19"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 calcmode="lin" valueType="num">
                                      <p:cBhvr>
                                        <p:cTn id="26"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28"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B9C2D369-F695-41EF-8FE2-A0BF218F0C87}"/>
              </a:ext>
            </a:extLst>
          </p:cNvPr>
          <p:cNvPicPr>
            <a:picLocks noChangeAspect="1"/>
          </p:cNvPicPr>
          <p:nvPr/>
        </p:nvPicPr>
        <p:blipFill>
          <a:blip r:embed="rId2"/>
          <a:stretch>
            <a:fillRect/>
          </a:stretch>
        </p:blipFill>
        <p:spPr>
          <a:xfrm>
            <a:off x="7817303" y="1091017"/>
            <a:ext cx="2828925" cy="4084459"/>
          </a:xfrm>
          <a:prstGeom prst="rect">
            <a:avLst/>
          </a:prstGeom>
        </p:spPr>
      </p:pic>
      <p:sp>
        <p:nvSpPr>
          <p:cNvPr id="4" name="فقاعة الكلام: بيضاوية 3">
            <a:extLst>
              <a:ext uri="{FF2B5EF4-FFF2-40B4-BE49-F238E27FC236}">
                <a16:creationId xmlns:a16="http://schemas.microsoft.com/office/drawing/2014/main" id="{35D878B9-48AF-42C4-A92C-2C628B35C29F}"/>
              </a:ext>
            </a:extLst>
          </p:cNvPr>
          <p:cNvSpPr/>
          <p:nvPr/>
        </p:nvSpPr>
        <p:spPr>
          <a:xfrm>
            <a:off x="825954" y="1017133"/>
            <a:ext cx="5551714" cy="4158343"/>
          </a:xfrm>
          <a:prstGeom prst="wedgeEllipseCallout">
            <a:avLst>
              <a:gd name="adj1" fmla="val 78774"/>
              <a:gd name="adj2" fmla="val 18823"/>
            </a:avLst>
          </a:prstGeom>
          <a:noFill/>
          <a:ln>
            <a:solidFill>
              <a:srgbClr val="FF00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600" b="1" dirty="0">
                <a:solidFill>
                  <a:schemeClr val="accent2">
                    <a:lumMod val="50000"/>
                  </a:schemeClr>
                </a:solidFill>
              </a:rPr>
              <a:t>إن حذف الاختصار يلغي ذلك الرابط فقط دون التأثير على الملف أو المجلد الأصلي,</a:t>
            </a:r>
          </a:p>
        </p:txBody>
      </p:sp>
    </p:spTree>
    <p:extLst>
      <p:ext uri="{BB962C8B-B14F-4D97-AF65-F5344CB8AC3E}">
        <p14:creationId xmlns:p14="http://schemas.microsoft.com/office/powerpoint/2010/main" val="246787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1000"/>
                                        <p:tgtEl>
                                          <p:spTgt spid="4">
                                            <p:bg/>
                                          </p:spTgt>
                                        </p:tgtEl>
                                      </p:cBhvr>
                                    </p:animEffect>
                                    <p:anim calcmode="lin" valueType="num">
                                      <p:cBhvr>
                                        <p:cTn id="8" dur="1000" fill="hold"/>
                                        <p:tgtEl>
                                          <p:spTgt spid="4">
                                            <p:bg/>
                                          </p:spTgt>
                                        </p:tgtEl>
                                        <p:attrNameLst>
                                          <p:attrName>ppt_x</p:attrName>
                                        </p:attrNameLst>
                                      </p:cBhvr>
                                      <p:tavLst>
                                        <p:tav tm="0">
                                          <p:val>
                                            <p:strVal val="#ppt_x"/>
                                          </p:val>
                                        </p:tav>
                                        <p:tav tm="100000">
                                          <p:val>
                                            <p:strVal val="#ppt_x"/>
                                          </p:val>
                                        </p:tav>
                                      </p:tavLst>
                                    </p:anim>
                                    <p:anim calcmode="lin" valueType="num">
                                      <p:cBhvr>
                                        <p:cTn id="9" dur="1000" fill="hold"/>
                                        <p:tgtEl>
                                          <p:spTgt spid="4">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شرح تصميم ايطار مستطيل للكتابه ع الصوره‎">
            <a:extLst>
              <a:ext uri="{FF2B5EF4-FFF2-40B4-BE49-F238E27FC236}">
                <a16:creationId xmlns:a16="http://schemas.microsoft.com/office/drawing/2014/main" id="{FD06208F-642A-46FF-9B5C-26E30B509CD3}"/>
              </a:ext>
            </a:extLst>
          </p:cNvPr>
          <p:cNvPicPr>
            <a:picLocks noChangeAspect="1" noChangeArrowheads="1"/>
          </p:cNvPicPr>
          <p:nvPr/>
        </p:nvPicPr>
        <p:blipFill rotWithShape="1">
          <a:blip r:embed="rId2">
            <a:clrChange>
              <a:clrFrom>
                <a:srgbClr val="000000">
                  <a:alpha val="0"/>
                </a:srgbClr>
              </a:clrFrom>
              <a:clrTo>
                <a:srgbClr val="000000">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l="37562"/>
          <a:stretch/>
        </p:blipFill>
        <p:spPr bwMode="auto">
          <a:xfrm>
            <a:off x="762001" y="1066800"/>
            <a:ext cx="10107736" cy="6166569"/>
          </a:xfrm>
          <a:prstGeom prst="rect">
            <a:avLst/>
          </a:prstGeom>
          <a:noFill/>
        </p:spPr>
      </p:pic>
      <p:sp>
        <p:nvSpPr>
          <p:cNvPr id="3" name="مربع نص 2">
            <a:extLst>
              <a:ext uri="{FF2B5EF4-FFF2-40B4-BE49-F238E27FC236}">
                <a16:creationId xmlns:a16="http://schemas.microsoft.com/office/drawing/2014/main" id="{528D2A79-A869-4208-B25E-A2EF9C9061E7}"/>
              </a:ext>
            </a:extLst>
          </p:cNvPr>
          <p:cNvSpPr txBox="1"/>
          <p:nvPr/>
        </p:nvSpPr>
        <p:spPr>
          <a:xfrm>
            <a:off x="6487886" y="2133600"/>
            <a:ext cx="2895600" cy="1569660"/>
          </a:xfrm>
          <a:prstGeom prst="rect">
            <a:avLst/>
          </a:prstGeom>
          <a:noFill/>
        </p:spPr>
        <p:txBody>
          <a:bodyPr wrap="square" rtlCol="1">
            <a:spAutoFit/>
          </a:bodyPr>
          <a:lstStyle/>
          <a:p>
            <a:r>
              <a:rPr lang="ar-EG" sz="9600" b="1" dirty="0">
                <a:solidFill>
                  <a:srgbClr val="C00000"/>
                </a:solidFill>
              </a:rPr>
              <a:t>انتبه</a:t>
            </a:r>
          </a:p>
        </p:txBody>
      </p:sp>
      <p:sp>
        <p:nvSpPr>
          <p:cNvPr id="4" name="مربع نص 3">
            <a:extLst>
              <a:ext uri="{FF2B5EF4-FFF2-40B4-BE49-F238E27FC236}">
                <a16:creationId xmlns:a16="http://schemas.microsoft.com/office/drawing/2014/main" id="{918F19BD-37A2-46CD-B6BA-60DC4195C6D0}"/>
              </a:ext>
            </a:extLst>
          </p:cNvPr>
          <p:cNvSpPr txBox="1"/>
          <p:nvPr/>
        </p:nvSpPr>
        <p:spPr>
          <a:xfrm>
            <a:off x="1262744" y="2590800"/>
            <a:ext cx="4724400" cy="2554545"/>
          </a:xfrm>
          <a:prstGeom prst="rect">
            <a:avLst/>
          </a:prstGeom>
          <a:noFill/>
        </p:spPr>
        <p:txBody>
          <a:bodyPr wrap="square" rtlCol="1">
            <a:spAutoFit/>
          </a:bodyPr>
          <a:lstStyle/>
          <a:p>
            <a:pPr algn="ctr"/>
            <a:r>
              <a:rPr lang="ar-EG" sz="3200" b="1" dirty="0"/>
              <a:t>من المهم أن تتوفر الإضاءة الكافية في مكان العمل أو الدراسة، ويفضل الاعتماد على الضوء الطبيعي أو المصابيح ذات الإضاءة المعتدلة.</a:t>
            </a:r>
          </a:p>
        </p:txBody>
      </p:sp>
    </p:spTree>
    <p:extLst>
      <p:ext uri="{BB962C8B-B14F-4D97-AF65-F5344CB8AC3E}">
        <p14:creationId xmlns:p14="http://schemas.microsoft.com/office/powerpoint/2010/main" val="4234029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خلفيات بوربوينت حديثة">
            <a:extLst>
              <a:ext uri="{FF2B5EF4-FFF2-40B4-BE49-F238E27FC236}">
                <a16:creationId xmlns:a16="http://schemas.microsoft.com/office/drawing/2014/main" id="{A21523CD-8AD2-48F6-975B-DB97E64D1D4B}"/>
              </a:ext>
            </a:extLst>
          </p:cNvPr>
          <p:cNvPicPr>
            <a:picLocks noChangeAspect="1" noChangeArrowheads="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3409950" y="545646"/>
            <a:ext cx="5372100" cy="5200650"/>
          </a:xfrm>
          <a:prstGeom prst="rect">
            <a:avLst/>
          </a:prstGeom>
          <a:noFill/>
        </p:spPr>
      </p:pic>
      <p:sp>
        <p:nvSpPr>
          <p:cNvPr id="3" name="مربع نص 2">
            <a:extLst>
              <a:ext uri="{FF2B5EF4-FFF2-40B4-BE49-F238E27FC236}">
                <a16:creationId xmlns:a16="http://schemas.microsoft.com/office/drawing/2014/main" id="{3B30D77F-BEDB-4377-AC5F-40693CC5A313}"/>
              </a:ext>
            </a:extLst>
          </p:cNvPr>
          <p:cNvSpPr txBox="1"/>
          <p:nvPr/>
        </p:nvSpPr>
        <p:spPr>
          <a:xfrm>
            <a:off x="4724400" y="2024743"/>
            <a:ext cx="2939143" cy="2123658"/>
          </a:xfrm>
          <a:prstGeom prst="rect">
            <a:avLst/>
          </a:prstGeom>
          <a:noFill/>
        </p:spPr>
        <p:txBody>
          <a:bodyPr wrap="square" rtlCol="1">
            <a:spAutoFit/>
          </a:bodyPr>
          <a:lstStyle/>
          <a:p>
            <a:pPr algn="ctr"/>
            <a:r>
              <a:rPr lang="ar-EG" sz="4400" b="1" dirty="0"/>
              <a:t>الملفات والمجلدات المضغوطة</a:t>
            </a:r>
          </a:p>
        </p:txBody>
      </p:sp>
    </p:spTree>
    <p:extLst>
      <p:ext uri="{BB962C8B-B14F-4D97-AF65-F5344CB8AC3E}">
        <p14:creationId xmlns:p14="http://schemas.microsoft.com/office/powerpoint/2010/main" val="194410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زوايا مستديرة 2">
            <a:extLst>
              <a:ext uri="{FF2B5EF4-FFF2-40B4-BE49-F238E27FC236}">
                <a16:creationId xmlns:a16="http://schemas.microsoft.com/office/drawing/2014/main" id="{56D78771-7FE9-4929-948F-3BFC26F6AE20}"/>
              </a:ext>
            </a:extLst>
          </p:cNvPr>
          <p:cNvSpPr/>
          <p:nvPr/>
        </p:nvSpPr>
        <p:spPr>
          <a:xfrm>
            <a:off x="2008681" y="2045279"/>
            <a:ext cx="7818118" cy="2767442"/>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rtlCol="0" anchor="ctr"/>
          <a:lstStyle/>
          <a:p>
            <a:pPr algn="ctr">
              <a:defRPr/>
            </a:pPr>
            <a:r>
              <a:rPr lang="ar-EG" sz="3200" b="1" dirty="0">
                <a:solidFill>
                  <a:schemeClr val="tx1"/>
                </a:solidFill>
              </a:rPr>
              <a:t>قد تشغل الملفات والمجلدات مساحة كبيرة على وحدة التخزين في الحاسب. من الجيد أن يكون بإمكاننا تصغير حجم تلك الملفات والمجلدات، وذلك لتوفير السعة التخزينية أو لإتاحة إرسالها كمرفقات عبر البريد الإلكتروني.</a:t>
            </a:r>
          </a:p>
        </p:txBody>
      </p:sp>
    </p:spTree>
    <p:extLst>
      <p:ext uri="{BB962C8B-B14F-4D97-AF65-F5344CB8AC3E}">
        <p14:creationId xmlns:p14="http://schemas.microsoft.com/office/powerpoint/2010/main" val="2325110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زوايا مستديرة 2">
            <a:extLst>
              <a:ext uri="{FF2B5EF4-FFF2-40B4-BE49-F238E27FC236}">
                <a16:creationId xmlns:a16="http://schemas.microsoft.com/office/drawing/2014/main" id="{56D78771-7FE9-4929-948F-3BFC26F6AE20}"/>
              </a:ext>
            </a:extLst>
          </p:cNvPr>
          <p:cNvSpPr/>
          <p:nvPr/>
        </p:nvSpPr>
        <p:spPr>
          <a:xfrm>
            <a:off x="2008681" y="2045279"/>
            <a:ext cx="7818118" cy="2767442"/>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rtlCol="0" anchor="ctr"/>
          <a:lstStyle/>
          <a:p>
            <a:pPr algn="ctr">
              <a:defRPr/>
            </a:pPr>
            <a:r>
              <a:rPr lang="ar-EG" sz="3200" b="1" dirty="0">
                <a:solidFill>
                  <a:schemeClr val="tx1"/>
                </a:solidFill>
              </a:rPr>
              <a:t>يمكن القيام بذلك من خلال عملية يطلق عليها (ضغط) الملفات والمجلدات، التي تؤدي إلى تصغير حجمها بنسب متفاوتة. يمكن نسخ تلك الملفات والمجلدات المضغوطة ونقلها بوصفها ملفات وكذلك حذف وإضافة المزيد من الملفات إليها بشكل يشبه طريقة التعامل مع المجلدات.</a:t>
            </a:r>
          </a:p>
        </p:txBody>
      </p:sp>
    </p:spTree>
    <p:extLst>
      <p:ext uri="{BB962C8B-B14F-4D97-AF65-F5344CB8AC3E}">
        <p14:creationId xmlns:p14="http://schemas.microsoft.com/office/powerpoint/2010/main" val="970421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129F6CA3-D40D-47F7-861C-B44C6A0BA7C2}"/>
              </a:ext>
            </a:extLst>
          </p:cNvPr>
          <p:cNvSpPr txBox="1"/>
          <p:nvPr/>
        </p:nvSpPr>
        <p:spPr>
          <a:xfrm>
            <a:off x="5738649" y="409904"/>
            <a:ext cx="5139558" cy="646331"/>
          </a:xfrm>
          <a:prstGeom prst="rect">
            <a:avLst/>
          </a:prstGeom>
          <a:solidFill>
            <a:schemeClr val="bg1">
              <a:lumMod val="95000"/>
            </a:schemeClr>
          </a:solidFill>
        </p:spPr>
        <p:txBody>
          <a:bodyPr wrap="square" rtlCol="1">
            <a:spAutoFit/>
          </a:bodyPr>
          <a:lstStyle/>
          <a:p>
            <a:r>
              <a:rPr lang="ar-EG" sz="3600" b="1" dirty="0">
                <a:solidFill>
                  <a:srgbClr val="7030A0"/>
                </a:solidFill>
              </a:rPr>
              <a:t>لضغط ملف أو مجلد:</a:t>
            </a:r>
          </a:p>
        </p:txBody>
      </p:sp>
      <p:sp>
        <p:nvSpPr>
          <p:cNvPr id="5" name="مربع نص 4">
            <a:extLst>
              <a:ext uri="{FF2B5EF4-FFF2-40B4-BE49-F238E27FC236}">
                <a16:creationId xmlns:a16="http://schemas.microsoft.com/office/drawing/2014/main" id="{BEE519F0-2100-42EF-BF1E-879BF3FAAB54}"/>
              </a:ext>
            </a:extLst>
          </p:cNvPr>
          <p:cNvSpPr txBox="1"/>
          <p:nvPr/>
        </p:nvSpPr>
        <p:spPr>
          <a:xfrm>
            <a:off x="6008914" y="1405556"/>
            <a:ext cx="5139558" cy="4524315"/>
          </a:xfrm>
          <a:prstGeom prst="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marL="514350" indent="-514350">
              <a:buFont typeface="+mj-lt"/>
              <a:buAutoNum type="arabicPeriod"/>
            </a:pPr>
            <a:r>
              <a:rPr lang="ar-EG" sz="3200" b="1" dirty="0"/>
              <a:t>ابحث عن الملف أو المجلد الذي تريد ضغطه.</a:t>
            </a:r>
          </a:p>
          <a:p>
            <a:pPr marL="514350" indent="-514350">
              <a:buFont typeface="+mj-lt"/>
              <a:buAutoNum type="arabicPeriod"/>
            </a:pPr>
            <a:r>
              <a:rPr lang="ar-EG" sz="3200" b="1" dirty="0"/>
              <a:t>اضغط بزر الفأرة الأيمن عليه وأشر إلى إرسال إلى </a:t>
            </a:r>
            <a:r>
              <a:rPr lang="en-US" sz="3200" b="1" dirty="0"/>
              <a:t>Send to</a:t>
            </a:r>
          </a:p>
          <a:p>
            <a:pPr marL="514350" indent="-514350">
              <a:buFont typeface="+mj-lt"/>
              <a:buAutoNum type="arabicPeriod"/>
            </a:pPr>
            <a:r>
              <a:rPr lang="ar-EG" sz="3200" b="1" dirty="0"/>
              <a:t>اضغط على مجلد مضغوط </a:t>
            </a:r>
            <a:r>
              <a:rPr lang="en-US" sz="3200" b="1" dirty="0"/>
              <a:t>(Compressed (zipped)folder)</a:t>
            </a:r>
            <a:r>
              <a:rPr lang="ar-EG" sz="3200" b="1" dirty="0"/>
              <a:t>.</a:t>
            </a:r>
          </a:p>
          <a:p>
            <a:pPr marL="514350" indent="-514350">
              <a:buFont typeface="+mj-lt"/>
              <a:buAutoNum type="arabicPeriod"/>
            </a:pPr>
            <a:r>
              <a:rPr lang="ar-EG" sz="3200" b="1" dirty="0"/>
              <a:t>سيتم إنشاء ملف مضغوط جديد في نفس الموقع وبنفس الاسم.</a:t>
            </a:r>
          </a:p>
        </p:txBody>
      </p:sp>
      <p:pic>
        <p:nvPicPr>
          <p:cNvPr id="6" name="صورة 5">
            <a:extLst>
              <a:ext uri="{FF2B5EF4-FFF2-40B4-BE49-F238E27FC236}">
                <a16:creationId xmlns:a16="http://schemas.microsoft.com/office/drawing/2014/main" id="{BABFB992-816A-403A-A6AC-6ED1CFACB0BC}"/>
              </a:ext>
            </a:extLst>
          </p:cNvPr>
          <p:cNvPicPr>
            <a:picLocks noChangeAspect="1"/>
          </p:cNvPicPr>
          <p:nvPr/>
        </p:nvPicPr>
        <p:blipFill>
          <a:blip r:embed="rId2"/>
          <a:stretch>
            <a:fillRect/>
          </a:stretch>
        </p:blipFill>
        <p:spPr>
          <a:xfrm>
            <a:off x="1043528" y="409904"/>
            <a:ext cx="4377418" cy="6034439"/>
          </a:xfrm>
          <a:prstGeom prst="rect">
            <a:avLst/>
          </a:prstGeom>
        </p:spPr>
      </p:pic>
    </p:spTree>
    <p:extLst>
      <p:ext uri="{BB962C8B-B14F-4D97-AF65-F5344CB8AC3E}">
        <p14:creationId xmlns:p14="http://schemas.microsoft.com/office/powerpoint/2010/main" val="619017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 calcmode="lin" valueType="num">
                                      <p:cBhvr>
                                        <p:cTn id="12" dur="500" fill="hold"/>
                                        <p:tgtEl>
                                          <p:spTgt spid="5">
                                            <p:bg/>
                                          </p:spTgt>
                                        </p:tgtEl>
                                        <p:attrNameLst>
                                          <p:attrName>ppt_w</p:attrName>
                                        </p:attrNameLst>
                                      </p:cBhvr>
                                      <p:tavLst>
                                        <p:tav tm="0">
                                          <p:val>
                                            <p:fltVal val="0"/>
                                          </p:val>
                                        </p:tav>
                                        <p:tav tm="100000">
                                          <p:val>
                                            <p:strVal val="#ppt_w"/>
                                          </p:val>
                                        </p:tav>
                                      </p:tavLst>
                                    </p:anim>
                                    <p:anim calcmode="lin" valueType="num">
                                      <p:cBhvr>
                                        <p:cTn id="13" dur="500" fill="hold"/>
                                        <p:tgtEl>
                                          <p:spTgt spid="5">
                                            <p:bg/>
                                          </p:spTgt>
                                        </p:tgtEl>
                                        <p:attrNameLst>
                                          <p:attrName>ppt_h</p:attrName>
                                        </p:attrNameLst>
                                      </p:cBhvr>
                                      <p:tavLst>
                                        <p:tav tm="0">
                                          <p:val>
                                            <p:fltVal val="0"/>
                                          </p:val>
                                        </p:tav>
                                        <p:tav tm="100000">
                                          <p:val>
                                            <p:strVal val="#ppt_h"/>
                                          </p:val>
                                        </p:tav>
                                      </p:tavLst>
                                    </p:anim>
                                    <p:animEffect transition="in" filter="fade">
                                      <p:cBhvr>
                                        <p:cTn id="14" dur="500"/>
                                        <p:tgtEl>
                                          <p:spTgt spid="5">
                                            <p:bg/>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p:cTn id="19"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 calcmode="lin" valueType="num">
                                      <p:cBhvr>
                                        <p:cTn id="26"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28" dur="500"/>
                                        <p:tgtEl>
                                          <p:spTgt spid="5">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 calcmode="lin" valueType="num">
                                      <p:cBhvr>
                                        <p:cTn id="33"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34"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35" dur="500"/>
                                        <p:tgtEl>
                                          <p:spTgt spid="5">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5">
                                            <p:txEl>
                                              <p:pRg st="3" end="3"/>
                                            </p:txEl>
                                          </p:spTgt>
                                        </p:tgtEl>
                                        <p:attrNameLst>
                                          <p:attrName>style.visibility</p:attrName>
                                        </p:attrNameLst>
                                      </p:cBhvr>
                                      <p:to>
                                        <p:strVal val="visible"/>
                                      </p:to>
                                    </p:set>
                                    <p:anim calcmode="lin" valueType="num">
                                      <p:cBhvr>
                                        <p:cTn id="40"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41"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4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129F6CA3-D40D-47F7-861C-B44C6A0BA7C2}"/>
              </a:ext>
            </a:extLst>
          </p:cNvPr>
          <p:cNvSpPr txBox="1"/>
          <p:nvPr/>
        </p:nvSpPr>
        <p:spPr>
          <a:xfrm>
            <a:off x="5738649" y="409904"/>
            <a:ext cx="5139558" cy="1200329"/>
          </a:xfrm>
          <a:prstGeom prst="rect">
            <a:avLst/>
          </a:prstGeom>
          <a:solidFill>
            <a:schemeClr val="bg1">
              <a:lumMod val="95000"/>
            </a:schemeClr>
          </a:solidFill>
        </p:spPr>
        <p:txBody>
          <a:bodyPr wrap="square" rtlCol="1">
            <a:spAutoFit/>
          </a:bodyPr>
          <a:lstStyle/>
          <a:p>
            <a:r>
              <a:rPr lang="ar-EG" sz="3600" b="1" dirty="0">
                <a:solidFill>
                  <a:srgbClr val="7030A0"/>
                </a:solidFill>
              </a:rPr>
              <a:t>إذا كنت ترغب في إعادة تسمية الملف:</a:t>
            </a:r>
          </a:p>
        </p:txBody>
      </p:sp>
      <p:sp>
        <p:nvSpPr>
          <p:cNvPr id="5" name="مربع نص 4">
            <a:extLst>
              <a:ext uri="{FF2B5EF4-FFF2-40B4-BE49-F238E27FC236}">
                <a16:creationId xmlns:a16="http://schemas.microsoft.com/office/drawing/2014/main" id="{BEE519F0-2100-42EF-BF1E-879BF3FAAB54}"/>
              </a:ext>
            </a:extLst>
          </p:cNvPr>
          <p:cNvSpPr txBox="1"/>
          <p:nvPr/>
        </p:nvSpPr>
        <p:spPr>
          <a:xfrm>
            <a:off x="6008914" y="1405556"/>
            <a:ext cx="5139558" cy="2554545"/>
          </a:xfrm>
          <a:prstGeom prst="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marL="514350" indent="-514350">
              <a:buFont typeface="+mj-lt"/>
              <a:buAutoNum type="arabicPeriod"/>
            </a:pPr>
            <a:r>
              <a:rPr lang="ar-EG" sz="3200" b="1" dirty="0"/>
              <a:t>اضغط بزر الفأرة الأيمن عليه.</a:t>
            </a:r>
          </a:p>
          <a:p>
            <a:pPr marL="514350" indent="-514350">
              <a:buFont typeface="+mj-lt"/>
              <a:buAutoNum type="arabicPeriod"/>
            </a:pPr>
            <a:r>
              <a:rPr lang="ar-EG" sz="3200" b="1" dirty="0"/>
              <a:t>اضغط على إعادة التسمية (</a:t>
            </a:r>
            <a:r>
              <a:rPr lang="en-US" sz="3200" b="1" dirty="0"/>
              <a:t>Rename</a:t>
            </a:r>
          </a:p>
          <a:p>
            <a:pPr marL="514350" indent="-514350">
              <a:buFont typeface="+mj-lt"/>
              <a:buAutoNum type="arabicPeriod"/>
            </a:pPr>
            <a:r>
              <a:rPr lang="ar-EG" sz="3200" b="1" dirty="0"/>
              <a:t>اكتب الاسم الذي تريده واضغط </a:t>
            </a:r>
            <a:r>
              <a:rPr lang="en-US" sz="3200" b="1" dirty="0"/>
              <a:t>Enter</a:t>
            </a:r>
            <a:endParaRPr lang="ar-EG" sz="3200" b="1" dirty="0"/>
          </a:p>
        </p:txBody>
      </p:sp>
      <p:pic>
        <p:nvPicPr>
          <p:cNvPr id="3" name="صورة 2">
            <a:extLst>
              <a:ext uri="{FF2B5EF4-FFF2-40B4-BE49-F238E27FC236}">
                <a16:creationId xmlns:a16="http://schemas.microsoft.com/office/drawing/2014/main" id="{39AA6103-4714-4817-B094-B78C4C5E6620}"/>
              </a:ext>
            </a:extLst>
          </p:cNvPr>
          <p:cNvPicPr>
            <a:picLocks noChangeAspect="1"/>
          </p:cNvPicPr>
          <p:nvPr/>
        </p:nvPicPr>
        <p:blipFill>
          <a:blip r:embed="rId2"/>
          <a:stretch>
            <a:fillRect/>
          </a:stretch>
        </p:blipFill>
        <p:spPr>
          <a:xfrm>
            <a:off x="1043528" y="409904"/>
            <a:ext cx="3833132" cy="4986793"/>
          </a:xfrm>
          <a:prstGeom prst="rect">
            <a:avLst/>
          </a:prstGeom>
        </p:spPr>
      </p:pic>
      <p:pic>
        <p:nvPicPr>
          <p:cNvPr id="8" name="صورة 7">
            <a:extLst>
              <a:ext uri="{FF2B5EF4-FFF2-40B4-BE49-F238E27FC236}">
                <a16:creationId xmlns:a16="http://schemas.microsoft.com/office/drawing/2014/main" id="{FA898797-9A03-40F9-8BE5-87F29F21D932}"/>
              </a:ext>
            </a:extLst>
          </p:cNvPr>
          <p:cNvPicPr>
            <a:picLocks noChangeAspect="1"/>
          </p:cNvPicPr>
          <p:nvPr/>
        </p:nvPicPr>
        <p:blipFill>
          <a:blip r:embed="rId3"/>
          <a:stretch>
            <a:fillRect/>
          </a:stretch>
        </p:blipFill>
        <p:spPr>
          <a:xfrm>
            <a:off x="5492571" y="4160735"/>
            <a:ext cx="3086122" cy="2287361"/>
          </a:xfrm>
          <a:prstGeom prst="rect">
            <a:avLst/>
          </a:prstGeom>
        </p:spPr>
      </p:pic>
    </p:spTree>
    <p:extLst>
      <p:ext uri="{BB962C8B-B14F-4D97-AF65-F5344CB8AC3E}">
        <p14:creationId xmlns:p14="http://schemas.microsoft.com/office/powerpoint/2010/main" val="2617672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 calcmode="lin" valueType="num">
                                      <p:cBhvr>
                                        <p:cTn id="12" dur="500" fill="hold"/>
                                        <p:tgtEl>
                                          <p:spTgt spid="5">
                                            <p:bg/>
                                          </p:spTgt>
                                        </p:tgtEl>
                                        <p:attrNameLst>
                                          <p:attrName>ppt_w</p:attrName>
                                        </p:attrNameLst>
                                      </p:cBhvr>
                                      <p:tavLst>
                                        <p:tav tm="0">
                                          <p:val>
                                            <p:fltVal val="0"/>
                                          </p:val>
                                        </p:tav>
                                        <p:tav tm="100000">
                                          <p:val>
                                            <p:strVal val="#ppt_w"/>
                                          </p:val>
                                        </p:tav>
                                      </p:tavLst>
                                    </p:anim>
                                    <p:anim calcmode="lin" valueType="num">
                                      <p:cBhvr>
                                        <p:cTn id="13" dur="500" fill="hold"/>
                                        <p:tgtEl>
                                          <p:spTgt spid="5">
                                            <p:bg/>
                                          </p:spTgt>
                                        </p:tgtEl>
                                        <p:attrNameLst>
                                          <p:attrName>ppt_h</p:attrName>
                                        </p:attrNameLst>
                                      </p:cBhvr>
                                      <p:tavLst>
                                        <p:tav tm="0">
                                          <p:val>
                                            <p:fltVal val="0"/>
                                          </p:val>
                                        </p:tav>
                                        <p:tav tm="100000">
                                          <p:val>
                                            <p:strVal val="#ppt_h"/>
                                          </p:val>
                                        </p:tav>
                                      </p:tavLst>
                                    </p:anim>
                                    <p:animEffect transition="in" filter="fade">
                                      <p:cBhvr>
                                        <p:cTn id="14" dur="500"/>
                                        <p:tgtEl>
                                          <p:spTgt spid="5">
                                            <p:bg/>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p:cTn id="19"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 calcmode="lin" valueType="num">
                                      <p:cBhvr>
                                        <p:cTn id="26"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28" dur="500"/>
                                        <p:tgtEl>
                                          <p:spTgt spid="5">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 calcmode="lin" valueType="num">
                                      <p:cBhvr>
                                        <p:cTn id="33"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34"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35"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B9C2D369-F695-41EF-8FE2-A0BF218F0C87}"/>
              </a:ext>
            </a:extLst>
          </p:cNvPr>
          <p:cNvPicPr>
            <a:picLocks noChangeAspect="1"/>
          </p:cNvPicPr>
          <p:nvPr/>
        </p:nvPicPr>
        <p:blipFill>
          <a:blip r:embed="rId2"/>
          <a:stretch>
            <a:fillRect/>
          </a:stretch>
        </p:blipFill>
        <p:spPr>
          <a:xfrm>
            <a:off x="7817303" y="1091017"/>
            <a:ext cx="2828925" cy="4084459"/>
          </a:xfrm>
          <a:prstGeom prst="rect">
            <a:avLst/>
          </a:prstGeom>
        </p:spPr>
      </p:pic>
      <p:sp>
        <p:nvSpPr>
          <p:cNvPr id="4" name="فقاعة الكلام: بيضاوية 3">
            <a:extLst>
              <a:ext uri="{FF2B5EF4-FFF2-40B4-BE49-F238E27FC236}">
                <a16:creationId xmlns:a16="http://schemas.microsoft.com/office/drawing/2014/main" id="{35D878B9-48AF-42C4-A92C-2C628B35C29F}"/>
              </a:ext>
            </a:extLst>
          </p:cNvPr>
          <p:cNvSpPr/>
          <p:nvPr/>
        </p:nvSpPr>
        <p:spPr>
          <a:xfrm>
            <a:off x="825954" y="1017133"/>
            <a:ext cx="5551714" cy="4158343"/>
          </a:xfrm>
          <a:prstGeom prst="wedgeEllipseCallout">
            <a:avLst>
              <a:gd name="adj1" fmla="val 78774"/>
              <a:gd name="adj2" fmla="val 18823"/>
            </a:avLst>
          </a:prstGeom>
          <a:noFill/>
          <a:ln>
            <a:solidFill>
              <a:srgbClr val="FF00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600" b="1" dirty="0">
                <a:solidFill>
                  <a:schemeClr val="accent2">
                    <a:lumMod val="50000"/>
                  </a:schemeClr>
                </a:solidFill>
              </a:rPr>
              <a:t>في مايكروسوفت ويندوز تسمى المجلدات المضغوطة </a:t>
            </a:r>
          </a:p>
          <a:p>
            <a:pPr algn="ctr"/>
            <a:r>
              <a:rPr lang="en-US" sz="3600" b="1" dirty="0">
                <a:solidFill>
                  <a:schemeClr val="tx1"/>
                </a:solidFill>
              </a:rPr>
              <a:t>(zipped)folder</a:t>
            </a:r>
            <a:endParaRPr lang="ar-EG" sz="3600" b="1" dirty="0">
              <a:solidFill>
                <a:schemeClr val="tx1"/>
              </a:solidFill>
            </a:endParaRPr>
          </a:p>
        </p:txBody>
      </p:sp>
    </p:spTree>
    <p:extLst>
      <p:ext uri="{BB962C8B-B14F-4D97-AF65-F5344CB8AC3E}">
        <p14:creationId xmlns:p14="http://schemas.microsoft.com/office/powerpoint/2010/main" val="3856783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1000"/>
                                        <p:tgtEl>
                                          <p:spTgt spid="4">
                                            <p:bg/>
                                          </p:spTgt>
                                        </p:tgtEl>
                                      </p:cBhvr>
                                    </p:animEffect>
                                    <p:anim calcmode="lin" valueType="num">
                                      <p:cBhvr>
                                        <p:cTn id="8" dur="1000" fill="hold"/>
                                        <p:tgtEl>
                                          <p:spTgt spid="4">
                                            <p:bg/>
                                          </p:spTgt>
                                        </p:tgtEl>
                                        <p:attrNameLst>
                                          <p:attrName>ppt_x</p:attrName>
                                        </p:attrNameLst>
                                      </p:cBhvr>
                                      <p:tavLst>
                                        <p:tav tm="0">
                                          <p:val>
                                            <p:strVal val="#ppt_x"/>
                                          </p:val>
                                        </p:tav>
                                        <p:tav tm="100000">
                                          <p:val>
                                            <p:strVal val="#ppt_x"/>
                                          </p:val>
                                        </p:tav>
                                      </p:tavLst>
                                    </p:anim>
                                    <p:anim calcmode="lin" valueType="num">
                                      <p:cBhvr>
                                        <p:cTn id="9" dur="1000" fill="hold"/>
                                        <p:tgtEl>
                                          <p:spTgt spid="4">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White Lap-top Computer With Screen Up - Laptop Clip Art PNG Image |  Transparent PNG Free Download on SeekPNG">
            <a:extLst>
              <a:ext uri="{FF2B5EF4-FFF2-40B4-BE49-F238E27FC236}">
                <a16:creationId xmlns:a16="http://schemas.microsoft.com/office/drawing/2014/main" id="{719E0ECD-5488-45FC-9596-B3E8BCCCB1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0" y="661987"/>
            <a:ext cx="7810500" cy="5534025"/>
          </a:xfrm>
          <a:prstGeom prst="rect">
            <a:avLst/>
          </a:prstGeom>
          <a:noFill/>
          <a:extLst>
            <a:ext uri="{909E8E84-426E-40DD-AFC4-6F175D3DCCD1}">
              <a14:hiddenFill xmlns:a14="http://schemas.microsoft.com/office/drawing/2010/main">
                <a:solidFill>
                  <a:srgbClr val="FFFFFF"/>
                </a:solidFill>
              </a14:hiddenFill>
            </a:ext>
          </a:extLst>
        </p:spPr>
      </p:pic>
      <p:sp>
        <p:nvSpPr>
          <p:cNvPr id="5" name="مربع نص 4">
            <a:extLst>
              <a:ext uri="{FF2B5EF4-FFF2-40B4-BE49-F238E27FC236}">
                <a16:creationId xmlns:a16="http://schemas.microsoft.com/office/drawing/2014/main" id="{839FF58E-055C-4B38-A9B1-8EAB96996395}"/>
              </a:ext>
            </a:extLst>
          </p:cNvPr>
          <p:cNvSpPr txBox="1"/>
          <p:nvPr/>
        </p:nvSpPr>
        <p:spPr>
          <a:xfrm>
            <a:off x="4114799" y="1674673"/>
            <a:ext cx="4465395" cy="1754326"/>
          </a:xfrm>
          <a:prstGeom prst="rect">
            <a:avLst/>
          </a:prstGeom>
          <a:noFill/>
        </p:spPr>
        <p:txBody>
          <a:bodyPr wrap="square" rtlCol="1">
            <a:spAutoFit/>
          </a:bodyPr>
          <a:lstStyle/>
          <a:p>
            <a:pPr algn="ctr"/>
            <a:r>
              <a:rPr lang="ar-EG" sz="5400" b="1" dirty="0"/>
              <a:t>الدرس الثالث:</a:t>
            </a:r>
          </a:p>
          <a:p>
            <a:pPr algn="ctr"/>
            <a:r>
              <a:rPr lang="ar-EG" sz="5400" b="1" dirty="0"/>
              <a:t>الملفات والمجلدات</a:t>
            </a:r>
          </a:p>
        </p:txBody>
      </p:sp>
    </p:spTree>
    <p:extLst>
      <p:ext uri="{BB962C8B-B14F-4D97-AF65-F5344CB8AC3E}">
        <p14:creationId xmlns:p14="http://schemas.microsoft.com/office/powerpoint/2010/main" val="85967381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خطط انسيابي: تحضير 1">
            <a:extLst>
              <a:ext uri="{FF2B5EF4-FFF2-40B4-BE49-F238E27FC236}">
                <a16:creationId xmlns:a16="http://schemas.microsoft.com/office/drawing/2014/main" id="{46D31260-75E8-455C-8ECE-B48987CF80E3}"/>
              </a:ext>
            </a:extLst>
          </p:cNvPr>
          <p:cNvSpPr/>
          <p:nvPr/>
        </p:nvSpPr>
        <p:spPr>
          <a:xfrm>
            <a:off x="8469086" y="478971"/>
            <a:ext cx="2743200" cy="2394858"/>
          </a:xfrm>
          <a:prstGeom prst="flowChartPreparation">
            <a:avLst/>
          </a:prstGeom>
          <a:solidFill>
            <a:schemeClr val="accent5">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6"/>
          </a:lnRef>
          <a:fillRef idx="1">
            <a:schemeClr val="lt1"/>
          </a:fillRef>
          <a:effectRef idx="0">
            <a:schemeClr val="accent6"/>
          </a:effectRef>
          <a:fontRef idx="minor">
            <a:schemeClr val="dk1"/>
          </a:fontRef>
        </p:style>
        <p:txBody>
          <a:bodyPr rtlCol="1" anchor="ctr"/>
          <a:lstStyle/>
          <a:p>
            <a:pPr algn="ctr"/>
            <a:r>
              <a:rPr lang="ar-EG" sz="4800" b="1" dirty="0">
                <a:solidFill>
                  <a:srgbClr val="7030A0"/>
                </a:solidFill>
              </a:rPr>
              <a:t>نصيحة ذكية</a:t>
            </a:r>
          </a:p>
        </p:txBody>
      </p:sp>
      <p:sp>
        <p:nvSpPr>
          <p:cNvPr id="3" name="مربع نص 2">
            <a:extLst>
              <a:ext uri="{FF2B5EF4-FFF2-40B4-BE49-F238E27FC236}">
                <a16:creationId xmlns:a16="http://schemas.microsoft.com/office/drawing/2014/main" id="{1B9FA3CA-7461-41F6-85BC-D63F0DB19DA3}"/>
              </a:ext>
            </a:extLst>
          </p:cNvPr>
          <p:cNvSpPr txBox="1"/>
          <p:nvPr/>
        </p:nvSpPr>
        <p:spPr>
          <a:xfrm>
            <a:off x="979714" y="889843"/>
            <a:ext cx="7489372" cy="5078313"/>
          </a:xfrm>
          <a:prstGeom prst="rect">
            <a:avLst/>
          </a:prstGeom>
          <a:noFill/>
        </p:spPr>
        <p:txBody>
          <a:bodyPr wrap="square" rtlCol="1">
            <a:spAutoFit/>
          </a:bodyPr>
          <a:lstStyle/>
          <a:p>
            <a:r>
              <a:rPr lang="ar-EG" sz="3600" b="1" dirty="0"/>
              <a:t>قد تحتوي أيقونة الاختصار على سهم صغير في الركن السفلي الأيسر. إن جميع الرموز على شريط المهام أسفل الشاشة هي اختصارات ولكنها لا تحتوي على ذلك السهم الصغير.</a:t>
            </a:r>
          </a:p>
          <a:p>
            <a:r>
              <a:rPr lang="ar-EG" sz="3600" b="1" dirty="0"/>
              <a:t>يمكنك إضافة البرامج والملفات إلى شريط المهام من خلال سحب وإفلات أيقونة الملف أو البرنامج على شريط المهام. يمكنك حذف الاختصارات من شريط المهام باستخدام زر الفأرة الأيمن والضغط على خيار إلغاء التثبيت.</a:t>
            </a:r>
          </a:p>
        </p:txBody>
      </p:sp>
    </p:spTree>
    <p:extLst>
      <p:ext uri="{BB962C8B-B14F-4D97-AF65-F5344CB8AC3E}">
        <p14:creationId xmlns:p14="http://schemas.microsoft.com/office/powerpoint/2010/main" val="2640222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129F6CA3-D40D-47F7-861C-B44C6A0BA7C2}"/>
              </a:ext>
            </a:extLst>
          </p:cNvPr>
          <p:cNvSpPr txBox="1"/>
          <p:nvPr/>
        </p:nvSpPr>
        <p:spPr>
          <a:xfrm>
            <a:off x="5738649" y="409904"/>
            <a:ext cx="5139558" cy="1754326"/>
          </a:xfrm>
          <a:prstGeom prst="rect">
            <a:avLst/>
          </a:prstGeom>
          <a:solidFill>
            <a:schemeClr val="bg1">
              <a:lumMod val="95000"/>
            </a:schemeClr>
          </a:solidFill>
        </p:spPr>
        <p:txBody>
          <a:bodyPr wrap="square" rtlCol="1">
            <a:spAutoFit/>
          </a:bodyPr>
          <a:lstStyle/>
          <a:p>
            <a:r>
              <a:rPr lang="ar-EG" sz="3600" b="1" dirty="0">
                <a:solidFill>
                  <a:srgbClr val="7030A0"/>
                </a:solidFill>
              </a:rPr>
              <a:t>إذا كنت ترغب في استخراج أو (فك ضغط) ملف من مجلد مضغوط:</a:t>
            </a:r>
          </a:p>
        </p:txBody>
      </p:sp>
      <p:sp>
        <p:nvSpPr>
          <p:cNvPr id="5" name="مربع نص 4">
            <a:extLst>
              <a:ext uri="{FF2B5EF4-FFF2-40B4-BE49-F238E27FC236}">
                <a16:creationId xmlns:a16="http://schemas.microsoft.com/office/drawing/2014/main" id="{BEE519F0-2100-42EF-BF1E-879BF3FAAB54}"/>
              </a:ext>
            </a:extLst>
          </p:cNvPr>
          <p:cNvSpPr txBox="1"/>
          <p:nvPr/>
        </p:nvSpPr>
        <p:spPr>
          <a:xfrm>
            <a:off x="6008914" y="3256128"/>
            <a:ext cx="5139558" cy="1077218"/>
          </a:xfrm>
          <a:prstGeom prst="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marL="514350" indent="-514350">
              <a:buFont typeface="+mj-lt"/>
              <a:buAutoNum type="arabicPeriod"/>
            </a:pPr>
            <a:r>
              <a:rPr lang="ar-EG" sz="3200" b="1" dirty="0"/>
              <a:t>اضغط ضغطة مزدوجة على المجلد المضغوط لفتحة.</a:t>
            </a:r>
          </a:p>
        </p:txBody>
      </p:sp>
      <p:pic>
        <p:nvPicPr>
          <p:cNvPr id="6" name="صورة 5">
            <a:extLst>
              <a:ext uri="{FF2B5EF4-FFF2-40B4-BE49-F238E27FC236}">
                <a16:creationId xmlns:a16="http://schemas.microsoft.com/office/drawing/2014/main" id="{E4D80789-06C4-4CE3-9B36-AD7035C49FDD}"/>
              </a:ext>
            </a:extLst>
          </p:cNvPr>
          <p:cNvPicPr>
            <a:picLocks noChangeAspect="1"/>
          </p:cNvPicPr>
          <p:nvPr/>
        </p:nvPicPr>
        <p:blipFill>
          <a:blip r:embed="rId2"/>
          <a:stretch>
            <a:fillRect/>
          </a:stretch>
        </p:blipFill>
        <p:spPr>
          <a:xfrm>
            <a:off x="513540" y="1484977"/>
            <a:ext cx="5835553" cy="3048423"/>
          </a:xfrm>
          <a:prstGeom prst="rect">
            <a:avLst/>
          </a:prstGeom>
        </p:spPr>
      </p:pic>
    </p:spTree>
    <p:extLst>
      <p:ext uri="{BB962C8B-B14F-4D97-AF65-F5344CB8AC3E}">
        <p14:creationId xmlns:p14="http://schemas.microsoft.com/office/powerpoint/2010/main" val="784020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 calcmode="lin" valueType="num">
                                      <p:cBhvr>
                                        <p:cTn id="12" dur="500" fill="hold"/>
                                        <p:tgtEl>
                                          <p:spTgt spid="5">
                                            <p:bg/>
                                          </p:spTgt>
                                        </p:tgtEl>
                                        <p:attrNameLst>
                                          <p:attrName>ppt_w</p:attrName>
                                        </p:attrNameLst>
                                      </p:cBhvr>
                                      <p:tavLst>
                                        <p:tav tm="0">
                                          <p:val>
                                            <p:fltVal val="0"/>
                                          </p:val>
                                        </p:tav>
                                        <p:tav tm="100000">
                                          <p:val>
                                            <p:strVal val="#ppt_w"/>
                                          </p:val>
                                        </p:tav>
                                      </p:tavLst>
                                    </p:anim>
                                    <p:anim calcmode="lin" valueType="num">
                                      <p:cBhvr>
                                        <p:cTn id="13" dur="500" fill="hold"/>
                                        <p:tgtEl>
                                          <p:spTgt spid="5">
                                            <p:bg/>
                                          </p:spTgt>
                                        </p:tgtEl>
                                        <p:attrNameLst>
                                          <p:attrName>ppt_h</p:attrName>
                                        </p:attrNameLst>
                                      </p:cBhvr>
                                      <p:tavLst>
                                        <p:tav tm="0">
                                          <p:val>
                                            <p:fltVal val="0"/>
                                          </p:val>
                                        </p:tav>
                                        <p:tav tm="100000">
                                          <p:val>
                                            <p:strVal val="#ppt_h"/>
                                          </p:val>
                                        </p:tav>
                                      </p:tavLst>
                                    </p:anim>
                                    <p:animEffect transition="in" filter="fade">
                                      <p:cBhvr>
                                        <p:cTn id="14" dur="500"/>
                                        <p:tgtEl>
                                          <p:spTgt spid="5">
                                            <p:bg/>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p:cTn id="19"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129F6CA3-D40D-47F7-861C-B44C6A0BA7C2}"/>
              </a:ext>
            </a:extLst>
          </p:cNvPr>
          <p:cNvSpPr txBox="1"/>
          <p:nvPr/>
        </p:nvSpPr>
        <p:spPr>
          <a:xfrm>
            <a:off x="5738649" y="409904"/>
            <a:ext cx="5139558" cy="1754326"/>
          </a:xfrm>
          <a:prstGeom prst="rect">
            <a:avLst/>
          </a:prstGeom>
          <a:solidFill>
            <a:schemeClr val="bg1">
              <a:lumMod val="95000"/>
            </a:schemeClr>
          </a:solidFill>
        </p:spPr>
        <p:txBody>
          <a:bodyPr wrap="square" rtlCol="1">
            <a:spAutoFit/>
          </a:bodyPr>
          <a:lstStyle/>
          <a:p>
            <a:r>
              <a:rPr lang="ar-EG" sz="3600" b="1" dirty="0">
                <a:solidFill>
                  <a:srgbClr val="7030A0"/>
                </a:solidFill>
              </a:rPr>
              <a:t>إذا كنت ترغب في استخراج أو (فك ضغط) ملف من مجلد مضغوط:</a:t>
            </a:r>
          </a:p>
        </p:txBody>
      </p:sp>
      <p:sp>
        <p:nvSpPr>
          <p:cNvPr id="5" name="مربع نص 4">
            <a:extLst>
              <a:ext uri="{FF2B5EF4-FFF2-40B4-BE49-F238E27FC236}">
                <a16:creationId xmlns:a16="http://schemas.microsoft.com/office/drawing/2014/main" id="{BEE519F0-2100-42EF-BF1E-879BF3FAAB54}"/>
              </a:ext>
            </a:extLst>
          </p:cNvPr>
          <p:cNvSpPr txBox="1"/>
          <p:nvPr/>
        </p:nvSpPr>
        <p:spPr>
          <a:xfrm>
            <a:off x="6008914" y="3256128"/>
            <a:ext cx="5139558" cy="1569660"/>
          </a:xfrm>
          <a:prstGeom prst="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r>
              <a:rPr lang="ar-EG" sz="3200" b="1" dirty="0"/>
              <a:t>2- اضغط على الملف الذي تريده.</a:t>
            </a:r>
          </a:p>
          <a:p>
            <a:r>
              <a:rPr lang="ar-EG" sz="3200" b="1" dirty="0"/>
              <a:t>3- قم بقصه.</a:t>
            </a:r>
          </a:p>
          <a:p>
            <a:r>
              <a:rPr lang="ar-EG" sz="3200" b="1" dirty="0"/>
              <a:t>وانقله إلى الموقع الذي تريده</a:t>
            </a:r>
          </a:p>
        </p:txBody>
      </p:sp>
      <p:pic>
        <p:nvPicPr>
          <p:cNvPr id="3" name="صورة 2">
            <a:extLst>
              <a:ext uri="{FF2B5EF4-FFF2-40B4-BE49-F238E27FC236}">
                <a16:creationId xmlns:a16="http://schemas.microsoft.com/office/drawing/2014/main" id="{DC8F6C09-EFD2-433A-85B2-9E620FB9613A}"/>
              </a:ext>
            </a:extLst>
          </p:cNvPr>
          <p:cNvPicPr>
            <a:picLocks noChangeAspect="1"/>
          </p:cNvPicPr>
          <p:nvPr/>
        </p:nvPicPr>
        <p:blipFill>
          <a:blip r:embed="rId2"/>
          <a:stretch>
            <a:fillRect/>
          </a:stretch>
        </p:blipFill>
        <p:spPr>
          <a:xfrm>
            <a:off x="1043528" y="871823"/>
            <a:ext cx="4486415" cy="2584813"/>
          </a:xfrm>
          <a:prstGeom prst="rect">
            <a:avLst/>
          </a:prstGeom>
        </p:spPr>
      </p:pic>
      <p:pic>
        <p:nvPicPr>
          <p:cNvPr id="8" name="صورة 7">
            <a:extLst>
              <a:ext uri="{FF2B5EF4-FFF2-40B4-BE49-F238E27FC236}">
                <a16:creationId xmlns:a16="http://schemas.microsoft.com/office/drawing/2014/main" id="{293318D3-971D-4CB4-AAFD-DD1C1B6C2792}"/>
              </a:ext>
            </a:extLst>
          </p:cNvPr>
          <p:cNvPicPr>
            <a:picLocks noChangeAspect="1"/>
          </p:cNvPicPr>
          <p:nvPr/>
        </p:nvPicPr>
        <p:blipFill>
          <a:blip r:embed="rId3"/>
          <a:stretch>
            <a:fillRect/>
          </a:stretch>
        </p:blipFill>
        <p:spPr>
          <a:xfrm>
            <a:off x="1454603" y="3323167"/>
            <a:ext cx="4314825" cy="2584813"/>
          </a:xfrm>
          <a:prstGeom prst="rect">
            <a:avLst/>
          </a:prstGeom>
        </p:spPr>
      </p:pic>
    </p:spTree>
    <p:extLst>
      <p:ext uri="{BB962C8B-B14F-4D97-AF65-F5344CB8AC3E}">
        <p14:creationId xmlns:p14="http://schemas.microsoft.com/office/powerpoint/2010/main" val="3725820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 calcmode="lin" valueType="num">
                                      <p:cBhvr>
                                        <p:cTn id="12" dur="500" fill="hold"/>
                                        <p:tgtEl>
                                          <p:spTgt spid="5">
                                            <p:bg/>
                                          </p:spTgt>
                                        </p:tgtEl>
                                        <p:attrNameLst>
                                          <p:attrName>ppt_w</p:attrName>
                                        </p:attrNameLst>
                                      </p:cBhvr>
                                      <p:tavLst>
                                        <p:tav tm="0">
                                          <p:val>
                                            <p:fltVal val="0"/>
                                          </p:val>
                                        </p:tav>
                                        <p:tav tm="100000">
                                          <p:val>
                                            <p:strVal val="#ppt_w"/>
                                          </p:val>
                                        </p:tav>
                                      </p:tavLst>
                                    </p:anim>
                                    <p:anim calcmode="lin" valueType="num">
                                      <p:cBhvr>
                                        <p:cTn id="13" dur="500" fill="hold"/>
                                        <p:tgtEl>
                                          <p:spTgt spid="5">
                                            <p:bg/>
                                          </p:spTgt>
                                        </p:tgtEl>
                                        <p:attrNameLst>
                                          <p:attrName>ppt_h</p:attrName>
                                        </p:attrNameLst>
                                      </p:cBhvr>
                                      <p:tavLst>
                                        <p:tav tm="0">
                                          <p:val>
                                            <p:fltVal val="0"/>
                                          </p:val>
                                        </p:tav>
                                        <p:tav tm="100000">
                                          <p:val>
                                            <p:strVal val="#ppt_h"/>
                                          </p:val>
                                        </p:tav>
                                      </p:tavLst>
                                    </p:anim>
                                    <p:animEffect transition="in" filter="fade">
                                      <p:cBhvr>
                                        <p:cTn id="14" dur="500"/>
                                        <p:tgtEl>
                                          <p:spTgt spid="5">
                                            <p:bg/>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p:cTn id="19"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 calcmode="lin" valueType="num">
                                      <p:cBhvr>
                                        <p:cTn id="26"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28" dur="500"/>
                                        <p:tgtEl>
                                          <p:spTgt spid="5">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 calcmode="lin" valueType="num">
                                      <p:cBhvr>
                                        <p:cTn id="33"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34"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35"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C3AFEB75-B129-43A8-A0CD-4883A62B642D}"/>
              </a:ext>
            </a:extLst>
          </p:cNvPr>
          <p:cNvPicPr>
            <a:picLocks noChangeAspect="1"/>
          </p:cNvPicPr>
          <p:nvPr/>
        </p:nvPicPr>
        <p:blipFill>
          <a:blip r:embed="rId2"/>
          <a:stretch>
            <a:fillRect/>
          </a:stretch>
        </p:blipFill>
        <p:spPr>
          <a:xfrm>
            <a:off x="2024744" y="762267"/>
            <a:ext cx="3632426" cy="533346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4" name="فقاعة التفكير: على شكل سحابة 3">
            <a:extLst>
              <a:ext uri="{FF2B5EF4-FFF2-40B4-BE49-F238E27FC236}">
                <a16:creationId xmlns:a16="http://schemas.microsoft.com/office/drawing/2014/main" id="{EFEA5BFE-DE72-4F1D-B416-E43C5B19B96B}"/>
              </a:ext>
            </a:extLst>
          </p:cNvPr>
          <p:cNvSpPr/>
          <p:nvPr/>
        </p:nvSpPr>
        <p:spPr>
          <a:xfrm>
            <a:off x="6335486" y="1023257"/>
            <a:ext cx="4572000" cy="3722914"/>
          </a:xfrm>
          <a:prstGeom prst="cloudCallout">
            <a:avLst>
              <a:gd name="adj1" fmla="val -86071"/>
              <a:gd name="adj2" fmla="val 12207"/>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EG" sz="3200" b="1" dirty="0">
                <a:solidFill>
                  <a:srgbClr val="7030A0"/>
                </a:solidFill>
              </a:rPr>
              <a:t>لنقل ملف أو مجلد إلى موقع آخر استخدم قص ولصق أو السحب والإفلات باستخدام الفأرة.</a:t>
            </a:r>
          </a:p>
        </p:txBody>
      </p:sp>
    </p:spTree>
    <p:extLst>
      <p:ext uri="{BB962C8B-B14F-4D97-AF65-F5344CB8AC3E}">
        <p14:creationId xmlns:p14="http://schemas.microsoft.com/office/powerpoint/2010/main" val="30135659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129F6CA3-D40D-47F7-861C-B44C6A0BA7C2}"/>
              </a:ext>
            </a:extLst>
          </p:cNvPr>
          <p:cNvSpPr txBox="1"/>
          <p:nvPr/>
        </p:nvSpPr>
        <p:spPr>
          <a:xfrm>
            <a:off x="5738649" y="409904"/>
            <a:ext cx="5139558" cy="1200329"/>
          </a:xfrm>
          <a:prstGeom prst="rect">
            <a:avLst/>
          </a:prstGeom>
          <a:solidFill>
            <a:schemeClr val="bg1">
              <a:lumMod val="95000"/>
            </a:schemeClr>
          </a:solidFill>
        </p:spPr>
        <p:txBody>
          <a:bodyPr wrap="square" rtlCol="1">
            <a:spAutoFit/>
          </a:bodyPr>
          <a:lstStyle/>
          <a:p>
            <a:r>
              <a:rPr lang="ar-EG" sz="3600" b="1" dirty="0">
                <a:solidFill>
                  <a:srgbClr val="7030A0"/>
                </a:solidFill>
              </a:rPr>
              <a:t>إذا كنت ترغب بإلغاء ضغط جميع الملفات في مجلد مضغوط:</a:t>
            </a:r>
          </a:p>
        </p:txBody>
      </p:sp>
      <p:sp>
        <p:nvSpPr>
          <p:cNvPr id="5" name="مربع نص 4">
            <a:extLst>
              <a:ext uri="{FF2B5EF4-FFF2-40B4-BE49-F238E27FC236}">
                <a16:creationId xmlns:a16="http://schemas.microsoft.com/office/drawing/2014/main" id="{BEE519F0-2100-42EF-BF1E-879BF3FAAB54}"/>
              </a:ext>
            </a:extLst>
          </p:cNvPr>
          <p:cNvSpPr txBox="1"/>
          <p:nvPr/>
        </p:nvSpPr>
        <p:spPr>
          <a:xfrm>
            <a:off x="6096000" y="4274781"/>
            <a:ext cx="5139558" cy="1569660"/>
          </a:xfrm>
          <a:prstGeom prst="rect">
            <a:avLst/>
          </a:prstGeom>
          <a:ln/>
          <a:effectLst>
            <a:glow rad="228600">
              <a:schemeClr val="accent4">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rtlCol="1">
            <a:spAutoFit/>
          </a:bodyPr>
          <a:lstStyle/>
          <a:p>
            <a:r>
              <a:rPr lang="ar-EG" sz="3200" b="1" dirty="0"/>
              <a:t>1- اضغط بزر الفأرة الأيمن على أيقونة المجلد واضغط على استخراج الكل </a:t>
            </a:r>
            <a:r>
              <a:rPr lang="en-US" sz="3200" b="1" dirty="0"/>
              <a:t>Extract all</a:t>
            </a:r>
            <a:endParaRPr lang="ar-EG" sz="3200" b="1" dirty="0"/>
          </a:p>
        </p:txBody>
      </p:sp>
      <p:pic>
        <p:nvPicPr>
          <p:cNvPr id="6" name="صورة 5">
            <a:extLst>
              <a:ext uri="{FF2B5EF4-FFF2-40B4-BE49-F238E27FC236}">
                <a16:creationId xmlns:a16="http://schemas.microsoft.com/office/drawing/2014/main" id="{C47A6436-360A-422D-9274-193FAF44ED78}"/>
              </a:ext>
            </a:extLst>
          </p:cNvPr>
          <p:cNvPicPr>
            <a:picLocks noChangeAspect="1"/>
          </p:cNvPicPr>
          <p:nvPr/>
        </p:nvPicPr>
        <p:blipFill>
          <a:blip r:embed="rId2"/>
          <a:stretch>
            <a:fillRect/>
          </a:stretch>
        </p:blipFill>
        <p:spPr>
          <a:xfrm>
            <a:off x="836840" y="1277018"/>
            <a:ext cx="5476875" cy="4567423"/>
          </a:xfrm>
          <a:prstGeom prst="rect">
            <a:avLst/>
          </a:prstGeom>
        </p:spPr>
      </p:pic>
    </p:spTree>
    <p:extLst>
      <p:ext uri="{BB962C8B-B14F-4D97-AF65-F5344CB8AC3E}">
        <p14:creationId xmlns:p14="http://schemas.microsoft.com/office/powerpoint/2010/main" val="3636342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 calcmode="lin" valueType="num">
                                      <p:cBhvr>
                                        <p:cTn id="12" dur="500" fill="hold"/>
                                        <p:tgtEl>
                                          <p:spTgt spid="5">
                                            <p:bg/>
                                          </p:spTgt>
                                        </p:tgtEl>
                                        <p:attrNameLst>
                                          <p:attrName>ppt_w</p:attrName>
                                        </p:attrNameLst>
                                      </p:cBhvr>
                                      <p:tavLst>
                                        <p:tav tm="0">
                                          <p:val>
                                            <p:fltVal val="0"/>
                                          </p:val>
                                        </p:tav>
                                        <p:tav tm="100000">
                                          <p:val>
                                            <p:strVal val="#ppt_w"/>
                                          </p:val>
                                        </p:tav>
                                      </p:tavLst>
                                    </p:anim>
                                    <p:anim calcmode="lin" valueType="num">
                                      <p:cBhvr>
                                        <p:cTn id="13" dur="500" fill="hold"/>
                                        <p:tgtEl>
                                          <p:spTgt spid="5">
                                            <p:bg/>
                                          </p:spTgt>
                                        </p:tgtEl>
                                        <p:attrNameLst>
                                          <p:attrName>ppt_h</p:attrName>
                                        </p:attrNameLst>
                                      </p:cBhvr>
                                      <p:tavLst>
                                        <p:tav tm="0">
                                          <p:val>
                                            <p:fltVal val="0"/>
                                          </p:val>
                                        </p:tav>
                                        <p:tav tm="100000">
                                          <p:val>
                                            <p:strVal val="#ppt_h"/>
                                          </p:val>
                                        </p:tav>
                                      </p:tavLst>
                                    </p:anim>
                                    <p:animEffect transition="in" filter="fade">
                                      <p:cBhvr>
                                        <p:cTn id="14" dur="500"/>
                                        <p:tgtEl>
                                          <p:spTgt spid="5">
                                            <p:bg/>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p:cTn id="19"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129F6CA3-D40D-47F7-861C-B44C6A0BA7C2}"/>
              </a:ext>
            </a:extLst>
          </p:cNvPr>
          <p:cNvSpPr txBox="1"/>
          <p:nvPr/>
        </p:nvSpPr>
        <p:spPr>
          <a:xfrm>
            <a:off x="5738649" y="409904"/>
            <a:ext cx="5139558" cy="1200329"/>
          </a:xfrm>
          <a:prstGeom prst="rect">
            <a:avLst/>
          </a:prstGeom>
          <a:solidFill>
            <a:schemeClr val="bg1">
              <a:lumMod val="95000"/>
            </a:schemeClr>
          </a:solidFill>
        </p:spPr>
        <p:txBody>
          <a:bodyPr wrap="square" rtlCol="1">
            <a:spAutoFit/>
          </a:bodyPr>
          <a:lstStyle/>
          <a:p>
            <a:r>
              <a:rPr lang="ar-EG" sz="3600" b="1" dirty="0">
                <a:solidFill>
                  <a:srgbClr val="7030A0"/>
                </a:solidFill>
              </a:rPr>
              <a:t>إذا كنت ترغب بإلغاء ضغط جميع الملفات في مجلد مضغوط:</a:t>
            </a:r>
          </a:p>
        </p:txBody>
      </p:sp>
      <p:sp>
        <p:nvSpPr>
          <p:cNvPr id="5" name="مربع نص 4">
            <a:extLst>
              <a:ext uri="{FF2B5EF4-FFF2-40B4-BE49-F238E27FC236}">
                <a16:creationId xmlns:a16="http://schemas.microsoft.com/office/drawing/2014/main" id="{BEE519F0-2100-42EF-BF1E-879BF3FAAB54}"/>
              </a:ext>
            </a:extLst>
          </p:cNvPr>
          <p:cNvSpPr txBox="1"/>
          <p:nvPr/>
        </p:nvSpPr>
        <p:spPr>
          <a:xfrm>
            <a:off x="6096000" y="4274781"/>
            <a:ext cx="5139558" cy="2062103"/>
          </a:xfrm>
          <a:prstGeom prst="rect">
            <a:avLst/>
          </a:prstGeom>
          <a:ln/>
          <a:effectLst>
            <a:glow rad="228600">
              <a:schemeClr val="accent4">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rtlCol="1">
            <a:spAutoFit/>
          </a:bodyPr>
          <a:lstStyle/>
          <a:p>
            <a:r>
              <a:rPr lang="ar-EG" sz="3200" b="1" dirty="0"/>
              <a:t>2- من نافذة استخراج المجلدات المضغوطة </a:t>
            </a:r>
            <a:r>
              <a:rPr lang="en-US" sz="3200" b="1" dirty="0"/>
              <a:t>Extract compressed folder </a:t>
            </a:r>
            <a:r>
              <a:rPr lang="ar-EG" sz="3200" b="1" dirty="0"/>
              <a:t>، اضغط على استعراض </a:t>
            </a:r>
            <a:r>
              <a:rPr lang="en-US" sz="3200" b="1" dirty="0"/>
              <a:t>Browse</a:t>
            </a:r>
            <a:endParaRPr lang="ar-EG" sz="3200" b="1" dirty="0"/>
          </a:p>
        </p:txBody>
      </p:sp>
      <p:pic>
        <p:nvPicPr>
          <p:cNvPr id="3" name="صورة 2">
            <a:extLst>
              <a:ext uri="{FF2B5EF4-FFF2-40B4-BE49-F238E27FC236}">
                <a16:creationId xmlns:a16="http://schemas.microsoft.com/office/drawing/2014/main" id="{8C7E11CE-DBCC-4266-BECB-210011773D45}"/>
              </a:ext>
            </a:extLst>
          </p:cNvPr>
          <p:cNvPicPr>
            <a:picLocks noChangeAspect="1"/>
          </p:cNvPicPr>
          <p:nvPr/>
        </p:nvPicPr>
        <p:blipFill>
          <a:blip r:embed="rId2"/>
          <a:stretch>
            <a:fillRect/>
          </a:stretch>
        </p:blipFill>
        <p:spPr>
          <a:xfrm>
            <a:off x="1249249" y="2120635"/>
            <a:ext cx="6352382" cy="1643743"/>
          </a:xfrm>
          <a:prstGeom prst="rect">
            <a:avLst/>
          </a:prstGeom>
        </p:spPr>
      </p:pic>
    </p:spTree>
    <p:extLst>
      <p:ext uri="{BB962C8B-B14F-4D97-AF65-F5344CB8AC3E}">
        <p14:creationId xmlns:p14="http://schemas.microsoft.com/office/powerpoint/2010/main" val="2507617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p:cTn id="7" dur="500" fill="hold"/>
                                        <p:tgtEl>
                                          <p:spTgt spid="5">
                                            <p:bg/>
                                          </p:spTgt>
                                        </p:tgtEl>
                                        <p:attrNameLst>
                                          <p:attrName>ppt_w</p:attrName>
                                        </p:attrNameLst>
                                      </p:cBhvr>
                                      <p:tavLst>
                                        <p:tav tm="0">
                                          <p:val>
                                            <p:fltVal val="0"/>
                                          </p:val>
                                        </p:tav>
                                        <p:tav tm="100000">
                                          <p:val>
                                            <p:strVal val="#ppt_w"/>
                                          </p:val>
                                        </p:tav>
                                      </p:tavLst>
                                    </p:anim>
                                    <p:anim calcmode="lin" valueType="num">
                                      <p:cBhvr>
                                        <p:cTn id="8" dur="500" fill="hold"/>
                                        <p:tgtEl>
                                          <p:spTgt spid="5">
                                            <p:bg/>
                                          </p:spTgt>
                                        </p:tgtEl>
                                        <p:attrNameLst>
                                          <p:attrName>ppt_h</p:attrName>
                                        </p:attrNameLst>
                                      </p:cBhvr>
                                      <p:tavLst>
                                        <p:tav tm="0">
                                          <p:val>
                                            <p:fltVal val="0"/>
                                          </p:val>
                                        </p:tav>
                                        <p:tav tm="100000">
                                          <p:val>
                                            <p:strVal val="#ppt_h"/>
                                          </p:val>
                                        </p:tav>
                                      </p:tavLst>
                                    </p:anim>
                                    <p:animEffect transition="in" filter="fade">
                                      <p:cBhvr>
                                        <p:cTn id="9" dur="500"/>
                                        <p:tgtEl>
                                          <p:spTgt spid="5">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129F6CA3-D40D-47F7-861C-B44C6A0BA7C2}"/>
              </a:ext>
            </a:extLst>
          </p:cNvPr>
          <p:cNvSpPr txBox="1"/>
          <p:nvPr/>
        </p:nvSpPr>
        <p:spPr>
          <a:xfrm>
            <a:off x="5738649" y="409904"/>
            <a:ext cx="5139558" cy="1200329"/>
          </a:xfrm>
          <a:prstGeom prst="rect">
            <a:avLst/>
          </a:prstGeom>
          <a:solidFill>
            <a:schemeClr val="bg1">
              <a:lumMod val="95000"/>
            </a:schemeClr>
          </a:solidFill>
        </p:spPr>
        <p:txBody>
          <a:bodyPr wrap="square" rtlCol="1">
            <a:spAutoFit/>
          </a:bodyPr>
          <a:lstStyle/>
          <a:p>
            <a:r>
              <a:rPr lang="ar-EG" sz="3600" b="1" dirty="0">
                <a:solidFill>
                  <a:srgbClr val="7030A0"/>
                </a:solidFill>
              </a:rPr>
              <a:t>إذا كنت ترغب بإلغاء ضغط جميع الملفات في مجلد مضغوط:</a:t>
            </a:r>
          </a:p>
        </p:txBody>
      </p:sp>
      <p:sp>
        <p:nvSpPr>
          <p:cNvPr id="5" name="مربع نص 4">
            <a:extLst>
              <a:ext uri="{FF2B5EF4-FFF2-40B4-BE49-F238E27FC236}">
                <a16:creationId xmlns:a16="http://schemas.microsoft.com/office/drawing/2014/main" id="{BEE519F0-2100-42EF-BF1E-879BF3FAAB54}"/>
              </a:ext>
            </a:extLst>
          </p:cNvPr>
          <p:cNvSpPr txBox="1"/>
          <p:nvPr/>
        </p:nvSpPr>
        <p:spPr>
          <a:xfrm>
            <a:off x="4883177" y="4274781"/>
            <a:ext cx="6352382" cy="2062103"/>
          </a:xfrm>
          <a:prstGeom prst="rect">
            <a:avLst/>
          </a:prstGeom>
          <a:ln/>
          <a:effectLst>
            <a:glow rad="228600">
              <a:schemeClr val="accent4">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rtlCol="1">
            <a:spAutoFit/>
          </a:bodyPr>
          <a:lstStyle/>
          <a:p>
            <a:r>
              <a:rPr lang="ar-EG" sz="3200" b="1" dirty="0"/>
              <a:t>3- من نافذة تحديد الوجهة </a:t>
            </a:r>
            <a:endParaRPr lang="en-US" sz="3200" b="1" dirty="0"/>
          </a:p>
          <a:p>
            <a:r>
              <a:rPr lang="en-US" sz="3200" b="1" dirty="0"/>
              <a:t>(Select a destination)</a:t>
            </a:r>
          </a:p>
          <a:p>
            <a:r>
              <a:rPr lang="ar-EG" sz="3200" b="1" dirty="0"/>
              <a:t>حدد الموقع الذي تريد وضع الملفات فيه واضغط على تحديد مجلد </a:t>
            </a:r>
            <a:r>
              <a:rPr lang="en-US" sz="3200" b="1" dirty="0"/>
              <a:t>select folder</a:t>
            </a:r>
            <a:endParaRPr lang="ar-EG" sz="3200" b="1" dirty="0"/>
          </a:p>
        </p:txBody>
      </p:sp>
      <p:pic>
        <p:nvPicPr>
          <p:cNvPr id="6" name="صورة 5">
            <a:extLst>
              <a:ext uri="{FF2B5EF4-FFF2-40B4-BE49-F238E27FC236}">
                <a16:creationId xmlns:a16="http://schemas.microsoft.com/office/drawing/2014/main" id="{6DBBFCF1-832C-4794-A259-A3B246999F20}"/>
              </a:ext>
            </a:extLst>
          </p:cNvPr>
          <p:cNvPicPr>
            <a:picLocks noChangeAspect="1"/>
          </p:cNvPicPr>
          <p:nvPr/>
        </p:nvPicPr>
        <p:blipFill>
          <a:blip r:embed="rId2"/>
          <a:stretch>
            <a:fillRect/>
          </a:stretch>
        </p:blipFill>
        <p:spPr>
          <a:xfrm>
            <a:off x="1502229" y="1381125"/>
            <a:ext cx="2890157" cy="3106919"/>
          </a:xfrm>
          <a:prstGeom prst="rect">
            <a:avLst/>
          </a:prstGeom>
        </p:spPr>
      </p:pic>
    </p:spTree>
    <p:extLst>
      <p:ext uri="{BB962C8B-B14F-4D97-AF65-F5344CB8AC3E}">
        <p14:creationId xmlns:p14="http://schemas.microsoft.com/office/powerpoint/2010/main" val="3053161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p:cTn id="7" dur="500" fill="hold"/>
                                        <p:tgtEl>
                                          <p:spTgt spid="5">
                                            <p:bg/>
                                          </p:spTgt>
                                        </p:tgtEl>
                                        <p:attrNameLst>
                                          <p:attrName>ppt_w</p:attrName>
                                        </p:attrNameLst>
                                      </p:cBhvr>
                                      <p:tavLst>
                                        <p:tav tm="0">
                                          <p:val>
                                            <p:fltVal val="0"/>
                                          </p:val>
                                        </p:tav>
                                        <p:tav tm="100000">
                                          <p:val>
                                            <p:strVal val="#ppt_w"/>
                                          </p:val>
                                        </p:tav>
                                      </p:tavLst>
                                    </p:anim>
                                    <p:anim calcmode="lin" valueType="num">
                                      <p:cBhvr>
                                        <p:cTn id="8" dur="500" fill="hold"/>
                                        <p:tgtEl>
                                          <p:spTgt spid="5">
                                            <p:bg/>
                                          </p:spTgt>
                                        </p:tgtEl>
                                        <p:attrNameLst>
                                          <p:attrName>ppt_h</p:attrName>
                                        </p:attrNameLst>
                                      </p:cBhvr>
                                      <p:tavLst>
                                        <p:tav tm="0">
                                          <p:val>
                                            <p:fltVal val="0"/>
                                          </p:val>
                                        </p:tav>
                                        <p:tav tm="100000">
                                          <p:val>
                                            <p:strVal val="#ppt_h"/>
                                          </p:val>
                                        </p:tav>
                                      </p:tavLst>
                                    </p:anim>
                                    <p:animEffect transition="in" filter="fade">
                                      <p:cBhvr>
                                        <p:cTn id="9" dur="500"/>
                                        <p:tgtEl>
                                          <p:spTgt spid="5">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 calcmode="lin" valueType="num">
                                      <p:cBhvr>
                                        <p:cTn id="21"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 calcmode="lin" valueType="num">
                                      <p:cBhvr>
                                        <p:cTn id="28"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129F6CA3-D40D-47F7-861C-B44C6A0BA7C2}"/>
              </a:ext>
            </a:extLst>
          </p:cNvPr>
          <p:cNvSpPr txBox="1"/>
          <p:nvPr/>
        </p:nvSpPr>
        <p:spPr>
          <a:xfrm>
            <a:off x="5738649" y="409904"/>
            <a:ext cx="5139558" cy="1200329"/>
          </a:xfrm>
          <a:prstGeom prst="rect">
            <a:avLst/>
          </a:prstGeom>
          <a:solidFill>
            <a:schemeClr val="bg1">
              <a:lumMod val="95000"/>
            </a:schemeClr>
          </a:solidFill>
        </p:spPr>
        <p:txBody>
          <a:bodyPr wrap="square" rtlCol="1">
            <a:spAutoFit/>
          </a:bodyPr>
          <a:lstStyle/>
          <a:p>
            <a:r>
              <a:rPr lang="ar-EG" sz="3600" b="1" dirty="0">
                <a:solidFill>
                  <a:srgbClr val="7030A0"/>
                </a:solidFill>
              </a:rPr>
              <a:t>إذا كنت ترغب بإلغاء ضغط جميع الملفات في مجلد مضغوط:</a:t>
            </a:r>
          </a:p>
        </p:txBody>
      </p:sp>
      <p:sp>
        <p:nvSpPr>
          <p:cNvPr id="5" name="مربع نص 4">
            <a:extLst>
              <a:ext uri="{FF2B5EF4-FFF2-40B4-BE49-F238E27FC236}">
                <a16:creationId xmlns:a16="http://schemas.microsoft.com/office/drawing/2014/main" id="{BEE519F0-2100-42EF-BF1E-879BF3FAAB54}"/>
              </a:ext>
            </a:extLst>
          </p:cNvPr>
          <p:cNvSpPr txBox="1"/>
          <p:nvPr/>
        </p:nvSpPr>
        <p:spPr>
          <a:xfrm>
            <a:off x="4625674" y="4812306"/>
            <a:ext cx="6352382" cy="584775"/>
          </a:xfrm>
          <a:prstGeom prst="rect">
            <a:avLst/>
          </a:prstGeom>
          <a:ln/>
          <a:effectLst>
            <a:glow rad="228600">
              <a:schemeClr val="accent4">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rtlCol="1">
            <a:spAutoFit/>
          </a:bodyPr>
          <a:lstStyle/>
          <a:p>
            <a:r>
              <a:rPr lang="ar-EG" sz="3200" b="1" dirty="0"/>
              <a:t>4- ثم اضغط على استخراج </a:t>
            </a:r>
            <a:r>
              <a:rPr lang="en-US" sz="3200" b="1" dirty="0"/>
              <a:t>Extract</a:t>
            </a:r>
            <a:endParaRPr lang="ar-EG" sz="3200" b="1" dirty="0"/>
          </a:p>
        </p:txBody>
      </p:sp>
      <p:pic>
        <p:nvPicPr>
          <p:cNvPr id="3" name="صورة 2">
            <a:extLst>
              <a:ext uri="{FF2B5EF4-FFF2-40B4-BE49-F238E27FC236}">
                <a16:creationId xmlns:a16="http://schemas.microsoft.com/office/drawing/2014/main" id="{17B9B792-7F9C-4AF0-BEC7-5D232FB4F4A5}"/>
              </a:ext>
            </a:extLst>
          </p:cNvPr>
          <p:cNvPicPr>
            <a:picLocks noChangeAspect="1"/>
          </p:cNvPicPr>
          <p:nvPr/>
        </p:nvPicPr>
        <p:blipFill>
          <a:blip r:embed="rId2"/>
          <a:stretch>
            <a:fillRect/>
          </a:stretch>
        </p:blipFill>
        <p:spPr>
          <a:xfrm>
            <a:off x="1153886" y="1323651"/>
            <a:ext cx="5568723" cy="3159683"/>
          </a:xfrm>
          <a:prstGeom prst="rect">
            <a:avLst/>
          </a:prstGeom>
        </p:spPr>
      </p:pic>
    </p:spTree>
    <p:extLst>
      <p:ext uri="{BB962C8B-B14F-4D97-AF65-F5344CB8AC3E}">
        <p14:creationId xmlns:p14="http://schemas.microsoft.com/office/powerpoint/2010/main" val="4213620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p:cTn id="7" dur="500" fill="hold"/>
                                        <p:tgtEl>
                                          <p:spTgt spid="5">
                                            <p:bg/>
                                          </p:spTgt>
                                        </p:tgtEl>
                                        <p:attrNameLst>
                                          <p:attrName>ppt_w</p:attrName>
                                        </p:attrNameLst>
                                      </p:cBhvr>
                                      <p:tavLst>
                                        <p:tav tm="0">
                                          <p:val>
                                            <p:fltVal val="0"/>
                                          </p:val>
                                        </p:tav>
                                        <p:tav tm="100000">
                                          <p:val>
                                            <p:strVal val="#ppt_w"/>
                                          </p:val>
                                        </p:tav>
                                      </p:tavLst>
                                    </p:anim>
                                    <p:anim calcmode="lin" valueType="num">
                                      <p:cBhvr>
                                        <p:cTn id="8" dur="500" fill="hold"/>
                                        <p:tgtEl>
                                          <p:spTgt spid="5">
                                            <p:bg/>
                                          </p:spTgt>
                                        </p:tgtEl>
                                        <p:attrNameLst>
                                          <p:attrName>ppt_h</p:attrName>
                                        </p:attrNameLst>
                                      </p:cBhvr>
                                      <p:tavLst>
                                        <p:tav tm="0">
                                          <p:val>
                                            <p:fltVal val="0"/>
                                          </p:val>
                                        </p:tav>
                                        <p:tav tm="100000">
                                          <p:val>
                                            <p:strVal val="#ppt_h"/>
                                          </p:val>
                                        </p:tav>
                                      </p:tavLst>
                                    </p:anim>
                                    <p:animEffect transition="in" filter="fade">
                                      <p:cBhvr>
                                        <p:cTn id="9" dur="500"/>
                                        <p:tgtEl>
                                          <p:spTgt spid="5">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خطط انسيابي: تحضير 1">
            <a:extLst>
              <a:ext uri="{FF2B5EF4-FFF2-40B4-BE49-F238E27FC236}">
                <a16:creationId xmlns:a16="http://schemas.microsoft.com/office/drawing/2014/main" id="{46D31260-75E8-455C-8ECE-B48987CF80E3}"/>
              </a:ext>
            </a:extLst>
          </p:cNvPr>
          <p:cNvSpPr/>
          <p:nvPr/>
        </p:nvSpPr>
        <p:spPr>
          <a:xfrm>
            <a:off x="8469086" y="478971"/>
            <a:ext cx="2743200" cy="2394858"/>
          </a:xfrm>
          <a:prstGeom prst="flowChartPreparation">
            <a:avLst/>
          </a:prstGeom>
          <a:solidFill>
            <a:schemeClr val="accent5">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6"/>
          </a:lnRef>
          <a:fillRef idx="1">
            <a:schemeClr val="lt1"/>
          </a:fillRef>
          <a:effectRef idx="0">
            <a:schemeClr val="accent6"/>
          </a:effectRef>
          <a:fontRef idx="minor">
            <a:schemeClr val="dk1"/>
          </a:fontRef>
        </p:style>
        <p:txBody>
          <a:bodyPr rtlCol="1" anchor="ctr"/>
          <a:lstStyle/>
          <a:p>
            <a:pPr algn="ctr"/>
            <a:r>
              <a:rPr lang="ar-EG" sz="4800" b="1" dirty="0">
                <a:solidFill>
                  <a:srgbClr val="7030A0"/>
                </a:solidFill>
              </a:rPr>
              <a:t>نصيحة ذكية</a:t>
            </a:r>
          </a:p>
        </p:txBody>
      </p:sp>
      <p:sp>
        <p:nvSpPr>
          <p:cNvPr id="3" name="مربع نص 2">
            <a:extLst>
              <a:ext uri="{FF2B5EF4-FFF2-40B4-BE49-F238E27FC236}">
                <a16:creationId xmlns:a16="http://schemas.microsoft.com/office/drawing/2014/main" id="{1B9FA3CA-7461-41F6-85BC-D63F0DB19DA3}"/>
              </a:ext>
            </a:extLst>
          </p:cNvPr>
          <p:cNvSpPr txBox="1"/>
          <p:nvPr/>
        </p:nvSpPr>
        <p:spPr>
          <a:xfrm>
            <a:off x="979714" y="2873829"/>
            <a:ext cx="7489372" cy="2308324"/>
          </a:xfrm>
          <a:prstGeom prst="rect">
            <a:avLst/>
          </a:prstGeom>
          <a:noFill/>
        </p:spPr>
        <p:txBody>
          <a:bodyPr wrap="square" rtlCol="1">
            <a:spAutoFit/>
          </a:bodyPr>
          <a:lstStyle/>
          <a:p>
            <a:r>
              <a:rPr lang="ar-EG" sz="3600" b="1" dirty="0"/>
              <a:t>تتفاوت درجة ضغط الملفات حسب نوع الملف ومحتواه، فمثلًا يمكن ضغط الملفات النصية بدرجة كبيرة فيما يكون الفرق شبه معدوم عند ضغط الصور من نوع جيه بي إي جي </a:t>
            </a:r>
            <a:r>
              <a:rPr lang="en-US" sz="3600" b="1" dirty="0"/>
              <a:t>(JPEG)</a:t>
            </a:r>
            <a:endParaRPr lang="ar-EG" sz="3600" b="1" dirty="0"/>
          </a:p>
        </p:txBody>
      </p:sp>
    </p:spTree>
    <p:extLst>
      <p:ext uri="{BB962C8B-B14F-4D97-AF65-F5344CB8AC3E}">
        <p14:creationId xmlns:p14="http://schemas.microsoft.com/office/powerpoint/2010/main" val="269506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خلفيات بوربوينت حديثة">
            <a:extLst>
              <a:ext uri="{FF2B5EF4-FFF2-40B4-BE49-F238E27FC236}">
                <a16:creationId xmlns:a16="http://schemas.microsoft.com/office/drawing/2014/main" id="{A21523CD-8AD2-48F6-975B-DB97E64D1D4B}"/>
              </a:ext>
            </a:extLst>
          </p:cNvPr>
          <p:cNvPicPr>
            <a:picLocks noChangeAspect="1" noChangeArrowheads="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1001486" y="545646"/>
            <a:ext cx="5372100" cy="5200650"/>
          </a:xfrm>
          <a:prstGeom prst="rect">
            <a:avLst/>
          </a:prstGeom>
          <a:noFill/>
        </p:spPr>
      </p:pic>
      <p:sp>
        <p:nvSpPr>
          <p:cNvPr id="3" name="مربع نص 2">
            <a:extLst>
              <a:ext uri="{FF2B5EF4-FFF2-40B4-BE49-F238E27FC236}">
                <a16:creationId xmlns:a16="http://schemas.microsoft.com/office/drawing/2014/main" id="{3B30D77F-BEDB-4377-AC5F-40693CC5A313}"/>
              </a:ext>
            </a:extLst>
          </p:cNvPr>
          <p:cNvSpPr txBox="1"/>
          <p:nvPr/>
        </p:nvSpPr>
        <p:spPr>
          <a:xfrm>
            <a:off x="2217964" y="2422696"/>
            <a:ext cx="2939143" cy="1446550"/>
          </a:xfrm>
          <a:prstGeom prst="rect">
            <a:avLst/>
          </a:prstGeom>
          <a:noFill/>
        </p:spPr>
        <p:txBody>
          <a:bodyPr wrap="square" rtlCol="1">
            <a:spAutoFit/>
          </a:bodyPr>
          <a:lstStyle/>
          <a:p>
            <a:pPr algn="ctr"/>
            <a:r>
              <a:rPr lang="ar-EG" sz="4400" b="1" dirty="0"/>
              <a:t>طريقة عرض قائمة الملفات</a:t>
            </a:r>
          </a:p>
        </p:txBody>
      </p:sp>
      <p:sp>
        <p:nvSpPr>
          <p:cNvPr id="4" name="مربع نص 3">
            <a:extLst>
              <a:ext uri="{FF2B5EF4-FFF2-40B4-BE49-F238E27FC236}">
                <a16:creationId xmlns:a16="http://schemas.microsoft.com/office/drawing/2014/main" id="{4343B61C-9596-48A0-866A-CDD8B182E63B}"/>
              </a:ext>
            </a:extLst>
          </p:cNvPr>
          <p:cNvSpPr txBox="1"/>
          <p:nvPr/>
        </p:nvSpPr>
        <p:spPr>
          <a:xfrm>
            <a:off x="5818414" y="3869246"/>
            <a:ext cx="5372100" cy="1569660"/>
          </a:xfrm>
          <a:prstGeom prst="rect">
            <a:avLst/>
          </a:prstGeom>
          <a:noFill/>
        </p:spPr>
        <p:txBody>
          <a:bodyPr wrap="square" rtlCol="1">
            <a:spAutoFit/>
          </a:bodyPr>
          <a:lstStyle/>
          <a:p>
            <a:r>
              <a:rPr lang="ar-EG" sz="3200" b="1" dirty="0">
                <a:solidFill>
                  <a:srgbClr val="7030A0"/>
                </a:solidFill>
              </a:rPr>
              <a:t>هناك مجموعة متنوعة من الطرق التي يمكن أن تظهر بها قائمة ملفاتك في المجلد.</a:t>
            </a:r>
          </a:p>
        </p:txBody>
      </p:sp>
    </p:spTree>
    <p:extLst>
      <p:ext uri="{BB962C8B-B14F-4D97-AF65-F5344CB8AC3E}">
        <p14:creationId xmlns:p14="http://schemas.microsoft.com/office/powerpoint/2010/main" val="176164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6BC938CD-FE52-40E1-90F9-2C4D429BFBA6}"/>
              </a:ext>
            </a:extLst>
          </p:cNvPr>
          <p:cNvSpPr txBox="1"/>
          <p:nvPr/>
        </p:nvSpPr>
        <p:spPr>
          <a:xfrm rot="21229070">
            <a:off x="4356442" y="1215856"/>
            <a:ext cx="3479118" cy="830997"/>
          </a:xfrm>
          <a:prstGeom prst="rect">
            <a:avLst/>
          </a:prstGeom>
          <a:effectLst>
            <a:glow rad="228600">
              <a:schemeClr val="accent4">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rtlCol="1">
            <a:spAutoFit/>
          </a:bodyPr>
          <a:lstStyle/>
          <a:p>
            <a:r>
              <a:rPr lang="ar-EG" sz="4800" b="1" dirty="0"/>
              <a:t>إنشاء اختصار</a:t>
            </a:r>
          </a:p>
        </p:txBody>
      </p:sp>
      <p:sp>
        <p:nvSpPr>
          <p:cNvPr id="5" name="مربع نص 4">
            <a:extLst>
              <a:ext uri="{FF2B5EF4-FFF2-40B4-BE49-F238E27FC236}">
                <a16:creationId xmlns:a16="http://schemas.microsoft.com/office/drawing/2014/main" id="{F76594EB-87EA-4C6D-B7B0-D8A840FDED8F}"/>
              </a:ext>
            </a:extLst>
          </p:cNvPr>
          <p:cNvSpPr txBox="1"/>
          <p:nvPr/>
        </p:nvSpPr>
        <p:spPr>
          <a:xfrm>
            <a:off x="1872342" y="3429000"/>
            <a:ext cx="8882743" cy="2308324"/>
          </a:xfrm>
          <a:prstGeom prst="rect">
            <a:avLst/>
          </a:prstGeom>
          <a:solidFill>
            <a:schemeClr val="accent3">
              <a:lumMod val="20000"/>
              <a:lumOff val="80000"/>
            </a:schemeClr>
          </a:solidFill>
          <a:ln>
            <a:noFill/>
          </a:ln>
          <a:effectLst/>
          <a:scene3d>
            <a:camera prst="orthographicFront">
              <a:rot lat="0" lon="0" rev="0"/>
            </a:camera>
            <a:lightRig rig="contrasting" dir="t">
              <a:rot lat="0" lon="0" rev="7800000"/>
            </a:lightRig>
          </a:scene3d>
          <a:sp3d>
            <a:bevelT w="139700" h="139700"/>
          </a:sp3d>
        </p:spPr>
        <p:txBody>
          <a:bodyPr wrap="square" rtlCol="1">
            <a:spAutoFit/>
          </a:bodyPr>
          <a:lstStyle/>
          <a:p>
            <a:r>
              <a:rPr lang="ar-EG" sz="3600" b="1" dirty="0">
                <a:solidFill>
                  <a:schemeClr val="accent4">
                    <a:lumMod val="50000"/>
                  </a:schemeClr>
                </a:solidFill>
              </a:rPr>
              <a:t>قد يصعب عليك أحيانًا العثور على ملف أو برنامج تستخدمه باستمرار، يمكنك إنشاء اختصار لهذا الملف أو البرنامج، كرابط على سطح المكتب مثلًا، وذلك للوصول إليه بسهولة وسرعة. دعونا نرى كيف يمكن إنشاء اختصار.  </a:t>
            </a:r>
          </a:p>
        </p:txBody>
      </p:sp>
    </p:spTree>
    <p:extLst>
      <p:ext uri="{BB962C8B-B14F-4D97-AF65-F5344CB8AC3E}">
        <p14:creationId xmlns:p14="http://schemas.microsoft.com/office/powerpoint/2010/main" val="192424447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زوايا مستديرة 2">
            <a:extLst>
              <a:ext uri="{FF2B5EF4-FFF2-40B4-BE49-F238E27FC236}">
                <a16:creationId xmlns:a16="http://schemas.microsoft.com/office/drawing/2014/main" id="{56D78771-7FE9-4929-948F-3BFC26F6AE20}"/>
              </a:ext>
            </a:extLst>
          </p:cNvPr>
          <p:cNvSpPr/>
          <p:nvPr/>
        </p:nvSpPr>
        <p:spPr>
          <a:xfrm>
            <a:off x="5682343" y="651907"/>
            <a:ext cx="5363656" cy="937407"/>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rtlCol="0" anchor="ctr"/>
          <a:lstStyle/>
          <a:p>
            <a:pPr algn="ctr">
              <a:defRPr/>
            </a:pPr>
            <a:r>
              <a:rPr lang="ar-EG" sz="3200" b="1" dirty="0">
                <a:solidFill>
                  <a:schemeClr val="tx1"/>
                </a:solidFill>
              </a:rPr>
              <a:t>لمعرفة حجم وتفاصيل الملف:</a:t>
            </a:r>
          </a:p>
        </p:txBody>
      </p:sp>
      <p:sp>
        <p:nvSpPr>
          <p:cNvPr id="4" name="مربع نص 3">
            <a:extLst>
              <a:ext uri="{FF2B5EF4-FFF2-40B4-BE49-F238E27FC236}">
                <a16:creationId xmlns:a16="http://schemas.microsoft.com/office/drawing/2014/main" id="{00ACC32C-4954-43C0-8FD9-E3545D8EE8DE}"/>
              </a:ext>
            </a:extLst>
          </p:cNvPr>
          <p:cNvSpPr txBox="1"/>
          <p:nvPr/>
        </p:nvSpPr>
        <p:spPr>
          <a:xfrm>
            <a:off x="5682343" y="2373906"/>
            <a:ext cx="5363656" cy="3046988"/>
          </a:xfrm>
          <a:prstGeom prst="rect">
            <a:avLst/>
          </a:prstGeom>
          <a:ln/>
          <a:effectLst>
            <a:glow rad="228600">
              <a:schemeClr val="accent4">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rtlCol="1">
            <a:spAutoFit/>
          </a:bodyPr>
          <a:lstStyle/>
          <a:p>
            <a:r>
              <a:rPr lang="ar-EG" sz="3200" b="1" dirty="0"/>
              <a:t>1- افتح مستكشف الملفات </a:t>
            </a:r>
            <a:r>
              <a:rPr lang="en-US" sz="3200" b="1" dirty="0"/>
              <a:t>File Explorer</a:t>
            </a:r>
            <a:r>
              <a:rPr lang="ar-EG" sz="3200" b="1" dirty="0"/>
              <a:t>عن طريق فتح المجلد.</a:t>
            </a:r>
          </a:p>
          <a:p>
            <a:r>
              <a:rPr lang="ar-EG" sz="3200" b="1" dirty="0"/>
              <a:t>2- اضغط على المستندات </a:t>
            </a:r>
            <a:r>
              <a:rPr lang="en-US" sz="3200" b="1" dirty="0"/>
              <a:t>Documents</a:t>
            </a:r>
            <a:r>
              <a:rPr lang="ar-EG" sz="3200" b="1" dirty="0"/>
              <a:t> ستظهر قائمة الملفات.</a:t>
            </a:r>
          </a:p>
          <a:p>
            <a:r>
              <a:rPr lang="ar-EG" sz="3200" b="1" dirty="0"/>
              <a:t>3- اضغط على زر عرض </a:t>
            </a:r>
            <a:r>
              <a:rPr lang="en-US" sz="3200" b="1" dirty="0"/>
              <a:t>view</a:t>
            </a:r>
            <a:endParaRPr lang="ar-EG" sz="3200" b="1" dirty="0"/>
          </a:p>
          <a:p>
            <a:endParaRPr lang="ar-EG" sz="3200" b="1" dirty="0"/>
          </a:p>
        </p:txBody>
      </p:sp>
      <p:pic>
        <p:nvPicPr>
          <p:cNvPr id="5" name="صورة 4">
            <a:extLst>
              <a:ext uri="{FF2B5EF4-FFF2-40B4-BE49-F238E27FC236}">
                <a16:creationId xmlns:a16="http://schemas.microsoft.com/office/drawing/2014/main" id="{595B0C48-1C3C-4B73-9963-73A3D6936138}"/>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72692" y="1077271"/>
            <a:ext cx="5005381" cy="2417864"/>
          </a:xfrm>
          <a:prstGeom prst="rect">
            <a:avLst/>
          </a:prstGeom>
        </p:spPr>
      </p:pic>
      <p:pic>
        <p:nvPicPr>
          <p:cNvPr id="7" name="صورة 6">
            <a:extLst>
              <a:ext uri="{FF2B5EF4-FFF2-40B4-BE49-F238E27FC236}">
                <a16:creationId xmlns:a16="http://schemas.microsoft.com/office/drawing/2014/main" id="{060CFD72-496B-4BCB-A16D-F4427AC6DC15}"/>
              </a:ext>
            </a:extLst>
          </p:cNvPr>
          <p:cNvPicPr>
            <a:picLocks noChangeAspect="1"/>
          </p:cNvPicPr>
          <p:nvPr/>
        </p:nvPicPr>
        <p:blipFill>
          <a:blip r:embed="rId3"/>
          <a:stretch>
            <a:fillRect/>
          </a:stretch>
        </p:blipFill>
        <p:spPr>
          <a:xfrm>
            <a:off x="1074968" y="3056239"/>
            <a:ext cx="5005381" cy="3046988"/>
          </a:xfrm>
          <a:prstGeom prst="rect">
            <a:avLst/>
          </a:prstGeom>
        </p:spPr>
      </p:pic>
    </p:spTree>
    <p:extLst>
      <p:ext uri="{BB962C8B-B14F-4D97-AF65-F5344CB8AC3E}">
        <p14:creationId xmlns:p14="http://schemas.microsoft.com/office/powerpoint/2010/main" val="1091364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bg/>
                                          </p:spTgt>
                                        </p:tgtEl>
                                        <p:attrNameLst>
                                          <p:attrName>style.visibility</p:attrName>
                                        </p:attrNameLst>
                                      </p:cBhvr>
                                      <p:to>
                                        <p:strVal val="visible"/>
                                      </p:to>
                                    </p:set>
                                    <p:anim calcmode="lin" valueType="num">
                                      <p:cBhvr>
                                        <p:cTn id="14" dur="500" fill="hold"/>
                                        <p:tgtEl>
                                          <p:spTgt spid="4">
                                            <p:bg/>
                                          </p:spTgt>
                                        </p:tgtEl>
                                        <p:attrNameLst>
                                          <p:attrName>ppt_w</p:attrName>
                                        </p:attrNameLst>
                                      </p:cBhvr>
                                      <p:tavLst>
                                        <p:tav tm="0">
                                          <p:val>
                                            <p:fltVal val="0"/>
                                          </p:val>
                                        </p:tav>
                                        <p:tav tm="100000">
                                          <p:val>
                                            <p:strVal val="#ppt_w"/>
                                          </p:val>
                                        </p:tav>
                                      </p:tavLst>
                                    </p:anim>
                                    <p:anim calcmode="lin" valueType="num">
                                      <p:cBhvr>
                                        <p:cTn id="15" dur="500" fill="hold"/>
                                        <p:tgtEl>
                                          <p:spTgt spid="4">
                                            <p:bg/>
                                          </p:spTgt>
                                        </p:tgtEl>
                                        <p:attrNameLst>
                                          <p:attrName>ppt_h</p:attrName>
                                        </p:attrNameLst>
                                      </p:cBhvr>
                                      <p:tavLst>
                                        <p:tav tm="0">
                                          <p:val>
                                            <p:fltVal val="0"/>
                                          </p:val>
                                        </p:tav>
                                        <p:tav tm="100000">
                                          <p:val>
                                            <p:strVal val="#ppt_h"/>
                                          </p:val>
                                        </p:tav>
                                      </p:tavLst>
                                    </p:anim>
                                    <p:animEffect transition="in" filter="fade">
                                      <p:cBhvr>
                                        <p:cTn id="16" dur="500"/>
                                        <p:tgtEl>
                                          <p:spTgt spid="4">
                                            <p:bg/>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p:cTn id="21"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 calcmode="lin" valueType="num">
                                      <p:cBhvr>
                                        <p:cTn id="28"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30" dur="500"/>
                                        <p:tgtEl>
                                          <p:spTgt spid="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 calcmode="lin" valueType="num">
                                      <p:cBhvr>
                                        <p:cTn id="35"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3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زوايا مستديرة 2">
            <a:extLst>
              <a:ext uri="{FF2B5EF4-FFF2-40B4-BE49-F238E27FC236}">
                <a16:creationId xmlns:a16="http://schemas.microsoft.com/office/drawing/2014/main" id="{56D78771-7FE9-4929-948F-3BFC26F6AE20}"/>
              </a:ext>
            </a:extLst>
          </p:cNvPr>
          <p:cNvSpPr/>
          <p:nvPr/>
        </p:nvSpPr>
        <p:spPr>
          <a:xfrm>
            <a:off x="5682343" y="651907"/>
            <a:ext cx="5363656" cy="937407"/>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rtlCol="0" anchor="ctr"/>
          <a:lstStyle/>
          <a:p>
            <a:pPr algn="ctr">
              <a:defRPr/>
            </a:pPr>
            <a:r>
              <a:rPr lang="ar-EG" sz="3200" b="1" dirty="0">
                <a:solidFill>
                  <a:schemeClr val="tx1"/>
                </a:solidFill>
              </a:rPr>
              <a:t>لمعرفة حجم وتفاصيل الملف:</a:t>
            </a:r>
          </a:p>
        </p:txBody>
      </p:sp>
      <p:sp>
        <p:nvSpPr>
          <p:cNvPr id="4" name="مربع نص 3">
            <a:extLst>
              <a:ext uri="{FF2B5EF4-FFF2-40B4-BE49-F238E27FC236}">
                <a16:creationId xmlns:a16="http://schemas.microsoft.com/office/drawing/2014/main" id="{00ACC32C-4954-43C0-8FD9-E3545D8EE8DE}"/>
              </a:ext>
            </a:extLst>
          </p:cNvPr>
          <p:cNvSpPr txBox="1"/>
          <p:nvPr/>
        </p:nvSpPr>
        <p:spPr>
          <a:xfrm>
            <a:off x="5682343" y="2373906"/>
            <a:ext cx="5363656" cy="1569660"/>
          </a:xfrm>
          <a:prstGeom prst="rect">
            <a:avLst/>
          </a:prstGeom>
          <a:ln/>
          <a:effectLst>
            <a:glow rad="228600">
              <a:schemeClr val="accent4">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rtlCol="1">
            <a:spAutoFit/>
          </a:bodyPr>
          <a:lstStyle/>
          <a:p>
            <a:r>
              <a:rPr lang="ar-EG" sz="3200" b="1" dirty="0"/>
              <a:t>4- اختر خيار العرض الذي تفضله كخيار أيقونات كبيرة </a:t>
            </a:r>
            <a:endParaRPr lang="en-US" sz="3200" b="1" dirty="0"/>
          </a:p>
          <a:p>
            <a:r>
              <a:rPr lang="en-US" sz="3200" b="1" dirty="0"/>
              <a:t>Large icons</a:t>
            </a:r>
            <a:r>
              <a:rPr lang="ar-EG" sz="3200" b="1" dirty="0"/>
              <a:t>مثلًا.</a:t>
            </a:r>
          </a:p>
        </p:txBody>
      </p:sp>
      <p:pic>
        <p:nvPicPr>
          <p:cNvPr id="6" name="صورة 5">
            <a:extLst>
              <a:ext uri="{FF2B5EF4-FFF2-40B4-BE49-F238E27FC236}">
                <a16:creationId xmlns:a16="http://schemas.microsoft.com/office/drawing/2014/main" id="{55D9F2A4-1463-41C2-BC28-67FE227438A9}"/>
              </a:ext>
            </a:extLst>
          </p:cNvPr>
          <p:cNvPicPr>
            <a:picLocks noChangeAspect="1"/>
          </p:cNvPicPr>
          <p:nvPr/>
        </p:nvPicPr>
        <p:blipFill>
          <a:blip r:embed="rId2"/>
          <a:stretch>
            <a:fillRect/>
          </a:stretch>
        </p:blipFill>
        <p:spPr>
          <a:xfrm>
            <a:off x="1068512" y="3943566"/>
            <a:ext cx="6231416" cy="2592842"/>
          </a:xfrm>
          <a:prstGeom prst="rect">
            <a:avLst/>
          </a:prstGeom>
        </p:spPr>
      </p:pic>
      <p:sp>
        <p:nvSpPr>
          <p:cNvPr id="8" name="مستطيل: زوايا مستديرة 7">
            <a:extLst>
              <a:ext uri="{FF2B5EF4-FFF2-40B4-BE49-F238E27FC236}">
                <a16:creationId xmlns:a16="http://schemas.microsoft.com/office/drawing/2014/main" id="{D3EA77C1-F08E-488F-8D4D-AC6C49BE2B0C}"/>
              </a:ext>
            </a:extLst>
          </p:cNvPr>
          <p:cNvSpPr/>
          <p:nvPr/>
        </p:nvSpPr>
        <p:spPr>
          <a:xfrm>
            <a:off x="807255" y="1056998"/>
            <a:ext cx="3873602" cy="2822956"/>
          </a:xfrm>
          <a:prstGeom prst="roundRect">
            <a:avLst/>
          </a:prstGeom>
          <a:solidFill>
            <a:schemeClr val="accent5">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600" b="1" dirty="0">
                <a:solidFill>
                  <a:srgbClr val="7030A0"/>
                </a:solidFill>
              </a:rPr>
              <a:t>يمكنك تغيير العرض إلى: أيقونات كبيرة جدًا، أيقونات صغيرة، قائمة التفاصيل، تجانب، محتوى </a:t>
            </a:r>
          </a:p>
        </p:txBody>
      </p:sp>
    </p:spTree>
    <p:extLst>
      <p:ext uri="{BB962C8B-B14F-4D97-AF65-F5344CB8AC3E}">
        <p14:creationId xmlns:p14="http://schemas.microsoft.com/office/powerpoint/2010/main" val="2257735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500" fill="hold"/>
                                        <p:tgtEl>
                                          <p:spTgt spid="4">
                                            <p:bg/>
                                          </p:spTgt>
                                        </p:tgtEl>
                                        <p:attrNameLst>
                                          <p:attrName>ppt_w</p:attrName>
                                        </p:attrNameLst>
                                      </p:cBhvr>
                                      <p:tavLst>
                                        <p:tav tm="0">
                                          <p:val>
                                            <p:fltVal val="0"/>
                                          </p:val>
                                        </p:tav>
                                        <p:tav tm="100000">
                                          <p:val>
                                            <p:strVal val="#ppt_w"/>
                                          </p:val>
                                        </p:tav>
                                      </p:tavLst>
                                    </p:anim>
                                    <p:anim calcmode="lin" valueType="num">
                                      <p:cBhvr>
                                        <p:cTn id="8" dur="500" fill="hold"/>
                                        <p:tgtEl>
                                          <p:spTgt spid="4">
                                            <p:bg/>
                                          </p:spTgt>
                                        </p:tgtEl>
                                        <p:attrNameLst>
                                          <p:attrName>ppt_h</p:attrName>
                                        </p:attrNameLst>
                                      </p:cBhvr>
                                      <p:tavLst>
                                        <p:tav tm="0">
                                          <p:val>
                                            <p:fltVal val="0"/>
                                          </p:val>
                                        </p:tav>
                                        <p:tav tm="100000">
                                          <p:val>
                                            <p:strVal val="#ppt_h"/>
                                          </p:val>
                                        </p:tav>
                                      </p:tavLst>
                                    </p:anim>
                                    <p:animEffect transition="in" filter="fade">
                                      <p:cBhvr>
                                        <p:cTn id="9" dur="500"/>
                                        <p:tgtEl>
                                          <p:spTgt spid="4">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p:cTn id="21"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468A12E6-ED8F-4A0E-BD82-96B8D506D5EA}"/>
              </a:ext>
            </a:extLst>
          </p:cNvPr>
          <p:cNvPicPr>
            <a:picLocks noChangeAspect="1"/>
          </p:cNvPicPr>
          <p:nvPr/>
        </p:nvPicPr>
        <p:blipFill>
          <a:blip r:embed="rId2"/>
          <a:stretch>
            <a:fillRect/>
          </a:stretch>
        </p:blipFill>
        <p:spPr>
          <a:xfrm>
            <a:off x="1807028" y="1734160"/>
            <a:ext cx="3249386" cy="395484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4" name="سحابة 3">
            <a:extLst>
              <a:ext uri="{FF2B5EF4-FFF2-40B4-BE49-F238E27FC236}">
                <a16:creationId xmlns:a16="http://schemas.microsoft.com/office/drawing/2014/main" id="{DFC453EE-3C3D-4086-A2B5-3AAF713C41FB}"/>
              </a:ext>
            </a:extLst>
          </p:cNvPr>
          <p:cNvSpPr/>
          <p:nvPr/>
        </p:nvSpPr>
        <p:spPr>
          <a:xfrm>
            <a:off x="6096000" y="1719943"/>
            <a:ext cx="5268686" cy="3954845"/>
          </a:xfrm>
          <a:prstGeom prst="cloud">
            <a:avLst/>
          </a:prstGeom>
          <a:noFill/>
          <a:effectLst>
            <a:glow rad="101600">
              <a:srgbClr val="DA26B8">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200" b="1" dirty="0">
                <a:solidFill>
                  <a:srgbClr val="7030A0"/>
                </a:solidFill>
              </a:rPr>
              <a:t>يمكنك أيضًا إعادة تسمية الملف عبر تحديده والضغط على </a:t>
            </a:r>
            <a:r>
              <a:rPr lang="en-US" sz="3200" b="1" dirty="0">
                <a:solidFill>
                  <a:srgbClr val="7030A0"/>
                </a:solidFill>
              </a:rPr>
              <a:t>F2</a:t>
            </a:r>
            <a:r>
              <a:rPr lang="ar-EG" sz="3200" b="1" dirty="0">
                <a:solidFill>
                  <a:srgbClr val="7030A0"/>
                </a:solidFill>
              </a:rPr>
              <a:t>من لوحة المفاتيح.</a:t>
            </a:r>
          </a:p>
        </p:txBody>
      </p:sp>
    </p:spTree>
    <p:extLst>
      <p:ext uri="{BB962C8B-B14F-4D97-AF65-F5344CB8AC3E}">
        <p14:creationId xmlns:p14="http://schemas.microsoft.com/office/powerpoint/2010/main" val="2743545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خطط انسيابي: تحضير 1">
            <a:extLst>
              <a:ext uri="{FF2B5EF4-FFF2-40B4-BE49-F238E27FC236}">
                <a16:creationId xmlns:a16="http://schemas.microsoft.com/office/drawing/2014/main" id="{46D31260-75E8-455C-8ECE-B48987CF80E3}"/>
              </a:ext>
            </a:extLst>
          </p:cNvPr>
          <p:cNvSpPr/>
          <p:nvPr/>
        </p:nvSpPr>
        <p:spPr>
          <a:xfrm>
            <a:off x="8469086" y="478971"/>
            <a:ext cx="2743200" cy="2394858"/>
          </a:xfrm>
          <a:prstGeom prst="flowChartPreparation">
            <a:avLst/>
          </a:prstGeom>
          <a:solidFill>
            <a:schemeClr val="accent5">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6"/>
          </a:lnRef>
          <a:fillRef idx="1">
            <a:schemeClr val="lt1"/>
          </a:fillRef>
          <a:effectRef idx="0">
            <a:schemeClr val="accent6"/>
          </a:effectRef>
          <a:fontRef idx="minor">
            <a:schemeClr val="dk1"/>
          </a:fontRef>
        </p:style>
        <p:txBody>
          <a:bodyPr rtlCol="1" anchor="ctr"/>
          <a:lstStyle/>
          <a:p>
            <a:pPr algn="ctr"/>
            <a:r>
              <a:rPr lang="ar-EG" sz="4800" b="1" dirty="0">
                <a:solidFill>
                  <a:srgbClr val="7030A0"/>
                </a:solidFill>
              </a:rPr>
              <a:t>نصيحة ذكية</a:t>
            </a:r>
          </a:p>
        </p:txBody>
      </p:sp>
      <p:sp>
        <p:nvSpPr>
          <p:cNvPr id="3" name="مربع نص 2">
            <a:extLst>
              <a:ext uri="{FF2B5EF4-FFF2-40B4-BE49-F238E27FC236}">
                <a16:creationId xmlns:a16="http://schemas.microsoft.com/office/drawing/2014/main" id="{1B9FA3CA-7461-41F6-85BC-D63F0DB19DA3}"/>
              </a:ext>
            </a:extLst>
          </p:cNvPr>
          <p:cNvSpPr txBox="1"/>
          <p:nvPr/>
        </p:nvSpPr>
        <p:spPr>
          <a:xfrm>
            <a:off x="979714" y="2274838"/>
            <a:ext cx="7489372" cy="2308324"/>
          </a:xfrm>
          <a:prstGeom prst="rect">
            <a:avLst/>
          </a:prstGeom>
          <a:noFill/>
        </p:spPr>
        <p:txBody>
          <a:bodyPr wrap="square" rtlCol="1">
            <a:spAutoFit/>
          </a:bodyPr>
          <a:lstStyle/>
          <a:p>
            <a:r>
              <a:rPr lang="ar-EG" sz="3600" b="1" dirty="0"/>
              <a:t>بالنسبة للصور استخدم أيقونات كبيرة جدًا أو أيقونات كبيرة، أو أيقونات متوسطة حتى تتمكن من رؤية معاينة لها. استخدم التفاصيل والعناوين عندما تريد رؤية بعض المعلومات الإضافية.</a:t>
            </a:r>
          </a:p>
        </p:txBody>
      </p:sp>
    </p:spTree>
    <p:extLst>
      <p:ext uri="{BB962C8B-B14F-4D97-AF65-F5344CB8AC3E}">
        <p14:creationId xmlns:p14="http://schemas.microsoft.com/office/powerpoint/2010/main" val="3532977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8263D060-AC9E-48C0-83AE-A5E435543373}"/>
              </a:ext>
            </a:extLst>
          </p:cNvPr>
          <p:cNvPicPr>
            <a:picLocks noChangeAspect="1"/>
          </p:cNvPicPr>
          <p:nvPr/>
        </p:nvPicPr>
        <p:blipFill>
          <a:blip r:embed="rId2"/>
          <a:stretch>
            <a:fillRect/>
          </a:stretch>
        </p:blipFill>
        <p:spPr>
          <a:xfrm>
            <a:off x="801461" y="476929"/>
            <a:ext cx="6404882" cy="5923871"/>
          </a:xfrm>
          <a:prstGeom prst="rect">
            <a:avLst/>
          </a:prstGeom>
        </p:spPr>
      </p:pic>
      <p:sp>
        <p:nvSpPr>
          <p:cNvPr id="4" name="مستطيل: زوايا مستديرة 3">
            <a:extLst>
              <a:ext uri="{FF2B5EF4-FFF2-40B4-BE49-F238E27FC236}">
                <a16:creationId xmlns:a16="http://schemas.microsoft.com/office/drawing/2014/main" id="{F8EEB1FA-8562-46B6-A874-E021BC8AF419}"/>
              </a:ext>
            </a:extLst>
          </p:cNvPr>
          <p:cNvSpPr/>
          <p:nvPr/>
        </p:nvSpPr>
        <p:spPr>
          <a:xfrm>
            <a:off x="6901543" y="1811853"/>
            <a:ext cx="4209770" cy="3234293"/>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rtlCol="0" anchor="ctr"/>
          <a:lstStyle/>
          <a:p>
            <a:pPr algn="ctr">
              <a:defRPr/>
            </a:pPr>
            <a:r>
              <a:rPr lang="ar-EG" sz="3200" b="1" dirty="0">
                <a:solidFill>
                  <a:schemeClr val="tx1"/>
                </a:solidFill>
              </a:rPr>
              <a:t>اختر تفاصيل مختلفة إذا كنت تريد الاطلاع على مزيد من المعلومات حول الملفات وذلك من خلال القيام بما يلي:</a:t>
            </a:r>
          </a:p>
        </p:txBody>
      </p:sp>
    </p:spTree>
    <p:extLst>
      <p:ext uri="{BB962C8B-B14F-4D97-AF65-F5344CB8AC3E}">
        <p14:creationId xmlns:p14="http://schemas.microsoft.com/office/powerpoint/2010/main" val="1916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C6D20C5E-06F9-45DC-8B06-D8C62938DE82}"/>
              </a:ext>
            </a:extLst>
          </p:cNvPr>
          <p:cNvSpPr txBox="1"/>
          <p:nvPr/>
        </p:nvSpPr>
        <p:spPr>
          <a:xfrm>
            <a:off x="3414172" y="1220019"/>
            <a:ext cx="5363656" cy="3046988"/>
          </a:xfrm>
          <a:prstGeom prst="rect">
            <a:avLst/>
          </a:prstGeom>
          <a:ln/>
          <a:effectLst>
            <a:glow rad="228600">
              <a:schemeClr val="accent4">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rtlCol="1">
            <a:spAutoFit/>
          </a:bodyPr>
          <a:lstStyle/>
          <a:p>
            <a:r>
              <a:rPr lang="ar-EG" sz="3200" b="1" dirty="0"/>
              <a:t>1- افتح مجلد المستندات </a:t>
            </a:r>
            <a:r>
              <a:rPr lang="en-US" sz="3200" b="1" dirty="0"/>
              <a:t>Documents </a:t>
            </a:r>
          </a:p>
          <a:p>
            <a:r>
              <a:rPr lang="ar-EG" sz="3200" b="1" dirty="0"/>
              <a:t>من علامة التبويب عرض </a:t>
            </a:r>
            <a:r>
              <a:rPr lang="en-US" sz="3200" b="1" dirty="0"/>
              <a:t>view</a:t>
            </a:r>
            <a:r>
              <a:rPr lang="ar-EG" sz="3200" b="1" dirty="0"/>
              <a:t> ومن مجموعة العرض الحالي </a:t>
            </a:r>
            <a:r>
              <a:rPr lang="en-US" sz="3200" b="1" dirty="0"/>
              <a:t>Current view</a:t>
            </a:r>
            <a:r>
              <a:rPr lang="ar-EG" sz="3200" b="1" dirty="0"/>
              <a:t>اضغط فرز حسب </a:t>
            </a:r>
            <a:r>
              <a:rPr lang="en-US" sz="3200" b="1" dirty="0"/>
              <a:t>sort by</a:t>
            </a:r>
            <a:endParaRPr lang="ar-EG" sz="3200" b="1" dirty="0"/>
          </a:p>
          <a:p>
            <a:endParaRPr lang="ar-EG" sz="3200" b="1" dirty="0"/>
          </a:p>
        </p:txBody>
      </p:sp>
      <p:pic>
        <p:nvPicPr>
          <p:cNvPr id="4" name="صورة 3">
            <a:extLst>
              <a:ext uri="{FF2B5EF4-FFF2-40B4-BE49-F238E27FC236}">
                <a16:creationId xmlns:a16="http://schemas.microsoft.com/office/drawing/2014/main" id="{CB0FE7A9-3911-4703-BD22-69D435CA6CC6}"/>
              </a:ext>
            </a:extLst>
          </p:cNvPr>
          <p:cNvPicPr>
            <a:picLocks noChangeAspect="1"/>
          </p:cNvPicPr>
          <p:nvPr/>
        </p:nvPicPr>
        <p:blipFill>
          <a:blip r:embed="rId2"/>
          <a:stretch>
            <a:fillRect/>
          </a:stretch>
        </p:blipFill>
        <p:spPr>
          <a:xfrm>
            <a:off x="2562967" y="4637122"/>
            <a:ext cx="6820580" cy="1736148"/>
          </a:xfrm>
          <a:prstGeom prst="rect">
            <a:avLst/>
          </a:prstGeom>
        </p:spPr>
      </p:pic>
    </p:spTree>
    <p:extLst>
      <p:ext uri="{BB962C8B-B14F-4D97-AF65-F5344CB8AC3E}">
        <p14:creationId xmlns:p14="http://schemas.microsoft.com/office/powerpoint/2010/main" val="3592101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C6D20C5E-06F9-45DC-8B06-D8C62938DE82}"/>
              </a:ext>
            </a:extLst>
          </p:cNvPr>
          <p:cNvSpPr txBox="1"/>
          <p:nvPr/>
        </p:nvSpPr>
        <p:spPr>
          <a:xfrm>
            <a:off x="5373600" y="2921887"/>
            <a:ext cx="5363656" cy="1569660"/>
          </a:xfrm>
          <a:prstGeom prst="rect">
            <a:avLst/>
          </a:prstGeom>
          <a:ln/>
          <a:effectLst>
            <a:glow rad="228600">
              <a:schemeClr val="accent4">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rtlCol="1">
            <a:spAutoFit/>
          </a:bodyPr>
          <a:lstStyle/>
          <a:p>
            <a:r>
              <a:rPr lang="ar-EG" sz="3200" b="1" dirty="0"/>
              <a:t>2- في القائمة التي تظهر، اضغط اختيار الأعمدة </a:t>
            </a:r>
            <a:r>
              <a:rPr lang="en-US" sz="3200" b="1" dirty="0"/>
              <a:t>choose columns</a:t>
            </a:r>
          </a:p>
          <a:p>
            <a:endParaRPr lang="ar-EG" sz="3200" b="1" dirty="0"/>
          </a:p>
        </p:txBody>
      </p:sp>
      <p:pic>
        <p:nvPicPr>
          <p:cNvPr id="5" name="صورة 4">
            <a:extLst>
              <a:ext uri="{FF2B5EF4-FFF2-40B4-BE49-F238E27FC236}">
                <a16:creationId xmlns:a16="http://schemas.microsoft.com/office/drawing/2014/main" id="{1C9F42F4-472B-4072-B77E-011876F32C68}"/>
              </a:ext>
            </a:extLst>
          </p:cNvPr>
          <p:cNvPicPr>
            <a:picLocks noChangeAspect="1"/>
          </p:cNvPicPr>
          <p:nvPr/>
        </p:nvPicPr>
        <p:blipFill>
          <a:blip r:embed="rId2"/>
          <a:stretch>
            <a:fillRect/>
          </a:stretch>
        </p:blipFill>
        <p:spPr>
          <a:xfrm>
            <a:off x="1454744" y="662534"/>
            <a:ext cx="3343815" cy="5532931"/>
          </a:xfrm>
          <a:prstGeom prst="rect">
            <a:avLst/>
          </a:prstGeom>
        </p:spPr>
      </p:pic>
    </p:spTree>
    <p:extLst>
      <p:ext uri="{BB962C8B-B14F-4D97-AF65-F5344CB8AC3E}">
        <p14:creationId xmlns:p14="http://schemas.microsoft.com/office/powerpoint/2010/main" val="3074563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C6D20C5E-06F9-45DC-8B06-D8C62938DE82}"/>
              </a:ext>
            </a:extLst>
          </p:cNvPr>
          <p:cNvSpPr txBox="1"/>
          <p:nvPr/>
        </p:nvSpPr>
        <p:spPr>
          <a:xfrm>
            <a:off x="5613085" y="1905506"/>
            <a:ext cx="5363656" cy="3046988"/>
          </a:xfrm>
          <a:prstGeom prst="rect">
            <a:avLst/>
          </a:prstGeom>
          <a:ln/>
          <a:effectLst>
            <a:glow rad="228600">
              <a:schemeClr val="accent4">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rtlCol="1">
            <a:spAutoFit/>
          </a:bodyPr>
          <a:lstStyle/>
          <a:p>
            <a:r>
              <a:rPr lang="ar-EG" sz="3200" b="1" dirty="0"/>
              <a:t>3- حدد المعلومات التي تريد رؤيتها.</a:t>
            </a:r>
          </a:p>
          <a:p>
            <a:r>
              <a:rPr lang="ar-EG" sz="3200" b="1" dirty="0"/>
              <a:t>4- يمكنك تغيير ترتيب التفاصيل بتحديدها والضغط على تحريك لأعلى </a:t>
            </a:r>
            <a:r>
              <a:rPr lang="en-US" sz="3200" b="1" dirty="0"/>
              <a:t>move up</a:t>
            </a:r>
            <a:r>
              <a:rPr lang="ar-EG" sz="3200" b="1" dirty="0"/>
              <a:t>أو تحريك لأسفل </a:t>
            </a:r>
            <a:r>
              <a:rPr lang="en-US" sz="3200" b="1" dirty="0"/>
              <a:t>move down</a:t>
            </a:r>
            <a:endParaRPr lang="ar-EG" sz="3200" b="1" dirty="0"/>
          </a:p>
          <a:p>
            <a:r>
              <a:rPr lang="ar-EG" sz="3200" b="1" dirty="0"/>
              <a:t>5- اضغط على موافق </a:t>
            </a:r>
            <a:r>
              <a:rPr lang="en-US" sz="3200" b="1" dirty="0"/>
              <a:t>ok</a:t>
            </a:r>
            <a:endParaRPr lang="ar-EG" sz="3200" b="1" dirty="0"/>
          </a:p>
        </p:txBody>
      </p:sp>
      <p:pic>
        <p:nvPicPr>
          <p:cNvPr id="4" name="صورة 3">
            <a:extLst>
              <a:ext uri="{FF2B5EF4-FFF2-40B4-BE49-F238E27FC236}">
                <a16:creationId xmlns:a16="http://schemas.microsoft.com/office/drawing/2014/main" id="{D6F99CA4-205A-4466-9489-C9C320D00BDC}"/>
              </a:ext>
            </a:extLst>
          </p:cNvPr>
          <p:cNvPicPr>
            <a:picLocks noChangeAspect="1"/>
          </p:cNvPicPr>
          <p:nvPr/>
        </p:nvPicPr>
        <p:blipFill>
          <a:blip r:embed="rId2"/>
          <a:stretch>
            <a:fillRect/>
          </a:stretch>
        </p:blipFill>
        <p:spPr>
          <a:xfrm>
            <a:off x="979925" y="651586"/>
            <a:ext cx="4148608" cy="5531500"/>
          </a:xfrm>
          <a:prstGeom prst="rect">
            <a:avLst/>
          </a:prstGeom>
        </p:spPr>
      </p:pic>
    </p:spTree>
    <p:extLst>
      <p:ext uri="{BB962C8B-B14F-4D97-AF65-F5344CB8AC3E}">
        <p14:creationId xmlns:p14="http://schemas.microsoft.com/office/powerpoint/2010/main" val="4159296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BD6CB63A-D500-4D43-935E-38585D846B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736" y="590060"/>
            <a:ext cx="10544527" cy="5391806"/>
          </a:xfrm>
          <a:prstGeom prst="rect">
            <a:avLst/>
          </a:prstGeom>
        </p:spPr>
      </p:pic>
      <p:sp>
        <p:nvSpPr>
          <p:cNvPr id="3" name="مربع نص 2">
            <a:extLst>
              <a:ext uri="{FF2B5EF4-FFF2-40B4-BE49-F238E27FC236}">
                <a16:creationId xmlns:a16="http://schemas.microsoft.com/office/drawing/2014/main" id="{654B4065-7ACE-4E82-BA42-67E56004780E}"/>
              </a:ext>
            </a:extLst>
          </p:cNvPr>
          <p:cNvSpPr txBox="1"/>
          <p:nvPr/>
        </p:nvSpPr>
        <p:spPr>
          <a:xfrm>
            <a:off x="2064709" y="1349828"/>
            <a:ext cx="1676400" cy="1200329"/>
          </a:xfrm>
          <a:prstGeom prst="rect">
            <a:avLst/>
          </a:prstGeom>
          <a:noFill/>
        </p:spPr>
        <p:txBody>
          <a:bodyPr wrap="square" rtlCol="1">
            <a:spAutoFit/>
          </a:bodyPr>
          <a:lstStyle/>
          <a:p>
            <a:pPr algn="ctr"/>
            <a:r>
              <a:rPr lang="ar-EG" sz="3600" b="1" dirty="0"/>
              <a:t>لمحة تاريخية</a:t>
            </a:r>
          </a:p>
        </p:txBody>
      </p:sp>
      <p:sp>
        <p:nvSpPr>
          <p:cNvPr id="4" name="مربع نص 3">
            <a:extLst>
              <a:ext uri="{FF2B5EF4-FFF2-40B4-BE49-F238E27FC236}">
                <a16:creationId xmlns:a16="http://schemas.microsoft.com/office/drawing/2014/main" id="{2C559CFB-FC7C-4F6A-89FA-0B2A0AB41E5D}"/>
              </a:ext>
            </a:extLst>
          </p:cNvPr>
          <p:cNvSpPr txBox="1"/>
          <p:nvPr/>
        </p:nvSpPr>
        <p:spPr>
          <a:xfrm>
            <a:off x="4187425" y="1762469"/>
            <a:ext cx="5827434" cy="3046988"/>
          </a:xfrm>
          <a:prstGeom prst="rect">
            <a:avLst/>
          </a:prstGeom>
          <a:noFill/>
        </p:spPr>
        <p:txBody>
          <a:bodyPr wrap="square" rtlCol="1">
            <a:spAutoFit/>
          </a:bodyPr>
          <a:lstStyle/>
          <a:p>
            <a:pPr algn="ctr"/>
            <a:r>
              <a:rPr lang="ar-EG" sz="3200" b="1" dirty="0">
                <a:solidFill>
                  <a:schemeClr val="accent6">
                    <a:lumMod val="75000"/>
                  </a:schemeClr>
                </a:solidFill>
              </a:rPr>
              <a:t>ظهر تنسيق الملفات المضغوطة لأول مرة في العام 1989 على يد فبيل </a:t>
            </a:r>
            <a:r>
              <a:rPr lang="ar-EG" sz="3200" b="1" dirty="0" err="1">
                <a:solidFill>
                  <a:schemeClr val="accent6">
                    <a:lumMod val="75000"/>
                  </a:schemeClr>
                </a:solidFill>
              </a:rPr>
              <a:t>كاتز</a:t>
            </a:r>
            <a:r>
              <a:rPr lang="ar-EG" sz="3200" b="1" dirty="0">
                <a:solidFill>
                  <a:schemeClr val="accent6">
                    <a:lumMod val="75000"/>
                  </a:schemeClr>
                </a:solidFill>
              </a:rPr>
              <a:t> من شركة </a:t>
            </a:r>
            <a:r>
              <a:rPr lang="en-US" sz="3200" b="1" dirty="0">
                <a:solidFill>
                  <a:schemeClr val="accent6">
                    <a:lumMod val="75000"/>
                  </a:schemeClr>
                </a:solidFill>
              </a:rPr>
              <a:t>PKWARE</a:t>
            </a:r>
            <a:r>
              <a:rPr lang="ar-EG" sz="3200" b="1" dirty="0">
                <a:solidFill>
                  <a:schemeClr val="accent6">
                    <a:lumMod val="75000"/>
                  </a:schemeClr>
                </a:solidFill>
              </a:rPr>
              <a:t>وترجع التسمية </a:t>
            </a:r>
            <a:r>
              <a:rPr lang="en-US" sz="3200" b="1" dirty="0">
                <a:solidFill>
                  <a:schemeClr val="accent6">
                    <a:lumMod val="75000"/>
                  </a:schemeClr>
                </a:solidFill>
              </a:rPr>
              <a:t>ZIP</a:t>
            </a:r>
            <a:r>
              <a:rPr lang="ar-EG" sz="3200" b="1" dirty="0">
                <a:solidFill>
                  <a:schemeClr val="accent6">
                    <a:lumMod val="75000"/>
                  </a:schemeClr>
                </a:solidFill>
              </a:rPr>
              <a:t>والتي تعني السرعة لروبرت </a:t>
            </a:r>
            <a:r>
              <a:rPr lang="ar-EG" sz="3200" b="1" dirty="0" err="1">
                <a:solidFill>
                  <a:schemeClr val="accent6">
                    <a:lumMod val="75000"/>
                  </a:schemeClr>
                </a:solidFill>
              </a:rPr>
              <a:t>ماهوني</a:t>
            </a:r>
            <a:r>
              <a:rPr lang="ar-EG" sz="3200" b="1" dirty="0">
                <a:solidFill>
                  <a:schemeClr val="accent6">
                    <a:lumMod val="75000"/>
                  </a:schemeClr>
                </a:solidFill>
              </a:rPr>
              <a:t> صديق فبيل والذي أراد الإشارة بها إلى أن هذا هو برنامج الضغط الأسرع. </a:t>
            </a:r>
          </a:p>
        </p:txBody>
      </p:sp>
    </p:spTree>
    <p:extLst>
      <p:ext uri="{BB962C8B-B14F-4D97-AF65-F5344CB8AC3E}">
        <p14:creationId xmlns:p14="http://schemas.microsoft.com/office/powerpoint/2010/main" val="1314733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خلفيات بوربوينت حديثة">
            <a:extLst>
              <a:ext uri="{FF2B5EF4-FFF2-40B4-BE49-F238E27FC236}">
                <a16:creationId xmlns:a16="http://schemas.microsoft.com/office/drawing/2014/main" id="{A21523CD-8AD2-48F6-975B-DB97E64D1D4B}"/>
              </a:ext>
            </a:extLst>
          </p:cNvPr>
          <p:cNvPicPr>
            <a:picLocks noChangeAspect="1" noChangeArrowheads="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4229099" y="164283"/>
            <a:ext cx="3178628" cy="3077182"/>
          </a:xfrm>
          <a:prstGeom prst="rect">
            <a:avLst/>
          </a:prstGeom>
          <a:noFill/>
        </p:spPr>
      </p:pic>
      <p:sp>
        <p:nvSpPr>
          <p:cNvPr id="3" name="مربع نص 2">
            <a:extLst>
              <a:ext uri="{FF2B5EF4-FFF2-40B4-BE49-F238E27FC236}">
                <a16:creationId xmlns:a16="http://schemas.microsoft.com/office/drawing/2014/main" id="{3B30D77F-BEDB-4377-AC5F-40693CC5A313}"/>
              </a:ext>
            </a:extLst>
          </p:cNvPr>
          <p:cNvSpPr txBox="1"/>
          <p:nvPr/>
        </p:nvSpPr>
        <p:spPr>
          <a:xfrm>
            <a:off x="4468584" y="979599"/>
            <a:ext cx="2939143" cy="1446550"/>
          </a:xfrm>
          <a:prstGeom prst="rect">
            <a:avLst/>
          </a:prstGeom>
          <a:noFill/>
        </p:spPr>
        <p:txBody>
          <a:bodyPr wrap="square" rtlCol="1">
            <a:spAutoFit/>
          </a:bodyPr>
          <a:lstStyle/>
          <a:p>
            <a:pPr algn="ctr"/>
            <a:r>
              <a:rPr lang="ar-EG" sz="4400" b="1" dirty="0"/>
              <a:t>سلة </a:t>
            </a:r>
          </a:p>
          <a:p>
            <a:pPr algn="ctr"/>
            <a:r>
              <a:rPr lang="ar-EG" sz="4400" b="1" dirty="0"/>
              <a:t>المحذوفات</a:t>
            </a:r>
          </a:p>
        </p:txBody>
      </p:sp>
      <p:sp>
        <p:nvSpPr>
          <p:cNvPr id="4" name="مربع نص 3">
            <a:extLst>
              <a:ext uri="{FF2B5EF4-FFF2-40B4-BE49-F238E27FC236}">
                <a16:creationId xmlns:a16="http://schemas.microsoft.com/office/drawing/2014/main" id="{4343B61C-9596-48A0-866A-CDD8B182E63B}"/>
              </a:ext>
            </a:extLst>
          </p:cNvPr>
          <p:cNvSpPr txBox="1"/>
          <p:nvPr/>
        </p:nvSpPr>
        <p:spPr>
          <a:xfrm>
            <a:off x="1611086" y="3869246"/>
            <a:ext cx="9579428" cy="2062103"/>
          </a:xfrm>
          <a:prstGeom prst="rect">
            <a:avLst/>
          </a:prstGeom>
          <a:noFill/>
        </p:spPr>
        <p:txBody>
          <a:bodyPr wrap="square" rtlCol="1">
            <a:spAutoFit/>
          </a:bodyPr>
          <a:lstStyle/>
          <a:p>
            <a:r>
              <a:rPr lang="ar-EG" sz="3200" b="1" dirty="0">
                <a:solidFill>
                  <a:srgbClr val="7030A0"/>
                </a:solidFill>
              </a:rPr>
              <a:t>لا بد أنك تستطيع ملاحظة سلة المحذوفات على سطح المكتب في حاسبك. هل تعلم أنه عند حذف ملف أو مجلد من حاسبك فإنه لا يتم حذفه بشكل نهائي بل يتم نقله إلى سلة المحذوفات، التي تتيح استعادته عند حذفه عن طريق الخطأ مثلًا.</a:t>
            </a:r>
          </a:p>
        </p:txBody>
      </p:sp>
    </p:spTree>
    <p:extLst>
      <p:ext uri="{BB962C8B-B14F-4D97-AF65-F5344CB8AC3E}">
        <p14:creationId xmlns:p14="http://schemas.microsoft.com/office/powerpoint/2010/main" val="1830039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129F6CA3-D40D-47F7-861C-B44C6A0BA7C2}"/>
              </a:ext>
            </a:extLst>
          </p:cNvPr>
          <p:cNvSpPr txBox="1"/>
          <p:nvPr/>
        </p:nvSpPr>
        <p:spPr>
          <a:xfrm>
            <a:off x="5738649" y="409904"/>
            <a:ext cx="5139558" cy="646331"/>
          </a:xfrm>
          <a:prstGeom prst="rect">
            <a:avLst/>
          </a:prstGeom>
          <a:solidFill>
            <a:schemeClr val="bg1">
              <a:lumMod val="95000"/>
            </a:schemeClr>
          </a:solidFill>
        </p:spPr>
        <p:txBody>
          <a:bodyPr wrap="square" rtlCol="1">
            <a:spAutoFit/>
          </a:bodyPr>
          <a:lstStyle/>
          <a:p>
            <a:r>
              <a:rPr lang="ar-EG" sz="3600" b="1" dirty="0">
                <a:solidFill>
                  <a:srgbClr val="7030A0"/>
                </a:solidFill>
              </a:rPr>
              <a:t>لإنشاء اختصار:</a:t>
            </a:r>
          </a:p>
        </p:txBody>
      </p:sp>
      <p:sp>
        <p:nvSpPr>
          <p:cNvPr id="5" name="مربع نص 4">
            <a:extLst>
              <a:ext uri="{FF2B5EF4-FFF2-40B4-BE49-F238E27FC236}">
                <a16:creationId xmlns:a16="http://schemas.microsoft.com/office/drawing/2014/main" id="{BEE519F0-2100-42EF-BF1E-879BF3FAAB54}"/>
              </a:ext>
            </a:extLst>
          </p:cNvPr>
          <p:cNvSpPr txBox="1"/>
          <p:nvPr/>
        </p:nvSpPr>
        <p:spPr>
          <a:xfrm>
            <a:off x="6479627" y="1775670"/>
            <a:ext cx="4677560" cy="2554545"/>
          </a:xfrm>
          <a:prstGeom prst="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marL="514350" indent="-514350">
              <a:buFont typeface="+mj-lt"/>
              <a:buAutoNum type="arabicPeriod"/>
            </a:pPr>
            <a:r>
              <a:rPr lang="ar-EG" sz="3200" b="1" dirty="0"/>
              <a:t>ابحث عن الملف أو البرنامج الذي تريد إنشاء اختصار له.</a:t>
            </a:r>
          </a:p>
          <a:p>
            <a:pPr marL="514350" indent="-514350">
              <a:buFont typeface="+mj-lt"/>
              <a:buAutoNum type="arabicPeriod"/>
            </a:pPr>
            <a:r>
              <a:rPr lang="ar-EG" sz="3200" b="1" dirty="0"/>
              <a:t>اضغط بزر الفأرة الأيمن عليه واضغط على إنشاء اختصار  </a:t>
            </a:r>
            <a:r>
              <a:rPr lang="en-US" sz="3200" b="1" dirty="0"/>
              <a:t>Create shortcut</a:t>
            </a:r>
          </a:p>
        </p:txBody>
      </p:sp>
      <p:pic>
        <p:nvPicPr>
          <p:cNvPr id="3" name="صورة 2">
            <a:extLst>
              <a:ext uri="{FF2B5EF4-FFF2-40B4-BE49-F238E27FC236}">
                <a16:creationId xmlns:a16="http://schemas.microsoft.com/office/drawing/2014/main" id="{119BC161-9B45-423A-99C1-D16B3CD0B040}"/>
              </a:ext>
            </a:extLst>
          </p:cNvPr>
          <p:cNvPicPr>
            <a:picLocks noChangeAspect="1"/>
          </p:cNvPicPr>
          <p:nvPr/>
        </p:nvPicPr>
        <p:blipFill>
          <a:blip r:embed="rId2"/>
          <a:stretch>
            <a:fillRect/>
          </a:stretch>
        </p:blipFill>
        <p:spPr>
          <a:xfrm>
            <a:off x="572817" y="979191"/>
            <a:ext cx="5139558" cy="4568221"/>
          </a:xfrm>
          <a:prstGeom prst="rect">
            <a:avLst/>
          </a:prstGeom>
        </p:spPr>
      </p:pic>
    </p:spTree>
    <p:extLst>
      <p:ext uri="{BB962C8B-B14F-4D97-AF65-F5344CB8AC3E}">
        <p14:creationId xmlns:p14="http://schemas.microsoft.com/office/powerpoint/2010/main" val="56189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 calcmode="lin" valueType="num">
                                      <p:cBhvr>
                                        <p:cTn id="12" dur="500" fill="hold"/>
                                        <p:tgtEl>
                                          <p:spTgt spid="5">
                                            <p:bg/>
                                          </p:spTgt>
                                        </p:tgtEl>
                                        <p:attrNameLst>
                                          <p:attrName>ppt_w</p:attrName>
                                        </p:attrNameLst>
                                      </p:cBhvr>
                                      <p:tavLst>
                                        <p:tav tm="0">
                                          <p:val>
                                            <p:fltVal val="0"/>
                                          </p:val>
                                        </p:tav>
                                        <p:tav tm="100000">
                                          <p:val>
                                            <p:strVal val="#ppt_w"/>
                                          </p:val>
                                        </p:tav>
                                      </p:tavLst>
                                    </p:anim>
                                    <p:anim calcmode="lin" valueType="num">
                                      <p:cBhvr>
                                        <p:cTn id="13" dur="500" fill="hold"/>
                                        <p:tgtEl>
                                          <p:spTgt spid="5">
                                            <p:bg/>
                                          </p:spTgt>
                                        </p:tgtEl>
                                        <p:attrNameLst>
                                          <p:attrName>ppt_h</p:attrName>
                                        </p:attrNameLst>
                                      </p:cBhvr>
                                      <p:tavLst>
                                        <p:tav tm="0">
                                          <p:val>
                                            <p:fltVal val="0"/>
                                          </p:val>
                                        </p:tav>
                                        <p:tav tm="100000">
                                          <p:val>
                                            <p:strVal val="#ppt_h"/>
                                          </p:val>
                                        </p:tav>
                                      </p:tavLst>
                                    </p:anim>
                                    <p:animEffect transition="in" filter="fade">
                                      <p:cBhvr>
                                        <p:cTn id="14" dur="500"/>
                                        <p:tgtEl>
                                          <p:spTgt spid="5">
                                            <p:bg/>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p:cTn id="19"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 calcmode="lin" valueType="num">
                                      <p:cBhvr>
                                        <p:cTn id="26"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28"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زوايا مستديرة 4">
            <a:extLst>
              <a:ext uri="{FF2B5EF4-FFF2-40B4-BE49-F238E27FC236}">
                <a16:creationId xmlns:a16="http://schemas.microsoft.com/office/drawing/2014/main" id="{E139614D-B2DA-449D-83C5-E4BC6E35A5ED}"/>
              </a:ext>
            </a:extLst>
          </p:cNvPr>
          <p:cNvSpPr/>
          <p:nvPr/>
        </p:nvSpPr>
        <p:spPr>
          <a:xfrm>
            <a:off x="5682343" y="390650"/>
            <a:ext cx="5363656" cy="1394607"/>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rtlCol="0" anchor="ctr"/>
          <a:lstStyle/>
          <a:p>
            <a:pPr algn="ctr">
              <a:defRPr/>
            </a:pPr>
            <a:r>
              <a:rPr lang="ar-EG" sz="3200" b="1" dirty="0">
                <a:solidFill>
                  <a:schemeClr val="tx1"/>
                </a:solidFill>
              </a:rPr>
              <a:t>إذا أردت معرفة أو استعادة أو حذف محتويات سلة المحذوفات لحاسبك:</a:t>
            </a:r>
          </a:p>
        </p:txBody>
      </p:sp>
      <p:sp>
        <p:nvSpPr>
          <p:cNvPr id="6" name="مربع نص 5">
            <a:extLst>
              <a:ext uri="{FF2B5EF4-FFF2-40B4-BE49-F238E27FC236}">
                <a16:creationId xmlns:a16="http://schemas.microsoft.com/office/drawing/2014/main" id="{20230C5F-8A28-4D08-8540-07CC973CB0A5}"/>
              </a:ext>
            </a:extLst>
          </p:cNvPr>
          <p:cNvSpPr txBox="1"/>
          <p:nvPr/>
        </p:nvSpPr>
        <p:spPr>
          <a:xfrm>
            <a:off x="5682343" y="2373906"/>
            <a:ext cx="5363656" cy="1569660"/>
          </a:xfrm>
          <a:prstGeom prst="rect">
            <a:avLst/>
          </a:prstGeom>
          <a:ln/>
          <a:effectLst>
            <a:glow rad="228600">
              <a:schemeClr val="accent4">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rtlCol="1">
            <a:spAutoFit/>
          </a:bodyPr>
          <a:lstStyle/>
          <a:p>
            <a:r>
              <a:rPr lang="ar-EG" sz="3200" b="1" dirty="0"/>
              <a:t>1- اضغط ضغطة مزدوجة على أيقونة سلة المحذوفات </a:t>
            </a:r>
          </a:p>
          <a:p>
            <a:r>
              <a:rPr lang="ar-EG" sz="3200" b="1" dirty="0"/>
              <a:t>2- وستظهر نافذة بكل ما قمت بحذفه.</a:t>
            </a:r>
          </a:p>
        </p:txBody>
      </p:sp>
      <p:pic>
        <p:nvPicPr>
          <p:cNvPr id="8" name="صورة 7">
            <a:extLst>
              <a:ext uri="{FF2B5EF4-FFF2-40B4-BE49-F238E27FC236}">
                <a16:creationId xmlns:a16="http://schemas.microsoft.com/office/drawing/2014/main" id="{DD930AD0-F052-4BEB-8DBA-A521DB9E9273}"/>
              </a:ext>
            </a:extLst>
          </p:cNvPr>
          <p:cNvPicPr>
            <a:picLocks noChangeAspect="1"/>
          </p:cNvPicPr>
          <p:nvPr/>
        </p:nvPicPr>
        <p:blipFill>
          <a:blip r:embed="rId2"/>
          <a:stretch>
            <a:fillRect/>
          </a:stretch>
        </p:blipFill>
        <p:spPr>
          <a:xfrm>
            <a:off x="1058915" y="571635"/>
            <a:ext cx="4085544" cy="2597987"/>
          </a:xfrm>
          <a:prstGeom prst="rect">
            <a:avLst/>
          </a:prstGeom>
          <a:ln w="228600" cap="sq" cmpd="thickThin">
            <a:solidFill>
              <a:srgbClr val="000000"/>
            </a:solidFill>
            <a:prstDash val="solid"/>
            <a:miter lim="800000"/>
          </a:ln>
          <a:effectLst>
            <a:innerShdw blurRad="76200">
              <a:srgbClr val="000000"/>
            </a:innerShdw>
          </a:effectLst>
        </p:spPr>
      </p:pic>
      <p:sp>
        <p:nvSpPr>
          <p:cNvPr id="9" name="مربع نص 8">
            <a:extLst>
              <a:ext uri="{FF2B5EF4-FFF2-40B4-BE49-F238E27FC236}">
                <a16:creationId xmlns:a16="http://schemas.microsoft.com/office/drawing/2014/main" id="{02B83A22-C805-42E7-A7F0-BB42B558EEAA}"/>
              </a:ext>
            </a:extLst>
          </p:cNvPr>
          <p:cNvSpPr txBox="1"/>
          <p:nvPr/>
        </p:nvSpPr>
        <p:spPr>
          <a:xfrm>
            <a:off x="5682343" y="4289792"/>
            <a:ext cx="5363656" cy="1569660"/>
          </a:xfrm>
          <a:prstGeom prst="rect">
            <a:avLst/>
          </a:prstGeom>
          <a:ln/>
          <a:effectLst>
            <a:glow rad="228600">
              <a:schemeClr val="accent4">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rtlCol="1">
            <a:spAutoFit/>
          </a:bodyPr>
          <a:lstStyle/>
          <a:p>
            <a:r>
              <a:rPr lang="ar-EG" sz="3200" b="1" dirty="0"/>
              <a:t>3- اضغط بزر الفأرة الأيمن على ملف أو مجلد من أجل استعادت (</a:t>
            </a:r>
            <a:r>
              <a:rPr lang="en-US" sz="3200" b="1" dirty="0"/>
              <a:t>Restore</a:t>
            </a:r>
            <a:r>
              <a:rPr lang="ar-EG" sz="3200" b="1" dirty="0"/>
              <a:t>) أو قصه </a:t>
            </a:r>
            <a:r>
              <a:rPr lang="en-US" sz="3200" b="1" dirty="0"/>
              <a:t>(cut) </a:t>
            </a:r>
            <a:r>
              <a:rPr lang="ar-EG" sz="3200" b="1" dirty="0"/>
              <a:t>أو حذفه </a:t>
            </a:r>
            <a:r>
              <a:rPr lang="en-US" sz="3200" b="1" dirty="0"/>
              <a:t>(Delete)</a:t>
            </a:r>
            <a:endParaRPr lang="ar-EG" sz="3200" b="1" dirty="0"/>
          </a:p>
        </p:txBody>
      </p:sp>
    </p:spTree>
    <p:extLst>
      <p:ext uri="{BB962C8B-B14F-4D97-AF65-F5344CB8AC3E}">
        <p14:creationId xmlns:p14="http://schemas.microsoft.com/office/powerpoint/2010/main" val="1265910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 calcmode="lin" valueType="num">
                                      <p:cBhvr>
                                        <p:cTn id="21"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6">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 calcmode="lin" valueType="num">
                                      <p:cBhvr>
                                        <p:cTn id="28"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uiExpand="1" build="p"/>
      <p:bldP spid="9"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مجموعة 6">
            <a:extLst>
              <a:ext uri="{FF2B5EF4-FFF2-40B4-BE49-F238E27FC236}">
                <a16:creationId xmlns:a16="http://schemas.microsoft.com/office/drawing/2014/main" id="{501D1CC8-ECD1-472A-BDBA-77BF6F68128E}"/>
              </a:ext>
            </a:extLst>
          </p:cNvPr>
          <p:cNvGrpSpPr/>
          <p:nvPr/>
        </p:nvGrpSpPr>
        <p:grpSpPr>
          <a:xfrm>
            <a:off x="729762" y="611300"/>
            <a:ext cx="10732476" cy="5635399"/>
            <a:chOff x="729762" y="611300"/>
            <a:chExt cx="10732476" cy="5635399"/>
          </a:xfrm>
        </p:grpSpPr>
        <p:pic>
          <p:nvPicPr>
            <p:cNvPr id="3" name="صورة 2">
              <a:extLst>
                <a:ext uri="{FF2B5EF4-FFF2-40B4-BE49-F238E27FC236}">
                  <a16:creationId xmlns:a16="http://schemas.microsoft.com/office/drawing/2014/main" id="{0C86CCEA-307C-4862-A910-A522A84B060E}"/>
                </a:ext>
              </a:extLst>
            </p:cNvPr>
            <p:cNvPicPr>
              <a:picLocks noChangeAspect="1"/>
            </p:cNvPicPr>
            <p:nvPr/>
          </p:nvPicPr>
          <p:blipFill>
            <a:blip r:embed="rId2"/>
            <a:stretch>
              <a:fillRect/>
            </a:stretch>
          </p:blipFill>
          <p:spPr>
            <a:xfrm>
              <a:off x="729762" y="611300"/>
              <a:ext cx="10732476" cy="5635399"/>
            </a:xfrm>
            <a:prstGeom prst="rect">
              <a:avLst/>
            </a:prstGeom>
          </p:spPr>
        </p:pic>
        <p:sp>
          <p:nvSpPr>
            <p:cNvPr id="4" name="مستطيل 3">
              <a:extLst>
                <a:ext uri="{FF2B5EF4-FFF2-40B4-BE49-F238E27FC236}">
                  <a16:creationId xmlns:a16="http://schemas.microsoft.com/office/drawing/2014/main" id="{337B08F3-67B8-40C0-9CEA-BDD1E25FA993}"/>
                </a:ext>
              </a:extLst>
            </p:cNvPr>
            <p:cNvSpPr/>
            <p:nvPr/>
          </p:nvSpPr>
          <p:spPr>
            <a:xfrm>
              <a:off x="9241552" y="611300"/>
              <a:ext cx="2220686" cy="1589315"/>
            </a:xfrm>
            <a:prstGeom prst="rect">
              <a:avLst/>
            </a:prstGeom>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EG" sz="2800" b="1" dirty="0">
                  <a:solidFill>
                    <a:schemeClr val="accent6">
                      <a:lumMod val="75000"/>
                    </a:schemeClr>
                  </a:solidFill>
                </a:rPr>
                <a:t>استعادة</a:t>
              </a:r>
            </a:p>
            <a:p>
              <a:pPr algn="ctr"/>
              <a:r>
                <a:rPr lang="ar-EG" sz="2400" b="1" dirty="0"/>
                <a:t>سيعود الملف أو المجلد إلى موقعه السابق</a:t>
              </a:r>
            </a:p>
          </p:txBody>
        </p:sp>
        <p:sp>
          <p:nvSpPr>
            <p:cNvPr id="5" name="مستطيل 4">
              <a:extLst>
                <a:ext uri="{FF2B5EF4-FFF2-40B4-BE49-F238E27FC236}">
                  <a16:creationId xmlns:a16="http://schemas.microsoft.com/office/drawing/2014/main" id="{2AAE9EE2-0F09-4CCD-8820-897F49708F2C}"/>
                </a:ext>
              </a:extLst>
            </p:cNvPr>
            <p:cNvSpPr/>
            <p:nvPr/>
          </p:nvSpPr>
          <p:spPr>
            <a:xfrm>
              <a:off x="9241552" y="2200615"/>
              <a:ext cx="2220686" cy="1589315"/>
            </a:xfrm>
            <a:prstGeom prst="rect">
              <a:avLst/>
            </a:prstGeom>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EG" sz="2800" b="1" dirty="0">
                  <a:solidFill>
                    <a:schemeClr val="accent6">
                      <a:lumMod val="75000"/>
                    </a:schemeClr>
                  </a:solidFill>
                </a:rPr>
                <a:t>قص </a:t>
              </a:r>
            </a:p>
            <a:p>
              <a:pPr algn="ctr"/>
              <a:r>
                <a:rPr lang="ar-EG" sz="2800" b="1" dirty="0">
                  <a:solidFill>
                    <a:schemeClr val="tx1"/>
                  </a:solidFill>
                </a:rPr>
                <a:t>يمكنك الآن نقله إلى مكان آخر</a:t>
              </a:r>
              <a:endParaRPr lang="ar-EG" sz="2400" b="1" dirty="0">
                <a:solidFill>
                  <a:schemeClr val="tx1"/>
                </a:solidFill>
              </a:endParaRPr>
            </a:p>
          </p:txBody>
        </p:sp>
        <p:sp>
          <p:nvSpPr>
            <p:cNvPr id="6" name="مستطيل 5">
              <a:extLst>
                <a:ext uri="{FF2B5EF4-FFF2-40B4-BE49-F238E27FC236}">
                  <a16:creationId xmlns:a16="http://schemas.microsoft.com/office/drawing/2014/main" id="{04F44098-8BA6-4205-A35F-DDC7787C6AD4}"/>
                </a:ext>
              </a:extLst>
            </p:cNvPr>
            <p:cNvSpPr/>
            <p:nvPr/>
          </p:nvSpPr>
          <p:spPr>
            <a:xfrm>
              <a:off x="9241552" y="4223657"/>
              <a:ext cx="2220686" cy="1589315"/>
            </a:xfrm>
            <a:prstGeom prst="rect">
              <a:avLst/>
            </a:prstGeom>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EG" sz="2800" b="1" dirty="0">
                  <a:solidFill>
                    <a:schemeClr val="accent6">
                      <a:lumMod val="75000"/>
                    </a:schemeClr>
                  </a:solidFill>
                </a:rPr>
                <a:t>حذف</a:t>
              </a:r>
            </a:p>
            <a:p>
              <a:pPr algn="ctr"/>
              <a:r>
                <a:rPr lang="ar-EG" sz="2800" b="1" dirty="0">
                  <a:solidFill>
                    <a:schemeClr val="tx1"/>
                  </a:solidFill>
                </a:rPr>
                <a:t>احذفه من حاسبك إلى الأبد3</a:t>
              </a:r>
              <a:endParaRPr lang="ar-EG" sz="2400" b="1" dirty="0">
                <a:solidFill>
                  <a:schemeClr val="tx1"/>
                </a:solidFill>
              </a:endParaRPr>
            </a:p>
          </p:txBody>
        </p:sp>
      </p:grpSp>
    </p:spTree>
    <p:extLst>
      <p:ext uri="{BB962C8B-B14F-4D97-AF65-F5344CB8AC3E}">
        <p14:creationId xmlns:p14="http://schemas.microsoft.com/office/powerpoint/2010/main" val="2951524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زوايا مستديرة 2">
            <a:extLst>
              <a:ext uri="{FF2B5EF4-FFF2-40B4-BE49-F238E27FC236}">
                <a16:creationId xmlns:a16="http://schemas.microsoft.com/office/drawing/2014/main" id="{56D78771-7FE9-4929-948F-3BFC26F6AE20}"/>
              </a:ext>
            </a:extLst>
          </p:cNvPr>
          <p:cNvSpPr/>
          <p:nvPr/>
        </p:nvSpPr>
        <p:spPr>
          <a:xfrm>
            <a:off x="6096000" y="411540"/>
            <a:ext cx="5363656" cy="1329293"/>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rtlCol="0" anchor="ctr"/>
          <a:lstStyle/>
          <a:p>
            <a:pPr algn="ctr">
              <a:defRPr/>
            </a:pPr>
            <a:r>
              <a:rPr lang="ar-EG" sz="3200" b="1" dirty="0">
                <a:solidFill>
                  <a:schemeClr val="tx1"/>
                </a:solidFill>
              </a:rPr>
              <a:t>إذا أردت حذف جميع العناصر الموجودة في سلة المحذوفات:</a:t>
            </a:r>
          </a:p>
        </p:txBody>
      </p:sp>
      <p:sp>
        <p:nvSpPr>
          <p:cNvPr id="4" name="مربع نص 3">
            <a:extLst>
              <a:ext uri="{FF2B5EF4-FFF2-40B4-BE49-F238E27FC236}">
                <a16:creationId xmlns:a16="http://schemas.microsoft.com/office/drawing/2014/main" id="{00ACC32C-4954-43C0-8FD9-E3545D8EE8DE}"/>
              </a:ext>
            </a:extLst>
          </p:cNvPr>
          <p:cNvSpPr txBox="1"/>
          <p:nvPr/>
        </p:nvSpPr>
        <p:spPr>
          <a:xfrm>
            <a:off x="5573486" y="2134420"/>
            <a:ext cx="5363656" cy="2062103"/>
          </a:xfrm>
          <a:prstGeom prst="rect">
            <a:avLst/>
          </a:prstGeom>
          <a:ln/>
          <a:effectLst>
            <a:glow rad="228600">
              <a:schemeClr val="accent4">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rtlCol="1">
            <a:spAutoFit/>
          </a:bodyPr>
          <a:lstStyle/>
          <a:p>
            <a:r>
              <a:rPr lang="ar-EG" sz="3200" b="1" dirty="0"/>
              <a:t>1- اضغط بزر الفأرة الأيمن على أيقونة سلة المحذوفات على سطح المكتب.</a:t>
            </a:r>
          </a:p>
          <a:p>
            <a:r>
              <a:rPr lang="ar-EG" sz="3200" b="1" dirty="0"/>
              <a:t>2- اضغط على إفراغ سلة المحذوفات </a:t>
            </a:r>
            <a:r>
              <a:rPr lang="en-US" sz="3200" b="1" dirty="0"/>
              <a:t>Empty Recycle Bin</a:t>
            </a:r>
          </a:p>
        </p:txBody>
      </p:sp>
      <p:pic>
        <p:nvPicPr>
          <p:cNvPr id="5" name="صورة 4">
            <a:extLst>
              <a:ext uri="{FF2B5EF4-FFF2-40B4-BE49-F238E27FC236}">
                <a16:creationId xmlns:a16="http://schemas.microsoft.com/office/drawing/2014/main" id="{6BFC311E-ABD9-4BEE-AA07-3EE8F241E9F9}"/>
              </a:ext>
            </a:extLst>
          </p:cNvPr>
          <p:cNvPicPr>
            <a:picLocks noChangeAspect="1"/>
          </p:cNvPicPr>
          <p:nvPr/>
        </p:nvPicPr>
        <p:blipFill>
          <a:blip r:embed="rId2"/>
          <a:stretch>
            <a:fillRect/>
          </a:stretch>
        </p:blipFill>
        <p:spPr>
          <a:xfrm>
            <a:off x="948783" y="969074"/>
            <a:ext cx="4283164" cy="3407909"/>
          </a:xfrm>
          <a:prstGeom prst="rect">
            <a:avLst/>
          </a:prstGeom>
        </p:spPr>
      </p:pic>
    </p:spTree>
    <p:extLst>
      <p:ext uri="{BB962C8B-B14F-4D97-AF65-F5344CB8AC3E}">
        <p14:creationId xmlns:p14="http://schemas.microsoft.com/office/powerpoint/2010/main" val="1381887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500" fill="hold"/>
                                        <p:tgtEl>
                                          <p:spTgt spid="4">
                                            <p:bg/>
                                          </p:spTgt>
                                        </p:tgtEl>
                                        <p:attrNameLst>
                                          <p:attrName>ppt_w</p:attrName>
                                        </p:attrNameLst>
                                      </p:cBhvr>
                                      <p:tavLst>
                                        <p:tav tm="0">
                                          <p:val>
                                            <p:fltVal val="0"/>
                                          </p:val>
                                        </p:tav>
                                        <p:tav tm="100000">
                                          <p:val>
                                            <p:strVal val="#ppt_w"/>
                                          </p:val>
                                        </p:tav>
                                      </p:tavLst>
                                    </p:anim>
                                    <p:anim calcmode="lin" valueType="num">
                                      <p:cBhvr>
                                        <p:cTn id="8" dur="500" fill="hold"/>
                                        <p:tgtEl>
                                          <p:spTgt spid="4">
                                            <p:bg/>
                                          </p:spTgt>
                                        </p:tgtEl>
                                        <p:attrNameLst>
                                          <p:attrName>ppt_h</p:attrName>
                                        </p:attrNameLst>
                                      </p:cBhvr>
                                      <p:tavLst>
                                        <p:tav tm="0">
                                          <p:val>
                                            <p:fltVal val="0"/>
                                          </p:val>
                                        </p:tav>
                                        <p:tav tm="100000">
                                          <p:val>
                                            <p:strVal val="#ppt_h"/>
                                          </p:val>
                                        </p:tav>
                                      </p:tavLst>
                                    </p:anim>
                                    <p:animEffect transition="in" filter="fade">
                                      <p:cBhvr>
                                        <p:cTn id="9" dur="500"/>
                                        <p:tgtEl>
                                          <p:spTgt spid="4">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p:cTn id="21"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زوايا مستديرة 2">
            <a:extLst>
              <a:ext uri="{FF2B5EF4-FFF2-40B4-BE49-F238E27FC236}">
                <a16:creationId xmlns:a16="http://schemas.microsoft.com/office/drawing/2014/main" id="{56D78771-7FE9-4929-948F-3BFC26F6AE20}"/>
              </a:ext>
            </a:extLst>
          </p:cNvPr>
          <p:cNvSpPr/>
          <p:nvPr/>
        </p:nvSpPr>
        <p:spPr>
          <a:xfrm>
            <a:off x="6096000" y="411540"/>
            <a:ext cx="5363656" cy="1329293"/>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rtlCol="0" anchor="ctr"/>
          <a:lstStyle/>
          <a:p>
            <a:pPr algn="ctr">
              <a:defRPr/>
            </a:pPr>
            <a:r>
              <a:rPr lang="ar-EG" sz="3200" b="1" dirty="0">
                <a:solidFill>
                  <a:schemeClr val="tx1"/>
                </a:solidFill>
              </a:rPr>
              <a:t>إذا أردت حذف جميع العناصر الموجودة في سلة المحذوفات:</a:t>
            </a:r>
          </a:p>
        </p:txBody>
      </p:sp>
      <p:sp>
        <p:nvSpPr>
          <p:cNvPr id="4" name="مربع نص 3">
            <a:extLst>
              <a:ext uri="{FF2B5EF4-FFF2-40B4-BE49-F238E27FC236}">
                <a16:creationId xmlns:a16="http://schemas.microsoft.com/office/drawing/2014/main" id="{00ACC32C-4954-43C0-8FD9-E3545D8EE8DE}"/>
              </a:ext>
            </a:extLst>
          </p:cNvPr>
          <p:cNvSpPr txBox="1"/>
          <p:nvPr/>
        </p:nvSpPr>
        <p:spPr>
          <a:xfrm>
            <a:off x="4223657" y="1964983"/>
            <a:ext cx="5363656" cy="2062103"/>
          </a:xfrm>
          <a:prstGeom prst="rect">
            <a:avLst/>
          </a:prstGeom>
          <a:ln/>
          <a:effectLst>
            <a:glow rad="228600">
              <a:schemeClr val="accent4">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rtlCol="1">
            <a:spAutoFit/>
          </a:bodyPr>
          <a:lstStyle/>
          <a:p>
            <a:r>
              <a:rPr lang="ar-EG" sz="3200" b="1" dirty="0"/>
              <a:t>3- سوف تظهر رسالة تأكيد.</a:t>
            </a:r>
          </a:p>
          <a:p>
            <a:r>
              <a:rPr lang="ar-EG" sz="3200" b="1" dirty="0"/>
              <a:t>4- هل أنت متأكد؟ اضغط على نعم </a:t>
            </a:r>
            <a:r>
              <a:rPr lang="en-US" sz="3200" b="1" dirty="0"/>
              <a:t>yes</a:t>
            </a:r>
            <a:r>
              <a:rPr lang="ar-EG" sz="3200" b="1" dirty="0"/>
              <a:t>وسيتم حذف جميع العناصر إلى الأبد.</a:t>
            </a:r>
            <a:endParaRPr lang="en-US" sz="3200" b="1" dirty="0"/>
          </a:p>
        </p:txBody>
      </p:sp>
      <p:pic>
        <p:nvPicPr>
          <p:cNvPr id="6" name="صورة 5">
            <a:extLst>
              <a:ext uri="{FF2B5EF4-FFF2-40B4-BE49-F238E27FC236}">
                <a16:creationId xmlns:a16="http://schemas.microsoft.com/office/drawing/2014/main" id="{D9C17DDA-74A9-421D-82B6-D4AE29557FED}"/>
              </a:ext>
            </a:extLst>
          </p:cNvPr>
          <p:cNvPicPr>
            <a:picLocks noChangeAspect="1"/>
          </p:cNvPicPr>
          <p:nvPr/>
        </p:nvPicPr>
        <p:blipFill>
          <a:blip r:embed="rId2"/>
          <a:stretch>
            <a:fillRect/>
          </a:stretch>
        </p:blipFill>
        <p:spPr>
          <a:xfrm>
            <a:off x="1850572" y="4206055"/>
            <a:ext cx="6896934" cy="2240405"/>
          </a:xfrm>
          <a:prstGeom prst="rect">
            <a:avLst/>
          </a:prstGeom>
        </p:spPr>
      </p:pic>
    </p:spTree>
    <p:extLst>
      <p:ext uri="{BB962C8B-B14F-4D97-AF65-F5344CB8AC3E}">
        <p14:creationId xmlns:p14="http://schemas.microsoft.com/office/powerpoint/2010/main" val="341459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129F6CA3-D40D-47F7-861C-B44C6A0BA7C2}"/>
              </a:ext>
            </a:extLst>
          </p:cNvPr>
          <p:cNvSpPr txBox="1"/>
          <p:nvPr/>
        </p:nvSpPr>
        <p:spPr>
          <a:xfrm>
            <a:off x="5738649" y="409904"/>
            <a:ext cx="5139558" cy="646331"/>
          </a:xfrm>
          <a:prstGeom prst="rect">
            <a:avLst/>
          </a:prstGeom>
          <a:solidFill>
            <a:schemeClr val="bg1">
              <a:lumMod val="95000"/>
            </a:schemeClr>
          </a:solidFill>
        </p:spPr>
        <p:txBody>
          <a:bodyPr wrap="square" rtlCol="1">
            <a:spAutoFit/>
          </a:bodyPr>
          <a:lstStyle/>
          <a:p>
            <a:r>
              <a:rPr lang="ar-EG" sz="3600" b="1" dirty="0">
                <a:solidFill>
                  <a:srgbClr val="7030A0"/>
                </a:solidFill>
              </a:rPr>
              <a:t>لإنشاء اختصار:</a:t>
            </a:r>
          </a:p>
        </p:txBody>
      </p:sp>
      <p:sp>
        <p:nvSpPr>
          <p:cNvPr id="5" name="مربع نص 4">
            <a:extLst>
              <a:ext uri="{FF2B5EF4-FFF2-40B4-BE49-F238E27FC236}">
                <a16:creationId xmlns:a16="http://schemas.microsoft.com/office/drawing/2014/main" id="{BEE519F0-2100-42EF-BF1E-879BF3FAAB54}"/>
              </a:ext>
            </a:extLst>
          </p:cNvPr>
          <p:cNvSpPr txBox="1"/>
          <p:nvPr/>
        </p:nvSpPr>
        <p:spPr>
          <a:xfrm>
            <a:off x="6479627" y="1775670"/>
            <a:ext cx="4677560" cy="1077218"/>
          </a:xfrm>
          <a:prstGeom prst="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r>
              <a:rPr lang="ar-EG" sz="3200" b="1" dirty="0"/>
              <a:t>3- سيتم إنشاء اختصار في نفس الموقع مع العنصر الأساسي.</a:t>
            </a:r>
            <a:endParaRPr lang="en-US" sz="3200" b="1" dirty="0"/>
          </a:p>
        </p:txBody>
      </p:sp>
      <p:pic>
        <p:nvPicPr>
          <p:cNvPr id="6" name="صورة 5">
            <a:extLst>
              <a:ext uri="{FF2B5EF4-FFF2-40B4-BE49-F238E27FC236}">
                <a16:creationId xmlns:a16="http://schemas.microsoft.com/office/drawing/2014/main" id="{81165695-4B1A-4D52-90AF-71C717604BD4}"/>
              </a:ext>
            </a:extLst>
          </p:cNvPr>
          <p:cNvPicPr>
            <a:picLocks noChangeAspect="1"/>
          </p:cNvPicPr>
          <p:nvPr/>
        </p:nvPicPr>
        <p:blipFill>
          <a:blip r:embed="rId2"/>
          <a:stretch>
            <a:fillRect/>
          </a:stretch>
        </p:blipFill>
        <p:spPr>
          <a:xfrm>
            <a:off x="740229" y="1056235"/>
            <a:ext cx="5739398" cy="4560794"/>
          </a:xfrm>
          <a:prstGeom prst="rect">
            <a:avLst/>
          </a:prstGeom>
        </p:spPr>
      </p:pic>
    </p:spTree>
    <p:extLst>
      <p:ext uri="{BB962C8B-B14F-4D97-AF65-F5344CB8AC3E}">
        <p14:creationId xmlns:p14="http://schemas.microsoft.com/office/powerpoint/2010/main" val="2036864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p:cTn id="7" dur="500" fill="hold"/>
                                        <p:tgtEl>
                                          <p:spTgt spid="5">
                                            <p:bg/>
                                          </p:spTgt>
                                        </p:tgtEl>
                                        <p:attrNameLst>
                                          <p:attrName>ppt_w</p:attrName>
                                        </p:attrNameLst>
                                      </p:cBhvr>
                                      <p:tavLst>
                                        <p:tav tm="0">
                                          <p:val>
                                            <p:fltVal val="0"/>
                                          </p:val>
                                        </p:tav>
                                        <p:tav tm="100000">
                                          <p:val>
                                            <p:strVal val="#ppt_w"/>
                                          </p:val>
                                        </p:tav>
                                      </p:tavLst>
                                    </p:anim>
                                    <p:anim calcmode="lin" valueType="num">
                                      <p:cBhvr>
                                        <p:cTn id="8" dur="500" fill="hold"/>
                                        <p:tgtEl>
                                          <p:spTgt spid="5">
                                            <p:bg/>
                                          </p:spTgt>
                                        </p:tgtEl>
                                        <p:attrNameLst>
                                          <p:attrName>ppt_h</p:attrName>
                                        </p:attrNameLst>
                                      </p:cBhvr>
                                      <p:tavLst>
                                        <p:tav tm="0">
                                          <p:val>
                                            <p:fltVal val="0"/>
                                          </p:val>
                                        </p:tav>
                                        <p:tav tm="100000">
                                          <p:val>
                                            <p:strVal val="#ppt_h"/>
                                          </p:val>
                                        </p:tav>
                                      </p:tavLst>
                                    </p:anim>
                                    <p:animEffect transition="in" filter="fade">
                                      <p:cBhvr>
                                        <p:cTn id="9" dur="500"/>
                                        <p:tgtEl>
                                          <p:spTgt spid="5">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129F6CA3-D40D-47F7-861C-B44C6A0BA7C2}"/>
              </a:ext>
            </a:extLst>
          </p:cNvPr>
          <p:cNvSpPr txBox="1"/>
          <p:nvPr/>
        </p:nvSpPr>
        <p:spPr>
          <a:xfrm>
            <a:off x="5738649" y="409904"/>
            <a:ext cx="5139558" cy="646331"/>
          </a:xfrm>
          <a:prstGeom prst="rect">
            <a:avLst/>
          </a:prstGeom>
          <a:solidFill>
            <a:schemeClr val="bg1">
              <a:lumMod val="95000"/>
            </a:schemeClr>
          </a:solidFill>
        </p:spPr>
        <p:txBody>
          <a:bodyPr wrap="square" rtlCol="1">
            <a:spAutoFit/>
          </a:bodyPr>
          <a:lstStyle/>
          <a:p>
            <a:r>
              <a:rPr lang="ar-EG" sz="3600" b="1" dirty="0">
                <a:solidFill>
                  <a:srgbClr val="7030A0"/>
                </a:solidFill>
              </a:rPr>
              <a:t>لإنشاء اختصار:</a:t>
            </a:r>
          </a:p>
        </p:txBody>
      </p:sp>
      <p:sp>
        <p:nvSpPr>
          <p:cNvPr id="5" name="مربع نص 4">
            <a:extLst>
              <a:ext uri="{FF2B5EF4-FFF2-40B4-BE49-F238E27FC236}">
                <a16:creationId xmlns:a16="http://schemas.microsoft.com/office/drawing/2014/main" id="{BEE519F0-2100-42EF-BF1E-879BF3FAAB54}"/>
              </a:ext>
            </a:extLst>
          </p:cNvPr>
          <p:cNvSpPr txBox="1"/>
          <p:nvPr/>
        </p:nvSpPr>
        <p:spPr>
          <a:xfrm>
            <a:off x="6479627" y="1775670"/>
            <a:ext cx="4677560" cy="2062103"/>
          </a:xfrm>
          <a:prstGeom prst="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r>
              <a:rPr lang="ar-EG" sz="3200" b="1" dirty="0"/>
              <a:t>4- انقل الاختصار إلى الموقع الجديد، على سبيل المثال إلى سطح المكتب، باستخدام الفأرة (السحب والإفلات) </a:t>
            </a:r>
            <a:endParaRPr lang="en-US" sz="3200" b="1" dirty="0"/>
          </a:p>
        </p:txBody>
      </p:sp>
      <p:pic>
        <p:nvPicPr>
          <p:cNvPr id="3" name="صورة 2">
            <a:extLst>
              <a:ext uri="{FF2B5EF4-FFF2-40B4-BE49-F238E27FC236}">
                <a16:creationId xmlns:a16="http://schemas.microsoft.com/office/drawing/2014/main" id="{CDFC6710-4A5D-4648-8790-5E8B91601847}"/>
              </a:ext>
            </a:extLst>
          </p:cNvPr>
          <p:cNvPicPr>
            <a:picLocks noChangeAspect="1"/>
          </p:cNvPicPr>
          <p:nvPr/>
        </p:nvPicPr>
        <p:blipFill>
          <a:blip r:embed="rId2"/>
          <a:stretch>
            <a:fillRect/>
          </a:stretch>
        </p:blipFill>
        <p:spPr>
          <a:xfrm>
            <a:off x="1981200" y="1056235"/>
            <a:ext cx="2903083" cy="3901993"/>
          </a:xfrm>
          <a:prstGeom prst="rect">
            <a:avLst/>
          </a:prstGeom>
        </p:spPr>
      </p:pic>
    </p:spTree>
    <p:extLst>
      <p:ext uri="{BB962C8B-B14F-4D97-AF65-F5344CB8AC3E}">
        <p14:creationId xmlns:p14="http://schemas.microsoft.com/office/powerpoint/2010/main" val="2794082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علوية مقصوصة 1">
            <a:extLst>
              <a:ext uri="{FF2B5EF4-FFF2-40B4-BE49-F238E27FC236}">
                <a16:creationId xmlns:a16="http://schemas.microsoft.com/office/drawing/2014/main" id="{6BCCBCCF-40B0-413A-BFAB-E6C5BB42094F}"/>
              </a:ext>
            </a:extLst>
          </p:cNvPr>
          <p:cNvSpPr/>
          <p:nvPr/>
        </p:nvSpPr>
        <p:spPr>
          <a:xfrm>
            <a:off x="1175657" y="740229"/>
            <a:ext cx="9840686" cy="5377542"/>
          </a:xfrm>
          <a:prstGeom prst="snip2Same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200" b="1" dirty="0">
                <a:solidFill>
                  <a:schemeClr val="tx1"/>
                </a:solidFill>
              </a:rPr>
              <a:t>باستخدام واجهات المستخدم الرسومية لبدء برنامج أو فتح ملف، كان علينا الضغط على البرنامج والملف الفعلي في المكان الذي توجد فيه.</a:t>
            </a:r>
          </a:p>
          <a:p>
            <a:pPr algn="ctr"/>
            <a:r>
              <a:rPr lang="ar-EG" sz="3200" b="1" dirty="0">
                <a:solidFill>
                  <a:schemeClr val="tx1"/>
                </a:solidFill>
              </a:rPr>
              <a:t>ظهرت فكرة (الاختصارات) كطريقة لتجميع البرامج والملفات حسب المهمة التي تقوم بها في جامعة كنجستون لأول مرة، ثم ظهرت أولى الاختصارات في نظام آبل ماك الإصدار السابع في العام 1991 ثم في مايكروسوفت ويندوز 95 في العام 1995</a:t>
            </a:r>
          </a:p>
        </p:txBody>
      </p:sp>
      <p:sp>
        <p:nvSpPr>
          <p:cNvPr id="3" name="شكل بيضاوي 2">
            <a:extLst>
              <a:ext uri="{FF2B5EF4-FFF2-40B4-BE49-F238E27FC236}">
                <a16:creationId xmlns:a16="http://schemas.microsoft.com/office/drawing/2014/main" id="{F42202EB-4C32-43DD-9BBB-F56820E4CD9A}"/>
              </a:ext>
            </a:extLst>
          </p:cNvPr>
          <p:cNvSpPr/>
          <p:nvPr/>
        </p:nvSpPr>
        <p:spPr>
          <a:xfrm>
            <a:off x="3837214" y="478970"/>
            <a:ext cx="4517571" cy="1088571"/>
          </a:xfrm>
          <a:prstGeom prst="ellipse">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4800" b="1" dirty="0">
                <a:solidFill>
                  <a:srgbClr val="C00000"/>
                </a:solidFill>
              </a:rPr>
              <a:t>لمحة تاريخية</a:t>
            </a:r>
          </a:p>
        </p:txBody>
      </p:sp>
    </p:spTree>
    <p:extLst>
      <p:ext uri="{BB962C8B-B14F-4D97-AF65-F5344CB8AC3E}">
        <p14:creationId xmlns:p14="http://schemas.microsoft.com/office/powerpoint/2010/main" val="817582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129F6CA3-D40D-47F7-861C-B44C6A0BA7C2}"/>
              </a:ext>
            </a:extLst>
          </p:cNvPr>
          <p:cNvSpPr txBox="1"/>
          <p:nvPr/>
        </p:nvSpPr>
        <p:spPr>
          <a:xfrm>
            <a:off x="5738649" y="409904"/>
            <a:ext cx="5139558" cy="1200329"/>
          </a:xfrm>
          <a:prstGeom prst="rect">
            <a:avLst/>
          </a:prstGeom>
          <a:solidFill>
            <a:schemeClr val="bg1">
              <a:lumMod val="95000"/>
            </a:schemeClr>
          </a:solidFill>
        </p:spPr>
        <p:txBody>
          <a:bodyPr wrap="square" rtlCol="1">
            <a:spAutoFit/>
          </a:bodyPr>
          <a:lstStyle/>
          <a:p>
            <a:r>
              <a:rPr lang="ar-EG" sz="3600" b="1" dirty="0">
                <a:solidFill>
                  <a:srgbClr val="7030A0"/>
                </a:solidFill>
              </a:rPr>
              <a:t>يمكنك أيضًا إنشاء اختصار مباشرة على سطح المكتب:</a:t>
            </a:r>
          </a:p>
        </p:txBody>
      </p:sp>
      <p:sp>
        <p:nvSpPr>
          <p:cNvPr id="5" name="مربع نص 4">
            <a:extLst>
              <a:ext uri="{FF2B5EF4-FFF2-40B4-BE49-F238E27FC236}">
                <a16:creationId xmlns:a16="http://schemas.microsoft.com/office/drawing/2014/main" id="{BEE519F0-2100-42EF-BF1E-879BF3FAAB54}"/>
              </a:ext>
            </a:extLst>
          </p:cNvPr>
          <p:cNvSpPr txBox="1"/>
          <p:nvPr/>
        </p:nvSpPr>
        <p:spPr>
          <a:xfrm>
            <a:off x="6017629" y="1775670"/>
            <a:ext cx="5139558" cy="2062103"/>
          </a:xfrm>
          <a:prstGeom prst="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marL="514350" indent="-514350">
              <a:buFont typeface="+mj-lt"/>
              <a:buAutoNum type="arabicPeriod"/>
            </a:pPr>
            <a:r>
              <a:rPr lang="ar-EG" sz="3200" b="1" dirty="0"/>
              <a:t>ابحث عن الملف أو البرنامج الذي تريد إنشاء اختصار له.</a:t>
            </a:r>
          </a:p>
          <a:p>
            <a:pPr marL="514350" indent="-514350">
              <a:buFont typeface="+mj-lt"/>
              <a:buAutoNum type="arabicPeriod"/>
            </a:pPr>
            <a:r>
              <a:rPr lang="ar-EG" sz="3200" b="1" dirty="0"/>
              <a:t>اضغط بزر الفأرة الأيمن عليه وأشر إلى إرسال إلى </a:t>
            </a:r>
            <a:r>
              <a:rPr lang="en-US" sz="3200" b="1" dirty="0"/>
              <a:t>Send to</a:t>
            </a:r>
          </a:p>
        </p:txBody>
      </p:sp>
      <p:pic>
        <p:nvPicPr>
          <p:cNvPr id="6" name="صورة 5">
            <a:extLst>
              <a:ext uri="{FF2B5EF4-FFF2-40B4-BE49-F238E27FC236}">
                <a16:creationId xmlns:a16="http://schemas.microsoft.com/office/drawing/2014/main" id="{0BC2355A-ACC8-4248-B4B6-FC5FE7277DF2}"/>
              </a:ext>
            </a:extLst>
          </p:cNvPr>
          <p:cNvPicPr>
            <a:picLocks noChangeAspect="1"/>
          </p:cNvPicPr>
          <p:nvPr/>
        </p:nvPicPr>
        <p:blipFill>
          <a:blip r:embed="rId2"/>
          <a:stretch>
            <a:fillRect/>
          </a:stretch>
        </p:blipFill>
        <p:spPr>
          <a:xfrm>
            <a:off x="1034813" y="1010068"/>
            <a:ext cx="4333875" cy="2080834"/>
          </a:xfrm>
          <a:prstGeom prst="rect">
            <a:avLst/>
          </a:prstGeom>
        </p:spPr>
      </p:pic>
      <p:pic>
        <p:nvPicPr>
          <p:cNvPr id="8" name="صورة 7">
            <a:extLst>
              <a:ext uri="{FF2B5EF4-FFF2-40B4-BE49-F238E27FC236}">
                <a16:creationId xmlns:a16="http://schemas.microsoft.com/office/drawing/2014/main" id="{44C306A1-0022-4902-805A-7694925A809B}"/>
              </a:ext>
            </a:extLst>
          </p:cNvPr>
          <p:cNvPicPr>
            <a:picLocks noChangeAspect="1"/>
          </p:cNvPicPr>
          <p:nvPr/>
        </p:nvPicPr>
        <p:blipFill>
          <a:blip r:embed="rId3"/>
          <a:stretch>
            <a:fillRect/>
          </a:stretch>
        </p:blipFill>
        <p:spPr>
          <a:xfrm>
            <a:off x="2143796" y="3045059"/>
            <a:ext cx="3224892" cy="3464597"/>
          </a:xfrm>
          <a:prstGeom prst="rect">
            <a:avLst/>
          </a:prstGeom>
        </p:spPr>
      </p:pic>
    </p:spTree>
    <p:extLst>
      <p:ext uri="{BB962C8B-B14F-4D97-AF65-F5344CB8AC3E}">
        <p14:creationId xmlns:p14="http://schemas.microsoft.com/office/powerpoint/2010/main" val="1798785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 calcmode="lin" valueType="num">
                                      <p:cBhvr>
                                        <p:cTn id="12" dur="500" fill="hold"/>
                                        <p:tgtEl>
                                          <p:spTgt spid="5">
                                            <p:bg/>
                                          </p:spTgt>
                                        </p:tgtEl>
                                        <p:attrNameLst>
                                          <p:attrName>ppt_w</p:attrName>
                                        </p:attrNameLst>
                                      </p:cBhvr>
                                      <p:tavLst>
                                        <p:tav tm="0">
                                          <p:val>
                                            <p:fltVal val="0"/>
                                          </p:val>
                                        </p:tav>
                                        <p:tav tm="100000">
                                          <p:val>
                                            <p:strVal val="#ppt_w"/>
                                          </p:val>
                                        </p:tav>
                                      </p:tavLst>
                                    </p:anim>
                                    <p:anim calcmode="lin" valueType="num">
                                      <p:cBhvr>
                                        <p:cTn id="13" dur="500" fill="hold"/>
                                        <p:tgtEl>
                                          <p:spTgt spid="5">
                                            <p:bg/>
                                          </p:spTgt>
                                        </p:tgtEl>
                                        <p:attrNameLst>
                                          <p:attrName>ppt_h</p:attrName>
                                        </p:attrNameLst>
                                      </p:cBhvr>
                                      <p:tavLst>
                                        <p:tav tm="0">
                                          <p:val>
                                            <p:fltVal val="0"/>
                                          </p:val>
                                        </p:tav>
                                        <p:tav tm="100000">
                                          <p:val>
                                            <p:strVal val="#ppt_h"/>
                                          </p:val>
                                        </p:tav>
                                      </p:tavLst>
                                    </p:anim>
                                    <p:animEffect transition="in" filter="fade">
                                      <p:cBhvr>
                                        <p:cTn id="14" dur="500"/>
                                        <p:tgtEl>
                                          <p:spTgt spid="5">
                                            <p:bg/>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p:cTn id="19"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 calcmode="lin" valueType="num">
                                      <p:cBhvr>
                                        <p:cTn id="26"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28"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129F6CA3-D40D-47F7-861C-B44C6A0BA7C2}"/>
              </a:ext>
            </a:extLst>
          </p:cNvPr>
          <p:cNvSpPr txBox="1"/>
          <p:nvPr/>
        </p:nvSpPr>
        <p:spPr>
          <a:xfrm>
            <a:off x="5738649" y="409904"/>
            <a:ext cx="5139558" cy="1200329"/>
          </a:xfrm>
          <a:prstGeom prst="rect">
            <a:avLst/>
          </a:prstGeom>
          <a:solidFill>
            <a:schemeClr val="bg1">
              <a:lumMod val="95000"/>
            </a:schemeClr>
          </a:solidFill>
        </p:spPr>
        <p:txBody>
          <a:bodyPr wrap="square" rtlCol="1">
            <a:spAutoFit/>
          </a:bodyPr>
          <a:lstStyle/>
          <a:p>
            <a:r>
              <a:rPr lang="ar-EG" sz="3600" b="1" dirty="0">
                <a:solidFill>
                  <a:srgbClr val="7030A0"/>
                </a:solidFill>
              </a:rPr>
              <a:t>يمكنك أيضًا إنشاء اختصار مباشرة على سطح المكتب:</a:t>
            </a:r>
          </a:p>
        </p:txBody>
      </p:sp>
      <p:sp>
        <p:nvSpPr>
          <p:cNvPr id="5" name="مربع نص 4">
            <a:extLst>
              <a:ext uri="{FF2B5EF4-FFF2-40B4-BE49-F238E27FC236}">
                <a16:creationId xmlns:a16="http://schemas.microsoft.com/office/drawing/2014/main" id="{BEE519F0-2100-42EF-BF1E-879BF3FAAB54}"/>
              </a:ext>
            </a:extLst>
          </p:cNvPr>
          <p:cNvSpPr txBox="1"/>
          <p:nvPr/>
        </p:nvSpPr>
        <p:spPr>
          <a:xfrm>
            <a:off x="6017629" y="1775670"/>
            <a:ext cx="5139558" cy="1569660"/>
          </a:xfrm>
          <a:prstGeom prst="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r>
              <a:rPr lang="ar-EG" sz="3200" b="1" dirty="0"/>
              <a:t>3- اضغط على سطح المكتب (إنشاء اختصار </a:t>
            </a:r>
            <a:r>
              <a:rPr lang="en-US" sz="3200" b="1" dirty="0"/>
              <a:t>Desktop&gt;</a:t>
            </a:r>
          </a:p>
          <a:p>
            <a:endParaRPr lang="en-US" sz="3200" b="1" dirty="0"/>
          </a:p>
        </p:txBody>
      </p:sp>
      <p:pic>
        <p:nvPicPr>
          <p:cNvPr id="3" name="صورة 2">
            <a:extLst>
              <a:ext uri="{FF2B5EF4-FFF2-40B4-BE49-F238E27FC236}">
                <a16:creationId xmlns:a16="http://schemas.microsoft.com/office/drawing/2014/main" id="{AC45A13D-FF45-468C-99A7-727A39F740F0}"/>
              </a:ext>
            </a:extLst>
          </p:cNvPr>
          <p:cNvPicPr>
            <a:picLocks noChangeAspect="1"/>
          </p:cNvPicPr>
          <p:nvPr/>
        </p:nvPicPr>
        <p:blipFill>
          <a:blip r:embed="rId2"/>
          <a:stretch>
            <a:fillRect/>
          </a:stretch>
        </p:blipFill>
        <p:spPr>
          <a:xfrm>
            <a:off x="1034813" y="991596"/>
            <a:ext cx="4245429" cy="3137807"/>
          </a:xfrm>
          <a:prstGeom prst="rect">
            <a:avLst/>
          </a:prstGeom>
        </p:spPr>
      </p:pic>
    </p:spTree>
    <p:extLst>
      <p:ext uri="{BB962C8B-B14F-4D97-AF65-F5344CB8AC3E}">
        <p14:creationId xmlns:p14="http://schemas.microsoft.com/office/powerpoint/2010/main" val="2074198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 calcmode="lin" valueType="num">
                                      <p:cBhvr>
                                        <p:cTn id="12" dur="500" fill="hold"/>
                                        <p:tgtEl>
                                          <p:spTgt spid="5">
                                            <p:bg/>
                                          </p:spTgt>
                                        </p:tgtEl>
                                        <p:attrNameLst>
                                          <p:attrName>ppt_w</p:attrName>
                                        </p:attrNameLst>
                                      </p:cBhvr>
                                      <p:tavLst>
                                        <p:tav tm="0">
                                          <p:val>
                                            <p:fltVal val="0"/>
                                          </p:val>
                                        </p:tav>
                                        <p:tav tm="100000">
                                          <p:val>
                                            <p:strVal val="#ppt_w"/>
                                          </p:val>
                                        </p:tav>
                                      </p:tavLst>
                                    </p:anim>
                                    <p:anim calcmode="lin" valueType="num">
                                      <p:cBhvr>
                                        <p:cTn id="13" dur="500" fill="hold"/>
                                        <p:tgtEl>
                                          <p:spTgt spid="5">
                                            <p:bg/>
                                          </p:spTgt>
                                        </p:tgtEl>
                                        <p:attrNameLst>
                                          <p:attrName>ppt_h</p:attrName>
                                        </p:attrNameLst>
                                      </p:cBhvr>
                                      <p:tavLst>
                                        <p:tav tm="0">
                                          <p:val>
                                            <p:fltVal val="0"/>
                                          </p:val>
                                        </p:tav>
                                        <p:tav tm="100000">
                                          <p:val>
                                            <p:strVal val="#ppt_h"/>
                                          </p:val>
                                        </p:tav>
                                      </p:tavLst>
                                    </p:anim>
                                    <p:animEffect transition="in" filter="fade">
                                      <p:cBhvr>
                                        <p:cTn id="14" dur="500"/>
                                        <p:tgtEl>
                                          <p:spTgt spid="5">
                                            <p:bg/>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p:cTn id="19"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animBg="1"/>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745</TotalTime>
  <Words>1183</Words>
  <Application>Microsoft Office PowerPoint</Application>
  <PresentationFormat>شاشة عريضة</PresentationFormat>
  <Paragraphs>106</Paragraphs>
  <Slides>43</Slides>
  <Notes>0</Notes>
  <HiddenSlides>0</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43</vt:i4>
      </vt:variant>
    </vt:vector>
  </HeadingPairs>
  <TitlesOfParts>
    <vt:vector size="47" baseType="lpstr">
      <vt:lpstr>Arial</vt:lpstr>
      <vt:lpstr>Calibri</vt:lpstr>
      <vt:lpstr>Calibri Light</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hp</dc:creator>
  <cp:lastModifiedBy>hp</cp:lastModifiedBy>
  <cp:revision>8</cp:revision>
  <dcterms:created xsi:type="dcterms:W3CDTF">2021-08-03T11:02:25Z</dcterms:created>
  <dcterms:modified xsi:type="dcterms:W3CDTF">2021-08-04T21:25:55Z</dcterms:modified>
</cp:coreProperties>
</file>