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0"/>
  </p:notesMasterIdLst>
  <p:sldIdLst>
    <p:sldId id="409" r:id="rId2"/>
    <p:sldId id="410" r:id="rId3"/>
    <p:sldId id="358" r:id="rId4"/>
    <p:sldId id="359" r:id="rId5"/>
    <p:sldId id="411" r:id="rId6"/>
    <p:sldId id="417" r:id="rId7"/>
    <p:sldId id="311" r:id="rId8"/>
    <p:sldId id="412" r:id="rId9"/>
    <p:sldId id="312" r:id="rId10"/>
    <p:sldId id="313" r:id="rId11"/>
    <p:sldId id="361" r:id="rId12"/>
    <p:sldId id="274" r:id="rId13"/>
    <p:sldId id="413" r:id="rId14"/>
    <p:sldId id="396" r:id="rId15"/>
    <p:sldId id="414" r:id="rId16"/>
    <p:sldId id="392" r:id="rId17"/>
    <p:sldId id="415" r:id="rId18"/>
    <p:sldId id="416" r:id="rId19"/>
  </p:sldIdLst>
  <p:sldSz cx="9144000" cy="6858000" type="screen4x3"/>
  <p:notesSz cx="6858000" cy="9144000"/>
  <p:defaultTextStyle>
    <a:defPPr>
      <a:defRPr lang="ar-EG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3300"/>
    <a:srgbClr val="660066"/>
    <a:srgbClr val="9900FF"/>
    <a:srgbClr val="CC00FF"/>
    <a:srgbClr val="00FF99"/>
    <a:srgbClr val="800000"/>
    <a:srgbClr val="66FFC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76289" autoAdjust="0"/>
    <p:restoredTop sz="94660"/>
  </p:normalViewPr>
  <p:slideViewPr>
    <p:cSldViewPr>
      <p:cViewPr varScale="1">
        <p:scale>
          <a:sx n="33" d="100"/>
          <a:sy n="33" d="100"/>
        </p:scale>
        <p:origin x="-102" y="-8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Office_Excel_Worksheet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ar-EG"/>
  <c:chart>
    <c:autoTitleDeleted val="1"/>
    <c:plotArea>
      <c:layout>
        <c:manualLayout>
          <c:layoutTarget val="inner"/>
          <c:xMode val="edge"/>
          <c:yMode val="edge"/>
          <c:x val="0.22325921814839317"/>
          <c:y val="0.14718266599653768"/>
          <c:w val="0.62668567734090719"/>
          <c:h val="0.66998656417947977"/>
        </c:manualLayout>
      </c:layout>
      <c:lineChart>
        <c:grouping val="stacked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38034">
              <a:solidFill>
                <a:srgbClr val="0000FF"/>
              </a:solidFill>
              <a:prstDash val="solid"/>
            </a:ln>
          </c:spPr>
          <c:marker>
            <c:symbol val="circle"/>
            <c:size val="3"/>
            <c:spPr>
              <a:solidFill>
                <a:srgbClr val="5B9BD5"/>
              </a:solidFill>
              <a:ln>
                <a:solidFill>
                  <a:srgbClr val="0000FF"/>
                </a:solidFill>
                <a:prstDash val="solid"/>
              </a:ln>
            </c:spPr>
          </c:marker>
          <c:cat>
            <c:numRef>
              <c:f>Sheet1!$A$2:$A$6</c:f>
              <c:numCache>
                <c:formatCode>General</c:formatCode>
                <c:ptCount val="5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6</c:v>
                </c:pt>
                <c:pt idx="1">
                  <c:v>15</c:v>
                </c:pt>
                <c:pt idx="2">
                  <c:v>20</c:v>
                </c:pt>
                <c:pt idx="3">
                  <c:v>22</c:v>
                </c:pt>
                <c:pt idx="4">
                  <c:v>23</c:v>
                </c:pt>
              </c:numCache>
            </c:numRef>
          </c:val>
        </c:ser>
        <c:marker val="1"/>
        <c:axId val="120496128"/>
        <c:axId val="120513280"/>
      </c:lineChart>
      <c:catAx>
        <c:axId val="120496128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lang="en-US" sz="2800" b="1" i="0" u="none" strike="noStrike" baseline="0">
                    <a:solidFill>
                      <a:srgbClr val="0000FF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ar-EG" sz="2800" b="0" dirty="0"/>
                  <a:t>عمر السمكة</a:t>
                </a:r>
              </a:p>
            </c:rich>
          </c:tx>
          <c:layout>
            <c:manualLayout>
              <c:xMode val="edge"/>
              <c:yMode val="edge"/>
              <c:x val="0.42009217331364945"/>
              <c:y val="0.90162711704815524"/>
            </c:manualLayout>
          </c:layout>
          <c:spPr>
            <a:noFill/>
            <a:ln w="38770">
              <a:noFill/>
            </a:ln>
          </c:spPr>
        </c:title>
        <c:numFmt formatCode="General" sourceLinked="1"/>
        <c:majorTickMark val="none"/>
        <c:tickLblPos val="nextTo"/>
        <c:spPr>
          <a:noFill/>
          <a:ln w="1454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997" b="1" i="0" u="none" strike="noStrike" kern="1200" baseline="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pPr>
            <a:endParaRPr lang="ar-EG"/>
          </a:p>
        </c:txPr>
        <c:crossAx val="120513280"/>
        <c:crosses val="autoZero"/>
        <c:auto val="1"/>
        <c:lblAlgn val="ctr"/>
        <c:lblOffset val="100"/>
      </c:catAx>
      <c:valAx>
        <c:axId val="120513280"/>
        <c:scaling>
          <c:orientation val="minMax"/>
        </c:scaling>
        <c:axPos val="l"/>
        <c:majorGridlines>
          <c:spPr>
            <a:ln w="1454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 lang="en-US" sz="3588" b="1" i="0" u="none" strike="noStrike" baseline="0">
                    <a:solidFill>
                      <a:srgbClr val="0000FF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ar-EG"/>
                  <a:t>طول السمكة</a:t>
                </a:r>
              </a:p>
            </c:rich>
          </c:tx>
          <c:layout/>
          <c:spPr>
            <a:noFill/>
            <a:ln w="38770">
              <a:noFill/>
            </a:ln>
          </c:spPr>
        </c:title>
        <c:numFmt formatCode="General" sourceLinked="1"/>
        <c:majorTickMark val="none"/>
        <c:tickLblPos val="nextTo"/>
        <c:spPr>
          <a:ln w="9693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lang="en-US" sz="1797" b="0" i="0" u="none" strike="noStrike" kern="1200" baseline="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pPr>
            <a:endParaRPr lang="ar-EG"/>
          </a:p>
        </c:txPr>
        <c:crossAx val="120496128"/>
        <c:crosses val="autoZero"/>
        <c:crossBetween val="between"/>
      </c:valAx>
      <c:spPr>
        <a:noFill/>
        <a:ln w="25387">
          <a:noFill/>
        </a:ln>
      </c:spPr>
    </c:plotArea>
    <c:plotVisOnly val="1"/>
    <c:dispBlanksAs val="zero"/>
  </c:chart>
  <c:spPr>
    <a:solidFill>
      <a:schemeClr val="bg1"/>
    </a:solidFill>
    <a:ln w="14540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ar-EG"/>
    </a:p>
  </c:txPr>
  <c:externalData r:id="rId2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52A2E9A-383F-4645-9A7F-51C45B7FB696}" type="datetimeFigureOut">
              <a:rPr lang="ar-EG"/>
              <a:pPr>
                <a:defRPr/>
              </a:pPr>
              <a:t>24/12/1438</a:t>
            </a:fld>
            <a:endParaRPr lang="ar-EG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pPr lvl="0"/>
            <a:endParaRPr lang="ar-EG" noProof="0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ar-SA" noProof="0" smtClean="0"/>
              <a:t>انقر لتحرير أنماط النص الرئيسي</a:t>
            </a:r>
          </a:p>
          <a:p>
            <a:pPr lvl="1"/>
            <a:r>
              <a:rPr lang="ar-SA" noProof="0" smtClean="0"/>
              <a:t>المستوى الثاني</a:t>
            </a:r>
          </a:p>
          <a:p>
            <a:pPr lvl="2"/>
            <a:r>
              <a:rPr lang="ar-SA" noProof="0" smtClean="0"/>
              <a:t>المستوى الثالث</a:t>
            </a:r>
          </a:p>
          <a:p>
            <a:pPr lvl="3"/>
            <a:r>
              <a:rPr lang="ar-SA" noProof="0" smtClean="0"/>
              <a:t>المستوى الرابع</a:t>
            </a:r>
          </a:p>
          <a:p>
            <a:pPr lvl="4"/>
            <a:r>
              <a:rPr lang="ar-SA" noProof="0" smtClean="0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3A21DC9-BD80-43DD-AACF-C364C0A6A24C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2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2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3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4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5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6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7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8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9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0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EG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147B4-5F97-4E20-A44E-F04AEBA5A00F}" type="datetimeFigureOut">
              <a:rPr lang="ar-EG"/>
              <a:pPr>
                <a:defRPr/>
              </a:pPr>
              <a:t>24/12/1438</a:t>
            </a:fld>
            <a:endParaRPr lang="ar-EG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247DCE-FBD6-486B-B0E4-1BB6623EBBDB}" type="slidenum">
              <a:rPr lang="ar-EG"/>
              <a:pPr>
                <a:defRPr/>
              </a:pPr>
              <a:t>‹#›</a:t>
            </a:fld>
            <a:endParaRPr lang="ar-EG" dirty="0"/>
          </a:p>
        </p:txBody>
      </p:sp>
    </p:spTree>
  </p:cSld>
  <p:clrMapOvr>
    <a:masterClrMapping/>
  </p:clrMapOvr>
  <p:transition>
    <p:wheel spokes="2"/>
    <p:sndAc>
      <p:stSnd>
        <p:snd r:embed="rId1" name="0162 - bing sound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EG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CED45C-88E5-4AB9-8786-7E29E9B568E1}" type="datetimeFigureOut">
              <a:rPr lang="ar-EG"/>
              <a:pPr>
                <a:defRPr/>
              </a:pPr>
              <a:t>24/12/1438</a:t>
            </a:fld>
            <a:endParaRPr lang="ar-EG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4B601B-8081-4DDA-BFA7-4BC8D6FDE6C3}" type="slidenum">
              <a:rPr lang="ar-EG"/>
              <a:pPr>
                <a:defRPr/>
              </a:pPr>
              <a:t>‹#›</a:t>
            </a:fld>
            <a:endParaRPr lang="ar-EG" dirty="0"/>
          </a:p>
        </p:txBody>
      </p:sp>
    </p:spTree>
  </p:cSld>
  <p:clrMapOvr>
    <a:masterClrMapping/>
  </p:clrMapOvr>
  <p:transition>
    <p:wheel spokes="2"/>
    <p:sndAc>
      <p:stSnd>
        <p:snd r:embed="rId1" name="0162 - bing sound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EG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C3117C-5F0F-4A3C-8D60-64F0A7539C7C}" type="datetimeFigureOut">
              <a:rPr lang="ar-EG"/>
              <a:pPr>
                <a:defRPr/>
              </a:pPr>
              <a:t>24/12/1438</a:t>
            </a:fld>
            <a:endParaRPr lang="ar-EG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268703-25CD-486A-93AC-F7990395DBC7}" type="slidenum">
              <a:rPr lang="ar-EG"/>
              <a:pPr>
                <a:defRPr/>
              </a:pPr>
              <a:t>‹#›</a:t>
            </a:fld>
            <a:endParaRPr lang="ar-EG" dirty="0"/>
          </a:p>
        </p:txBody>
      </p:sp>
    </p:spTree>
  </p:cSld>
  <p:clrMapOvr>
    <a:masterClrMapping/>
  </p:clrMapOvr>
  <p:transition>
    <p:wheel spokes="2"/>
    <p:sndAc>
      <p:stSnd>
        <p:snd r:embed="rId1" name="0162 - bing sound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EG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F0F27-14FD-4BC5-9B17-DFE3E096CECF}" type="datetimeFigureOut">
              <a:rPr lang="ar-EG"/>
              <a:pPr>
                <a:defRPr/>
              </a:pPr>
              <a:t>24/12/1438</a:t>
            </a:fld>
            <a:endParaRPr lang="ar-EG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B3250-3961-45D2-92BF-0A9A6E780001}" type="slidenum">
              <a:rPr lang="ar-EG"/>
              <a:pPr>
                <a:defRPr/>
              </a:pPr>
              <a:t>‹#›</a:t>
            </a:fld>
            <a:endParaRPr lang="ar-EG" dirty="0"/>
          </a:p>
        </p:txBody>
      </p:sp>
    </p:spTree>
  </p:cSld>
  <p:clrMapOvr>
    <a:masterClrMapping/>
  </p:clrMapOvr>
  <p:transition>
    <p:wheel spokes="2"/>
    <p:sndAc>
      <p:stSnd>
        <p:snd r:embed="rId1" name="0162 - bing sound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319C34-1EC3-46CF-95BE-4BB4905E8406}" type="datetimeFigureOut">
              <a:rPr lang="ar-EG"/>
              <a:pPr>
                <a:defRPr/>
              </a:pPr>
              <a:t>24/12/1438</a:t>
            </a:fld>
            <a:endParaRPr lang="ar-EG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421642-7D20-40D1-ABB7-4DCC7A1D2EC8}" type="slidenum">
              <a:rPr lang="ar-EG"/>
              <a:pPr>
                <a:defRPr/>
              </a:pPr>
              <a:t>‹#›</a:t>
            </a:fld>
            <a:endParaRPr lang="ar-EG" dirty="0"/>
          </a:p>
        </p:txBody>
      </p:sp>
    </p:spTree>
  </p:cSld>
  <p:clrMapOvr>
    <a:masterClrMapping/>
  </p:clrMapOvr>
  <p:transition>
    <p:wheel spokes="2"/>
    <p:sndAc>
      <p:stSnd>
        <p:snd r:embed="rId1" name="0162 - bing sound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EG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EG"/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29D74B-C2FB-4FA5-BBFB-285D7C8EC925}" type="datetimeFigureOut">
              <a:rPr lang="ar-EG"/>
              <a:pPr>
                <a:defRPr/>
              </a:pPr>
              <a:t>24/12/1438</a:t>
            </a:fld>
            <a:endParaRPr lang="ar-EG" dirty="0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164557-4344-47DA-B510-4E3A327D0EF5}" type="slidenum">
              <a:rPr lang="ar-EG"/>
              <a:pPr>
                <a:defRPr/>
              </a:pPr>
              <a:t>‹#›</a:t>
            </a:fld>
            <a:endParaRPr lang="ar-EG" dirty="0"/>
          </a:p>
        </p:txBody>
      </p:sp>
    </p:spTree>
  </p:cSld>
  <p:clrMapOvr>
    <a:masterClrMapping/>
  </p:clrMapOvr>
  <p:transition>
    <p:wheel spokes="2"/>
    <p:sndAc>
      <p:stSnd>
        <p:snd r:embed="rId1" name="0162 - bing sound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EG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EG"/>
          </a:p>
        </p:txBody>
      </p:sp>
      <p:sp>
        <p:nvSpPr>
          <p:cNvPr id="7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DBB137-C6AD-4452-B6E5-E949C6FE6A7C}" type="datetimeFigureOut">
              <a:rPr lang="ar-EG"/>
              <a:pPr>
                <a:defRPr/>
              </a:pPr>
              <a:t>24/12/1438</a:t>
            </a:fld>
            <a:endParaRPr lang="ar-EG" dirty="0"/>
          </a:p>
        </p:txBody>
      </p:sp>
      <p:sp>
        <p:nvSpPr>
          <p:cNvPr id="8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9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604077-4DB8-4E94-93D5-45A98CDA45A1}" type="slidenum">
              <a:rPr lang="ar-EG"/>
              <a:pPr>
                <a:defRPr/>
              </a:pPr>
              <a:t>‹#›</a:t>
            </a:fld>
            <a:endParaRPr lang="ar-EG" dirty="0"/>
          </a:p>
        </p:txBody>
      </p:sp>
    </p:spTree>
  </p:cSld>
  <p:clrMapOvr>
    <a:masterClrMapping/>
  </p:clrMapOvr>
  <p:transition>
    <p:wheel spokes="2"/>
    <p:sndAc>
      <p:stSnd>
        <p:snd r:embed="rId1" name="0162 - bing sound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D0371-E4A4-442A-A351-3F97131EBA59}" type="datetimeFigureOut">
              <a:rPr lang="ar-EG"/>
              <a:pPr>
                <a:defRPr/>
              </a:pPr>
              <a:t>24/12/1438</a:t>
            </a:fld>
            <a:endParaRPr lang="ar-EG" dirty="0"/>
          </a:p>
        </p:txBody>
      </p:sp>
      <p:sp>
        <p:nvSpPr>
          <p:cNvPr id="4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5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DE6DEE-36A7-4D65-9954-0AE74235DF0E}" type="slidenum">
              <a:rPr lang="ar-EG"/>
              <a:pPr>
                <a:defRPr/>
              </a:pPr>
              <a:t>‹#›</a:t>
            </a:fld>
            <a:endParaRPr lang="ar-EG" dirty="0"/>
          </a:p>
        </p:txBody>
      </p:sp>
    </p:spTree>
  </p:cSld>
  <p:clrMapOvr>
    <a:masterClrMapping/>
  </p:clrMapOvr>
  <p:transition>
    <p:wheel spokes="2"/>
    <p:sndAc>
      <p:stSnd>
        <p:snd r:embed="rId1" name="0162 - bing sound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FFCD9E-774B-4582-B824-2ACFBE7813EC}" type="datetimeFigureOut">
              <a:rPr lang="ar-EG"/>
              <a:pPr>
                <a:defRPr/>
              </a:pPr>
              <a:t>24/12/1438</a:t>
            </a:fld>
            <a:endParaRPr lang="ar-EG" dirty="0"/>
          </a:p>
        </p:txBody>
      </p:sp>
      <p:sp>
        <p:nvSpPr>
          <p:cNvPr id="3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4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02CCC1-35BC-42D0-A010-1D03C24B7BB5}" type="slidenum">
              <a:rPr lang="ar-EG"/>
              <a:pPr>
                <a:defRPr/>
              </a:pPr>
              <a:t>‹#›</a:t>
            </a:fld>
            <a:endParaRPr lang="ar-EG" dirty="0"/>
          </a:p>
        </p:txBody>
      </p:sp>
    </p:spTree>
  </p:cSld>
  <p:clrMapOvr>
    <a:masterClrMapping/>
  </p:clrMapOvr>
  <p:transition>
    <p:wheel spokes="2"/>
    <p:sndAc>
      <p:stSnd>
        <p:snd r:embed="rId1" name="0162 - bing sound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EG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0E4F04-3CCE-4BC9-A056-A4C3653D3CD9}" type="datetimeFigureOut">
              <a:rPr lang="ar-EG"/>
              <a:pPr>
                <a:defRPr/>
              </a:pPr>
              <a:t>24/12/1438</a:t>
            </a:fld>
            <a:endParaRPr lang="ar-EG" dirty="0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B1AF5D-228F-4A00-8CC8-F0F48C7F2B15}" type="slidenum">
              <a:rPr lang="ar-EG"/>
              <a:pPr>
                <a:defRPr/>
              </a:pPr>
              <a:t>‹#›</a:t>
            </a:fld>
            <a:endParaRPr lang="ar-EG" dirty="0"/>
          </a:p>
        </p:txBody>
      </p:sp>
    </p:spTree>
  </p:cSld>
  <p:clrMapOvr>
    <a:masterClrMapping/>
  </p:clrMapOvr>
  <p:transition>
    <p:wheel spokes="2"/>
    <p:sndAc>
      <p:stSnd>
        <p:snd r:embed="rId1" name="0162 - bing sound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EG" noProof="0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F91483-0C9F-470B-BDB2-0FE7354BB61B}" type="datetimeFigureOut">
              <a:rPr lang="ar-EG"/>
              <a:pPr>
                <a:defRPr/>
              </a:pPr>
              <a:t>24/12/1438</a:t>
            </a:fld>
            <a:endParaRPr lang="ar-EG" dirty="0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21CFEF-7E41-4950-87DF-99603AB11CB4}" type="slidenum">
              <a:rPr lang="ar-EG"/>
              <a:pPr>
                <a:defRPr/>
              </a:pPr>
              <a:t>‹#›</a:t>
            </a:fld>
            <a:endParaRPr lang="ar-EG" dirty="0"/>
          </a:p>
        </p:txBody>
      </p:sp>
    </p:spTree>
  </p:cSld>
  <p:clrMapOvr>
    <a:masterClrMapping/>
  </p:clrMapOvr>
  <p:transition>
    <p:wheel spokes="2"/>
    <p:sndAc>
      <p:stSnd>
        <p:snd r:embed="rId1" name="0162 - bing sound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نمط العنوان الرئيسي</a:t>
            </a:r>
            <a:endParaRPr lang="ar-EG" smtClean="0"/>
          </a:p>
        </p:txBody>
      </p:sp>
      <p:sp>
        <p:nvSpPr>
          <p:cNvPr id="1027" name="عنصر نائب للنص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EG" smtClean="0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63CE17A-D7D7-4F3B-BCBB-ADDD4E8C0103}" type="datetimeFigureOut">
              <a:rPr lang="ar-EG"/>
              <a:pPr>
                <a:defRPr/>
              </a:pPr>
              <a:t>24/12/1438</a:t>
            </a:fld>
            <a:endParaRPr lang="ar-EG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766E767-53EB-4C09-BCA6-CC11D5878DA6}" type="slidenum">
              <a:rPr lang="ar-EG"/>
              <a:pPr>
                <a:defRPr/>
              </a:pPr>
              <a:t>‹#›</a:t>
            </a:fld>
            <a:endParaRPr lang="ar-EG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heel spokes="2"/>
    <p:sndAc>
      <p:stSnd>
        <p:snd r:embed="rId13" name="0162 - bing sound.wav"/>
      </p:stSnd>
    </p:sndAc>
  </p:transition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wmf"/><Relationship Id="rId5" Type="http://schemas.openxmlformats.org/officeDocument/2006/relationships/audio" Target="../media/audio15.wav"/><Relationship Id="rId4" Type="http://schemas.openxmlformats.org/officeDocument/2006/relationships/audio" Target="../media/audio14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64.wav"/><Relationship Id="rId3" Type="http://schemas.openxmlformats.org/officeDocument/2006/relationships/audio" Target="../media/audio59.wav"/><Relationship Id="rId7" Type="http://schemas.openxmlformats.org/officeDocument/2006/relationships/audio" Target="../media/audio63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2.wav"/><Relationship Id="rId5" Type="http://schemas.openxmlformats.org/officeDocument/2006/relationships/audio" Target="../media/audio61.wav"/><Relationship Id="rId4" Type="http://schemas.openxmlformats.org/officeDocument/2006/relationships/audio" Target="../media/audio60.wav"/><Relationship Id="rId9" Type="http://schemas.openxmlformats.org/officeDocument/2006/relationships/audio" Target="../media/audio65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71.wav"/><Relationship Id="rId13" Type="http://schemas.openxmlformats.org/officeDocument/2006/relationships/audio" Target="../media/audio76.wav"/><Relationship Id="rId18" Type="http://schemas.openxmlformats.org/officeDocument/2006/relationships/audio" Target="../media/audio81.wav"/><Relationship Id="rId3" Type="http://schemas.openxmlformats.org/officeDocument/2006/relationships/audio" Target="../media/audio66.wav"/><Relationship Id="rId7" Type="http://schemas.openxmlformats.org/officeDocument/2006/relationships/audio" Target="../media/audio70.wav"/><Relationship Id="rId12" Type="http://schemas.openxmlformats.org/officeDocument/2006/relationships/audio" Target="../media/audio75.wav"/><Relationship Id="rId17" Type="http://schemas.openxmlformats.org/officeDocument/2006/relationships/audio" Target="../media/audio80.wav"/><Relationship Id="rId2" Type="http://schemas.openxmlformats.org/officeDocument/2006/relationships/audio" Target="../media/audio8.wav"/><Relationship Id="rId16" Type="http://schemas.openxmlformats.org/officeDocument/2006/relationships/audio" Target="../media/audio79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9.wav"/><Relationship Id="rId11" Type="http://schemas.openxmlformats.org/officeDocument/2006/relationships/audio" Target="../media/audio74.wav"/><Relationship Id="rId5" Type="http://schemas.openxmlformats.org/officeDocument/2006/relationships/audio" Target="../media/audio68.wav"/><Relationship Id="rId15" Type="http://schemas.openxmlformats.org/officeDocument/2006/relationships/audio" Target="../media/audio78.wav"/><Relationship Id="rId10" Type="http://schemas.openxmlformats.org/officeDocument/2006/relationships/audio" Target="../media/audio73.wav"/><Relationship Id="rId19" Type="http://schemas.openxmlformats.org/officeDocument/2006/relationships/image" Target="../media/image8.jpeg"/><Relationship Id="rId4" Type="http://schemas.openxmlformats.org/officeDocument/2006/relationships/audio" Target="../media/audio67.wav"/><Relationship Id="rId9" Type="http://schemas.openxmlformats.org/officeDocument/2006/relationships/audio" Target="../media/audio72.wav"/><Relationship Id="rId14" Type="http://schemas.openxmlformats.org/officeDocument/2006/relationships/audio" Target="../media/audio77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82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83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84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.xml"/><Relationship Id="rId4" Type="http://schemas.openxmlformats.org/officeDocument/2006/relationships/audio" Target="../media/audio85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86.wav"/><Relationship Id="rId7" Type="http://schemas.openxmlformats.org/officeDocument/2006/relationships/image" Target="../media/image9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89.wav"/><Relationship Id="rId5" Type="http://schemas.openxmlformats.org/officeDocument/2006/relationships/audio" Target="../media/audio88.wav"/><Relationship Id="rId4" Type="http://schemas.openxmlformats.org/officeDocument/2006/relationships/audio" Target="../media/audio87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90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audio" Target="../media/audio9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92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94.wav"/><Relationship Id="rId4" Type="http://schemas.openxmlformats.org/officeDocument/2006/relationships/audio" Target="../media/audio93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95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96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97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98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audio" Target="../media/audio17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audio" Target="../media/audio19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7" Type="http://schemas.openxmlformats.org/officeDocument/2006/relationships/image" Target="../media/image5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3.wav"/><Relationship Id="rId5" Type="http://schemas.openxmlformats.org/officeDocument/2006/relationships/audio" Target="../media/audio22.wav"/><Relationship Id="rId4" Type="http://schemas.openxmlformats.org/officeDocument/2006/relationships/audio" Target="../media/audio2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9.wav"/><Relationship Id="rId13" Type="http://schemas.openxmlformats.org/officeDocument/2006/relationships/audio" Target="../media/audio34.wav"/><Relationship Id="rId18" Type="http://schemas.openxmlformats.org/officeDocument/2006/relationships/audio" Target="../media/audio39.wav"/><Relationship Id="rId3" Type="http://schemas.openxmlformats.org/officeDocument/2006/relationships/audio" Target="../media/audio24.wav"/><Relationship Id="rId7" Type="http://schemas.openxmlformats.org/officeDocument/2006/relationships/audio" Target="../media/audio28.wav"/><Relationship Id="rId12" Type="http://schemas.openxmlformats.org/officeDocument/2006/relationships/audio" Target="../media/audio33.wav"/><Relationship Id="rId17" Type="http://schemas.openxmlformats.org/officeDocument/2006/relationships/audio" Target="../media/audio38.wav"/><Relationship Id="rId2" Type="http://schemas.openxmlformats.org/officeDocument/2006/relationships/audio" Target="../media/audio8.wav"/><Relationship Id="rId16" Type="http://schemas.openxmlformats.org/officeDocument/2006/relationships/audio" Target="../media/audio37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7.wav"/><Relationship Id="rId11" Type="http://schemas.openxmlformats.org/officeDocument/2006/relationships/audio" Target="../media/audio32.wav"/><Relationship Id="rId5" Type="http://schemas.openxmlformats.org/officeDocument/2006/relationships/audio" Target="../media/audio26.wav"/><Relationship Id="rId15" Type="http://schemas.openxmlformats.org/officeDocument/2006/relationships/audio" Target="../media/audio36.wav"/><Relationship Id="rId10" Type="http://schemas.openxmlformats.org/officeDocument/2006/relationships/audio" Target="../media/audio31.wav"/><Relationship Id="rId4" Type="http://schemas.openxmlformats.org/officeDocument/2006/relationships/audio" Target="../media/audio25.wav"/><Relationship Id="rId9" Type="http://schemas.openxmlformats.org/officeDocument/2006/relationships/audio" Target="../media/audio30.wav"/><Relationship Id="rId14" Type="http://schemas.openxmlformats.org/officeDocument/2006/relationships/audio" Target="../media/audio3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0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6.wav"/><Relationship Id="rId13" Type="http://schemas.openxmlformats.org/officeDocument/2006/relationships/audio" Target="../media/audio51.wav"/><Relationship Id="rId3" Type="http://schemas.openxmlformats.org/officeDocument/2006/relationships/audio" Target="../media/audio41.wav"/><Relationship Id="rId7" Type="http://schemas.openxmlformats.org/officeDocument/2006/relationships/audio" Target="../media/audio45.wav"/><Relationship Id="rId12" Type="http://schemas.openxmlformats.org/officeDocument/2006/relationships/audio" Target="../media/audio50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4.wav"/><Relationship Id="rId11" Type="http://schemas.openxmlformats.org/officeDocument/2006/relationships/audio" Target="../media/audio49.wav"/><Relationship Id="rId5" Type="http://schemas.openxmlformats.org/officeDocument/2006/relationships/audio" Target="../media/audio43.wav"/><Relationship Id="rId15" Type="http://schemas.openxmlformats.org/officeDocument/2006/relationships/audio" Target="../media/audio53.wav"/><Relationship Id="rId10" Type="http://schemas.openxmlformats.org/officeDocument/2006/relationships/audio" Target="../media/audio48.wav"/><Relationship Id="rId4" Type="http://schemas.openxmlformats.org/officeDocument/2006/relationships/audio" Target="../media/audio42.wav"/><Relationship Id="rId9" Type="http://schemas.openxmlformats.org/officeDocument/2006/relationships/audio" Target="../media/audio47.wav"/><Relationship Id="rId14" Type="http://schemas.openxmlformats.org/officeDocument/2006/relationships/audio" Target="../media/audio5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54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emf"/><Relationship Id="rId4" Type="http://schemas.openxmlformats.org/officeDocument/2006/relationships/audio" Target="../media/audio55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5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audio" Target="../media/audio58.wav"/><Relationship Id="rId4" Type="http://schemas.openxmlformats.org/officeDocument/2006/relationships/audio" Target="../media/audio57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4438" y="1500188"/>
            <a:ext cx="6715125" cy="450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ربع نص 2"/>
          <p:cNvSpPr txBox="1"/>
          <p:nvPr/>
        </p:nvSpPr>
        <p:spPr>
          <a:xfrm>
            <a:off x="3143240" y="1945179"/>
            <a:ext cx="2714644" cy="769441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400" b="1" dirty="0">
                <a:ln>
                  <a:solidFill>
                    <a:srgbClr val="FFFF00"/>
                  </a:solidFill>
                </a:ln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rPr>
              <a:t>الفصل الثاني</a:t>
            </a:r>
          </a:p>
        </p:txBody>
      </p:sp>
      <p:sp>
        <p:nvSpPr>
          <p:cNvPr id="5" name="مربع نص 4"/>
          <p:cNvSpPr txBox="1"/>
          <p:nvPr/>
        </p:nvSpPr>
        <p:spPr>
          <a:xfrm>
            <a:off x="2857488" y="3411210"/>
            <a:ext cx="3429024" cy="1446550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400" b="1" dirty="0">
                <a:ln>
                  <a:solidFill>
                    <a:srgbClr val="FFFF00"/>
                  </a:solidFill>
                </a:ln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rPr>
              <a:t>الإحصاء والتمثيلات البيانية</a:t>
            </a:r>
          </a:p>
        </p:txBody>
      </p:sp>
    </p:spTree>
  </p:cSld>
  <p:clrMapOvr>
    <a:masterClrMapping/>
  </p:clrMapOvr>
  <p:transition>
    <p:wheel spokes="2"/>
    <p:sndAc>
      <p:stSnd>
        <p:snd r:embed="rId2" name="0162 - bing sou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ctiv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فصل الثان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إحصاء والتمثيلات البي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دبوس زينة 1"/>
          <p:cNvSpPr/>
          <p:nvPr/>
        </p:nvSpPr>
        <p:spPr>
          <a:xfrm>
            <a:off x="228334" y="357166"/>
            <a:ext cx="8639422" cy="1214447"/>
          </a:xfrm>
          <a:prstGeom prst="plaque">
            <a:avLst/>
          </a:prstGeom>
          <a:solidFill>
            <a:srgbClr val="0000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22300" h="1841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85750" y="455613"/>
            <a:ext cx="85820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ar-EG" sz="4800" b="1" dirty="0">
                <a:solidFill>
                  <a:schemeClr val="bg1"/>
                </a:solidFill>
                <a:latin typeface="Calibri" pitchFamily="34" charset="0"/>
              </a:rPr>
              <a:t>أي جملة مما يأتي تتفق مع هذه البيانات؟</a:t>
            </a:r>
            <a:endParaRPr lang="en-US" sz="48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-1" y="2000240"/>
            <a:ext cx="9072563" cy="4699159"/>
          </a:xfrm>
          <a:prstGeom prst="roundRect">
            <a:avLst>
              <a:gd name="adj" fmla="val 7164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L="742950" indent="-742950">
              <a:lnSpc>
                <a:spcPct val="150000"/>
              </a:lnSpc>
              <a:buFont typeface="Times New Roman" pitchFamily="18" charset="0"/>
              <a:buAutoNum type="arabic2Minus"/>
              <a:tabLst>
                <a:tab pos="460375" algn="l"/>
              </a:tabLst>
            </a:pPr>
            <a:r>
              <a:rPr lang="ar-EG" sz="3600" b="1" dirty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وجبة الكبسة هي الأقل </a:t>
            </a:r>
            <a:r>
              <a:rPr lang="ar-EG" sz="3600" b="1" dirty="0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سعرًا</a:t>
            </a:r>
            <a:r>
              <a:rPr lang="ar-EG" sz="3600" b="1" dirty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lang="en-US" sz="3600" dirty="0">
              <a:solidFill>
                <a:srgbClr val="0000FF"/>
              </a:solidFill>
              <a:ea typeface="Calibri" pitchFamily="34" charset="0"/>
              <a:cs typeface="Times New Roman" pitchFamily="18" charset="0"/>
            </a:endParaRPr>
          </a:p>
          <a:p>
            <a:pPr marL="742950" indent="-742950" eaLnBrk="0" hangingPunct="0">
              <a:lnSpc>
                <a:spcPct val="150000"/>
              </a:lnSpc>
              <a:buFont typeface="Times New Roman" pitchFamily="18" charset="0"/>
              <a:buAutoNum type="arabic2Minus"/>
              <a:tabLst>
                <a:tab pos="460375" algn="l"/>
              </a:tabLst>
            </a:pPr>
            <a:r>
              <a:rPr lang="ar-EG" sz="3600" b="1" dirty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سعر وجبة السمك يزيد 15 </a:t>
            </a:r>
            <a:r>
              <a:rPr lang="ar-EG" sz="3600" b="1" dirty="0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ريالًا </a:t>
            </a:r>
            <a:r>
              <a:rPr lang="ar-EG" sz="3600" b="1" dirty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على سعر وجبة المندي.</a:t>
            </a:r>
            <a:endParaRPr lang="en-US" sz="3600" dirty="0">
              <a:solidFill>
                <a:srgbClr val="0000FF"/>
              </a:solidFill>
            </a:endParaRPr>
          </a:p>
          <a:p>
            <a:pPr marL="742950" indent="-742950" eaLnBrk="0" hangingPunct="0">
              <a:lnSpc>
                <a:spcPct val="150000"/>
              </a:lnSpc>
              <a:buFont typeface="Times New Roman" pitchFamily="18" charset="0"/>
              <a:buAutoNum type="arabic2Minus"/>
              <a:tabLst>
                <a:tab pos="460375" algn="l"/>
              </a:tabLst>
            </a:pPr>
            <a:r>
              <a:rPr lang="ar-EG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سعر وجبة </a:t>
            </a:r>
            <a:r>
              <a:rPr lang="ar-EG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المشويات</a:t>
            </a:r>
            <a:r>
              <a:rPr lang="ar-EG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نصف سعر وجبة الخضار.</a:t>
            </a:r>
            <a:endParaRPr lang="en-US" sz="3600" dirty="0">
              <a:solidFill>
                <a:srgbClr val="0000FF"/>
              </a:solidFill>
            </a:endParaRPr>
          </a:p>
          <a:p>
            <a:pPr marL="742950" indent="-742950" eaLnBrk="0" hangingPunct="0">
              <a:lnSpc>
                <a:spcPct val="150000"/>
              </a:lnSpc>
              <a:buFont typeface="Times New Roman" pitchFamily="18" charset="0"/>
              <a:buAutoNum type="arabic2Minus"/>
              <a:tabLst>
                <a:tab pos="460375" algn="l"/>
              </a:tabLst>
            </a:pPr>
            <a:r>
              <a:rPr lang="ar-EG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سعر وجبة الخضار نصف سعر وجبة </a:t>
            </a:r>
            <a:r>
              <a:rPr lang="ar-EG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المشويات</a:t>
            </a:r>
            <a:r>
              <a:rPr lang="ar-EG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ar-EG" sz="3600" dirty="0">
              <a:solidFill>
                <a:srgbClr val="0000FF"/>
              </a:solidFill>
            </a:endParaRPr>
          </a:p>
        </p:txBody>
      </p:sp>
      <p:sp>
        <p:nvSpPr>
          <p:cNvPr id="5" name="مستطيل مستدير الزوايا 4"/>
          <p:cNvSpPr/>
          <p:nvPr/>
        </p:nvSpPr>
        <p:spPr bwMode="auto">
          <a:xfrm>
            <a:off x="714407" y="5643584"/>
            <a:ext cx="8358187" cy="857250"/>
          </a:xfrm>
          <a:prstGeom prst="roundRect">
            <a:avLst/>
          </a:prstGeom>
          <a:noFill/>
          <a:ln w="7620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/>
          <a:lstStyle/>
          <a:p>
            <a:pPr algn="l" rtl="0">
              <a:defRPr/>
            </a:pPr>
            <a:endParaRPr lang="ar-EG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>
    <p:wheel spokes="2"/>
    <p:sndAc>
      <p:stSnd>
        <p:snd r:embed="rId2" name="0162 - bing sou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884 - pinball game pahrum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ي جملة مما يأتي تتفق مع هذ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52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52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52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52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52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وجبة الكبسة هي الأقل سعرً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5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5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5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5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5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وجبة الكبسة هي الأقل سعرً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5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5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5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5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5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سعر وجبة السمك يزيد 15 ريالًا عل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5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5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5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5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5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سعر وجبة المشويات نصف سعر وجب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5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5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5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5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5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سعر وجبة الخضار نصف سعر وجب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الجواب 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2529" grpId="0" uiExpand="1" build="p" bldLvl="2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3"/>
          <p:cNvGrpSpPr/>
          <p:nvPr/>
        </p:nvGrpSpPr>
        <p:grpSpPr>
          <a:xfrm>
            <a:off x="214282" y="285728"/>
            <a:ext cx="8364527" cy="2161988"/>
            <a:chOff x="685800" y="914400"/>
            <a:chExt cx="7571317" cy="4876800"/>
          </a:xfrm>
          <a:scene3d>
            <a:camera prst="perspectiveLeft"/>
            <a:lightRig rig="glow" dir="t">
              <a:rot lat="0" lon="0" rev="4800000"/>
            </a:lightRig>
          </a:scene3d>
        </p:grpSpPr>
        <p:pic>
          <p:nvPicPr>
            <p:cNvPr id="5" name="صورة 4" descr="22057_1210351269.jpg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85800" y="914400"/>
              <a:ext cx="7467600" cy="4876800"/>
            </a:xfrm>
            <a:prstGeom prst="round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 prst="slope"/>
            </a:sp3d>
          </p:spPr>
        </p:pic>
        <p:sp>
          <p:nvSpPr>
            <p:cNvPr id="6" name="سحابة 4"/>
            <p:cNvSpPr/>
            <p:nvPr/>
          </p:nvSpPr>
          <p:spPr>
            <a:xfrm>
              <a:off x="1100667" y="1016000"/>
              <a:ext cx="7156450" cy="4572000"/>
            </a:xfrm>
            <a:prstGeom prst="roundRect">
              <a:avLst/>
            </a:prstGeom>
            <a:solidFill>
              <a:srgbClr val="C41E99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</p:grpSp>
      <p:sp>
        <p:nvSpPr>
          <p:cNvPr id="7" name="مستطيل 6"/>
          <p:cNvSpPr>
            <a:spLocks noChangeArrowheads="1"/>
          </p:cNvSpPr>
          <p:nvPr/>
        </p:nvSpPr>
        <p:spPr bwMode="auto">
          <a:xfrm>
            <a:off x="1330325" y="652463"/>
            <a:ext cx="7180263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914400" indent="-914400" algn="ctr"/>
            <a:r>
              <a:rPr lang="ar-EG" sz="4800" b="1" dirty="0">
                <a:solidFill>
                  <a:srgbClr val="FFFF00"/>
                </a:solidFill>
                <a:latin typeface="Calibri" pitchFamily="34" charset="0"/>
              </a:rPr>
              <a:t>4) ينمو أحد أنواع الأسماك ويزداد طوله بحسب الجدول </a:t>
            </a:r>
            <a:r>
              <a:rPr lang="ar-EG" sz="4800" b="1" dirty="0" smtClean="0">
                <a:solidFill>
                  <a:srgbClr val="FFFF00"/>
                </a:solidFill>
                <a:latin typeface="Calibri" pitchFamily="34" charset="0"/>
              </a:rPr>
              <a:t>التالي:</a:t>
            </a:r>
            <a:endParaRPr lang="en-US" sz="4800" dirty="0">
              <a:solidFill>
                <a:srgbClr val="FFFF00"/>
              </a:solidFill>
              <a:latin typeface="Calibri" pitchFamily="34" charset="0"/>
            </a:endParaRPr>
          </a:p>
        </p:txBody>
      </p:sp>
      <p:graphicFrame>
        <p:nvGraphicFramePr>
          <p:cNvPr id="8" name="جدول 7"/>
          <p:cNvGraphicFramePr>
            <a:graphicFrameLocks noGrp="1"/>
          </p:cNvGraphicFramePr>
          <p:nvPr/>
        </p:nvGraphicFramePr>
        <p:xfrm>
          <a:off x="785764" y="2571750"/>
          <a:ext cx="7000924" cy="3750495"/>
        </p:xfrm>
        <a:graphic>
          <a:graphicData uri="http://schemas.openxmlformats.org/drawingml/2006/table">
            <a:tbl>
              <a:tblPr rtl="1"/>
              <a:tblGrid>
                <a:gridCol w="3829756"/>
                <a:gridCol w="3171168"/>
              </a:tblGrid>
              <a:tr h="535785">
                <a:tc gridSpan="2"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</a:tr>
              <a:tr h="535785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</a:tr>
              <a:tr h="535785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</a:tr>
              <a:tr h="535785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</a:tr>
              <a:tr h="535785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</a:tr>
              <a:tr h="535785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</a:tr>
              <a:tr h="535785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9" name="مستطيل 33"/>
          <p:cNvSpPr>
            <a:spLocks noChangeArrowheads="1"/>
          </p:cNvSpPr>
          <p:nvPr/>
        </p:nvSpPr>
        <p:spPr bwMode="auto">
          <a:xfrm>
            <a:off x="1785938" y="2571750"/>
            <a:ext cx="50720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>
                <a:solidFill>
                  <a:srgbClr val="0000FF"/>
                </a:solidFill>
                <a:latin typeface="Calibri" pitchFamily="34" charset="0"/>
              </a:rPr>
              <a:t>طول السمكة</a:t>
            </a:r>
            <a:endParaRPr lang="en-US" sz="3200" dirty="0">
              <a:solidFill>
                <a:srgbClr val="0000FF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0" name="مستطيل 34"/>
          <p:cNvSpPr>
            <a:spLocks noChangeArrowheads="1"/>
          </p:cNvSpPr>
          <p:nvPr/>
        </p:nvSpPr>
        <p:spPr bwMode="auto">
          <a:xfrm>
            <a:off x="3929063" y="3071813"/>
            <a:ext cx="3857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>
                <a:solidFill>
                  <a:srgbClr val="0000FF"/>
                </a:solidFill>
                <a:latin typeface="Calibri" pitchFamily="34" charset="0"/>
              </a:rPr>
              <a:t>عمر </a:t>
            </a:r>
            <a:r>
              <a:rPr lang="ar-EG" sz="3200" b="1" dirty="0" err="1">
                <a:solidFill>
                  <a:srgbClr val="0000FF"/>
                </a:solidFill>
                <a:latin typeface="Calibri" pitchFamily="34" charset="0"/>
              </a:rPr>
              <a:t>السمكة </a:t>
            </a:r>
            <a:r>
              <a:rPr lang="ar-EG" sz="3200" b="1" dirty="0">
                <a:solidFill>
                  <a:srgbClr val="0000FF"/>
                </a:solidFill>
                <a:latin typeface="Calibri" pitchFamily="34" charset="0"/>
              </a:rPr>
              <a:t>(بالأسابيع</a:t>
            </a:r>
            <a:r>
              <a:rPr lang="ar-EG" sz="3200" b="1" dirty="0" err="1">
                <a:solidFill>
                  <a:srgbClr val="0000FF"/>
                </a:solidFill>
                <a:latin typeface="Calibri" pitchFamily="34" charset="0"/>
              </a:rPr>
              <a:t>)</a:t>
            </a:r>
            <a:endParaRPr lang="en-US" sz="3200" dirty="0">
              <a:solidFill>
                <a:srgbClr val="0000FF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1" name="مستطيل 35"/>
          <p:cNvSpPr>
            <a:spLocks noChangeArrowheads="1"/>
          </p:cNvSpPr>
          <p:nvPr/>
        </p:nvSpPr>
        <p:spPr bwMode="auto">
          <a:xfrm>
            <a:off x="785813" y="3071813"/>
            <a:ext cx="31432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>
                <a:solidFill>
                  <a:srgbClr val="0000FF"/>
                </a:solidFill>
                <a:latin typeface="Calibri" pitchFamily="34" charset="0"/>
              </a:rPr>
              <a:t>طول </a:t>
            </a:r>
            <a:r>
              <a:rPr lang="ar-EG" sz="3200" b="1" dirty="0" err="1">
                <a:solidFill>
                  <a:srgbClr val="0000FF"/>
                </a:solidFill>
                <a:latin typeface="Calibri" pitchFamily="34" charset="0"/>
              </a:rPr>
              <a:t>السمكة </a:t>
            </a:r>
            <a:r>
              <a:rPr lang="ar-EG" sz="3200" b="1" dirty="0">
                <a:solidFill>
                  <a:srgbClr val="0000FF"/>
                </a:solidFill>
                <a:latin typeface="Calibri" pitchFamily="34" charset="0"/>
              </a:rPr>
              <a:t>(سم</a:t>
            </a:r>
            <a:r>
              <a:rPr lang="ar-EG" sz="3200" b="1" dirty="0" err="1">
                <a:solidFill>
                  <a:srgbClr val="0000FF"/>
                </a:solidFill>
                <a:latin typeface="Calibri" pitchFamily="34" charset="0"/>
              </a:rPr>
              <a:t>)</a:t>
            </a:r>
            <a:endParaRPr lang="en-US" sz="3200" dirty="0">
              <a:solidFill>
                <a:srgbClr val="0000FF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2" name="مستطيل 36"/>
          <p:cNvSpPr>
            <a:spLocks noChangeArrowheads="1"/>
          </p:cNvSpPr>
          <p:nvPr/>
        </p:nvSpPr>
        <p:spPr bwMode="auto">
          <a:xfrm>
            <a:off x="5072063" y="3630613"/>
            <a:ext cx="16430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</a:rPr>
              <a:t>2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3" name="مستطيل 37"/>
          <p:cNvSpPr>
            <a:spLocks noChangeArrowheads="1"/>
          </p:cNvSpPr>
          <p:nvPr/>
        </p:nvSpPr>
        <p:spPr bwMode="auto">
          <a:xfrm>
            <a:off x="2143125" y="3643313"/>
            <a:ext cx="6461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</a:rPr>
              <a:t>6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4" name="مستطيل 38"/>
          <p:cNvSpPr>
            <a:spLocks noChangeArrowheads="1"/>
          </p:cNvSpPr>
          <p:nvPr/>
        </p:nvSpPr>
        <p:spPr bwMode="auto">
          <a:xfrm>
            <a:off x="4929188" y="4214813"/>
            <a:ext cx="19288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</a:rPr>
              <a:t>3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5" name="مستطيل 39"/>
          <p:cNvSpPr>
            <a:spLocks noChangeArrowheads="1"/>
          </p:cNvSpPr>
          <p:nvPr/>
        </p:nvSpPr>
        <p:spPr bwMode="auto">
          <a:xfrm>
            <a:off x="2143125" y="4143375"/>
            <a:ext cx="6461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</a:rPr>
              <a:t>15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6" name="مستطيل 40"/>
          <p:cNvSpPr>
            <a:spLocks noChangeArrowheads="1"/>
          </p:cNvSpPr>
          <p:nvPr/>
        </p:nvSpPr>
        <p:spPr bwMode="auto">
          <a:xfrm>
            <a:off x="5395913" y="4714875"/>
            <a:ext cx="1033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</a:rPr>
              <a:t>4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7" name="مستطيل 41"/>
          <p:cNvSpPr>
            <a:spLocks noChangeArrowheads="1"/>
          </p:cNvSpPr>
          <p:nvPr/>
        </p:nvSpPr>
        <p:spPr bwMode="auto">
          <a:xfrm>
            <a:off x="5000625" y="5214938"/>
            <a:ext cx="19288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</a:rPr>
              <a:t>5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8" name="مستطيل 44"/>
          <p:cNvSpPr>
            <a:spLocks noChangeArrowheads="1"/>
          </p:cNvSpPr>
          <p:nvPr/>
        </p:nvSpPr>
        <p:spPr bwMode="auto">
          <a:xfrm>
            <a:off x="2214563" y="4714875"/>
            <a:ext cx="6461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</a:rPr>
              <a:t>20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9" name="مستطيل 45"/>
          <p:cNvSpPr>
            <a:spLocks noChangeArrowheads="1"/>
          </p:cNvSpPr>
          <p:nvPr/>
        </p:nvSpPr>
        <p:spPr bwMode="auto">
          <a:xfrm>
            <a:off x="2214563" y="5214938"/>
            <a:ext cx="6461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</a:rPr>
              <a:t>22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0" name="مستطيل 41"/>
          <p:cNvSpPr>
            <a:spLocks noChangeArrowheads="1"/>
          </p:cNvSpPr>
          <p:nvPr/>
        </p:nvSpPr>
        <p:spPr bwMode="auto">
          <a:xfrm>
            <a:off x="5000625" y="5786438"/>
            <a:ext cx="19288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</a:rPr>
              <a:t>6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1" name="مستطيل 45"/>
          <p:cNvSpPr>
            <a:spLocks noChangeArrowheads="1"/>
          </p:cNvSpPr>
          <p:nvPr/>
        </p:nvSpPr>
        <p:spPr bwMode="auto">
          <a:xfrm>
            <a:off x="2214563" y="5786438"/>
            <a:ext cx="6461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</a:rPr>
              <a:t>23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 spokes="2"/>
    <p:sndAc>
      <p:stSnd>
        <p:snd r:embed="rId2" name="0162 - bing sou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5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ينمو أحد أنواع الأسماك ويزدا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061 - snare drum drum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طول السمك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عمر السمكة (بالأسابيع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طول السمك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أسبوعا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6 س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3 أسابي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15 س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4 أسابي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20 س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5 أسابي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22 س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6 أسابي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23 س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/>
          <p:nvPr/>
        </p:nvGrpSpPr>
        <p:grpSpPr>
          <a:xfrm>
            <a:off x="285720" y="1142984"/>
            <a:ext cx="8572560" cy="4000528"/>
            <a:chOff x="711941" y="567922"/>
            <a:chExt cx="8636220" cy="6449960"/>
          </a:xfrm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</p:grpSpPr>
        <p:sp>
          <p:nvSpPr>
            <p:cNvPr id="3" name="الرمز &quot;ممنوع&quot; 2"/>
            <p:cNvSpPr/>
            <p:nvPr/>
          </p:nvSpPr>
          <p:spPr>
            <a:xfrm>
              <a:off x="711941" y="567922"/>
              <a:ext cx="8458200" cy="6449960"/>
            </a:xfrm>
            <a:prstGeom prst="round2DiagRect">
              <a:avLst/>
            </a:prstGeom>
            <a:gradFill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5400000" scaled="0"/>
            </a:gradFill>
            <a:ln>
              <a:noFill/>
            </a:ln>
            <a:effectLst/>
            <a:sp3d>
              <a:bevelT w="139700" h="139700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grpSp>
          <p:nvGrpSpPr>
            <p:cNvPr id="4" name="مجموعة 3"/>
            <p:cNvGrpSpPr/>
            <p:nvPr/>
          </p:nvGrpSpPr>
          <p:grpSpPr>
            <a:xfrm>
              <a:off x="1031803" y="646027"/>
              <a:ext cx="8316358" cy="6371855"/>
              <a:chOff x="1031803" y="646027"/>
              <a:chExt cx="8316358" cy="6371855"/>
            </a:xfrm>
          </p:grpSpPr>
          <p:sp>
            <p:nvSpPr>
              <p:cNvPr id="5" name="سهم منحني إلى الأسفل 4"/>
              <p:cNvSpPr/>
              <p:nvPr/>
            </p:nvSpPr>
            <p:spPr>
              <a:xfrm>
                <a:off x="1418541" y="724131"/>
                <a:ext cx="7851142" cy="6293751"/>
              </a:xfrm>
              <a:prstGeom prst="round2DiagRect">
                <a:avLst/>
              </a:prstGeom>
              <a:gradFill flip="none" rotWithShape="1">
                <a:gsLst>
                  <a:gs pos="0">
                    <a:srgbClr val="825600"/>
                  </a:gs>
                  <a:gs pos="13000">
                    <a:srgbClr val="FFA800"/>
                  </a:gs>
                  <a:gs pos="28000">
                    <a:srgbClr val="825600"/>
                  </a:gs>
                  <a:gs pos="42999">
                    <a:srgbClr val="FFA800"/>
                  </a:gs>
                  <a:gs pos="58000">
                    <a:srgbClr val="825600"/>
                  </a:gs>
                  <a:gs pos="72000">
                    <a:srgbClr val="FFA800"/>
                  </a:gs>
                  <a:gs pos="87000">
                    <a:srgbClr val="825600"/>
                  </a:gs>
                  <a:gs pos="100000">
                    <a:srgbClr val="FFA800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  <a:effectLst/>
              <a:sp3d>
                <a:bevelT w="127000" h="63500"/>
              </a:sp3d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6" name="مثلث متساوي الساقين 5"/>
              <p:cNvSpPr/>
              <p:nvPr/>
            </p:nvSpPr>
            <p:spPr>
              <a:xfrm>
                <a:off x="1031803" y="646027"/>
                <a:ext cx="8316358" cy="6141499"/>
              </a:xfrm>
              <a:prstGeom prst="round2DiagRect">
                <a:avLst/>
              </a:prstGeom>
              <a:gradFill>
                <a:gsLst>
                  <a:gs pos="0">
                    <a:srgbClr val="FBEAC7"/>
                  </a:gs>
                  <a:gs pos="17999">
                    <a:srgbClr val="FEE7F2"/>
                  </a:gs>
                  <a:gs pos="36000">
                    <a:srgbClr val="FAC77D"/>
                  </a:gs>
                  <a:gs pos="61000">
                    <a:srgbClr val="FBA97D"/>
                  </a:gs>
                  <a:gs pos="82001">
                    <a:srgbClr val="FBD49C"/>
                  </a:gs>
                  <a:gs pos="100000">
                    <a:srgbClr val="FEE7F2"/>
                  </a:gs>
                </a:gsLst>
                <a:lin ang="16200000" scaled="0"/>
              </a:gradFill>
              <a:ln>
                <a:noFill/>
              </a:ln>
              <a:effectLst/>
              <a:sp3d>
                <a:bevelT w="139700" h="139700"/>
              </a:sp3d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</p:grpSp>
      </p:grpSp>
      <p:sp>
        <p:nvSpPr>
          <p:cNvPr id="7" name="مستطيل 6"/>
          <p:cNvSpPr>
            <a:spLocks noChangeArrowheads="1"/>
          </p:cNvSpPr>
          <p:nvPr/>
        </p:nvSpPr>
        <p:spPr bwMode="auto">
          <a:xfrm>
            <a:off x="714375" y="1595438"/>
            <a:ext cx="8072438" cy="326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5400" b="1" dirty="0">
                <a:solidFill>
                  <a:srgbClr val="660066"/>
                </a:solidFill>
                <a:latin typeface="Calibri" pitchFamily="34" charset="0"/>
              </a:rPr>
              <a:t>مثل بيانات الجدول بالخطوط, وصف التغير في طول السمكة من عمر أسبوعين إلى عمر 6 </a:t>
            </a:r>
            <a:r>
              <a:rPr lang="ar-EG" sz="5400" b="1" dirty="0" err="1">
                <a:solidFill>
                  <a:srgbClr val="660066"/>
                </a:solidFill>
                <a:latin typeface="Calibri" pitchFamily="34" charset="0"/>
              </a:rPr>
              <a:t>أسابيع.</a:t>
            </a:r>
            <a:r>
              <a:rPr lang="ar-EG" sz="5400" b="1" dirty="0">
                <a:solidFill>
                  <a:srgbClr val="660066"/>
                </a:solidFill>
                <a:latin typeface="Calibri" pitchFamily="34" charset="0"/>
              </a:rPr>
              <a:t> </a:t>
            </a:r>
          </a:p>
          <a:p>
            <a:pPr algn="ctr"/>
            <a:r>
              <a:rPr lang="ar-EG" sz="4000" b="1" dirty="0">
                <a:solidFill>
                  <a:srgbClr val="0000FF"/>
                </a:solidFill>
                <a:latin typeface="Calibri" pitchFamily="34" charset="0"/>
              </a:rPr>
              <a:t>(الدرس </a:t>
            </a:r>
            <a:r>
              <a:rPr lang="ar-EG" sz="4000" b="1" dirty="0" err="1">
                <a:solidFill>
                  <a:srgbClr val="0000FF"/>
                </a:solidFill>
                <a:latin typeface="Calibri" pitchFamily="34" charset="0"/>
              </a:rPr>
              <a:t>2 </a:t>
            </a:r>
            <a:r>
              <a:rPr lang="ar-EG" sz="4000" b="1" dirty="0">
                <a:solidFill>
                  <a:srgbClr val="0000FF"/>
                </a:solidFill>
                <a:latin typeface="Calibri" pitchFamily="34" charset="0"/>
              </a:rPr>
              <a:t>– 2</a:t>
            </a:r>
            <a:r>
              <a:rPr lang="ar-EG" sz="4000" b="1" dirty="0" err="1">
                <a:solidFill>
                  <a:srgbClr val="0000FF"/>
                </a:solidFill>
                <a:latin typeface="Calibri" pitchFamily="34" charset="0"/>
              </a:rPr>
              <a:t>)</a:t>
            </a:r>
            <a:endParaRPr lang="en-US" sz="5400" dirty="0">
              <a:solidFill>
                <a:srgbClr val="0000F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wheel spokes="2"/>
    <p:sndAc>
      <p:stSnd>
        <p:snd r:embed="rId2" name="0162 - bing sou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595 - hangup click of ph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ثل بيانات الجدول بالخطوط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>
              <a:latin typeface="Calibri" pitchFamily="34" charset="0"/>
            </a:endParaRPr>
          </a:p>
        </p:txBody>
      </p:sp>
      <p:graphicFrame>
        <p:nvGraphicFramePr>
          <p:cNvPr id="6" name="كائن 124"/>
          <p:cNvGraphicFramePr>
            <a:graphicFrameLocks/>
          </p:cNvGraphicFramePr>
          <p:nvPr/>
        </p:nvGraphicFramePr>
        <p:xfrm>
          <a:off x="1142976" y="1357298"/>
          <a:ext cx="6786563" cy="45879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0" y="23399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>
              <a:latin typeface="Calibri" pitchFamily="34" charset="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659813" y="6000768"/>
            <a:ext cx="5707176" cy="742117"/>
          </a:xfrm>
          <a:prstGeom prst="round2SameRect">
            <a:avLst>
              <a:gd name="adj1" fmla="val 0"/>
              <a:gd name="adj2" fmla="val 3152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ar-SA" sz="4000" b="1" dirty="0">
                <a:latin typeface="Calibri" pitchFamily="34" charset="0"/>
              </a:rPr>
              <a:t>يزداد طول السمكة بزيادة عمرها.</a:t>
            </a:r>
            <a:endParaRPr lang="en-US" sz="4000" dirty="0">
              <a:latin typeface="Calibri" pitchFamily="34" charset="0"/>
            </a:endParaRPr>
          </a:p>
        </p:txBody>
      </p:sp>
      <p:sp>
        <p:nvSpPr>
          <p:cNvPr id="7" name="علبة 6"/>
          <p:cNvSpPr/>
          <p:nvPr/>
        </p:nvSpPr>
        <p:spPr>
          <a:xfrm>
            <a:off x="5626041" y="404664"/>
            <a:ext cx="2881893" cy="936104"/>
          </a:xfrm>
          <a:prstGeom prst="can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1600"/>
          </a:p>
        </p:txBody>
      </p:sp>
      <p:sp>
        <p:nvSpPr>
          <p:cNvPr id="8" name="مربع نص 7"/>
          <p:cNvSpPr txBox="1">
            <a:spLocks noChangeArrowheads="1"/>
          </p:cNvSpPr>
          <p:nvPr/>
        </p:nvSpPr>
        <p:spPr bwMode="auto">
          <a:xfrm>
            <a:off x="5580112" y="620688"/>
            <a:ext cx="29523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3600" b="1" dirty="0" smtClean="0">
                <a:solidFill>
                  <a:schemeClr val="bg1"/>
                </a:solidFill>
                <a:latin typeface="Times New Roman" pitchFamily="18" charset="0"/>
              </a:rPr>
              <a:t>التمثيل بالخطوط</a:t>
            </a:r>
            <a:endParaRPr lang="ar-SA" sz="36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>
    <p:wheel spokes="2"/>
    <p:sndAc>
      <p:stSnd>
        <p:snd r:embed="rId2" name="0162 - bing sou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تمثيل بالخطوط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يزداد طول السمكة بزيادة عمره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8" grpId="0"/>
      <p:bldGraphic spid="6" grpId="0">
        <p:bldAsOne/>
      </p:bldGraphic>
      <p:bldP spid="45059" grpId="0"/>
      <p:bldP spid="5" grpId="0" animBg="1"/>
      <p:bldP spid="7" grpId="0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صورة 16" descr="0356.WM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0825" y="0"/>
            <a:ext cx="8972550" cy="821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مستطيل 17"/>
          <p:cNvSpPr>
            <a:spLocks noChangeArrowheads="1"/>
          </p:cNvSpPr>
          <p:nvPr/>
        </p:nvSpPr>
        <p:spPr bwMode="auto">
          <a:xfrm>
            <a:off x="571500" y="857250"/>
            <a:ext cx="8001000" cy="317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000" b="1" dirty="0">
                <a:solidFill>
                  <a:srgbClr val="0000FF"/>
                </a:solidFill>
                <a:latin typeface="Calibri" pitchFamily="34" charset="0"/>
              </a:rPr>
              <a:t>5) كتل طلاب: إذا كانت كتل طلاب صف بالكيلو جرام هي:</a:t>
            </a:r>
            <a:endParaRPr lang="en-US" sz="4000" dirty="0">
              <a:solidFill>
                <a:srgbClr val="0000FF"/>
              </a:solidFill>
              <a:latin typeface="Calibri" pitchFamily="34" charset="0"/>
            </a:endParaRPr>
          </a:p>
          <a:p>
            <a:r>
              <a:rPr lang="ar-EG" sz="4000" b="1" dirty="0">
                <a:solidFill>
                  <a:srgbClr val="0000FF"/>
                </a:solidFill>
                <a:latin typeface="Calibri" pitchFamily="34" charset="0"/>
              </a:rPr>
              <a:t>35, 37, 38, 35, 37, 36, 37, 37, 38, 34, 36, 36, 38, 33, 33, 34, 37, 39 39, فمثل هذه البيانات </a:t>
            </a:r>
            <a:r>
              <a:rPr lang="ar-EG" sz="4000" b="1" dirty="0" err="1">
                <a:solidFill>
                  <a:srgbClr val="0000FF"/>
                </a:solidFill>
                <a:latin typeface="Calibri" pitchFamily="34" charset="0"/>
              </a:rPr>
              <a:t>بالنقاط.</a:t>
            </a:r>
            <a:r>
              <a:rPr lang="ar-EG" sz="4000" b="1" dirty="0">
                <a:solidFill>
                  <a:srgbClr val="0000FF"/>
                </a:solidFill>
                <a:latin typeface="Calibri" pitchFamily="34" charset="0"/>
              </a:rPr>
              <a:t> </a:t>
            </a:r>
            <a:r>
              <a:rPr lang="ar-EG" sz="2400" b="1" dirty="0">
                <a:solidFill>
                  <a:srgbClr val="003300"/>
                </a:solidFill>
                <a:latin typeface="Calibri" pitchFamily="34" charset="0"/>
              </a:rPr>
              <a:t>(الدرس </a:t>
            </a:r>
            <a:r>
              <a:rPr lang="ar-EG" sz="2400" b="1" dirty="0" err="1">
                <a:solidFill>
                  <a:srgbClr val="003300"/>
                </a:solidFill>
                <a:latin typeface="Calibri" pitchFamily="34" charset="0"/>
              </a:rPr>
              <a:t>2 </a:t>
            </a:r>
            <a:r>
              <a:rPr lang="ar-EG" sz="2400" b="1" dirty="0">
                <a:solidFill>
                  <a:srgbClr val="003300"/>
                </a:solidFill>
                <a:latin typeface="Calibri" pitchFamily="34" charset="0"/>
              </a:rPr>
              <a:t>– 3</a:t>
            </a:r>
            <a:r>
              <a:rPr lang="ar-EG" sz="2400" b="1" dirty="0" err="1">
                <a:solidFill>
                  <a:srgbClr val="003300"/>
                </a:solidFill>
                <a:latin typeface="Calibri" pitchFamily="34" charset="0"/>
              </a:rPr>
              <a:t>)</a:t>
            </a:r>
            <a:endParaRPr lang="en-US" sz="2000" dirty="0">
              <a:solidFill>
                <a:srgbClr val="003300"/>
              </a:solidFill>
              <a:latin typeface="Calibri" pitchFamily="34" charset="0"/>
            </a:endParaRPr>
          </a:p>
        </p:txBody>
      </p:sp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accent5">
                <a:tint val="45000"/>
                <a:satMod val="400000"/>
              </a:schemeClr>
            </a:duotone>
            <a:lum bright="-20000" contrast="40000"/>
          </a:blip>
          <a:srcRect/>
          <a:stretch>
            <a:fillRect/>
          </a:stretch>
        </p:blipFill>
        <p:spPr bwMode="auto">
          <a:xfrm>
            <a:off x="428596" y="4572008"/>
            <a:ext cx="8286808" cy="1895475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علبة 4"/>
          <p:cNvSpPr/>
          <p:nvPr/>
        </p:nvSpPr>
        <p:spPr>
          <a:xfrm>
            <a:off x="5554033" y="4077072"/>
            <a:ext cx="2881893" cy="936104"/>
          </a:xfrm>
          <a:prstGeom prst="can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1600"/>
          </a:p>
        </p:txBody>
      </p:sp>
      <p:sp>
        <p:nvSpPr>
          <p:cNvPr id="6" name="مربع نص 5"/>
          <p:cNvSpPr txBox="1">
            <a:spLocks noChangeArrowheads="1"/>
          </p:cNvSpPr>
          <p:nvPr/>
        </p:nvSpPr>
        <p:spPr bwMode="auto">
          <a:xfrm>
            <a:off x="5508104" y="4293096"/>
            <a:ext cx="29523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3600" b="1" dirty="0" smtClean="0">
                <a:solidFill>
                  <a:schemeClr val="bg1"/>
                </a:solidFill>
                <a:latin typeface="Times New Roman" pitchFamily="18" charset="0"/>
              </a:rPr>
              <a:t>التمثيل بالنقاط</a:t>
            </a:r>
            <a:endParaRPr lang="ar-SA" sz="36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>
    <p:wheel spokes="2"/>
    <p:sndAc>
      <p:stSnd>
        <p:snd r:embed="rId2" name="0162 - bing sou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755 - metal scra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755 - metal scra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كتل طلاب إذا كانت كتل طلاب ص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194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628 - high pitched h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تمثيل بالنقاط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 bldLvl="2"/>
      <p:bldP spid="5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صورة 16" descr="0356.WM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0"/>
            <a:ext cx="8972550" cy="821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مستطيل 17"/>
          <p:cNvSpPr>
            <a:spLocks noChangeArrowheads="1"/>
          </p:cNvSpPr>
          <p:nvPr/>
        </p:nvSpPr>
        <p:spPr bwMode="auto">
          <a:xfrm>
            <a:off x="571500" y="857250"/>
            <a:ext cx="80010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000" b="1" dirty="0">
                <a:solidFill>
                  <a:srgbClr val="0000FF"/>
                </a:solidFill>
                <a:latin typeface="Calibri" pitchFamily="34" charset="0"/>
              </a:rPr>
              <a:t>نقود: يعرض التمثيل بالنقاط أدناه المبالغ من النقود التي مع 20 </a:t>
            </a:r>
            <a:r>
              <a:rPr lang="ar-EG" sz="4000" b="1" dirty="0" smtClean="0">
                <a:solidFill>
                  <a:srgbClr val="0000FF"/>
                </a:solidFill>
                <a:latin typeface="Calibri" pitchFamily="34" charset="0"/>
              </a:rPr>
              <a:t>طالبًا</a:t>
            </a:r>
            <a:r>
              <a:rPr lang="ar-EG" sz="4000" b="1" dirty="0">
                <a:solidFill>
                  <a:srgbClr val="0000FF"/>
                </a:solidFill>
                <a:latin typeface="Calibri" pitchFamily="34" charset="0"/>
              </a:rPr>
              <a:t>. </a:t>
            </a:r>
            <a:r>
              <a:rPr lang="ar-EG" sz="2400" b="1" dirty="0">
                <a:solidFill>
                  <a:srgbClr val="003300"/>
                </a:solidFill>
                <a:latin typeface="Calibri" pitchFamily="34" charset="0"/>
              </a:rPr>
              <a:t>(الدرس 2 – 3)</a:t>
            </a:r>
            <a:endParaRPr lang="en-US" sz="4000" dirty="0">
              <a:solidFill>
                <a:srgbClr val="003300"/>
              </a:solidFill>
              <a:latin typeface="Calibri" pitchFamily="34" charset="0"/>
            </a:endParaRPr>
          </a:p>
        </p:txBody>
      </p:sp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5">
                <a:tint val="45000"/>
                <a:satMod val="400000"/>
              </a:schemeClr>
            </a:duotone>
            <a:lum bright="-20000" contrast="40000"/>
          </a:blip>
          <a:stretch>
            <a:fillRect/>
          </a:stretch>
        </p:blipFill>
        <p:spPr bwMode="auto">
          <a:xfrm>
            <a:off x="500034" y="2428868"/>
            <a:ext cx="8143932" cy="4038615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heel spokes="2"/>
    <p:sndAc>
      <p:stSnd>
        <p:snd r:embed="rId2" name="0162 - bing sou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نقود يعرض التمثيل بالنقاط أدنا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194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بالغ النقود م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 bldLvl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285750" y="571500"/>
            <a:ext cx="8505825" cy="5429250"/>
            <a:chOff x="71438" y="1000108"/>
            <a:chExt cx="8929718" cy="5000660"/>
          </a:xfrm>
        </p:grpSpPr>
        <p:grpSp>
          <p:nvGrpSpPr>
            <p:cNvPr id="16389" name="Group 23"/>
            <p:cNvGrpSpPr>
              <a:grpSpLocks/>
            </p:cNvGrpSpPr>
            <p:nvPr/>
          </p:nvGrpSpPr>
          <p:grpSpPr bwMode="auto">
            <a:xfrm>
              <a:off x="71438" y="1000108"/>
              <a:ext cx="8929718" cy="5000660"/>
              <a:chOff x="0" y="1000108"/>
              <a:chExt cx="8929718" cy="5000660"/>
            </a:xfrm>
          </p:grpSpPr>
          <p:sp>
            <p:nvSpPr>
              <p:cNvPr id="5" name="Trapezoid 11"/>
              <p:cNvSpPr/>
              <p:nvPr/>
            </p:nvSpPr>
            <p:spPr>
              <a:xfrm rot="10800000">
                <a:off x="0" y="1715115"/>
                <a:ext cx="8929718" cy="4285653"/>
              </a:xfrm>
              <a:prstGeom prst="roundRect">
                <a:avLst/>
              </a:prstGeom>
              <a:solidFill>
                <a:srgbClr val="006600"/>
              </a:solidFill>
              <a:ln w="57150">
                <a:solidFill>
                  <a:srgbClr val="00FF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6" name="Trapezoid 12"/>
              <p:cNvSpPr/>
              <p:nvPr/>
            </p:nvSpPr>
            <p:spPr>
              <a:xfrm rot="10800000">
                <a:off x="284992" y="1000108"/>
                <a:ext cx="8501398" cy="4285654"/>
              </a:xfrm>
              <a:prstGeom prst="roundRect">
                <a:avLst/>
              </a:prstGeom>
              <a:solidFill>
                <a:srgbClr val="0000FF"/>
              </a:solidFill>
              <a:ln w="57150">
                <a:solidFill>
                  <a:srgbClr val="00FFFF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grpSp>
            <p:nvGrpSpPr>
              <p:cNvPr id="16393" name="Group 18"/>
              <p:cNvGrpSpPr>
                <a:grpSpLocks/>
              </p:cNvGrpSpPr>
              <p:nvPr/>
            </p:nvGrpSpPr>
            <p:grpSpPr bwMode="auto">
              <a:xfrm>
                <a:off x="214282" y="1214422"/>
                <a:ext cx="8501123" cy="4526149"/>
                <a:chOff x="285720" y="1071546"/>
                <a:chExt cx="8501123" cy="4526149"/>
              </a:xfrm>
            </p:grpSpPr>
            <p:sp>
              <p:nvSpPr>
                <p:cNvPr id="8" name="Trapezoid 14"/>
                <p:cNvSpPr/>
                <p:nvPr/>
              </p:nvSpPr>
              <p:spPr>
                <a:xfrm>
                  <a:off x="285720" y="1071546"/>
                  <a:ext cx="8429684" cy="4286280"/>
                </a:xfrm>
                <a:prstGeom prst="roundRect">
                  <a:avLst/>
                </a:prstGeom>
                <a:solidFill>
                  <a:srgbClr val="FF0000"/>
                </a:solidFill>
                <a:ln w="76200">
                  <a:solidFill>
                    <a:schemeClr val="tx1"/>
                  </a:solidFill>
                </a:ln>
                <a:effectLst>
                  <a:innerShdw blurRad="8255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/>
                </a:p>
              </p:txBody>
            </p:sp>
            <p:sp>
              <p:nvSpPr>
                <p:cNvPr id="9" name="Trapezoid 15"/>
                <p:cNvSpPr/>
                <p:nvPr/>
              </p:nvSpPr>
              <p:spPr>
                <a:xfrm rot="10800000">
                  <a:off x="358096" y="1072173"/>
                  <a:ext cx="8428068" cy="4525451"/>
                </a:xfrm>
                <a:prstGeom prst="roundRect">
                  <a:avLst/>
                </a:prstGeom>
                <a:ln w="57150">
                  <a:solidFill>
                    <a:srgbClr val="CC00FF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/>
                </a:p>
              </p:txBody>
            </p:sp>
          </p:grpSp>
        </p:grpSp>
        <p:sp>
          <p:nvSpPr>
            <p:cNvPr id="16390" name="TextBox 6"/>
            <p:cNvSpPr>
              <a:spLocks noChangeArrowheads="1"/>
            </p:cNvSpPr>
            <p:nvPr/>
          </p:nvSpPr>
          <p:spPr bwMode="auto">
            <a:xfrm>
              <a:off x="1500166" y="4286256"/>
              <a:ext cx="1428760" cy="494171"/>
            </a:xfrm>
            <a:prstGeom prst="roundRect">
              <a:avLst>
                <a:gd name="adj" fmla="val 16667"/>
              </a:avLst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endParaRPr lang="ar-EG" sz="280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571500" y="1214438"/>
            <a:ext cx="800100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ar-EG" sz="4400" b="1" dirty="0">
                <a:latin typeface="Calibri" pitchFamily="34" charset="0"/>
              </a:rPr>
              <a:t>6) </a:t>
            </a:r>
            <a:r>
              <a:rPr lang="ar-EG" sz="4400" b="1" dirty="0">
                <a:solidFill>
                  <a:srgbClr val="0000FF"/>
                </a:solidFill>
                <a:latin typeface="Calibri" pitchFamily="34" charset="0"/>
              </a:rPr>
              <a:t>ما عدد الطلاب الذين معهم 9 ريالات؟</a:t>
            </a:r>
            <a:endParaRPr lang="en-US" sz="4400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3571875" y="4071938"/>
            <a:ext cx="21082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ar-SA" sz="5400" b="1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 طلاب.</a:t>
            </a:r>
            <a:endParaRPr lang="ar-SA" sz="6000" dirty="0">
              <a:solidFill>
                <a:srgbClr val="C00000"/>
              </a:solidFill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 spokes="2"/>
    <p:sndAc>
      <p:stSnd>
        <p:snd r:embed="rId2" name="0162 - bing sou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REELIF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ا عدد الطلاب الذين معهم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"/>
                                        <p:tgtEl>
                                          <p:spTgt spid="184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 طلا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4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285750" y="571500"/>
            <a:ext cx="8505825" cy="5429250"/>
            <a:chOff x="71438" y="1000108"/>
            <a:chExt cx="8929718" cy="5000660"/>
          </a:xfrm>
        </p:grpSpPr>
        <p:grpSp>
          <p:nvGrpSpPr>
            <p:cNvPr id="17413" name="Group 23"/>
            <p:cNvGrpSpPr>
              <a:grpSpLocks/>
            </p:cNvGrpSpPr>
            <p:nvPr/>
          </p:nvGrpSpPr>
          <p:grpSpPr bwMode="auto">
            <a:xfrm>
              <a:off x="71438" y="1000108"/>
              <a:ext cx="8929718" cy="5000660"/>
              <a:chOff x="0" y="1000108"/>
              <a:chExt cx="8929718" cy="5000660"/>
            </a:xfrm>
          </p:grpSpPr>
          <p:sp>
            <p:nvSpPr>
              <p:cNvPr id="5" name="Trapezoid 11"/>
              <p:cNvSpPr/>
              <p:nvPr/>
            </p:nvSpPr>
            <p:spPr>
              <a:xfrm rot="10800000">
                <a:off x="0" y="1715115"/>
                <a:ext cx="8929718" cy="4285653"/>
              </a:xfrm>
              <a:prstGeom prst="roundRect">
                <a:avLst/>
              </a:prstGeom>
              <a:solidFill>
                <a:srgbClr val="006600"/>
              </a:solidFill>
              <a:ln w="57150">
                <a:solidFill>
                  <a:srgbClr val="00FF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6" name="Trapezoid 12"/>
              <p:cNvSpPr/>
              <p:nvPr/>
            </p:nvSpPr>
            <p:spPr>
              <a:xfrm rot="10800000">
                <a:off x="284992" y="1000108"/>
                <a:ext cx="8501398" cy="4285654"/>
              </a:xfrm>
              <a:prstGeom prst="roundRect">
                <a:avLst/>
              </a:prstGeom>
              <a:solidFill>
                <a:srgbClr val="0000FF"/>
              </a:solidFill>
              <a:ln w="57150">
                <a:solidFill>
                  <a:srgbClr val="00FFFF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grpSp>
            <p:nvGrpSpPr>
              <p:cNvPr id="17417" name="Group 18"/>
              <p:cNvGrpSpPr>
                <a:grpSpLocks/>
              </p:cNvGrpSpPr>
              <p:nvPr/>
            </p:nvGrpSpPr>
            <p:grpSpPr bwMode="auto">
              <a:xfrm>
                <a:off x="214282" y="1214422"/>
                <a:ext cx="8501123" cy="4526149"/>
                <a:chOff x="285720" y="1071546"/>
                <a:chExt cx="8501123" cy="4526149"/>
              </a:xfrm>
            </p:grpSpPr>
            <p:sp>
              <p:nvSpPr>
                <p:cNvPr id="8" name="Trapezoid 14"/>
                <p:cNvSpPr/>
                <p:nvPr/>
              </p:nvSpPr>
              <p:spPr>
                <a:xfrm>
                  <a:off x="285720" y="1071546"/>
                  <a:ext cx="8429684" cy="4286280"/>
                </a:xfrm>
                <a:prstGeom prst="roundRect">
                  <a:avLst/>
                </a:prstGeom>
                <a:solidFill>
                  <a:srgbClr val="FF0000"/>
                </a:solidFill>
                <a:ln w="76200">
                  <a:solidFill>
                    <a:schemeClr val="tx1"/>
                  </a:solidFill>
                </a:ln>
                <a:effectLst>
                  <a:innerShdw blurRad="8255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/>
                </a:p>
              </p:txBody>
            </p:sp>
            <p:sp>
              <p:nvSpPr>
                <p:cNvPr id="9" name="Trapezoid 15"/>
                <p:cNvSpPr/>
                <p:nvPr/>
              </p:nvSpPr>
              <p:spPr>
                <a:xfrm rot="10800000">
                  <a:off x="358096" y="1072173"/>
                  <a:ext cx="8428068" cy="4525451"/>
                </a:xfrm>
                <a:prstGeom prst="roundRect">
                  <a:avLst/>
                </a:prstGeom>
                <a:ln w="57150">
                  <a:solidFill>
                    <a:srgbClr val="CC00FF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/>
                </a:p>
              </p:txBody>
            </p:sp>
          </p:grpSp>
        </p:grpSp>
        <p:sp>
          <p:nvSpPr>
            <p:cNvPr id="17414" name="TextBox 6"/>
            <p:cNvSpPr>
              <a:spLocks noChangeArrowheads="1"/>
            </p:cNvSpPr>
            <p:nvPr/>
          </p:nvSpPr>
          <p:spPr bwMode="auto">
            <a:xfrm>
              <a:off x="1500166" y="4286256"/>
              <a:ext cx="1428760" cy="494171"/>
            </a:xfrm>
            <a:prstGeom prst="roundRect">
              <a:avLst>
                <a:gd name="adj" fmla="val 16667"/>
              </a:avLst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endParaRPr lang="ar-EG" sz="280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571500" y="1214438"/>
            <a:ext cx="8001000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ar-EG" sz="4400" b="1" dirty="0">
                <a:latin typeface="Calibri" pitchFamily="34" charset="0"/>
              </a:rPr>
              <a:t>7) </a:t>
            </a:r>
            <a:r>
              <a:rPr lang="ar-EG" sz="4400" b="1" dirty="0" smtClean="0">
                <a:solidFill>
                  <a:srgbClr val="0000FF"/>
                </a:solidFill>
                <a:latin typeface="Calibri" pitchFamily="34" charset="0"/>
              </a:rPr>
              <a:t>ما عدد </a:t>
            </a:r>
            <a:r>
              <a:rPr lang="ar-EG" sz="4400" b="1" dirty="0">
                <a:solidFill>
                  <a:srgbClr val="0000FF"/>
                </a:solidFill>
                <a:latin typeface="Calibri" pitchFamily="34" charset="0"/>
              </a:rPr>
              <a:t>الطلاب الذين معهم أقل من 8 ريالات؟</a:t>
            </a:r>
            <a:endParaRPr lang="en-US" sz="4400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3485322" y="4072235"/>
            <a:ext cx="210826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ar-EG" sz="54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 </a:t>
            </a:r>
            <a:r>
              <a:rPr lang="ar-SA" sz="54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طلاب</a:t>
            </a:r>
            <a:r>
              <a:rPr lang="ar-SA" sz="5400" b="1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lang="ar-SA" sz="6000" dirty="0">
              <a:solidFill>
                <a:srgbClr val="C00000"/>
              </a:solidFill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 spokes="2"/>
    <p:sndAc>
      <p:stSnd>
        <p:snd r:embed="rId2" name="0162 - bing sou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اعدد الطلاب الذين معهم أق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184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طلا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4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285750" y="571500"/>
            <a:ext cx="8505825" cy="5429250"/>
            <a:chOff x="71438" y="1000108"/>
            <a:chExt cx="8929718" cy="5000660"/>
          </a:xfrm>
        </p:grpSpPr>
        <p:grpSp>
          <p:nvGrpSpPr>
            <p:cNvPr id="18437" name="Group 23"/>
            <p:cNvGrpSpPr>
              <a:grpSpLocks/>
            </p:cNvGrpSpPr>
            <p:nvPr/>
          </p:nvGrpSpPr>
          <p:grpSpPr bwMode="auto">
            <a:xfrm>
              <a:off x="71438" y="1000108"/>
              <a:ext cx="8929718" cy="5000660"/>
              <a:chOff x="0" y="1000108"/>
              <a:chExt cx="8929718" cy="5000660"/>
            </a:xfrm>
          </p:grpSpPr>
          <p:sp>
            <p:nvSpPr>
              <p:cNvPr id="5" name="Trapezoid 11"/>
              <p:cNvSpPr/>
              <p:nvPr/>
            </p:nvSpPr>
            <p:spPr>
              <a:xfrm rot="10800000">
                <a:off x="0" y="1715115"/>
                <a:ext cx="8929718" cy="4285653"/>
              </a:xfrm>
              <a:prstGeom prst="roundRect">
                <a:avLst/>
              </a:prstGeom>
              <a:solidFill>
                <a:srgbClr val="006600"/>
              </a:solidFill>
              <a:ln w="57150">
                <a:solidFill>
                  <a:srgbClr val="00FF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6" name="Trapezoid 12"/>
              <p:cNvSpPr/>
              <p:nvPr/>
            </p:nvSpPr>
            <p:spPr>
              <a:xfrm rot="10800000">
                <a:off x="284992" y="1000108"/>
                <a:ext cx="8501398" cy="4285654"/>
              </a:xfrm>
              <a:prstGeom prst="roundRect">
                <a:avLst/>
              </a:prstGeom>
              <a:solidFill>
                <a:srgbClr val="0000FF"/>
              </a:solidFill>
              <a:ln w="57150">
                <a:solidFill>
                  <a:srgbClr val="00FFFF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grpSp>
            <p:nvGrpSpPr>
              <p:cNvPr id="18441" name="Group 18"/>
              <p:cNvGrpSpPr>
                <a:grpSpLocks/>
              </p:cNvGrpSpPr>
              <p:nvPr/>
            </p:nvGrpSpPr>
            <p:grpSpPr bwMode="auto">
              <a:xfrm>
                <a:off x="214282" y="1214422"/>
                <a:ext cx="8501123" cy="4526149"/>
                <a:chOff x="285720" y="1071546"/>
                <a:chExt cx="8501123" cy="4526149"/>
              </a:xfrm>
            </p:grpSpPr>
            <p:sp>
              <p:nvSpPr>
                <p:cNvPr id="8" name="Trapezoid 14"/>
                <p:cNvSpPr/>
                <p:nvPr/>
              </p:nvSpPr>
              <p:spPr>
                <a:xfrm>
                  <a:off x="285720" y="1071546"/>
                  <a:ext cx="8429684" cy="4286280"/>
                </a:xfrm>
                <a:prstGeom prst="roundRect">
                  <a:avLst/>
                </a:prstGeom>
                <a:solidFill>
                  <a:srgbClr val="FF0000"/>
                </a:solidFill>
                <a:ln w="76200">
                  <a:solidFill>
                    <a:schemeClr val="tx1"/>
                  </a:solidFill>
                </a:ln>
                <a:effectLst>
                  <a:innerShdw blurRad="8255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/>
                </a:p>
              </p:txBody>
            </p:sp>
            <p:sp>
              <p:nvSpPr>
                <p:cNvPr id="9" name="Trapezoid 15"/>
                <p:cNvSpPr/>
                <p:nvPr/>
              </p:nvSpPr>
              <p:spPr>
                <a:xfrm rot="10800000">
                  <a:off x="358096" y="1072173"/>
                  <a:ext cx="8428068" cy="4525451"/>
                </a:xfrm>
                <a:prstGeom prst="roundRect">
                  <a:avLst/>
                </a:prstGeom>
                <a:ln w="57150">
                  <a:solidFill>
                    <a:srgbClr val="CC00FF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/>
                </a:p>
              </p:txBody>
            </p:sp>
          </p:grpSp>
        </p:grpSp>
        <p:sp>
          <p:nvSpPr>
            <p:cNvPr id="18438" name="TextBox 6"/>
            <p:cNvSpPr>
              <a:spLocks noChangeArrowheads="1"/>
            </p:cNvSpPr>
            <p:nvPr/>
          </p:nvSpPr>
          <p:spPr bwMode="auto">
            <a:xfrm>
              <a:off x="1500166" y="4286256"/>
              <a:ext cx="1428760" cy="494171"/>
            </a:xfrm>
            <a:prstGeom prst="roundRect">
              <a:avLst>
                <a:gd name="adj" fmla="val 16667"/>
              </a:avLst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endParaRPr lang="ar-EG" sz="280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571500" y="1214438"/>
            <a:ext cx="800100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ar-EG" sz="4400" b="1" dirty="0">
                <a:latin typeface="Calibri" pitchFamily="34" charset="0"/>
              </a:rPr>
              <a:t>8) </a:t>
            </a:r>
            <a:r>
              <a:rPr lang="ar-EG" sz="4400" b="1" dirty="0">
                <a:solidFill>
                  <a:srgbClr val="0000FF"/>
                </a:solidFill>
                <a:latin typeface="Calibri" pitchFamily="34" charset="0"/>
              </a:rPr>
              <a:t>ما المبلغ الذي مع أكثر عدد من الطلاب؟</a:t>
            </a:r>
            <a:endParaRPr lang="en-US" sz="4400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2815963" y="4072235"/>
            <a:ext cx="278473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ar-SA" sz="5400" b="1" dirty="0">
                <a:solidFill>
                  <a:srgbClr val="C00000"/>
                </a:solidFill>
                <a:latin typeface="Calibri" pitchFamily="34" charset="0"/>
              </a:rPr>
              <a:t>10 </a:t>
            </a:r>
            <a:r>
              <a:rPr lang="ar-SA" sz="5400" b="1" dirty="0" smtClean="0">
                <a:solidFill>
                  <a:srgbClr val="C00000"/>
                </a:solidFill>
                <a:latin typeface="Calibri" pitchFamily="34" charset="0"/>
              </a:rPr>
              <a:t>ريال</a:t>
            </a:r>
            <a:r>
              <a:rPr lang="ar-EG" sz="5400" b="1" dirty="0" smtClean="0">
                <a:solidFill>
                  <a:srgbClr val="C00000"/>
                </a:solidFill>
                <a:latin typeface="Calibri" pitchFamily="34" charset="0"/>
              </a:rPr>
              <a:t>ات</a:t>
            </a:r>
            <a:r>
              <a:rPr lang="ar-SA" sz="5400" b="1" dirty="0" err="1" smtClean="0">
                <a:solidFill>
                  <a:srgbClr val="C00000"/>
                </a:solidFill>
                <a:latin typeface="Calibri" pitchFamily="34" charset="0"/>
              </a:rPr>
              <a:t>.</a:t>
            </a:r>
            <a:endParaRPr lang="en-US" sz="5400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wheel spokes="2"/>
    <p:sndAc>
      <p:stSnd>
        <p:snd r:embed="rId2" name="0162 - bing sou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ا المبلغ الذي مع أكثر عدد م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184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0 ريال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4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 descr="_,lkm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472" y="1571612"/>
            <a:ext cx="8072494" cy="3000396"/>
          </a:xfrm>
          <a:prstGeom prst="round2DiagRect">
            <a:avLst/>
          </a:prstGeom>
          <a:noFill/>
        </p:spPr>
      </p:pic>
      <p:sp>
        <p:nvSpPr>
          <p:cNvPr id="7" name="مستطيل 6"/>
          <p:cNvSpPr>
            <a:spLocks noChangeArrowheads="1"/>
          </p:cNvSpPr>
          <p:nvPr/>
        </p:nvSpPr>
        <p:spPr bwMode="auto">
          <a:xfrm>
            <a:off x="1428750" y="2786063"/>
            <a:ext cx="60960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ar-EG" sz="6600" b="1" dirty="0">
                <a:solidFill>
                  <a:srgbClr val="0000FF"/>
                </a:solidFill>
                <a:latin typeface="Calibri" pitchFamily="34" charset="0"/>
              </a:rPr>
              <a:t>اختبار منتصف الفصل</a:t>
            </a:r>
            <a:endParaRPr lang="en-US" sz="6600" dirty="0">
              <a:solidFill>
                <a:srgbClr val="0000F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wheel spokes="2"/>
    <p:sndAc>
      <p:stSnd>
        <p:snd r:embed="rId2" name="0162 - bing sou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739 - metal bat hits baseba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ختبار منتصف الفص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4438" y="1643063"/>
            <a:ext cx="6500812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ستطيل 2"/>
          <p:cNvSpPr>
            <a:spLocks noChangeArrowheads="1"/>
          </p:cNvSpPr>
          <p:nvPr/>
        </p:nvSpPr>
        <p:spPr bwMode="auto">
          <a:xfrm>
            <a:off x="1643063" y="2286000"/>
            <a:ext cx="5643562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5400" b="1" dirty="0">
                <a:solidFill>
                  <a:schemeClr val="bg1"/>
                </a:solidFill>
                <a:latin typeface="Calibri" pitchFamily="34" charset="0"/>
              </a:rPr>
              <a:t>الدروس من </a:t>
            </a:r>
            <a:r>
              <a:rPr lang="ar-EG" sz="5400" b="1" dirty="0" err="1">
                <a:solidFill>
                  <a:schemeClr val="bg1"/>
                </a:solidFill>
                <a:latin typeface="Calibri" pitchFamily="34" charset="0"/>
              </a:rPr>
              <a:t>2 </a:t>
            </a:r>
            <a:r>
              <a:rPr lang="ar-EG" sz="5400" b="1" dirty="0">
                <a:solidFill>
                  <a:schemeClr val="bg1"/>
                </a:solidFill>
                <a:latin typeface="Calibri" pitchFamily="34" charset="0"/>
              </a:rPr>
              <a:t>– 1 إلى </a:t>
            </a:r>
            <a:r>
              <a:rPr lang="ar-EG" sz="5400" b="1" dirty="0" err="1">
                <a:solidFill>
                  <a:schemeClr val="bg1"/>
                </a:solidFill>
                <a:latin typeface="Calibri" pitchFamily="34" charset="0"/>
              </a:rPr>
              <a:t>2 </a:t>
            </a:r>
            <a:r>
              <a:rPr lang="ar-EG" sz="5400" b="1" dirty="0">
                <a:solidFill>
                  <a:schemeClr val="bg1"/>
                </a:solidFill>
                <a:latin typeface="Calibri" pitchFamily="34" charset="0"/>
              </a:rPr>
              <a:t>– 3</a:t>
            </a:r>
            <a:endParaRPr lang="en-US" sz="54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wheel spokes="2"/>
    <p:sndAc>
      <p:stSnd>
        <p:snd r:embed="rId2" name="0162 - bing sou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79 - arcade game shoot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دروس من 2 – 1 إلى 2 –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CCCCCCC.gif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CC00FF">
                <a:tint val="45000"/>
                <a:satMod val="400000"/>
              </a:srgbClr>
            </a:duotone>
            <a:lum bright="24000" contrast="86000"/>
          </a:blip>
          <a:stretch>
            <a:fillRect/>
          </a:stretch>
        </p:blipFill>
        <p:spPr>
          <a:xfrm>
            <a:off x="0" y="357166"/>
            <a:ext cx="9144000" cy="221457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مستطيل 5"/>
          <p:cNvSpPr>
            <a:spLocks noChangeArrowheads="1"/>
          </p:cNvSpPr>
          <p:nvPr/>
        </p:nvSpPr>
        <p:spPr bwMode="auto">
          <a:xfrm>
            <a:off x="714375" y="600075"/>
            <a:ext cx="771525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latin typeface="Calibri" pitchFamily="34" charset="0"/>
              </a:rPr>
              <a:t>1- </a:t>
            </a:r>
            <a:r>
              <a:rPr lang="ar-EG" sz="3600" b="1" dirty="0">
                <a:solidFill>
                  <a:srgbClr val="0000FF"/>
                </a:solidFill>
                <a:latin typeface="Calibri" pitchFamily="34" charset="0"/>
              </a:rPr>
              <a:t>حقائب مدرسية: مثل بيانات الجدول أدناه في جدول تكراري, ثم أوجد عدد الحقائب التي سعرها بين 50 </a:t>
            </a:r>
            <a:r>
              <a:rPr lang="ar-EG" sz="3600" b="1" dirty="0" smtClean="0">
                <a:solidFill>
                  <a:srgbClr val="0000FF"/>
                </a:solidFill>
                <a:latin typeface="Calibri" pitchFamily="34" charset="0"/>
              </a:rPr>
              <a:t>ريالًا</a:t>
            </a:r>
            <a:r>
              <a:rPr lang="ar-EG" sz="3600" b="1" dirty="0">
                <a:solidFill>
                  <a:srgbClr val="0000FF"/>
                </a:solidFill>
                <a:latin typeface="Calibri" pitchFamily="34" charset="0"/>
              </a:rPr>
              <a:t>, 69 </a:t>
            </a:r>
            <a:r>
              <a:rPr lang="ar-EG" sz="3600" b="1" dirty="0" smtClean="0">
                <a:solidFill>
                  <a:srgbClr val="0000FF"/>
                </a:solidFill>
                <a:latin typeface="Calibri" pitchFamily="34" charset="0"/>
              </a:rPr>
              <a:t>ريالًا</a:t>
            </a:r>
            <a:r>
              <a:rPr lang="ar-EG" sz="3600" b="1" dirty="0">
                <a:solidFill>
                  <a:srgbClr val="0000FF"/>
                </a:solidFill>
                <a:latin typeface="Calibri" pitchFamily="34" charset="0"/>
              </a:rPr>
              <a:t>. </a:t>
            </a:r>
            <a:r>
              <a:rPr lang="ar-EG" sz="2400" b="1" dirty="0">
                <a:solidFill>
                  <a:srgbClr val="003300"/>
                </a:solidFill>
                <a:latin typeface="Calibri" pitchFamily="34" charset="0"/>
              </a:rPr>
              <a:t>(الدرس 2 – 1)</a:t>
            </a:r>
            <a:endParaRPr lang="en-US" sz="3600" dirty="0">
              <a:solidFill>
                <a:srgbClr val="003300"/>
              </a:solidFill>
              <a:latin typeface="Calibri" pitchFamily="34" charset="0"/>
            </a:endParaRPr>
          </a:p>
        </p:txBody>
      </p:sp>
      <p:graphicFrame>
        <p:nvGraphicFramePr>
          <p:cNvPr id="8" name="جدول 7"/>
          <p:cNvGraphicFramePr>
            <a:graphicFrameLocks noGrp="1"/>
          </p:cNvGraphicFramePr>
          <p:nvPr/>
        </p:nvGraphicFramePr>
        <p:xfrm>
          <a:off x="285690" y="3286125"/>
          <a:ext cx="8572560" cy="3094132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8572560"/>
              </a:tblGrid>
              <a:tr h="714380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2379752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solidFill>
                      <a:srgbClr val="FFCCFF"/>
                    </a:solidFill>
                  </a:tcPr>
                </a:tc>
              </a:tr>
            </a:tbl>
          </a:graphicData>
        </a:graphic>
      </p:graphicFrame>
      <p:sp>
        <p:nvSpPr>
          <p:cNvPr id="9" name="مربع نص 8"/>
          <p:cNvSpPr txBox="1">
            <a:spLocks noChangeArrowheads="1"/>
          </p:cNvSpPr>
          <p:nvPr/>
        </p:nvSpPr>
        <p:spPr bwMode="auto">
          <a:xfrm>
            <a:off x="633040" y="3348856"/>
            <a:ext cx="7899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200" b="1" dirty="0">
                <a:latin typeface="Calibri" pitchFamily="34" charset="0"/>
              </a:rPr>
              <a:t>أسعار الحقائب </a:t>
            </a:r>
            <a:r>
              <a:rPr lang="ar-EG" sz="3200" b="1" dirty="0" err="1">
                <a:latin typeface="Calibri" pitchFamily="34" charset="0"/>
              </a:rPr>
              <a:t>المدرسية </a:t>
            </a:r>
            <a:r>
              <a:rPr lang="ar-EG" sz="3200" b="1" dirty="0">
                <a:latin typeface="Calibri" pitchFamily="34" charset="0"/>
              </a:rPr>
              <a:t>(بالريال) التي اشتراها طلاب صف</a:t>
            </a:r>
            <a:endParaRPr lang="en-US" sz="3200" dirty="0">
              <a:latin typeface="Calibri" pitchFamily="34" charset="0"/>
            </a:endParaRPr>
          </a:p>
        </p:txBody>
      </p:sp>
      <p:sp>
        <p:nvSpPr>
          <p:cNvPr id="10" name="مربع نص 9"/>
          <p:cNvSpPr txBox="1">
            <a:spLocks noChangeArrowheads="1"/>
          </p:cNvSpPr>
          <p:nvPr/>
        </p:nvSpPr>
        <p:spPr bwMode="auto">
          <a:xfrm>
            <a:off x="7715250" y="4286250"/>
            <a:ext cx="6461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200" b="1">
                <a:solidFill>
                  <a:srgbClr val="003300"/>
                </a:solidFill>
                <a:latin typeface="Calibri" pitchFamily="34" charset="0"/>
              </a:rPr>
              <a:t>99</a:t>
            </a:r>
          </a:p>
        </p:txBody>
      </p:sp>
      <p:sp>
        <p:nvSpPr>
          <p:cNvPr id="11" name="مربع نص 10"/>
          <p:cNvSpPr txBox="1">
            <a:spLocks noChangeArrowheads="1"/>
          </p:cNvSpPr>
          <p:nvPr/>
        </p:nvSpPr>
        <p:spPr bwMode="auto">
          <a:xfrm>
            <a:off x="7715250" y="5130800"/>
            <a:ext cx="6461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200" b="1">
                <a:solidFill>
                  <a:srgbClr val="003300"/>
                </a:solidFill>
                <a:latin typeface="Calibri" pitchFamily="34" charset="0"/>
              </a:rPr>
              <a:t>59</a:t>
            </a:r>
          </a:p>
        </p:txBody>
      </p:sp>
      <p:sp>
        <p:nvSpPr>
          <p:cNvPr id="12" name="مربع نص 11"/>
          <p:cNvSpPr txBox="1">
            <a:spLocks noChangeArrowheads="1"/>
          </p:cNvSpPr>
          <p:nvPr/>
        </p:nvSpPr>
        <p:spPr bwMode="auto">
          <a:xfrm>
            <a:off x="5786438" y="4286250"/>
            <a:ext cx="6461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200" b="1">
                <a:latin typeface="Calibri" pitchFamily="34" charset="0"/>
              </a:rPr>
              <a:t>67</a:t>
            </a:r>
            <a:endParaRPr lang="ar-EG" sz="3200" b="1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13" name="مربع نص 12"/>
          <p:cNvSpPr txBox="1">
            <a:spLocks noChangeArrowheads="1"/>
          </p:cNvSpPr>
          <p:nvPr/>
        </p:nvSpPr>
        <p:spPr bwMode="auto">
          <a:xfrm>
            <a:off x="5786438" y="5130800"/>
            <a:ext cx="6461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200" b="1">
                <a:latin typeface="Calibri" pitchFamily="34" charset="0"/>
              </a:rPr>
              <a:t>89</a:t>
            </a:r>
            <a:endParaRPr lang="ar-EG" sz="3200" b="1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14" name="مربع نص 13"/>
          <p:cNvSpPr txBox="1">
            <a:spLocks noChangeArrowheads="1"/>
          </p:cNvSpPr>
          <p:nvPr/>
        </p:nvSpPr>
        <p:spPr bwMode="auto">
          <a:xfrm>
            <a:off x="4197350" y="4298950"/>
            <a:ext cx="8778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200" b="1">
                <a:latin typeface="Calibri" pitchFamily="34" charset="0"/>
              </a:rPr>
              <a:t>139</a:t>
            </a:r>
            <a:endParaRPr lang="ar-EG" sz="3200" b="1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15" name="مربع نص 14"/>
          <p:cNvSpPr txBox="1">
            <a:spLocks noChangeArrowheads="1"/>
          </p:cNvSpPr>
          <p:nvPr/>
        </p:nvSpPr>
        <p:spPr bwMode="auto">
          <a:xfrm>
            <a:off x="4429125" y="5143500"/>
            <a:ext cx="6461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200" b="1">
                <a:latin typeface="Calibri" pitchFamily="34" charset="0"/>
              </a:rPr>
              <a:t>59</a:t>
            </a:r>
            <a:endParaRPr lang="ar-EG" sz="3200" b="1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16" name="مربع نص 15"/>
          <p:cNvSpPr txBox="1">
            <a:spLocks noChangeArrowheads="1"/>
          </p:cNvSpPr>
          <p:nvPr/>
        </p:nvSpPr>
        <p:spPr bwMode="auto">
          <a:xfrm>
            <a:off x="2571750" y="4227513"/>
            <a:ext cx="6461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200" b="1">
                <a:latin typeface="Calibri" pitchFamily="34" charset="0"/>
              </a:rPr>
              <a:t>63</a:t>
            </a:r>
            <a:endParaRPr lang="ar-EG" sz="3200" b="1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17" name="مربع نص 16"/>
          <p:cNvSpPr txBox="1">
            <a:spLocks noChangeArrowheads="1"/>
          </p:cNvSpPr>
          <p:nvPr/>
        </p:nvSpPr>
        <p:spPr bwMode="auto">
          <a:xfrm>
            <a:off x="2571750" y="5072063"/>
            <a:ext cx="6461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200" b="1">
                <a:latin typeface="Calibri" pitchFamily="34" charset="0"/>
              </a:rPr>
              <a:t>70</a:t>
            </a:r>
            <a:endParaRPr lang="ar-EG" sz="3200" b="1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18" name="مربع نص 17"/>
          <p:cNvSpPr txBox="1">
            <a:spLocks noChangeArrowheads="1"/>
          </p:cNvSpPr>
          <p:nvPr/>
        </p:nvSpPr>
        <p:spPr bwMode="auto">
          <a:xfrm>
            <a:off x="714375" y="4156075"/>
            <a:ext cx="6461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200" b="1">
                <a:latin typeface="Calibri" pitchFamily="34" charset="0"/>
              </a:rPr>
              <a:t>75</a:t>
            </a:r>
            <a:endParaRPr lang="ar-EG" sz="3200" b="1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19" name="مربع نص 18"/>
          <p:cNvSpPr txBox="1">
            <a:spLocks noChangeArrowheads="1"/>
          </p:cNvSpPr>
          <p:nvPr/>
        </p:nvSpPr>
        <p:spPr bwMode="auto">
          <a:xfrm>
            <a:off x="642938" y="5000625"/>
            <a:ext cx="6461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200" b="1">
                <a:latin typeface="Calibri" pitchFamily="34" charset="0"/>
              </a:rPr>
              <a:t>78</a:t>
            </a:r>
            <a:endParaRPr lang="ar-EG" sz="3200" b="1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20" name="مربع نص 19"/>
          <p:cNvSpPr txBox="1">
            <a:spLocks noChangeArrowheads="1"/>
          </p:cNvSpPr>
          <p:nvPr/>
        </p:nvSpPr>
        <p:spPr bwMode="auto">
          <a:xfrm>
            <a:off x="7715250" y="5773738"/>
            <a:ext cx="6461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200" b="1">
                <a:latin typeface="Calibri" pitchFamily="34" charset="0"/>
              </a:rPr>
              <a:t>99</a:t>
            </a:r>
            <a:endParaRPr lang="ar-EG" sz="3200" b="1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21" name="مربع نص 20"/>
          <p:cNvSpPr txBox="1">
            <a:spLocks noChangeArrowheads="1"/>
          </p:cNvSpPr>
          <p:nvPr/>
        </p:nvSpPr>
        <p:spPr bwMode="auto">
          <a:xfrm>
            <a:off x="5786438" y="5773738"/>
            <a:ext cx="6461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200" b="1">
                <a:latin typeface="Calibri" pitchFamily="34" charset="0"/>
              </a:rPr>
              <a:t>55</a:t>
            </a:r>
            <a:endParaRPr lang="ar-EG" sz="3200" b="1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22" name="مربع نص 21"/>
          <p:cNvSpPr txBox="1">
            <a:spLocks noChangeArrowheads="1"/>
          </p:cNvSpPr>
          <p:nvPr/>
        </p:nvSpPr>
        <p:spPr bwMode="auto">
          <a:xfrm>
            <a:off x="4197350" y="5786438"/>
            <a:ext cx="8778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200" b="1">
                <a:latin typeface="Calibri" pitchFamily="34" charset="0"/>
              </a:rPr>
              <a:t>125</a:t>
            </a:r>
            <a:endParaRPr lang="ar-EG" sz="3200" b="1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23" name="مربع نص 22"/>
          <p:cNvSpPr txBox="1">
            <a:spLocks noChangeArrowheads="1"/>
          </p:cNvSpPr>
          <p:nvPr/>
        </p:nvSpPr>
        <p:spPr bwMode="auto">
          <a:xfrm>
            <a:off x="2571750" y="5715000"/>
            <a:ext cx="6461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200" b="1">
                <a:latin typeface="Calibri" pitchFamily="34" charset="0"/>
              </a:rPr>
              <a:t>64</a:t>
            </a:r>
            <a:endParaRPr lang="ar-EG" sz="3200" b="1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24" name="مربع نص 23"/>
          <p:cNvSpPr txBox="1">
            <a:spLocks noChangeArrowheads="1"/>
          </p:cNvSpPr>
          <p:nvPr/>
        </p:nvSpPr>
        <p:spPr bwMode="auto">
          <a:xfrm>
            <a:off x="550863" y="5643563"/>
            <a:ext cx="8778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200" b="1">
                <a:latin typeface="Calibri" pitchFamily="34" charset="0"/>
              </a:rPr>
              <a:t>110</a:t>
            </a:r>
            <a:endParaRPr lang="ar-EG" sz="3200" b="1">
              <a:solidFill>
                <a:srgbClr val="0000F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wheel spokes="2"/>
    <p:sndAc>
      <p:stSnd>
        <p:snd r:embed="rId2" name="0162 - bing sou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150 - الرع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حقائب مدرسية مثل بيانات الجدول أدناه ف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696 - low pitch sm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696 - low pitch sm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أسعار الحقائب المدرسية (بالريال) التي اشتراها طلاب ص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جدول 5"/>
          <p:cNvGraphicFramePr>
            <a:graphicFrameLocks noGrp="1"/>
          </p:cNvGraphicFramePr>
          <p:nvPr/>
        </p:nvGraphicFramePr>
        <p:xfrm>
          <a:off x="428568" y="72012"/>
          <a:ext cx="8215370" cy="6741364"/>
        </p:xfrm>
        <a:graphic>
          <a:graphicData uri="http://schemas.openxmlformats.org/drawingml/2006/table">
            <a:tbl>
              <a:tblPr rtl="1"/>
              <a:tblGrid>
                <a:gridCol w="2662083"/>
                <a:gridCol w="2765964"/>
                <a:gridCol w="2787323"/>
              </a:tblGrid>
              <a:tr h="48152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49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49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496"/>
                    </a:solidFill>
                  </a:tcPr>
                </a:tc>
              </a:tr>
              <a:tr h="48152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49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</a:tr>
              <a:tr h="48152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49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</a:tr>
              <a:tr h="48152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49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</a:tr>
              <a:tr h="48152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49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</a:tr>
              <a:tr h="48152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49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</a:tr>
              <a:tr h="48152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49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</a:tr>
              <a:tr h="48152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49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</a:tr>
              <a:tr h="48152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49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</a:tr>
              <a:tr h="48152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49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</a:tr>
              <a:tr h="48152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49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</a:tr>
              <a:tr h="48152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49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</a:tr>
              <a:tr h="48152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49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</a:tr>
              <a:tr h="48152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49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</a:tr>
            </a:tbl>
          </a:graphicData>
        </a:graphic>
      </p:graphicFrame>
      <p:sp>
        <p:nvSpPr>
          <p:cNvPr id="5" name="مستطيل 4"/>
          <p:cNvSpPr/>
          <p:nvPr/>
        </p:nvSpPr>
        <p:spPr>
          <a:xfrm>
            <a:off x="6914103" y="69946"/>
            <a:ext cx="1042273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ar-EG" sz="2800" b="1" dirty="0" smtClean="0">
                <a:solidFill>
                  <a:srgbClr val="FFFF00"/>
                </a:solidFill>
                <a:latin typeface="Calibri"/>
                <a:ea typeface="Calibri"/>
                <a:cs typeface="Times New Roman"/>
              </a:rPr>
              <a:t>الأسعار</a:t>
            </a:r>
            <a:endParaRPr lang="en-US" b="1" dirty="0">
              <a:solidFill>
                <a:srgbClr val="FFFF00"/>
              </a:solidFill>
              <a:latin typeface="Calibri"/>
              <a:ea typeface="Calibri"/>
              <a:cs typeface="Arial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4069724" y="44624"/>
            <a:ext cx="1231427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ar-EG" sz="2800" b="1" dirty="0" smtClean="0">
                <a:solidFill>
                  <a:srgbClr val="FFFF00"/>
                </a:solidFill>
                <a:latin typeface="Calibri"/>
                <a:ea typeface="Calibri"/>
                <a:cs typeface="Times New Roman"/>
              </a:rPr>
              <a:t>الإشارات</a:t>
            </a:r>
            <a:endParaRPr lang="en-US" b="1" dirty="0">
              <a:solidFill>
                <a:srgbClr val="FFFF00"/>
              </a:solidFill>
              <a:latin typeface="Calibri"/>
              <a:ea typeface="Calibri"/>
              <a:cs typeface="Arial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1134853" y="44624"/>
            <a:ext cx="1276310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ar-EG" sz="2800" b="1" dirty="0" smtClean="0">
                <a:solidFill>
                  <a:srgbClr val="FFFF00"/>
                </a:solidFill>
                <a:latin typeface="Calibri"/>
                <a:ea typeface="Calibri"/>
                <a:cs typeface="Times New Roman"/>
              </a:rPr>
              <a:t>التكرارات</a:t>
            </a:r>
            <a:endParaRPr lang="en-US" b="1" dirty="0">
              <a:solidFill>
                <a:srgbClr val="FFFF00"/>
              </a:solidFill>
              <a:latin typeface="Calibri"/>
              <a:ea typeface="Calibri"/>
              <a:cs typeface="Arial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7110316" y="548680"/>
            <a:ext cx="588623" cy="556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ar-EG" sz="2800" b="1" dirty="0" smtClean="0">
                <a:solidFill>
                  <a:srgbClr val="FFFFFF"/>
                </a:solidFill>
                <a:latin typeface="Calibri"/>
                <a:ea typeface="Calibri"/>
                <a:cs typeface="Times New Roman"/>
              </a:rPr>
              <a:t>55</a:t>
            </a:r>
            <a:endParaRPr lang="en-US" b="1" dirty="0">
              <a:latin typeface="Calibri"/>
              <a:ea typeface="Calibri"/>
              <a:cs typeface="Arial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7151729" y="1052736"/>
            <a:ext cx="588623" cy="556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ar-EG" sz="2800" b="1" dirty="0" smtClean="0">
                <a:solidFill>
                  <a:srgbClr val="FFFFFF"/>
                </a:solidFill>
                <a:latin typeface="Calibri"/>
                <a:ea typeface="Calibri"/>
                <a:cs typeface="Times New Roman"/>
              </a:rPr>
              <a:t>59</a:t>
            </a:r>
            <a:endParaRPr lang="en-US" b="1" dirty="0">
              <a:latin typeface="Calibri"/>
              <a:ea typeface="Calibri"/>
              <a:cs typeface="Arial"/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7151729" y="1576422"/>
            <a:ext cx="588623" cy="556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ar-EG" sz="2800" b="1" dirty="0" smtClean="0">
                <a:solidFill>
                  <a:srgbClr val="FFFFFF"/>
                </a:solidFill>
                <a:latin typeface="Calibri"/>
                <a:ea typeface="Calibri"/>
                <a:cs typeface="Times New Roman"/>
              </a:rPr>
              <a:t>63</a:t>
            </a:r>
            <a:endParaRPr lang="en-US" b="1" dirty="0">
              <a:latin typeface="Calibri"/>
              <a:ea typeface="Calibri"/>
              <a:cs typeface="Arial"/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7151729" y="1963518"/>
            <a:ext cx="588623" cy="556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ar-EG" sz="2800" b="1" dirty="0" smtClean="0">
                <a:solidFill>
                  <a:srgbClr val="FFFFFF"/>
                </a:solidFill>
                <a:latin typeface="Calibri"/>
                <a:ea typeface="Calibri"/>
                <a:cs typeface="Times New Roman"/>
              </a:rPr>
              <a:t>64</a:t>
            </a:r>
            <a:endParaRPr lang="en-US" b="1" dirty="0">
              <a:latin typeface="Calibri"/>
              <a:ea typeface="Calibri"/>
              <a:cs typeface="Arial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7164288" y="2512526"/>
            <a:ext cx="588623" cy="556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ar-EG" sz="2800" b="1" dirty="0" smtClean="0">
                <a:solidFill>
                  <a:srgbClr val="FFFFFF"/>
                </a:solidFill>
                <a:latin typeface="Calibri"/>
                <a:ea typeface="Calibri"/>
                <a:cs typeface="Times New Roman"/>
              </a:rPr>
              <a:t>67</a:t>
            </a:r>
            <a:endParaRPr lang="en-US" b="1" dirty="0">
              <a:latin typeface="Calibri"/>
              <a:ea typeface="Calibri"/>
              <a:cs typeface="Arial"/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7236296" y="2944574"/>
            <a:ext cx="588623" cy="556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ar-EG" sz="2800" b="1" dirty="0" smtClean="0">
                <a:solidFill>
                  <a:srgbClr val="FFFFFF"/>
                </a:solidFill>
                <a:latin typeface="Calibri"/>
                <a:ea typeface="Calibri"/>
                <a:cs typeface="Times New Roman"/>
              </a:rPr>
              <a:t>70</a:t>
            </a:r>
            <a:endParaRPr lang="en-US" b="1" dirty="0">
              <a:latin typeface="Calibri"/>
              <a:ea typeface="Calibri"/>
              <a:cs typeface="Arial"/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7223737" y="3448630"/>
            <a:ext cx="588623" cy="556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ar-EG" sz="2800" b="1" dirty="0" smtClean="0">
                <a:solidFill>
                  <a:srgbClr val="FFFFFF"/>
                </a:solidFill>
                <a:latin typeface="Calibri"/>
                <a:ea typeface="Calibri"/>
                <a:cs typeface="Times New Roman"/>
              </a:rPr>
              <a:t>75</a:t>
            </a:r>
            <a:endParaRPr lang="en-US" b="1" dirty="0">
              <a:latin typeface="Calibri"/>
              <a:ea typeface="Calibri"/>
              <a:cs typeface="Arial"/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7236296" y="3952686"/>
            <a:ext cx="588623" cy="556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ar-EG" sz="2800" b="1" dirty="0" smtClean="0">
                <a:solidFill>
                  <a:srgbClr val="FFFFFF"/>
                </a:solidFill>
                <a:latin typeface="Calibri"/>
                <a:ea typeface="Calibri"/>
                <a:cs typeface="Times New Roman"/>
              </a:rPr>
              <a:t>78</a:t>
            </a:r>
            <a:endParaRPr lang="en-US" b="1" dirty="0">
              <a:latin typeface="Calibri"/>
              <a:ea typeface="Calibri"/>
              <a:cs typeface="Arial"/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7236296" y="4384734"/>
            <a:ext cx="588623" cy="556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ar-EG" sz="2800" b="1" dirty="0" smtClean="0">
                <a:solidFill>
                  <a:srgbClr val="FFFFFF"/>
                </a:solidFill>
                <a:latin typeface="Calibri"/>
                <a:ea typeface="Calibri"/>
                <a:cs typeface="Times New Roman"/>
              </a:rPr>
              <a:t>89</a:t>
            </a:r>
            <a:endParaRPr lang="en-US" b="1" dirty="0">
              <a:latin typeface="Calibri"/>
              <a:ea typeface="Calibri"/>
              <a:cs typeface="Arial"/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7236296" y="4816782"/>
            <a:ext cx="588623" cy="556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ar-EG" sz="2800" b="1" dirty="0" smtClean="0">
                <a:solidFill>
                  <a:srgbClr val="FFFFFF"/>
                </a:solidFill>
                <a:latin typeface="Calibri"/>
                <a:ea typeface="Calibri"/>
                <a:cs typeface="Times New Roman"/>
              </a:rPr>
              <a:t>99</a:t>
            </a:r>
            <a:endParaRPr lang="en-US" b="1" dirty="0">
              <a:latin typeface="Calibri"/>
              <a:ea typeface="Calibri"/>
              <a:cs typeface="Arial"/>
            </a:endParaRPr>
          </a:p>
        </p:txBody>
      </p:sp>
      <p:sp>
        <p:nvSpPr>
          <p:cNvPr id="19" name="مستطيل 18"/>
          <p:cNvSpPr/>
          <p:nvPr/>
        </p:nvSpPr>
        <p:spPr>
          <a:xfrm>
            <a:off x="7092280" y="5320838"/>
            <a:ext cx="790601" cy="556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ar-EG" sz="2800" b="1" dirty="0" smtClean="0">
                <a:solidFill>
                  <a:srgbClr val="FFFFFF"/>
                </a:solidFill>
                <a:latin typeface="Calibri"/>
                <a:ea typeface="Calibri"/>
                <a:cs typeface="Times New Roman"/>
              </a:rPr>
              <a:t>110</a:t>
            </a:r>
            <a:endParaRPr lang="en-US" b="1" dirty="0">
              <a:latin typeface="Calibri"/>
              <a:ea typeface="Calibri"/>
              <a:cs typeface="Arial"/>
            </a:endParaRPr>
          </a:p>
        </p:txBody>
      </p:sp>
      <p:sp>
        <p:nvSpPr>
          <p:cNvPr id="20" name="مستطيل 19"/>
          <p:cNvSpPr/>
          <p:nvPr/>
        </p:nvSpPr>
        <p:spPr>
          <a:xfrm>
            <a:off x="7165775" y="5824894"/>
            <a:ext cx="790601" cy="556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ar-EG" sz="2800" b="1" dirty="0" smtClean="0">
                <a:solidFill>
                  <a:srgbClr val="FFFFFF"/>
                </a:solidFill>
                <a:latin typeface="Calibri"/>
                <a:ea typeface="Calibri"/>
                <a:cs typeface="Times New Roman"/>
              </a:rPr>
              <a:t>125</a:t>
            </a:r>
            <a:endParaRPr lang="en-US" b="1" dirty="0">
              <a:latin typeface="Calibri"/>
              <a:ea typeface="Calibri"/>
              <a:cs typeface="Arial"/>
            </a:endParaRPr>
          </a:p>
        </p:txBody>
      </p:sp>
      <p:sp>
        <p:nvSpPr>
          <p:cNvPr id="21" name="مستطيل 20"/>
          <p:cNvSpPr/>
          <p:nvPr/>
        </p:nvSpPr>
        <p:spPr>
          <a:xfrm>
            <a:off x="7164288" y="6328950"/>
            <a:ext cx="790601" cy="556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ar-EG" sz="2800" b="1" dirty="0" smtClean="0">
                <a:solidFill>
                  <a:srgbClr val="FFFFFF"/>
                </a:solidFill>
                <a:latin typeface="Calibri"/>
                <a:ea typeface="Calibri"/>
                <a:cs typeface="Times New Roman"/>
              </a:rPr>
              <a:t>139</a:t>
            </a:r>
            <a:endParaRPr lang="en-US" b="1" dirty="0">
              <a:latin typeface="Calibri"/>
              <a:ea typeface="Calibri"/>
              <a:cs typeface="Arial"/>
            </a:endParaRPr>
          </a:p>
        </p:txBody>
      </p:sp>
      <p:sp>
        <p:nvSpPr>
          <p:cNvPr id="22" name="مستطيل 21"/>
          <p:cNvSpPr/>
          <p:nvPr/>
        </p:nvSpPr>
        <p:spPr>
          <a:xfrm>
            <a:off x="4441582" y="476672"/>
            <a:ext cx="274434" cy="6227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ar-EG" sz="3200" b="1" dirty="0" err="1" smtClean="0">
                <a:latin typeface="Calibri"/>
                <a:ea typeface="Calibri"/>
                <a:cs typeface="Times New Roman"/>
              </a:rPr>
              <a:t>|</a:t>
            </a:r>
            <a:endParaRPr lang="en-US" sz="2000" b="1" dirty="0">
              <a:latin typeface="Calibri"/>
              <a:ea typeface="Calibri"/>
              <a:cs typeface="Arial"/>
            </a:endParaRPr>
          </a:p>
        </p:txBody>
      </p:sp>
      <p:sp>
        <p:nvSpPr>
          <p:cNvPr id="23" name="مستطيل 22"/>
          <p:cNvSpPr/>
          <p:nvPr/>
        </p:nvSpPr>
        <p:spPr>
          <a:xfrm>
            <a:off x="4355976" y="908720"/>
            <a:ext cx="364202" cy="6227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ar-EG" sz="3200" b="1" dirty="0" err="1" smtClean="0">
                <a:latin typeface="Calibri"/>
                <a:ea typeface="Calibri"/>
                <a:cs typeface="Times New Roman"/>
              </a:rPr>
              <a:t>||</a:t>
            </a:r>
            <a:endParaRPr lang="en-US" sz="2000" b="1" dirty="0">
              <a:latin typeface="Calibri"/>
              <a:ea typeface="Calibri"/>
              <a:cs typeface="Arial"/>
            </a:endParaRPr>
          </a:p>
        </p:txBody>
      </p:sp>
      <p:sp>
        <p:nvSpPr>
          <p:cNvPr id="24" name="مستطيل 23"/>
          <p:cNvSpPr/>
          <p:nvPr/>
        </p:nvSpPr>
        <p:spPr>
          <a:xfrm>
            <a:off x="4427984" y="1412776"/>
            <a:ext cx="274434" cy="6227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ar-EG" sz="3200" b="1" dirty="0" err="1" smtClean="0">
                <a:latin typeface="Calibri"/>
                <a:ea typeface="Calibri"/>
                <a:cs typeface="Times New Roman"/>
              </a:rPr>
              <a:t>|</a:t>
            </a:r>
            <a:endParaRPr lang="en-US" sz="2000" b="1" dirty="0">
              <a:latin typeface="Calibri"/>
              <a:ea typeface="Calibri"/>
              <a:cs typeface="Arial"/>
            </a:endParaRPr>
          </a:p>
        </p:txBody>
      </p:sp>
      <p:sp>
        <p:nvSpPr>
          <p:cNvPr id="25" name="مستطيل 24"/>
          <p:cNvSpPr/>
          <p:nvPr/>
        </p:nvSpPr>
        <p:spPr>
          <a:xfrm>
            <a:off x="4427984" y="1916832"/>
            <a:ext cx="274434" cy="6227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ar-EG" sz="3200" b="1" dirty="0" err="1" smtClean="0">
                <a:latin typeface="Calibri"/>
                <a:ea typeface="Calibri"/>
                <a:cs typeface="Times New Roman"/>
              </a:rPr>
              <a:t>|</a:t>
            </a:r>
            <a:endParaRPr lang="en-US" sz="2000" b="1" dirty="0">
              <a:latin typeface="Calibri"/>
              <a:ea typeface="Calibri"/>
              <a:cs typeface="Arial"/>
            </a:endParaRPr>
          </a:p>
        </p:txBody>
      </p:sp>
      <p:sp>
        <p:nvSpPr>
          <p:cNvPr id="26" name="مستطيل 25"/>
          <p:cNvSpPr/>
          <p:nvPr/>
        </p:nvSpPr>
        <p:spPr>
          <a:xfrm>
            <a:off x="4427984" y="2348880"/>
            <a:ext cx="274434" cy="6227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ar-EG" sz="3200" b="1" dirty="0" err="1" smtClean="0">
                <a:latin typeface="Calibri"/>
                <a:ea typeface="Calibri"/>
                <a:cs typeface="Times New Roman"/>
              </a:rPr>
              <a:t>|</a:t>
            </a:r>
            <a:endParaRPr lang="en-US" sz="2000" b="1" dirty="0">
              <a:latin typeface="Calibri"/>
              <a:ea typeface="Calibri"/>
              <a:cs typeface="Arial"/>
            </a:endParaRPr>
          </a:p>
        </p:txBody>
      </p:sp>
      <p:sp>
        <p:nvSpPr>
          <p:cNvPr id="27" name="مستطيل 26"/>
          <p:cNvSpPr/>
          <p:nvPr/>
        </p:nvSpPr>
        <p:spPr>
          <a:xfrm>
            <a:off x="4427984" y="2878209"/>
            <a:ext cx="274434" cy="6227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ar-EG" sz="3200" b="1" dirty="0" err="1" smtClean="0">
                <a:latin typeface="Calibri"/>
                <a:ea typeface="Calibri"/>
                <a:cs typeface="Times New Roman"/>
              </a:rPr>
              <a:t>|</a:t>
            </a:r>
            <a:endParaRPr lang="en-US" sz="2000" b="1" dirty="0">
              <a:latin typeface="Calibri"/>
              <a:ea typeface="Calibri"/>
              <a:cs typeface="Arial"/>
            </a:endParaRPr>
          </a:p>
        </p:txBody>
      </p:sp>
      <p:sp>
        <p:nvSpPr>
          <p:cNvPr id="28" name="مستطيل 27"/>
          <p:cNvSpPr/>
          <p:nvPr/>
        </p:nvSpPr>
        <p:spPr>
          <a:xfrm>
            <a:off x="4427984" y="3310257"/>
            <a:ext cx="274434" cy="6227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ar-EG" sz="3200" b="1" dirty="0" err="1" smtClean="0">
                <a:latin typeface="Calibri"/>
                <a:ea typeface="Calibri"/>
                <a:cs typeface="Times New Roman"/>
              </a:rPr>
              <a:t>|</a:t>
            </a:r>
            <a:endParaRPr lang="en-US" sz="2000" b="1" dirty="0">
              <a:latin typeface="Calibri"/>
              <a:ea typeface="Calibri"/>
              <a:cs typeface="Arial"/>
            </a:endParaRPr>
          </a:p>
        </p:txBody>
      </p:sp>
      <p:sp>
        <p:nvSpPr>
          <p:cNvPr id="29" name="مستطيل 28"/>
          <p:cNvSpPr/>
          <p:nvPr/>
        </p:nvSpPr>
        <p:spPr>
          <a:xfrm>
            <a:off x="4427984" y="3814313"/>
            <a:ext cx="274434" cy="6227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ar-EG" sz="3200" b="1" dirty="0" err="1" smtClean="0">
                <a:latin typeface="Calibri"/>
                <a:ea typeface="Calibri"/>
                <a:cs typeface="Times New Roman"/>
              </a:rPr>
              <a:t>|</a:t>
            </a:r>
            <a:endParaRPr lang="en-US" sz="2000" b="1" dirty="0">
              <a:latin typeface="Calibri"/>
              <a:ea typeface="Calibri"/>
              <a:cs typeface="Arial"/>
            </a:endParaRPr>
          </a:p>
        </p:txBody>
      </p:sp>
      <p:sp>
        <p:nvSpPr>
          <p:cNvPr id="30" name="مستطيل 29"/>
          <p:cNvSpPr/>
          <p:nvPr/>
        </p:nvSpPr>
        <p:spPr>
          <a:xfrm>
            <a:off x="4441582" y="4246361"/>
            <a:ext cx="274434" cy="6227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ar-EG" sz="3200" b="1" dirty="0" err="1" smtClean="0">
                <a:latin typeface="Calibri"/>
                <a:ea typeface="Calibri"/>
                <a:cs typeface="Times New Roman"/>
              </a:rPr>
              <a:t>|</a:t>
            </a:r>
            <a:endParaRPr lang="en-US" sz="2000" b="1" dirty="0">
              <a:latin typeface="Calibri"/>
              <a:ea typeface="Calibri"/>
              <a:cs typeface="Arial"/>
            </a:endParaRPr>
          </a:p>
        </p:txBody>
      </p:sp>
      <p:sp>
        <p:nvSpPr>
          <p:cNvPr id="31" name="مستطيل 30"/>
          <p:cNvSpPr/>
          <p:nvPr/>
        </p:nvSpPr>
        <p:spPr>
          <a:xfrm>
            <a:off x="4355976" y="4750417"/>
            <a:ext cx="364202" cy="6227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ar-EG" sz="3200" b="1" dirty="0" err="1" smtClean="0">
                <a:latin typeface="Calibri"/>
                <a:ea typeface="Calibri"/>
                <a:cs typeface="Times New Roman"/>
              </a:rPr>
              <a:t>||</a:t>
            </a:r>
            <a:endParaRPr lang="en-US" sz="2000" b="1" dirty="0">
              <a:latin typeface="Calibri"/>
              <a:ea typeface="Calibri"/>
              <a:cs typeface="Arial"/>
            </a:endParaRPr>
          </a:p>
        </p:txBody>
      </p:sp>
      <p:sp>
        <p:nvSpPr>
          <p:cNvPr id="32" name="مستطيل 31"/>
          <p:cNvSpPr/>
          <p:nvPr/>
        </p:nvSpPr>
        <p:spPr>
          <a:xfrm>
            <a:off x="4427984" y="5254473"/>
            <a:ext cx="274434" cy="6227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ar-EG" sz="3200" b="1" dirty="0" err="1" smtClean="0">
                <a:latin typeface="Calibri"/>
                <a:ea typeface="Calibri"/>
                <a:cs typeface="Times New Roman"/>
              </a:rPr>
              <a:t>|</a:t>
            </a:r>
            <a:endParaRPr lang="en-US" sz="2000" b="1" dirty="0">
              <a:latin typeface="Calibri"/>
              <a:ea typeface="Calibri"/>
              <a:cs typeface="Arial"/>
            </a:endParaRPr>
          </a:p>
        </p:txBody>
      </p:sp>
      <p:sp>
        <p:nvSpPr>
          <p:cNvPr id="33" name="مستطيل 32"/>
          <p:cNvSpPr/>
          <p:nvPr/>
        </p:nvSpPr>
        <p:spPr>
          <a:xfrm>
            <a:off x="4427984" y="5686521"/>
            <a:ext cx="274434" cy="6227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ar-EG" sz="3200" b="1" dirty="0" err="1" smtClean="0">
                <a:latin typeface="Calibri"/>
                <a:ea typeface="Calibri"/>
                <a:cs typeface="Times New Roman"/>
              </a:rPr>
              <a:t>|</a:t>
            </a:r>
            <a:endParaRPr lang="en-US" sz="2000" b="1" dirty="0">
              <a:latin typeface="Calibri"/>
              <a:ea typeface="Calibri"/>
              <a:cs typeface="Arial"/>
            </a:endParaRPr>
          </a:p>
        </p:txBody>
      </p:sp>
      <p:sp>
        <p:nvSpPr>
          <p:cNvPr id="34" name="مستطيل 33"/>
          <p:cNvSpPr/>
          <p:nvPr/>
        </p:nvSpPr>
        <p:spPr>
          <a:xfrm>
            <a:off x="4427984" y="6190577"/>
            <a:ext cx="274434" cy="6227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ar-EG" sz="3200" b="1" dirty="0" err="1" smtClean="0">
                <a:latin typeface="Calibri"/>
                <a:ea typeface="Calibri"/>
                <a:cs typeface="Times New Roman"/>
              </a:rPr>
              <a:t>|</a:t>
            </a:r>
            <a:endParaRPr lang="en-US" sz="2000" b="1" dirty="0">
              <a:latin typeface="Calibri"/>
              <a:ea typeface="Calibri"/>
              <a:cs typeface="Arial"/>
            </a:endParaRPr>
          </a:p>
        </p:txBody>
      </p:sp>
      <p:sp>
        <p:nvSpPr>
          <p:cNvPr id="35" name="مستطيل 34"/>
          <p:cNvSpPr/>
          <p:nvPr/>
        </p:nvSpPr>
        <p:spPr>
          <a:xfrm>
            <a:off x="1547664" y="548680"/>
            <a:ext cx="444352" cy="689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ar-EG" sz="3600" b="1" dirty="0" smtClean="0">
                <a:latin typeface="Calibri"/>
                <a:ea typeface="Calibri"/>
                <a:cs typeface="Times New Roman"/>
              </a:rPr>
              <a:t>1</a:t>
            </a:r>
            <a:endParaRPr lang="en-US" sz="2400" b="1" dirty="0">
              <a:latin typeface="Calibri"/>
              <a:ea typeface="Calibri"/>
              <a:cs typeface="Arial"/>
            </a:endParaRPr>
          </a:p>
        </p:txBody>
      </p:sp>
      <p:sp>
        <p:nvSpPr>
          <p:cNvPr id="36" name="مستطيل 35"/>
          <p:cNvSpPr/>
          <p:nvPr/>
        </p:nvSpPr>
        <p:spPr>
          <a:xfrm>
            <a:off x="1607368" y="980728"/>
            <a:ext cx="444352" cy="689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ar-EG" sz="3600" b="1" dirty="0" smtClean="0">
                <a:latin typeface="Calibri"/>
                <a:ea typeface="Calibri"/>
                <a:cs typeface="Times New Roman"/>
              </a:rPr>
              <a:t>2</a:t>
            </a:r>
            <a:endParaRPr lang="en-US" sz="2400" b="1" dirty="0">
              <a:latin typeface="Calibri"/>
              <a:ea typeface="Calibri"/>
              <a:cs typeface="Arial"/>
            </a:endParaRPr>
          </a:p>
        </p:txBody>
      </p:sp>
      <p:sp>
        <p:nvSpPr>
          <p:cNvPr id="37" name="مستطيل 36"/>
          <p:cNvSpPr/>
          <p:nvPr/>
        </p:nvSpPr>
        <p:spPr>
          <a:xfrm>
            <a:off x="1607368" y="1484784"/>
            <a:ext cx="444352" cy="689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ar-EG" sz="3600" b="1" dirty="0" smtClean="0">
                <a:latin typeface="Calibri"/>
                <a:ea typeface="Calibri"/>
                <a:cs typeface="Times New Roman"/>
              </a:rPr>
              <a:t>1</a:t>
            </a:r>
            <a:endParaRPr lang="en-US" sz="2400" b="1" dirty="0">
              <a:latin typeface="Calibri"/>
              <a:ea typeface="Calibri"/>
              <a:cs typeface="Arial"/>
            </a:endParaRPr>
          </a:p>
        </p:txBody>
      </p:sp>
      <p:sp>
        <p:nvSpPr>
          <p:cNvPr id="38" name="مستطيل 37"/>
          <p:cNvSpPr/>
          <p:nvPr/>
        </p:nvSpPr>
        <p:spPr>
          <a:xfrm>
            <a:off x="1607368" y="1916832"/>
            <a:ext cx="444352" cy="689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ar-EG" sz="3600" b="1" dirty="0" smtClean="0">
                <a:latin typeface="Calibri"/>
                <a:ea typeface="Calibri"/>
                <a:cs typeface="Times New Roman"/>
              </a:rPr>
              <a:t>1</a:t>
            </a:r>
            <a:endParaRPr lang="en-US" sz="2400" b="1" dirty="0">
              <a:latin typeface="Calibri"/>
              <a:ea typeface="Calibri"/>
              <a:cs typeface="Arial"/>
            </a:endParaRPr>
          </a:p>
        </p:txBody>
      </p:sp>
      <p:sp>
        <p:nvSpPr>
          <p:cNvPr id="39" name="مستطيل 38"/>
          <p:cNvSpPr/>
          <p:nvPr/>
        </p:nvSpPr>
        <p:spPr>
          <a:xfrm>
            <a:off x="1607368" y="2451869"/>
            <a:ext cx="444352" cy="689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ar-EG" sz="3600" b="1" dirty="0" smtClean="0">
                <a:latin typeface="Calibri"/>
                <a:ea typeface="Calibri"/>
                <a:cs typeface="Times New Roman"/>
              </a:rPr>
              <a:t>1</a:t>
            </a:r>
            <a:endParaRPr lang="en-US" sz="2400" b="1" dirty="0">
              <a:latin typeface="Calibri"/>
              <a:ea typeface="Calibri"/>
              <a:cs typeface="Arial"/>
            </a:endParaRPr>
          </a:p>
        </p:txBody>
      </p:sp>
      <p:sp>
        <p:nvSpPr>
          <p:cNvPr id="40" name="مستطيل 39"/>
          <p:cNvSpPr/>
          <p:nvPr/>
        </p:nvSpPr>
        <p:spPr>
          <a:xfrm>
            <a:off x="1607368" y="2924944"/>
            <a:ext cx="444352" cy="689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ar-EG" sz="3600" b="1" dirty="0" smtClean="0">
                <a:latin typeface="Calibri"/>
                <a:ea typeface="Calibri"/>
                <a:cs typeface="Times New Roman"/>
              </a:rPr>
              <a:t>1</a:t>
            </a:r>
            <a:endParaRPr lang="en-US" sz="2400" b="1" dirty="0">
              <a:latin typeface="Calibri"/>
              <a:ea typeface="Calibri"/>
              <a:cs typeface="Arial"/>
            </a:endParaRPr>
          </a:p>
        </p:txBody>
      </p:sp>
      <p:sp>
        <p:nvSpPr>
          <p:cNvPr id="41" name="مستطيل 40"/>
          <p:cNvSpPr/>
          <p:nvPr/>
        </p:nvSpPr>
        <p:spPr>
          <a:xfrm>
            <a:off x="1607368" y="3356992"/>
            <a:ext cx="444352" cy="689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ar-EG" sz="3600" b="1" dirty="0" smtClean="0">
                <a:latin typeface="Calibri"/>
                <a:ea typeface="Calibri"/>
                <a:cs typeface="Times New Roman"/>
              </a:rPr>
              <a:t>1</a:t>
            </a:r>
            <a:endParaRPr lang="en-US" sz="2400" b="1" dirty="0">
              <a:latin typeface="Calibri"/>
              <a:ea typeface="Calibri"/>
              <a:cs typeface="Arial"/>
            </a:endParaRPr>
          </a:p>
        </p:txBody>
      </p:sp>
      <p:sp>
        <p:nvSpPr>
          <p:cNvPr id="42" name="مستطيل 41"/>
          <p:cNvSpPr/>
          <p:nvPr/>
        </p:nvSpPr>
        <p:spPr>
          <a:xfrm>
            <a:off x="1607368" y="3861048"/>
            <a:ext cx="444352" cy="689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ar-EG" sz="3600" b="1" dirty="0" smtClean="0">
                <a:latin typeface="Calibri"/>
                <a:ea typeface="Calibri"/>
                <a:cs typeface="Times New Roman"/>
              </a:rPr>
              <a:t>1</a:t>
            </a:r>
            <a:endParaRPr lang="en-US" sz="2400" b="1" dirty="0">
              <a:latin typeface="Calibri"/>
              <a:ea typeface="Calibri"/>
              <a:cs typeface="Arial"/>
            </a:endParaRPr>
          </a:p>
        </p:txBody>
      </p:sp>
      <p:sp>
        <p:nvSpPr>
          <p:cNvPr id="43" name="مستطيل 42"/>
          <p:cNvSpPr/>
          <p:nvPr/>
        </p:nvSpPr>
        <p:spPr>
          <a:xfrm>
            <a:off x="1607368" y="4349399"/>
            <a:ext cx="444352" cy="689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ar-EG" sz="3600" b="1" dirty="0" smtClean="0">
                <a:latin typeface="Calibri"/>
                <a:ea typeface="Calibri"/>
                <a:cs typeface="Times New Roman"/>
              </a:rPr>
              <a:t>1</a:t>
            </a:r>
            <a:endParaRPr lang="en-US" sz="2400" b="1" dirty="0">
              <a:latin typeface="Calibri"/>
              <a:ea typeface="Calibri"/>
              <a:cs typeface="Arial"/>
            </a:endParaRPr>
          </a:p>
        </p:txBody>
      </p:sp>
      <p:sp>
        <p:nvSpPr>
          <p:cNvPr id="44" name="مستطيل 43"/>
          <p:cNvSpPr/>
          <p:nvPr/>
        </p:nvSpPr>
        <p:spPr>
          <a:xfrm>
            <a:off x="1607368" y="4869160"/>
            <a:ext cx="444352" cy="689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ar-EG" sz="3600" b="1" dirty="0" smtClean="0">
                <a:latin typeface="Calibri"/>
                <a:ea typeface="Calibri"/>
                <a:cs typeface="Times New Roman"/>
              </a:rPr>
              <a:t>2</a:t>
            </a:r>
            <a:endParaRPr lang="en-US" sz="2400" b="1" dirty="0">
              <a:latin typeface="Calibri"/>
              <a:ea typeface="Calibri"/>
              <a:cs typeface="Arial"/>
            </a:endParaRPr>
          </a:p>
        </p:txBody>
      </p:sp>
      <p:sp>
        <p:nvSpPr>
          <p:cNvPr id="45" name="مستطيل 44"/>
          <p:cNvSpPr/>
          <p:nvPr/>
        </p:nvSpPr>
        <p:spPr>
          <a:xfrm>
            <a:off x="1607368" y="5326530"/>
            <a:ext cx="444352" cy="689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ar-EG" sz="3600" b="1" dirty="0" smtClean="0">
                <a:latin typeface="Calibri"/>
                <a:ea typeface="Calibri"/>
                <a:cs typeface="Times New Roman"/>
              </a:rPr>
              <a:t>1</a:t>
            </a:r>
            <a:endParaRPr lang="en-US" sz="2400" b="1" dirty="0">
              <a:latin typeface="Calibri"/>
              <a:ea typeface="Calibri"/>
              <a:cs typeface="Arial"/>
            </a:endParaRPr>
          </a:p>
        </p:txBody>
      </p:sp>
      <p:sp>
        <p:nvSpPr>
          <p:cNvPr id="46" name="مستطيل 45"/>
          <p:cNvSpPr/>
          <p:nvPr/>
        </p:nvSpPr>
        <p:spPr>
          <a:xfrm>
            <a:off x="1607368" y="5764237"/>
            <a:ext cx="444352" cy="689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ar-EG" sz="3600" b="1" dirty="0" smtClean="0">
                <a:latin typeface="Calibri"/>
                <a:ea typeface="Calibri"/>
                <a:cs typeface="Times New Roman"/>
              </a:rPr>
              <a:t>1</a:t>
            </a:r>
            <a:endParaRPr lang="en-US" sz="2400" b="1" dirty="0">
              <a:latin typeface="Calibri"/>
              <a:ea typeface="Calibri"/>
              <a:cs typeface="Arial"/>
            </a:endParaRPr>
          </a:p>
        </p:txBody>
      </p:sp>
      <p:sp>
        <p:nvSpPr>
          <p:cNvPr id="47" name="مستطيل 46"/>
          <p:cNvSpPr/>
          <p:nvPr/>
        </p:nvSpPr>
        <p:spPr>
          <a:xfrm>
            <a:off x="1607368" y="6237312"/>
            <a:ext cx="444352" cy="689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ar-EG" sz="3600" b="1" dirty="0" smtClean="0">
                <a:latin typeface="Calibri"/>
                <a:ea typeface="Calibri"/>
                <a:cs typeface="Times New Roman"/>
              </a:rPr>
              <a:t>1</a:t>
            </a:r>
            <a:endParaRPr lang="en-US" sz="2400" b="1" dirty="0">
              <a:latin typeface="Calibri"/>
              <a:ea typeface="Calibri"/>
              <a:cs typeface="Arial"/>
            </a:endParaRPr>
          </a:p>
        </p:txBody>
      </p:sp>
    </p:spTree>
  </p:cSld>
  <p:clrMapOvr>
    <a:masterClrMapping/>
  </p:clrMapOvr>
  <p:transition>
    <p:wheel spokes="2"/>
    <p:sndAc>
      <p:stSnd>
        <p:snd r:embed="rId2" name="0162 - bing sou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أسعا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إشار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تكرار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5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5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6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6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7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7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7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8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9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1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1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13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1043608" y="2708920"/>
            <a:ext cx="7128792" cy="1464231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ar-SA" sz="4000" b="1" dirty="0" smtClean="0"/>
              <a:t>عدد الحقائب التي سعرها بين 50 و 69 ريالًا = 6 حقائب</a:t>
            </a:r>
            <a:endParaRPr lang="en-US" sz="4000" dirty="0"/>
          </a:p>
        </p:txBody>
      </p:sp>
    </p:spTree>
  </p:cSld>
  <p:clrMapOvr>
    <a:masterClrMapping/>
  </p:clrMapOvr>
  <p:transition>
    <p:wheel spokes="2"/>
    <p:sndAc>
      <p:stSnd>
        <p:snd r:embed="rId2" name="0162 - bing sou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عدد الحقائب التي سعرها بين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ذو زاويتين مستديرتين في نفس الجانب 3"/>
          <p:cNvSpPr/>
          <p:nvPr/>
        </p:nvSpPr>
        <p:spPr>
          <a:xfrm rot="16200000">
            <a:off x="3607587" y="-3036139"/>
            <a:ext cx="1857388" cy="8501122"/>
          </a:xfrm>
          <a:prstGeom prst="round2SameRect">
            <a:avLst/>
          </a:prstGeom>
          <a:gradFill flip="none" rotWithShape="1">
            <a:gsLst>
              <a:gs pos="0">
                <a:srgbClr val="3399FF"/>
              </a:gs>
              <a:gs pos="16000">
                <a:srgbClr val="00CCCC"/>
              </a:gs>
              <a:gs pos="47000">
                <a:srgbClr val="9999FF"/>
              </a:gs>
              <a:gs pos="60001">
                <a:srgbClr val="2E6792"/>
              </a:gs>
              <a:gs pos="71001">
                <a:srgbClr val="3333CC"/>
              </a:gs>
              <a:gs pos="81000">
                <a:srgbClr val="1170FF"/>
              </a:gs>
              <a:gs pos="100000">
                <a:srgbClr val="006699"/>
              </a:gs>
            </a:gsLst>
            <a:lin ang="5400000" scaled="0"/>
            <a:tileRect r="-100000" b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>
              <a:solidFill>
                <a:srgbClr val="FFFF00"/>
              </a:solidFill>
            </a:endParaRPr>
          </a:p>
        </p:txBody>
      </p:sp>
      <p:sp>
        <p:nvSpPr>
          <p:cNvPr id="5" name="مستطيل 4"/>
          <p:cNvSpPr>
            <a:spLocks noChangeArrowheads="1"/>
          </p:cNvSpPr>
          <p:nvPr/>
        </p:nvSpPr>
        <p:spPr bwMode="auto">
          <a:xfrm rot="16603">
            <a:off x="284163" y="377825"/>
            <a:ext cx="8361362" cy="163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latin typeface="Calibri" pitchFamily="34" charset="0"/>
              </a:rPr>
              <a:t>2) </a:t>
            </a:r>
            <a:r>
              <a:rPr lang="ar-EG" sz="3600" b="1" dirty="0">
                <a:solidFill>
                  <a:srgbClr val="C00000"/>
                </a:solidFill>
                <a:latin typeface="Calibri" pitchFamily="34" charset="0"/>
              </a:rPr>
              <a:t>أزهار: مثل بيانات الجدول المجاور بالأعمدة, ثم قارن بين عدد أزهار الياسمين وعدد أزهار </a:t>
            </a:r>
            <a:r>
              <a:rPr lang="ar-EG" sz="3600" b="1" dirty="0" err="1">
                <a:solidFill>
                  <a:srgbClr val="C00000"/>
                </a:solidFill>
                <a:latin typeface="Calibri" pitchFamily="34" charset="0"/>
              </a:rPr>
              <a:t>الفل.</a:t>
            </a:r>
            <a:r>
              <a:rPr lang="ar-EG" sz="3600" b="1" dirty="0">
                <a:solidFill>
                  <a:srgbClr val="C00000"/>
                </a:solidFill>
                <a:latin typeface="Calibri" pitchFamily="34" charset="0"/>
              </a:rPr>
              <a:t> </a:t>
            </a:r>
          </a:p>
          <a:p>
            <a:pPr algn="ctr"/>
            <a:r>
              <a:rPr lang="ar-EG" sz="2800" b="1" dirty="0">
                <a:solidFill>
                  <a:srgbClr val="003300"/>
                </a:solidFill>
                <a:latin typeface="Calibri" pitchFamily="34" charset="0"/>
              </a:rPr>
              <a:t>(الدرس </a:t>
            </a:r>
            <a:r>
              <a:rPr lang="ar-EG" sz="2800" b="1" dirty="0" err="1">
                <a:solidFill>
                  <a:srgbClr val="003300"/>
                </a:solidFill>
                <a:latin typeface="Calibri" pitchFamily="34" charset="0"/>
              </a:rPr>
              <a:t>2 </a:t>
            </a:r>
            <a:r>
              <a:rPr lang="ar-EG" sz="2800" b="1" dirty="0">
                <a:solidFill>
                  <a:srgbClr val="003300"/>
                </a:solidFill>
                <a:latin typeface="Calibri" pitchFamily="34" charset="0"/>
              </a:rPr>
              <a:t>– 2</a:t>
            </a:r>
            <a:r>
              <a:rPr lang="ar-EG" sz="2800" b="1" dirty="0" err="1">
                <a:solidFill>
                  <a:srgbClr val="003300"/>
                </a:solidFill>
                <a:latin typeface="Calibri" pitchFamily="34" charset="0"/>
              </a:rPr>
              <a:t>)</a:t>
            </a:r>
            <a:endParaRPr lang="en-US" sz="3600" dirty="0">
              <a:solidFill>
                <a:srgbClr val="003300"/>
              </a:solidFill>
              <a:latin typeface="Calibri" pitchFamily="34" charset="0"/>
            </a:endParaRPr>
          </a:p>
        </p:txBody>
      </p:sp>
      <p:graphicFrame>
        <p:nvGraphicFramePr>
          <p:cNvPr id="6" name="جدول 5"/>
          <p:cNvGraphicFramePr>
            <a:graphicFrameLocks noGrp="1"/>
          </p:cNvGraphicFramePr>
          <p:nvPr/>
        </p:nvGraphicFramePr>
        <p:xfrm>
          <a:off x="1643025" y="2500313"/>
          <a:ext cx="5429288" cy="3286152"/>
        </p:xfrm>
        <a:graphic>
          <a:graphicData uri="http://schemas.openxmlformats.org/drawingml/2006/table">
            <a:tbl>
              <a:tblPr rtl="1"/>
              <a:tblGrid>
                <a:gridCol w="2970015"/>
                <a:gridCol w="2459273"/>
              </a:tblGrid>
              <a:tr h="547692">
                <a:tc gridSpan="2"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</a:tr>
              <a:tr h="547692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</a:tr>
              <a:tr h="547692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</a:tr>
              <a:tr h="547692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</a:tr>
              <a:tr h="547692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</a:tr>
              <a:tr h="547692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7" name="مستطيل 33"/>
          <p:cNvSpPr>
            <a:spLocks noChangeArrowheads="1"/>
          </p:cNvSpPr>
          <p:nvPr/>
        </p:nvSpPr>
        <p:spPr bwMode="auto">
          <a:xfrm>
            <a:off x="1643063" y="2500313"/>
            <a:ext cx="53578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>
                <a:solidFill>
                  <a:srgbClr val="C00000"/>
                </a:solidFill>
                <a:latin typeface="Calibri" pitchFamily="34" charset="0"/>
              </a:rPr>
              <a:t>أنواع الأزهار وعددها في حديقة منزلية</a:t>
            </a:r>
            <a:endParaRPr lang="en-US" sz="3200" dirty="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8" name="مستطيل 34"/>
          <p:cNvSpPr>
            <a:spLocks noChangeArrowheads="1"/>
          </p:cNvSpPr>
          <p:nvPr/>
        </p:nvSpPr>
        <p:spPr bwMode="auto">
          <a:xfrm>
            <a:off x="4429125" y="3071813"/>
            <a:ext cx="19288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solidFill>
                  <a:srgbClr val="C00000"/>
                </a:solidFill>
                <a:latin typeface="Calibri" pitchFamily="34" charset="0"/>
              </a:rPr>
              <a:t>النوع</a:t>
            </a:r>
            <a:endParaRPr lang="en-US" sz="320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" name="مستطيل 35"/>
          <p:cNvSpPr>
            <a:spLocks noChangeArrowheads="1"/>
          </p:cNvSpPr>
          <p:nvPr/>
        </p:nvSpPr>
        <p:spPr bwMode="auto">
          <a:xfrm>
            <a:off x="2286000" y="3071813"/>
            <a:ext cx="13604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solidFill>
                  <a:srgbClr val="C00000"/>
                </a:solidFill>
                <a:latin typeface="Calibri" pitchFamily="34" charset="0"/>
              </a:rPr>
              <a:t>العدد</a:t>
            </a:r>
            <a:endParaRPr lang="en-US" sz="320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0" name="مستطيل 36"/>
          <p:cNvSpPr>
            <a:spLocks noChangeArrowheads="1"/>
          </p:cNvSpPr>
          <p:nvPr/>
        </p:nvSpPr>
        <p:spPr bwMode="auto">
          <a:xfrm>
            <a:off x="4643438" y="3630613"/>
            <a:ext cx="16430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>
                <a:latin typeface="Calibri" pitchFamily="34" charset="0"/>
              </a:rPr>
              <a:t>الياسمين</a:t>
            </a:r>
            <a:endParaRPr lang="en-US" sz="3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1" name="مستطيل 37"/>
          <p:cNvSpPr>
            <a:spLocks noChangeArrowheads="1"/>
          </p:cNvSpPr>
          <p:nvPr/>
        </p:nvSpPr>
        <p:spPr bwMode="auto">
          <a:xfrm>
            <a:off x="2643188" y="3643313"/>
            <a:ext cx="6461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</a:rPr>
              <a:t>38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2" name="مستطيل 38"/>
          <p:cNvSpPr>
            <a:spLocks noChangeArrowheads="1"/>
          </p:cNvSpPr>
          <p:nvPr/>
        </p:nvSpPr>
        <p:spPr bwMode="auto">
          <a:xfrm>
            <a:off x="4429125" y="4214813"/>
            <a:ext cx="19288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</a:rPr>
              <a:t>القرنفل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3" name="مستطيل 39"/>
          <p:cNvSpPr>
            <a:spLocks noChangeArrowheads="1"/>
          </p:cNvSpPr>
          <p:nvPr/>
        </p:nvSpPr>
        <p:spPr bwMode="auto">
          <a:xfrm>
            <a:off x="2643188" y="4143375"/>
            <a:ext cx="6461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</a:rPr>
              <a:t>27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4" name="مستطيل 40"/>
          <p:cNvSpPr>
            <a:spLocks noChangeArrowheads="1"/>
          </p:cNvSpPr>
          <p:nvPr/>
        </p:nvSpPr>
        <p:spPr bwMode="auto">
          <a:xfrm>
            <a:off x="4967288" y="4714875"/>
            <a:ext cx="1033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</a:rPr>
              <a:t>الفل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5" name="مستطيل 41"/>
          <p:cNvSpPr>
            <a:spLocks noChangeArrowheads="1"/>
          </p:cNvSpPr>
          <p:nvPr/>
        </p:nvSpPr>
        <p:spPr bwMode="auto">
          <a:xfrm>
            <a:off x="4572000" y="5214938"/>
            <a:ext cx="19288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</a:rPr>
              <a:t>الجوري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6" name="مستطيل 44"/>
          <p:cNvSpPr>
            <a:spLocks noChangeArrowheads="1"/>
          </p:cNvSpPr>
          <p:nvPr/>
        </p:nvSpPr>
        <p:spPr bwMode="auto">
          <a:xfrm>
            <a:off x="2714625" y="4714875"/>
            <a:ext cx="6461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</a:rPr>
              <a:t>13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7" name="مستطيل 45"/>
          <p:cNvSpPr>
            <a:spLocks noChangeArrowheads="1"/>
          </p:cNvSpPr>
          <p:nvPr/>
        </p:nvSpPr>
        <p:spPr bwMode="auto">
          <a:xfrm>
            <a:off x="2714625" y="5214938"/>
            <a:ext cx="6461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</a:rPr>
              <a:t>9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 spokes="2"/>
    <p:sndAc>
      <p:stSnd>
        <p:snd r:embed="rId2" name="0162 - bing sou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زهار مثل بيانات الجدول المجاو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137 - step on aluminum c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أنواع الأزهار وعددها في حديقة منزل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نو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لعد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الياسمي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38 زهر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القرنف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27 زهر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الف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13 زهر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الحور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9 زهو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411624" y="5929313"/>
            <a:ext cx="8291051" cy="677585"/>
          </a:xfrm>
          <a:prstGeom prst="round2SameRect">
            <a:avLst>
              <a:gd name="adj1" fmla="val 16667"/>
              <a:gd name="adj2" fmla="val 21969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ar-SA" sz="3600" b="1" dirty="0">
                <a:solidFill>
                  <a:srgbClr val="0000FF"/>
                </a:solidFill>
                <a:latin typeface="Calibri" pitchFamily="34" charset="0"/>
              </a:rPr>
              <a:t>عدد </a:t>
            </a:r>
            <a:r>
              <a:rPr lang="ar-EG" sz="3600" b="1" dirty="0" smtClean="0">
                <a:solidFill>
                  <a:srgbClr val="0000FF"/>
                </a:solidFill>
                <a:latin typeface="Calibri" pitchFamily="34" charset="0"/>
              </a:rPr>
              <a:t>أ</a:t>
            </a:r>
            <a:r>
              <a:rPr lang="ar-SA" sz="3600" b="1" dirty="0" err="1" smtClean="0">
                <a:solidFill>
                  <a:srgbClr val="0000FF"/>
                </a:solidFill>
                <a:latin typeface="Calibri" pitchFamily="34" charset="0"/>
              </a:rPr>
              <a:t>زهار</a:t>
            </a:r>
            <a:r>
              <a:rPr lang="ar-SA" sz="3600" b="1" dirty="0" smtClean="0">
                <a:solidFill>
                  <a:srgbClr val="0000FF"/>
                </a:solidFill>
                <a:latin typeface="Calibri" pitchFamily="34" charset="0"/>
              </a:rPr>
              <a:t> </a:t>
            </a:r>
            <a:r>
              <a:rPr lang="ar-SA" sz="3600" b="1" dirty="0">
                <a:solidFill>
                  <a:srgbClr val="0000FF"/>
                </a:solidFill>
                <a:latin typeface="Calibri" pitchFamily="34" charset="0"/>
              </a:rPr>
              <a:t>الياسمين يقارب </a:t>
            </a:r>
            <a:r>
              <a:rPr lang="ar-SA" sz="3600" b="1" dirty="0" smtClean="0">
                <a:solidFill>
                  <a:srgbClr val="0000FF"/>
                </a:solidFill>
                <a:latin typeface="Calibri" pitchFamily="34" charset="0"/>
              </a:rPr>
              <a:t>ثلاث</a:t>
            </a:r>
            <a:r>
              <a:rPr lang="ar-EG" sz="3600" b="1" dirty="0" smtClean="0">
                <a:solidFill>
                  <a:srgbClr val="0000FF"/>
                </a:solidFill>
                <a:latin typeface="Calibri" pitchFamily="34" charset="0"/>
              </a:rPr>
              <a:t>ة</a:t>
            </a:r>
            <a:r>
              <a:rPr lang="ar-SA" sz="3600" b="1" dirty="0" smtClean="0">
                <a:solidFill>
                  <a:srgbClr val="0000FF"/>
                </a:solidFill>
                <a:latin typeface="Calibri" pitchFamily="34" charset="0"/>
              </a:rPr>
              <a:t> </a:t>
            </a:r>
            <a:r>
              <a:rPr lang="ar-SA" sz="3600" b="1" dirty="0">
                <a:solidFill>
                  <a:srgbClr val="0000FF"/>
                </a:solidFill>
                <a:latin typeface="Calibri" pitchFamily="34" charset="0"/>
              </a:rPr>
              <a:t>أمثال عدد أزهار الفل.</a:t>
            </a:r>
            <a:endParaRPr lang="en-US" sz="3600" dirty="0">
              <a:solidFill>
                <a:srgbClr val="0000FF"/>
              </a:solidFill>
              <a:latin typeface="Calibri" pitchFamily="34" charset="0"/>
            </a:endParaRPr>
          </a:p>
        </p:txBody>
      </p:sp>
      <p:pic>
        <p:nvPicPr>
          <p:cNvPr id="44034" name="صورة 123"/>
          <p:cNvPicPr>
            <a:picLocks noChangeAspect="1" noChangeArrowheads="1"/>
          </p:cNvPicPr>
          <p:nvPr/>
        </p:nvPicPr>
        <p:blipFill>
          <a:blip r:embed="rId5" cstate="print">
            <a:lum bright="-30000" contrast="40000"/>
          </a:blip>
          <a:srcRect/>
          <a:stretch>
            <a:fillRect/>
          </a:stretch>
        </p:blipFill>
        <p:spPr bwMode="auto">
          <a:xfrm>
            <a:off x="611560" y="404663"/>
            <a:ext cx="7890073" cy="5423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علبة 3"/>
          <p:cNvSpPr/>
          <p:nvPr/>
        </p:nvSpPr>
        <p:spPr>
          <a:xfrm>
            <a:off x="5626041" y="404664"/>
            <a:ext cx="2881893" cy="936104"/>
          </a:xfrm>
          <a:prstGeom prst="can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1600"/>
          </a:p>
        </p:txBody>
      </p:sp>
      <p:sp>
        <p:nvSpPr>
          <p:cNvPr id="5" name="مربع نص 4"/>
          <p:cNvSpPr txBox="1">
            <a:spLocks noChangeArrowheads="1"/>
          </p:cNvSpPr>
          <p:nvPr/>
        </p:nvSpPr>
        <p:spPr bwMode="auto">
          <a:xfrm>
            <a:off x="5580112" y="620688"/>
            <a:ext cx="29523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3600" b="1" dirty="0" smtClean="0">
                <a:solidFill>
                  <a:schemeClr val="bg1"/>
                </a:solidFill>
                <a:latin typeface="Times New Roman" pitchFamily="18" charset="0"/>
              </a:rPr>
              <a:t>التمثيل بالأعمدة</a:t>
            </a:r>
            <a:endParaRPr lang="ar-SA" sz="36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>
    <p:wheel spokes="2"/>
    <p:sndAc>
      <p:stSnd>
        <p:snd r:embed="rId2" name="0162 - bing sou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تمثيل بالأعمد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عدد أزهار الياسمين يقار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5"/>
          <p:cNvGrpSpPr>
            <a:grpSpLocks/>
          </p:cNvGrpSpPr>
          <p:nvPr/>
        </p:nvGrpSpPr>
        <p:grpSpPr bwMode="auto">
          <a:xfrm>
            <a:off x="285750" y="285750"/>
            <a:ext cx="8424863" cy="1757363"/>
            <a:chOff x="1500166" y="500042"/>
            <a:chExt cx="6500858" cy="1785950"/>
          </a:xfrm>
        </p:grpSpPr>
        <p:sp>
          <p:nvSpPr>
            <p:cNvPr id="7" name="وسيلة شرح بيضاوية 6"/>
            <p:cNvSpPr/>
            <p:nvPr/>
          </p:nvSpPr>
          <p:spPr>
            <a:xfrm>
              <a:off x="1500166" y="500042"/>
              <a:ext cx="6500858" cy="1785950"/>
            </a:xfrm>
            <a:prstGeom prst="round1Rect">
              <a:avLst/>
            </a:prstGeom>
            <a:gradFill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5400000" scaled="0"/>
            </a:gradFill>
            <a:ln>
              <a:solidFill>
                <a:srgbClr val="FF006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SA" sz="3600"/>
            </a:p>
          </p:txBody>
        </p:sp>
        <p:sp>
          <p:nvSpPr>
            <p:cNvPr id="8" name="وسيلة شرح بيضاوية 7"/>
            <p:cNvSpPr/>
            <p:nvPr/>
          </p:nvSpPr>
          <p:spPr>
            <a:xfrm>
              <a:off x="1714534" y="500042"/>
              <a:ext cx="6286490" cy="1714964"/>
            </a:xfrm>
            <a:prstGeom prst="round1Rect">
              <a:avLst/>
            </a:prstGeom>
            <a:gradFill>
              <a:gsLst>
                <a:gs pos="0">
                  <a:srgbClr val="FBEAC7"/>
                </a:gs>
                <a:gs pos="17999">
                  <a:srgbClr val="FEE7F2"/>
                </a:gs>
                <a:gs pos="36000">
                  <a:srgbClr val="FAC77D"/>
                </a:gs>
                <a:gs pos="61000">
                  <a:srgbClr val="FBA97D"/>
                </a:gs>
                <a:gs pos="82001">
                  <a:srgbClr val="FBD49C"/>
                </a:gs>
                <a:gs pos="100000">
                  <a:srgbClr val="FEE7F2"/>
                </a:gs>
              </a:gsLst>
              <a:lin ang="5400000" scaled="0"/>
            </a:gradFill>
            <a:ln>
              <a:solidFill>
                <a:srgbClr val="FF006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SA" sz="3600"/>
            </a:p>
          </p:txBody>
        </p:sp>
      </p:grpSp>
      <p:sp>
        <p:nvSpPr>
          <p:cNvPr id="54273" name="Rectangle 1"/>
          <p:cNvSpPr>
            <a:spLocks noChangeArrowheads="1"/>
          </p:cNvSpPr>
          <p:nvPr/>
        </p:nvSpPr>
        <p:spPr bwMode="auto">
          <a:xfrm>
            <a:off x="571500" y="430213"/>
            <a:ext cx="8069263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ar-EG" sz="4000" b="1" dirty="0">
                <a:solidFill>
                  <a:srgbClr val="0000FF"/>
                </a:solidFill>
                <a:latin typeface="Calibri" pitchFamily="34" charset="0"/>
              </a:rPr>
              <a:t>3) اختيار من متعدد: الجدول أدناه يمثل أسعار 5 وجبات بالريال في أحد </a:t>
            </a:r>
            <a:r>
              <a:rPr lang="ar-EG" sz="4000" b="1" dirty="0" err="1">
                <a:solidFill>
                  <a:srgbClr val="0000FF"/>
                </a:solidFill>
                <a:latin typeface="Calibri" pitchFamily="34" charset="0"/>
              </a:rPr>
              <a:t>المطاعم.</a:t>
            </a:r>
            <a:r>
              <a:rPr lang="ar-EG" sz="4000" b="1" dirty="0">
                <a:solidFill>
                  <a:srgbClr val="0000FF"/>
                </a:solidFill>
                <a:latin typeface="Calibri" pitchFamily="34" charset="0"/>
              </a:rPr>
              <a:t> </a:t>
            </a:r>
            <a:r>
              <a:rPr lang="ar-EG" sz="2400" b="1" dirty="0">
                <a:latin typeface="Calibri" pitchFamily="34" charset="0"/>
              </a:rPr>
              <a:t>(الدرس </a:t>
            </a:r>
            <a:r>
              <a:rPr lang="ar-EG" sz="2400" b="1" dirty="0" err="1">
                <a:latin typeface="Calibri" pitchFamily="34" charset="0"/>
              </a:rPr>
              <a:t>2 </a:t>
            </a:r>
            <a:r>
              <a:rPr lang="ar-EG" sz="2400" b="1" dirty="0">
                <a:latin typeface="Calibri" pitchFamily="34" charset="0"/>
              </a:rPr>
              <a:t>– 2</a:t>
            </a:r>
            <a:r>
              <a:rPr lang="ar-EG" sz="2400" b="1" dirty="0" err="1">
                <a:latin typeface="Calibri" pitchFamily="34" charset="0"/>
              </a:rPr>
              <a:t>)</a:t>
            </a:r>
            <a:endParaRPr lang="en-US" sz="2400" dirty="0">
              <a:latin typeface="Calibri" pitchFamily="34" charset="0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2428875" y="2143125"/>
            <a:ext cx="4243388" cy="449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2"/>
    <p:sndAc>
      <p:stSnd>
        <p:snd r:embed="rId2" name="0162 - bing sou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492 - drum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42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2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42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42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ختيار من متعدد الجدول أدنا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أسعار الوجب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3" grpId="0" build="p" bldLvl="2"/>
    </p:bld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1959</TotalTime>
  <Words>445</Words>
  <Application>Microsoft Office PowerPoint</Application>
  <PresentationFormat>عرض على الشاشة (3:4)‏</PresentationFormat>
  <Paragraphs>115</Paragraphs>
  <Slides>18</Slides>
  <Notes>0</Notes>
  <HiddenSlides>0</HiddenSlides>
  <MMClips>0</MMClips>
  <ScaleCrop>false</ScaleCrop>
  <HeadingPairs>
    <vt:vector size="4" baseType="variant">
      <vt:variant>
        <vt:lpstr>سمة</vt:lpstr>
      </vt:variant>
      <vt:variant>
        <vt:i4>1</vt:i4>
      </vt:variant>
      <vt:variant>
        <vt:lpstr>عناوين الشرائح</vt:lpstr>
      </vt:variant>
      <vt:variant>
        <vt:i4>18</vt:i4>
      </vt:variant>
    </vt:vector>
  </HeadingPairs>
  <TitlesOfParts>
    <vt:vector size="19" baseType="lpstr">
      <vt:lpstr>سمة Office</vt:lpstr>
      <vt:lpstr>الشريحة 1</vt:lpstr>
      <vt:lpstr>الشريحة 2</vt:lpstr>
      <vt:lpstr>الشريحة 3</vt:lpstr>
      <vt:lpstr>الشريحة 4</vt:lpstr>
      <vt:lpstr>الشريحة 5</vt:lpstr>
      <vt:lpstr>الشريحة 6</vt:lpstr>
      <vt:lpstr>الشريحة 7</vt:lpstr>
      <vt:lpstr>الشريحة 8</vt:lpstr>
      <vt:lpstr>الشريحة 9</vt:lpstr>
      <vt:lpstr>الشريحة 10</vt:lpstr>
      <vt:lpstr>الشريحة 11</vt:lpstr>
      <vt:lpstr>الشريحة 12</vt:lpstr>
      <vt:lpstr>الشريحة 13</vt:lpstr>
      <vt:lpstr>الشريحة 14</vt:lpstr>
      <vt:lpstr>الشريحة 15</vt:lpstr>
      <vt:lpstr>الشريحة 16</vt:lpstr>
      <vt:lpstr>الشريحة 17</vt:lpstr>
      <vt:lpstr>الشريحة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الرياضيات الصف السادس الابتدائي الفصل الدراسي الاول الفصل الثاني</dc:title>
  <dc:subject>اختبار منتصف الفصل الدروس من 2 – 1 إلى 2 – 3</dc:subject>
  <dc:creator>أ / بندر الحازمي</dc:creator>
  <cp:keywords>حقيبة انجاز المعلم والمعلمة</cp:keywords>
  <cp:lastModifiedBy>Dell</cp:lastModifiedBy>
  <cp:revision>275</cp:revision>
  <dcterms:created xsi:type="dcterms:W3CDTF">2013-09-01T13:26:28Z</dcterms:created>
  <dcterms:modified xsi:type="dcterms:W3CDTF">2017-09-15T20:06:57Z</dcterms:modified>
</cp:coreProperties>
</file>