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6" r:id="rId2"/>
    <p:sldId id="256" r:id="rId3"/>
    <p:sldId id="298" r:id="rId4"/>
    <p:sldId id="299" r:id="rId5"/>
    <p:sldId id="303" r:id="rId6"/>
    <p:sldId id="30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05/09/1434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مجموعة 19"/>
          <p:cNvGrpSpPr/>
          <p:nvPr/>
        </p:nvGrpSpPr>
        <p:grpSpPr>
          <a:xfrm>
            <a:off x="428596" y="559279"/>
            <a:ext cx="4329144" cy="4655671"/>
            <a:chOff x="2671748" y="985820"/>
            <a:chExt cx="4329144" cy="4655671"/>
          </a:xfrm>
        </p:grpSpPr>
        <p:grpSp>
          <p:nvGrpSpPr>
            <p:cNvPr id="21" name="مجموعة 8"/>
            <p:cNvGrpSpPr/>
            <p:nvPr/>
          </p:nvGrpSpPr>
          <p:grpSpPr>
            <a:xfrm>
              <a:off x="2786050" y="1285860"/>
              <a:ext cx="4104000" cy="4143404"/>
              <a:chOff x="2071670" y="1857364"/>
              <a:chExt cx="4104000" cy="4143404"/>
            </a:xfrm>
          </p:grpSpPr>
          <p:sp>
            <p:nvSpPr>
              <p:cNvPr id="31" name="مستطيل 30"/>
              <p:cNvSpPr/>
              <p:nvPr/>
            </p:nvSpPr>
            <p:spPr>
              <a:xfrm>
                <a:off x="2071670" y="1857364"/>
                <a:ext cx="4104000" cy="41400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2" name="مستطيل 31"/>
              <p:cNvSpPr/>
              <p:nvPr/>
            </p:nvSpPr>
            <p:spPr>
              <a:xfrm>
                <a:off x="4357686" y="1857364"/>
                <a:ext cx="1800000" cy="1800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3" name="مستطيل 32"/>
              <p:cNvSpPr/>
              <p:nvPr/>
            </p:nvSpPr>
            <p:spPr>
              <a:xfrm>
                <a:off x="2071670" y="1857364"/>
                <a:ext cx="1800000" cy="1800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4" name="مستطيل 33"/>
              <p:cNvSpPr/>
              <p:nvPr/>
            </p:nvSpPr>
            <p:spPr>
              <a:xfrm>
                <a:off x="4357686" y="4200768"/>
                <a:ext cx="1800000" cy="1800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5" name="مستطيل 34"/>
              <p:cNvSpPr/>
              <p:nvPr/>
            </p:nvSpPr>
            <p:spPr>
              <a:xfrm>
                <a:off x="2071670" y="4200768"/>
                <a:ext cx="1800000" cy="180000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23" name="مربع نص 22"/>
            <p:cNvSpPr txBox="1"/>
            <p:nvPr/>
          </p:nvSpPr>
          <p:spPr>
            <a:xfrm>
              <a:off x="6486540" y="1000108"/>
              <a:ext cx="42862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4400" b="1" dirty="0" smtClean="0"/>
                <a:t>+</a:t>
              </a:r>
              <a:endParaRPr lang="ar-SA" sz="4400" b="1" dirty="0"/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2700320" y="1000110"/>
              <a:ext cx="42862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4400" b="1" dirty="0" smtClean="0"/>
                <a:t>ــ</a:t>
              </a:r>
              <a:endParaRPr lang="ar-SA" sz="4400" b="1" dirty="0"/>
            </a:p>
          </p:txBody>
        </p:sp>
        <p:sp>
          <p:nvSpPr>
            <p:cNvPr id="25" name="مربع نص 24"/>
            <p:cNvSpPr txBox="1"/>
            <p:nvPr/>
          </p:nvSpPr>
          <p:spPr>
            <a:xfrm>
              <a:off x="6572264" y="4829188"/>
              <a:ext cx="42862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4400" b="1" dirty="0" smtClean="0"/>
                <a:t>ــ</a:t>
              </a:r>
              <a:endParaRPr lang="ar-SA" sz="4400" b="1" dirty="0"/>
            </a:p>
          </p:txBody>
        </p:sp>
        <p:sp>
          <p:nvSpPr>
            <p:cNvPr id="26" name="مربع نص 25"/>
            <p:cNvSpPr txBox="1"/>
            <p:nvPr/>
          </p:nvSpPr>
          <p:spPr>
            <a:xfrm>
              <a:off x="2671748" y="4872050"/>
              <a:ext cx="42862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4400" b="1" dirty="0" smtClean="0"/>
                <a:t>+</a:t>
              </a:r>
              <a:endParaRPr lang="ar-SA" sz="4400" b="1" dirty="0"/>
            </a:p>
          </p:txBody>
        </p:sp>
        <p:sp>
          <p:nvSpPr>
            <p:cNvPr id="27" name="مربع نص 26"/>
            <p:cNvSpPr txBox="1"/>
            <p:nvPr/>
          </p:nvSpPr>
          <p:spPr>
            <a:xfrm>
              <a:off x="6500826" y="2945313"/>
              <a:ext cx="42862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4400" b="1" dirty="0" smtClean="0"/>
                <a:t>+</a:t>
              </a:r>
              <a:endParaRPr lang="ar-SA" sz="4400" b="1" dirty="0"/>
            </a:p>
          </p:txBody>
        </p:sp>
        <p:sp>
          <p:nvSpPr>
            <p:cNvPr id="28" name="مربع نص 27"/>
            <p:cNvSpPr txBox="1"/>
            <p:nvPr/>
          </p:nvSpPr>
          <p:spPr>
            <a:xfrm>
              <a:off x="4572000" y="985820"/>
              <a:ext cx="42862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4400" b="1" dirty="0" smtClean="0"/>
                <a:t>+</a:t>
              </a:r>
              <a:endParaRPr lang="ar-SA" sz="4400" b="1" dirty="0"/>
            </a:p>
          </p:txBody>
        </p:sp>
        <p:sp>
          <p:nvSpPr>
            <p:cNvPr id="29" name="مربع نص 28"/>
            <p:cNvSpPr txBox="1"/>
            <p:nvPr/>
          </p:nvSpPr>
          <p:spPr>
            <a:xfrm>
              <a:off x="2686036" y="2900358"/>
              <a:ext cx="42862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4400" b="1" dirty="0" smtClean="0"/>
                <a:t>ــ</a:t>
              </a:r>
              <a:endParaRPr lang="ar-SA" sz="4400" b="1" dirty="0"/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4614862" y="4829186"/>
              <a:ext cx="42862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4400" b="1" dirty="0" smtClean="0"/>
                <a:t>ــ</a:t>
              </a:r>
              <a:endParaRPr lang="ar-SA" sz="4400" b="1" dirty="0"/>
            </a:p>
          </p:txBody>
        </p:sp>
      </p:grpSp>
      <p:grpSp>
        <p:nvGrpSpPr>
          <p:cNvPr id="36" name="مجموعة 35"/>
          <p:cNvGrpSpPr/>
          <p:nvPr/>
        </p:nvGrpSpPr>
        <p:grpSpPr>
          <a:xfrm>
            <a:off x="1597932" y="2773857"/>
            <a:ext cx="616614" cy="288000"/>
            <a:chOff x="7386658" y="3857628"/>
            <a:chExt cx="616614" cy="288000"/>
          </a:xfrm>
        </p:grpSpPr>
        <p:sp>
          <p:nvSpPr>
            <p:cNvPr id="37" name="مستطيل مستدير الزوايا 36"/>
            <p:cNvSpPr/>
            <p:nvPr/>
          </p:nvSpPr>
          <p:spPr>
            <a:xfrm>
              <a:off x="7715272" y="3857628"/>
              <a:ext cx="288000" cy="288000"/>
            </a:xfrm>
            <a:prstGeom prst="roundRect">
              <a:avLst/>
            </a:prstGeom>
            <a:solidFill>
              <a:srgbClr val="FF00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ar-SA" sz="2000" b="1" dirty="0" smtClean="0">
                  <a:solidFill>
                    <a:schemeClr val="tx1"/>
                  </a:solidFill>
                </a:rPr>
                <a:t>-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مستطيل مستدير الزوايا 37"/>
            <p:cNvSpPr/>
            <p:nvPr/>
          </p:nvSpPr>
          <p:spPr>
            <a:xfrm>
              <a:off x="7386658" y="3857628"/>
              <a:ext cx="288000" cy="288000"/>
            </a:xfrm>
            <a:prstGeom prst="roundRect">
              <a:avLst/>
            </a:prstGeom>
            <a:solidFill>
              <a:srgbClr val="FF00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/>
              <a:r>
                <a:rPr lang="ar-SA" sz="2000" b="1" dirty="0" smtClean="0">
                  <a:solidFill>
                    <a:schemeClr val="tx1"/>
                  </a:solidFill>
                </a:rPr>
                <a:t>-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مجموعة 38"/>
          <p:cNvGrpSpPr/>
          <p:nvPr/>
        </p:nvGrpSpPr>
        <p:grpSpPr>
          <a:xfrm>
            <a:off x="2431108" y="3357401"/>
            <a:ext cx="302288" cy="916654"/>
            <a:chOff x="5572132" y="3357562"/>
            <a:chExt cx="302288" cy="916654"/>
          </a:xfrm>
        </p:grpSpPr>
        <p:sp>
          <p:nvSpPr>
            <p:cNvPr id="40" name="مستطيل مستدير الزوايا 39"/>
            <p:cNvSpPr/>
            <p:nvPr/>
          </p:nvSpPr>
          <p:spPr>
            <a:xfrm>
              <a:off x="5572132" y="3986216"/>
              <a:ext cx="288000" cy="288000"/>
            </a:xfrm>
            <a:prstGeom prst="roundRect">
              <a:avLst/>
            </a:prstGeom>
            <a:solidFill>
              <a:srgbClr val="FF00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-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مستطيل مستدير الزوايا 40"/>
            <p:cNvSpPr/>
            <p:nvPr/>
          </p:nvSpPr>
          <p:spPr>
            <a:xfrm>
              <a:off x="5586420" y="3671890"/>
              <a:ext cx="288000" cy="288000"/>
            </a:xfrm>
            <a:prstGeom prst="roundRect">
              <a:avLst/>
            </a:prstGeom>
            <a:solidFill>
              <a:srgbClr val="FF00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-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مستطيل مستدير الزوايا 41"/>
            <p:cNvSpPr/>
            <p:nvPr/>
          </p:nvSpPr>
          <p:spPr>
            <a:xfrm>
              <a:off x="5584172" y="3357562"/>
              <a:ext cx="288000" cy="288000"/>
            </a:xfrm>
            <a:prstGeom prst="roundRect">
              <a:avLst/>
            </a:prstGeom>
            <a:solidFill>
              <a:srgbClr val="FF00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-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2943216" y="3345361"/>
            <a:ext cx="614366" cy="930942"/>
            <a:chOff x="5800734" y="3929066"/>
            <a:chExt cx="614366" cy="930942"/>
          </a:xfrm>
        </p:grpSpPr>
        <p:grpSp>
          <p:nvGrpSpPr>
            <p:cNvPr id="44" name="مجموعة 43"/>
            <p:cNvGrpSpPr/>
            <p:nvPr/>
          </p:nvGrpSpPr>
          <p:grpSpPr>
            <a:xfrm>
              <a:off x="5800734" y="3929066"/>
              <a:ext cx="290248" cy="930942"/>
              <a:chOff x="5584172" y="3357562"/>
              <a:chExt cx="290248" cy="930942"/>
            </a:xfrm>
          </p:grpSpPr>
          <p:sp>
            <p:nvSpPr>
              <p:cNvPr id="49" name="مستطيل مستدير الزوايا 26"/>
              <p:cNvSpPr/>
              <p:nvPr/>
            </p:nvSpPr>
            <p:spPr>
              <a:xfrm>
                <a:off x="5586420" y="4000504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مستطيل مستدير الزوايا 49"/>
              <p:cNvSpPr/>
              <p:nvPr/>
            </p:nvSpPr>
            <p:spPr>
              <a:xfrm>
                <a:off x="5586420" y="3671890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مستطيل مستدير الزوايا 50"/>
              <p:cNvSpPr/>
              <p:nvPr/>
            </p:nvSpPr>
            <p:spPr>
              <a:xfrm>
                <a:off x="5584172" y="3357562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مجموعة 29"/>
            <p:cNvGrpSpPr/>
            <p:nvPr/>
          </p:nvGrpSpPr>
          <p:grpSpPr>
            <a:xfrm>
              <a:off x="6124852" y="3929066"/>
              <a:ext cx="290248" cy="930942"/>
              <a:chOff x="5569884" y="3357562"/>
              <a:chExt cx="290248" cy="930942"/>
            </a:xfrm>
          </p:grpSpPr>
          <p:sp>
            <p:nvSpPr>
              <p:cNvPr id="46" name="مستطيل مستدير الزوايا 45"/>
              <p:cNvSpPr/>
              <p:nvPr/>
            </p:nvSpPr>
            <p:spPr>
              <a:xfrm>
                <a:off x="5572132" y="4000504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مستطيل مستدير الزوايا 46"/>
              <p:cNvSpPr/>
              <p:nvPr/>
            </p:nvSpPr>
            <p:spPr>
              <a:xfrm>
                <a:off x="5572132" y="3671890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مستطيل مستدير الزوايا 47"/>
              <p:cNvSpPr/>
              <p:nvPr/>
            </p:nvSpPr>
            <p:spPr>
              <a:xfrm>
                <a:off x="5569884" y="3357562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2" name="مجموعة 51"/>
          <p:cNvGrpSpPr/>
          <p:nvPr/>
        </p:nvGrpSpPr>
        <p:grpSpPr>
          <a:xfrm>
            <a:off x="2940966" y="2785897"/>
            <a:ext cx="630902" cy="288000"/>
            <a:chOff x="7372370" y="3857628"/>
            <a:chExt cx="630902" cy="288000"/>
          </a:xfrm>
        </p:grpSpPr>
        <p:sp>
          <p:nvSpPr>
            <p:cNvPr id="53" name="مستطيل مستدير الزوايا 52"/>
            <p:cNvSpPr/>
            <p:nvPr/>
          </p:nvSpPr>
          <p:spPr>
            <a:xfrm>
              <a:off x="7715272" y="3857628"/>
              <a:ext cx="288000" cy="288000"/>
            </a:xfrm>
            <a:prstGeom prst="roundRect">
              <a:avLst/>
            </a:prstGeom>
            <a:solidFill>
              <a:srgbClr val="FFFF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+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مستطيل مستدير الزوايا 53"/>
            <p:cNvSpPr/>
            <p:nvPr/>
          </p:nvSpPr>
          <p:spPr>
            <a:xfrm>
              <a:off x="7372370" y="3857628"/>
              <a:ext cx="288000" cy="288000"/>
            </a:xfrm>
            <a:prstGeom prst="roundRect">
              <a:avLst/>
            </a:prstGeom>
            <a:solidFill>
              <a:srgbClr val="FFFF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+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مجموعة 54"/>
          <p:cNvGrpSpPr/>
          <p:nvPr/>
        </p:nvGrpSpPr>
        <p:grpSpPr>
          <a:xfrm>
            <a:off x="2428860" y="1559411"/>
            <a:ext cx="290248" cy="930942"/>
            <a:chOff x="5569884" y="3357562"/>
            <a:chExt cx="290248" cy="930942"/>
          </a:xfrm>
        </p:grpSpPr>
        <p:sp>
          <p:nvSpPr>
            <p:cNvPr id="56" name="مستطيل مستدير الزوايا 55"/>
            <p:cNvSpPr/>
            <p:nvPr/>
          </p:nvSpPr>
          <p:spPr>
            <a:xfrm>
              <a:off x="5572132" y="4000504"/>
              <a:ext cx="288000" cy="288000"/>
            </a:xfrm>
            <a:prstGeom prst="roundRect">
              <a:avLst/>
            </a:prstGeom>
            <a:solidFill>
              <a:srgbClr val="FFFF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+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مستطيل مستدير الزوايا 56"/>
            <p:cNvSpPr/>
            <p:nvPr/>
          </p:nvSpPr>
          <p:spPr>
            <a:xfrm>
              <a:off x="5572132" y="3671890"/>
              <a:ext cx="288000" cy="288000"/>
            </a:xfrm>
            <a:prstGeom prst="roundRect">
              <a:avLst/>
            </a:prstGeom>
            <a:solidFill>
              <a:srgbClr val="FFFF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+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مستطيل مستدير الزوايا 57"/>
            <p:cNvSpPr/>
            <p:nvPr/>
          </p:nvSpPr>
          <p:spPr>
            <a:xfrm>
              <a:off x="5569884" y="3357562"/>
              <a:ext cx="288000" cy="288000"/>
            </a:xfrm>
            <a:prstGeom prst="roundRect">
              <a:avLst/>
            </a:prstGeom>
            <a:solidFill>
              <a:srgbClr val="FFFF00"/>
            </a:solidFill>
            <a:ln w="3175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>
                  <a:solidFill>
                    <a:schemeClr val="tx1"/>
                  </a:solidFill>
                </a:rPr>
                <a:t>+</a:t>
              </a:r>
              <a:endParaRPr lang="ar-SA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مجموعة 58"/>
          <p:cNvGrpSpPr/>
          <p:nvPr/>
        </p:nvGrpSpPr>
        <p:grpSpPr>
          <a:xfrm>
            <a:off x="2943214" y="1559411"/>
            <a:ext cx="628654" cy="930942"/>
            <a:chOff x="5786446" y="3929066"/>
            <a:chExt cx="628654" cy="930942"/>
          </a:xfrm>
        </p:grpSpPr>
        <p:grpSp>
          <p:nvGrpSpPr>
            <p:cNvPr id="60" name="مجموعة 59"/>
            <p:cNvGrpSpPr/>
            <p:nvPr/>
          </p:nvGrpSpPr>
          <p:grpSpPr>
            <a:xfrm>
              <a:off x="5786446" y="3929066"/>
              <a:ext cx="290248" cy="930942"/>
              <a:chOff x="5569884" y="3357562"/>
              <a:chExt cx="290248" cy="930942"/>
            </a:xfrm>
          </p:grpSpPr>
          <p:sp>
            <p:nvSpPr>
              <p:cNvPr id="65" name="مستطيل مستدير الزوايا 64"/>
              <p:cNvSpPr/>
              <p:nvPr/>
            </p:nvSpPr>
            <p:spPr>
              <a:xfrm>
                <a:off x="5572132" y="4000504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مستطيل مستدير الزوايا 65"/>
              <p:cNvSpPr/>
              <p:nvPr/>
            </p:nvSpPr>
            <p:spPr>
              <a:xfrm>
                <a:off x="5572132" y="3671890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مستطيل مستدير الزوايا 66"/>
              <p:cNvSpPr/>
              <p:nvPr/>
            </p:nvSpPr>
            <p:spPr>
              <a:xfrm>
                <a:off x="5569884" y="3357562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مجموعة 60"/>
            <p:cNvGrpSpPr/>
            <p:nvPr/>
          </p:nvGrpSpPr>
          <p:grpSpPr>
            <a:xfrm>
              <a:off x="6124852" y="3929066"/>
              <a:ext cx="290248" cy="930942"/>
              <a:chOff x="5569884" y="3357562"/>
              <a:chExt cx="290248" cy="930942"/>
            </a:xfrm>
          </p:grpSpPr>
          <p:sp>
            <p:nvSpPr>
              <p:cNvPr id="62" name="مستطيل مستدير الزوايا 61"/>
              <p:cNvSpPr/>
              <p:nvPr/>
            </p:nvSpPr>
            <p:spPr>
              <a:xfrm>
                <a:off x="5572132" y="4000504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مستطيل مستدير الزوايا 62"/>
              <p:cNvSpPr/>
              <p:nvPr/>
            </p:nvSpPr>
            <p:spPr>
              <a:xfrm>
                <a:off x="5572132" y="3671890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مستطيل مستدير الزوايا 63"/>
              <p:cNvSpPr/>
              <p:nvPr/>
            </p:nvSpPr>
            <p:spPr>
              <a:xfrm>
                <a:off x="5569884" y="3357562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8" name="مجموعة 67"/>
          <p:cNvGrpSpPr/>
          <p:nvPr/>
        </p:nvGrpSpPr>
        <p:grpSpPr>
          <a:xfrm>
            <a:off x="1571604" y="3345361"/>
            <a:ext cx="628654" cy="930942"/>
            <a:chOff x="5786446" y="3929066"/>
            <a:chExt cx="628654" cy="930942"/>
          </a:xfrm>
        </p:grpSpPr>
        <p:grpSp>
          <p:nvGrpSpPr>
            <p:cNvPr id="69" name="مجموعة 68"/>
            <p:cNvGrpSpPr/>
            <p:nvPr/>
          </p:nvGrpSpPr>
          <p:grpSpPr>
            <a:xfrm>
              <a:off x="5786446" y="3929066"/>
              <a:ext cx="290248" cy="930942"/>
              <a:chOff x="5569884" y="3357562"/>
              <a:chExt cx="290248" cy="930942"/>
            </a:xfrm>
          </p:grpSpPr>
          <p:sp>
            <p:nvSpPr>
              <p:cNvPr id="74" name="مستطيل مستدير الزوايا 73"/>
              <p:cNvSpPr/>
              <p:nvPr/>
            </p:nvSpPr>
            <p:spPr>
              <a:xfrm>
                <a:off x="5572132" y="4000504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مستطيل مستدير الزوايا 74"/>
              <p:cNvSpPr/>
              <p:nvPr/>
            </p:nvSpPr>
            <p:spPr>
              <a:xfrm>
                <a:off x="5572132" y="3671890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مستطيل مستدير الزوايا 75"/>
              <p:cNvSpPr/>
              <p:nvPr/>
            </p:nvSpPr>
            <p:spPr>
              <a:xfrm>
                <a:off x="5569884" y="3357562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0" name="مجموعة 69"/>
            <p:cNvGrpSpPr/>
            <p:nvPr/>
          </p:nvGrpSpPr>
          <p:grpSpPr>
            <a:xfrm>
              <a:off x="6124852" y="3929066"/>
              <a:ext cx="290248" cy="930942"/>
              <a:chOff x="5569884" y="3357562"/>
              <a:chExt cx="290248" cy="930942"/>
            </a:xfrm>
          </p:grpSpPr>
          <p:sp>
            <p:nvSpPr>
              <p:cNvPr id="71" name="مستطيل مستدير الزوايا 70"/>
              <p:cNvSpPr/>
              <p:nvPr/>
            </p:nvSpPr>
            <p:spPr>
              <a:xfrm>
                <a:off x="5572132" y="4000504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مستطيل مستدير الزوايا 71"/>
              <p:cNvSpPr/>
              <p:nvPr/>
            </p:nvSpPr>
            <p:spPr>
              <a:xfrm>
                <a:off x="5572132" y="3671890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مستطيل مستدير الزوايا 72"/>
              <p:cNvSpPr/>
              <p:nvPr/>
            </p:nvSpPr>
            <p:spPr>
              <a:xfrm>
                <a:off x="5569884" y="3357562"/>
                <a:ext cx="288000" cy="288000"/>
              </a:xfrm>
              <a:prstGeom prst="roundRect">
                <a:avLst/>
              </a:prstGeom>
              <a:solidFill>
                <a:srgbClr val="FFFF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000" b="1" dirty="0" smtClean="0">
                    <a:solidFill>
                      <a:schemeClr val="tx1"/>
                    </a:solidFill>
                  </a:rPr>
                  <a:t>+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7" name="مجموعة 76"/>
          <p:cNvGrpSpPr/>
          <p:nvPr/>
        </p:nvGrpSpPr>
        <p:grpSpPr>
          <a:xfrm>
            <a:off x="1585892" y="1559411"/>
            <a:ext cx="614366" cy="930942"/>
            <a:chOff x="5800734" y="3929066"/>
            <a:chExt cx="614366" cy="930942"/>
          </a:xfrm>
        </p:grpSpPr>
        <p:grpSp>
          <p:nvGrpSpPr>
            <p:cNvPr id="78" name="مجموعة 77"/>
            <p:cNvGrpSpPr/>
            <p:nvPr/>
          </p:nvGrpSpPr>
          <p:grpSpPr>
            <a:xfrm>
              <a:off x="5800734" y="3929066"/>
              <a:ext cx="290248" cy="930942"/>
              <a:chOff x="5584172" y="3357562"/>
              <a:chExt cx="290248" cy="930942"/>
            </a:xfrm>
          </p:grpSpPr>
          <p:sp>
            <p:nvSpPr>
              <p:cNvPr id="83" name="مستطيل مستدير الزوايا 82"/>
              <p:cNvSpPr/>
              <p:nvPr/>
            </p:nvSpPr>
            <p:spPr>
              <a:xfrm>
                <a:off x="5586420" y="4000504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مستطيل مستدير الزوايا 83"/>
              <p:cNvSpPr/>
              <p:nvPr/>
            </p:nvSpPr>
            <p:spPr>
              <a:xfrm>
                <a:off x="5586420" y="3671890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مستطيل مستدير الزوايا 84"/>
              <p:cNvSpPr/>
              <p:nvPr/>
            </p:nvSpPr>
            <p:spPr>
              <a:xfrm>
                <a:off x="5584172" y="3357562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9" name="مجموعة 78"/>
            <p:cNvGrpSpPr/>
            <p:nvPr/>
          </p:nvGrpSpPr>
          <p:grpSpPr>
            <a:xfrm>
              <a:off x="6124852" y="3929066"/>
              <a:ext cx="290248" cy="930942"/>
              <a:chOff x="5569884" y="3357562"/>
              <a:chExt cx="290248" cy="930942"/>
            </a:xfrm>
          </p:grpSpPr>
          <p:sp>
            <p:nvSpPr>
              <p:cNvPr id="80" name="مستطيل مستدير الزوايا 79"/>
              <p:cNvSpPr/>
              <p:nvPr/>
            </p:nvSpPr>
            <p:spPr>
              <a:xfrm>
                <a:off x="5572132" y="4000504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مستطيل مستدير الزوايا 80"/>
              <p:cNvSpPr/>
              <p:nvPr/>
            </p:nvSpPr>
            <p:spPr>
              <a:xfrm>
                <a:off x="5572132" y="3671890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مستطيل مستدير الزوايا 81"/>
              <p:cNvSpPr/>
              <p:nvPr/>
            </p:nvSpPr>
            <p:spPr>
              <a:xfrm>
                <a:off x="5569884" y="3357562"/>
                <a:ext cx="288000" cy="288000"/>
              </a:xfrm>
              <a:prstGeom prst="roundRect">
                <a:avLst/>
              </a:prstGeom>
              <a:solidFill>
                <a:srgbClr val="FF0000"/>
              </a:solidFill>
              <a:ln w="3175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/>
                <a:r>
                  <a:rPr lang="ar-SA" sz="2000" b="1" dirty="0" smtClean="0">
                    <a:solidFill>
                      <a:schemeClr val="tx1"/>
                    </a:solidFill>
                  </a:rPr>
                  <a:t>-</a:t>
                </a:r>
                <a:endParaRPr lang="ar-SA" sz="20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6" name="دبوس زينة 85"/>
          <p:cNvSpPr/>
          <p:nvPr/>
        </p:nvSpPr>
        <p:spPr>
          <a:xfrm>
            <a:off x="5429256" y="714356"/>
            <a:ext cx="3500462" cy="571504"/>
          </a:xfrm>
          <a:prstGeom prst="plaqu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أوجد ناتج القسمة في كل مما يأتي :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87" name="مستطيل مستدير الزوايا 86"/>
          <p:cNvSpPr/>
          <p:nvPr/>
        </p:nvSpPr>
        <p:spPr>
          <a:xfrm>
            <a:off x="5643570" y="1643050"/>
            <a:ext cx="3286148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7929586" y="1685914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+ 6 )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6858016" y="1685856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+ 2 )</a:t>
            </a:r>
            <a:endParaRPr lang="ar-SA" sz="20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7686696" y="1685912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÷</a:t>
            </a:r>
            <a:endParaRPr lang="ar-SA" sz="2000" b="1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6572264" y="1685856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5715008" y="1685856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+ 3 )</a:t>
            </a:r>
            <a:endParaRPr lang="ar-SA" sz="2000" b="1" dirty="0"/>
          </a:p>
        </p:txBody>
      </p:sp>
      <p:sp>
        <p:nvSpPr>
          <p:cNvPr id="93" name="مستطيل مستدير الزوايا 92"/>
          <p:cNvSpPr/>
          <p:nvPr/>
        </p:nvSpPr>
        <p:spPr>
          <a:xfrm>
            <a:off x="5643570" y="2285992"/>
            <a:ext cx="3286148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7929586" y="2328856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ــ 6 )</a:t>
            </a:r>
            <a:endParaRPr lang="ar-SA" sz="2000" b="1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6858016" y="2328798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ــ 2 )</a:t>
            </a:r>
            <a:endParaRPr lang="ar-SA" sz="2000" b="1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7686696" y="2328854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÷</a:t>
            </a:r>
            <a:endParaRPr lang="ar-SA" sz="2000" b="1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6572264" y="2328798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5715008" y="2328798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+ 3 )</a:t>
            </a:r>
            <a:endParaRPr lang="ar-SA" sz="2000" b="1" dirty="0"/>
          </a:p>
        </p:txBody>
      </p:sp>
      <p:sp>
        <p:nvSpPr>
          <p:cNvPr id="99" name="مستطيل مستدير الزوايا 98"/>
          <p:cNvSpPr/>
          <p:nvPr/>
        </p:nvSpPr>
        <p:spPr>
          <a:xfrm>
            <a:off x="5643570" y="3143248"/>
            <a:ext cx="3286148" cy="5000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7929586" y="3186112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+ 6 )</a:t>
            </a:r>
            <a:endParaRPr lang="ar-SA" sz="2000" b="1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6858016" y="3186054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ــ 2 )</a:t>
            </a:r>
            <a:endParaRPr lang="ar-SA" sz="2000" b="1" dirty="0"/>
          </a:p>
        </p:txBody>
      </p:sp>
      <p:sp>
        <p:nvSpPr>
          <p:cNvPr id="102" name="مربع نص 101"/>
          <p:cNvSpPr txBox="1"/>
          <p:nvPr/>
        </p:nvSpPr>
        <p:spPr>
          <a:xfrm>
            <a:off x="7686696" y="3186110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÷</a:t>
            </a:r>
            <a:endParaRPr lang="ar-SA" sz="2000" b="1" dirty="0"/>
          </a:p>
        </p:txBody>
      </p:sp>
      <p:sp>
        <p:nvSpPr>
          <p:cNvPr id="103" name="مربع نص 102"/>
          <p:cNvSpPr txBox="1"/>
          <p:nvPr/>
        </p:nvSpPr>
        <p:spPr>
          <a:xfrm>
            <a:off x="6572264" y="3186054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104" name="مربع نص 103"/>
          <p:cNvSpPr txBox="1"/>
          <p:nvPr/>
        </p:nvSpPr>
        <p:spPr>
          <a:xfrm>
            <a:off x="5715008" y="3186054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ــ 3 )</a:t>
            </a:r>
            <a:endParaRPr lang="ar-SA" sz="2000" b="1" dirty="0"/>
          </a:p>
        </p:txBody>
      </p:sp>
      <p:sp>
        <p:nvSpPr>
          <p:cNvPr id="105" name="مستطيل مستدير الزوايا 104"/>
          <p:cNvSpPr/>
          <p:nvPr/>
        </p:nvSpPr>
        <p:spPr>
          <a:xfrm>
            <a:off x="5643570" y="3786190"/>
            <a:ext cx="3286148" cy="5000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6" name="مربع نص 105"/>
          <p:cNvSpPr txBox="1"/>
          <p:nvPr/>
        </p:nvSpPr>
        <p:spPr>
          <a:xfrm>
            <a:off x="7929586" y="3829054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ــ 6 )</a:t>
            </a:r>
            <a:endParaRPr lang="ar-SA" sz="2000" b="1" dirty="0"/>
          </a:p>
        </p:txBody>
      </p:sp>
      <p:sp>
        <p:nvSpPr>
          <p:cNvPr id="107" name="مربع نص 106"/>
          <p:cNvSpPr txBox="1"/>
          <p:nvPr/>
        </p:nvSpPr>
        <p:spPr>
          <a:xfrm>
            <a:off x="6858016" y="3828996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+ 2 )</a:t>
            </a:r>
            <a:endParaRPr lang="ar-SA" sz="2000" b="1" dirty="0"/>
          </a:p>
        </p:txBody>
      </p:sp>
      <p:sp>
        <p:nvSpPr>
          <p:cNvPr id="108" name="مربع نص 107"/>
          <p:cNvSpPr txBox="1"/>
          <p:nvPr/>
        </p:nvSpPr>
        <p:spPr>
          <a:xfrm>
            <a:off x="7686696" y="3829052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÷</a:t>
            </a:r>
            <a:endParaRPr lang="ar-SA" sz="2000" b="1" dirty="0"/>
          </a:p>
        </p:txBody>
      </p:sp>
      <p:sp>
        <p:nvSpPr>
          <p:cNvPr id="109" name="مربع نص 108"/>
          <p:cNvSpPr txBox="1"/>
          <p:nvPr/>
        </p:nvSpPr>
        <p:spPr>
          <a:xfrm>
            <a:off x="6572264" y="3828996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110" name="مربع نص 109"/>
          <p:cNvSpPr txBox="1"/>
          <p:nvPr/>
        </p:nvSpPr>
        <p:spPr>
          <a:xfrm>
            <a:off x="5715008" y="3828996"/>
            <a:ext cx="9286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( ــ 3 )</a:t>
            </a:r>
            <a:endParaRPr lang="ar-SA" sz="2000" b="1" dirty="0"/>
          </a:p>
        </p:txBody>
      </p:sp>
      <p:sp>
        <p:nvSpPr>
          <p:cNvPr id="111" name="وسيلة شرح مع سهم إلى الأسفل 110"/>
          <p:cNvSpPr/>
          <p:nvPr/>
        </p:nvSpPr>
        <p:spPr>
          <a:xfrm>
            <a:off x="6100772" y="4572008"/>
            <a:ext cx="1643074" cy="642942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نستنتج أن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12" name="دبوس زينة 111"/>
          <p:cNvSpPr/>
          <p:nvPr/>
        </p:nvSpPr>
        <p:spPr>
          <a:xfrm>
            <a:off x="7000892" y="5357826"/>
            <a:ext cx="1928826" cy="121444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3" name="مربع نص 112"/>
          <p:cNvSpPr txBox="1"/>
          <p:nvPr/>
        </p:nvSpPr>
        <p:spPr>
          <a:xfrm>
            <a:off x="7572396" y="5572140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+  ×  +  =</a:t>
            </a:r>
            <a:endParaRPr lang="ar-SA" sz="2000" b="1" dirty="0"/>
          </a:p>
        </p:txBody>
      </p:sp>
      <p:sp>
        <p:nvSpPr>
          <p:cNvPr id="114" name="مربع نص 113"/>
          <p:cNvSpPr txBox="1"/>
          <p:nvPr/>
        </p:nvSpPr>
        <p:spPr>
          <a:xfrm>
            <a:off x="7358082" y="5572140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+</a:t>
            </a:r>
            <a:endParaRPr lang="ar-SA" sz="2000" b="1" dirty="0"/>
          </a:p>
        </p:txBody>
      </p:sp>
      <p:sp>
        <p:nvSpPr>
          <p:cNvPr id="115" name="مربع نص 114"/>
          <p:cNvSpPr txBox="1"/>
          <p:nvPr/>
        </p:nvSpPr>
        <p:spPr>
          <a:xfrm>
            <a:off x="7529532" y="6000768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ــ  ×  ــ   =</a:t>
            </a:r>
            <a:endParaRPr lang="ar-SA" sz="2000" b="1" dirty="0"/>
          </a:p>
        </p:txBody>
      </p:sp>
      <p:sp>
        <p:nvSpPr>
          <p:cNvPr id="116" name="مربع نص 115"/>
          <p:cNvSpPr txBox="1"/>
          <p:nvPr/>
        </p:nvSpPr>
        <p:spPr>
          <a:xfrm>
            <a:off x="7358082" y="6000768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+</a:t>
            </a:r>
            <a:endParaRPr lang="ar-SA" sz="2000" b="1" dirty="0"/>
          </a:p>
        </p:txBody>
      </p:sp>
      <p:sp>
        <p:nvSpPr>
          <p:cNvPr id="117" name="دبوس زينة 116"/>
          <p:cNvSpPr/>
          <p:nvPr/>
        </p:nvSpPr>
        <p:spPr>
          <a:xfrm>
            <a:off x="4929190" y="5357826"/>
            <a:ext cx="1928826" cy="1214446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8" name="مربع نص 117"/>
          <p:cNvSpPr txBox="1"/>
          <p:nvPr/>
        </p:nvSpPr>
        <p:spPr>
          <a:xfrm>
            <a:off x="5486406" y="5572140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+  ×  ــ  =</a:t>
            </a:r>
            <a:endParaRPr lang="ar-SA" sz="2000" b="1" dirty="0"/>
          </a:p>
        </p:txBody>
      </p:sp>
      <p:sp>
        <p:nvSpPr>
          <p:cNvPr id="119" name="مربع نص 118"/>
          <p:cNvSpPr txBox="1"/>
          <p:nvPr/>
        </p:nvSpPr>
        <p:spPr>
          <a:xfrm>
            <a:off x="5286380" y="5572140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ــ</a:t>
            </a:r>
            <a:endParaRPr lang="ar-SA" sz="2000" b="1" dirty="0"/>
          </a:p>
        </p:txBody>
      </p:sp>
      <p:sp>
        <p:nvSpPr>
          <p:cNvPr id="120" name="مربع نص 119"/>
          <p:cNvSpPr txBox="1"/>
          <p:nvPr/>
        </p:nvSpPr>
        <p:spPr>
          <a:xfrm>
            <a:off x="5457830" y="6000768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ــ  ×  +  =</a:t>
            </a:r>
            <a:endParaRPr lang="ar-SA" sz="2000" b="1" dirty="0"/>
          </a:p>
        </p:txBody>
      </p:sp>
      <p:sp>
        <p:nvSpPr>
          <p:cNvPr id="121" name="مربع نص 120"/>
          <p:cNvSpPr txBox="1"/>
          <p:nvPr/>
        </p:nvSpPr>
        <p:spPr>
          <a:xfrm>
            <a:off x="5286380" y="6000768"/>
            <a:ext cx="3571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ــ</a:t>
            </a:r>
            <a:endParaRPr lang="ar-SA" sz="2000" b="1" dirty="0"/>
          </a:p>
        </p:txBody>
      </p:sp>
      <p:pic>
        <p:nvPicPr>
          <p:cNvPr id="12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5138" y="214290"/>
            <a:ext cx="3133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80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80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80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80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9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800" decel="100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800" decel="100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800" decel="10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800" decel="100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800" decel="10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800" decel="100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800" decel="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800" decel="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800" decel="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800" decel="100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800" decel="100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800" decel="100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800" decel="100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/>
      <p:bldP spid="89" grpId="0"/>
      <p:bldP spid="90" grpId="0"/>
      <p:bldP spid="91" grpId="0"/>
      <p:bldP spid="92" grpId="0"/>
      <p:bldP spid="93" grpId="0" animBg="1"/>
      <p:bldP spid="94" grpId="0"/>
      <p:bldP spid="95" grpId="0"/>
      <p:bldP spid="96" grpId="0"/>
      <p:bldP spid="97" grpId="0"/>
      <p:bldP spid="98" grpId="0"/>
      <p:bldP spid="99" grpId="0" animBg="1"/>
      <p:bldP spid="100" grpId="0"/>
      <p:bldP spid="101" grpId="0"/>
      <p:bldP spid="102" grpId="0"/>
      <p:bldP spid="103" grpId="0"/>
      <p:bldP spid="104" grpId="0"/>
      <p:bldP spid="105" grpId="0" animBg="1"/>
      <p:bldP spid="106" grpId="0"/>
      <p:bldP spid="107" grpId="0"/>
      <p:bldP spid="108" grpId="0"/>
      <p:bldP spid="109" grpId="0"/>
      <p:bldP spid="110" grpId="0"/>
      <p:bldP spid="111" grpId="0" animBg="1"/>
      <p:bldP spid="112" grpId="0" animBg="1"/>
      <p:bldP spid="113" grpId="0"/>
      <p:bldP spid="114" grpId="0"/>
      <p:bldP spid="115" grpId="0"/>
      <p:bldP spid="116" grpId="0"/>
      <p:bldP spid="117" grpId="0" animBg="1"/>
      <p:bldP spid="118" grpId="0"/>
      <p:bldP spid="119" grpId="0"/>
      <p:bldP spid="120" grpId="0"/>
      <p:bldP spid="1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/>
          <p:cNvGrpSpPr/>
          <p:nvPr/>
        </p:nvGrpSpPr>
        <p:grpSpPr>
          <a:xfrm>
            <a:off x="4429124" y="714356"/>
            <a:ext cx="4500594" cy="642942"/>
            <a:chOff x="4429124" y="1000108"/>
            <a:chExt cx="4500594" cy="936000"/>
          </a:xfrm>
        </p:grpSpPr>
        <p:sp>
          <p:nvSpPr>
            <p:cNvPr id="4" name="دبوس زينة 3"/>
            <p:cNvSpPr/>
            <p:nvPr/>
          </p:nvSpPr>
          <p:spPr>
            <a:xfrm>
              <a:off x="4429124" y="1000108"/>
              <a:ext cx="3271860" cy="9360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أوجد ناتج كل مما يأتي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مجموعة 20"/>
            <p:cNvGrpSpPr/>
            <p:nvPr/>
          </p:nvGrpSpPr>
          <p:grpSpPr>
            <a:xfrm>
              <a:off x="7715272" y="1000108"/>
              <a:ext cx="1214446" cy="928694"/>
              <a:chOff x="7715272" y="1000108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1000108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242998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3643306" y="1785926"/>
            <a:ext cx="4406919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20 ÷ ( ــ 4 ) =</a:t>
            </a:r>
            <a:endParaRPr lang="en-US" sz="24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27" name="AutoShape 442"/>
          <p:cNvSpPr>
            <a:spLocks noChangeArrowheads="1"/>
          </p:cNvSpPr>
          <p:nvPr/>
        </p:nvSpPr>
        <p:spPr bwMode="auto">
          <a:xfrm>
            <a:off x="5429256" y="1928802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1" name="AutoShape 439"/>
          <p:cNvSpPr>
            <a:spLocks noChangeArrowheads="1"/>
          </p:cNvSpPr>
          <p:nvPr/>
        </p:nvSpPr>
        <p:spPr bwMode="auto">
          <a:xfrm>
            <a:off x="3643306" y="3357562"/>
            <a:ext cx="4406919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45 ÷ 15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3" name="AutoShape 442"/>
          <p:cNvSpPr>
            <a:spLocks noChangeArrowheads="1"/>
          </p:cNvSpPr>
          <p:nvPr/>
        </p:nvSpPr>
        <p:spPr bwMode="auto">
          <a:xfrm>
            <a:off x="5703899" y="3500438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3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4" name="AutoShape 439"/>
          <p:cNvSpPr>
            <a:spLocks noChangeArrowheads="1"/>
          </p:cNvSpPr>
          <p:nvPr/>
        </p:nvSpPr>
        <p:spPr bwMode="auto">
          <a:xfrm>
            <a:off x="3643306" y="4137035"/>
            <a:ext cx="4406919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24 ÷ ( ــ 4 )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6" name="AutoShape 442"/>
          <p:cNvSpPr>
            <a:spLocks noChangeArrowheads="1"/>
          </p:cNvSpPr>
          <p:nvPr/>
        </p:nvSpPr>
        <p:spPr bwMode="auto">
          <a:xfrm>
            <a:off x="5389573" y="4306887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6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7" name="AutoShape 439"/>
          <p:cNvSpPr>
            <a:spLocks noChangeArrowheads="1"/>
          </p:cNvSpPr>
          <p:nvPr/>
        </p:nvSpPr>
        <p:spPr bwMode="auto">
          <a:xfrm>
            <a:off x="3643306" y="4929198"/>
            <a:ext cx="4406919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9 ÷ ( ــ 3 )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AutoShape 442"/>
          <p:cNvSpPr>
            <a:spLocks noChangeArrowheads="1"/>
          </p:cNvSpPr>
          <p:nvPr/>
        </p:nvSpPr>
        <p:spPr bwMode="auto">
          <a:xfrm>
            <a:off x="5572132" y="5072074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3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4" name="سداسي 43"/>
          <p:cNvSpPr/>
          <p:nvPr/>
        </p:nvSpPr>
        <p:spPr>
          <a:xfrm>
            <a:off x="500034" y="2500306"/>
            <a:ext cx="2143140" cy="2857520"/>
          </a:xfrm>
          <a:prstGeom prst="hexagon">
            <a:avLst>
              <a:gd name="adj" fmla="val 8333"/>
              <a:gd name="vf" fmla="val 115470"/>
            </a:avLst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 ÷ +  = +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 ÷  ــ  = +</a:t>
            </a: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  ÷  ــ  = ــ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 ÷  +  = ــ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25" name="مجموعة 24"/>
          <p:cNvGrpSpPr/>
          <p:nvPr/>
        </p:nvGrpSpPr>
        <p:grpSpPr>
          <a:xfrm>
            <a:off x="3643306" y="2506649"/>
            <a:ext cx="4406919" cy="857258"/>
            <a:chOff x="3643306" y="2857494"/>
            <a:chExt cx="4406919" cy="857258"/>
          </a:xfrm>
        </p:grpSpPr>
        <p:sp>
          <p:nvSpPr>
            <p:cNvPr id="28" name="AutoShape 439"/>
            <p:cNvSpPr>
              <a:spLocks noChangeArrowheads="1"/>
            </p:cNvSpPr>
            <p:nvPr/>
          </p:nvSpPr>
          <p:spPr bwMode="auto">
            <a:xfrm>
              <a:off x="3643306" y="2916244"/>
              <a:ext cx="4406919" cy="720725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 sz="24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grpSp>
          <p:nvGrpSpPr>
            <p:cNvPr id="23" name="مجموعة 22"/>
            <p:cNvGrpSpPr/>
            <p:nvPr/>
          </p:nvGrpSpPr>
          <p:grpSpPr>
            <a:xfrm>
              <a:off x="6861195" y="2857494"/>
              <a:ext cx="1139829" cy="857258"/>
              <a:chOff x="2185970" y="642918"/>
              <a:chExt cx="1139829" cy="857258"/>
            </a:xfrm>
          </p:grpSpPr>
          <p:grpSp>
            <p:nvGrpSpPr>
              <p:cNvPr id="21" name="مجموعة 20"/>
              <p:cNvGrpSpPr/>
              <p:nvPr/>
            </p:nvGrpSpPr>
            <p:grpSpPr>
              <a:xfrm>
                <a:off x="2500298" y="642918"/>
                <a:ext cx="825501" cy="857258"/>
                <a:chOff x="2500298" y="642918"/>
                <a:chExt cx="825501" cy="857258"/>
              </a:xfrm>
            </p:grpSpPr>
            <p:sp>
              <p:nvSpPr>
                <p:cNvPr id="30" name="AutoShape 442"/>
                <p:cNvSpPr>
                  <a:spLocks noChangeArrowheads="1"/>
                </p:cNvSpPr>
                <p:nvPr/>
              </p:nvSpPr>
              <p:spPr bwMode="auto">
                <a:xfrm>
                  <a:off x="2500298" y="642918"/>
                  <a:ext cx="825501" cy="42862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/>
                  <a:r>
                    <a:rPr lang="ar-SA" sz="2400" b="1" dirty="0" smtClean="0"/>
                    <a:t>ــ 81</a:t>
                  </a:r>
                  <a:endParaRPr lang="en-US" sz="2400" b="1" dirty="0">
                    <a:solidFill>
                      <a:srgbClr val="FF3300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endParaRPr>
                </a:p>
              </p:txBody>
            </p:sp>
            <p:cxnSp>
              <p:nvCxnSpPr>
                <p:cNvPr id="19" name="رابط مستقيم 18"/>
                <p:cNvCxnSpPr/>
                <p:nvPr/>
              </p:nvCxnSpPr>
              <p:spPr>
                <a:xfrm rot="10800000">
                  <a:off x="2657462" y="1071546"/>
                  <a:ext cx="504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AutoShape 442"/>
                <p:cNvSpPr>
                  <a:spLocks noChangeArrowheads="1"/>
                </p:cNvSpPr>
                <p:nvPr/>
              </p:nvSpPr>
              <p:spPr bwMode="auto">
                <a:xfrm>
                  <a:off x="2500298" y="1071548"/>
                  <a:ext cx="825501" cy="42862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/>
                  <a:r>
                    <a:rPr lang="ar-SA" sz="2400" b="1" dirty="0" smtClean="0"/>
                    <a:t>9</a:t>
                  </a:r>
                  <a:endParaRPr lang="en-US" sz="2400" b="1" dirty="0">
                    <a:solidFill>
                      <a:srgbClr val="FF3300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2" name="AutoShape 442"/>
              <p:cNvSpPr>
                <a:spLocks noChangeArrowheads="1"/>
              </p:cNvSpPr>
              <p:nvPr/>
            </p:nvSpPr>
            <p:spPr bwMode="auto">
              <a:xfrm>
                <a:off x="2185970" y="842944"/>
                <a:ext cx="468311" cy="4286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ar-SA" sz="2400" b="1" dirty="0" smtClean="0"/>
                  <a:t>=</a:t>
                </a:r>
                <a:endParaRPr lang="en-US" sz="2400" b="1" dirty="0">
                  <a:solidFill>
                    <a:srgbClr val="FF33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24" name="AutoShape 442"/>
          <p:cNvSpPr>
            <a:spLocks noChangeArrowheads="1"/>
          </p:cNvSpPr>
          <p:nvPr/>
        </p:nvSpPr>
        <p:spPr bwMode="auto">
          <a:xfrm>
            <a:off x="6215074" y="2720965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9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26" name="مجموعة 25"/>
          <p:cNvGrpSpPr/>
          <p:nvPr/>
        </p:nvGrpSpPr>
        <p:grpSpPr>
          <a:xfrm>
            <a:off x="3643306" y="5657864"/>
            <a:ext cx="4406919" cy="857258"/>
            <a:chOff x="3643306" y="2857494"/>
            <a:chExt cx="4406919" cy="857258"/>
          </a:xfrm>
        </p:grpSpPr>
        <p:sp>
          <p:nvSpPr>
            <p:cNvPr id="29" name="AutoShape 439"/>
            <p:cNvSpPr>
              <a:spLocks noChangeArrowheads="1"/>
            </p:cNvSpPr>
            <p:nvPr/>
          </p:nvSpPr>
          <p:spPr bwMode="auto">
            <a:xfrm>
              <a:off x="3643306" y="2916244"/>
              <a:ext cx="4406919" cy="720725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 sz="24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grpSp>
          <p:nvGrpSpPr>
            <p:cNvPr id="32" name="مجموعة 31"/>
            <p:cNvGrpSpPr/>
            <p:nvPr/>
          </p:nvGrpSpPr>
          <p:grpSpPr>
            <a:xfrm>
              <a:off x="6861195" y="2857494"/>
              <a:ext cx="1139829" cy="857258"/>
              <a:chOff x="2185970" y="642918"/>
              <a:chExt cx="1139829" cy="857258"/>
            </a:xfrm>
          </p:grpSpPr>
          <p:grpSp>
            <p:nvGrpSpPr>
              <p:cNvPr id="35" name="مجموعة 34"/>
              <p:cNvGrpSpPr/>
              <p:nvPr/>
            </p:nvGrpSpPr>
            <p:grpSpPr>
              <a:xfrm>
                <a:off x="2500298" y="642918"/>
                <a:ext cx="825501" cy="857258"/>
                <a:chOff x="2500298" y="642918"/>
                <a:chExt cx="825501" cy="857258"/>
              </a:xfrm>
            </p:grpSpPr>
            <p:sp>
              <p:nvSpPr>
                <p:cNvPr id="40" name="AutoShape 442"/>
                <p:cNvSpPr>
                  <a:spLocks noChangeArrowheads="1"/>
                </p:cNvSpPr>
                <p:nvPr/>
              </p:nvSpPr>
              <p:spPr bwMode="auto">
                <a:xfrm>
                  <a:off x="2500298" y="642918"/>
                  <a:ext cx="825501" cy="42862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/>
                  <a:r>
                    <a:rPr lang="ar-SA" sz="2400" b="1" dirty="0" smtClean="0"/>
                    <a:t>28</a:t>
                  </a:r>
                  <a:endParaRPr lang="en-US" sz="2400" b="1" dirty="0">
                    <a:solidFill>
                      <a:srgbClr val="FF3300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endParaRPr>
                </a:p>
              </p:txBody>
            </p:sp>
            <p:cxnSp>
              <p:nvCxnSpPr>
                <p:cNvPr id="41" name="رابط مستقيم 40"/>
                <p:cNvCxnSpPr/>
                <p:nvPr/>
              </p:nvCxnSpPr>
              <p:spPr>
                <a:xfrm rot="10800000">
                  <a:off x="2657462" y="1071546"/>
                  <a:ext cx="504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AutoShape 442"/>
                <p:cNvSpPr>
                  <a:spLocks noChangeArrowheads="1"/>
                </p:cNvSpPr>
                <p:nvPr/>
              </p:nvSpPr>
              <p:spPr bwMode="auto">
                <a:xfrm>
                  <a:off x="2500298" y="1071548"/>
                  <a:ext cx="825501" cy="42862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/>
                  <a:r>
                    <a:rPr lang="ar-SA" sz="2400" b="1" dirty="0" smtClean="0"/>
                    <a:t>7</a:t>
                  </a:r>
                  <a:endParaRPr lang="en-US" sz="2400" b="1" dirty="0">
                    <a:solidFill>
                      <a:srgbClr val="FF3300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8" name="AutoShape 442"/>
              <p:cNvSpPr>
                <a:spLocks noChangeArrowheads="1"/>
              </p:cNvSpPr>
              <p:nvPr/>
            </p:nvSpPr>
            <p:spPr bwMode="auto">
              <a:xfrm>
                <a:off x="2185970" y="842944"/>
                <a:ext cx="468311" cy="4286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ar-SA" sz="2400" b="1" dirty="0" smtClean="0"/>
                  <a:t>=</a:t>
                </a:r>
                <a:endParaRPr lang="en-US" sz="2400" b="1" dirty="0">
                  <a:solidFill>
                    <a:srgbClr val="FF33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43" name="AutoShape 442"/>
          <p:cNvSpPr>
            <a:spLocks noChangeArrowheads="1"/>
          </p:cNvSpPr>
          <p:nvPr/>
        </p:nvSpPr>
        <p:spPr bwMode="auto">
          <a:xfrm>
            <a:off x="6389705" y="5872180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5138" y="214290"/>
            <a:ext cx="3133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7" grpId="0"/>
      <p:bldP spid="31" grpId="0" animBg="1"/>
      <p:bldP spid="33" grpId="0"/>
      <p:bldP spid="34" grpId="0" animBg="1"/>
      <p:bldP spid="36" grpId="0"/>
      <p:bldP spid="37" grpId="0" animBg="1"/>
      <p:bldP spid="39" grpId="0"/>
      <p:bldP spid="44" grpId="0" animBg="1"/>
      <p:bldP spid="24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مجموعة 17"/>
          <p:cNvGrpSpPr/>
          <p:nvPr/>
        </p:nvGrpSpPr>
        <p:grpSpPr>
          <a:xfrm>
            <a:off x="4214810" y="785794"/>
            <a:ext cx="4714908" cy="642942"/>
            <a:chOff x="4214810" y="857232"/>
            <a:chExt cx="4714908" cy="928694"/>
          </a:xfrm>
        </p:grpSpPr>
        <p:sp>
          <p:nvSpPr>
            <p:cNvPr id="44" name="دبوس زينة 43"/>
            <p:cNvSpPr/>
            <p:nvPr/>
          </p:nvSpPr>
          <p:spPr>
            <a:xfrm>
              <a:off x="4214810" y="857232"/>
              <a:ext cx="3500462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أوجد الناتج في كل مما يأتي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5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46" name="دبوس زينة 4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5" name="AutoShape 439"/>
          <p:cNvSpPr>
            <a:spLocks noChangeArrowheads="1"/>
          </p:cNvSpPr>
          <p:nvPr/>
        </p:nvSpPr>
        <p:spPr bwMode="auto">
          <a:xfrm>
            <a:off x="3643306" y="1785926"/>
            <a:ext cx="4406919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32 ÷ ( ــ 8 ) =</a:t>
            </a:r>
            <a:endParaRPr lang="en-US" sz="24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6" name="AutoShape 442"/>
          <p:cNvSpPr>
            <a:spLocks noChangeArrowheads="1"/>
          </p:cNvSpPr>
          <p:nvPr/>
        </p:nvSpPr>
        <p:spPr bwMode="auto">
          <a:xfrm>
            <a:off x="5503875" y="1928802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9" name="AutoShape 439"/>
          <p:cNvSpPr>
            <a:spLocks noChangeArrowheads="1"/>
          </p:cNvSpPr>
          <p:nvPr/>
        </p:nvSpPr>
        <p:spPr bwMode="auto">
          <a:xfrm>
            <a:off x="3643306" y="4137035"/>
            <a:ext cx="4406919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30 ÷ ( ــ 5 )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AutoShape 442"/>
          <p:cNvSpPr>
            <a:spLocks noChangeArrowheads="1"/>
          </p:cNvSpPr>
          <p:nvPr/>
        </p:nvSpPr>
        <p:spPr bwMode="auto">
          <a:xfrm>
            <a:off x="5389573" y="4306887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6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1" name="AutoShape 439"/>
          <p:cNvSpPr>
            <a:spLocks noChangeArrowheads="1"/>
          </p:cNvSpPr>
          <p:nvPr/>
        </p:nvSpPr>
        <p:spPr bwMode="auto">
          <a:xfrm>
            <a:off x="3643306" y="4929198"/>
            <a:ext cx="4406919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55 ÷ 11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2" name="AutoShape 442"/>
          <p:cNvSpPr>
            <a:spLocks noChangeArrowheads="1"/>
          </p:cNvSpPr>
          <p:nvPr/>
        </p:nvSpPr>
        <p:spPr bwMode="auto">
          <a:xfrm>
            <a:off x="6032515" y="5072074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3" name="سداسي 22"/>
          <p:cNvSpPr/>
          <p:nvPr/>
        </p:nvSpPr>
        <p:spPr>
          <a:xfrm>
            <a:off x="500034" y="2500306"/>
            <a:ext cx="2143140" cy="2857520"/>
          </a:xfrm>
          <a:prstGeom prst="hexagon">
            <a:avLst>
              <a:gd name="adj" fmla="val 8333"/>
              <a:gd name="vf" fmla="val 115470"/>
            </a:avLst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 ÷ +  = +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 ÷  ــ  = +</a:t>
            </a: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  ÷  ــ  = ــ</a:t>
            </a: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  ÷  +  = ــ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24" name="مجموعة 23"/>
          <p:cNvGrpSpPr/>
          <p:nvPr/>
        </p:nvGrpSpPr>
        <p:grpSpPr>
          <a:xfrm>
            <a:off x="3643306" y="3300410"/>
            <a:ext cx="4406919" cy="857258"/>
            <a:chOff x="3643306" y="2857494"/>
            <a:chExt cx="4406919" cy="857258"/>
          </a:xfrm>
        </p:grpSpPr>
        <p:sp>
          <p:nvSpPr>
            <p:cNvPr id="25" name="AutoShape 439"/>
            <p:cNvSpPr>
              <a:spLocks noChangeArrowheads="1"/>
            </p:cNvSpPr>
            <p:nvPr/>
          </p:nvSpPr>
          <p:spPr bwMode="auto">
            <a:xfrm>
              <a:off x="3643306" y="2916244"/>
              <a:ext cx="4406919" cy="720725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 sz="24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grpSp>
          <p:nvGrpSpPr>
            <p:cNvPr id="26" name="مجموعة 22"/>
            <p:cNvGrpSpPr/>
            <p:nvPr/>
          </p:nvGrpSpPr>
          <p:grpSpPr>
            <a:xfrm>
              <a:off x="6861195" y="2857494"/>
              <a:ext cx="1139829" cy="857258"/>
              <a:chOff x="2185970" y="642918"/>
              <a:chExt cx="1139829" cy="857258"/>
            </a:xfrm>
          </p:grpSpPr>
          <p:grpSp>
            <p:nvGrpSpPr>
              <p:cNvPr id="27" name="مجموعة 20"/>
              <p:cNvGrpSpPr/>
              <p:nvPr/>
            </p:nvGrpSpPr>
            <p:grpSpPr>
              <a:xfrm>
                <a:off x="2500298" y="642918"/>
                <a:ext cx="825501" cy="857258"/>
                <a:chOff x="2500298" y="642918"/>
                <a:chExt cx="825501" cy="857258"/>
              </a:xfrm>
            </p:grpSpPr>
            <p:sp>
              <p:nvSpPr>
                <p:cNvPr id="29" name="AutoShape 442"/>
                <p:cNvSpPr>
                  <a:spLocks noChangeArrowheads="1"/>
                </p:cNvSpPr>
                <p:nvPr/>
              </p:nvSpPr>
              <p:spPr bwMode="auto">
                <a:xfrm>
                  <a:off x="2500298" y="642918"/>
                  <a:ext cx="825501" cy="42862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/>
                  <a:r>
                    <a:rPr lang="ar-SA" sz="2400" b="1" dirty="0" smtClean="0"/>
                    <a:t>42</a:t>
                  </a:r>
                  <a:endParaRPr lang="en-US" sz="2400" b="1" dirty="0">
                    <a:solidFill>
                      <a:srgbClr val="FF3300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endParaRPr>
                </a:p>
              </p:txBody>
            </p:sp>
            <p:cxnSp>
              <p:nvCxnSpPr>
                <p:cNvPr id="30" name="رابط مستقيم 29"/>
                <p:cNvCxnSpPr/>
                <p:nvPr/>
              </p:nvCxnSpPr>
              <p:spPr>
                <a:xfrm rot="10800000">
                  <a:off x="2657462" y="1071546"/>
                  <a:ext cx="504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AutoShape 442"/>
                <p:cNvSpPr>
                  <a:spLocks noChangeArrowheads="1"/>
                </p:cNvSpPr>
                <p:nvPr/>
              </p:nvSpPr>
              <p:spPr bwMode="auto">
                <a:xfrm>
                  <a:off x="2500298" y="1071548"/>
                  <a:ext cx="825501" cy="42862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/>
                  <a:r>
                    <a:rPr lang="ar-SA" sz="2400" b="1" dirty="0" smtClean="0"/>
                    <a:t>ــ 7</a:t>
                  </a:r>
                  <a:endParaRPr lang="en-US" sz="2400" b="1" dirty="0">
                    <a:solidFill>
                      <a:srgbClr val="FF3300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8" name="AutoShape 442"/>
              <p:cNvSpPr>
                <a:spLocks noChangeArrowheads="1"/>
              </p:cNvSpPr>
              <p:nvPr/>
            </p:nvSpPr>
            <p:spPr bwMode="auto">
              <a:xfrm>
                <a:off x="2185970" y="842944"/>
                <a:ext cx="468311" cy="4286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ar-SA" sz="2400" b="1" dirty="0" smtClean="0"/>
                  <a:t>=</a:t>
                </a:r>
                <a:endParaRPr lang="en-US" sz="2400" b="1" dirty="0">
                  <a:solidFill>
                    <a:srgbClr val="FF33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32" name="AutoShape 442"/>
          <p:cNvSpPr>
            <a:spLocks noChangeArrowheads="1"/>
          </p:cNvSpPr>
          <p:nvPr/>
        </p:nvSpPr>
        <p:spPr bwMode="auto">
          <a:xfrm>
            <a:off x="6215074" y="3514726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6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2" name="AutoShape 439"/>
          <p:cNvSpPr>
            <a:spLocks noChangeArrowheads="1"/>
          </p:cNvSpPr>
          <p:nvPr/>
        </p:nvSpPr>
        <p:spPr bwMode="auto">
          <a:xfrm>
            <a:off x="3643306" y="2565399"/>
            <a:ext cx="4406919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ــ 16 ÷ 2 =</a:t>
            </a:r>
            <a:endParaRPr lang="en-US" sz="24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6" name="AutoShape 442"/>
          <p:cNvSpPr>
            <a:spLocks noChangeArrowheads="1"/>
          </p:cNvSpPr>
          <p:nvPr/>
        </p:nvSpPr>
        <p:spPr bwMode="auto">
          <a:xfrm>
            <a:off x="5889639" y="2708275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8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57" name="مجموعة 56"/>
          <p:cNvGrpSpPr/>
          <p:nvPr/>
        </p:nvGrpSpPr>
        <p:grpSpPr>
          <a:xfrm>
            <a:off x="3643306" y="5657864"/>
            <a:ext cx="4406919" cy="857258"/>
            <a:chOff x="3643306" y="2857494"/>
            <a:chExt cx="4406919" cy="857258"/>
          </a:xfrm>
        </p:grpSpPr>
        <p:sp>
          <p:nvSpPr>
            <p:cNvPr id="58" name="AutoShape 439"/>
            <p:cNvSpPr>
              <a:spLocks noChangeArrowheads="1"/>
            </p:cNvSpPr>
            <p:nvPr/>
          </p:nvSpPr>
          <p:spPr bwMode="auto">
            <a:xfrm>
              <a:off x="3643306" y="2916244"/>
              <a:ext cx="4406919" cy="720725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 sz="24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grpSp>
          <p:nvGrpSpPr>
            <p:cNvPr id="59" name="مجموعة 22"/>
            <p:cNvGrpSpPr/>
            <p:nvPr/>
          </p:nvGrpSpPr>
          <p:grpSpPr>
            <a:xfrm>
              <a:off x="6861195" y="2857494"/>
              <a:ext cx="1139829" cy="857258"/>
              <a:chOff x="2185970" y="642918"/>
              <a:chExt cx="1139829" cy="857258"/>
            </a:xfrm>
          </p:grpSpPr>
          <p:grpSp>
            <p:nvGrpSpPr>
              <p:cNvPr id="60" name="مجموعة 20"/>
              <p:cNvGrpSpPr/>
              <p:nvPr/>
            </p:nvGrpSpPr>
            <p:grpSpPr>
              <a:xfrm>
                <a:off x="2500298" y="642918"/>
                <a:ext cx="825501" cy="857258"/>
                <a:chOff x="2500298" y="642918"/>
                <a:chExt cx="825501" cy="857258"/>
              </a:xfrm>
            </p:grpSpPr>
            <p:sp>
              <p:nvSpPr>
                <p:cNvPr id="62" name="AutoShape 442"/>
                <p:cNvSpPr>
                  <a:spLocks noChangeArrowheads="1"/>
                </p:cNvSpPr>
                <p:nvPr/>
              </p:nvSpPr>
              <p:spPr bwMode="auto">
                <a:xfrm>
                  <a:off x="2500298" y="642918"/>
                  <a:ext cx="825501" cy="42862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/>
                  <a:r>
                    <a:rPr lang="ar-SA" sz="2400" b="1" dirty="0" smtClean="0"/>
                    <a:t>ــ 16</a:t>
                  </a:r>
                  <a:endParaRPr lang="en-US" sz="2400" b="1" dirty="0">
                    <a:solidFill>
                      <a:srgbClr val="FF3300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endParaRPr>
                </a:p>
              </p:txBody>
            </p:sp>
            <p:cxnSp>
              <p:nvCxnSpPr>
                <p:cNvPr id="63" name="رابط مستقيم 62"/>
                <p:cNvCxnSpPr/>
                <p:nvPr/>
              </p:nvCxnSpPr>
              <p:spPr>
                <a:xfrm rot="10800000">
                  <a:off x="2657462" y="1071546"/>
                  <a:ext cx="504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AutoShape 442"/>
                <p:cNvSpPr>
                  <a:spLocks noChangeArrowheads="1"/>
                </p:cNvSpPr>
                <p:nvPr/>
              </p:nvSpPr>
              <p:spPr bwMode="auto">
                <a:xfrm>
                  <a:off x="2500298" y="1071548"/>
                  <a:ext cx="825501" cy="428628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/>
                  <a:r>
                    <a:rPr lang="ar-SA" sz="2400" b="1" dirty="0" smtClean="0"/>
                    <a:t>ــ 4</a:t>
                  </a:r>
                  <a:endParaRPr lang="en-US" sz="2400" b="1" dirty="0">
                    <a:solidFill>
                      <a:srgbClr val="FF3300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1" name="AutoShape 442"/>
              <p:cNvSpPr>
                <a:spLocks noChangeArrowheads="1"/>
              </p:cNvSpPr>
              <p:nvPr/>
            </p:nvSpPr>
            <p:spPr bwMode="auto">
              <a:xfrm>
                <a:off x="2185970" y="842944"/>
                <a:ext cx="468311" cy="4286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ar-SA" sz="2400" b="1" dirty="0" smtClean="0"/>
                  <a:t>=</a:t>
                </a:r>
                <a:endParaRPr lang="en-US" sz="2400" b="1" dirty="0">
                  <a:solidFill>
                    <a:srgbClr val="FF33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65" name="AutoShape 442"/>
          <p:cNvSpPr>
            <a:spLocks noChangeArrowheads="1"/>
          </p:cNvSpPr>
          <p:nvPr/>
        </p:nvSpPr>
        <p:spPr bwMode="auto">
          <a:xfrm>
            <a:off x="6389705" y="5872180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5138" y="214290"/>
            <a:ext cx="3133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9" grpId="0" animBg="1"/>
      <p:bldP spid="20" grpId="0"/>
      <p:bldP spid="21" grpId="0" animBg="1"/>
      <p:bldP spid="22" grpId="0"/>
      <p:bldP spid="23" grpId="0" animBg="1"/>
      <p:bldP spid="32" grpId="0"/>
      <p:bldP spid="42" grpId="0" animBg="1"/>
      <p:bldP spid="56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2"/>
          <p:cNvGrpSpPr/>
          <p:nvPr/>
        </p:nvGrpSpPr>
        <p:grpSpPr>
          <a:xfrm>
            <a:off x="1500166" y="1071546"/>
            <a:ext cx="7429552" cy="1357322"/>
            <a:chOff x="1500166" y="1000108"/>
            <a:chExt cx="7429552" cy="1185600"/>
          </a:xfrm>
        </p:grpSpPr>
        <p:sp>
          <p:nvSpPr>
            <p:cNvPr id="4" name="دبوس زينة 3"/>
            <p:cNvSpPr/>
            <p:nvPr/>
          </p:nvSpPr>
          <p:spPr>
            <a:xfrm>
              <a:off x="1500166" y="1000108"/>
              <a:ext cx="6200818" cy="11856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1132214"/>
              <a:ext cx="1214446" cy="928694"/>
              <a:chOff x="7715272" y="1132214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113221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375104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9" name="AutoShape 442"/>
          <p:cNvSpPr>
            <a:spLocks noChangeArrowheads="1"/>
          </p:cNvSpPr>
          <p:nvPr/>
        </p:nvSpPr>
        <p:spPr bwMode="auto">
          <a:xfrm>
            <a:off x="6429388" y="3357562"/>
            <a:ext cx="24288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الدرجة بالفهرنهايت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1" name="AutoShape 442"/>
          <p:cNvSpPr>
            <a:spLocks noChangeArrowheads="1"/>
          </p:cNvSpPr>
          <p:nvPr/>
        </p:nvSpPr>
        <p:spPr bwMode="auto">
          <a:xfrm>
            <a:off x="214282" y="3429000"/>
            <a:ext cx="157163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</a:t>
            </a:r>
            <a:r>
              <a:rPr lang="ar-SA" sz="2400" b="1" dirty="0" smtClean="0"/>
              <a:t>11,92 </a:t>
            </a:r>
            <a:r>
              <a:rPr lang="ar-SA" sz="2400" b="1" dirty="0" smtClean="0"/>
              <a:t>ف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214422"/>
            <a:ext cx="544830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مجموعة 22"/>
          <p:cNvGrpSpPr/>
          <p:nvPr/>
        </p:nvGrpSpPr>
        <p:grpSpPr>
          <a:xfrm>
            <a:off x="1820852" y="3214686"/>
            <a:ext cx="2894024" cy="857258"/>
            <a:chOff x="5107000" y="2506649"/>
            <a:chExt cx="2894024" cy="857258"/>
          </a:xfrm>
        </p:grpSpPr>
        <p:grpSp>
          <p:nvGrpSpPr>
            <p:cNvPr id="16" name="مجموعة 20"/>
            <p:cNvGrpSpPr/>
            <p:nvPr/>
          </p:nvGrpSpPr>
          <p:grpSpPr>
            <a:xfrm>
              <a:off x="5503873" y="2506649"/>
              <a:ext cx="2497151" cy="857258"/>
              <a:chOff x="828648" y="642918"/>
              <a:chExt cx="2497151" cy="857258"/>
            </a:xfrm>
          </p:grpSpPr>
          <p:sp>
            <p:nvSpPr>
              <p:cNvPr id="18" name="AutoShape 442"/>
              <p:cNvSpPr>
                <a:spLocks noChangeArrowheads="1"/>
              </p:cNvSpPr>
              <p:nvPr/>
            </p:nvSpPr>
            <p:spPr bwMode="auto">
              <a:xfrm>
                <a:off x="828648" y="642918"/>
                <a:ext cx="2497151" cy="4286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ar-SA" sz="2400" b="1" dirty="0" smtClean="0"/>
                  <a:t>9 ( ــ 24,4 ) + 160</a:t>
                </a:r>
                <a:endParaRPr lang="en-US" sz="2400" b="1" dirty="0">
                  <a:solidFill>
                    <a:srgbClr val="FF33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cxnSp>
            <p:nvCxnSpPr>
              <p:cNvPr id="19" name="رابط مستقيم 18"/>
              <p:cNvCxnSpPr/>
              <p:nvPr/>
            </p:nvCxnSpPr>
            <p:spPr>
              <a:xfrm rot="10800000">
                <a:off x="874116" y="1071546"/>
                <a:ext cx="2412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AutoShape 442"/>
              <p:cNvSpPr>
                <a:spLocks noChangeArrowheads="1"/>
              </p:cNvSpPr>
              <p:nvPr/>
            </p:nvSpPr>
            <p:spPr bwMode="auto">
              <a:xfrm>
                <a:off x="1831959" y="1071548"/>
                <a:ext cx="425449" cy="4286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ar-SA" sz="2400" b="1" dirty="0" smtClean="0"/>
                  <a:t>5</a:t>
                </a:r>
                <a:endParaRPr lang="en-US" sz="2400" b="1" dirty="0">
                  <a:solidFill>
                    <a:srgbClr val="FF33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</p:grpSp>
        <p:sp>
          <p:nvSpPr>
            <p:cNvPr id="17" name="AutoShape 442"/>
            <p:cNvSpPr>
              <a:spLocks noChangeArrowheads="1"/>
            </p:cNvSpPr>
            <p:nvPr/>
          </p:nvSpPr>
          <p:spPr bwMode="auto">
            <a:xfrm>
              <a:off x="5107000" y="2706675"/>
              <a:ext cx="468311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 b="1" dirty="0" smtClean="0"/>
                <a:t>=</a:t>
              </a:r>
              <a:endParaRPr lang="en-US" sz="24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4772026" y="3343274"/>
            <a:ext cx="1624021" cy="500066"/>
            <a:chOff x="4772026" y="3343274"/>
            <a:chExt cx="1624021" cy="50006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14944" y="3343274"/>
              <a:ext cx="1181103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AutoShape 442"/>
            <p:cNvSpPr>
              <a:spLocks noChangeArrowheads="1"/>
            </p:cNvSpPr>
            <p:nvPr/>
          </p:nvSpPr>
          <p:spPr bwMode="auto">
            <a:xfrm>
              <a:off x="4772026" y="3400424"/>
              <a:ext cx="468311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 b="1" dirty="0" smtClean="0"/>
                <a:t>=</a:t>
              </a:r>
              <a:endParaRPr lang="en-US" sz="24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5138" y="285728"/>
            <a:ext cx="3133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مجموعة 17"/>
          <p:cNvGrpSpPr/>
          <p:nvPr/>
        </p:nvGrpSpPr>
        <p:grpSpPr>
          <a:xfrm>
            <a:off x="642910" y="1000108"/>
            <a:ext cx="8286808" cy="1714512"/>
            <a:chOff x="642910" y="857232"/>
            <a:chExt cx="8286808" cy="1714512"/>
          </a:xfrm>
        </p:grpSpPr>
        <p:sp>
          <p:nvSpPr>
            <p:cNvPr id="11" name="دبوس زينة 10"/>
            <p:cNvSpPr/>
            <p:nvPr/>
          </p:nvSpPr>
          <p:spPr>
            <a:xfrm>
              <a:off x="642910" y="857232"/>
              <a:ext cx="7058074" cy="1714512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مجموعة 16"/>
            <p:cNvGrpSpPr/>
            <p:nvPr/>
          </p:nvGrpSpPr>
          <p:grpSpPr>
            <a:xfrm>
              <a:off x="7715272" y="1242998"/>
              <a:ext cx="1214446" cy="928694"/>
              <a:chOff x="7715272" y="1242998"/>
              <a:chExt cx="1214446" cy="928694"/>
            </a:xfrm>
          </p:grpSpPr>
          <p:sp>
            <p:nvSpPr>
              <p:cNvPr id="13" name="دبوس زينة 12"/>
              <p:cNvSpPr/>
              <p:nvPr/>
            </p:nvSpPr>
            <p:spPr>
              <a:xfrm>
                <a:off x="7715272" y="1242998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385876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5138" y="214290"/>
            <a:ext cx="3133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142984"/>
            <a:ext cx="6286507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AutoShape 442"/>
          <p:cNvSpPr>
            <a:spLocks noChangeArrowheads="1"/>
          </p:cNvSpPr>
          <p:nvPr/>
        </p:nvSpPr>
        <p:spPr bwMode="auto">
          <a:xfrm>
            <a:off x="6429388" y="3843340"/>
            <a:ext cx="24288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الدرجة بالسلسيوس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AutoShape 442"/>
          <p:cNvSpPr>
            <a:spLocks noChangeArrowheads="1"/>
          </p:cNvSpPr>
          <p:nvPr/>
        </p:nvSpPr>
        <p:spPr bwMode="auto">
          <a:xfrm>
            <a:off x="1142976" y="3857626"/>
            <a:ext cx="128588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38,9 </a:t>
            </a:r>
            <a:r>
              <a:rPr lang="ar-SA" sz="2400" b="1" dirty="0" smtClean="0"/>
              <a:t>س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21" name="مجموعة 20"/>
          <p:cNvGrpSpPr/>
          <p:nvPr/>
        </p:nvGrpSpPr>
        <p:grpSpPr>
          <a:xfrm>
            <a:off x="2317739" y="3643312"/>
            <a:ext cx="2682889" cy="857258"/>
            <a:chOff x="5318135" y="2506649"/>
            <a:chExt cx="2682889" cy="857258"/>
          </a:xfrm>
        </p:grpSpPr>
        <p:grpSp>
          <p:nvGrpSpPr>
            <p:cNvPr id="22" name="مجموعة 20"/>
            <p:cNvGrpSpPr/>
            <p:nvPr/>
          </p:nvGrpSpPr>
          <p:grpSpPr>
            <a:xfrm>
              <a:off x="5503873" y="2506649"/>
              <a:ext cx="2497151" cy="857258"/>
              <a:chOff x="828648" y="642918"/>
              <a:chExt cx="2497151" cy="857258"/>
            </a:xfrm>
          </p:grpSpPr>
          <p:sp>
            <p:nvSpPr>
              <p:cNvPr id="24" name="AutoShape 442"/>
              <p:cNvSpPr>
                <a:spLocks noChangeArrowheads="1"/>
              </p:cNvSpPr>
              <p:nvPr/>
            </p:nvSpPr>
            <p:spPr bwMode="auto">
              <a:xfrm>
                <a:off x="828648" y="642918"/>
                <a:ext cx="2497151" cy="4286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ar-SA" sz="2400" b="1" dirty="0" smtClean="0"/>
                  <a:t>5 ( 102 ــ 32 )</a:t>
                </a:r>
                <a:endParaRPr lang="en-US" sz="2400" b="1" dirty="0">
                  <a:solidFill>
                    <a:srgbClr val="FF33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cxnSp>
            <p:nvCxnSpPr>
              <p:cNvPr id="25" name="رابط مستقيم 24"/>
              <p:cNvCxnSpPr/>
              <p:nvPr/>
            </p:nvCxnSpPr>
            <p:spPr>
              <a:xfrm rot="10800000">
                <a:off x="1104921" y="1071546"/>
                <a:ext cx="1872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AutoShape 442"/>
              <p:cNvSpPr>
                <a:spLocks noChangeArrowheads="1"/>
              </p:cNvSpPr>
              <p:nvPr/>
            </p:nvSpPr>
            <p:spPr bwMode="auto">
              <a:xfrm>
                <a:off x="1831959" y="1071548"/>
                <a:ext cx="425449" cy="428628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/>
                <a:r>
                  <a:rPr lang="ar-SA" sz="2400" b="1" dirty="0" smtClean="0"/>
                  <a:t>9</a:t>
                </a:r>
                <a:endParaRPr lang="en-US" sz="2400" b="1" dirty="0">
                  <a:solidFill>
                    <a:srgbClr val="FF3300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</p:grpSp>
        <p:sp>
          <p:nvSpPr>
            <p:cNvPr id="23" name="AutoShape 442"/>
            <p:cNvSpPr>
              <a:spLocks noChangeArrowheads="1"/>
            </p:cNvSpPr>
            <p:nvPr/>
          </p:nvSpPr>
          <p:spPr bwMode="auto">
            <a:xfrm>
              <a:off x="5318135" y="2706675"/>
              <a:ext cx="468311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 b="1" dirty="0" smtClean="0"/>
                <a:t>=</a:t>
              </a:r>
              <a:endParaRPr lang="en-US" sz="24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30" name="مجموعة 29"/>
          <p:cNvGrpSpPr/>
          <p:nvPr/>
        </p:nvGrpSpPr>
        <p:grpSpPr>
          <a:xfrm>
            <a:off x="4729162" y="3786190"/>
            <a:ext cx="1697039" cy="571504"/>
            <a:chOff x="4960945" y="4857760"/>
            <a:chExt cx="1697039" cy="571504"/>
          </a:xfrm>
        </p:grpSpPr>
        <p:sp>
          <p:nvSpPr>
            <p:cNvPr id="29" name="AutoShape 442"/>
            <p:cNvSpPr>
              <a:spLocks noChangeArrowheads="1"/>
            </p:cNvSpPr>
            <p:nvPr/>
          </p:nvSpPr>
          <p:spPr bwMode="auto">
            <a:xfrm>
              <a:off x="4960945" y="4914910"/>
              <a:ext cx="468311" cy="42862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r>
                <a:rPr lang="ar-SA" sz="2400" b="1" dirty="0" smtClean="0"/>
                <a:t>=</a:t>
              </a:r>
              <a:endParaRPr lang="en-US" sz="2400" b="1" dirty="0">
                <a:solidFill>
                  <a:srgbClr val="FF33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29256" y="4857760"/>
              <a:ext cx="1228728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2071670" y="2786058"/>
            <a:ext cx="5978555" cy="1000132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15 ÷ 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ص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 =</a:t>
            </a:r>
            <a:endParaRPr lang="en-US" sz="2400" b="1" dirty="0">
              <a:latin typeface="Times New Roman" pitchFamily="18" charset="0"/>
              <a:ea typeface="Arial Unicode MS" pitchFamily="34" charset="-128"/>
            </a:endParaRPr>
          </a:p>
        </p:txBody>
      </p:sp>
      <p:grpSp>
        <p:nvGrpSpPr>
          <p:cNvPr id="33" name="مجموعة 17"/>
          <p:cNvGrpSpPr/>
          <p:nvPr/>
        </p:nvGrpSpPr>
        <p:grpSpPr>
          <a:xfrm>
            <a:off x="2000232" y="1000108"/>
            <a:ext cx="6929486" cy="928694"/>
            <a:chOff x="2000232" y="857232"/>
            <a:chExt cx="6929486" cy="928694"/>
          </a:xfrm>
        </p:grpSpPr>
        <p:sp>
          <p:nvSpPr>
            <p:cNvPr id="34" name="دبوس زينة 33"/>
            <p:cNvSpPr/>
            <p:nvPr/>
          </p:nvSpPr>
          <p:spPr>
            <a:xfrm>
              <a:off x="2000232" y="857232"/>
              <a:ext cx="571504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36" name="دبوس زينة 3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40" name="AutoShape 442"/>
          <p:cNvSpPr>
            <a:spLocks noChangeArrowheads="1"/>
          </p:cNvSpPr>
          <p:nvPr/>
        </p:nvSpPr>
        <p:spPr bwMode="auto">
          <a:xfrm>
            <a:off x="6143636" y="3071810"/>
            <a:ext cx="357190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 smtClean="0"/>
              <a:t>15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1" name="AutoShape 442"/>
          <p:cNvSpPr>
            <a:spLocks noChangeArrowheads="1"/>
          </p:cNvSpPr>
          <p:nvPr/>
        </p:nvSpPr>
        <p:spPr bwMode="auto">
          <a:xfrm>
            <a:off x="5715008" y="3071810"/>
            <a:ext cx="357190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 smtClean="0"/>
              <a:t>÷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2" name="AutoShape 442"/>
          <p:cNvSpPr>
            <a:spLocks noChangeArrowheads="1"/>
          </p:cNvSpPr>
          <p:nvPr/>
        </p:nvSpPr>
        <p:spPr bwMode="auto">
          <a:xfrm>
            <a:off x="5072066" y="3071810"/>
            <a:ext cx="414340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 smtClean="0"/>
              <a:t>ص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5" name="AutoShape 442"/>
          <p:cNvSpPr>
            <a:spLocks noChangeArrowheads="1"/>
          </p:cNvSpPr>
          <p:nvPr/>
        </p:nvSpPr>
        <p:spPr bwMode="auto">
          <a:xfrm>
            <a:off x="4786314" y="3086098"/>
            <a:ext cx="100013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 smtClean="0"/>
              <a:t>( ــ </a:t>
            </a:r>
            <a:r>
              <a:rPr lang="ar-SA" sz="2400" b="1" dirty="0" smtClean="0"/>
              <a:t>5 </a:t>
            </a:r>
            <a:r>
              <a:rPr lang="ar-SA" sz="2400" b="1" dirty="0" smtClean="0"/>
              <a:t>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7" name="AutoShape 442"/>
          <p:cNvSpPr>
            <a:spLocks noChangeArrowheads="1"/>
          </p:cNvSpPr>
          <p:nvPr/>
        </p:nvSpPr>
        <p:spPr bwMode="auto">
          <a:xfrm>
            <a:off x="3857620" y="3071810"/>
            <a:ext cx="85725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=  ــ </a:t>
            </a:r>
            <a:r>
              <a:rPr lang="ar-SA" sz="2400" b="1" dirty="0" smtClean="0"/>
              <a:t>3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8" name="AutoShape 439"/>
          <p:cNvSpPr>
            <a:spLocks noChangeArrowheads="1"/>
          </p:cNvSpPr>
          <p:nvPr/>
        </p:nvSpPr>
        <p:spPr bwMode="auto">
          <a:xfrm>
            <a:off x="714348" y="4643446"/>
            <a:ext cx="7335877" cy="1000132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س 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ص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 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÷ ( ــ 10 ) 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</a:rPr>
              <a:t>=</a:t>
            </a:r>
            <a:endParaRPr lang="en-US" sz="2400" b="1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59" name="AutoShape 442"/>
          <p:cNvSpPr>
            <a:spLocks noChangeArrowheads="1"/>
          </p:cNvSpPr>
          <p:nvPr/>
        </p:nvSpPr>
        <p:spPr bwMode="auto">
          <a:xfrm>
            <a:off x="4757740" y="4943486"/>
            <a:ext cx="64294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8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0" name="AutoShape 442"/>
          <p:cNvSpPr>
            <a:spLocks noChangeArrowheads="1"/>
          </p:cNvSpPr>
          <p:nvPr/>
        </p:nvSpPr>
        <p:spPr bwMode="auto">
          <a:xfrm>
            <a:off x="4929190" y="4929198"/>
            <a:ext cx="357190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 smtClean="0"/>
              <a:t>س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3" name="AutoShape 442"/>
          <p:cNvSpPr>
            <a:spLocks noChangeArrowheads="1"/>
          </p:cNvSpPr>
          <p:nvPr/>
        </p:nvSpPr>
        <p:spPr bwMode="auto">
          <a:xfrm>
            <a:off x="4429124" y="4929198"/>
            <a:ext cx="357190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 smtClean="0"/>
              <a:t>×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4" name="AutoShape 442"/>
          <p:cNvSpPr>
            <a:spLocks noChangeArrowheads="1"/>
          </p:cNvSpPr>
          <p:nvPr/>
        </p:nvSpPr>
        <p:spPr bwMode="auto">
          <a:xfrm>
            <a:off x="3843332" y="4929198"/>
            <a:ext cx="357190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 smtClean="0"/>
              <a:t>ص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5" name="AutoShape 442"/>
          <p:cNvSpPr>
            <a:spLocks noChangeArrowheads="1"/>
          </p:cNvSpPr>
          <p:nvPr/>
        </p:nvSpPr>
        <p:spPr bwMode="auto">
          <a:xfrm>
            <a:off x="3171814" y="4929198"/>
            <a:ext cx="357190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 smtClean="0"/>
              <a:t>÷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7" name="AutoShape 442"/>
          <p:cNvSpPr>
            <a:spLocks noChangeArrowheads="1"/>
          </p:cNvSpPr>
          <p:nvPr/>
        </p:nvSpPr>
        <p:spPr bwMode="auto">
          <a:xfrm>
            <a:off x="3471854" y="4929198"/>
            <a:ext cx="100013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( </a:t>
            </a:r>
            <a:r>
              <a:rPr lang="ar-SA" sz="2400" b="1" dirty="0" smtClean="0"/>
              <a:t>ــ 5 </a:t>
            </a:r>
            <a:r>
              <a:rPr lang="ar-SA" sz="2400" b="1" dirty="0" smtClean="0"/>
              <a:t>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8" name="AutoShape 442"/>
          <p:cNvSpPr>
            <a:spLocks noChangeArrowheads="1"/>
          </p:cNvSpPr>
          <p:nvPr/>
        </p:nvSpPr>
        <p:spPr bwMode="auto">
          <a:xfrm>
            <a:off x="2171682" y="4914910"/>
            <a:ext cx="92869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( ــ 10 )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9" name="AutoShape 442"/>
          <p:cNvSpPr>
            <a:spLocks noChangeArrowheads="1"/>
          </p:cNvSpPr>
          <p:nvPr/>
        </p:nvSpPr>
        <p:spPr bwMode="auto">
          <a:xfrm>
            <a:off x="1285852" y="4929198"/>
            <a:ext cx="85725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=  </a:t>
            </a:r>
            <a:r>
              <a:rPr lang="ar-SA" sz="2400" b="1" dirty="0" smtClean="0"/>
              <a:t>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5138" y="214290"/>
            <a:ext cx="3133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214422"/>
            <a:ext cx="443865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0" grpId="0"/>
      <p:bldP spid="41" grpId="0"/>
      <p:bldP spid="42" grpId="0"/>
      <p:bldP spid="42" grpId="1"/>
      <p:bldP spid="55" grpId="0"/>
      <p:bldP spid="57" grpId="0"/>
      <p:bldP spid="58" grpId="0" animBg="1"/>
      <p:bldP spid="59" grpId="0"/>
      <p:bldP spid="60" grpId="0"/>
      <p:bldP spid="60" grpId="1"/>
      <p:bldP spid="73" grpId="0"/>
      <p:bldP spid="74" grpId="0"/>
      <p:bldP spid="74" grpId="1"/>
      <p:bldP spid="75" grpId="0"/>
      <p:bldP spid="77" grpId="0"/>
      <p:bldP spid="78" grpId="0"/>
      <p:bldP spid="79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334</Words>
  <Application>Microsoft Office PowerPoint</Application>
  <PresentationFormat>عرض على الشاشة (3:4)‏</PresentationFormat>
  <Paragraphs>143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151</cp:revision>
  <dcterms:created xsi:type="dcterms:W3CDTF">2013-06-02T15:27:24Z</dcterms:created>
  <dcterms:modified xsi:type="dcterms:W3CDTF">2013-07-11T21:43:52Z</dcterms:modified>
</cp:coreProperties>
</file>