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5" r:id="rId5"/>
    <p:sldId id="264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custDataLst>
    <p:tags r:id="rId1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91" autoAdjust="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41741CB-F60C-412D-9899-9780CFD4333B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2976845-7AE4-4153-AACE-71EE55A780C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865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A40D-492A-4389-8065-4D5572D89A20}" type="slidenum">
              <a:rPr lang="ar-SA" smtClean="0">
                <a:solidFill>
                  <a:prstClr val="black"/>
                </a:solidFill>
              </a:rPr>
              <a:pPr/>
              <a:t>7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38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A40D-492A-4389-8065-4D5572D89A20}" type="slidenum">
              <a:rPr lang="ar-SA" smtClean="0">
                <a:solidFill>
                  <a:prstClr val="black"/>
                </a:solidFill>
              </a:rPr>
              <a:pPr/>
              <a:t>8</a:t>
            </a:fld>
            <a:endParaRPr lang="ar-S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038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23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ألف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971800" y="695980"/>
            <a:ext cx="5029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يمكن تقريب الأعداد إلي أقرب ألف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0" name="مخطط انسيابي: محطة طرفية 9"/>
          <p:cNvSpPr/>
          <p:nvPr/>
        </p:nvSpPr>
        <p:spPr>
          <a:xfrm>
            <a:off x="7277100" y="1219200"/>
            <a:ext cx="18288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849192" y="1193409"/>
            <a:ext cx="44279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سجل راشد عدد زوار المتحف الوطني خلال خمسة أسابيع ، كما هو موضح في الجدول المجاور . ما العدد التقريبي للزوار الذين زاروا المتحف في الأسبوع الثالث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053847"/>
              </p:ext>
            </p:extLst>
          </p:nvPr>
        </p:nvGraphicFramePr>
        <p:xfrm>
          <a:off x="909944" y="957590"/>
          <a:ext cx="1918248" cy="201168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959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الأسبوع 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عدد الزوار 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1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1258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2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2341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3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4684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4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2500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5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i="0" dirty="0" smtClean="0"/>
                        <a:t>3499</a:t>
                      </a:r>
                      <a:endParaRPr lang="ar-SA" sz="16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مربع نص 12"/>
          <p:cNvSpPr txBox="1"/>
          <p:nvPr/>
        </p:nvSpPr>
        <p:spPr>
          <a:xfrm>
            <a:off x="838200" y="2967335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ما العدد التقريبي لزوار المتحف الوطني في الأسبوع الثالث 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2946361" y="3429000"/>
            <a:ext cx="5334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أقرب ألف أقل من 4684 هو 4000.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أقرب ألف أكبر من 4684 هو 5000 .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762000" y="50292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ألاحظ أن العدد 4684 أقرب إلي العدد 5000 منه إلي العدد 4000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762000" y="5486400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إذن أقرب العدد 4684 إلي 5000 .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إذن العدد التقريبي لزوار المتحف في الأسبوع الثالث 5000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42" name="مجموعة 41"/>
          <p:cNvGrpSpPr/>
          <p:nvPr/>
        </p:nvGrpSpPr>
        <p:grpSpPr>
          <a:xfrm>
            <a:off x="1328057" y="4343400"/>
            <a:ext cx="6596743" cy="838200"/>
            <a:chOff x="1328057" y="4343400"/>
            <a:chExt cx="6596743" cy="838200"/>
          </a:xfrm>
        </p:grpSpPr>
        <p:cxnSp>
          <p:nvCxnSpPr>
            <p:cNvPr id="17" name="رابط مستقيم 16"/>
            <p:cNvCxnSpPr/>
            <p:nvPr/>
          </p:nvCxnSpPr>
          <p:spPr>
            <a:xfrm>
              <a:off x="7424057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رابط مستقيم 22"/>
            <p:cNvCxnSpPr/>
            <p:nvPr/>
          </p:nvCxnSpPr>
          <p:spPr>
            <a:xfrm>
              <a:off x="4604657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>
              <a:off x="1828800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8" name="مربع نص 27"/>
            <p:cNvSpPr txBox="1"/>
            <p:nvPr/>
          </p:nvSpPr>
          <p:spPr>
            <a:xfrm>
              <a:off x="6585857" y="4572000"/>
              <a:ext cx="1338943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4000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مربع نص 33"/>
            <p:cNvSpPr txBox="1"/>
            <p:nvPr/>
          </p:nvSpPr>
          <p:spPr>
            <a:xfrm>
              <a:off x="3918857" y="4596825"/>
              <a:ext cx="128629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4500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1328057" y="4596825"/>
              <a:ext cx="109945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5000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رابط كسهم مستقيم 40"/>
            <p:cNvCxnSpPr/>
            <p:nvPr/>
          </p:nvCxnSpPr>
          <p:spPr>
            <a:xfrm flipH="1">
              <a:off x="1404257" y="4495800"/>
              <a:ext cx="6477000" cy="0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3" name="مخطط انسيابي: رابط 42"/>
          <p:cNvSpPr/>
          <p:nvPr/>
        </p:nvSpPr>
        <p:spPr>
          <a:xfrm>
            <a:off x="3581400" y="4424518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3291013" y="3965340"/>
            <a:ext cx="76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4684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5" name="سهم إلى اليسار 44">
            <a:hlinkClick r:id="" action="ppaction://noaction"/>
          </p:cNvPr>
          <p:cNvSpPr/>
          <p:nvPr/>
        </p:nvSpPr>
        <p:spPr>
          <a:xfrm>
            <a:off x="152400" y="5638800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Teardrop 8"/>
          <p:cNvSpPr/>
          <p:nvPr/>
        </p:nvSpPr>
        <p:spPr>
          <a:xfrm>
            <a:off x="43699" y="16329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7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/>
      <p:bldP spid="13" grpId="0"/>
      <p:bldP spid="14" grpId="0"/>
      <p:bldP spid="39" grpId="0"/>
      <p:bldP spid="40" grpId="0"/>
      <p:bldP spid="43" grpId="0" animBg="1"/>
      <p:bldP spid="44" grpId="0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المراجعة التراكمية الفصل (1 -6 )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229600" y="1371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19</a:t>
            </a:r>
            <a:endParaRPr lang="ar-SA" dirty="0"/>
          </a:p>
        </p:txBody>
      </p:sp>
      <p:sp>
        <p:nvSpPr>
          <p:cNvPr id="15" name="شكل بيضاوي 14"/>
          <p:cNvSpPr/>
          <p:nvPr/>
        </p:nvSpPr>
        <p:spPr>
          <a:xfrm>
            <a:off x="8229600" y="3352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22</a:t>
            </a:r>
            <a:endParaRPr lang="ar-SA" dirty="0"/>
          </a:p>
        </p:txBody>
      </p:sp>
      <p:sp>
        <p:nvSpPr>
          <p:cNvPr id="16" name="شكل بيضاوي 15"/>
          <p:cNvSpPr/>
          <p:nvPr/>
        </p:nvSpPr>
        <p:spPr>
          <a:xfrm>
            <a:off x="8229600" y="42672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23</a:t>
            </a:r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371600" y="838200"/>
            <a:ext cx="7086600" cy="49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smtClean="0"/>
              <a:t>أقرب كلا من الأعداد الآتية إلي أقرب عشرة</a:t>
            </a:r>
            <a:endParaRPr lang="ar-SA" sz="2800" dirty="0"/>
          </a:p>
        </p:txBody>
      </p:sp>
      <p:sp>
        <p:nvSpPr>
          <p:cNvPr id="23" name="شكل بيضاوي 22"/>
          <p:cNvSpPr/>
          <p:nvPr/>
        </p:nvSpPr>
        <p:spPr>
          <a:xfrm>
            <a:off x="5583936" y="144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20</a:t>
            </a:r>
            <a:endParaRPr lang="ar-SA" dirty="0"/>
          </a:p>
        </p:txBody>
      </p:sp>
      <p:sp>
        <p:nvSpPr>
          <p:cNvPr id="24" name="شكل بيضاوي 23"/>
          <p:cNvSpPr/>
          <p:nvPr/>
        </p:nvSpPr>
        <p:spPr>
          <a:xfrm>
            <a:off x="3352800" y="1524000"/>
            <a:ext cx="685800" cy="381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21</a:t>
            </a:r>
            <a:endParaRPr lang="ar-SA" dirty="0"/>
          </a:p>
        </p:txBody>
      </p:sp>
      <p:sp>
        <p:nvSpPr>
          <p:cNvPr id="26" name="مستطيل 25"/>
          <p:cNvSpPr/>
          <p:nvPr/>
        </p:nvSpPr>
        <p:spPr>
          <a:xfrm>
            <a:off x="3624324" y="2743200"/>
            <a:ext cx="5190492" cy="49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 أرتب الأعداد الآتية من الأكبر إلى الاصغر :</a:t>
            </a:r>
            <a:endParaRPr lang="ar-SA" sz="2800" b="1" dirty="0"/>
          </a:p>
        </p:txBody>
      </p:sp>
      <p:sp>
        <p:nvSpPr>
          <p:cNvPr id="33" name="شكل بيضاوي 32"/>
          <p:cNvSpPr/>
          <p:nvPr/>
        </p:nvSpPr>
        <p:spPr>
          <a:xfrm>
            <a:off x="8229600" y="5257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24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71600"/>
            <a:ext cx="534162" cy="595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97819"/>
            <a:ext cx="533400" cy="38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75" y="1501154"/>
            <a:ext cx="992125" cy="556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737" y="3352800"/>
            <a:ext cx="2136076" cy="48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199"/>
            <a:ext cx="1886205" cy="56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207876"/>
            <a:ext cx="1943100" cy="469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ستطيل 18"/>
          <p:cNvSpPr/>
          <p:nvPr/>
        </p:nvSpPr>
        <p:spPr>
          <a:xfrm>
            <a:off x="6828134" y="1929296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90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مستطيل 18"/>
          <p:cNvSpPr/>
          <p:nvPr/>
        </p:nvSpPr>
        <p:spPr>
          <a:xfrm>
            <a:off x="4192831" y="1947825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2" name="مستطيل 18"/>
          <p:cNvSpPr/>
          <p:nvPr/>
        </p:nvSpPr>
        <p:spPr>
          <a:xfrm>
            <a:off x="1903021" y="1857374"/>
            <a:ext cx="1748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5560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5" name="مستطيل 18"/>
          <p:cNvSpPr/>
          <p:nvPr/>
        </p:nvSpPr>
        <p:spPr>
          <a:xfrm>
            <a:off x="1371600" y="3267075"/>
            <a:ext cx="4415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2134 , 1234 , 998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7" name="مستطيل 18"/>
          <p:cNvSpPr/>
          <p:nvPr/>
        </p:nvSpPr>
        <p:spPr>
          <a:xfrm>
            <a:off x="1371600" y="4133849"/>
            <a:ext cx="4415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3789 , 521 , 598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8" name="مستطيل 18"/>
          <p:cNvSpPr/>
          <p:nvPr/>
        </p:nvSpPr>
        <p:spPr>
          <a:xfrm>
            <a:off x="1375262" y="5029200"/>
            <a:ext cx="4415938" cy="619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2900 , 2787 , 2673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3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5" grpId="0" animBg="1"/>
      <p:bldP spid="16" grpId="0" animBg="1"/>
      <p:bldP spid="8" grpId="0" animBg="1"/>
      <p:bldP spid="23" grpId="0" animBg="1"/>
      <p:bldP spid="24" grpId="0" animBg="1"/>
      <p:bldP spid="26" grpId="0" animBg="1"/>
      <p:bldP spid="33" grpId="0" animBg="1"/>
      <p:bldP spid="20" grpId="0"/>
      <p:bldP spid="21" grpId="0"/>
      <p:bldP spid="22" grpId="0"/>
      <p:bldP spid="25" grpId="0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24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ألف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908957" y="914400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ما العدد التقريبي لزوار المتحف الوطني في الأسبوع الثاني ؟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867000" y="1524000"/>
            <a:ext cx="5334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أقرب ألف أقل من 2341هو 2000.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أقرب ألف أكبر من 2341هو 3000 .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73992" y="3865549"/>
            <a:ext cx="7467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ألاحظ أن العدد 2341أقرب إلي العدد 2000 منه إلي العدد 3000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90136" y="4817012"/>
            <a:ext cx="7467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إذن أقرب العدد 2341 إلي 2000 . </a:t>
            </a:r>
          </a:p>
          <a:p>
            <a:r>
              <a:rPr lang="ar-SA" sz="2400" b="1" dirty="0" smtClean="0">
                <a:solidFill>
                  <a:srgbClr val="FF0000"/>
                </a:solidFill>
              </a:rPr>
              <a:t>إذن العدد التقريبي لزوار المتحف في الأسبوع الثاني  2000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13" name="مجموعة 12"/>
          <p:cNvGrpSpPr/>
          <p:nvPr/>
        </p:nvGrpSpPr>
        <p:grpSpPr>
          <a:xfrm>
            <a:off x="1328057" y="2902803"/>
            <a:ext cx="6596743" cy="838200"/>
            <a:chOff x="1328057" y="4343400"/>
            <a:chExt cx="6596743" cy="838200"/>
          </a:xfrm>
        </p:grpSpPr>
        <p:cxnSp>
          <p:nvCxnSpPr>
            <p:cNvPr id="14" name="رابط مستقيم 13"/>
            <p:cNvCxnSpPr/>
            <p:nvPr/>
          </p:nvCxnSpPr>
          <p:spPr>
            <a:xfrm>
              <a:off x="7424057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>
              <a:off x="4604657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>
              <a:off x="1828800" y="4343400"/>
              <a:ext cx="0" cy="304800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7" name="مربع نص 16"/>
            <p:cNvSpPr txBox="1"/>
            <p:nvPr/>
          </p:nvSpPr>
          <p:spPr>
            <a:xfrm>
              <a:off x="6585857" y="4572000"/>
              <a:ext cx="1338943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2000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مربع نص 17"/>
            <p:cNvSpPr txBox="1"/>
            <p:nvPr/>
          </p:nvSpPr>
          <p:spPr>
            <a:xfrm>
              <a:off x="3918857" y="4596825"/>
              <a:ext cx="128629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2500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1328057" y="4596825"/>
              <a:ext cx="1099457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3200" b="1" dirty="0" smtClean="0">
                  <a:solidFill>
                    <a:srgbClr val="FF0000"/>
                  </a:solidFill>
                </a:rPr>
                <a:t>3000</a:t>
              </a:r>
              <a:endParaRPr lang="ar-SA" sz="3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0" name="رابط كسهم مستقيم 19"/>
            <p:cNvCxnSpPr/>
            <p:nvPr/>
          </p:nvCxnSpPr>
          <p:spPr>
            <a:xfrm flipH="1">
              <a:off x="1404257" y="4495800"/>
              <a:ext cx="6477000" cy="0"/>
            </a:xfrm>
            <a:prstGeom prst="straightConnector1">
              <a:avLst/>
            </a:prstGeom>
            <a:ln w="57150"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1" name="مخطط انسيابي: رابط 20"/>
          <p:cNvSpPr/>
          <p:nvPr/>
        </p:nvSpPr>
        <p:spPr>
          <a:xfrm>
            <a:off x="5534000" y="2983921"/>
            <a:ext cx="181000" cy="147482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153113" y="2502693"/>
            <a:ext cx="76177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2341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3" name="Teardrop 8"/>
          <p:cNvSpPr/>
          <p:nvPr/>
        </p:nvSpPr>
        <p:spPr>
          <a:xfrm>
            <a:off x="43699" y="16329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17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1" grpId="0"/>
      <p:bldP spid="12" grpId="0"/>
      <p:bldP spid="21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800" y="1037343"/>
            <a:ext cx="7760399" cy="478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6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548680"/>
            <a:ext cx="3952727" cy="6001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558343"/>
            <a:ext cx="3203159" cy="605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794" y="1340768"/>
            <a:ext cx="7288973" cy="12185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225" y="2751231"/>
            <a:ext cx="3626355" cy="636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656" y="3544131"/>
            <a:ext cx="7642317" cy="188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620688"/>
            <a:ext cx="7138278" cy="46869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911" y="5517232"/>
            <a:ext cx="7107655" cy="60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ألف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ألف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86600" y="1371600"/>
            <a:ext cx="1053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3922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1686580"/>
            <a:ext cx="12055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6294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437584" y="137160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1499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37584" y="168658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6101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429000" y="1371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2500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6865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4765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95400" y="1371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7099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295400" y="16865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38" name="رابط مستقيم 37"/>
          <p:cNvCxnSpPr/>
          <p:nvPr/>
        </p:nvCxnSpPr>
        <p:spPr>
          <a:xfrm flipH="1">
            <a:off x="914400" y="2286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9" name="شكل بيضاوي 38"/>
          <p:cNvSpPr/>
          <p:nvPr/>
        </p:nvSpPr>
        <p:spPr>
          <a:xfrm>
            <a:off x="8305800" y="2438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075084" y="2362200"/>
            <a:ext cx="723071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في مزرعة والد أحمد 1250 نخلة . أقرب عدد النخيل إلي أقرب ألف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3924300" y="2839253"/>
            <a:ext cx="2628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1000 نخلة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42" name="رابط مستقيم 41"/>
          <p:cNvCxnSpPr/>
          <p:nvPr/>
        </p:nvCxnSpPr>
        <p:spPr>
          <a:xfrm flipH="1">
            <a:off x="914400" y="3581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3" name="شكل بيضاوي 42"/>
          <p:cNvSpPr/>
          <p:nvPr/>
        </p:nvSpPr>
        <p:spPr>
          <a:xfrm>
            <a:off x="8382000" y="3962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4" name="وسيلة شرح بيضاوية 43"/>
          <p:cNvSpPr/>
          <p:nvPr/>
        </p:nvSpPr>
        <p:spPr>
          <a:xfrm>
            <a:off x="7100292" y="38862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775692" y="3817203"/>
            <a:ext cx="6324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ysClr val="windowText" lastClr="000000"/>
                </a:solidFill>
              </a:rPr>
              <a:t>كيف </a:t>
            </a:r>
            <a:r>
              <a:rPr lang="ar-SA" sz="2400" b="1" dirty="0" smtClean="0">
                <a:solidFill>
                  <a:sysClr val="windowText" lastClr="000000"/>
                </a:solidFill>
              </a:rPr>
              <a:t>أستعمل قواعد التقريب لتقريب العدد 5299 إلي أقرب ألف . </a:t>
            </a:r>
            <a:endParaRPr lang="ar-SA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075084" y="4648200"/>
            <a:ext cx="7064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إجابة ممكنة : أضع خطا تحت الرقم 5 الواقع في منزلة المقرب إليها ( الألوف ) ، وبما أن الرقم الذي عن يمين الرقم 5 هو 2 أقل من 5 ، إذن الرقم 5 لن يتغير وكل الأرقام عن يمينه تصبح أصفارا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0" name="Teardrop 8"/>
          <p:cNvSpPr/>
          <p:nvPr/>
        </p:nvSpPr>
        <p:spPr>
          <a:xfrm>
            <a:off x="43699" y="16329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8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39" grpId="0" animBg="1"/>
      <p:bldP spid="40" grpId="0"/>
      <p:bldP spid="41" grpId="0"/>
      <p:bldP spid="43" grpId="0" animBg="1"/>
      <p:bldP spid="44" grpId="0" animBg="1"/>
      <p:bldP spid="45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ألف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762000" y="791028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أقرب كلا من الأعداد الآتية إلي أقرب ألف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7086600" y="1371600"/>
            <a:ext cx="10531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8611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934200" y="1686580"/>
            <a:ext cx="12055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9000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66294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437584" y="137160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1099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437584" y="1686580"/>
            <a:ext cx="10257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6101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3429000" y="1371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5299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3429000" y="16865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2476499" y="1371600"/>
            <a:ext cx="660595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95400" y="137160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1503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295400" y="1686580"/>
            <a:ext cx="10150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2000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3" name="رابط مستقيم 22"/>
          <p:cNvCxnSpPr/>
          <p:nvPr/>
        </p:nvCxnSpPr>
        <p:spPr>
          <a:xfrm flipH="1">
            <a:off x="914400" y="22860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شكل بيضاوي 23"/>
          <p:cNvSpPr/>
          <p:nvPr/>
        </p:nvSpPr>
        <p:spPr>
          <a:xfrm>
            <a:off x="8305800" y="23622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1075084" y="2445603"/>
            <a:ext cx="72307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بلغ عدد حضور مباراة في كرة القدم 6989 شخصا . فما عدد الحضور مقربا إلي أقرب ألف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3276600" y="2981980"/>
            <a:ext cx="242643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7000 شخص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8" name="رابط مستقيم 27"/>
          <p:cNvCxnSpPr/>
          <p:nvPr/>
        </p:nvCxnSpPr>
        <p:spPr>
          <a:xfrm flipH="1">
            <a:off x="914400" y="3581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شكل بيضاوي 28"/>
          <p:cNvSpPr/>
          <p:nvPr/>
        </p:nvSpPr>
        <p:spPr>
          <a:xfrm>
            <a:off x="8297516" y="37338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62000" y="3741003"/>
            <a:ext cx="75355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في مكتبة المدرسة 1483 كتابا . كم كتابا في المكتبة مقربا إلي أقرب ألف ؟ 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137094" y="4201180"/>
            <a:ext cx="199456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1000 كتاب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8297516" y="4724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762000" y="4731603"/>
            <a:ext cx="753551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ركب سعد الطائرة في رحلة الذهاب فقطعت مسافة 1142 كيلومترا . كم كيلو مترا قطعت الطائرة ذهابا وإيابا مقربا إلي أقرب ألف ؟ 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075084" y="5648980"/>
            <a:ext cx="701747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1142 + 1142 = 2284  ، أقرب إلي 2000 كيلو متر   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5" name="Teardrop 8"/>
          <p:cNvSpPr/>
          <p:nvPr/>
        </p:nvSpPr>
        <p:spPr>
          <a:xfrm>
            <a:off x="43699" y="16329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4" grpId="0" animBg="1"/>
      <p:bldP spid="25" grpId="0"/>
      <p:bldP spid="27" grpId="0"/>
      <p:bldP spid="29" grpId="0" animBg="1"/>
      <p:bldP spid="30" grpId="0"/>
      <p:bldP spid="31" grpId="0"/>
      <p:bldP spid="32" grpId="0" animBg="1"/>
      <p:bldP spid="33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26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التقريب إلي أقرب ألف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1-8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8458200" y="12954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8458200" y="22860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5" name="Teardrop 8"/>
          <p:cNvSpPr/>
          <p:nvPr/>
        </p:nvSpPr>
        <p:spPr>
          <a:xfrm>
            <a:off x="43699" y="16329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94" y="838200"/>
            <a:ext cx="570210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84" y="1295400"/>
            <a:ext cx="7210026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3471540" cy="733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7675509" cy="1243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84" y="3429000"/>
            <a:ext cx="6544916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شكل بيضاوي 15"/>
          <p:cNvSpPr/>
          <p:nvPr/>
        </p:nvSpPr>
        <p:spPr>
          <a:xfrm>
            <a:off x="8458200" y="4114800"/>
            <a:ext cx="6096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7696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181600"/>
            <a:ext cx="76962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627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4" grpId="0" animBg="1"/>
      <p:bldP spid="29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</a:rPr>
              <a:t>1</a:t>
            </a:r>
            <a:endParaRPr lang="en-US" sz="2800" dirty="0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schemeClr val="bg1">
                    <a:lumMod val="95000"/>
                  </a:scheme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schemeClr val="bg1">
                  <a:lumMod val="95000"/>
                </a:scheme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تدريب على اختبار 4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3" name="شكل بيضاوي 2"/>
          <p:cNvSpPr/>
          <p:nvPr/>
        </p:nvSpPr>
        <p:spPr>
          <a:xfrm>
            <a:off x="8305800" y="9906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17</a:t>
            </a:r>
            <a:endParaRPr lang="ar-SA" dirty="0"/>
          </a:p>
        </p:txBody>
      </p:sp>
      <p:sp>
        <p:nvSpPr>
          <p:cNvPr id="10" name="مستطيل 9"/>
          <p:cNvSpPr/>
          <p:nvPr/>
        </p:nvSpPr>
        <p:spPr>
          <a:xfrm>
            <a:off x="1066800" y="838200"/>
            <a:ext cx="71628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 أي الاعداد التالية يمثل تقريباً للعدد 549 إلي أقرب عشرة؟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229600" y="2971800"/>
            <a:ext cx="609600" cy="5334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18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84" y="1676400"/>
            <a:ext cx="5042916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ستطيل 14"/>
          <p:cNvSpPr/>
          <p:nvPr/>
        </p:nvSpPr>
        <p:spPr>
          <a:xfrm>
            <a:off x="990600" y="2895600"/>
            <a:ext cx="71628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B0F0"/>
                </a:solidFill>
              </a:rPr>
              <a:t>قربت نوف عدد الخرز المتوافر في مشغلها إلي 4000 ،ما العدد الفعلي للخرز المتوافر في مشغل نواف ؟</a:t>
            </a:r>
            <a:endParaRPr lang="ar-SA" sz="2800" b="1" dirty="0">
              <a:solidFill>
                <a:srgbClr val="00B0F0"/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0"/>
            <a:ext cx="556259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Oval 11"/>
          <p:cNvSpPr/>
          <p:nvPr/>
        </p:nvSpPr>
        <p:spPr>
          <a:xfrm>
            <a:off x="2438400" y="2176423"/>
            <a:ext cx="3263260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dirty="0"/>
          </a:p>
        </p:txBody>
      </p:sp>
      <p:sp>
        <p:nvSpPr>
          <p:cNvPr id="14" name="Oval 13"/>
          <p:cNvSpPr/>
          <p:nvPr/>
        </p:nvSpPr>
        <p:spPr>
          <a:xfrm>
            <a:off x="4572000" y="5148223"/>
            <a:ext cx="3263260" cy="56677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70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  <p:bldP spid="10" grpId="0" animBg="1"/>
      <p:bldP spid="13" grpId="0" animBg="1"/>
      <p:bldP spid="15" grpId="0" animBg="1"/>
      <p:bldP spid="12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502</Words>
  <Application>Microsoft Office PowerPoint</Application>
  <PresentationFormat>On-screen Show (4:3)</PresentationFormat>
  <Paragraphs>155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19</cp:revision>
  <dcterms:created xsi:type="dcterms:W3CDTF">2015-10-06T14:56:54Z</dcterms:created>
  <dcterms:modified xsi:type="dcterms:W3CDTF">2019-04-19T21:50:40Z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