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323" r:id="rId2"/>
    <p:sldId id="306" r:id="rId3"/>
    <p:sldId id="307" r:id="rId4"/>
    <p:sldId id="308" r:id="rId5"/>
    <p:sldId id="320" r:id="rId6"/>
    <p:sldId id="309" r:id="rId7"/>
    <p:sldId id="310" r:id="rId8"/>
    <p:sldId id="324" r:id="rId9"/>
    <p:sldId id="311" r:id="rId10"/>
    <p:sldId id="322" r:id="rId11"/>
    <p:sldId id="325" r:id="rId12"/>
    <p:sldId id="312" r:id="rId13"/>
    <p:sldId id="316" r:id="rId14"/>
    <p:sldId id="319" r:id="rId15"/>
    <p:sldId id="317" r:id="rId16"/>
    <p:sldId id="313" r:id="rId17"/>
    <p:sldId id="321" r:id="rId18"/>
    <p:sldId id="314" r:id="rId19"/>
    <p:sldId id="326" r:id="rId20"/>
    <p:sldId id="327" r:id="rId21"/>
    <p:sldId id="315" r:id="rId22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4"/>
    <p:penClr>
      <a:srgbClr val="FF0000"/>
    </p:penClr>
  </p:showPr>
  <p:clrMru>
    <a:srgbClr val="FF3300"/>
    <a:srgbClr val="006600"/>
    <a:srgbClr val="CC6600"/>
    <a:srgbClr val="00FF00"/>
    <a:srgbClr val="FF00FF"/>
    <a:srgbClr val="000066"/>
    <a:srgbClr val="80008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1667" autoAdjust="0"/>
    <p:restoredTop sz="86329" autoAdjust="0"/>
  </p:normalViewPr>
  <p:slideViewPr>
    <p:cSldViewPr>
      <p:cViewPr varScale="1">
        <p:scale>
          <a:sx n="63" d="100"/>
          <a:sy n="63" d="100"/>
        </p:scale>
        <p:origin x="-18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3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5" d="100"/>
          <a:sy n="35" d="100"/>
        </p:scale>
        <p:origin x="-155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7B6BA-E3B3-4908-BF6E-6D2743365411}" type="datetimeFigureOut">
              <a:rPr lang="ar-SA"/>
              <a:pPr>
                <a:defRPr/>
              </a:pPr>
              <a:t>25/01/1438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00208A-45D6-492B-8176-A73D8757D99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2D8F78-BBE0-40A8-9461-3C6DAEC86F37}" type="slidenum">
              <a:rPr lang="ar-SA" smtClean="0"/>
              <a:pPr>
                <a:defRPr/>
              </a:pPr>
              <a:t>18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6FF378-F231-428A-8E3C-970348BDD1C3}" type="slidenum">
              <a:rPr lang="ar-SA" smtClean="0"/>
              <a:pPr>
                <a:defRPr/>
              </a:pPr>
              <a:t>19</a:t>
            </a:fld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CC279-00CD-4553-A8EA-9D917E020F5C}" type="slidenum">
              <a:rPr lang="ar-SA" smtClean="0"/>
              <a:pPr>
                <a:defRPr/>
              </a:pPr>
              <a:t>20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1EF5E-81A7-40AB-A65A-85736686E194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FA39-D27E-4290-A307-EFB45041330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13571-2C75-4BA9-99C0-7CD4185BBE65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70A0C-67AA-40F2-A1B7-7CE5C202A8E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779EB-E2E8-4472-A267-D91429B94240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B7788-C849-44AA-9A38-EFEB0DF700E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BD29-929B-4336-B2C7-394DEC372003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2F22-796C-4BA3-85BD-F50F9A94CDB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AC2C-8566-4604-AA5A-8D92410D1886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AFAA7-1F23-47AB-AC00-2CC8E38F8A5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DE90D-6777-40F3-862F-02003B4A6334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26453-C33D-48E9-84B6-0BE879A5CE5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C4435-FAA0-46C9-9AAF-4F171FE5F65F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F6041-0268-4CB6-A137-66E06A9D70B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7B4E6-B9AA-44C2-8C81-97DBD833E361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2A60D-374C-4133-81B5-724D59A6AFD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26C08-BC26-48DB-8186-63D9B7E25A42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CF08-1A0A-4D78-A1A8-46D1F02CABD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73F56-E7DC-4AC8-A4B2-A9A419F250E7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ECA0-A935-453E-A452-E080BDE1927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8586-3BB0-4F87-B0D4-7129349F59B5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2C8B8-5087-4DF2-9B23-63E2B426B41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8"/>
    <p:sndAc>
      <p:stSnd>
        <p:snd r:embed="rId1" name="ATARI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5CB896-F80A-4FBF-A203-A8672FA4263B}" type="datetimeFigureOut">
              <a:rPr lang="ar-EG"/>
              <a:pPr>
                <a:defRPr/>
              </a:pPr>
              <a:t>25/01/1438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2E65C5-74C7-4D0B-A00D-DC6673AB4C3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  <p:sndAc>
      <p:stSnd>
        <p:snd r:embed="rId13" name="ATARI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audio" Target="../media/audio15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3" Type="http://schemas.openxmlformats.org/officeDocument/2006/relationships/audio" Target="../media/audio46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openxmlformats.org/officeDocument/2006/relationships/audio" Target="../media/audio58.wav"/><Relationship Id="rId7" Type="http://schemas.openxmlformats.org/officeDocument/2006/relationships/audio" Target="../media/audio59.wav"/><Relationship Id="rId12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11" Type="http://schemas.openxmlformats.org/officeDocument/2006/relationships/audio" Target="../media/audio61.wav"/><Relationship Id="rId5" Type="http://schemas.openxmlformats.org/officeDocument/2006/relationships/audio" Target="../media/audio49.wav"/><Relationship Id="rId10" Type="http://schemas.openxmlformats.org/officeDocument/2006/relationships/audio" Target="../media/audio54.wav"/><Relationship Id="rId4" Type="http://schemas.openxmlformats.org/officeDocument/2006/relationships/audio" Target="../media/audio48.wav"/><Relationship Id="rId9" Type="http://schemas.openxmlformats.org/officeDocument/2006/relationships/audio" Target="../media/audio6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8.wav"/><Relationship Id="rId13" Type="http://schemas.openxmlformats.org/officeDocument/2006/relationships/audio" Target="../media/audio73.wav"/><Relationship Id="rId3" Type="http://schemas.openxmlformats.org/officeDocument/2006/relationships/audio" Target="../media/audio63.wav"/><Relationship Id="rId7" Type="http://schemas.openxmlformats.org/officeDocument/2006/relationships/audio" Target="../media/audio67.wav"/><Relationship Id="rId12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11" Type="http://schemas.openxmlformats.org/officeDocument/2006/relationships/audio" Target="../media/audio71.wav"/><Relationship Id="rId5" Type="http://schemas.openxmlformats.org/officeDocument/2006/relationships/audio" Target="../media/audio65.wav"/><Relationship Id="rId15" Type="http://schemas.openxmlformats.org/officeDocument/2006/relationships/audio" Target="../media/audio75.wav"/><Relationship Id="rId10" Type="http://schemas.openxmlformats.org/officeDocument/2006/relationships/audio" Target="../media/audio70.wav"/><Relationship Id="rId4" Type="http://schemas.openxmlformats.org/officeDocument/2006/relationships/audio" Target="../media/audio64.wav"/><Relationship Id="rId9" Type="http://schemas.openxmlformats.org/officeDocument/2006/relationships/audio" Target="../media/audio69.wav"/><Relationship Id="rId14" Type="http://schemas.openxmlformats.org/officeDocument/2006/relationships/audio" Target="../media/audio7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3" Type="http://schemas.openxmlformats.org/officeDocument/2006/relationships/audio" Target="../media/audio63.wav"/><Relationship Id="rId7" Type="http://schemas.openxmlformats.org/officeDocument/2006/relationships/audio" Target="../media/audio7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5" Type="http://schemas.openxmlformats.org/officeDocument/2006/relationships/audio" Target="../media/audio77.wav"/><Relationship Id="rId4" Type="http://schemas.openxmlformats.org/officeDocument/2006/relationships/audio" Target="../media/audio76.wav"/><Relationship Id="rId9" Type="http://schemas.openxmlformats.org/officeDocument/2006/relationships/audio" Target="../media/audio8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3" Type="http://schemas.openxmlformats.org/officeDocument/2006/relationships/audio" Target="../media/audio63.wav"/><Relationship Id="rId7" Type="http://schemas.openxmlformats.org/officeDocument/2006/relationships/audio" Target="../media/audio8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5" Type="http://schemas.openxmlformats.org/officeDocument/2006/relationships/audio" Target="../media/audio83.wav"/><Relationship Id="rId4" Type="http://schemas.openxmlformats.org/officeDocument/2006/relationships/audio" Target="../media/audio82.wav"/><Relationship Id="rId9" Type="http://schemas.openxmlformats.org/officeDocument/2006/relationships/audio" Target="../media/audio8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0.wav"/><Relationship Id="rId5" Type="http://schemas.openxmlformats.org/officeDocument/2006/relationships/audio" Target="../media/audio89.wav"/><Relationship Id="rId4" Type="http://schemas.openxmlformats.org/officeDocument/2006/relationships/audio" Target="../media/audio8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5.wav"/><Relationship Id="rId3" Type="http://schemas.openxmlformats.org/officeDocument/2006/relationships/audio" Target="../media/audio91.wav"/><Relationship Id="rId7" Type="http://schemas.openxmlformats.org/officeDocument/2006/relationships/audio" Target="../media/audio94.wav"/><Relationship Id="rId12" Type="http://schemas.openxmlformats.org/officeDocument/2006/relationships/audio" Target="../media/audio9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3.wav"/><Relationship Id="rId11" Type="http://schemas.openxmlformats.org/officeDocument/2006/relationships/audio" Target="../media/audio98.wav"/><Relationship Id="rId5" Type="http://schemas.openxmlformats.org/officeDocument/2006/relationships/audio" Target="../media/audio92.wav"/><Relationship Id="rId10" Type="http://schemas.openxmlformats.org/officeDocument/2006/relationships/audio" Target="../media/audio97.wav"/><Relationship Id="rId4" Type="http://schemas.openxmlformats.org/officeDocument/2006/relationships/audio" Target="../media/audio63.wav"/><Relationship Id="rId9" Type="http://schemas.openxmlformats.org/officeDocument/2006/relationships/audio" Target="../media/audio9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3" Type="http://schemas.openxmlformats.org/officeDocument/2006/relationships/audio" Target="../media/audio63.wav"/><Relationship Id="rId7" Type="http://schemas.openxmlformats.org/officeDocument/2006/relationships/audio" Target="../media/audio10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8.wav"/><Relationship Id="rId3" Type="http://schemas.openxmlformats.org/officeDocument/2006/relationships/audio" Target="../media/audio1.wav"/><Relationship Id="rId7" Type="http://schemas.openxmlformats.org/officeDocument/2006/relationships/audio" Target="../media/audio10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6.wav"/><Relationship Id="rId11" Type="http://schemas.openxmlformats.org/officeDocument/2006/relationships/audio" Target="../media/audio111.wav"/><Relationship Id="rId5" Type="http://schemas.openxmlformats.org/officeDocument/2006/relationships/audio" Target="../media/audio63.wav"/><Relationship Id="rId10" Type="http://schemas.openxmlformats.org/officeDocument/2006/relationships/audio" Target="../media/audio110.wav"/><Relationship Id="rId4" Type="http://schemas.openxmlformats.org/officeDocument/2006/relationships/audio" Target="../media/audio105.wav"/><Relationship Id="rId9" Type="http://schemas.openxmlformats.org/officeDocument/2006/relationships/audio" Target="../media/audio10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5.wav"/><Relationship Id="rId3" Type="http://schemas.openxmlformats.org/officeDocument/2006/relationships/audio" Target="../media/audio1.wav"/><Relationship Id="rId7" Type="http://schemas.openxmlformats.org/officeDocument/2006/relationships/audio" Target="../media/audio11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5" Type="http://schemas.openxmlformats.org/officeDocument/2006/relationships/audio" Target="../media/audio112.wav"/><Relationship Id="rId10" Type="http://schemas.openxmlformats.org/officeDocument/2006/relationships/audio" Target="../media/audio117.wav"/><Relationship Id="rId4" Type="http://schemas.openxmlformats.org/officeDocument/2006/relationships/audio" Target="../media/audio63.wav"/><Relationship Id="rId9" Type="http://schemas.openxmlformats.org/officeDocument/2006/relationships/audio" Target="../media/audio1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1.wav"/><Relationship Id="rId3" Type="http://schemas.openxmlformats.org/officeDocument/2006/relationships/audio" Target="../media/audio1.wav"/><Relationship Id="rId7" Type="http://schemas.openxmlformats.org/officeDocument/2006/relationships/audio" Target="../media/audio12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9.wav"/><Relationship Id="rId5" Type="http://schemas.openxmlformats.org/officeDocument/2006/relationships/audio" Target="../media/audio118.wav"/><Relationship Id="rId4" Type="http://schemas.openxmlformats.org/officeDocument/2006/relationships/audio" Target="../media/audio6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4.wav"/><Relationship Id="rId4" Type="http://schemas.openxmlformats.org/officeDocument/2006/relationships/audio" Target="../media/audio12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Relationship Id="rId9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10" Type="http://schemas.openxmlformats.org/officeDocument/2006/relationships/audio" Target="../media/audio37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8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4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571752" y="2857496"/>
            <a:ext cx="1785934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</a:rPr>
              <a:t>القيمة المنزلية</a:t>
            </a:r>
            <a:endParaRPr lang="ar-EG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929190" y="1714488"/>
            <a:ext cx="1787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pitchFamily="34" charset="-128"/>
                <a:ea typeface="Arial Unicode MS" pitchFamily="34" charset="-128"/>
              </a:rPr>
              <a:t>الفصل 1</a:t>
            </a:r>
            <a:endParaRPr lang="ar-SA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pitchFamily="34" charset="-128"/>
              <a:ea typeface="Arial Unicode MS" pitchFamily="34" charset="-128"/>
            </a:endParaRPr>
          </a:p>
        </p:txBody>
      </p:sp>
    </p:spTree>
  </p:cSld>
  <p:clrMapOvr>
    <a:masterClrMapping/>
  </p:clrMapOvr>
  <p:transition>
    <p:dissolve/>
    <p:sndAc>
      <p:stSnd>
        <p:snd r:embed="rId2" name="0188 - boat whistl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يمة المنز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3000364" y="204766"/>
            <a:ext cx="6000792" cy="1081094"/>
            <a:chOff x="3000364" y="142852"/>
            <a:chExt cx="6000792" cy="108109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9" name="Parallelogram 8"/>
            <p:cNvSpPr/>
            <p:nvPr/>
          </p:nvSpPr>
          <p:spPr>
            <a:xfrm>
              <a:off x="3000364" y="142852"/>
              <a:ext cx="5572164" cy="785818"/>
            </a:xfrm>
            <a:prstGeom prst="parallelogram">
              <a:avLst/>
            </a:prstGeom>
            <a:solidFill>
              <a:srgbClr val="FF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4400" dirty="0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3428992" y="438128"/>
              <a:ext cx="5572164" cy="785818"/>
            </a:xfrm>
            <a:prstGeom prst="parallelogram">
              <a:avLst/>
            </a:prstGeom>
            <a:solidFill>
              <a:srgbClr val="00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4400" dirty="0"/>
            </a:p>
          </p:txBody>
        </p:sp>
        <p:sp>
          <p:nvSpPr>
            <p:cNvPr id="2" name="Parallelogram 1"/>
            <p:cNvSpPr/>
            <p:nvPr/>
          </p:nvSpPr>
          <p:spPr>
            <a:xfrm>
              <a:off x="3214678" y="285728"/>
              <a:ext cx="5572164" cy="785818"/>
            </a:xfrm>
            <a:prstGeom prst="parallelogram">
              <a:avLst/>
            </a:prstGeom>
            <a:solidFill>
              <a:srgbClr val="FF00FF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r>
                <a:rPr lang="ar-EG" sz="4400" b="1" dirty="0">
                  <a:solidFill>
                    <a:schemeClr val="bg1"/>
                  </a:solidFill>
                </a:rPr>
                <a:t>أجب عن الأسئلة الآتية:</a:t>
              </a: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2725" y="1714500"/>
            <a:ext cx="8645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/>
              <a:t>اُكتبْ كلَّ عددٍ</a:t>
            </a:r>
            <a:r>
              <a:rPr lang="ar-SA" sz="3200" b="1"/>
              <a:t> مما يأتي</a:t>
            </a:r>
            <a:r>
              <a:rPr lang="ar-EG" sz="3200" b="1"/>
              <a:t> بالصِّيغتينِ اللَّفظيةِ والتَّحليلِيَّةِ:</a:t>
            </a:r>
            <a:r>
              <a:rPr lang="ar-SA" sz="3200" b="1"/>
              <a:t> </a:t>
            </a:r>
            <a:r>
              <a:rPr lang="ar-SA" sz="2400" b="1">
                <a:solidFill>
                  <a:srgbClr val="FF0000"/>
                </a:solidFill>
              </a:rPr>
              <a:t>(مهارة سابقة)</a:t>
            </a:r>
            <a:endParaRPr lang="ar-EG" sz="2400">
              <a:solidFill>
                <a:srgbClr val="FF0000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572250" y="2428875"/>
            <a:ext cx="642938" cy="642938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1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643188" y="5310188"/>
            <a:ext cx="37639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6600"/>
                </a:solidFill>
              </a:rPr>
              <a:t>الصيغة التَّحليلِيَّةِ : 4 + 60 </a:t>
            </a:r>
            <a:endParaRPr lang="en-US" sz="2800">
              <a:solidFill>
                <a:srgbClr val="006600"/>
              </a:solidFill>
            </a:endParaRPr>
          </a:p>
          <a:p>
            <a:pPr algn="ctr" rtl="1"/>
            <a:r>
              <a:rPr lang="ar-EG" sz="2800" b="1">
                <a:solidFill>
                  <a:srgbClr val="006600"/>
                </a:solidFill>
              </a:rPr>
              <a:t>الصيغة اللفظية: أربعة وستون.</a:t>
            </a:r>
            <a:endParaRPr lang="en-US" sz="2800">
              <a:solidFill>
                <a:srgbClr val="006600"/>
              </a:solidFill>
            </a:endParaRPr>
          </a:p>
        </p:txBody>
      </p:sp>
      <p:graphicFrame>
        <p:nvGraphicFramePr>
          <p:cNvPr id="15" name="جدول 14"/>
          <p:cNvGraphicFramePr>
            <a:graphicFrameLocks noGrp="1"/>
          </p:cNvGraphicFramePr>
          <p:nvPr/>
        </p:nvGraphicFramePr>
        <p:xfrm>
          <a:off x="3295656" y="2500313"/>
          <a:ext cx="2333619" cy="279306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77873"/>
                <a:gridCol w="777873"/>
                <a:gridCol w="777873"/>
              </a:tblGrid>
              <a:tr h="372408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048245">
                <a:tc>
                  <a:txBody>
                    <a:bodyPr/>
                    <a:lstStyle/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7240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740150" y="2428875"/>
            <a:ext cx="113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chemeClr val="bg1"/>
                </a:solidFill>
              </a:rPr>
              <a:t>الوحدات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 rot="-5400000">
            <a:off x="4873626" y="3422650"/>
            <a:ext cx="65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آحاد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 rot="-5400000">
            <a:off x="3856832" y="3632994"/>
            <a:ext cx="1068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عشرات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 rot="-5400000">
            <a:off x="3324225" y="3471863"/>
            <a:ext cx="752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مئات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153025" y="4857750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4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95775" y="4833938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6</a:t>
            </a: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509963" y="4786313"/>
            <a:ext cx="347662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endParaRPr lang="ar-EG" sz="2800" dirty="0"/>
          </a:p>
        </p:txBody>
      </p:sp>
    </p:spTree>
  </p:cSld>
  <p:clrMapOvr>
    <a:masterClrMapping/>
  </p:clrMapOvr>
  <p:transition>
    <p:dissolve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جب عن الأسئلة الآت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ُكتبْ كلَّ عددٍ مما يأتي بالصِّيغتينِ اللَّفظيةِ والتَّحليلِ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وح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آح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صيغة التَّحليلِيَّةِ   4 + 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صيغة اللفظية  أربعة وس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6" grpId="0"/>
      <p:bldP spid="17" grpId="0"/>
      <p:bldP spid="18" grpId="0"/>
      <p:bldP spid="19" grpId="0"/>
      <p:bldP spid="20" grpId="0"/>
      <p:bldP spid="21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جدول 27"/>
          <p:cNvGraphicFramePr>
            <a:graphicFrameLocks noGrp="1"/>
          </p:cNvGraphicFramePr>
          <p:nvPr/>
        </p:nvGraphicFramePr>
        <p:xfrm>
          <a:off x="3071819" y="2589213"/>
          <a:ext cx="2333619" cy="279306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77873"/>
                <a:gridCol w="777873"/>
                <a:gridCol w="777873"/>
              </a:tblGrid>
              <a:tr h="372408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048245">
                <a:tc>
                  <a:txBody>
                    <a:bodyPr/>
                    <a:lstStyle/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 smtClean="0"/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72408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9"/>
          <p:cNvGrpSpPr/>
          <p:nvPr/>
        </p:nvGrpSpPr>
        <p:grpSpPr>
          <a:xfrm>
            <a:off x="3000364" y="204766"/>
            <a:ext cx="6000792" cy="1081094"/>
            <a:chOff x="3000364" y="142852"/>
            <a:chExt cx="6000792" cy="108109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9" name="Parallelogram 8"/>
            <p:cNvSpPr/>
            <p:nvPr/>
          </p:nvSpPr>
          <p:spPr>
            <a:xfrm>
              <a:off x="3000364" y="142852"/>
              <a:ext cx="5572164" cy="785818"/>
            </a:xfrm>
            <a:prstGeom prst="parallelogram">
              <a:avLst/>
            </a:prstGeom>
            <a:solidFill>
              <a:srgbClr val="FF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4400" dirty="0"/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3428992" y="438128"/>
              <a:ext cx="5572164" cy="785818"/>
            </a:xfrm>
            <a:prstGeom prst="parallelogram">
              <a:avLst/>
            </a:prstGeom>
            <a:solidFill>
              <a:srgbClr val="00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4400" dirty="0"/>
            </a:p>
          </p:txBody>
        </p:sp>
        <p:sp>
          <p:nvSpPr>
            <p:cNvPr id="2" name="Parallelogram 1"/>
            <p:cNvSpPr/>
            <p:nvPr/>
          </p:nvSpPr>
          <p:spPr>
            <a:xfrm>
              <a:off x="3214678" y="285728"/>
              <a:ext cx="5572164" cy="785818"/>
            </a:xfrm>
            <a:prstGeom prst="parallelogram">
              <a:avLst/>
            </a:prstGeom>
            <a:solidFill>
              <a:srgbClr val="FF00FF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r>
                <a:rPr lang="ar-EG" sz="4400" b="1" dirty="0">
                  <a:solidFill>
                    <a:schemeClr val="bg1"/>
                  </a:solidFill>
                </a:rPr>
                <a:t>أجب عن الأسئلة الآتية:</a:t>
              </a:r>
            </a:p>
          </p:txBody>
        </p:sp>
      </p:grpSp>
      <p:sp>
        <p:nvSpPr>
          <p:cNvPr id="12307" name="Rectangle 2"/>
          <p:cNvSpPr>
            <a:spLocks noChangeArrowheads="1"/>
          </p:cNvSpPr>
          <p:nvPr/>
        </p:nvSpPr>
        <p:spPr bwMode="auto">
          <a:xfrm>
            <a:off x="212725" y="1714500"/>
            <a:ext cx="8645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200" b="1"/>
              <a:t>اُكتبْ كلَّ عددٍ</a:t>
            </a:r>
            <a:r>
              <a:rPr lang="ar-SA" sz="3200" b="1"/>
              <a:t> مما يأتي</a:t>
            </a:r>
            <a:r>
              <a:rPr lang="ar-EG" sz="3200" b="1"/>
              <a:t> بالصِّيغتينِ اللَّفظيةِ والتَّحليلِيَّةِ:</a:t>
            </a:r>
            <a:r>
              <a:rPr lang="ar-SA" sz="3200" b="1"/>
              <a:t> </a:t>
            </a:r>
            <a:r>
              <a:rPr lang="ar-SA" sz="2400" b="1">
                <a:solidFill>
                  <a:srgbClr val="FF0000"/>
                </a:solidFill>
              </a:rPr>
              <a:t>(مهارة سابقة)</a:t>
            </a:r>
            <a:endParaRPr lang="ar-EG" sz="2400">
              <a:solidFill>
                <a:srgbClr val="FF00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286500" y="2714625"/>
            <a:ext cx="642938" cy="642938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2</a:t>
            </a: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643063" y="5381625"/>
            <a:ext cx="53133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006600"/>
                </a:solidFill>
              </a:rPr>
              <a:t>الصيغة التَّحليلِيَّةِ: 5 + 90 + 900</a:t>
            </a:r>
            <a:endParaRPr lang="en-US" sz="2800">
              <a:solidFill>
                <a:srgbClr val="006600"/>
              </a:solidFill>
            </a:endParaRPr>
          </a:p>
          <a:p>
            <a:pPr algn="ctr" rtl="1"/>
            <a:r>
              <a:rPr lang="ar-EG" sz="2800" b="1">
                <a:solidFill>
                  <a:srgbClr val="006600"/>
                </a:solidFill>
              </a:rPr>
              <a:t>الصيغة اللفظية: تسع مائة وخمسة وتسعون.</a:t>
            </a:r>
            <a:endParaRPr lang="en-US" sz="2800">
              <a:solidFill>
                <a:srgbClr val="0066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3516313" y="2524125"/>
            <a:ext cx="113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 b="1">
                <a:solidFill>
                  <a:schemeClr val="bg1"/>
                </a:solidFill>
              </a:rPr>
              <a:t>الوحدات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 rot="-5400000">
            <a:off x="4650582" y="3517106"/>
            <a:ext cx="652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آحاد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 rot="-5400000">
            <a:off x="3632200" y="3727450"/>
            <a:ext cx="106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عشرات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 rot="-5400000">
            <a:off x="3100388" y="3567113"/>
            <a:ext cx="752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مئات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929188" y="4953000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5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071938" y="4976813"/>
            <a:ext cx="37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9</a:t>
            </a: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286125" y="4953000"/>
            <a:ext cx="373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2800"/>
              <a:t>9</a:t>
            </a:r>
          </a:p>
        </p:txBody>
      </p:sp>
    </p:spTree>
  </p:cSld>
  <p:clrMapOvr>
    <a:masterClrMapping/>
  </p:clrMapOvr>
  <p:transition>
    <p:dissolve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وح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آح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ش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ئ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يغة التَّحليلِيَّةِ 5 + 90 + 9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صيغة اللفظية  تسع مائة وخمسة وتس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7850188" y="1214438"/>
            <a:ext cx="642937" cy="642937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3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59600" y="1158875"/>
            <a:ext cx="819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79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44663" y="1214438"/>
            <a:ext cx="81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30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24725" y="3857625"/>
            <a:ext cx="819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90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7163" y="3786188"/>
            <a:ext cx="1136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165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2714625" y="1214438"/>
            <a:ext cx="642938" cy="642937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4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8143875" y="3857625"/>
            <a:ext cx="642938" cy="642938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5</a:t>
            </a:r>
          </a:p>
        </p:txBody>
      </p:sp>
      <p:sp>
        <p:nvSpPr>
          <p:cNvPr id="9" name="Flowchart: Connector 8"/>
          <p:cNvSpPr/>
          <p:nvPr/>
        </p:nvSpPr>
        <p:spPr>
          <a:xfrm>
            <a:off x="2571750" y="3786188"/>
            <a:ext cx="642938" cy="642937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6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5222875" y="2214563"/>
            <a:ext cx="3778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التَّحليلِيَّةِ: 9 + 70</a:t>
            </a:r>
            <a:endParaRPr lang="en-US" sz="2800">
              <a:solidFill>
                <a:srgbClr val="FF3300"/>
              </a:solidFill>
            </a:endParaRPr>
          </a:p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اللفظية: تسعة وسبعون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785813" y="2214563"/>
            <a:ext cx="33988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التَّحليلِيَّةِ: </a:t>
            </a:r>
            <a:r>
              <a:rPr lang="ar-SA" sz="2800" b="1">
                <a:solidFill>
                  <a:srgbClr val="FF3300"/>
                </a:solidFill>
              </a:rPr>
              <a:t>0</a:t>
            </a:r>
            <a:r>
              <a:rPr lang="ar-EG" sz="2800" b="1">
                <a:solidFill>
                  <a:srgbClr val="FF3300"/>
                </a:solidFill>
              </a:rPr>
              <a:t> + </a:t>
            </a:r>
            <a:r>
              <a:rPr lang="ar-SA" sz="2800" b="1">
                <a:solidFill>
                  <a:srgbClr val="FF3300"/>
                </a:solidFill>
              </a:rPr>
              <a:t>3</a:t>
            </a:r>
            <a:r>
              <a:rPr lang="ar-EG" sz="2800" b="1">
                <a:solidFill>
                  <a:srgbClr val="FF3300"/>
                </a:solidFill>
              </a:rPr>
              <a:t>0</a:t>
            </a:r>
            <a:endParaRPr lang="en-US" sz="2800">
              <a:solidFill>
                <a:srgbClr val="FF3300"/>
              </a:solidFill>
            </a:endParaRPr>
          </a:p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اللفظية: </a:t>
            </a:r>
            <a:r>
              <a:rPr lang="ar-SA" sz="2800" b="1">
                <a:solidFill>
                  <a:srgbClr val="FF3300"/>
                </a:solidFill>
              </a:rPr>
              <a:t>ثلاثون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530850" y="4832350"/>
            <a:ext cx="33988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التَّحليلِيَّةِ: </a:t>
            </a:r>
            <a:r>
              <a:rPr lang="ar-SA" sz="2800" b="1">
                <a:solidFill>
                  <a:srgbClr val="FF3300"/>
                </a:solidFill>
              </a:rPr>
              <a:t>0</a:t>
            </a:r>
            <a:r>
              <a:rPr lang="ar-EG" sz="2800" b="1">
                <a:solidFill>
                  <a:srgbClr val="FF3300"/>
                </a:solidFill>
              </a:rPr>
              <a:t> + </a:t>
            </a:r>
            <a:r>
              <a:rPr lang="ar-SA" sz="2800" b="1">
                <a:solidFill>
                  <a:srgbClr val="FF3300"/>
                </a:solidFill>
              </a:rPr>
              <a:t>90</a:t>
            </a:r>
            <a:endParaRPr lang="en-US" sz="2800">
              <a:solidFill>
                <a:srgbClr val="FF3300"/>
              </a:solidFill>
            </a:endParaRPr>
          </a:p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اللفظية: </a:t>
            </a:r>
            <a:r>
              <a:rPr lang="ar-SA" sz="2800" b="1">
                <a:solidFill>
                  <a:srgbClr val="FF3300"/>
                </a:solidFill>
              </a:rPr>
              <a:t>تسعون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71438" y="4832350"/>
            <a:ext cx="4500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التَّحليلِيَّةِ: </a:t>
            </a:r>
            <a:r>
              <a:rPr lang="ar-SA" sz="2800" b="1">
                <a:solidFill>
                  <a:srgbClr val="FF3300"/>
                </a:solidFill>
              </a:rPr>
              <a:t>5 +  60+ 100 </a:t>
            </a:r>
            <a:endParaRPr lang="en-US" sz="2800">
              <a:solidFill>
                <a:srgbClr val="FF3300"/>
              </a:solidFill>
            </a:endParaRPr>
          </a:p>
          <a:p>
            <a:pPr algn="ctr" rtl="1"/>
            <a:r>
              <a:rPr lang="ar-EG" sz="2800" b="1">
                <a:solidFill>
                  <a:srgbClr val="FF3300"/>
                </a:solidFill>
              </a:rPr>
              <a:t>الصيغة اللفظية: مئة وخمسة وستون</a:t>
            </a:r>
            <a:endParaRPr lang="en-U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>
    <p:strips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َّحليلِيَّةِ  9 + 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ة  تسعة وس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تَّحليلِيَّةِ  0 +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يغة اللفظية  ثلاث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صيغة التَّحليلِيَّةِ 0 + 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صيغة اللفظية  تس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صيغة التَّحليلِيَّةِ5 +  60+ 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الصيغة اللفظية  مئة وخمسة وس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20" grpId="0" build="allAtOnce"/>
      <p:bldP spid="21" grpId="0" build="allAtOnce"/>
      <p:bldP spid="22" grpId="0" build="allAtOnce"/>
      <p:bldP spid="2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/>
          <p:cNvSpPr/>
          <p:nvPr/>
        </p:nvSpPr>
        <p:spPr>
          <a:xfrm>
            <a:off x="7786688" y="1555750"/>
            <a:ext cx="642937" cy="642938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7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53150" y="1500188"/>
            <a:ext cx="1136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347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3643313" y="4000500"/>
            <a:ext cx="642937" cy="642938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52650" y="3944938"/>
            <a:ext cx="1136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692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286250" y="2428875"/>
            <a:ext cx="4714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التَّحليلِيَّةِ: 7 + 40 + 300</a:t>
            </a:r>
            <a:endParaRPr lang="en-US" sz="2800">
              <a:solidFill>
                <a:srgbClr val="FF0000"/>
              </a:solidFill>
            </a:endParaRPr>
          </a:p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اللفظية: ثلاث مئة وسبعة و</a:t>
            </a:r>
            <a:r>
              <a:rPr lang="ar-SA" sz="2800" b="1">
                <a:solidFill>
                  <a:srgbClr val="FF0000"/>
                </a:solidFill>
              </a:rPr>
              <a:t> أ</a:t>
            </a:r>
            <a:r>
              <a:rPr lang="ar-EG" sz="2800" b="1">
                <a:solidFill>
                  <a:srgbClr val="FF0000"/>
                </a:solidFill>
              </a:rPr>
              <a:t>ربعون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71438" y="5046663"/>
            <a:ext cx="5929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التَّحليلِيَّةِ: 2+ 90 + 600</a:t>
            </a:r>
            <a:endParaRPr lang="en-US" sz="2800">
              <a:solidFill>
                <a:srgbClr val="FF0000"/>
              </a:solidFill>
            </a:endParaRPr>
          </a:p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اللفظية: ست مئة واثنان وتسعون.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َّحليلِيَّةِ  7 + 40 + 3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ة ثلاث مئة وسبعة و أر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تَّحليلِيَّةِ  2+ 90 + 6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يغة اللفظية ست مئة واثنان وتس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20" grpId="0" build="allAtOnce"/>
      <p:bldP spid="2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7929563" y="1001713"/>
            <a:ext cx="642937" cy="642937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dirty="0"/>
              <a:t>9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121400" y="947738"/>
            <a:ext cx="1454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1840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4572000" y="3659188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000" b="1" dirty="0"/>
              <a:t>10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846388" y="3659188"/>
            <a:ext cx="1454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4505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3286125" y="1714500"/>
            <a:ext cx="5786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التَّحليلِيَّةِ: 0+ 40 + 800 + 1000</a:t>
            </a:r>
            <a:endParaRPr lang="en-US" sz="2800">
              <a:solidFill>
                <a:srgbClr val="FF0000"/>
              </a:solidFill>
            </a:endParaRPr>
          </a:p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اللفظية: ألف وثمان مئة وأربعون.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14313" y="4689475"/>
            <a:ext cx="6072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التَّحليلِيَّةِ: 5 +0+ 500 + 4000</a:t>
            </a:r>
            <a:endParaRPr lang="en-US" sz="2800">
              <a:solidFill>
                <a:srgbClr val="FF0000"/>
              </a:solidFill>
            </a:endParaRPr>
          </a:p>
          <a:p>
            <a:pPr algn="ctr" rtl="1"/>
            <a:r>
              <a:rPr lang="ar-EG" sz="2800" b="1">
                <a:solidFill>
                  <a:srgbClr val="FF0000"/>
                </a:solidFill>
              </a:rPr>
              <a:t>الصيغة اللفظية: أربعة آلاف وخمس مئة وخمسة.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تَّحليلِيَّةِ  0+ 40 + 800 + 1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ة  ألف وثمان مئة وأربع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5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يغة التَّحليلِيَّةِ  4 +0+ 500 + 4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صيغة اللفظيةأربعة آلاف وخمس مئة وأرب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22" grpId="0" build="allAtOnce"/>
      <p:bldP spid="2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Connector 17"/>
          <p:cNvSpPr/>
          <p:nvPr/>
        </p:nvSpPr>
        <p:spPr>
          <a:xfrm>
            <a:off x="7929563" y="1870075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000" b="1" dirty="0"/>
              <a:t>11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8625" y="2071688"/>
            <a:ext cx="7358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200" b="1"/>
              <a:t>اكتب 1 + 20 + 300 بالصيغتين القياسية واللفظية.</a:t>
            </a: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962150" y="3714750"/>
            <a:ext cx="6681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القياسية: 321</a:t>
            </a:r>
            <a:endParaRPr lang="en-US" sz="3600">
              <a:solidFill>
                <a:srgbClr val="FF0000"/>
              </a:solidFill>
            </a:endParaRPr>
          </a:p>
          <a:p>
            <a:pPr algn="r" rtl="1"/>
            <a:r>
              <a:rPr lang="ar-EG" sz="3600" b="1">
                <a:solidFill>
                  <a:srgbClr val="FF0000"/>
                </a:solidFill>
              </a:rPr>
              <a:t>الصيغة اللفظية: ثلاث مئة وواحد وعشرون.</a:t>
            </a:r>
            <a:endParaRPr 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كتب 1 + 20 + 300 بالصيغتين القياسية واللفظ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صيغة القياسية  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يغة اللفظي ةثلاث مئة وواحد وعشر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214438" y="1000125"/>
            <a:ext cx="7572375" cy="1200150"/>
            <a:chOff x="1214414" y="285728"/>
            <a:chExt cx="7572428" cy="1200329"/>
          </a:xfrm>
        </p:grpSpPr>
        <p:sp>
          <p:nvSpPr>
            <p:cNvPr id="21" name="Trapezoid 20"/>
            <p:cNvSpPr/>
            <p:nvPr/>
          </p:nvSpPr>
          <p:spPr>
            <a:xfrm>
              <a:off x="1214414" y="357166"/>
              <a:ext cx="7572428" cy="1071570"/>
            </a:xfrm>
            <a:prstGeom prst="trapezoid">
              <a:avLst/>
            </a:prstGeom>
            <a:solidFill>
              <a:srgbClr val="CC6600"/>
            </a:solidFill>
            <a:ln w="76200">
              <a:solidFill>
                <a:schemeClr val="tx1"/>
              </a:solidFill>
            </a:ln>
            <a:effectLst>
              <a:innerShdw blurRad="647700">
                <a:srgbClr val="00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17434" name="Rectangle 1"/>
            <p:cNvSpPr>
              <a:spLocks noChangeArrowheads="1"/>
            </p:cNvSpPr>
            <p:nvPr/>
          </p:nvSpPr>
          <p:spPr bwMode="auto">
            <a:xfrm>
              <a:off x="1571605" y="285728"/>
              <a:ext cx="665138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قارنْ بينَ العددَيْنِ</a:t>
              </a:r>
              <a:r>
                <a:rPr lang="ar-SA" sz="3600" b="1"/>
                <a:t> في كل مما يأتي</a:t>
              </a:r>
              <a:r>
                <a:rPr lang="ar-EG" sz="3600" b="1"/>
                <a:t> مستعملاً &gt; أو &lt; أو =:</a:t>
              </a:r>
              <a:r>
                <a:rPr lang="ar-SA" sz="3600" b="1"/>
                <a:t>        </a:t>
              </a:r>
              <a:r>
                <a:rPr lang="ar-SA" sz="3600" b="1">
                  <a:solidFill>
                    <a:srgbClr val="FFFF00"/>
                  </a:solidFill>
                </a:rPr>
                <a:t>(مهارة سابقة)</a:t>
              </a:r>
              <a:endParaRPr lang="ar-EG" sz="3600">
                <a:solidFill>
                  <a:srgbClr val="FFFF00"/>
                </a:solidFill>
              </a:endParaRPr>
            </a:p>
          </p:txBody>
        </p:sp>
      </p:grpSp>
      <p:sp>
        <p:nvSpPr>
          <p:cNvPr id="3" name="Flowchart: Connector 2"/>
          <p:cNvSpPr/>
          <p:nvPr/>
        </p:nvSpPr>
        <p:spPr>
          <a:xfrm>
            <a:off x="7858125" y="2500313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12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929063" y="2568575"/>
            <a:ext cx="3071812" cy="646113"/>
            <a:chOff x="4429124" y="2357430"/>
            <a:chExt cx="3071834" cy="646331"/>
          </a:xfrm>
        </p:grpSpPr>
        <p:sp>
          <p:nvSpPr>
            <p:cNvPr id="17429" name="TextBox 3"/>
            <p:cNvSpPr txBox="1">
              <a:spLocks noChangeArrowheads="1"/>
            </p:cNvSpPr>
            <p:nvPr/>
          </p:nvSpPr>
          <p:spPr bwMode="auto">
            <a:xfrm>
              <a:off x="4429124" y="2357430"/>
              <a:ext cx="307183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40       4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57950" y="2428892"/>
              <a:ext cx="428628" cy="42877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</p:grpSp>
      <p:sp>
        <p:nvSpPr>
          <p:cNvPr id="7" name="Flowchart: Connector 6"/>
          <p:cNvSpPr/>
          <p:nvPr/>
        </p:nvSpPr>
        <p:spPr>
          <a:xfrm>
            <a:off x="6715146" y="3425830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13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286125" y="3497263"/>
            <a:ext cx="3071813" cy="646112"/>
            <a:chOff x="4429124" y="2357430"/>
            <a:chExt cx="3071834" cy="646331"/>
          </a:xfrm>
        </p:grpSpPr>
        <p:sp>
          <p:nvSpPr>
            <p:cNvPr id="17427" name="TextBox 8"/>
            <p:cNvSpPr txBox="1">
              <a:spLocks noChangeArrowheads="1"/>
            </p:cNvSpPr>
            <p:nvPr/>
          </p:nvSpPr>
          <p:spPr bwMode="auto">
            <a:xfrm>
              <a:off x="4429124" y="2357430"/>
              <a:ext cx="307183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59       59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57950" y="2428891"/>
              <a:ext cx="428628" cy="42877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</p:grpSp>
      <p:sp>
        <p:nvSpPr>
          <p:cNvPr id="11" name="Flowchart: Connector 10"/>
          <p:cNvSpPr/>
          <p:nvPr/>
        </p:nvSpPr>
        <p:spPr>
          <a:xfrm>
            <a:off x="5357794" y="4425962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14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928813" y="4494213"/>
            <a:ext cx="3071812" cy="646112"/>
            <a:chOff x="4429124" y="2357430"/>
            <a:chExt cx="3071834" cy="646331"/>
          </a:xfrm>
        </p:grpSpPr>
        <p:sp>
          <p:nvSpPr>
            <p:cNvPr id="17425" name="TextBox 12"/>
            <p:cNvSpPr txBox="1">
              <a:spLocks noChangeArrowheads="1"/>
            </p:cNvSpPr>
            <p:nvPr/>
          </p:nvSpPr>
          <p:spPr bwMode="auto">
            <a:xfrm>
              <a:off x="4429124" y="2357430"/>
              <a:ext cx="307183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888          898   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57884" y="2428891"/>
              <a:ext cx="428628" cy="42877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</p:grpSp>
      <p:sp>
        <p:nvSpPr>
          <p:cNvPr id="15" name="Flowchart: Connector 14"/>
          <p:cNvSpPr/>
          <p:nvPr/>
        </p:nvSpPr>
        <p:spPr>
          <a:xfrm>
            <a:off x="4000502" y="5357832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15</a:t>
            </a: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571500" y="5497513"/>
            <a:ext cx="3071813" cy="646112"/>
            <a:chOff x="4429124" y="2357430"/>
            <a:chExt cx="3071834" cy="646331"/>
          </a:xfrm>
        </p:grpSpPr>
        <p:sp>
          <p:nvSpPr>
            <p:cNvPr id="17423" name="TextBox 16"/>
            <p:cNvSpPr txBox="1">
              <a:spLocks noChangeArrowheads="1"/>
            </p:cNvSpPr>
            <p:nvPr/>
          </p:nvSpPr>
          <p:spPr bwMode="auto">
            <a:xfrm>
              <a:off x="4429124" y="2357430"/>
              <a:ext cx="307183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682          700   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57884" y="2428891"/>
              <a:ext cx="428628" cy="42877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</p:grp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5846763" y="2500313"/>
            <a:ext cx="454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600" b="1">
                <a:solidFill>
                  <a:srgbClr val="FF0000"/>
                </a:solidFill>
              </a:rPr>
              <a:t>&gt;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5143500" y="3425825"/>
            <a:ext cx="454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600" b="1">
                <a:solidFill>
                  <a:srgbClr val="FF0000"/>
                </a:solidFill>
              </a:rPr>
              <a:t>=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3332163" y="4497388"/>
            <a:ext cx="454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600" b="1">
                <a:solidFill>
                  <a:srgbClr val="FF0000"/>
                </a:solidFill>
              </a:rPr>
              <a:t>&lt;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2000250" y="5497513"/>
            <a:ext cx="454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SA" sz="3600" b="1">
                <a:solidFill>
                  <a:srgbClr val="FF0000"/>
                </a:solidFill>
              </a:rPr>
              <a:t>&lt;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ارنْ بينَ العددَيْنِ في كل مما يأتي مستعم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      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       4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9       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9       59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88          8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88          898   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82          7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82          700    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1"/>
          <p:cNvGrpSpPr>
            <a:grpSpLocks/>
          </p:cNvGrpSpPr>
          <p:nvPr/>
        </p:nvGrpSpPr>
        <p:grpSpPr bwMode="auto">
          <a:xfrm>
            <a:off x="857250" y="442913"/>
            <a:ext cx="7572375" cy="1200150"/>
            <a:chOff x="1214414" y="285728"/>
            <a:chExt cx="7572428" cy="1200329"/>
          </a:xfrm>
        </p:grpSpPr>
        <p:sp>
          <p:nvSpPr>
            <p:cNvPr id="21" name="Trapezoid 20"/>
            <p:cNvSpPr/>
            <p:nvPr/>
          </p:nvSpPr>
          <p:spPr>
            <a:xfrm>
              <a:off x="1214414" y="357166"/>
              <a:ext cx="7572428" cy="1071570"/>
            </a:xfrm>
            <a:prstGeom prst="trapezoid">
              <a:avLst/>
            </a:prstGeom>
            <a:solidFill>
              <a:srgbClr val="CC6600"/>
            </a:solidFill>
            <a:ln w="76200">
              <a:solidFill>
                <a:schemeClr val="tx1"/>
              </a:solidFill>
            </a:ln>
            <a:effectLst>
              <a:innerShdw blurRad="647700">
                <a:srgbClr val="00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18441" name="Rectangle 1"/>
            <p:cNvSpPr>
              <a:spLocks noChangeArrowheads="1"/>
            </p:cNvSpPr>
            <p:nvPr/>
          </p:nvSpPr>
          <p:spPr bwMode="auto">
            <a:xfrm>
              <a:off x="1571604" y="285728"/>
              <a:ext cx="665138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قارنْ بينَ العددَيْنِ</a:t>
              </a:r>
              <a:r>
                <a:rPr lang="ar-SA" sz="3600" b="1"/>
                <a:t> في كل مما يأتي</a:t>
              </a:r>
              <a:r>
                <a:rPr lang="ar-EG" sz="3600" b="1"/>
                <a:t> مستعملاً &gt; أو &lt; أو =:</a:t>
              </a:r>
              <a:r>
                <a:rPr lang="ar-SA" sz="3600" b="1"/>
                <a:t>        </a:t>
              </a:r>
              <a:r>
                <a:rPr lang="ar-SA" sz="3600" b="1">
                  <a:solidFill>
                    <a:srgbClr val="FFFF00"/>
                  </a:solidFill>
                </a:rPr>
                <a:t>(مهارة سابقة)</a:t>
              </a:r>
              <a:endParaRPr lang="ar-EG" sz="3600">
                <a:solidFill>
                  <a:srgbClr val="FFFF00"/>
                </a:solidFill>
              </a:endParaRP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57250" y="2500313"/>
            <a:ext cx="66436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2800" b="1"/>
              <a:t>مع خالد 425 ريالاً، </a:t>
            </a:r>
            <a:r>
              <a:rPr lang="ar-SA" sz="2800" b="1"/>
              <a:t>إذا أراد</a:t>
            </a:r>
            <a:r>
              <a:rPr lang="ar-EG" sz="2800" b="1"/>
              <a:t> شراءِ جَهازِ هاتفٍ ثمنُه 375 ريالاً. فهلْ ما معهُ يكفِي لشرائِه؟ فسِّرْ إجابتَكَ.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7858125" y="2500313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16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428625" y="3960813"/>
            <a:ext cx="8143875" cy="2308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FF0000"/>
                </a:solidFill>
              </a:rPr>
              <a:t>مع خالد 425 ريالاً</a:t>
            </a:r>
          </a:p>
          <a:p>
            <a:pPr algn="ctr" rtl="1">
              <a:defRPr/>
            </a:pPr>
            <a:r>
              <a:rPr lang="ar-EG" sz="3600" b="1" dirty="0">
                <a:solidFill>
                  <a:srgbClr val="FF0000"/>
                </a:solidFill>
              </a:rPr>
              <a:t> ثمن جهاز الهاتف</a:t>
            </a:r>
            <a:r>
              <a:rPr lang="ar-EG" sz="3600" b="1" dirty="0"/>
              <a:t> </a:t>
            </a:r>
            <a:r>
              <a:rPr lang="ar-EG" sz="3600" b="1" dirty="0">
                <a:solidFill>
                  <a:srgbClr val="FF0000"/>
                </a:solidFill>
              </a:rPr>
              <a:t>375 ريالاً</a:t>
            </a:r>
          </a:p>
          <a:p>
            <a:pPr algn="ctr" rtl="1">
              <a:defRPr/>
            </a:pPr>
            <a:r>
              <a:rPr lang="ar-EG" sz="3600" b="1" dirty="0">
                <a:solidFill>
                  <a:srgbClr val="002060"/>
                </a:solidFill>
              </a:rPr>
              <a:t> بما أن 425 &gt; 375 إذن ما مع خالد يكفي لشراء الجهاز الذي يريده.</a:t>
            </a:r>
          </a:p>
        </p:txBody>
      </p:sp>
    </p:spTree>
  </p:cSld>
  <p:clrMapOvr>
    <a:masterClrMapping/>
  </p:clrMapOvr>
  <p:transition>
    <p:circle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ع خالد 425 ريالاً إذا أراد شراءِ جَهازِ هاتفٍ ثمنُ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ع خالد 4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ثمن جهاز الهات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ما أن 425 اكبر من 3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8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928813" y="357188"/>
            <a:ext cx="6858000" cy="1214437"/>
            <a:chOff x="1928794" y="357116"/>
            <a:chExt cx="6858048" cy="1213941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928794" y="357116"/>
              <a:ext cx="6858048" cy="1142533"/>
            </a:xfrm>
            <a:prstGeom prst="snip2DiagRect">
              <a:avLst/>
            </a:prstGeom>
            <a:solidFill>
              <a:srgbClr val="FF33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19469" name="Rectangle 1"/>
            <p:cNvSpPr>
              <a:spLocks noChangeArrowheads="1"/>
            </p:cNvSpPr>
            <p:nvPr/>
          </p:nvSpPr>
          <p:spPr bwMode="auto">
            <a:xfrm>
              <a:off x="2428844" y="371205"/>
              <a:ext cx="5929372" cy="119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قرِّبْ كلاًّ ممّا يلِي إلى أقربِ عشرةٍ:</a:t>
              </a:r>
              <a:r>
                <a:rPr lang="ar-SA" sz="3600" b="1"/>
                <a:t> </a:t>
              </a:r>
              <a:endParaRPr lang="ar-EG" sz="3600" b="1"/>
            </a:p>
            <a:p>
              <a:pPr algn="r" rtl="1"/>
              <a:r>
                <a:rPr lang="ar-SA" sz="3600" b="1">
                  <a:solidFill>
                    <a:schemeClr val="bg1"/>
                  </a:solidFill>
                </a:rPr>
                <a:t>(مهارة سابقة)</a:t>
              </a:r>
              <a:endParaRPr lang="ar-EG" sz="3600" b="1">
                <a:solidFill>
                  <a:schemeClr val="bg1"/>
                </a:solidFill>
              </a:endParaRPr>
            </a:p>
          </p:txBody>
        </p:sp>
      </p:grpSp>
      <p:sp>
        <p:nvSpPr>
          <p:cNvPr id="3" name="Flowchart: Connector 2"/>
          <p:cNvSpPr/>
          <p:nvPr/>
        </p:nvSpPr>
        <p:spPr>
          <a:xfrm>
            <a:off x="7715250" y="2000250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17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681788" y="2016125"/>
            <a:ext cx="819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26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4792663" y="3357563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18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76700" y="3373438"/>
            <a:ext cx="501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4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2278063" y="5000625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19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44600" y="5016500"/>
            <a:ext cx="819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18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6072188" y="2143125"/>
            <a:ext cx="703262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3714750" y="3429000"/>
            <a:ext cx="442913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69913" y="5000625"/>
            <a:ext cx="704850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20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3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رِّبْ كلاًّ ممّا يلِي إلى أقربِ عشرة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9"/>
          <p:cNvGrpSpPr>
            <a:grpSpLocks/>
          </p:cNvGrpSpPr>
          <p:nvPr/>
        </p:nvGrpSpPr>
        <p:grpSpPr bwMode="auto">
          <a:xfrm>
            <a:off x="1928813" y="357188"/>
            <a:ext cx="6858000" cy="1214437"/>
            <a:chOff x="1928794" y="357116"/>
            <a:chExt cx="6858048" cy="1213941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928794" y="357116"/>
              <a:ext cx="6858048" cy="1142533"/>
            </a:xfrm>
            <a:prstGeom prst="snip2DiagRect">
              <a:avLst/>
            </a:prstGeom>
            <a:solidFill>
              <a:srgbClr val="FF33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20493" name="Rectangle 1"/>
            <p:cNvSpPr>
              <a:spLocks noChangeArrowheads="1"/>
            </p:cNvSpPr>
            <p:nvPr/>
          </p:nvSpPr>
          <p:spPr bwMode="auto">
            <a:xfrm>
              <a:off x="2428844" y="371205"/>
              <a:ext cx="5929372" cy="119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قرِّبْ كلاًّ ممّا يلِي إلى أقربِ عشرةٍ:</a:t>
              </a:r>
              <a:r>
                <a:rPr lang="ar-SA" sz="3600" b="1"/>
                <a:t> </a:t>
              </a:r>
              <a:endParaRPr lang="ar-EG" sz="3600" b="1"/>
            </a:p>
            <a:p>
              <a:pPr algn="r" rtl="1"/>
              <a:r>
                <a:rPr lang="ar-SA" sz="3600" b="1">
                  <a:solidFill>
                    <a:schemeClr val="bg1"/>
                  </a:solidFill>
                </a:rPr>
                <a:t>(مهارة سابقة)</a:t>
              </a:r>
              <a:endParaRPr lang="ar-EG" sz="3600" b="1">
                <a:solidFill>
                  <a:schemeClr val="bg1"/>
                </a:solidFill>
              </a:endParaRPr>
            </a:p>
          </p:txBody>
        </p:sp>
      </p:grpSp>
      <p:sp>
        <p:nvSpPr>
          <p:cNvPr id="9" name="Flowchart: Connector 8"/>
          <p:cNvSpPr/>
          <p:nvPr/>
        </p:nvSpPr>
        <p:spPr>
          <a:xfrm>
            <a:off x="7707313" y="2286000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73850" y="2301875"/>
            <a:ext cx="8191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75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4992688" y="3429000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21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863975" y="3444875"/>
            <a:ext cx="1136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152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2143125" y="4929188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22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03300" y="4945063"/>
            <a:ext cx="1136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175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6072188" y="2354263"/>
            <a:ext cx="703262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80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954338" y="3500438"/>
            <a:ext cx="963612" cy="646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150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14313" y="5000625"/>
            <a:ext cx="877887" cy="584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200" b="1" dirty="0">
                <a:solidFill>
                  <a:srgbClr val="FF0000"/>
                </a:solidFill>
              </a:rPr>
              <a:t>180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3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5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75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8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4929188" y="571486"/>
            <a:ext cx="3571875" cy="857250"/>
          </a:xfrm>
          <a:prstGeom prst="plaque">
            <a:avLst/>
          </a:prstGeom>
          <a:solidFill>
            <a:srgbClr val="FFFF00"/>
          </a:solidFill>
          <a:ln w="76200">
            <a:solidFill>
              <a:srgbClr val="00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800" b="1" dirty="0">
                <a:solidFill>
                  <a:schemeClr val="tx1"/>
                </a:solidFill>
              </a:rPr>
              <a:t>الفكرة العامة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7224" y="1741481"/>
            <a:ext cx="3832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4800" b="1" dirty="0">
                <a:solidFill>
                  <a:srgbClr val="FF0000"/>
                </a:solidFill>
              </a:rPr>
              <a:t>مَا الْقِيمَةُ الْمَنْزِلِيَّةُ؟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643563" y="2571750"/>
            <a:ext cx="3000375" cy="1741488"/>
            <a:chOff x="5643570" y="2571744"/>
            <a:chExt cx="3000396" cy="1742285"/>
          </a:xfrm>
        </p:grpSpPr>
        <p:grpSp>
          <p:nvGrpSpPr>
            <p:cNvPr id="5" name="Group 4"/>
            <p:cNvGrpSpPr/>
            <p:nvPr/>
          </p:nvGrpSpPr>
          <p:grpSpPr>
            <a:xfrm>
              <a:off x="5643570" y="2571744"/>
              <a:ext cx="3000396" cy="1742285"/>
              <a:chOff x="5857884" y="3500438"/>
              <a:chExt cx="3000396" cy="1742285"/>
            </a:xfrm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7" name="Lightning Bolt 6"/>
              <p:cNvSpPr/>
              <p:nvPr/>
            </p:nvSpPr>
            <p:spPr>
              <a:xfrm rot="5855274">
                <a:off x="6224111" y="3648603"/>
                <a:ext cx="1724642" cy="1463598"/>
              </a:xfrm>
              <a:prstGeom prst="lightningBolt">
                <a:avLst/>
              </a:prstGeom>
              <a:solidFill>
                <a:srgbClr val="800080"/>
              </a:solidFill>
              <a:ln w="57150">
                <a:solidFill>
                  <a:schemeClr val="tx1"/>
                </a:solidFill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Flowchart: Stored Data 7"/>
              <p:cNvSpPr/>
              <p:nvPr/>
            </p:nvSpPr>
            <p:spPr>
              <a:xfrm>
                <a:off x="5857884" y="3500438"/>
                <a:ext cx="3000396" cy="857256"/>
              </a:xfrm>
              <a:prstGeom prst="flowChartOnlineStorage">
                <a:avLst/>
              </a:prstGeom>
              <a:gradFill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00FF"/>
                  </a:gs>
                </a:gsLst>
                <a:lin ang="13500000" scaled="1"/>
              </a:gradFill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b"/>
              <a:lstStyle/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  <a:p>
                <a:pPr algn="ctr" rtl="1">
                  <a:defRPr/>
                </a:pPr>
                <a:endParaRPr lang="ar-EG" sz="2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85" name="TextBox 5"/>
            <p:cNvSpPr txBox="1">
              <a:spLocks noChangeArrowheads="1"/>
            </p:cNvSpPr>
            <p:nvPr/>
          </p:nvSpPr>
          <p:spPr bwMode="auto">
            <a:xfrm>
              <a:off x="5786446" y="2714620"/>
              <a:ext cx="22860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200" b="1"/>
                <a:t>الْقِيمَةُ الْمَنْزِلِيَّةُ: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85750" y="4429125"/>
            <a:ext cx="5786438" cy="1428750"/>
            <a:chOff x="285720" y="4429132"/>
            <a:chExt cx="5786478" cy="1428760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285720" y="4429132"/>
              <a:ext cx="5786478" cy="1428760"/>
            </a:xfrm>
            <a:prstGeom prst="round2Diag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30000">
                  <a:srgbClr val="990000"/>
                </a:gs>
                <a:gs pos="70000">
                  <a:srgbClr val="AC0004"/>
                </a:gs>
                <a:gs pos="100000">
                  <a:schemeClr val="accent3">
                    <a:lumMod val="50000"/>
                  </a:schemeClr>
                </a:gs>
              </a:gsLst>
              <a:lin ang="18900000" scaled="0"/>
            </a:gradFill>
            <a:ln w="76200">
              <a:solidFill>
                <a:schemeClr val="tx1"/>
              </a:solidFill>
            </a:ln>
            <a:effectLst>
              <a:outerShdw blurRad="50800" dist="889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 rtl="1">
                <a:defRPr/>
              </a:pPr>
              <a:endParaRPr lang="ar-EG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083" name="Rectangle 8"/>
            <p:cNvSpPr>
              <a:spLocks noChangeArrowheads="1"/>
            </p:cNvSpPr>
            <p:nvPr/>
          </p:nvSpPr>
          <p:spPr bwMode="auto">
            <a:xfrm>
              <a:off x="357158" y="4500570"/>
              <a:ext cx="550482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>
                  <a:solidFill>
                    <a:srgbClr val="FFFF00"/>
                  </a:solidFill>
                </a:rPr>
                <a:t>هي القِيمة التِي يتَّخِذها الرَّقم حسبِ موقعِه في العددِ.</a:t>
              </a:r>
            </a:p>
          </p:txBody>
        </p:sp>
      </p:grpSp>
    </p:spTree>
  </p:cSld>
  <p:clrMapOvr>
    <a:masterClrMapping/>
  </p:clrMapOvr>
  <p:transition>
    <p:split orient="vert"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َا الْقِيمَةُ الْمَنْزِلِ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ْقِيمَةُ الْمَنْزِلِيَّةُ ش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ي القِيمة التِي يتَّخِذها الرَّقم حسبِ موقعِه في العد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9"/>
          <p:cNvGrpSpPr>
            <a:grpSpLocks/>
          </p:cNvGrpSpPr>
          <p:nvPr/>
        </p:nvGrpSpPr>
        <p:grpSpPr bwMode="auto">
          <a:xfrm>
            <a:off x="1928813" y="357188"/>
            <a:ext cx="6858000" cy="1214437"/>
            <a:chOff x="1928794" y="357116"/>
            <a:chExt cx="6858048" cy="1213941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928794" y="357116"/>
              <a:ext cx="6858048" cy="1142533"/>
            </a:xfrm>
            <a:prstGeom prst="snip2DiagRect">
              <a:avLst/>
            </a:prstGeom>
            <a:solidFill>
              <a:srgbClr val="FF33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/>
            </a:p>
          </p:txBody>
        </p:sp>
        <p:sp>
          <p:nvSpPr>
            <p:cNvPr id="21514" name="Rectangle 1"/>
            <p:cNvSpPr>
              <a:spLocks noChangeArrowheads="1"/>
            </p:cNvSpPr>
            <p:nvPr/>
          </p:nvSpPr>
          <p:spPr bwMode="auto">
            <a:xfrm>
              <a:off x="2428844" y="371205"/>
              <a:ext cx="5929372" cy="119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3600" b="1"/>
                <a:t>قرِّبْ كلاًّ ممّا يلِي إلى أقربِ عشرةٍ:</a:t>
              </a:r>
              <a:r>
                <a:rPr lang="ar-SA" sz="3600" b="1"/>
                <a:t> </a:t>
              </a:r>
              <a:endParaRPr lang="ar-EG" sz="3600" b="1"/>
            </a:p>
            <a:p>
              <a:pPr algn="r" rtl="1"/>
              <a:r>
                <a:rPr lang="ar-SA" sz="3600" b="1">
                  <a:solidFill>
                    <a:schemeClr val="bg1"/>
                  </a:solidFill>
                </a:rPr>
                <a:t>(مهارة سابقة)</a:t>
              </a:r>
              <a:endParaRPr lang="ar-EG" sz="3600" b="1">
                <a:solidFill>
                  <a:schemeClr val="bg1"/>
                </a:solidFill>
              </a:endParaRPr>
            </a:p>
          </p:txBody>
        </p:sp>
      </p:grpSp>
      <p:sp>
        <p:nvSpPr>
          <p:cNvPr id="15" name="Flowchart: Connector 14"/>
          <p:cNvSpPr/>
          <p:nvPr/>
        </p:nvSpPr>
        <p:spPr>
          <a:xfrm>
            <a:off x="7038975" y="2857500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23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688013" y="2873375"/>
            <a:ext cx="11366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347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263900" y="4786313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24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912938" y="4802188"/>
            <a:ext cx="11366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/>
              <a:t>508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4714875" y="3000375"/>
            <a:ext cx="963613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350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1000125" y="4857750"/>
            <a:ext cx="963613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>
                <a:solidFill>
                  <a:srgbClr val="FF0000"/>
                </a:solidFill>
              </a:rPr>
              <a:t>510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3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7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5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2 - رن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08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10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42938" y="714375"/>
            <a:ext cx="66436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3600" b="1">
                <a:solidFill>
                  <a:srgbClr val="FF0000"/>
                </a:solidFill>
              </a:rPr>
              <a:t>القياس:</a:t>
            </a:r>
          </a:p>
          <a:p>
            <a:pPr algn="r" rtl="1"/>
            <a:r>
              <a:rPr lang="ar-EG" sz="3600" b="1">
                <a:solidFill>
                  <a:srgbClr val="FF0000"/>
                </a:solidFill>
              </a:rPr>
              <a:t> </a:t>
            </a:r>
            <a:r>
              <a:rPr lang="ar-EG" sz="3600" b="1"/>
              <a:t>إذا كانتْ المسافةُ الجوِّيَّةُ بينَ جدَّةَ ومكَّةَ المكرَّمةِ 65 كلم، فهلْ يُعدُّ التقريبُ إِلَى العددِ 70 كلم مناسبًا لها؟ فسِّرْ إِجابتَكَ.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7500938" y="1000125"/>
            <a:ext cx="857250" cy="714375"/>
          </a:xfrm>
          <a:prstGeom prst="flowChartConnector">
            <a:avLst/>
          </a:prstGeom>
          <a:solidFill>
            <a:srgbClr val="800080"/>
          </a:solidFill>
          <a:ln>
            <a:solidFill>
              <a:srgbClr val="00006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2800" b="1" dirty="0"/>
              <a:t>25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928688" y="3786188"/>
            <a:ext cx="7715250" cy="17541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FF0000"/>
                </a:solidFill>
              </a:rPr>
              <a:t>65 يقرب إلى 70 لأن رقم الآحاد يساوي 5 والأعداد من 5 إلى 9 تقرب إلى أقرب عشرة بزيادة 1 إلى عشرتها.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u"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تْ المسافةُ الجوِّيَّةُ بينَ جدَّةَ ومكَّ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5 يقرب إلى 70 لأن رقم الآحاد يساوي 5 والأعداد من 5 إلى 9 تقرب إلى أقرب عشرة بزي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/>
          <p:cNvSpPr/>
          <p:nvPr/>
        </p:nvSpPr>
        <p:spPr>
          <a:xfrm>
            <a:off x="5715008" y="357166"/>
            <a:ext cx="3071834" cy="1428760"/>
          </a:xfrm>
          <a:prstGeom prst="diamond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>
            <a:solidFill>
              <a:schemeClr val="tx1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21304566" lon="1197755" rev="52222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مِثالٌ: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4375" y="930275"/>
            <a:ext cx="4857750" cy="15700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3200" b="1"/>
              <a:t>تقام فعاليات مهرجان الورد الطائف</a:t>
            </a:r>
            <a:r>
              <a:rPr lang="ar-EG" sz="3200" b="1"/>
              <a:t>ي</a:t>
            </a:r>
            <a:r>
              <a:rPr lang="ar-SA" sz="3200" b="1"/>
              <a:t> سنوياً من </a:t>
            </a:r>
            <a:r>
              <a:rPr lang="ar-EG" sz="3200" b="1"/>
              <a:t>أ</a:t>
            </a:r>
            <a:r>
              <a:rPr lang="ar-SA" sz="3200" b="1"/>
              <a:t>جل الارتقاء بهذا المنتج وتشجيع السياحة الداخلية.</a:t>
            </a:r>
            <a:endParaRPr lang="ar-EG" sz="3200" b="1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642884" y="3071813"/>
          <a:ext cx="7715304" cy="324187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715304"/>
              </a:tblGrid>
              <a:tr h="1006012">
                <a:tc>
                  <a:txBody>
                    <a:bodyPr/>
                    <a:lstStyle/>
                    <a:p>
                      <a:pPr algn="ctr" rtl="1"/>
                      <a:r>
                        <a:rPr lang="ar-EG" sz="3600" dirty="0" smtClean="0"/>
                        <a:t>الورد الطائفي</a:t>
                      </a:r>
                    </a:p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235867">
                <a:tc>
                  <a:txBody>
                    <a:bodyPr/>
                    <a:lstStyle/>
                    <a:p>
                      <a:pPr rtl="1"/>
                      <a:endParaRPr lang="ar-EG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00125" y="4468813"/>
            <a:ext cx="70723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>
                <a:solidFill>
                  <a:srgbClr val="FF0000"/>
                </a:solidFill>
              </a:rPr>
              <a:t>استقبلت معامل تقطير الورد الطائفي خلال عام 1431هـ حوالي 230 مليون وردة، أنتجت ما يقارب 19500 تولة من عطر الورد الطائفي.</a:t>
            </a:r>
          </a:p>
        </p:txBody>
      </p:sp>
    </p:spTree>
  </p:cSld>
  <p:clrMapOvr>
    <a:masterClrMapping/>
  </p:clrMapOvr>
  <p:transition>
    <p:zoom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ِثال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قام فعاليات مهرجان الورد الطائفى سنوياً من اجل الارتقاء بهذا المنتج وتشجيع السيا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ورد الطائ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ستقبلت معامل تقطير الورد الطائفي خلال عام 1431هـ حوالي 230 مليون ور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43042" y="428604"/>
            <a:ext cx="7072362" cy="1071570"/>
            <a:chOff x="1643042" y="428604"/>
            <a:chExt cx="7072362" cy="107157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Hexagon 2"/>
            <p:cNvSpPr/>
            <p:nvPr/>
          </p:nvSpPr>
          <p:spPr>
            <a:xfrm>
              <a:off x="2643174" y="428604"/>
              <a:ext cx="6072230" cy="1071570"/>
            </a:xfrm>
            <a:prstGeom prst="hexagon">
              <a:avLst/>
            </a:prstGeom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43042" y="571480"/>
              <a:ext cx="6572296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r" rtl="1">
                <a:defRPr/>
              </a:pPr>
              <a:r>
                <a:rPr lang="ar-EG" sz="4800" b="1" dirty="0">
                  <a:solidFill>
                    <a:schemeClr val="bg1"/>
                  </a:solidFill>
                </a:rPr>
                <a:t>ماذا أتعلم في هذا الفصل؟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33475" y="186372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/>
              <a:t>قراءةَ الأعدادِ ضِمْنَ المِلايينِ وكِتابتَها.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963" y="2935288"/>
            <a:ext cx="41481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/>
              <a:t>مُقارنْةَ الأعدادِ وترتيبَها.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59325" y="4149725"/>
            <a:ext cx="2576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/>
              <a:t>تَقريبَ الأعدادِ.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27113" y="5435600"/>
            <a:ext cx="6473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/>
              <a:t>استعمالَ الخُطواتِ الأربعِ لحلِّ المسا</a:t>
            </a:r>
            <a:r>
              <a:rPr lang="ar-SA" sz="4000" b="1"/>
              <a:t>ئ</a:t>
            </a:r>
            <a:r>
              <a:rPr lang="ar-EG" sz="4000" b="1"/>
              <a:t>ل.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86688" y="207803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86688" y="3149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86688" y="4292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86688" y="55784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ذا أتعلم في هذا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قراءةَ الأعدادِ ضِمْنَ المِلايينِ وكِتابتَ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ُقارنْةَ الأعدادِ وترتيبَ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َقريبَ الأعدا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ستعمالَ الخُطواتِ الأربعِ لحلِّ المس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357290" y="2357430"/>
            <a:ext cx="2857520" cy="304698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/>
        </p:spPr>
        <p:txBody>
          <a:bodyPr>
            <a:spAutoFit/>
          </a:bodyPr>
          <a:lstStyle/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latin typeface="+mn-lt"/>
                <a:cs typeface="+mn-cs"/>
              </a:rPr>
              <a:t>القِيمةُ المنزِليَّةُ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latin typeface="+mn-lt"/>
                <a:cs typeface="+mn-cs"/>
              </a:rPr>
              <a:t>الصِّيغةُ القِياسيَّةُ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latin typeface="+mn-lt"/>
                <a:cs typeface="+mn-cs"/>
              </a:rPr>
              <a:t>الصِّيغةُ اللَّفظِيَّةُ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EG" sz="3200" b="1" dirty="0">
                <a:latin typeface="+mn-lt"/>
                <a:cs typeface="+mn-cs"/>
              </a:rPr>
              <a:t>الصِّيغةُ التَّحليليَّةُ</a:t>
            </a:r>
            <a:endParaRPr lang="ar-SA" sz="3200" b="1" dirty="0">
              <a:latin typeface="+mn-lt"/>
              <a:cs typeface="+mn-cs"/>
            </a:endParaRP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3200" b="1" dirty="0">
                <a:latin typeface="+mn-lt"/>
                <a:cs typeface="+mn-cs"/>
              </a:rPr>
              <a:t>أكبر من ( </a:t>
            </a:r>
            <a:r>
              <a:rPr lang="en-US" sz="3200" b="1" dirty="0">
                <a:latin typeface="+mn-lt"/>
                <a:cs typeface="+mn-cs"/>
              </a:rPr>
              <a:t>&lt;</a:t>
            </a:r>
            <a:r>
              <a:rPr lang="ar-SA" sz="3200" b="1" dirty="0">
                <a:latin typeface="+mn-lt"/>
                <a:cs typeface="+mn-cs"/>
              </a:rPr>
              <a:t> )</a:t>
            </a:r>
          </a:p>
          <a:p>
            <a:pPr marL="514350" indent="-514350" algn="r" rt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3200" b="1" dirty="0">
                <a:latin typeface="+mn-lt"/>
                <a:cs typeface="+mn-cs"/>
              </a:rPr>
              <a:t>أصغر من ( </a:t>
            </a:r>
            <a:r>
              <a:rPr lang="en-US" sz="3200" b="1" dirty="0">
                <a:latin typeface="+mn-lt"/>
                <a:cs typeface="+mn-cs"/>
              </a:rPr>
              <a:t>&gt;</a:t>
            </a:r>
            <a:r>
              <a:rPr lang="ar-SA" sz="3200" b="1" dirty="0">
                <a:latin typeface="+mn-lt"/>
                <a:cs typeface="+mn-cs"/>
              </a:rPr>
              <a:t> )</a:t>
            </a:r>
            <a:endParaRPr lang="ar-EG" sz="3200" b="1" dirty="0">
              <a:latin typeface="+mn-lt"/>
              <a:cs typeface="+mn-cs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4857752" y="2428868"/>
            <a:ext cx="2714644" cy="1643074"/>
            <a:chOff x="5857884" y="3929066"/>
            <a:chExt cx="2714644" cy="1643074"/>
          </a:xfrm>
          <a:gradFill flip="none" rotWithShape="1">
            <a:gsLst>
              <a:gs pos="0">
                <a:srgbClr val="0000FF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8100000" scaled="1"/>
            <a:tileRect/>
          </a:gradFill>
        </p:grpSpPr>
        <p:sp>
          <p:nvSpPr>
            <p:cNvPr id="4" name="Left-Up Arrow 8"/>
            <p:cNvSpPr/>
            <p:nvPr/>
          </p:nvSpPr>
          <p:spPr>
            <a:xfrm>
              <a:off x="5857884" y="4357694"/>
              <a:ext cx="1714512" cy="1214446"/>
            </a:xfrm>
            <a:prstGeom prst="leftUpArrow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5" name="Flowchart: Terminator 7"/>
            <p:cNvSpPr/>
            <p:nvPr/>
          </p:nvSpPr>
          <p:spPr>
            <a:xfrm>
              <a:off x="6000760" y="3929066"/>
              <a:ext cx="2571768" cy="857256"/>
            </a:xfrm>
            <a:prstGeom prst="flowChartTerminator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solidFill>
                    <a:schemeClr val="tx1"/>
                  </a:solidFill>
                </a:rPr>
                <a:t>المفردات</a:t>
              </a:r>
            </a:p>
          </p:txBody>
        </p:sp>
      </p:grpSp>
    </p:spTree>
  </p:cSld>
  <p:clrMapOvr>
    <a:masterClrMapping/>
  </p:clrMapOvr>
  <p:transition>
    <p:wheel spokes="8"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قِيمةُ المنزِ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صِّيغةُ القِياس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صِّيغةُ اللَّفظِ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صِّيغةُ التَّحليلي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كب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صغر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5429250" y="142875"/>
            <a:ext cx="2928938" cy="2214563"/>
          </a:xfrm>
          <a:prstGeom prst="flowChartPunchedTape">
            <a:avLst/>
          </a:prstGeom>
          <a:blipFill>
            <a:blip r:embed="rId7" cstate="print"/>
            <a:tile tx="0" ty="0" sx="100000" sy="100000" flip="none" algn="tl"/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57813" y="482600"/>
            <a:ext cx="2571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400" b="1">
                <a:solidFill>
                  <a:srgbClr val="FF0000"/>
                </a:solidFill>
              </a:rPr>
              <a:t>المطويات </a:t>
            </a:r>
          </a:p>
          <a:p>
            <a:pPr algn="r" rtl="1"/>
            <a:r>
              <a:rPr lang="ar-EG" sz="4400" b="1">
                <a:solidFill>
                  <a:srgbClr val="FF0000"/>
                </a:solidFill>
              </a:rPr>
              <a:t>منظم أفكار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7188" y="2571750"/>
            <a:ext cx="8286750" cy="1214438"/>
            <a:chOff x="357158" y="2571744"/>
            <a:chExt cx="8286808" cy="1214446"/>
          </a:xfrm>
        </p:grpSpPr>
        <p:sp>
          <p:nvSpPr>
            <p:cNvPr id="9" name="Flowchart: Alternate Process 8"/>
            <p:cNvSpPr/>
            <p:nvPr/>
          </p:nvSpPr>
          <p:spPr>
            <a:xfrm>
              <a:off x="357158" y="2571744"/>
              <a:ext cx="8286808" cy="1214446"/>
            </a:xfrm>
            <a:prstGeom prst="flowChartAlternateProcess">
              <a:avLst/>
            </a:prstGeom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b="1"/>
            </a:p>
          </p:txBody>
        </p:sp>
        <p:sp>
          <p:nvSpPr>
            <p:cNvPr id="7179" name="Rectangle 4"/>
            <p:cNvSpPr>
              <a:spLocks noChangeArrowheads="1"/>
            </p:cNvSpPr>
            <p:nvPr/>
          </p:nvSpPr>
          <p:spPr bwMode="auto">
            <a:xfrm>
              <a:off x="357158" y="2714620"/>
              <a:ext cx="814393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/>
              <a:r>
                <a:rPr lang="ar-EG" sz="2800" b="1"/>
                <a:t>اعملْ هذه المطويَّةَ لِتساعدَكَ على تنظيمِ معلوماتِكَ عنِ القِيمةِ المنزِليَّةِ.</a:t>
              </a:r>
            </a:p>
            <a:p>
              <a:pPr algn="r" rtl="1"/>
              <a:r>
                <a:rPr lang="ar-SA" sz="2800" b="1"/>
                <a:t>م</a:t>
              </a:r>
              <a:r>
                <a:rPr lang="ar-EG" sz="2800" b="1"/>
                <a:t>ب</a:t>
              </a:r>
              <a:r>
                <a:rPr lang="ar-SA" sz="2800" b="1"/>
                <a:t>ت</a:t>
              </a:r>
              <a:r>
                <a:rPr lang="ar-EG" sz="2800" b="1"/>
                <a:t>د</a:t>
              </a:r>
              <a:r>
                <a:rPr lang="ar-SA" sz="2800" b="1"/>
                <a:t>ئاً</a:t>
              </a:r>
              <a:r>
                <a:rPr lang="ar-EG" sz="2800" b="1"/>
                <a:t> بورقةٍ </a:t>
              </a:r>
              <a:r>
                <a:rPr lang="en-US" sz="2800" b="1"/>
                <a:t>A4</a:t>
              </a:r>
              <a:r>
                <a:rPr lang="ar-SA" sz="2800" b="1"/>
                <a:t> من الورق المقوى كما يأتي:</a:t>
              </a:r>
              <a:endParaRPr lang="ar-EG" sz="2800" b="1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572000" y="4214813"/>
            <a:ext cx="3429000" cy="2286000"/>
            <a:chOff x="4572000" y="4214818"/>
            <a:chExt cx="3429024" cy="2286016"/>
          </a:xfrm>
        </p:grpSpPr>
        <p:grpSp>
          <p:nvGrpSpPr>
            <p:cNvPr id="6" name="Group 4"/>
            <p:cNvGrpSpPr/>
            <p:nvPr/>
          </p:nvGrpSpPr>
          <p:grpSpPr>
            <a:xfrm>
              <a:off x="4572000" y="4214818"/>
              <a:ext cx="3429024" cy="2286016"/>
              <a:chOff x="285720" y="714356"/>
              <a:chExt cx="8715436" cy="5500725"/>
            </a:xfrm>
            <a:solidFill>
              <a:srgbClr val="CC3300"/>
            </a:solidFill>
          </p:grpSpPr>
          <p:sp>
            <p:nvSpPr>
              <p:cNvPr id="12" name="Round Diagonal Corner Rectangle 11"/>
              <p:cNvSpPr/>
              <p:nvPr/>
            </p:nvSpPr>
            <p:spPr>
              <a:xfrm rot="10800000">
                <a:off x="571472" y="1000107"/>
                <a:ext cx="8429684" cy="5214974"/>
              </a:xfrm>
              <a:prstGeom prst="round2Diag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  <p:sp>
            <p:nvSpPr>
              <p:cNvPr id="13" name="Round Diagonal Corner Rectangle 2"/>
              <p:cNvSpPr/>
              <p:nvPr/>
            </p:nvSpPr>
            <p:spPr>
              <a:xfrm>
                <a:off x="285720" y="714356"/>
                <a:ext cx="8429684" cy="5214974"/>
              </a:xfrm>
              <a:prstGeom prst="round2DiagRect">
                <a:avLst/>
              </a:prstGeom>
              <a:solidFill>
                <a:srgbClr val="FFFF00"/>
              </a:solidFill>
              <a:ln w="76200">
                <a:solidFill>
                  <a:schemeClr val="tx1"/>
                </a:solidFill>
              </a:ln>
              <a:effectLst>
                <a:innerShdw blurRad="1104900">
                  <a:srgbClr val="00FF00"/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</p:grpSp>
        <p:sp>
          <p:nvSpPr>
            <p:cNvPr id="7177" name="Rectangle 5"/>
            <p:cNvSpPr>
              <a:spLocks noChangeArrowheads="1"/>
            </p:cNvSpPr>
            <p:nvPr/>
          </p:nvSpPr>
          <p:spPr bwMode="auto">
            <a:xfrm>
              <a:off x="4929244" y="4429133"/>
              <a:ext cx="278605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2800" b="1"/>
                <a:t>اطِوْ الورقةَ عَرْضِيًّا،</a:t>
              </a:r>
            </a:p>
            <a:p>
              <a:pPr algn="ctr" rtl="1"/>
              <a:r>
                <a:rPr lang="ar-EG" sz="2800" b="1"/>
                <a:t>واتركْ شريطًا</a:t>
              </a:r>
            </a:p>
            <a:p>
              <a:pPr algn="ctr" rtl="1"/>
              <a:r>
                <a:rPr lang="ar-EG" sz="2800" b="1"/>
                <a:t>عرضُه 5سم، كمَا</a:t>
              </a:r>
            </a:p>
            <a:p>
              <a:pPr algn="ctr" rtl="1"/>
              <a:r>
                <a:rPr lang="ar-EG" sz="2800" b="1"/>
                <a:t>فِي الشَّكلِ.</a:t>
              </a:r>
            </a:p>
          </p:txBody>
        </p:sp>
      </p:grpSp>
      <p:sp>
        <p:nvSpPr>
          <p:cNvPr id="7" name="Heptagon 6"/>
          <p:cNvSpPr/>
          <p:nvPr/>
        </p:nvSpPr>
        <p:spPr>
          <a:xfrm>
            <a:off x="8143875" y="4500563"/>
            <a:ext cx="642938" cy="714375"/>
          </a:xfrm>
          <a:prstGeom prst="heptagon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400" b="1" dirty="0"/>
              <a:t>1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038" y="4286250"/>
            <a:ext cx="3144837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طوي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ظم أفك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عملْ هذه المطويَّةَ لِتساعدَكَ على تنظيمِ معلوماتِكَ عنِ القِيمةِ المنزِليّ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طِوْ الورقةَ عَرْضِ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طِوْ الورقةَ عَرْضِ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طِوْ الورقةَ عَرْضِ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ptagon 1"/>
          <p:cNvSpPr/>
          <p:nvPr/>
        </p:nvSpPr>
        <p:spPr>
          <a:xfrm>
            <a:off x="8001000" y="1428750"/>
            <a:ext cx="642938" cy="714375"/>
          </a:xfrm>
          <a:prstGeom prst="heptagon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400" b="1" dirty="0"/>
              <a:t>2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571875" y="928688"/>
            <a:ext cx="4143375" cy="1928812"/>
            <a:chOff x="3714744" y="500042"/>
            <a:chExt cx="4143404" cy="1928825"/>
          </a:xfrm>
        </p:grpSpPr>
        <p:grpSp>
          <p:nvGrpSpPr>
            <p:cNvPr id="4" name="Group 4"/>
            <p:cNvGrpSpPr/>
            <p:nvPr/>
          </p:nvGrpSpPr>
          <p:grpSpPr>
            <a:xfrm>
              <a:off x="3714744" y="500042"/>
              <a:ext cx="4143404" cy="1928825"/>
              <a:chOff x="285720" y="714356"/>
              <a:chExt cx="8715436" cy="5500725"/>
            </a:xfrm>
            <a:solidFill>
              <a:srgbClr val="CC3300"/>
            </a:solidFill>
          </p:grpSpPr>
          <p:sp>
            <p:nvSpPr>
              <p:cNvPr id="12" name="Round Diagonal Corner Rectangle 11"/>
              <p:cNvSpPr/>
              <p:nvPr/>
            </p:nvSpPr>
            <p:spPr>
              <a:xfrm rot="10800000">
                <a:off x="571472" y="1000107"/>
                <a:ext cx="8429684" cy="5214974"/>
              </a:xfrm>
              <a:prstGeom prst="round2Diag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  <p:sp>
            <p:nvSpPr>
              <p:cNvPr id="13" name="Round Diagonal Corner Rectangle 2"/>
              <p:cNvSpPr/>
              <p:nvPr/>
            </p:nvSpPr>
            <p:spPr>
              <a:xfrm>
                <a:off x="285720" y="714356"/>
                <a:ext cx="8429684" cy="5214974"/>
              </a:xfrm>
              <a:prstGeom prst="round2DiagRect">
                <a:avLst/>
              </a:prstGeom>
              <a:solidFill>
                <a:srgbClr val="FFFF00"/>
              </a:solidFill>
              <a:ln w="76200">
                <a:solidFill>
                  <a:schemeClr val="tx1"/>
                </a:solidFill>
              </a:ln>
              <a:effectLst>
                <a:innerShdw blurRad="1104900">
                  <a:srgbClr val="00FF00"/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</p:grpSp>
        <p:sp>
          <p:nvSpPr>
            <p:cNvPr id="8203" name="Rectangle 2"/>
            <p:cNvSpPr>
              <a:spLocks noChangeArrowheads="1"/>
            </p:cNvSpPr>
            <p:nvPr/>
          </p:nvSpPr>
          <p:spPr bwMode="auto">
            <a:xfrm>
              <a:off x="4500596" y="642918"/>
              <a:ext cx="264319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/>
                <a:t>اطو الورقةَ طُوليًّا</a:t>
              </a:r>
            </a:p>
            <a:p>
              <a:pPr algn="ctr" rtl="1"/>
              <a:r>
                <a:rPr lang="ar-EG" sz="3200" b="1"/>
                <a:t>لتقسِيمها إلى 3</a:t>
              </a:r>
            </a:p>
            <a:p>
              <a:pPr algn="ctr" rtl="1"/>
              <a:r>
                <a:rPr lang="ar-EG" sz="3200" b="1"/>
                <a:t>أجزاءٍ مُتساويةٍ.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3" y="1050925"/>
            <a:ext cx="19288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571875" y="3500438"/>
            <a:ext cx="4143375" cy="1928812"/>
            <a:chOff x="3714744" y="2643182"/>
            <a:chExt cx="4143404" cy="1928825"/>
          </a:xfrm>
        </p:grpSpPr>
        <p:grpSp>
          <p:nvGrpSpPr>
            <p:cNvPr id="7" name="Group 4"/>
            <p:cNvGrpSpPr/>
            <p:nvPr/>
          </p:nvGrpSpPr>
          <p:grpSpPr>
            <a:xfrm>
              <a:off x="3714744" y="2643182"/>
              <a:ext cx="4143404" cy="1928825"/>
              <a:chOff x="285720" y="714356"/>
              <a:chExt cx="8715436" cy="5500725"/>
            </a:xfrm>
            <a:solidFill>
              <a:srgbClr val="CC3300"/>
            </a:solidFill>
          </p:grpSpPr>
          <p:sp>
            <p:nvSpPr>
              <p:cNvPr id="15" name="Round Diagonal Corner Rectangle 14"/>
              <p:cNvSpPr/>
              <p:nvPr/>
            </p:nvSpPr>
            <p:spPr>
              <a:xfrm rot="10800000">
                <a:off x="571472" y="1000107"/>
                <a:ext cx="8429684" cy="5214974"/>
              </a:xfrm>
              <a:prstGeom prst="round2Diag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  <p:sp>
            <p:nvSpPr>
              <p:cNvPr id="16" name="Round Diagonal Corner Rectangle 2"/>
              <p:cNvSpPr/>
              <p:nvPr/>
            </p:nvSpPr>
            <p:spPr>
              <a:xfrm>
                <a:off x="285720" y="714356"/>
                <a:ext cx="8429684" cy="5214974"/>
              </a:xfrm>
              <a:prstGeom prst="round2DiagRect">
                <a:avLst/>
              </a:prstGeom>
              <a:solidFill>
                <a:srgbClr val="FFFF00"/>
              </a:solidFill>
              <a:ln w="76200">
                <a:solidFill>
                  <a:schemeClr val="tx1"/>
                </a:solidFill>
              </a:ln>
              <a:effectLst>
                <a:innerShdw blurRad="1104900">
                  <a:srgbClr val="00FF00"/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</p:grpSp>
        <p:sp>
          <p:nvSpPr>
            <p:cNvPr id="8201" name="Rectangle 4"/>
            <p:cNvSpPr>
              <a:spLocks noChangeArrowheads="1"/>
            </p:cNvSpPr>
            <p:nvPr/>
          </p:nvSpPr>
          <p:spPr bwMode="auto">
            <a:xfrm>
              <a:off x="4214807" y="2788034"/>
              <a:ext cx="3143256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/>
                <a:t>اِفتحِ الورقةَ، وقُصَّ</a:t>
              </a:r>
            </a:p>
            <a:p>
              <a:pPr algn="ctr" rtl="1"/>
              <a:r>
                <a:rPr lang="ar-EG" sz="3200" b="1"/>
                <a:t>على طولِ خطَّي الطي، كما هو موضح .</a:t>
              </a:r>
            </a:p>
          </p:txBody>
        </p:sp>
      </p:grpSp>
      <p:sp>
        <p:nvSpPr>
          <p:cNvPr id="6" name="Heptagon 5"/>
          <p:cNvSpPr/>
          <p:nvPr/>
        </p:nvSpPr>
        <p:spPr>
          <a:xfrm>
            <a:off x="8001000" y="4000500"/>
            <a:ext cx="642938" cy="714375"/>
          </a:xfrm>
          <a:prstGeom prst="heptagon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400" b="1" dirty="0"/>
              <a:t>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3427413"/>
            <a:ext cx="2500312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الورقةَ طُول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الورقةَ طُول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طو الورقةَ طُوليّ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ِفتحِ الورق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ِفتحِ الورق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ِفتحِ الورقة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714750" y="3071813"/>
            <a:ext cx="4143375" cy="1928812"/>
            <a:chOff x="3714744" y="4714885"/>
            <a:chExt cx="4143404" cy="1928825"/>
          </a:xfrm>
        </p:grpSpPr>
        <p:grpSp>
          <p:nvGrpSpPr>
            <p:cNvPr id="3" name="Group 4"/>
            <p:cNvGrpSpPr/>
            <p:nvPr/>
          </p:nvGrpSpPr>
          <p:grpSpPr>
            <a:xfrm>
              <a:off x="3714744" y="4714885"/>
              <a:ext cx="4143404" cy="1928825"/>
              <a:chOff x="285720" y="714356"/>
              <a:chExt cx="8715436" cy="5500725"/>
            </a:xfrm>
            <a:solidFill>
              <a:srgbClr val="CC3300"/>
            </a:solidFill>
          </p:grpSpPr>
          <p:sp>
            <p:nvSpPr>
              <p:cNvPr id="18" name="Round Diagonal Corner Rectangle 17"/>
              <p:cNvSpPr/>
              <p:nvPr/>
            </p:nvSpPr>
            <p:spPr>
              <a:xfrm rot="10800000">
                <a:off x="571472" y="1000107"/>
                <a:ext cx="8429684" cy="5214974"/>
              </a:xfrm>
              <a:prstGeom prst="round2Diag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  <p:sp>
            <p:nvSpPr>
              <p:cNvPr id="19" name="Round Diagonal Corner Rectangle 2"/>
              <p:cNvSpPr/>
              <p:nvPr/>
            </p:nvSpPr>
            <p:spPr>
              <a:xfrm>
                <a:off x="285720" y="714356"/>
                <a:ext cx="8429684" cy="5214974"/>
              </a:xfrm>
              <a:prstGeom prst="round2DiagRect">
                <a:avLst/>
              </a:prstGeom>
              <a:solidFill>
                <a:srgbClr val="FFFF00"/>
              </a:solidFill>
              <a:ln w="76200">
                <a:solidFill>
                  <a:schemeClr val="tx1"/>
                </a:solidFill>
              </a:ln>
              <a:effectLst>
                <a:innerShdw blurRad="1104900">
                  <a:srgbClr val="00FF00"/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endParaRPr lang="ar-EG" b="1"/>
              </a:p>
            </p:txBody>
          </p:sp>
        </p:grpSp>
        <p:sp>
          <p:nvSpPr>
            <p:cNvPr id="9222" name="Rectangle 7"/>
            <p:cNvSpPr>
              <a:spLocks noChangeArrowheads="1"/>
            </p:cNvSpPr>
            <p:nvPr/>
          </p:nvSpPr>
          <p:spPr bwMode="auto">
            <a:xfrm>
              <a:off x="4000549" y="4859736"/>
              <a:ext cx="357186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200" b="1"/>
                <a:t>ا</a:t>
              </a:r>
              <a:r>
                <a:rPr lang="ar-SA" sz="3200" b="1"/>
                <a:t>ك</a:t>
              </a:r>
              <a:r>
                <a:rPr lang="ar-EG" sz="3200" b="1"/>
                <a:t>ت</a:t>
              </a:r>
              <a:r>
                <a:rPr lang="ar-SA" sz="3200" b="1"/>
                <a:t>ب عنوان الفصل، واكتب عنواناً على كل جزءٍ، ثم سجل ملاحظاتك.</a:t>
              </a:r>
              <a:endParaRPr lang="ar-EG" sz="3200" b="1"/>
            </a:p>
          </p:txBody>
        </p:sp>
      </p:grpSp>
      <p:sp>
        <p:nvSpPr>
          <p:cNvPr id="9" name="Heptagon 8"/>
          <p:cNvSpPr/>
          <p:nvPr/>
        </p:nvSpPr>
        <p:spPr>
          <a:xfrm>
            <a:off x="8143875" y="3357563"/>
            <a:ext cx="642938" cy="714375"/>
          </a:xfrm>
          <a:prstGeom prst="heptagon">
            <a:avLst/>
          </a:prstGeom>
          <a:solidFill>
            <a:srgbClr val="FF0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400" b="1" dirty="0"/>
              <a:t>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1500188"/>
            <a:ext cx="2643187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كنب عنوان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كنب عنوان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كنب عنوان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1714480" y="1857364"/>
            <a:ext cx="6000792" cy="2009788"/>
            <a:chOff x="3000364" y="142852"/>
            <a:chExt cx="6000792" cy="1081094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9" name="Parallelogram 8"/>
            <p:cNvSpPr/>
            <p:nvPr/>
          </p:nvSpPr>
          <p:spPr>
            <a:xfrm>
              <a:off x="3000364" y="142852"/>
              <a:ext cx="5572164" cy="785818"/>
            </a:xfrm>
            <a:prstGeom prst="parallelogram">
              <a:avLst/>
            </a:prstGeom>
            <a:solidFill>
              <a:srgbClr val="FF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6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3428992" y="438128"/>
              <a:ext cx="5572164" cy="785818"/>
            </a:xfrm>
            <a:prstGeom prst="parallelogram">
              <a:avLst/>
            </a:prstGeom>
            <a:solidFill>
              <a:srgbClr val="00FF00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endParaRPr lang="ar-EG" sz="66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>
              <a:off x="3214678" y="285728"/>
              <a:ext cx="5572164" cy="785818"/>
            </a:xfrm>
            <a:prstGeom prst="parallelogram">
              <a:avLst/>
            </a:prstGeom>
            <a:solidFill>
              <a:srgbClr val="FF00FF"/>
            </a:solidFill>
            <a:ln w="5715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r>
                <a:rPr lang="ar-EG" sz="6600" b="1" dirty="0">
                  <a:solidFill>
                    <a:schemeClr val="bg1"/>
                  </a:solidFill>
                </a:rPr>
                <a:t>التهيئة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645</Words>
  <Application>Microsoft Office PowerPoint</Application>
  <PresentationFormat>عرض على الشاشة (3:4)‏</PresentationFormat>
  <Paragraphs>171</Paragraphs>
  <Slides>21</Slides>
  <Notes>3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</vt:vector>
  </TitlesOfParts>
  <Company>( AQSA Comp 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4ب- الفصل الاول</dc:title>
  <dc:subject>تهيئة الفصل الاول - القيمة المنزلية</dc:subject>
  <dc:creator>أ/ بندر الحازمي</dc:creator>
  <cp:keywords>حقيبة إنجاز المعلم والمعلمة</cp:keywords>
  <cp:lastModifiedBy>Toshiba</cp:lastModifiedBy>
  <cp:revision>207</cp:revision>
  <dcterms:created xsi:type="dcterms:W3CDTF">2009-06-12T13:45:22Z</dcterms:created>
  <dcterms:modified xsi:type="dcterms:W3CDTF">2016-10-26T08:26:29Z</dcterms:modified>
</cp:coreProperties>
</file>