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1676400" cy="1381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الضـــــــــــــــرب في 10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654490" y="762000"/>
            <a:ext cx="5638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شاهد محمد في أثناء سيره على الشاطئ آثار أقدام . فعد الأصابع فكانت 10 أصابع في كل زوج من آثار الأقدام . كم إصبعا في ثلاثة أزواج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1" name="مخطط انسيابي: محطة طرفية 10"/>
          <p:cNvSpPr/>
          <p:nvPr/>
        </p:nvSpPr>
        <p:spPr>
          <a:xfrm>
            <a:off x="7010400" y="1988403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886201" y="1912203"/>
            <a:ext cx="2971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أستعمل الأنماط لأضرب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429000" y="2362200"/>
            <a:ext cx="37818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ما عدد الأصابع التي عدها محمد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114799" y="2819400"/>
            <a:ext cx="410074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الضرب 10 × 3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وألاحظ النمط عند الضرب في 10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419600" y="3581400"/>
            <a:ext cx="378189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10 × 1 = 10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10 × 2 = 20</a:t>
            </a:r>
          </a:p>
          <a:p>
            <a:r>
              <a:rPr lang="ar-SA" sz="2400" b="1" dirty="0">
                <a:solidFill>
                  <a:prstClr val="black"/>
                </a:solidFill>
              </a:rPr>
              <a:t>10 × </a:t>
            </a:r>
            <a:r>
              <a:rPr lang="ar-SA" sz="2400" b="1" dirty="0" smtClean="0">
                <a:solidFill>
                  <a:prstClr val="black"/>
                </a:solidFill>
              </a:rPr>
              <a:t>3 </a:t>
            </a:r>
            <a:r>
              <a:rPr lang="ar-SA" sz="2400" b="1" dirty="0">
                <a:solidFill>
                  <a:prstClr val="black"/>
                </a:solidFill>
              </a:rPr>
              <a:t>= </a:t>
            </a:r>
            <a:r>
              <a:rPr lang="ar-SA" sz="2400" b="1" dirty="0" smtClean="0">
                <a:solidFill>
                  <a:prstClr val="black"/>
                </a:solidFill>
              </a:rPr>
              <a:t>30 </a:t>
            </a:r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>
                <a:solidFill>
                  <a:prstClr val="black"/>
                </a:solidFill>
              </a:rPr>
              <a:t>10 × </a:t>
            </a:r>
            <a:r>
              <a:rPr lang="ar-SA" sz="2400" b="1" dirty="0" smtClean="0">
                <a:solidFill>
                  <a:prstClr val="black"/>
                </a:solidFill>
              </a:rPr>
              <a:t>4 = 40 </a:t>
            </a:r>
            <a:endParaRPr lang="ar-SA" sz="2400" b="1" dirty="0">
              <a:solidFill>
                <a:prstClr val="black"/>
              </a:solidFill>
            </a:endParaRPr>
          </a:p>
          <a:p>
            <a:r>
              <a:rPr lang="ar-SA" sz="2400" b="1" dirty="0" smtClean="0">
                <a:solidFill>
                  <a:prstClr val="black"/>
                </a:solidFill>
              </a:rPr>
              <a:t> </a:t>
            </a:r>
            <a:r>
              <a:rPr lang="ar-SA" sz="2400" b="1" dirty="0">
                <a:solidFill>
                  <a:prstClr val="black"/>
                </a:solidFill>
              </a:rPr>
              <a:t>10 × </a:t>
            </a:r>
            <a:r>
              <a:rPr lang="ar-SA" sz="2400" b="1" dirty="0" smtClean="0">
                <a:solidFill>
                  <a:prstClr val="black"/>
                </a:solidFill>
              </a:rPr>
              <a:t>5 </a:t>
            </a:r>
            <a:r>
              <a:rPr lang="ar-SA" sz="2400" b="1" dirty="0">
                <a:solidFill>
                  <a:prstClr val="black"/>
                </a:solidFill>
              </a:rPr>
              <a:t>= </a:t>
            </a:r>
            <a:r>
              <a:rPr lang="ar-SA" sz="2400" b="1" dirty="0" smtClean="0">
                <a:solidFill>
                  <a:prstClr val="black"/>
                </a:solidFill>
              </a:rPr>
              <a:t>50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1834134" y="3711134"/>
            <a:ext cx="3200399" cy="1121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رقم الآحاد في جميع نواتج الضرب هو الصفر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10" name="رابط كسهم مستقيم 9"/>
          <p:cNvCxnSpPr/>
          <p:nvPr/>
        </p:nvCxnSpPr>
        <p:spPr>
          <a:xfrm flipV="1">
            <a:off x="7010400" y="5334000"/>
            <a:ext cx="200492" cy="381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H="1" flipV="1">
            <a:off x="6677492" y="5334000"/>
            <a:ext cx="332908" cy="381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مستطيل مستدير الزوايا 18"/>
          <p:cNvSpPr/>
          <p:nvPr/>
        </p:nvSpPr>
        <p:spPr>
          <a:xfrm>
            <a:off x="6310545" y="5715000"/>
            <a:ext cx="1347555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العدد نفسه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4" name="سهم إلى اليسار 23">
            <a:hlinkClick r:id="" action="ppaction://noaction"/>
          </p:cNvPr>
          <p:cNvSpPr/>
          <p:nvPr/>
        </p:nvSpPr>
        <p:spPr>
          <a:xfrm>
            <a:off x="914400" y="5230416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817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3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6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6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 animBg="1"/>
      <p:bldP spid="12" grpId="0"/>
      <p:bldP spid="13" grpId="0"/>
      <p:bldP spid="15" grpId="0"/>
      <p:bldP spid="16" grpId="0"/>
      <p:bldP spid="2" grpId="0" animBg="1"/>
      <p:bldP spid="19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الضـــــــــــــــرب في 10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1035893"/>
            <a:ext cx="73914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ألاحظ النمط أيضا عند العد </a:t>
            </a:r>
            <a:r>
              <a:rPr lang="ar-SA" sz="2800" b="1" dirty="0" err="1" smtClean="0">
                <a:solidFill>
                  <a:prstClr val="black"/>
                </a:solidFill>
              </a:rPr>
              <a:t>القفزي</a:t>
            </a:r>
            <a:r>
              <a:rPr lang="ar-SA" sz="2800" b="1" dirty="0" smtClean="0">
                <a:solidFill>
                  <a:prstClr val="black"/>
                </a:solidFill>
              </a:rPr>
              <a:t> على خط الأعداد . ولإيجاد ناتج 10 ×3 أعد ثلاث قفزات متساوية ، مقدار كل واحدة منها 10 مبتدئا من الصفر . 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5" y="2743200"/>
            <a:ext cx="6919414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0"/>
          <p:cNvSpPr txBox="1"/>
          <p:nvPr/>
        </p:nvSpPr>
        <p:spPr>
          <a:xfrm>
            <a:off x="3124200" y="4069140"/>
            <a:ext cx="449579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أقرأ : 10 ، 20 ، 30 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يبين النمط أن 10 × 3 = 30 </a:t>
            </a:r>
          </a:p>
          <a:p>
            <a:r>
              <a:rPr lang="ar-SA" sz="3200" b="1" dirty="0" smtClean="0">
                <a:solidFill>
                  <a:prstClr val="black"/>
                </a:solidFill>
              </a:rPr>
              <a:t>إذن ، عد محمد 30 إصبعا . </a:t>
            </a:r>
          </a:p>
        </p:txBody>
      </p:sp>
      <p:sp>
        <p:nvSpPr>
          <p:cNvPr id="12" name="Teardrop 8"/>
          <p:cNvSpPr/>
          <p:nvPr/>
        </p:nvSpPr>
        <p:spPr>
          <a:xfrm>
            <a:off x="817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الضـــــــــــــــرب في 10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838200" y="7620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جملة الضرب مستعملا الأنماط أو النماذج إذا لزم الأمر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8305800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7106776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10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7391400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6292755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093731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437057" y="2286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4343400" y="13716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144376" y="13671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10 × 7</a:t>
            </a:r>
          </a:p>
        </p:txBody>
      </p:sp>
      <p:sp>
        <p:nvSpPr>
          <p:cNvPr id="32" name="مربع نص 31"/>
          <p:cNvSpPr txBox="1"/>
          <p:nvPr/>
        </p:nvSpPr>
        <p:spPr>
          <a:xfrm>
            <a:off x="3429000" y="1752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265824" y="1438364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066800" y="1433899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5× 10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1351424" y="1819364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36" name="رابط مستقيم 35"/>
          <p:cNvCxnSpPr/>
          <p:nvPr/>
        </p:nvCxnSpPr>
        <p:spPr>
          <a:xfrm flipH="1">
            <a:off x="990600" y="2819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شكل بيضاوي 36"/>
          <p:cNvSpPr/>
          <p:nvPr/>
        </p:nvSpPr>
        <p:spPr>
          <a:xfrm>
            <a:off x="8273955" y="312671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838200" y="2895600"/>
            <a:ext cx="7391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اشترى خالد لابس بـ 90 ريالا . كم ورقة نقدية فئة 10 ريالات ثمن الملابس ؟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680895" y="3515380"/>
            <a:ext cx="422460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 × 9 = 90 ، إذن 9 ورقات .</a:t>
            </a:r>
          </a:p>
        </p:txBody>
      </p:sp>
      <p:cxnSp>
        <p:nvCxnSpPr>
          <p:cNvPr id="40" name="رابط مستقيم 39"/>
          <p:cNvCxnSpPr/>
          <p:nvPr/>
        </p:nvCxnSpPr>
        <p:spPr>
          <a:xfrm flipH="1">
            <a:off x="990600" y="41148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شكل بيضاوي 40"/>
          <p:cNvSpPr/>
          <p:nvPr/>
        </p:nvSpPr>
        <p:spPr>
          <a:xfrm>
            <a:off x="8273955" y="427082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42" name="وسيلة شرح بيضاوية 41"/>
          <p:cNvSpPr/>
          <p:nvPr/>
        </p:nvSpPr>
        <p:spPr>
          <a:xfrm>
            <a:off x="7024092" y="4323085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990600" y="4267200"/>
            <a:ext cx="608647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ysClr val="windowText" lastClr="000000"/>
                </a:solidFill>
              </a:rPr>
              <a:t>كيف تساعدني حقائق الضرب للعدد 5 على معرفة حقائق الضرب للعدد 10 ؟ </a:t>
            </a:r>
            <a:endParaRPr lang="ar-SA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965140" y="5218093"/>
            <a:ext cx="726332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الخمسة نصف العشرة ، لذا يجب عليك مضاعفة حقائق الضرب في 5 لمعرفة حقائق الضرب في 10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5" name="Teardrop 8"/>
          <p:cNvSpPr/>
          <p:nvPr/>
        </p:nvSpPr>
        <p:spPr>
          <a:xfrm>
            <a:off x="817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4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 animBg="1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  <p:bldP spid="37" grpId="0" animBg="1"/>
      <p:bldP spid="38" grpId="0"/>
      <p:bldP spid="39" grpId="0"/>
      <p:bldP spid="41" grpId="0" animBg="1"/>
      <p:bldP spid="42" grpId="0" animBg="1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الضـــــــــــــــرب في 10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7620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جملة الضرب مستعملا الأنماط أو النماذج إذا لزم الأمر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6489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5488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10 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10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239000" y="2539425"/>
            <a:ext cx="914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292755" y="16489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93731" y="15488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437057" y="2539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343400" y="1625025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144376" y="162056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10 × 3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2006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265824" y="1691789"/>
            <a:ext cx="616060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066800" y="1687324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2× 10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351424" y="2072789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90600" y="33528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شكل بيضاوي 23"/>
          <p:cNvSpPr/>
          <p:nvPr/>
        </p:nvSpPr>
        <p:spPr>
          <a:xfrm>
            <a:off x="8305800" y="39101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838200" y="3647182"/>
            <a:ext cx="73914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في حديقة الحيوانات 5 زرافات ، و10 بطات كم رجلا للزرافات والبطات معا ؟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668740" y="4876800"/>
            <a:ext cx="76233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 × 4 = 20 رجل زرافة ، 10 × 2 = 20 رجل بطة</a:t>
            </a:r>
          </a:p>
          <a:p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20 + 20 = 40 رجلا . </a:t>
            </a:r>
          </a:p>
        </p:txBody>
      </p:sp>
      <p:sp>
        <p:nvSpPr>
          <p:cNvPr id="27" name="Teardrop 8"/>
          <p:cNvSpPr/>
          <p:nvPr/>
        </p:nvSpPr>
        <p:spPr>
          <a:xfrm>
            <a:off x="817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4" grpId="0" animBg="1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الضـــــــــــــــرب في 10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479645" y="762000"/>
            <a:ext cx="68019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أستعمل الرسم البياني المجاور في حل </a:t>
            </a:r>
            <a:r>
              <a:rPr lang="ar-SA" sz="2800" b="1" dirty="0" smtClean="0">
                <a:solidFill>
                  <a:srgbClr val="FF0000"/>
                </a:solidFill>
              </a:rPr>
              <a:t>المسائل </a:t>
            </a:r>
            <a:r>
              <a:rPr lang="ar-SA" sz="2800" b="1" dirty="0">
                <a:solidFill>
                  <a:srgbClr val="FF0000"/>
                </a:solidFill>
              </a:rPr>
              <a:t>12- 14 :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8305800" y="1300467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533900" y="1219200"/>
            <a:ext cx="36957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كم ريالا مع الأولاد الأربعة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74" y="1314115"/>
            <a:ext cx="2777721" cy="207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3768320" y="1676400"/>
            <a:ext cx="4481455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محمد 70 ، على 30 ، سالم 80 ، حسن 90 .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70 + 30 + 80 + 90 = 270 ريالا .</a:t>
            </a:r>
          </a:p>
        </p:txBody>
      </p:sp>
      <p:sp>
        <p:nvSpPr>
          <p:cNvPr id="14" name="شكل بيضاوي 13"/>
          <p:cNvSpPr/>
          <p:nvPr/>
        </p:nvSpPr>
        <p:spPr>
          <a:xfrm>
            <a:off x="8305800" y="3691956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914400" y="3588603"/>
            <a:ext cx="7391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الجبر : أقارن بين عدد النقود التي مع حسن وعدد النقود التي مع على مستعملا : ( &gt; ، &lt; ، = )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676400" y="4114800"/>
            <a:ext cx="2209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90 &gt; 30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8305800" y="4788046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914400" y="4684693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ما الفرق بين أقل عدد من النقود وأكبر عدد منها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668740" y="5247382"/>
            <a:ext cx="76233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أكبر عدد 90 ريالا ، وأقل عدد 30 ريالا </a:t>
            </a:r>
          </a:p>
          <a:p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90 – 30 = 60 ريالا . </a:t>
            </a:r>
          </a:p>
        </p:txBody>
      </p:sp>
      <p:sp>
        <p:nvSpPr>
          <p:cNvPr id="20" name="Teardrop 8"/>
          <p:cNvSpPr/>
          <p:nvPr/>
        </p:nvSpPr>
        <p:spPr>
          <a:xfrm>
            <a:off x="817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الضـــــــــــــــرب في 10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8305800" y="17003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305800" y="3691956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84724" y="1916969"/>
            <a:ext cx="7391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أحدد جملة الضرب الخطأ فيما يأتي: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517149" y="4303693"/>
            <a:ext cx="765897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أوضح كيف أن حقيقة الضرب التي ناتجها 25 لا تكون من حقائق الضرب في 10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952500" y="1760345"/>
            <a:ext cx="27825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 10 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ar-SA" sz="3200" b="1" dirty="0" smtClean="0">
                <a:solidFill>
                  <a:srgbClr val="FF0000"/>
                </a:solidFill>
              </a:rPr>
              <a:t> 1 = 5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ar-SA" sz="3200" b="1" dirty="0" smtClean="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20" name="Teardrop 8"/>
          <p:cNvSpPr/>
          <p:nvPr/>
        </p:nvSpPr>
        <p:spPr>
          <a:xfrm>
            <a:off x="81799" y="36286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05200" y="762000"/>
            <a:ext cx="4920308" cy="931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مسائل ومهارات التفكير العليا</a:t>
            </a:r>
            <a:endParaRPr lang="ar-SA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63" y="2457450"/>
            <a:ext cx="710233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07606"/>
            <a:ext cx="1905000" cy="55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مربع نص 23"/>
          <p:cNvSpPr txBox="1"/>
          <p:nvPr/>
        </p:nvSpPr>
        <p:spPr>
          <a:xfrm>
            <a:off x="723025" y="5329535"/>
            <a:ext cx="78833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إجابة ممكنة : كل حقائق الضرب للعدد 10 يكون رقم الآحاد فيها  صفراً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4" grpId="0" animBg="1"/>
      <p:bldP spid="15" grpId="0"/>
      <p:bldP spid="18" grpId="0"/>
      <p:bldP spid="19" grpId="0"/>
      <p:bldP spid="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2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153400" y="990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17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1039577" y="995645"/>
            <a:ext cx="7037623" cy="37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أي مما يلي يستعمل لإيجاد عدد الأصابع في يديك ورجليك؟</a:t>
            </a:r>
            <a:endParaRPr lang="ar-SA" sz="2800" b="1" dirty="0">
              <a:solidFill>
                <a:srgbClr val="00B0F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3200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18</a:t>
            </a:r>
            <a:endParaRPr lang="ar-SA" dirty="0"/>
          </a:p>
        </p:txBody>
      </p:sp>
      <p:sp>
        <p:nvSpPr>
          <p:cNvPr id="16" name="مستطيل 15"/>
          <p:cNvSpPr/>
          <p:nvPr/>
        </p:nvSpPr>
        <p:spPr>
          <a:xfrm>
            <a:off x="990600" y="2971800"/>
            <a:ext cx="7086600" cy="756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أحدد العدد الذي يجعل الجملة العددية التالية صحيحة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952" y="1623186"/>
            <a:ext cx="5526848" cy="101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79227"/>
            <a:ext cx="5791200" cy="56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840" y="4810124"/>
            <a:ext cx="5181600" cy="1175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شكل بيضاوي 1"/>
          <p:cNvSpPr/>
          <p:nvPr/>
        </p:nvSpPr>
        <p:spPr>
          <a:xfrm>
            <a:off x="4609492" y="1562029"/>
            <a:ext cx="2429874" cy="6357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4" name="شكل بيضاوي 1"/>
          <p:cNvSpPr/>
          <p:nvPr/>
        </p:nvSpPr>
        <p:spPr>
          <a:xfrm>
            <a:off x="1951626" y="5334000"/>
            <a:ext cx="2429874" cy="6357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0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4" grpId="0" animBg="1"/>
      <p:bldP spid="16" grpId="0" animBg="1"/>
      <p:bldP spid="1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( 4 )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077200" y="1600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19</a:t>
            </a:r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5509592" y="904875"/>
            <a:ext cx="2872408" cy="238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أجد ناتج الضرب</a:t>
            </a:r>
            <a:endParaRPr lang="ar-SA" sz="2800" dirty="0"/>
          </a:p>
        </p:txBody>
      </p:sp>
      <p:sp>
        <p:nvSpPr>
          <p:cNvPr id="19" name="شكل بيضاوي 18"/>
          <p:cNvSpPr/>
          <p:nvPr/>
        </p:nvSpPr>
        <p:spPr>
          <a:xfrm>
            <a:off x="8229600" y="3810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22</a:t>
            </a:r>
            <a:endParaRPr lang="ar-SA" dirty="0"/>
          </a:p>
        </p:txBody>
      </p:sp>
      <p:sp>
        <p:nvSpPr>
          <p:cNvPr id="16" name="مستطيل 15"/>
          <p:cNvSpPr/>
          <p:nvPr/>
        </p:nvSpPr>
        <p:spPr>
          <a:xfrm>
            <a:off x="6858000" y="1600200"/>
            <a:ext cx="1031303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9</a:t>
            </a:r>
            <a:r>
              <a:rPr lang="en-US" sz="2800" dirty="0" smtClean="0"/>
              <a:t>X</a:t>
            </a:r>
            <a:r>
              <a:rPr lang="ar-SA" sz="2800" dirty="0" smtClean="0"/>
              <a:t>5</a:t>
            </a:r>
            <a:endParaRPr lang="ar-SA" sz="2800" dirty="0"/>
          </a:p>
        </p:txBody>
      </p:sp>
      <p:sp>
        <p:nvSpPr>
          <p:cNvPr id="17" name="شكل بيضاوي 16"/>
          <p:cNvSpPr/>
          <p:nvPr/>
        </p:nvSpPr>
        <p:spPr>
          <a:xfrm>
            <a:off x="5532784" y="1611511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20</a:t>
            </a:r>
            <a:endParaRPr lang="ar-SA" dirty="0"/>
          </a:p>
        </p:txBody>
      </p:sp>
      <p:sp>
        <p:nvSpPr>
          <p:cNvPr id="18" name="مستطيل 17"/>
          <p:cNvSpPr/>
          <p:nvPr/>
        </p:nvSpPr>
        <p:spPr>
          <a:xfrm>
            <a:off x="4267200" y="1600200"/>
            <a:ext cx="1031303" cy="63222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7</a:t>
            </a:r>
            <a:r>
              <a:rPr lang="en-US" sz="2800" dirty="0" smtClean="0"/>
              <a:t>X</a:t>
            </a:r>
            <a:r>
              <a:rPr lang="ar-SA" sz="2800" dirty="0" smtClean="0"/>
              <a:t>5</a:t>
            </a:r>
            <a:endParaRPr lang="ar-SA" sz="2800" dirty="0"/>
          </a:p>
        </p:txBody>
      </p:sp>
      <p:sp>
        <p:nvSpPr>
          <p:cNvPr id="20" name="شكل بيضاوي 19"/>
          <p:cNvSpPr/>
          <p:nvPr/>
        </p:nvSpPr>
        <p:spPr>
          <a:xfrm>
            <a:off x="2905076" y="1600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21</a:t>
            </a:r>
            <a:endParaRPr lang="ar-SA" dirty="0"/>
          </a:p>
        </p:txBody>
      </p:sp>
      <p:sp>
        <p:nvSpPr>
          <p:cNvPr id="21" name="مستطيل 20"/>
          <p:cNvSpPr/>
          <p:nvPr/>
        </p:nvSpPr>
        <p:spPr>
          <a:xfrm>
            <a:off x="1447800" y="1577577"/>
            <a:ext cx="1031303" cy="63222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4</a:t>
            </a:r>
            <a:r>
              <a:rPr lang="en-US" sz="2800" dirty="0" smtClean="0"/>
              <a:t>X</a:t>
            </a:r>
            <a:r>
              <a:rPr lang="ar-SA" sz="2800" dirty="0" smtClean="0"/>
              <a:t>5</a:t>
            </a:r>
            <a:endParaRPr lang="ar-SA" sz="2800" dirty="0"/>
          </a:p>
        </p:txBody>
      </p:sp>
      <p:sp>
        <p:nvSpPr>
          <p:cNvPr id="22" name="مستطيل 21"/>
          <p:cNvSpPr/>
          <p:nvPr/>
        </p:nvSpPr>
        <p:spPr>
          <a:xfrm>
            <a:off x="533400" y="3505200"/>
            <a:ext cx="7561311" cy="1295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إذا كان سعر تذكرة دخول حديقة الحيوانات هو 6 ريالات للكبار و 4 ريالات للصغار ،فما ثمن تذكرتين للكبار وتذكرة واحدة للصغار؟</a:t>
            </a:r>
            <a:endParaRPr lang="ar-SA" sz="2800" dirty="0"/>
          </a:p>
        </p:txBody>
      </p:sp>
      <p:cxnSp>
        <p:nvCxnSpPr>
          <p:cNvPr id="11" name="رابط مستقيم 10"/>
          <p:cNvCxnSpPr/>
          <p:nvPr/>
        </p:nvCxnSpPr>
        <p:spPr>
          <a:xfrm flipH="1" flipV="1">
            <a:off x="1447800" y="3067050"/>
            <a:ext cx="6412396" cy="5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ربع نص 26"/>
          <p:cNvSpPr txBox="1"/>
          <p:nvPr/>
        </p:nvSpPr>
        <p:spPr>
          <a:xfrm>
            <a:off x="7036104" y="2250162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45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ربع نص 26"/>
          <p:cNvSpPr txBox="1"/>
          <p:nvPr/>
        </p:nvSpPr>
        <p:spPr>
          <a:xfrm>
            <a:off x="4267200" y="2144911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1505905" y="2113806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ربع نص 26"/>
          <p:cNvSpPr txBox="1"/>
          <p:nvPr/>
        </p:nvSpPr>
        <p:spPr>
          <a:xfrm>
            <a:off x="3352800" y="5029200"/>
            <a:ext cx="144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12 , 4 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9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5" grpId="0" animBg="1"/>
      <p:bldP spid="19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( 4 )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1600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381000" y="838200"/>
            <a:ext cx="8458200" cy="7393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أكتب جملة الضرب المناسبة لكل من الشبكات التالية  ثم أجد ناتج الضرب</a:t>
            </a:r>
            <a:endParaRPr lang="ar-S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00175"/>
            <a:ext cx="12192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شكل بيضاوي 22"/>
          <p:cNvSpPr/>
          <p:nvPr/>
        </p:nvSpPr>
        <p:spPr>
          <a:xfrm>
            <a:off x="3962400" y="1600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048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مستطيل 23"/>
          <p:cNvSpPr/>
          <p:nvPr/>
        </p:nvSpPr>
        <p:spPr>
          <a:xfrm>
            <a:off x="1371600" y="2895600"/>
            <a:ext cx="7239000" cy="7393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أجد ناتج الطرح ، ثم أتحقق من إجابتي </a:t>
            </a:r>
            <a:endParaRPr lang="ar-SA" sz="2800" dirty="0"/>
          </a:p>
        </p:txBody>
      </p:sp>
      <p:sp>
        <p:nvSpPr>
          <p:cNvPr id="26" name="شكل بيضاوي 25"/>
          <p:cNvSpPr/>
          <p:nvPr/>
        </p:nvSpPr>
        <p:spPr>
          <a:xfrm>
            <a:off x="8210550" y="3810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29050"/>
            <a:ext cx="10668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شكل بيضاوي 26"/>
          <p:cNvSpPr/>
          <p:nvPr/>
        </p:nvSpPr>
        <p:spPr>
          <a:xfrm>
            <a:off x="5486400" y="3886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20714"/>
            <a:ext cx="1247775" cy="90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شكل بيضاوي 27"/>
          <p:cNvSpPr/>
          <p:nvPr/>
        </p:nvSpPr>
        <p:spPr>
          <a:xfrm>
            <a:off x="2819400" y="3962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27</a:t>
            </a:r>
            <a:endParaRPr lang="ar-SA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16002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مربع نص 26"/>
          <p:cNvSpPr txBox="1"/>
          <p:nvPr/>
        </p:nvSpPr>
        <p:spPr>
          <a:xfrm>
            <a:off x="4495800" y="2006025"/>
            <a:ext cx="2286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4 × 3 = 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مربع نص 26"/>
          <p:cNvSpPr txBox="1"/>
          <p:nvPr/>
        </p:nvSpPr>
        <p:spPr>
          <a:xfrm>
            <a:off x="914400" y="2743200"/>
            <a:ext cx="2286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 × 6 = 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مربع نص 26"/>
          <p:cNvSpPr txBox="1"/>
          <p:nvPr/>
        </p:nvSpPr>
        <p:spPr>
          <a:xfrm>
            <a:off x="7094225" y="4572000"/>
            <a:ext cx="6019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مربع نص 26"/>
          <p:cNvSpPr txBox="1"/>
          <p:nvPr/>
        </p:nvSpPr>
        <p:spPr>
          <a:xfrm>
            <a:off x="3810000" y="4596825"/>
            <a:ext cx="15525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292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2" name="مربع نص 26"/>
          <p:cNvSpPr txBox="1"/>
          <p:nvPr/>
        </p:nvSpPr>
        <p:spPr>
          <a:xfrm>
            <a:off x="852487" y="4596825"/>
            <a:ext cx="15525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1724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1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5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18" grpId="0"/>
      <p:bldP spid="19" grpId="0"/>
      <p:bldP spid="20" grpId="0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643</Words>
  <Application>Microsoft Office PowerPoint</Application>
  <PresentationFormat>On-screen Show (4:3)</PresentationFormat>
  <Paragraphs>179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15</cp:revision>
  <dcterms:created xsi:type="dcterms:W3CDTF">2015-10-06T14:56:54Z</dcterms:created>
  <dcterms:modified xsi:type="dcterms:W3CDTF">2019-04-20T10:42:57Z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