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66" r:id="rId2"/>
    <p:sldId id="424" r:id="rId3"/>
    <p:sldId id="436" r:id="rId4"/>
    <p:sldId id="449" r:id="rId5"/>
    <p:sldId id="448" r:id="rId6"/>
    <p:sldId id="332" r:id="rId7"/>
    <p:sldId id="423" r:id="rId8"/>
    <p:sldId id="433" r:id="rId9"/>
    <p:sldId id="439" r:id="rId10"/>
    <p:sldId id="440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6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126" y="78"/>
      </p:cViewPr>
      <p:guideLst>
        <p:guide orient="horz" pos="888"/>
        <p:guide pos="35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71D47AA-5F88-4B47-B90A-BF95136B10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5134DA-7167-437C-98FD-917C517D0D25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9702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F83A0D-B48D-4F64-A17C-39919DBF7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887A26-4B77-4461-89DF-F56A13C4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510252-8039-4AC8-A6B8-43289F83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1930A1-E8AE-4DCA-9C46-4575C2F0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B02FA2-A50B-40C3-A2E7-56D58F96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4499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C65DE-D598-43F8-9293-94FFA9CD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4CEA87D-672A-4F7A-8A8C-6A7567DE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53E91D-6A0E-4BEC-8AA5-4DF6F85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FE5220-721E-489B-85BB-33DBD18D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748850-2CEF-4B7C-81FD-471F40CF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981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19B5CA8-7C82-4053-BE16-50F3108E3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B6E2322-4D67-4AD4-94A4-F7F20C10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D00F9B-61D6-4EA5-A5E6-1870D5A1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5DC9AB-C04D-4C12-8CC1-F6372D76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326653-BDC5-4AA2-ADA0-17835B65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1229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86AB24-4E8E-4A94-85C1-D5A9ED2D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AA61E-808A-476C-9EB2-B54D5FC5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118884-A403-4D0F-8D5B-D48582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E4D4BF-D6AF-4841-99D1-237AA7BF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DB0517-CE0B-4824-B698-2DDB73FE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94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AAD1D5-245D-4875-9F87-6B1B5554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7083B4E-5E4B-4B70-8C34-FCDDFE1DB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8558AF-8634-41A3-B1C8-A3832A2A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7204F2-EC1F-4E4F-ADBC-B2DB592D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35D509-2871-4AFE-A32D-F1542AB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0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73057-0C91-4501-A0EC-44C3817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424076-B2CC-4BFF-8C8B-33986691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F7B2A10-9D9A-4F1B-AE84-D9B03EF4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D58DF2-8B75-41D7-BAA5-954C0DFB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84891A-CDE6-4A3C-B4B9-19AB623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F25D58-1C47-48A8-8A25-28E0827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4336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B8323D-7C67-4CA0-8696-A798B363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09C6D9-B0C4-4042-BA22-46EA066C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EB8EF0-FD10-4D4B-8F2F-17D3F4C4E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03F840B-9503-421F-8D2A-1DD895FFF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CF2DA90-7F1F-4D2A-9C09-15CF736F1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C4657FD-93CC-4A8D-9F5E-63BF6AD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4F5E378-A480-45BA-B7DA-2D5D0036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2D3B63-74C7-418D-BD23-7E0524A5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103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715FF9-947A-406E-8895-4A1632C0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E0401D4-32C6-4DCF-B19A-1915FA7D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6774DDF-8F91-4464-9770-0218658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D72D68-265D-4CDD-B282-74EC208B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677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2D07601-9B59-4C1C-92AA-79465330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68B81AE-5BFC-4AD1-8596-30127A7E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DCABFD-6770-4C50-B41F-AFAA0B32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366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62270E-7D24-4DD1-9131-9433BACB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E8952B-CD89-4EA0-9887-F824DC5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D24E29-EDB2-4056-AD3A-D2EFC7DD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FB215F-4109-41DB-A86F-1CF21D45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A275B44-3288-4A1F-B5A0-688F3C74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1C33DBA-3A47-4C6D-9B27-5D5E97F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6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B7D2BD-45BC-4B4E-844A-91DBE0B2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462BEB4-01FB-4C82-AC82-507BCCD22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DB95F76-E121-4774-B6C7-253B2489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BA99A4-50D8-4406-AC84-F4C4ED2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5B3A3F-2B49-4C3E-A74C-8939F2EB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EEFC22-CEE7-4638-A70A-86A04525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492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082126-0589-4B08-9177-8BB1E9A7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A39409-730B-4CF9-A249-09D1D986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5E56DD-CEDE-42BD-A4D1-602159115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582D66-112D-4659-BC1F-A6AE074E5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5F410F-E040-40F6-B044-0FCF3F930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63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2.svg"/><Relationship Id="rId10" Type="http://schemas.openxmlformats.org/officeDocument/2006/relationships/image" Target="../media/image5.png"/><Relationship Id="rId9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microsoft.com/office/2007/relationships/hdphoto" Target="../media/hdphoto1.wdp"/><Relationship Id="rId10" Type="http://schemas.openxmlformats.org/officeDocument/2006/relationships/image" Target="../media/image6.png"/><Relationship Id="rId9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8" Type="http://schemas.openxmlformats.org/officeDocument/2006/relationships/image" Target="../media/image10.png"/><Relationship Id="rId3" Type="http://schemas.openxmlformats.org/officeDocument/2006/relationships/image" Target="../media/image3.png"/><Relationship Id="rId21" Type="http://schemas.openxmlformats.org/officeDocument/2006/relationships/image" Target="../media/image18.svg"/><Relationship Id="rId7" Type="http://schemas.openxmlformats.org/officeDocument/2006/relationships/image" Target="../media/image6.svg"/><Relationship Id="rId17" Type="http://schemas.openxmlformats.org/officeDocument/2006/relationships/image" Target="../media/image12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15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3.png"/><Relationship Id="rId9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xmlns="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xmlns="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xmlns="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xmlns="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xmlns="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xmlns="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xmlns="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xmlns="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xmlns="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9E382AEB-E7BF-44DF-8D7C-F84006A33278}"/>
              </a:ext>
            </a:extLst>
          </p:cNvPr>
          <p:cNvSpPr/>
          <p:nvPr/>
        </p:nvSpPr>
        <p:spPr>
          <a:xfrm>
            <a:off x="2298553" y="3125148"/>
            <a:ext cx="68835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Y" sz="2800" b="1" dirty="0" smtClean="0">
                <a:latin typeface="Economica" panose="02000506040000020004" pitchFamily="2" charset="0"/>
              </a:rPr>
              <a:t>وصيةُ </a:t>
            </a:r>
            <a:r>
              <a:rPr lang="ar-SY" sz="2800" b="1" dirty="0">
                <a:latin typeface="Economica" panose="02000506040000020004" pitchFamily="2" charset="0"/>
              </a:rPr>
              <a:t>ذي </a:t>
            </a:r>
            <a:r>
              <a:rPr lang="ar-SY" sz="2800" b="1" dirty="0" smtClean="0">
                <a:latin typeface="Economica" panose="02000506040000020004" pitchFamily="2" charset="0"/>
              </a:rPr>
              <a:t>الإصبع العدوانيّ – قصيدة </a:t>
            </a:r>
            <a:r>
              <a:rPr lang="ar-SY" sz="2800" b="1" dirty="0" smtClean="0"/>
              <a:t>أمية </a:t>
            </a:r>
            <a:r>
              <a:rPr lang="ar-SY" sz="2800" b="1" dirty="0"/>
              <a:t>بن </a:t>
            </a:r>
            <a:r>
              <a:rPr lang="ar-SY" sz="2800" b="1" dirty="0" smtClean="0"/>
              <a:t>أبي الصلت</a:t>
            </a:r>
            <a:endParaRPr lang="ar-SY" sz="2800" b="1" dirty="0"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6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=""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=""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=""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=""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=""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=""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=""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=""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=""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=""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=""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=""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=""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=""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=""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=""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=""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=""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=""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=""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=""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=""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=""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=""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=""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=""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=""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=""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=""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=""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=""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675013" y="3134668"/>
            <a:ext cx="1899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3200" b="1" dirty="0" smtClean="0">
                <a:latin typeface="Economica" panose="02000506040000020004" pitchFamily="2" charset="0"/>
              </a:rPr>
              <a:t>انتهى الدرس</a:t>
            </a:r>
            <a:endParaRPr lang="ar-SY" sz="3200" b="1" dirty="0"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7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718809" y="-278914"/>
            <a:ext cx="1016253" cy="2365989"/>
            <a:chOff x="1248229" y="424470"/>
            <a:chExt cx="1016253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25818" y="424470"/>
              <a:ext cx="738664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r"/>
              <a:r>
                <a:rPr lang="ar-SY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وصيةُ ذي الإصبع العدوانيّ </a:t>
              </a:r>
              <a:r>
                <a:rPr lang="ar-SY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ar-SY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قصيدة أمية بن أبي </a:t>
              </a:r>
              <a:r>
                <a:rPr lang="ar-SY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الصلت</a:t>
              </a:r>
              <a:endParaRPr lang="ar-SY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321383" y="4868334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مدخل الوحدة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131897" y="1266316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831927" y="1361132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10263826" y="657564"/>
            <a:ext cx="83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أولاً-</a:t>
            </a:r>
            <a:endParaRPr lang="ar-SY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5841999" y="641115"/>
            <a:ext cx="4421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أَستمعُ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للحديث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الشريف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، و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أُنفِّذُ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الآتي:</a:t>
            </a:r>
          </a:p>
        </p:txBody>
      </p:sp>
      <p:pic>
        <p:nvPicPr>
          <p:cNvPr id="61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15315737" y="1953398"/>
            <a:ext cx="2878224" cy="2878224"/>
          </a:xfrm>
          <a:prstGeom prst="rect">
            <a:avLst/>
          </a:prstGeom>
        </p:spPr>
      </p:pic>
      <p:sp>
        <p:nvSpPr>
          <p:cNvPr id="127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4561510" y="1438579"/>
            <a:ext cx="5631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رسم خريطة معرفيَّة؛ لبيان الحقوق الواردة في النَّص تحت عنوان 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128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462649" y="1448013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289479" y="1477604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1</a:t>
            </a:r>
            <a:endParaRPr lang="en-US" dirty="0"/>
          </a:p>
        </p:txBody>
      </p:sp>
      <p:grpSp>
        <p:nvGrpSpPr>
          <p:cNvPr id="130" name="Group 146">
            <a:extLst>
              <a:ext uri="{FF2B5EF4-FFF2-40B4-BE49-F238E27FC236}">
                <a16:creationId xmlns:a16="http://schemas.microsoft.com/office/drawing/2014/main" xmlns="" id="{AF71F5B6-EBFD-4ABB-A7BD-5ABFF706A115}"/>
              </a:ext>
            </a:extLst>
          </p:cNvPr>
          <p:cNvGrpSpPr/>
          <p:nvPr/>
        </p:nvGrpSpPr>
        <p:grpSpPr>
          <a:xfrm>
            <a:off x="5762368" y="2338738"/>
            <a:ext cx="1849987" cy="1849987"/>
            <a:chOff x="5435379" y="2232632"/>
            <a:chExt cx="1640114" cy="1640114"/>
          </a:xfrm>
        </p:grpSpPr>
        <p:sp>
          <p:nvSpPr>
            <p:cNvPr id="131" name="Oval 6">
              <a:extLst>
                <a:ext uri="{FF2B5EF4-FFF2-40B4-BE49-F238E27FC236}">
                  <a16:creationId xmlns:a16="http://schemas.microsoft.com/office/drawing/2014/main" xmlns="" id="{FF0D2AA6-0083-4E72-9E27-6298C154C135}"/>
                </a:ext>
              </a:extLst>
            </p:cNvPr>
            <p:cNvSpPr/>
            <p:nvPr/>
          </p:nvSpPr>
          <p:spPr>
            <a:xfrm>
              <a:off x="5747657" y="2544910"/>
              <a:ext cx="1009750" cy="100975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ircle: Hollow 7">
              <a:extLst>
                <a:ext uri="{FF2B5EF4-FFF2-40B4-BE49-F238E27FC236}">
                  <a16:creationId xmlns:a16="http://schemas.microsoft.com/office/drawing/2014/main" xmlns="" id="{A9F0FF6C-16B7-4797-B6DB-AEACE6A8E5FA}"/>
                </a:ext>
              </a:extLst>
            </p:cNvPr>
            <p:cNvSpPr/>
            <p:nvPr/>
          </p:nvSpPr>
          <p:spPr>
            <a:xfrm>
              <a:off x="5435379" y="2232632"/>
              <a:ext cx="1640114" cy="1640114"/>
            </a:xfrm>
            <a:prstGeom prst="donut">
              <a:avLst>
                <a:gd name="adj" fmla="val 12600"/>
              </a:avLst>
            </a:pr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3" name="TextBox 8">
            <a:extLst>
              <a:ext uri="{FF2B5EF4-FFF2-40B4-BE49-F238E27FC236}">
                <a16:creationId xmlns:a16="http://schemas.microsoft.com/office/drawing/2014/main" xmlns="" id="{7659F862-D378-4798-832A-942110497104}"/>
              </a:ext>
            </a:extLst>
          </p:cNvPr>
          <p:cNvSpPr txBox="1"/>
          <p:nvPr/>
        </p:nvSpPr>
        <p:spPr>
          <a:xfrm>
            <a:off x="6038292" y="2867457"/>
            <a:ext cx="1200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chemeClr val="bg1"/>
                </a:solidFill>
                <a:latin typeface="Oswald" panose="02000503000000000000" pitchFamily="2" charset="0"/>
              </a:rPr>
              <a:t>الحقوق في الحديث</a:t>
            </a:r>
            <a:endParaRPr lang="en-US" b="1" dirty="0">
              <a:solidFill>
                <a:schemeClr val="bg1"/>
              </a:solidFill>
              <a:latin typeface="Oswald" panose="02000503000000000000" pitchFamily="2" charset="0"/>
            </a:endParaRPr>
          </a:p>
        </p:txBody>
      </p:sp>
      <p:cxnSp>
        <p:nvCxnSpPr>
          <p:cNvPr id="134" name="Connector: Curved 35">
            <a:extLst>
              <a:ext uri="{FF2B5EF4-FFF2-40B4-BE49-F238E27FC236}">
                <a16:creationId xmlns:a16="http://schemas.microsoft.com/office/drawing/2014/main" xmlns="" id="{98FF58BC-3AFB-418D-AE35-013655371E24}"/>
              </a:ext>
            </a:extLst>
          </p:cNvPr>
          <p:cNvCxnSpPr>
            <a:cxnSpLocks/>
          </p:cNvCxnSpPr>
          <p:nvPr/>
        </p:nvCxnSpPr>
        <p:spPr>
          <a:xfrm>
            <a:off x="7609973" y="3319286"/>
            <a:ext cx="884377" cy="725885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or: Curved 38">
            <a:extLst>
              <a:ext uri="{FF2B5EF4-FFF2-40B4-BE49-F238E27FC236}">
                <a16:creationId xmlns:a16="http://schemas.microsoft.com/office/drawing/2014/main" xmlns="" id="{7269775C-3838-4D9A-B5A4-E67B8D2B60D3}"/>
              </a:ext>
            </a:extLst>
          </p:cNvPr>
          <p:cNvCxnSpPr>
            <a:cxnSpLocks/>
          </p:cNvCxnSpPr>
          <p:nvPr/>
        </p:nvCxnSpPr>
        <p:spPr>
          <a:xfrm rot="10800000" flipV="1">
            <a:off x="4975224" y="3319286"/>
            <a:ext cx="866775" cy="750349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Group 30">
            <a:extLst>
              <a:ext uri="{FF2B5EF4-FFF2-40B4-BE49-F238E27FC236}">
                <a16:creationId xmlns:a16="http://schemas.microsoft.com/office/drawing/2014/main" xmlns="" id="{6A7AF0F0-E6EC-4B84-85D8-D848BAB1E3A3}"/>
              </a:ext>
            </a:extLst>
          </p:cNvPr>
          <p:cNvGrpSpPr/>
          <p:nvPr/>
        </p:nvGrpSpPr>
        <p:grpSpPr>
          <a:xfrm rot="6074568">
            <a:off x="8461902" y="2945529"/>
            <a:ext cx="1590906" cy="1590907"/>
            <a:chOff x="7955147" y="1416037"/>
            <a:chExt cx="1902707" cy="1902708"/>
          </a:xfrm>
        </p:grpSpPr>
        <p:grpSp>
          <p:nvGrpSpPr>
            <p:cNvPr id="137" name="Group 31">
              <a:extLst>
                <a:ext uri="{FF2B5EF4-FFF2-40B4-BE49-F238E27FC236}">
                  <a16:creationId xmlns:a16="http://schemas.microsoft.com/office/drawing/2014/main" xmlns="" id="{15247EF5-31C8-47A6-A2EA-40E3EB419946}"/>
                </a:ext>
              </a:extLst>
            </p:cNvPr>
            <p:cNvGrpSpPr/>
            <p:nvPr/>
          </p:nvGrpSpPr>
          <p:grpSpPr>
            <a:xfrm>
              <a:off x="7955147" y="1416037"/>
              <a:ext cx="1902707" cy="1902708"/>
              <a:chOff x="7662709" y="1415480"/>
              <a:chExt cx="1910770" cy="1910770"/>
            </a:xfrm>
          </p:grpSpPr>
          <p:sp>
            <p:nvSpPr>
              <p:cNvPr id="139" name="Oval 33">
                <a:extLst>
                  <a:ext uri="{FF2B5EF4-FFF2-40B4-BE49-F238E27FC236}">
                    <a16:creationId xmlns:a16="http://schemas.microsoft.com/office/drawing/2014/main" xmlns="" id="{DF0A8F31-C7CC-48CB-B6CF-370B14367090}"/>
                  </a:ext>
                </a:extLst>
              </p:cNvPr>
              <p:cNvSpPr/>
              <p:nvPr/>
            </p:nvSpPr>
            <p:spPr>
              <a:xfrm>
                <a:off x="7974987" y="1727756"/>
                <a:ext cx="1269648" cy="1269648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Circle: Hollow 34">
                <a:extLst>
                  <a:ext uri="{FF2B5EF4-FFF2-40B4-BE49-F238E27FC236}">
                    <a16:creationId xmlns:a16="http://schemas.microsoft.com/office/drawing/2014/main" xmlns="" id="{C5079127-AEAC-4AE1-9548-F09F4287F6F1}"/>
                  </a:ext>
                </a:extLst>
              </p:cNvPr>
              <p:cNvSpPr/>
              <p:nvPr/>
            </p:nvSpPr>
            <p:spPr>
              <a:xfrm>
                <a:off x="7662709" y="1415480"/>
                <a:ext cx="1910770" cy="1910770"/>
              </a:xfrm>
              <a:prstGeom prst="donut">
                <a:avLst>
                  <a:gd name="adj" fmla="val 12600"/>
                </a:avLst>
              </a:prstGeom>
              <a:solidFill>
                <a:srgbClr val="003366">
                  <a:alpha val="3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8" name="TextBox 32">
              <a:extLst>
                <a:ext uri="{FF2B5EF4-FFF2-40B4-BE49-F238E27FC236}">
                  <a16:creationId xmlns:a16="http://schemas.microsoft.com/office/drawing/2014/main" xmlns="" id="{311EC718-46B5-48E8-89B7-D8C251DB5CC1}"/>
                </a:ext>
              </a:extLst>
            </p:cNvPr>
            <p:cNvSpPr txBox="1"/>
            <p:nvPr/>
          </p:nvSpPr>
          <p:spPr>
            <a:xfrm rot="15711249">
              <a:off x="8232301" y="2185752"/>
              <a:ext cx="1235473" cy="365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Oswald" panose="02000503000000000000" pitchFamily="2" charset="0"/>
                </a:rPr>
                <a:t>حق الله 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grpSp>
        <p:nvGrpSpPr>
          <p:cNvPr id="141" name="Group 25">
            <a:extLst>
              <a:ext uri="{FF2B5EF4-FFF2-40B4-BE49-F238E27FC236}">
                <a16:creationId xmlns:a16="http://schemas.microsoft.com/office/drawing/2014/main" xmlns="" id="{9C16722B-3DCE-427F-AC86-665EF446DF32}"/>
              </a:ext>
            </a:extLst>
          </p:cNvPr>
          <p:cNvGrpSpPr/>
          <p:nvPr/>
        </p:nvGrpSpPr>
        <p:grpSpPr>
          <a:xfrm>
            <a:off x="3362843" y="3101473"/>
            <a:ext cx="1634921" cy="1634921"/>
            <a:chOff x="7955148" y="1316888"/>
            <a:chExt cx="1732341" cy="1732341"/>
          </a:xfrm>
        </p:grpSpPr>
        <p:grpSp>
          <p:nvGrpSpPr>
            <p:cNvPr id="142" name="Group 26">
              <a:extLst>
                <a:ext uri="{FF2B5EF4-FFF2-40B4-BE49-F238E27FC236}">
                  <a16:creationId xmlns:a16="http://schemas.microsoft.com/office/drawing/2014/main" xmlns="" id="{8521E9D5-08F6-4453-B76C-B91A9847AD55}"/>
                </a:ext>
              </a:extLst>
            </p:cNvPr>
            <p:cNvGrpSpPr/>
            <p:nvPr/>
          </p:nvGrpSpPr>
          <p:grpSpPr>
            <a:xfrm>
              <a:off x="7955148" y="1316888"/>
              <a:ext cx="1732341" cy="1732341"/>
              <a:chOff x="7662709" y="1315912"/>
              <a:chExt cx="1739682" cy="1739682"/>
            </a:xfrm>
          </p:grpSpPr>
          <p:sp>
            <p:nvSpPr>
              <p:cNvPr id="144" name="Oval 28">
                <a:extLst>
                  <a:ext uri="{FF2B5EF4-FFF2-40B4-BE49-F238E27FC236}">
                    <a16:creationId xmlns:a16="http://schemas.microsoft.com/office/drawing/2014/main" xmlns="" id="{32C9000B-41B7-4478-B341-F037184FBB9F}"/>
                  </a:ext>
                </a:extLst>
              </p:cNvPr>
              <p:cNvSpPr/>
              <p:nvPr/>
            </p:nvSpPr>
            <p:spPr>
              <a:xfrm>
                <a:off x="7966597" y="1629057"/>
                <a:ext cx="1125227" cy="1125227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Circle: Hollow 29">
                <a:extLst>
                  <a:ext uri="{FF2B5EF4-FFF2-40B4-BE49-F238E27FC236}">
                    <a16:creationId xmlns:a16="http://schemas.microsoft.com/office/drawing/2014/main" xmlns="" id="{AC4D2DF9-318B-417E-8D3F-AE35102D4CBC}"/>
                  </a:ext>
                </a:extLst>
              </p:cNvPr>
              <p:cNvSpPr/>
              <p:nvPr/>
            </p:nvSpPr>
            <p:spPr>
              <a:xfrm>
                <a:off x="7662709" y="1315912"/>
                <a:ext cx="1739682" cy="1739682"/>
              </a:xfrm>
              <a:prstGeom prst="donut">
                <a:avLst>
                  <a:gd name="adj" fmla="val 12600"/>
                </a:avLst>
              </a:prstGeom>
              <a:solidFill>
                <a:srgbClr val="FF9900">
                  <a:alpha val="37255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3" name="TextBox 27">
              <a:extLst>
                <a:ext uri="{FF2B5EF4-FFF2-40B4-BE49-F238E27FC236}">
                  <a16:creationId xmlns:a16="http://schemas.microsoft.com/office/drawing/2014/main" xmlns="" id="{BF060294-27BC-4C55-B54E-0611AAFC6D06}"/>
                </a:ext>
              </a:extLst>
            </p:cNvPr>
            <p:cNvSpPr txBox="1"/>
            <p:nvPr/>
          </p:nvSpPr>
          <p:spPr>
            <a:xfrm>
              <a:off x="8249398" y="2018431"/>
              <a:ext cx="1128834" cy="30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Oswald" panose="02000503000000000000" pitchFamily="2" charset="0"/>
                </a:rPr>
                <a:t>حق العبادة 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cxnSp>
        <p:nvCxnSpPr>
          <p:cNvPr id="147" name="Straight Arrow Connector 86">
            <a:extLst>
              <a:ext uri="{FF2B5EF4-FFF2-40B4-BE49-F238E27FC236}">
                <a16:creationId xmlns:a16="http://schemas.microsoft.com/office/drawing/2014/main" xmlns="" id="{11CD7CBB-3BFF-4AD0-9057-2A4D5FC7AB1C}"/>
              </a:ext>
            </a:extLst>
          </p:cNvPr>
          <p:cNvCxnSpPr>
            <a:cxnSpLocks/>
          </p:cNvCxnSpPr>
          <p:nvPr/>
        </p:nvCxnSpPr>
        <p:spPr>
          <a:xfrm>
            <a:off x="9290028" y="4631548"/>
            <a:ext cx="0" cy="69989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60">
            <a:extLst>
              <a:ext uri="{FF2B5EF4-FFF2-40B4-BE49-F238E27FC236}">
                <a16:creationId xmlns:a16="http://schemas.microsoft.com/office/drawing/2014/main" xmlns="" id="{FB64A69F-E013-4E03-B37E-0CB1B937DEDB}"/>
              </a:ext>
            </a:extLst>
          </p:cNvPr>
          <p:cNvCxnSpPr>
            <a:cxnSpLocks/>
          </p:cNvCxnSpPr>
          <p:nvPr/>
        </p:nvCxnSpPr>
        <p:spPr>
          <a:xfrm flipH="1" flipV="1">
            <a:off x="4206406" y="4772080"/>
            <a:ext cx="1" cy="48366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68">
            <a:extLst>
              <a:ext uri="{FF2B5EF4-FFF2-40B4-BE49-F238E27FC236}">
                <a16:creationId xmlns:a16="http://schemas.microsoft.com/office/drawing/2014/main" xmlns="" id="{A302BA89-29AA-438E-8455-E9234E86096D}"/>
              </a:ext>
            </a:extLst>
          </p:cNvPr>
          <p:cNvSpPr/>
          <p:nvPr/>
        </p:nvSpPr>
        <p:spPr>
          <a:xfrm>
            <a:off x="8644270" y="5438383"/>
            <a:ext cx="1311706" cy="1311706"/>
          </a:xfrm>
          <a:prstGeom prst="ellipse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TextBox 69">
            <a:extLst>
              <a:ext uri="{FF2B5EF4-FFF2-40B4-BE49-F238E27FC236}">
                <a16:creationId xmlns:a16="http://schemas.microsoft.com/office/drawing/2014/main" xmlns="" id="{30730B90-3C4A-45C7-A9F4-A9BED031206C}"/>
              </a:ext>
            </a:extLst>
          </p:cNvPr>
          <p:cNvSpPr txBox="1"/>
          <p:nvPr/>
        </p:nvSpPr>
        <p:spPr>
          <a:xfrm>
            <a:off x="8716389" y="5681396"/>
            <a:ext cx="125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chemeClr val="bg1"/>
                </a:solidFill>
              </a:rPr>
              <a:t>عبادته</a:t>
            </a:r>
          </a:p>
          <a:p>
            <a:pPr algn="ctr"/>
            <a:r>
              <a:rPr lang="ar-SY" b="1" dirty="0">
                <a:solidFill>
                  <a:schemeClr val="bg1"/>
                </a:solidFill>
              </a:rPr>
              <a:t>وعدم الإشراك </a:t>
            </a:r>
          </a:p>
        </p:txBody>
      </p:sp>
      <p:sp>
        <p:nvSpPr>
          <p:cNvPr id="152" name="Oval 136">
            <a:extLst>
              <a:ext uri="{FF2B5EF4-FFF2-40B4-BE49-F238E27FC236}">
                <a16:creationId xmlns:a16="http://schemas.microsoft.com/office/drawing/2014/main" xmlns="" id="{1349A4A2-CE18-41C4-A80E-A0C6B4C0C016}"/>
              </a:ext>
            </a:extLst>
          </p:cNvPr>
          <p:cNvSpPr/>
          <p:nvPr/>
        </p:nvSpPr>
        <p:spPr>
          <a:xfrm>
            <a:off x="3484786" y="5346285"/>
            <a:ext cx="1443241" cy="1443241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TextBox 137">
            <a:extLst>
              <a:ext uri="{FF2B5EF4-FFF2-40B4-BE49-F238E27FC236}">
                <a16:creationId xmlns:a16="http://schemas.microsoft.com/office/drawing/2014/main" xmlns="" id="{6EB17DB6-D634-4ACF-9A71-39F4C5126BBA}"/>
              </a:ext>
            </a:extLst>
          </p:cNvPr>
          <p:cNvSpPr txBox="1"/>
          <p:nvPr/>
        </p:nvSpPr>
        <p:spPr>
          <a:xfrm>
            <a:off x="3451601" y="5681396"/>
            <a:ext cx="1455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chemeClr val="bg1"/>
                </a:solidFill>
              </a:rPr>
              <a:t>ألا يعذبهم إذا عبدوه وحده لا شريك له</a:t>
            </a:r>
          </a:p>
        </p:txBody>
      </p:sp>
      <p:grpSp>
        <p:nvGrpSpPr>
          <p:cNvPr id="2" name="مجموعة 1"/>
          <p:cNvGrpSpPr/>
          <p:nvPr/>
        </p:nvGrpSpPr>
        <p:grpSpPr>
          <a:xfrm>
            <a:off x="4042005" y="1789536"/>
            <a:ext cx="5193394" cy="653324"/>
            <a:chOff x="4042005" y="1789536"/>
            <a:chExt cx="5193394" cy="653324"/>
          </a:xfrm>
        </p:grpSpPr>
        <p:sp>
          <p:nvSpPr>
            <p:cNvPr id="154" name="Oval 23">
              <a:extLst>
                <a:ext uri="{FF2B5EF4-FFF2-40B4-BE49-F238E27FC236}">
                  <a16:creationId xmlns="" xmlns:a16="http://schemas.microsoft.com/office/drawing/2014/main" id="{44A9A76D-E564-446B-B4C7-E497182CD7F6}"/>
                </a:ext>
              </a:extLst>
            </p:cNvPr>
            <p:cNvSpPr/>
            <p:nvPr/>
          </p:nvSpPr>
          <p:spPr>
            <a:xfrm rot="16200000" flipH="1">
              <a:off x="6312040" y="-480499"/>
              <a:ext cx="653324" cy="519339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58">
              <a:extLst>
                <a:ext uri="{FF2B5EF4-FFF2-40B4-BE49-F238E27FC236}">
                  <a16:creationId xmlns="" xmlns:a16="http://schemas.microsoft.com/office/drawing/2014/main" id="{376BD576-9AA3-477F-BC86-FC21AE9211AB}"/>
                </a:ext>
              </a:extLst>
            </p:cNvPr>
            <p:cNvSpPr txBox="1"/>
            <p:nvPr/>
          </p:nvSpPr>
          <p:spPr>
            <a:xfrm rot="5400000">
              <a:off x="6526827" y="15341"/>
              <a:ext cx="492443" cy="415435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swald" panose="02000503000000000000" pitchFamily="2" charset="0"/>
                </a:rPr>
                <a:t>الحقوق في حديث معاذ بن جبل </a:t>
              </a:r>
              <a:r>
                <a:rPr lang="ar-SY" sz="1600" dirty="0" smtClean="0"/>
                <a:t>&lt; </a:t>
              </a:r>
              <a:r>
                <a:rPr lang="ar-SY" sz="1600" b="1" dirty="0" smtClean="0"/>
                <a:t>رضي الله عنه </a:t>
              </a:r>
              <a:r>
                <a:rPr lang="ar-SY" sz="1600" dirty="0" smtClean="0"/>
                <a:t>&gt;</a:t>
              </a:r>
              <a:endParaRPr lang="ar-SY" sz="1600" b="1" dirty="0"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081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2" dur="200" fill="hold"/>
                                        <p:tgtEl>
                                          <p:spTgt spid="12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50"/>
                            </p:stCondLst>
                            <p:childTnLst>
                              <p:par>
                                <p:cTn id="10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50"/>
                            </p:stCondLst>
                            <p:childTnLst>
                              <p:par>
                                <p:cTn id="11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30" grpId="0"/>
      <p:bldP spid="112" grpId="0"/>
      <p:bldP spid="32" grpId="0"/>
      <p:bldP spid="127" grpId="0"/>
      <p:bldP spid="128" grpId="0" animBg="1"/>
      <p:bldP spid="129" grpId="0" animBg="1"/>
      <p:bldP spid="129" grpId="1" animBg="1"/>
      <p:bldP spid="133" grpId="0"/>
      <p:bldP spid="150" grpId="0" animBg="1"/>
      <p:bldP spid="151" grpId="0"/>
      <p:bldP spid="152" grpId="0" animBg="1"/>
      <p:bldP spid="1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572761" y="-272564"/>
            <a:ext cx="1028952" cy="2365989"/>
            <a:chOff x="1248229" y="564168"/>
            <a:chExt cx="1028952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38517" y="564168"/>
              <a:ext cx="738664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r"/>
              <a:r>
                <a:rPr lang="ar-SY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وصيةُ ذي الإصبع العدوانيّ  قصيدة أمية بن أبي </a:t>
              </a:r>
              <a:r>
                <a:rPr lang="ar-SY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الصلت</a:t>
              </a:r>
              <a:endParaRPr lang="ar-SY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321383" y="4868334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مدخل الوحدة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1334078" y="1004775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1160908" y="1015533"/>
            <a:ext cx="357809" cy="357809"/>
          </a:xfrm>
          <a:prstGeom prst="diamond">
            <a:avLst/>
          </a:prstGeom>
          <a:solidFill>
            <a:srgbClr val="00206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2</a:t>
            </a:r>
            <a:endParaRPr lang="en-US" dirty="0"/>
          </a:p>
        </p:txBody>
      </p:sp>
      <p:pic>
        <p:nvPicPr>
          <p:cNvPr id="61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15315737" y="1953398"/>
            <a:ext cx="2878224" cy="2878224"/>
          </a:xfrm>
          <a:prstGeom prst="rect">
            <a:avLst/>
          </a:prstGeom>
        </p:spPr>
      </p:pic>
      <p:sp>
        <p:nvSpPr>
          <p:cNvPr id="127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7111999" y="1687241"/>
            <a:ext cx="3976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تحديد الفعل </a:t>
            </a:r>
            <a:r>
              <a:rPr lang="ar-SY" sz="2000" b="1" dirty="0" smtClean="0">
                <a:latin typeface="Century Gothic" panose="020B0502020202020204" pitchFamily="34" charset="0"/>
              </a:rPr>
              <a:t>الماضي </a:t>
            </a:r>
            <a:r>
              <a:rPr lang="ar-SY" sz="2000" b="1" dirty="0">
                <a:latin typeface="Century Gothic" panose="020B0502020202020204" pitchFamily="34" charset="0"/>
              </a:rPr>
              <a:t>من </a:t>
            </a:r>
            <a:r>
              <a:rPr lang="ar-SY" sz="2000" b="1" dirty="0" smtClean="0">
                <a:latin typeface="Century Gothic" panose="020B0502020202020204" pitchFamily="34" charset="0"/>
              </a:rPr>
              <a:t>الفعل( تدرون).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128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358298" y="1696675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185128" y="1726266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أ</a:t>
            </a:r>
            <a:endParaRPr lang="en-US" dirty="0"/>
          </a:p>
        </p:txBody>
      </p:sp>
      <p:grpSp>
        <p:nvGrpSpPr>
          <p:cNvPr id="2" name="مجموعة 1"/>
          <p:cNvGrpSpPr/>
          <p:nvPr/>
        </p:nvGrpSpPr>
        <p:grpSpPr>
          <a:xfrm>
            <a:off x="9363049" y="2647972"/>
            <a:ext cx="2364527" cy="653324"/>
            <a:chOff x="9363049" y="2647972"/>
            <a:chExt cx="2364527" cy="653324"/>
          </a:xfrm>
        </p:grpSpPr>
        <p:sp>
          <p:nvSpPr>
            <p:cNvPr id="43" name="Oval 23">
              <a:extLst>
                <a:ext uri="{FF2B5EF4-FFF2-40B4-BE49-F238E27FC236}">
                  <a16:creationId xmlns="" xmlns:a16="http://schemas.microsoft.com/office/drawing/2014/main" id="{44A9A76D-E564-446B-B4C7-E497182CD7F6}"/>
                </a:ext>
              </a:extLst>
            </p:cNvPr>
            <p:cNvSpPr/>
            <p:nvPr/>
          </p:nvSpPr>
          <p:spPr>
            <a:xfrm rot="16200000" flipH="1">
              <a:off x="10218651" y="1792370"/>
              <a:ext cx="653324" cy="236452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58">
              <a:extLst>
                <a:ext uri="{FF2B5EF4-FFF2-40B4-BE49-F238E27FC236}">
                  <a16:creationId xmlns="" xmlns:a16="http://schemas.microsoft.com/office/drawing/2014/main" id="{376BD576-9AA3-477F-BC86-FC21AE9211AB}"/>
                </a:ext>
              </a:extLst>
            </p:cNvPr>
            <p:cNvSpPr txBox="1"/>
            <p:nvPr/>
          </p:nvSpPr>
          <p:spPr>
            <a:xfrm rot="5400000">
              <a:off x="10299091" y="2190302"/>
              <a:ext cx="492443" cy="156866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swald" panose="02000503000000000000" pitchFamily="2" charset="0"/>
                </a:rPr>
                <a:t>تدرون</a:t>
              </a:r>
              <a:endParaRPr lang="ar-SY" b="1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6253017" y="2608801"/>
            <a:ext cx="2364527" cy="653324"/>
            <a:chOff x="6253017" y="2608801"/>
            <a:chExt cx="2364527" cy="653324"/>
          </a:xfrm>
        </p:grpSpPr>
        <p:sp>
          <p:nvSpPr>
            <p:cNvPr id="45" name="Oval 23">
              <a:extLst>
                <a:ext uri="{FF2B5EF4-FFF2-40B4-BE49-F238E27FC236}">
                  <a16:creationId xmlns="" xmlns:a16="http://schemas.microsoft.com/office/drawing/2014/main" id="{44A9A76D-E564-446B-B4C7-E497182CD7F6}"/>
                </a:ext>
              </a:extLst>
            </p:cNvPr>
            <p:cNvSpPr/>
            <p:nvPr/>
          </p:nvSpPr>
          <p:spPr>
            <a:xfrm rot="16200000" flipH="1">
              <a:off x="7108619" y="1753199"/>
              <a:ext cx="653324" cy="236452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58">
              <a:extLst>
                <a:ext uri="{FF2B5EF4-FFF2-40B4-BE49-F238E27FC236}">
                  <a16:creationId xmlns="" xmlns:a16="http://schemas.microsoft.com/office/drawing/2014/main" id="{376BD576-9AA3-477F-BC86-FC21AE9211AB}"/>
                </a:ext>
              </a:extLst>
            </p:cNvPr>
            <p:cNvSpPr txBox="1"/>
            <p:nvPr/>
          </p:nvSpPr>
          <p:spPr>
            <a:xfrm rot="5400000">
              <a:off x="7133283" y="2128542"/>
              <a:ext cx="492443" cy="156866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swald" panose="02000503000000000000" pitchFamily="2" charset="0"/>
                </a:rPr>
                <a:t>تدري</a:t>
              </a:r>
              <a:endParaRPr lang="ar-SY" sz="1600" b="1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3442759" y="2595957"/>
            <a:ext cx="2364527" cy="653324"/>
            <a:chOff x="3442759" y="2595957"/>
            <a:chExt cx="2364527" cy="653324"/>
          </a:xfrm>
        </p:grpSpPr>
        <p:sp>
          <p:nvSpPr>
            <p:cNvPr id="47" name="Oval 23">
              <a:extLst>
                <a:ext uri="{FF2B5EF4-FFF2-40B4-BE49-F238E27FC236}">
                  <a16:creationId xmlns="" xmlns:a16="http://schemas.microsoft.com/office/drawing/2014/main" id="{44A9A76D-E564-446B-B4C7-E497182CD7F6}"/>
                </a:ext>
              </a:extLst>
            </p:cNvPr>
            <p:cNvSpPr/>
            <p:nvPr/>
          </p:nvSpPr>
          <p:spPr>
            <a:xfrm rot="16200000" flipH="1">
              <a:off x="4298361" y="1740355"/>
              <a:ext cx="653324" cy="236452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58">
              <a:extLst>
                <a:ext uri="{FF2B5EF4-FFF2-40B4-BE49-F238E27FC236}">
                  <a16:creationId xmlns="" xmlns:a16="http://schemas.microsoft.com/office/drawing/2014/main" id="{376BD576-9AA3-477F-BC86-FC21AE9211AB}"/>
                </a:ext>
              </a:extLst>
            </p:cNvPr>
            <p:cNvSpPr txBox="1"/>
            <p:nvPr/>
          </p:nvSpPr>
          <p:spPr>
            <a:xfrm rot="5400000">
              <a:off x="4385223" y="2105060"/>
              <a:ext cx="492443" cy="156866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swald" panose="02000503000000000000" pitchFamily="2" charset="0"/>
                </a:rPr>
                <a:t>درى </a:t>
              </a:r>
              <a:endParaRPr lang="ar-SY" sz="1600" b="1" dirty="0">
                <a:latin typeface="Oswald" panose="02000503000000000000" pitchFamily="2" charset="0"/>
              </a:endParaRPr>
            </a:p>
          </p:txBody>
        </p:sp>
      </p:grpSp>
      <p:sp>
        <p:nvSpPr>
          <p:cNvPr id="49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7543800" y="3910044"/>
            <a:ext cx="3696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إيراد أمثلة أخرى </a:t>
            </a:r>
            <a:r>
              <a:rPr lang="ar-SY" sz="2000" b="1" dirty="0">
                <a:latin typeface="Century Gothic" panose="020B0502020202020204" pitchFamily="34" charset="0"/>
              </a:rPr>
              <a:t>على نمط الفعل </a:t>
            </a:r>
            <a:r>
              <a:rPr lang="ar-SY" sz="2000" b="1" dirty="0" smtClean="0">
                <a:latin typeface="Century Gothic" panose="020B0502020202020204" pitchFamily="34" charset="0"/>
              </a:rPr>
              <a:t>المعطى 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50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510699" y="3919478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337529" y="3949069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ب</a:t>
            </a:r>
            <a:endParaRPr lang="en-US" dirty="0"/>
          </a:p>
        </p:txBody>
      </p:sp>
      <p:grpSp>
        <p:nvGrpSpPr>
          <p:cNvPr id="5" name="مجموعة 4"/>
          <p:cNvGrpSpPr/>
          <p:nvPr/>
        </p:nvGrpSpPr>
        <p:grpSpPr>
          <a:xfrm>
            <a:off x="9736762" y="4792411"/>
            <a:ext cx="2364527" cy="653324"/>
            <a:chOff x="9736762" y="4792411"/>
            <a:chExt cx="2364527" cy="653324"/>
          </a:xfrm>
        </p:grpSpPr>
        <p:sp>
          <p:nvSpPr>
            <p:cNvPr id="52" name="Oval 23">
              <a:extLst>
                <a:ext uri="{FF2B5EF4-FFF2-40B4-BE49-F238E27FC236}">
                  <a16:creationId xmlns="" xmlns:a16="http://schemas.microsoft.com/office/drawing/2014/main" id="{44A9A76D-E564-446B-B4C7-E497182CD7F6}"/>
                </a:ext>
              </a:extLst>
            </p:cNvPr>
            <p:cNvSpPr/>
            <p:nvPr/>
          </p:nvSpPr>
          <p:spPr>
            <a:xfrm rot="16200000" flipH="1">
              <a:off x="10592364" y="3936809"/>
              <a:ext cx="653324" cy="236452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8">
              <a:extLst>
                <a:ext uri="{FF2B5EF4-FFF2-40B4-BE49-F238E27FC236}">
                  <a16:creationId xmlns="" xmlns:a16="http://schemas.microsoft.com/office/drawing/2014/main" id="{376BD576-9AA3-477F-BC86-FC21AE9211AB}"/>
                </a:ext>
              </a:extLst>
            </p:cNvPr>
            <p:cNvSpPr txBox="1"/>
            <p:nvPr/>
          </p:nvSpPr>
          <p:spPr>
            <a:xfrm rot="5400000">
              <a:off x="10672804" y="4334741"/>
              <a:ext cx="492443" cy="156866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swald" panose="02000503000000000000" pitchFamily="2" charset="0"/>
                </a:rPr>
                <a:t>سعى</a:t>
              </a:r>
              <a:endParaRPr lang="ar-SY" b="1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6" name="مجموعة 5"/>
          <p:cNvGrpSpPr/>
          <p:nvPr/>
        </p:nvGrpSpPr>
        <p:grpSpPr>
          <a:xfrm>
            <a:off x="7372234" y="4812924"/>
            <a:ext cx="2364527" cy="653324"/>
            <a:chOff x="7372234" y="4812924"/>
            <a:chExt cx="2364527" cy="653324"/>
          </a:xfrm>
        </p:grpSpPr>
        <p:sp>
          <p:nvSpPr>
            <p:cNvPr id="54" name="Oval 23">
              <a:extLst>
                <a:ext uri="{FF2B5EF4-FFF2-40B4-BE49-F238E27FC236}">
                  <a16:creationId xmlns="" xmlns:a16="http://schemas.microsoft.com/office/drawing/2014/main" id="{44A9A76D-E564-446B-B4C7-E497182CD7F6}"/>
                </a:ext>
              </a:extLst>
            </p:cNvPr>
            <p:cNvSpPr/>
            <p:nvPr/>
          </p:nvSpPr>
          <p:spPr>
            <a:xfrm rot="16200000" flipH="1">
              <a:off x="8227836" y="3957322"/>
              <a:ext cx="653324" cy="236452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8">
              <a:extLst>
                <a:ext uri="{FF2B5EF4-FFF2-40B4-BE49-F238E27FC236}">
                  <a16:creationId xmlns="" xmlns:a16="http://schemas.microsoft.com/office/drawing/2014/main" id="{376BD576-9AA3-477F-BC86-FC21AE9211AB}"/>
                </a:ext>
              </a:extLst>
            </p:cNvPr>
            <p:cNvSpPr txBox="1"/>
            <p:nvPr/>
          </p:nvSpPr>
          <p:spPr>
            <a:xfrm rot="5400000">
              <a:off x="8252500" y="4332665"/>
              <a:ext cx="492443" cy="156866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swald" panose="02000503000000000000" pitchFamily="2" charset="0"/>
                </a:rPr>
                <a:t>هوى </a:t>
              </a:r>
              <a:endParaRPr lang="ar-SY" sz="1600" b="1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7" name="مجموعة 6"/>
          <p:cNvGrpSpPr/>
          <p:nvPr/>
        </p:nvGrpSpPr>
        <p:grpSpPr>
          <a:xfrm>
            <a:off x="4863358" y="4823867"/>
            <a:ext cx="2364527" cy="653324"/>
            <a:chOff x="4863358" y="4823867"/>
            <a:chExt cx="2364527" cy="653324"/>
          </a:xfrm>
        </p:grpSpPr>
        <p:sp>
          <p:nvSpPr>
            <p:cNvPr id="57" name="Oval 23">
              <a:extLst>
                <a:ext uri="{FF2B5EF4-FFF2-40B4-BE49-F238E27FC236}">
                  <a16:creationId xmlns="" xmlns:a16="http://schemas.microsoft.com/office/drawing/2014/main" id="{44A9A76D-E564-446B-B4C7-E497182CD7F6}"/>
                </a:ext>
              </a:extLst>
            </p:cNvPr>
            <p:cNvSpPr/>
            <p:nvPr/>
          </p:nvSpPr>
          <p:spPr>
            <a:xfrm rot="16200000" flipH="1">
              <a:off x="5718960" y="3968265"/>
              <a:ext cx="653324" cy="236452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8">
              <a:extLst>
                <a:ext uri="{FF2B5EF4-FFF2-40B4-BE49-F238E27FC236}">
                  <a16:creationId xmlns="" xmlns:a16="http://schemas.microsoft.com/office/drawing/2014/main" id="{376BD576-9AA3-477F-BC86-FC21AE9211AB}"/>
                </a:ext>
              </a:extLst>
            </p:cNvPr>
            <p:cNvSpPr txBox="1"/>
            <p:nvPr/>
          </p:nvSpPr>
          <p:spPr>
            <a:xfrm rot="5400000">
              <a:off x="5805822" y="4332970"/>
              <a:ext cx="492443" cy="156866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swald" panose="02000503000000000000" pitchFamily="2" charset="0"/>
                </a:rPr>
                <a:t>جنى </a:t>
              </a:r>
              <a:endParaRPr lang="ar-SY" sz="1600" b="1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8" name="مجموعة 7"/>
          <p:cNvGrpSpPr/>
          <p:nvPr/>
        </p:nvGrpSpPr>
        <p:grpSpPr>
          <a:xfrm>
            <a:off x="2498830" y="4793663"/>
            <a:ext cx="2364527" cy="653324"/>
            <a:chOff x="2498830" y="4793663"/>
            <a:chExt cx="2364527" cy="653324"/>
          </a:xfrm>
        </p:grpSpPr>
        <p:sp>
          <p:nvSpPr>
            <p:cNvPr id="59" name="Oval 23">
              <a:extLst>
                <a:ext uri="{FF2B5EF4-FFF2-40B4-BE49-F238E27FC236}">
                  <a16:creationId xmlns="" xmlns:a16="http://schemas.microsoft.com/office/drawing/2014/main" id="{44A9A76D-E564-446B-B4C7-E497182CD7F6}"/>
                </a:ext>
              </a:extLst>
            </p:cNvPr>
            <p:cNvSpPr/>
            <p:nvPr/>
          </p:nvSpPr>
          <p:spPr>
            <a:xfrm rot="16200000" flipH="1">
              <a:off x="3354432" y="3938061"/>
              <a:ext cx="653324" cy="236452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8">
              <a:extLst>
                <a:ext uri="{FF2B5EF4-FFF2-40B4-BE49-F238E27FC236}">
                  <a16:creationId xmlns="" xmlns:a16="http://schemas.microsoft.com/office/drawing/2014/main" id="{376BD576-9AA3-477F-BC86-FC21AE9211AB}"/>
                </a:ext>
              </a:extLst>
            </p:cNvPr>
            <p:cNvSpPr txBox="1"/>
            <p:nvPr/>
          </p:nvSpPr>
          <p:spPr>
            <a:xfrm rot="5400000">
              <a:off x="3441294" y="4302766"/>
              <a:ext cx="492443" cy="156866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swald" panose="02000503000000000000" pitchFamily="2" charset="0"/>
                </a:rPr>
                <a:t>حمى </a:t>
              </a:r>
              <a:endParaRPr lang="ar-SY" sz="1600" b="1" dirty="0"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861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0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6" dur="200" fill="hold"/>
                                        <p:tgtEl>
                                          <p:spTgt spid="12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"/>
                            </p:stCondLst>
                            <p:childTnLst>
                              <p:par>
                                <p:cTn id="9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50"/>
                            </p:stCondLst>
                            <p:childTnLst>
                              <p:par>
                                <p:cTn id="9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650"/>
                            </p:stCondLst>
                            <p:childTnLst>
                              <p:par>
                                <p:cTn id="10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150"/>
                            </p:stCondLst>
                            <p:childTnLst>
                              <p:par>
                                <p:cTn id="1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25" dur="200" fill="hold"/>
                                        <p:tgtEl>
                                          <p:spTgt spid="5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50"/>
                            </p:stCondLst>
                            <p:childTnLst>
                              <p:par>
                                <p:cTn id="13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150"/>
                            </p:stCondLst>
                            <p:childTnLst>
                              <p:par>
                                <p:cTn id="1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650"/>
                            </p:stCondLst>
                            <p:childTnLst>
                              <p:par>
                                <p:cTn id="14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150"/>
                            </p:stCondLst>
                            <p:childTnLst>
                              <p:par>
                                <p:cTn id="15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650"/>
                            </p:stCondLst>
                            <p:childTnLst>
                              <p:par>
                                <p:cTn id="15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30" grpId="0"/>
      <p:bldP spid="37" grpId="0" animBg="1"/>
      <p:bldP spid="38" grpId="0" animBg="1"/>
      <p:bldP spid="38" grpId="1" animBg="1"/>
      <p:bldP spid="127" grpId="0"/>
      <p:bldP spid="128" grpId="0" animBg="1"/>
      <p:bldP spid="129" grpId="0" animBg="1"/>
      <p:bldP spid="129" grpId="1" animBg="1"/>
      <p:bldP spid="49" grpId="0"/>
      <p:bldP spid="50" grpId="0" animBg="1"/>
      <p:bldP spid="51" grpId="0" animBg="1"/>
      <p:bldP spid="5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629911" y="-278914"/>
            <a:ext cx="1016252" cy="2365989"/>
            <a:chOff x="1248229" y="513368"/>
            <a:chExt cx="1016252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25817" y="513368"/>
              <a:ext cx="738664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r"/>
              <a:r>
                <a:rPr lang="ar-SY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وصيةُ ذي الإصبع العدوانيّ  قصيدة أمية بن أبي </a:t>
              </a:r>
              <a:r>
                <a:rPr lang="ar-SY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الصلت</a:t>
              </a:r>
              <a:endParaRPr lang="ar-SY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321383" y="4868334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مدخل الوحدة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37896" y="1266316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937926" y="1361132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10263826" y="657564"/>
            <a:ext cx="83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ثانياً-</a:t>
            </a:r>
            <a:endParaRPr lang="ar-SY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3048000" y="1636475"/>
            <a:ext cx="7215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أُشاهدُ العرض </a:t>
            </a:r>
            <a:r>
              <a:rPr lang="ar-SY" sz="2000" b="1" dirty="0">
                <a:latin typeface="Century Gothic" panose="020B0502020202020204" pitchFamily="34" charset="0"/>
              </a:rPr>
              <a:t>الوثائقي، </a:t>
            </a:r>
            <a:r>
              <a:rPr lang="ar-SY" sz="2000" b="1" dirty="0" smtClean="0">
                <a:latin typeface="Century Gothic" panose="020B0502020202020204" pitchFamily="34" charset="0"/>
              </a:rPr>
              <a:t>ثُمَّ أُشير ُبعلامة(    )عن </a:t>
            </a:r>
            <a:r>
              <a:rPr lang="ar-SY" sz="2000" b="1" dirty="0">
                <a:latin typeface="Century Gothic" panose="020B0502020202020204" pitchFamily="34" charset="0"/>
              </a:rPr>
              <a:t>يمين </a:t>
            </a:r>
            <a:r>
              <a:rPr lang="ar-SY" sz="2000" b="1" dirty="0" smtClean="0">
                <a:latin typeface="Century Gothic" panose="020B0502020202020204" pitchFamily="34" charset="0"/>
              </a:rPr>
              <a:t>الإجابة </a:t>
            </a:r>
            <a:r>
              <a:rPr lang="ar-SY" sz="2000" b="1" dirty="0">
                <a:latin typeface="Century Gothic" panose="020B0502020202020204" pitchFamily="34" charset="0"/>
              </a:rPr>
              <a:t>المناسبة مما يأتي</a:t>
            </a:r>
            <a:r>
              <a:rPr lang="ar-SY" sz="2000" b="1" dirty="0" smtClean="0">
                <a:latin typeface="Century Gothic" panose="020B0502020202020204" pitchFamily="34" charset="0"/>
              </a:rPr>
              <a:t>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7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0548046" y="1626917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0374876" y="1637675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1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15315737" y="1953398"/>
            <a:ext cx="2878224" cy="2878224"/>
          </a:xfrm>
          <a:prstGeom prst="rect">
            <a:avLst/>
          </a:prstGeom>
        </p:spPr>
      </p:pic>
      <p:grpSp>
        <p:nvGrpSpPr>
          <p:cNvPr id="43" name="Group 47">
            <a:extLst>
              <a:ext uri="{FF2B5EF4-FFF2-40B4-BE49-F238E27FC236}">
                <a16:creationId xmlns="" xmlns:a16="http://schemas.microsoft.com/office/drawing/2014/main" id="{C1B757D9-8D90-4B4B-B56E-8C0829E81185}"/>
              </a:ext>
            </a:extLst>
          </p:cNvPr>
          <p:cNvGrpSpPr/>
          <p:nvPr/>
        </p:nvGrpSpPr>
        <p:grpSpPr>
          <a:xfrm>
            <a:off x="6630210" y="1722230"/>
            <a:ext cx="228600" cy="228600"/>
            <a:chOff x="9158514" y="1814286"/>
            <a:chExt cx="435429" cy="435429"/>
          </a:xfrm>
        </p:grpSpPr>
        <p:sp>
          <p:nvSpPr>
            <p:cNvPr id="44" name="Oval 48">
              <a:extLst>
                <a:ext uri="{FF2B5EF4-FFF2-40B4-BE49-F238E27FC236}">
                  <a16:creationId xmlns="" xmlns:a16="http://schemas.microsoft.com/office/drawing/2014/main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6" name="Graphic 49" descr="Checkmark">
              <a:extLst>
                <a:ext uri="{FF2B5EF4-FFF2-40B4-BE49-F238E27FC236}">
                  <a16:creationId xmlns="" xmlns:a16="http://schemas.microsoft.com/office/drawing/2014/main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  <p:grpSp>
        <p:nvGrpSpPr>
          <p:cNvPr id="47" name="Group 70">
            <a:extLst>
              <a:ext uri="{FF2B5EF4-FFF2-40B4-BE49-F238E27FC236}">
                <a16:creationId xmlns="" xmlns:a16="http://schemas.microsoft.com/office/drawing/2014/main" id="{5884891D-7ED6-43B9-BFF0-DB4E42DCC2AD}"/>
              </a:ext>
            </a:extLst>
          </p:cNvPr>
          <p:cNvGrpSpPr/>
          <p:nvPr/>
        </p:nvGrpSpPr>
        <p:grpSpPr>
          <a:xfrm>
            <a:off x="5865191" y="3600433"/>
            <a:ext cx="2919451" cy="637002"/>
            <a:chOff x="7006142" y="1608051"/>
            <a:chExt cx="1204685" cy="1307929"/>
          </a:xfrm>
        </p:grpSpPr>
        <p:sp>
          <p:nvSpPr>
            <p:cNvPr id="49" name="Oval 15">
              <a:extLst>
                <a:ext uri="{FF2B5EF4-FFF2-40B4-BE49-F238E27FC236}">
                  <a16:creationId xmlns="" xmlns:a16="http://schemas.microsoft.com/office/drawing/2014/main" id="{25C16C94-E4DC-4902-8BE3-596FF4AA8714}"/>
                </a:ext>
              </a:extLst>
            </p:cNvPr>
            <p:cNvSpPr/>
            <p:nvPr/>
          </p:nvSpPr>
          <p:spPr>
            <a:xfrm>
              <a:off x="7006142" y="1608051"/>
              <a:ext cx="1204685" cy="120468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66">
              <a:extLst>
                <a:ext uri="{FF2B5EF4-FFF2-40B4-BE49-F238E27FC236}">
                  <a16:creationId xmlns="" xmlns:a16="http://schemas.microsoft.com/office/drawing/2014/main" id="{BD4B29FC-6A84-4E7C-A261-5EF66E9C5A59}"/>
                </a:ext>
              </a:extLst>
            </p:cNvPr>
            <p:cNvSpPr txBox="1"/>
            <p:nvPr/>
          </p:nvSpPr>
          <p:spPr>
            <a:xfrm>
              <a:off x="7129683" y="1778896"/>
              <a:ext cx="982949" cy="1137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خُطْبة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محفليّة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1" name="Group 75">
            <a:extLst>
              <a:ext uri="{FF2B5EF4-FFF2-40B4-BE49-F238E27FC236}">
                <a16:creationId xmlns="" xmlns:a16="http://schemas.microsoft.com/office/drawing/2014/main" id="{12566D88-31D6-416B-B5B5-685630FB662C}"/>
              </a:ext>
            </a:extLst>
          </p:cNvPr>
          <p:cNvGrpSpPr/>
          <p:nvPr/>
        </p:nvGrpSpPr>
        <p:grpSpPr>
          <a:xfrm>
            <a:off x="9052332" y="3581848"/>
            <a:ext cx="2919450" cy="608492"/>
            <a:chOff x="6803483" y="3004413"/>
            <a:chExt cx="1204685" cy="1249391"/>
          </a:xfrm>
        </p:grpSpPr>
        <p:sp>
          <p:nvSpPr>
            <p:cNvPr id="52" name="Oval 10">
              <a:extLst>
                <a:ext uri="{FF2B5EF4-FFF2-40B4-BE49-F238E27FC236}">
                  <a16:creationId xmlns="" xmlns:a16="http://schemas.microsoft.com/office/drawing/2014/main" id="{2B602DCE-9734-498E-BA99-D31148558385}"/>
                </a:ext>
              </a:extLst>
            </p:cNvPr>
            <p:cNvSpPr/>
            <p:nvPr/>
          </p:nvSpPr>
          <p:spPr>
            <a:xfrm>
              <a:off x="6803483" y="3004413"/>
              <a:ext cx="1204685" cy="120468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74">
              <a:extLst>
                <a:ext uri="{FF2B5EF4-FFF2-40B4-BE49-F238E27FC236}">
                  <a16:creationId xmlns="" xmlns:a16="http://schemas.microsoft.com/office/drawing/2014/main" id="{E61E29B1-A885-49FA-8EF0-8DCA134FF6ED}"/>
                </a:ext>
              </a:extLst>
            </p:cNvPr>
            <p:cNvSpPr txBox="1"/>
            <p:nvPr/>
          </p:nvSpPr>
          <p:spPr>
            <a:xfrm>
              <a:off x="6917436" y="3116720"/>
              <a:ext cx="982949" cy="1137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خُطْبة دينية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5" name="Group 70">
            <a:extLst>
              <a:ext uri="{FF2B5EF4-FFF2-40B4-BE49-F238E27FC236}">
                <a16:creationId xmlns="" xmlns:a16="http://schemas.microsoft.com/office/drawing/2014/main" id="{5884891D-7ED6-43B9-BFF0-DB4E42DCC2AD}"/>
              </a:ext>
            </a:extLst>
          </p:cNvPr>
          <p:cNvGrpSpPr/>
          <p:nvPr/>
        </p:nvGrpSpPr>
        <p:grpSpPr>
          <a:xfrm>
            <a:off x="2578382" y="3599888"/>
            <a:ext cx="2919453" cy="608004"/>
            <a:chOff x="7006142" y="1608051"/>
            <a:chExt cx="1204685" cy="1248388"/>
          </a:xfrm>
        </p:grpSpPr>
        <p:sp>
          <p:nvSpPr>
            <p:cNvPr id="56" name="Oval 15">
              <a:extLst>
                <a:ext uri="{FF2B5EF4-FFF2-40B4-BE49-F238E27FC236}">
                  <a16:creationId xmlns="" xmlns:a16="http://schemas.microsoft.com/office/drawing/2014/main" id="{25C16C94-E4DC-4902-8BE3-596FF4AA8714}"/>
                </a:ext>
              </a:extLst>
            </p:cNvPr>
            <p:cNvSpPr/>
            <p:nvPr/>
          </p:nvSpPr>
          <p:spPr>
            <a:xfrm>
              <a:off x="7006142" y="1608051"/>
              <a:ext cx="1204685" cy="120468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66">
              <a:extLst>
                <a:ext uri="{FF2B5EF4-FFF2-40B4-BE49-F238E27FC236}">
                  <a16:creationId xmlns="" xmlns:a16="http://schemas.microsoft.com/office/drawing/2014/main" id="{BD4B29FC-6A84-4E7C-A261-5EF66E9C5A59}"/>
                </a:ext>
              </a:extLst>
            </p:cNvPr>
            <p:cNvSpPr txBox="1"/>
            <p:nvPr/>
          </p:nvSpPr>
          <p:spPr>
            <a:xfrm>
              <a:off x="7117010" y="1719355"/>
              <a:ext cx="982949" cy="1137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ندوة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9" name="Group 47">
            <a:extLst>
              <a:ext uri="{FF2B5EF4-FFF2-40B4-BE49-F238E27FC236}">
                <a16:creationId xmlns="" xmlns:a16="http://schemas.microsoft.com/office/drawing/2014/main" id="{C1B757D9-8D90-4B4B-B56E-8C0829E81185}"/>
              </a:ext>
            </a:extLst>
          </p:cNvPr>
          <p:cNvGrpSpPr/>
          <p:nvPr/>
        </p:nvGrpSpPr>
        <p:grpSpPr>
          <a:xfrm>
            <a:off x="7319436" y="4356262"/>
            <a:ext cx="228600" cy="228600"/>
            <a:chOff x="9158514" y="1814286"/>
            <a:chExt cx="435429" cy="435429"/>
          </a:xfrm>
        </p:grpSpPr>
        <p:sp>
          <p:nvSpPr>
            <p:cNvPr id="67" name="Oval 48">
              <a:extLst>
                <a:ext uri="{FF2B5EF4-FFF2-40B4-BE49-F238E27FC236}">
                  <a16:creationId xmlns="" xmlns:a16="http://schemas.microsoft.com/office/drawing/2014/main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8" name="Graphic 49" descr="Checkmark">
              <a:extLst>
                <a:ext uri="{FF2B5EF4-FFF2-40B4-BE49-F238E27FC236}">
                  <a16:creationId xmlns="" xmlns:a16="http://schemas.microsoft.com/office/drawing/2014/main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8752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0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"/>
                            </p:stCondLst>
                            <p:childTnLst>
                              <p:par>
                                <p:cTn id="9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650"/>
                            </p:stCondLst>
                            <p:childTnLst>
                              <p:par>
                                <p:cTn id="1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950"/>
                            </p:stCondLst>
                            <p:childTnLst>
                              <p:par>
                                <p:cTn id="1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250"/>
                            </p:stCondLst>
                            <p:childTnLst>
                              <p:par>
                                <p:cTn id="1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30" grpId="0"/>
      <p:bldP spid="112" grpId="0"/>
      <p:bldP spid="32" grpId="0"/>
      <p:bldP spid="37" grpId="0" animBg="1"/>
      <p:bldP spid="38" grpId="0" animBg="1"/>
      <p:bldP spid="3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585461" y="-272564"/>
            <a:ext cx="1028952" cy="2365989"/>
            <a:chOff x="1248229" y="551468"/>
            <a:chExt cx="1028952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38517" y="551468"/>
              <a:ext cx="738664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r"/>
              <a:r>
                <a:rPr lang="ar-SY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وصيةُ ذي الإصبع العدوانيّ  قصيدة أمية بن أبي </a:t>
              </a:r>
              <a:r>
                <a:rPr lang="ar-SY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الصلت</a:t>
              </a:r>
              <a:endParaRPr lang="ar-SY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321383" y="4868334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مدخل الوحدة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37896" y="1266316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937926" y="1361132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10263826" y="657564"/>
            <a:ext cx="83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ثالثاً-</a:t>
            </a:r>
            <a:endParaRPr lang="ar-SY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6812959" y="1218692"/>
            <a:ext cx="3215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أَقرأُ النَّصين </a:t>
            </a:r>
            <a:r>
              <a:rPr lang="ar-SY" sz="2000" b="1" dirty="0">
                <a:latin typeface="Century Gothic" panose="020B0502020202020204" pitchFamily="34" charset="0"/>
              </a:rPr>
              <a:t>الآتيين </a:t>
            </a:r>
            <a:r>
              <a:rPr lang="ar-SY" sz="2000" b="1" dirty="0" smtClean="0">
                <a:latin typeface="Century Gothic" panose="020B0502020202020204" pitchFamily="34" charset="0"/>
              </a:rPr>
              <a:t>قراءةً معبّرةً: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7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0312505" y="1209134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0139335" y="1219892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1</a:t>
            </a:r>
            <a:endParaRPr lang="en-US" dirty="0"/>
          </a:p>
        </p:txBody>
      </p:sp>
      <p:pic>
        <p:nvPicPr>
          <p:cNvPr id="61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15315737" y="1953398"/>
            <a:ext cx="2878224" cy="2878224"/>
          </a:xfrm>
          <a:prstGeom prst="rect">
            <a:avLst/>
          </a:prstGeom>
        </p:spPr>
      </p:pic>
      <p:sp>
        <p:nvSpPr>
          <p:cNvPr id="45" name="Google Shape;218;p2"/>
          <p:cNvSpPr/>
          <p:nvPr/>
        </p:nvSpPr>
        <p:spPr>
          <a:xfrm>
            <a:off x="3260446" y="1860656"/>
            <a:ext cx="7772400" cy="4795992"/>
          </a:xfrm>
          <a:prstGeom prst="roundRect">
            <a:avLst>
              <a:gd name="adj" fmla="val 1646"/>
            </a:avLst>
          </a:prstGeom>
          <a:solidFill>
            <a:srgbClr val="855A38"/>
          </a:solidFill>
          <a:ln>
            <a:noFill/>
          </a:ln>
          <a:effectLst>
            <a:outerShdw blurRad="304800" dist="254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219;p2"/>
          <p:cNvSpPr/>
          <p:nvPr/>
        </p:nvSpPr>
        <p:spPr>
          <a:xfrm rot="-5400000">
            <a:off x="2838765" y="2451592"/>
            <a:ext cx="4357206" cy="3482440"/>
          </a:xfrm>
          <a:prstGeom prst="round2SameRect">
            <a:avLst>
              <a:gd name="adj1" fmla="val 5053"/>
              <a:gd name="adj2" fmla="val 0"/>
            </a:avLst>
          </a:prstGeom>
          <a:solidFill>
            <a:srgbClr val="D8D8D8">
              <a:alpha val="75686"/>
            </a:srgbClr>
          </a:solidFill>
          <a:ln>
            <a:noFill/>
          </a:ln>
          <a:effectLst>
            <a:outerShdw blurRad="101600" dist="762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4" name="Google Shape;225;p2"/>
          <p:cNvGrpSpPr/>
          <p:nvPr/>
        </p:nvGrpSpPr>
        <p:grpSpPr>
          <a:xfrm>
            <a:off x="3389609" y="2134076"/>
            <a:ext cx="3482440" cy="4285165"/>
            <a:chOff x="1734414" y="495297"/>
            <a:chExt cx="4361586" cy="5853550"/>
          </a:xfrm>
        </p:grpSpPr>
        <p:sp>
          <p:nvSpPr>
            <p:cNvPr id="57" name="Google Shape;226;p2"/>
            <p:cNvSpPr/>
            <p:nvPr/>
          </p:nvSpPr>
          <p:spPr>
            <a:xfrm rot="-5400000">
              <a:off x="995360" y="1234352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203200" dist="508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0" name="Google Shape;227;p2"/>
            <p:cNvCxnSpPr/>
            <p:nvPr/>
          </p:nvCxnSpPr>
          <p:spPr>
            <a:xfrm>
              <a:off x="1734414" y="144087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2" name="Google Shape;228;p2"/>
            <p:cNvCxnSpPr/>
            <p:nvPr/>
          </p:nvCxnSpPr>
          <p:spPr>
            <a:xfrm>
              <a:off x="5597236" y="509152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3" name="Google Shape;229;p2"/>
            <p:cNvCxnSpPr/>
            <p:nvPr/>
          </p:nvCxnSpPr>
          <p:spPr>
            <a:xfrm>
              <a:off x="1734414" y="180108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4" name="Google Shape;230;p2"/>
            <p:cNvCxnSpPr/>
            <p:nvPr/>
          </p:nvCxnSpPr>
          <p:spPr>
            <a:xfrm>
              <a:off x="1734414" y="216130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5" name="Google Shape;231;p2"/>
            <p:cNvCxnSpPr/>
            <p:nvPr/>
          </p:nvCxnSpPr>
          <p:spPr>
            <a:xfrm>
              <a:off x="1734414" y="252152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6" name="Google Shape;232;p2"/>
            <p:cNvCxnSpPr/>
            <p:nvPr/>
          </p:nvCxnSpPr>
          <p:spPr>
            <a:xfrm>
              <a:off x="1734414" y="288174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9" name="Google Shape;233;p2"/>
            <p:cNvCxnSpPr/>
            <p:nvPr/>
          </p:nvCxnSpPr>
          <p:spPr>
            <a:xfrm>
              <a:off x="1734414" y="324196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0" name="Google Shape;234;p2"/>
            <p:cNvCxnSpPr/>
            <p:nvPr/>
          </p:nvCxnSpPr>
          <p:spPr>
            <a:xfrm>
              <a:off x="1734414" y="360217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1" name="Google Shape;235;p2"/>
            <p:cNvCxnSpPr/>
            <p:nvPr/>
          </p:nvCxnSpPr>
          <p:spPr>
            <a:xfrm>
              <a:off x="1734414" y="396239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2" name="Google Shape;236;p2"/>
            <p:cNvCxnSpPr/>
            <p:nvPr/>
          </p:nvCxnSpPr>
          <p:spPr>
            <a:xfrm>
              <a:off x="1734414" y="432261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3" name="Google Shape;237;p2"/>
            <p:cNvCxnSpPr/>
            <p:nvPr/>
          </p:nvCxnSpPr>
          <p:spPr>
            <a:xfrm>
              <a:off x="1734414" y="468283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4" name="Google Shape;238;p2"/>
            <p:cNvCxnSpPr/>
            <p:nvPr/>
          </p:nvCxnSpPr>
          <p:spPr>
            <a:xfrm>
              <a:off x="1734414" y="504305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" name="Google Shape;239;p2"/>
            <p:cNvCxnSpPr/>
            <p:nvPr/>
          </p:nvCxnSpPr>
          <p:spPr>
            <a:xfrm>
              <a:off x="1734414" y="540326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" name="Google Shape;240;p2"/>
            <p:cNvCxnSpPr/>
            <p:nvPr/>
          </p:nvCxnSpPr>
          <p:spPr>
            <a:xfrm>
              <a:off x="1734414" y="576348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77" name="Google Shape;241;p2"/>
          <p:cNvSpPr/>
          <p:nvPr/>
        </p:nvSpPr>
        <p:spPr>
          <a:xfrm rot="5400000" flipH="1">
            <a:off x="6955333" y="2505216"/>
            <a:ext cx="4371446" cy="3482440"/>
          </a:xfrm>
          <a:prstGeom prst="round2SameRect">
            <a:avLst>
              <a:gd name="adj1" fmla="val 5053"/>
              <a:gd name="adj2" fmla="val 0"/>
            </a:avLst>
          </a:prstGeom>
          <a:solidFill>
            <a:srgbClr val="D8D8D8">
              <a:alpha val="75686"/>
            </a:srgbClr>
          </a:solidFill>
          <a:ln>
            <a:noFill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8" name="Google Shape;242;p2"/>
          <p:cNvGrpSpPr/>
          <p:nvPr/>
        </p:nvGrpSpPr>
        <p:grpSpPr>
          <a:xfrm>
            <a:off x="7274959" y="2160988"/>
            <a:ext cx="3482439" cy="4204516"/>
            <a:chOff x="6143285" y="416780"/>
            <a:chExt cx="4361585" cy="5925138"/>
          </a:xfrm>
        </p:grpSpPr>
        <p:sp>
          <p:nvSpPr>
            <p:cNvPr id="79" name="Google Shape;243;p2"/>
            <p:cNvSpPr/>
            <p:nvPr/>
          </p:nvSpPr>
          <p:spPr>
            <a:xfrm rot="5400000" flipH="1">
              <a:off x="5404230" y="1155835"/>
              <a:ext cx="5839695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88900" dist="635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80" name="Google Shape;244;p2"/>
            <p:cNvCxnSpPr/>
            <p:nvPr/>
          </p:nvCxnSpPr>
          <p:spPr>
            <a:xfrm rot="10800000">
              <a:off x="6610235" y="143394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1" name="Google Shape;245;p2"/>
            <p:cNvCxnSpPr/>
            <p:nvPr/>
          </p:nvCxnSpPr>
          <p:spPr>
            <a:xfrm>
              <a:off x="6689766" y="502223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2" name="Google Shape;246;p2"/>
            <p:cNvCxnSpPr/>
            <p:nvPr/>
          </p:nvCxnSpPr>
          <p:spPr>
            <a:xfrm rot="10800000">
              <a:off x="6610235" y="179415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3" name="Google Shape;247;p2"/>
            <p:cNvCxnSpPr/>
            <p:nvPr/>
          </p:nvCxnSpPr>
          <p:spPr>
            <a:xfrm rot="10800000">
              <a:off x="6642047" y="215437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4" name="Google Shape;248;p2"/>
            <p:cNvCxnSpPr/>
            <p:nvPr/>
          </p:nvCxnSpPr>
          <p:spPr>
            <a:xfrm rot="10800000">
              <a:off x="6626141" y="251459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5" name="Google Shape;249;p2"/>
            <p:cNvCxnSpPr/>
            <p:nvPr/>
          </p:nvCxnSpPr>
          <p:spPr>
            <a:xfrm rot="10800000">
              <a:off x="6610235" y="287481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6" name="Google Shape;250;p2"/>
            <p:cNvCxnSpPr/>
            <p:nvPr/>
          </p:nvCxnSpPr>
          <p:spPr>
            <a:xfrm rot="10800000">
              <a:off x="6626141" y="323503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7" name="Google Shape;251;p2"/>
            <p:cNvCxnSpPr/>
            <p:nvPr/>
          </p:nvCxnSpPr>
          <p:spPr>
            <a:xfrm rot="10800000">
              <a:off x="6642047" y="359524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8" name="Google Shape;252;p2"/>
            <p:cNvCxnSpPr/>
            <p:nvPr/>
          </p:nvCxnSpPr>
          <p:spPr>
            <a:xfrm rot="10800000">
              <a:off x="6642047" y="395546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9" name="Google Shape;253;p2"/>
            <p:cNvCxnSpPr/>
            <p:nvPr/>
          </p:nvCxnSpPr>
          <p:spPr>
            <a:xfrm rot="10800000">
              <a:off x="6626141" y="431568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0" name="Google Shape;254;p2"/>
            <p:cNvCxnSpPr/>
            <p:nvPr/>
          </p:nvCxnSpPr>
          <p:spPr>
            <a:xfrm rot="10800000">
              <a:off x="6642047" y="467590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1" name="Google Shape;255;p2"/>
            <p:cNvCxnSpPr/>
            <p:nvPr/>
          </p:nvCxnSpPr>
          <p:spPr>
            <a:xfrm rot="10800000">
              <a:off x="6626141" y="503612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2" name="Google Shape;256;p2"/>
            <p:cNvCxnSpPr/>
            <p:nvPr/>
          </p:nvCxnSpPr>
          <p:spPr>
            <a:xfrm rot="10800000">
              <a:off x="6626141" y="5396339"/>
              <a:ext cx="3862821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3" name="Google Shape;257;p2"/>
            <p:cNvCxnSpPr/>
            <p:nvPr/>
          </p:nvCxnSpPr>
          <p:spPr>
            <a:xfrm rot="10800000">
              <a:off x="6594329" y="5756557"/>
              <a:ext cx="3862823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94" name="Google Shape;264;p2"/>
          <p:cNvGrpSpPr/>
          <p:nvPr/>
        </p:nvGrpSpPr>
        <p:grpSpPr>
          <a:xfrm>
            <a:off x="3410743" y="2085605"/>
            <a:ext cx="3517372" cy="4286749"/>
            <a:chOff x="1734414" y="495298"/>
            <a:chExt cx="4405336" cy="5853549"/>
          </a:xfrm>
        </p:grpSpPr>
        <p:sp>
          <p:nvSpPr>
            <p:cNvPr id="95" name="Google Shape;265;p2"/>
            <p:cNvSpPr/>
            <p:nvPr/>
          </p:nvSpPr>
          <p:spPr>
            <a:xfrm rot="16200000">
              <a:off x="1039111" y="1234352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203200" dist="508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6" name="Google Shape;266;p2"/>
            <p:cNvCxnSpPr/>
            <p:nvPr/>
          </p:nvCxnSpPr>
          <p:spPr>
            <a:xfrm>
              <a:off x="1734414" y="144087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7" name="Google Shape;267;p2"/>
            <p:cNvCxnSpPr/>
            <p:nvPr/>
          </p:nvCxnSpPr>
          <p:spPr>
            <a:xfrm>
              <a:off x="5597236" y="509152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8" name="Google Shape;268;p2"/>
            <p:cNvCxnSpPr/>
            <p:nvPr/>
          </p:nvCxnSpPr>
          <p:spPr>
            <a:xfrm>
              <a:off x="1734414" y="180108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9" name="Google Shape;269;p2"/>
            <p:cNvCxnSpPr/>
            <p:nvPr/>
          </p:nvCxnSpPr>
          <p:spPr>
            <a:xfrm>
              <a:off x="1734414" y="216130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0" name="Google Shape;270;p2"/>
            <p:cNvCxnSpPr/>
            <p:nvPr/>
          </p:nvCxnSpPr>
          <p:spPr>
            <a:xfrm>
              <a:off x="1734414" y="252152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1" name="Google Shape;271;p2"/>
            <p:cNvCxnSpPr/>
            <p:nvPr/>
          </p:nvCxnSpPr>
          <p:spPr>
            <a:xfrm>
              <a:off x="1734414" y="288174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2" name="Google Shape;272;p2"/>
            <p:cNvCxnSpPr/>
            <p:nvPr/>
          </p:nvCxnSpPr>
          <p:spPr>
            <a:xfrm>
              <a:off x="1734414" y="324196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3" name="Google Shape;273;p2"/>
            <p:cNvCxnSpPr/>
            <p:nvPr/>
          </p:nvCxnSpPr>
          <p:spPr>
            <a:xfrm>
              <a:off x="1734414" y="360217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4" name="Google Shape;274;p2"/>
            <p:cNvCxnSpPr/>
            <p:nvPr/>
          </p:nvCxnSpPr>
          <p:spPr>
            <a:xfrm>
              <a:off x="1734414" y="396239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5" name="Google Shape;275;p2"/>
            <p:cNvCxnSpPr/>
            <p:nvPr/>
          </p:nvCxnSpPr>
          <p:spPr>
            <a:xfrm>
              <a:off x="1734414" y="432261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6" name="Google Shape;276;p2"/>
            <p:cNvCxnSpPr/>
            <p:nvPr/>
          </p:nvCxnSpPr>
          <p:spPr>
            <a:xfrm>
              <a:off x="1734414" y="468283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7" name="Google Shape;277;p2"/>
            <p:cNvCxnSpPr/>
            <p:nvPr/>
          </p:nvCxnSpPr>
          <p:spPr>
            <a:xfrm>
              <a:off x="1734414" y="504305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3" name="Google Shape;278;p2"/>
            <p:cNvCxnSpPr/>
            <p:nvPr/>
          </p:nvCxnSpPr>
          <p:spPr>
            <a:xfrm>
              <a:off x="1734414" y="540326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4" name="Google Shape;279;p2"/>
            <p:cNvCxnSpPr/>
            <p:nvPr/>
          </p:nvCxnSpPr>
          <p:spPr>
            <a:xfrm>
              <a:off x="1734414" y="576348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15" name="Google Shape;280;p2"/>
          <p:cNvGrpSpPr/>
          <p:nvPr/>
        </p:nvGrpSpPr>
        <p:grpSpPr>
          <a:xfrm>
            <a:off x="7157517" y="2119964"/>
            <a:ext cx="3482440" cy="4262170"/>
            <a:chOff x="6191002" y="488369"/>
            <a:chExt cx="4361586" cy="5853549"/>
          </a:xfrm>
        </p:grpSpPr>
        <p:sp>
          <p:nvSpPr>
            <p:cNvPr id="116" name="Google Shape;281;p2"/>
            <p:cNvSpPr/>
            <p:nvPr/>
          </p:nvSpPr>
          <p:spPr>
            <a:xfrm rot="5400000" flipH="1">
              <a:off x="5451948" y="1227423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88900" dist="635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7" name="Google Shape;282;p2"/>
            <p:cNvCxnSpPr/>
            <p:nvPr/>
          </p:nvCxnSpPr>
          <p:spPr>
            <a:xfrm rot="10800000">
              <a:off x="6689766" y="143394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8" name="Google Shape;283;p2"/>
            <p:cNvCxnSpPr/>
            <p:nvPr/>
          </p:nvCxnSpPr>
          <p:spPr>
            <a:xfrm>
              <a:off x="6689766" y="502223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9" name="Google Shape;284;p2"/>
            <p:cNvCxnSpPr/>
            <p:nvPr/>
          </p:nvCxnSpPr>
          <p:spPr>
            <a:xfrm rot="10800000">
              <a:off x="6689766" y="179415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0" name="Google Shape;285;p2"/>
            <p:cNvCxnSpPr/>
            <p:nvPr/>
          </p:nvCxnSpPr>
          <p:spPr>
            <a:xfrm rot="10800000">
              <a:off x="6689766" y="215437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1" name="Google Shape;286;p2"/>
            <p:cNvCxnSpPr/>
            <p:nvPr/>
          </p:nvCxnSpPr>
          <p:spPr>
            <a:xfrm rot="10800000">
              <a:off x="6689766" y="251459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2" name="Google Shape;287;p2"/>
            <p:cNvCxnSpPr/>
            <p:nvPr/>
          </p:nvCxnSpPr>
          <p:spPr>
            <a:xfrm rot="10800000">
              <a:off x="6689766" y="287481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3" name="Google Shape;288;p2"/>
            <p:cNvCxnSpPr/>
            <p:nvPr/>
          </p:nvCxnSpPr>
          <p:spPr>
            <a:xfrm rot="10800000">
              <a:off x="6689766" y="323503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4" name="Google Shape;289;p2"/>
            <p:cNvCxnSpPr/>
            <p:nvPr/>
          </p:nvCxnSpPr>
          <p:spPr>
            <a:xfrm rot="10800000">
              <a:off x="6689766" y="359524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5" name="Google Shape;290;p2"/>
            <p:cNvCxnSpPr/>
            <p:nvPr/>
          </p:nvCxnSpPr>
          <p:spPr>
            <a:xfrm rot="10800000">
              <a:off x="6689766" y="395546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6" name="Google Shape;291;p2"/>
            <p:cNvCxnSpPr/>
            <p:nvPr/>
          </p:nvCxnSpPr>
          <p:spPr>
            <a:xfrm rot="10800000">
              <a:off x="6689766" y="431568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7" name="Google Shape;292;p2"/>
            <p:cNvCxnSpPr/>
            <p:nvPr/>
          </p:nvCxnSpPr>
          <p:spPr>
            <a:xfrm rot="10800000">
              <a:off x="6689766" y="467590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8" name="Google Shape;293;p2"/>
            <p:cNvCxnSpPr/>
            <p:nvPr/>
          </p:nvCxnSpPr>
          <p:spPr>
            <a:xfrm rot="10800000">
              <a:off x="6689766" y="503612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9" name="Google Shape;294;p2"/>
            <p:cNvCxnSpPr/>
            <p:nvPr/>
          </p:nvCxnSpPr>
          <p:spPr>
            <a:xfrm rot="10800000">
              <a:off x="6689766" y="539633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30" name="Google Shape;295;p2"/>
            <p:cNvCxnSpPr/>
            <p:nvPr/>
          </p:nvCxnSpPr>
          <p:spPr>
            <a:xfrm rot="10800000">
              <a:off x="6689766" y="575655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31" name="Google Shape;296;p2"/>
          <p:cNvGrpSpPr/>
          <p:nvPr/>
        </p:nvGrpSpPr>
        <p:grpSpPr>
          <a:xfrm>
            <a:off x="6648413" y="1922137"/>
            <a:ext cx="896383" cy="4478681"/>
            <a:chOff x="5597236" y="488368"/>
            <a:chExt cx="1122676" cy="5839694"/>
          </a:xfrm>
        </p:grpSpPr>
        <p:sp>
          <p:nvSpPr>
            <p:cNvPr id="132" name="Google Shape;297;p2"/>
            <p:cNvSpPr/>
            <p:nvPr/>
          </p:nvSpPr>
          <p:spPr>
            <a:xfrm>
              <a:off x="5597236" y="488368"/>
              <a:ext cx="1122676" cy="5839694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49600">
                  <a:srgbClr val="7F7F7F">
                    <a:alpha val="72941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33" name="Google Shape;298;p2"/>
            <p:cNvGrpSpPr/>
            <p:nvPr/>
          </p:nvGrpSpPr>
          <p:grpSpPr>
            <a:xfrm>
              <a:off x="5847936" y="991929"/>
              <a:ext cx="568696" cy="201168"/>
              <a:chOff x="5868383" y="858579"/>
              <a:chExt cx="568696" cy="201168"/>
            </a:xfrm>
          </p:grpSpPr>
          <p:sp>
            <p:nvSpPr>
              <p:cNvPr id="179" name="Google Shape;29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0" name="Google Shape;30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1" name="Google Shape;30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2" name="Google Shape;30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4" name="Google Shape;303;p2"/>
            <p:cNvGrpSpPr/>
            <p:nvPr/>
          </p:nvGrpSpPr>
          <p:grpSpPr>
            <a:xfrm>
              <a:off x="5847936" y="1507207"/>
              <a:ext cx="568696" cy="201168"/>
              <a:chOff x="5868383" y="858579"/>
              <a:chExt cx="568696" cy="201168"/>
            </a:xfrm>
          </p:grpSpPr>
          <p:sp>
            <p:nvSpPr>
              <p:cNvPr id="175" name="Google Shape;30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6" name="Google Shape;30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7" name="Google Shape;30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8" name="Google Shape;30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5" name="Google Shape;308;p2"/>
            <p:cNvGrpSpPr/>
            <p:nvPr/>
          </p:nvGrpSpPr>
          <p:grpSpPr>
            <a:xfrm>
              <a:off x="5847936" y="2537763"/>
              <a:ext cx="568696" cy="201168"/>
              <a:chOff x="5868383" y="858579"/>
              <a:chExt cx="568696" cy="201168"/>
            </a:xfrm>
          </p:grpSpPr>
          <p:sp>
            <p:nvSpPr>
              <p:cNvPr id="171" name="Google Shape;30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2" name="Google Shape;31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3" name="Google Shape;31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4" name="Google Shape;31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6" name="Google Shape;313;p2"/>
            <p:cNvGrpSpPr/>
            <p:nvPr/>
          </p:nvGrpSpPr>
          <p:grpSpPr>
            <a:xfrm>
              <a:off x="5847936" y="3568319"/>
              <a:ext cx="568696" cy="201168"/>
              <a:chOff x="5868383" y="858579"/>
              <a:chExt cx="568696" cy="201168"/>
            </a:xfrm>
          </p:grpSpPr>
          <p:sp>
            <p:nvSpPr>
              <p:cNvPr id="167" name="Google Shape;31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8" name="Google Shape;31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9" name="Google Shape;31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0" name="Google Shape;31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7" name="Google Shape;318;p2"/>
            <p:cNvGrpSpPr/>
            <p:nvPr/>
          </p:nvGrpSpPr>
          <p:grpSpPr>
            <a:xfrm>
              <a:off x="5847936" y="4083597"/>
              <a:ext cx="568696" cy="201168"/>
              <a:chOff x="5868383" y="858579"/>
              <a:chExt cx="568696" cy="201168"/>
            </a:xfrm>
          </p:grpSpPr>
          <p:sp>
            <p:nvSpPr>
              <p:cNvPr id="163" name="Google Shape;31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4" name="Google Shape;32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5" name="Google Shape;32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6" name="Google Shape;32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8" name="Google Shape;323;p2"/>
            <p:cNvGrpSpPr/>
            <p:nvPr/>
          </p:nvGrpSpPr>
          <p:grpSpPr>
            <a:xfrm>
              <a:off x="5847936" y="5114153"/>
              <a:ext cx="568696" cy="201168"/>
              <a:chOff x="5868383" y="858579"/>
              <a:chExt cx="568696" cy="201168"/>
            </a:xfrm>
          </p:grpSpPr>
          <p:sp>
            <p:nvSpPr>
              <p:cNvPr id="159" name="Google Shape;32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0" name="Google Shape;32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1" name="Google Shape;32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2" name="Google Shape;32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9" name="Google Shape;328;p2"/>
            <p:cNvGrpSpPr/>
            <p:nvPr/>
          </p:nvGrpSpPr>
          <p:grpSpPr>
            <a:xfrm>
              <a:off x="5847936" y="5629431"/>
              <a:ext cx="568696" cy="201168"/>
              <a:chOff x="5868383" y="858579"/>
              <a:chExt cx="568696" cy="201168"/>
            </a:xfrm>
          </p:grpSpPr>
          <p:sp>
            <p:nvSpPr>
              <p:cNvPr id="155" name="Google Shape;32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6" name="Google Shape;33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7" name="Google Shape;33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8" name="Google Shape;33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0" name="Google Shape;333;p2"/>
            <p:cNvGrpSpPr/>
            <p:nvPr/>
          </p:nvGrpSpPr>
          <p:grpSpPr>
            <a:xfrm>
              <a:off x="5847936" y="2022485"/>
              <a:ext cx="568696" cy="201168"/>
              <a:chOff x="5868383" y="858579"/>
              <a:chExt cx="568696" cy="201168"/>
            </a:xfrm>
          </p:grpSpPr>
          <p:sp>
            <p:nvSpPr>
              <p:cNvPr id="151" name="Google Shape;33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" name="Google Shape;33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Google Shape;33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4" name="Google Shape;33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1" name="Google Shape;338;p2"/>
            <p:cNvGrpSpPr/>
            <p:nvPr/>
          </p:nvGrpSpPr>
          <p:grpSpPr>
            <a:xfrm>
              <a:off x="5847936" y="3053041"/>
              <a:ext cx="568696" cy="201168"/>
              <a:chOff x="5868383" y="858579"/>
              <a:chExt cx="568696" cy="201168"/>
            </a:xfrm>
          </p:grpSpPr>
          <p:sp>
            <p:nvSpPr>
              <p:cNvPr id="147" name="Google Shape;33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" name="Google Shape;34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" name="Google Shape;34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" name="Google Shape;34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2" name="Google Shape;343;p2"/>
            <p:cNvGrpSpPr/>
            <p:nvPr/>
          </p:nvGrpSpPr>
          <p:grpSpPr>
            <a:xfrm>
              <a:off x="5847936" y="4598875"/>
              <a:ext cx="568696" cy="201168"/>
              <a:chOff x="5868383" y="858579"/>
              <a:chExt cx="568696" cy="201168"/>
            </a:xfrm>
          </p:grpSpPr>
          <p:sp>
            <p:nvSpPr>
              <p:cNvPr id="143" name="Google Shape;34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34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34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34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83" name="Google Shape;348;p2"/>
          <p:cNvSpPr txBox="1"/>
          <p:nvPr/>
        </p:nvSpPr>
        <p:spPr>
          <a:xfrm>
            <a:off x="7790346" y="2105333"/>
            <a:ext cx="2451664" cy="50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ar-SY" b="1" dirty="0" smtClean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وصيةُ </a:t>
            </a:r>
            <a:r>
              <a:rPr lang="ar-SY" b="1" dirty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ذي </a:t>
            </a:r>
            <a:r>
              <a:rPr lang="ar-SY" b="1" dirty="0" smtClean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الإصبع العدوانيّ</a:t>
            </a:r>
            <a:endParaRPr sz="1200" dirty="0"/>
          </a:p>
        </p:txBody>
      </p:sp>
      <p:pic>
        <p:nvPicPr>
          <p:cNvPr id="184" name="Google Shape;349;p2"/>
          <p:cNvPicPr preferRelativeResize="0"/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77" b="100000" l="1678" r="98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39" r="430"/>
          <a:stretch/>
        </p:blipFill>
        <p:spPr>
          <a:xfrm>
            <a:off x="3466983" y="2562231"/>
            <a:ext cx="3604150" cy="3528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349;p2"/>
          <p:cNvPicPr preferRelativeResize="0"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146" y="2780664"/>
            <a:ext cx="3260498" cy="3310267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348;p2"/>
          <p:cNvSpPr txBox="1"/>
          <p:nvPr/>
        </p:nvSpPr>
        <p:spPr>
          <a:xfrm>
            <a:off x="3904997" y="2054441"/>
            <a:ext cx="2451664" cy="50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ar-SY" b="1" dirty="0" smtClean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قصيدة </a:t>
            </a:r>
            <a:r>
              <a:rPr lang="ar-SY" b="1" dirty="0" smtClean="0">
                <a:solidFill>
                  <a:schemeClr val="accent2"/>
                </a:solidFill>
              </a:rPr>
              <a:t>أمية </a:t>
            </a:r>
            <a:r>
              <a:rPr lang="ar-SY" b="1" dirty="0">
                <a:solidFill>
                  <a:schemeClr val="accent2"/>
                </a:solidFill>
              </a:rPr>
              <a:t>بن </a:t>
            </a:r>
            <a:r>
              <a:rPr lang="ar-SY" b="1" dirty="0" smtClean="0">
                <a:solidFill>
                  <a:schemeClr val="accent2"/>
                </a:solidFill>
              </a:rPr>
              <a:t>أبي الصلت</a:t>
            </a:r>
            <a:r>
              <a:rPr lang="ar-SY" b="1" dirty="0">
                <a:solidFill>
                  <a:schemeClr val="accent2"/>
                </a:solidFill>
              </a:rPr>
              <a:t>:</a:t>
            </a:r>
            <a:endParaRPr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2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0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"/>
                            </p:stCondLst>
                            <p:childTnLst>
                              <p:par>
                                <p:cTn id="9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30" grpId="0"/>
      <p:bldP spid="112" grpId="0"/>
      <p:bldP spid="32" grpId="0"/>
      <p:bldP spid="37" grpId="0" animBg="1"/>
      <p:bldP spid="38" grpId="0" animBg="1"/>
      <p:bldP spid="38" grpId="1" animBg="1"/>
      <p:bldP spid="45" grpId="0" animBg="1"/>
      <p:bldP spid="48" grpId="0" animBg="1"/>
      <p:bldP spid="77" grpId="0" animBg="1"/>
      <p:bldP spid="183" grpId="0"/>
      <p:bldP spid="1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673796" y="-229903"/>
            <a:ext cx="1006141" cy="2235298"/>
            <a:chOff x="1172029" y="550927"/>
            <a:chExt cx="1006141" cy="2235298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1720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439506" y="550927"/>
              <a:ext cx="738664" cy="2235298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r"/>
              <a:r>
                <a:rPr lang="ar-SY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وصيةُ ذي الإصبع العدوانيّ  قصيدة أمية بن أبي الصلت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371857" y="4975554"/>
            <a:ext cx="1405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مدخل الوحدة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128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3282475" y="1364076"/>
            <a:ext cx="6996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أُعيدُ رسم </a:t>
            </a:r>
            <a:r>
              <a:rPr lang="ar-SY" sz="2000" b="1" dirty="0">
                <a:latin typeface="Century Gothic" panose="020B0502020202020204" pitchFamily="34" charset="0"/>
              </a:rPr>
              <a:t>الكلمات التي تحتها خط في </a:t>
            </a:r>
            <a:r>
              <a:rPr lang="ar-SY" sz="2000" b="1" dirty="0" smtClean="0">
                <a:latin typeface="Century Gothic" panose="020B0502020202020204" pitchFamily="34" charset="0"/>
              </a:rPr>
              <a:t>النَّصين السابقين</a:t>
            </a:r>
            <a:r>
              <a:rPr lang="ar-SY" sz="2000" b="1" dirty="0">
                <a:latin typeface="Century Gothic" panose="020B0502020202020204" pitchFamily="34" charset="0"/>
              </a:rPr>
              <a:t>، </a:t>
            </a:r>
            <a:r>
              <a:rPr lang="ar-SY" sz="2000" b="1" dirty="0" smtClean="0">
                <a:latin typeface="Century Gothic" panose="020B0502020202020204" pitchFamily="34" charset="0"/>
              </a:rPr>
              <a:t>متأملاً </a:t>
            </a:r>
            <a:r>
              <a:rPr lang="ar-SY" sz="2000" b="1" dirty="0">
                <a:latin typeface="Century Gothic" panose="020B0502020202020204" pitchFamily="34" charset="0"/>
              </a:rPr>
              <a:t>كتابة( ل – لا</a:t>
            </a:r>
            <a:r>
              <a:rPr lang="ar-SY" sz="2000" b="1" dirty="0" smtClean="0">
                <a:latin typeface="Century Gothic" panose="020B0502020202020204" pitchFamily="34" charset="0"/>
              </a:rPr>
              <a:t>):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129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548558" y="1386210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375388" y="1403101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2</a:t>
            </a:r>
            <a:endParaRPr lang="en-US" dirty="0"/>
          </a:p>
        </p:txBody>
      </p:sp>
      <p:grpSp>
        <p:nvGrpSpPr>
          <p:cNvPr id="38" name="Group 71">
            <a:extLst>
              <a:ext uri="{FF2B5EF4-FFF2-40B4-BE49-F238E27FC236}">
                <a16:creationId xmlns="" xmlns:a16="http://schemas.microsoft.com/office/drawing/2014/main" id="{FDF27B60-7E6B-4A0A-B00D-72A07BD16E19}"/>
              </a:ext>
            </a:extLst>
          </p:cNvPr>
          <p:cNvGrpSpPr/>
          <p:nvPr/>
        </p:nvGrpSpPr>
        <p:grpSpPr>
          <a:xfrm>
            <a:off x="8663932" y="2242977"/>
            <a:ext cx="1330713" cy="1330713"/>
            <a:chOff x="4635157" y="1122201"/>
            <a:chExt cx="1330713" cy="1330713"/>
          </a:xfrm>
        </p:grpSpPr>
        <p:grpSp>
          <p:nvGrpSpPr>
            <p:cNvPr id="39" name="Group 54">
              <a:extLst>
                <a:ext uri="{FF2B5EF4-FFF2-40B4-BE49-F238E27FC236}">
                  <a16:creationId xmlns="" xmlns:a16="http://schemas.microsoft.com/office/drawing/2014/main" id="{CCE44E76-DCD3-4810-B524-4C0A3FFF9011}"/>
                </a:ext>
              </a:extLst>
            </p:cNvPr>
            <p:cNvGrpSpPr/>
            <p:nvPr/>
          </p:nvGrpSpPr>
          <p:grpSpPr>
            <a:xfrm>
              <a:off x="4635157" y="1122201"/>
              <a:ext cx="1330713" cy="1330713"/>
              <a:chOff x="4635157" y="1122201"/>
              <a:chExt cx="1330713" cy="1330713"/>
            </a:xfrm>
          </p:grpSpPr>
          <p:sp>
            <p:nvSpPr>
              <p:cNvPr id="41" name="Oval 23">
                <a:extLst>
                  <a:ext uri="{FF2B5EF4-FFF2-40B4-BE49-F238E27FC236}">
                    <a16:creationId xmlns="" xmlns:a16="http://schemas.microsoft.com/office/drawing/2014/main" id="{A8251A32-9ED0-46A7-B7E4-651ED5C2C411}"/>
                  </a:ext>
                </a:extLst>
              </p:cNvPr>
              <p:cNvSpPr/>
              <p:nvPr/>
            </p:nvSpPr>
            <p:spPr>
              <a:xfrm>
                <a:off x="4635157" y="1122201"/>
                <a:ext cx="1330713" cy="133071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2" name="Graphic 41" descr="User network">
                <a:extLst>
                  <a:ext uri="{FF2B5EF4-FFF2-40B4-BE49-F238E27FC236}">
                    <a16:creationId xmlns="" xmlns:a16="http://schemas.microsoft.com/office/drawing/2014/main" id="{DFDC2DC4-3A2D-405F-99FC-55E38FD2D7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5165185" y="1311295"/>
                <a:ext cx="290374" cy="290374"/>
              </a:xfrm>
              <a:prstGeom prst="rect">
                <a:avLst/>
              </a:prstGeom>
            </p:spPr>
          </p:pic>
        </p:grpSp>
        <p:sp>
          <p:nvSpPr>
            <p:cNvPr id="40" name="TextBox 65">
              <a:extLst>
                <a:ext uri="{FF2B5EF4-FFF2-40B4-BE49-F238E27FC236}">
                  <a16:creationId xmlns="" xmlns:a16="http://schemas.microsoft.com/office/drawing/2014/main" id="{63752D37-5856-413E-BAFB-8B20B6C33627}"/>
                </a:ext>
              </a:extLst>
            </p:cNvPr>
            <p:cNvSpPr txBox="1"/>
            <p:nvPr/>
          </p:nvSpPr>
          <p:spPr>
            <a:xfrm>
              <a:off x="4818898" y="1750962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ساهراً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3" name="Group 70">
            <a:extLst>
              <a:ext uri="{FF2B5EF4-FFF2-40B4-BE49-F238E27FC236}">
                <a16:creationId xmlns="" xmlns:a16="http://schemas.microsoft.com/office/drawing/2014/main" id="{5884891D-7ED6-43B9-BFF0-DB4E42DCC2AD}"/>
              </a:ext>
            </a:extLst>
          </p:cNvPr>
          <p:cNvGrpSpPr/>
          <p:nvPr/>
        </p:nvGrpSpPr>
        <p:grpSpPr>
          <a:xfrm>
            <a:off x="6541564" y="2250074"/>
            <a:ext cx="1374199" cy="1374199"/>
            <a:chOff x="7006142" y="1608051"/>
            <a:chExt cx="1204685" cy="1204685"/>
          </a:xfrm>
        </p:grpSpPr>
        <p:grpSp>
          <p:nvGrpSpPr>
            <p:cNvPr id="44" name="Group 48">
              <a:extLst>
                <a:ext uri="{FF2B5EF4-FFF2-40B4-BE49-F238E27FC236}">
                  <a16:creationId xmlns="" xmlns:a16="http://schemas.microsoft.com/office/drawing/2014/main" id="{70A508E6-2A6A-4AB6-8A61-886A60B4BD13}"/>
                </a:ext>
              </a:extLst>
            </p:cNvPr>
            <p:cNvGrpSpPr/>
            <p:nvPr/>
          </p:nvGrpSpPr>
          <p:grpSpPr>
            <a:xfrm>
              <a:off x="7006142" y="1608051"/>
              <a:ext cx="1204685" cy="1204685"/>
              <a:chOff x="7006142" y="1608051"/>
              <a:chExt cx="1204685" cy="1204685"/>
            </a:xfrm>
          </p:grpSpPr>
          <p:sp>
            <p:nvSpPr>
              <p:cNvPr id="46" name="Oval 15">
                <a:extLst>
                  <a:ext uri="{FF2B5EF4-FFF2-40B4-BE49-F238E27FC236}">
                    <a16:creationId xmlns="" xmlns:a16="http://schemas.microsoft.com/office/drawing/2014/main" id="{25C16C94-E4DC-4902-8BE3-596FF4AA8714}"/>
                  </a:ext>
                </a:extLst>
              </p:cNvPr>
              <p:cNvSpPr/>
              <p:nvPr/>
            </p:nvSpPr>
            <p:spPr>
              <a:xfrm>
                <a:off x="7006142" y="1608051"/>
                <a:ext cx="1204685" cy="1204685"/>
              </a:xfrm>
              <a:prstGeom prst="ellipse">
                <a:avLst/>
              </a:prstGeom>
              <a:solidFill>
                <a:srgbClr val="75C7F9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7" name="Graphic 37" descr="House">
                <a:extLst>
                  <a:ext uri="{FF2B5EF4-FFF2-40B4-BE49-F238E27FC236}">
                    <a16:creationId xmlns="" xmlns:a16="http://schemas.microsoft.com/office/drawing/2014/main" id="{B8054EE0-4CFD-452F-BE8E-6903F8C4FE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7448533" y="1620857"/>
                <a:ext cx="379128" cy="379128"/>
              </a:xfrm>
              <a:prstGeom prst="rect">
                <a:avLst/>
              </a:prstGeom>
            </p:spPr>
          </p:pic>
        </p:grpSp>
        <p:sp>
          <p:nvSpPr>
            <p:cNvPr id="45" name="TextBox 66">
              <a:extLst>
                <a:ext uri="{FF2B5EF4-FFF2-40B4-BE49-F238E27FC236}">
                  <a16:creationId xmlns="" xmlns:a16="http://schemas.microsoft.com/office/drawing/2014/main" id="{BD4B29FC-6A84-4E7C-A261-5EF66E9C5A59}"/>
                </a:ext>
              </a:extLst>
            </p:cNvPr>
            <p:cNvSpPr txBox="1"/>
            <p:nvPr/>
          </p:nvSpPr>
          <p:spPr>
            <a:xfrm>
              <a:off x="7006143" y="2104943"/>
              <a:ext cx="11064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المتفضل 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8" name="Group 75">
            <a:extLst>
              <a:ext uri="{FF2B5EF4-FFF2-40B4-BE49-F238E27FC236}">
                <a16:creationId xmlns="" xmlns:a16="http://schemas.microsoft.com/office/drawing/2014/main" id="{12566D88-31D6-416B-B5B5-685630FB662C}"/>
              </a:ext>
            </a:extLst>
          </p:cNvPr>
          <p:cNvGrpSpPr/>
          <p:nvPr/>
        </p:nvGrpSpPr>
        <p:grpSpPr>
          <a:xfrm>
            <a:off x="10674917" y="2317214"/>
            <a:ext cx="1204685" cy="1204685"/>
            <a:chOff x="6803483" y="3004413"/>
            <a:chExt cx="1204685" cy="1204685"/>
          </a:xfrm>
        </p:grpSpPr>
        <p:grpSp>
          <p:nvGrpSpPr>
            <p:cNvPr id="49" name="Group 51">
              <a:extLst>
                <a:ext uri="{FF2B5EF4-FFF2-40B4-BE49-F238E27FC236}">
                  <a16:creationId xmlns="" xmlns:a16="http://schemas.microsoft.com/office/drawing/2014/main" id="{C3322326-DC9B-437A-949E-23E6AA942AF8}"/>
                </a:ext>
              </a:extLst>
            </p:cNvPr>
            <p:cNvGrpSpPr/>
            <p:nvPr/>
          </p:nvGrpSpPr>
          <p:grpSpPr>
            <a:xfrm>
              <a:off x="6803483" y="3004413"/>
              <a:ext cx="1204685" cy="1204685"/>
              <a:chOff x="6803483" y="3004413"/>
              <a:chExt cx="1204685" cy="1204685"/>
            </a:xfrm>
          </p:grpSpPr>
          <p:sp>
            <p:nvSpPr>
              <p:cNvPr id="51" name="Oval 10">
                <a:extLst>
                  <a:ext uri="{FF2B5EF4-FFF2-40B4-BE49-F238E27FC236}">
                    <a16:creationId xmlns="" xmlns:a16="http://schemas.microsoft.com/office/drawing/2014/main" id="{2B602DCE-9734-498E-BA99-D31148558385}"/>
                  </a:ext>
                </a:extLst>
              </p:cNvPr>
              <p:cNvSpPr/>
              <p:nvPr/>
            </p:nvSpPr>
            <p:spPr>
              <a:xfrm>
                <a:off x="6803483" y="3004413"/>
                <a:ext cx="1204685" cy="1204685"/>
              </a:xfrm>
              <a:prstGeom prst="ellipse">
                <a:avLst/>
              </a:prstGeom>
              <a:solidFill>
                <a:srgbClr val="FF00FF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35" descr="Target">
                <a:extLst>
                  <a:ext uri="{FF2B5EF4-FFF2-40B4-BE49-F238E27FC236}">
                    <a16:creationId xmlns="" xmlns:a16="http://schemas.microsoft.com/office/drawing/2014/main" id="{CDF11D26-F863-4640-93EF-5EF105B6E0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21"/>
                  </a:ext>
                </a:extLst>
              </a:blip>
              <a:stretch>
                <a:fillRect/>
              </a:stretch>
            </p:blipFill>
            <p:spPr>
              <a:xfrm>
                <a:off x="7251979" y="3189099"/>
                <a:ext cx="274347" cy="274347"/>
              </a:xfrm>
              <a:prstGeom prst="rect">
                <a:avLst/>
              </a:prstGeom>
            </p:spPr>
          </p:pic>
        </p:grpSp>
        <p:sp>
          <p:nvSpPr>
            <p:cNvPr id="50" name="TextBox 74">
              <a:extLst>
                <a:ext uri="{FF2B5EF4-FFF2-40B4-BE49-F238E27FC236}">
                  <a16:creationId xmlns="" xmlns:a16="http://schemas.microsoft.com/office/drawing/2014/main" id="{E61E29B1-A885-49FA-8EF0-8DCA134FF6ED}"/>
                </a:ext>
              </a:extLst>
            </p:cNvPr>
            <p:cNvSpPr txBox="1"/>
            <p:nvPr/>
          </p:nvSpPr>
          <p:spPr>
            <a:xfrm>
              <a:off x="6989475" y="3503425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بمال</a:t>
              </a:r>
            </a:p>
          </p:txBody>
        </p:sp>
      </p:grpSp>
      <p:grpSp>
        <p:nvGrpSpPr>
          <p:cNvPr id="53" name="Group 71">
            <a:extLst>
              <a:ext uri="{FF2B5EF4-FFF2-40B4-BE49-F238E27FC236}">
                <a16:creationId xmlns="" xmlns:a16="http://schemas.microsoft.com/office/drawing/2014/main" id="{FDF27B60-7E6B-4A0A-B00D-72A07BD16E19}"/>
              </a:ext>
            </a:extLst>
          </p:cNvPr>
          <p:cNvGrpSpPr/>
          <p:nvPr/>
        </p:nvGrpSpPr>
        <p:grpSpPr>
          <a:xfrm>
            <a:off x="4729598" y="2240151"/>
            <a:ext cx="1330713" cy="1330713"/>
            <a:chOff x="4635157" y="1122201"/>
            <a:chExt cx="1330713" cy="1330713"/>
          </a:xfrm>
        </p:grpSpPr>
        <p:grpSp>
          <p:nvGrpSpPr>
            <p:cNvPr id="54" name="Group 54">
              <a:extLst>
                <a:ext uri="{FF2B5EF4-FFF2-40B4-BE49-F238E27FC236}">
                  <a16:creationId xmlns="" xmlns:a16="http://schemas.microsoft.com/office/drawing/2014/main" id="{CCE44E76-DCD3-4810-B524-4C0A3FFF9011}"/>
                </a:ext>
              </a:extLst>
            </p:cNvPr>
            <p:cNvGrpSpPr/>
            <p:nvPr/>
          </p:nvGrpSpPr>
          <p:grpSpPr>
            <a:xfrm>
              <a:off x="4635157" y="1122201"/>
              <a:ext cx="1330713" cy="1330713"/>
              <a:chOff x="4635157" y="1122201"/>
              <a:chExt cx="1330713" cy="1330713"/>
            </a:xfrm>
          </p:grpSpPr>
          <p:sp>
            <p:nvSpPr>
              <p:cNvPr id="56" name="Oval 23">
                <a:extLst>
                  <a:ext uri="{FF2B5EF4-FFF2-40B4-BE49-F238E27FC236}">
                    <a16:creationId xmlns="" xmlns:a16="http://schemas.microsoft.com/office/drawing/2014/main" id="{A8251A32-9ED0-46A7-B7E4-651ED5C2C411}"/>
                  </a:ext>
                </a:extLst>
              </p:cNvPr>
              <p:cNvSpPr/>
              <p:nvPr/>
            </p:nvSpPr>
            <p:spPr>
              <a:xfrm>
                <a:off x="4635157" y="1122201"/>
                <a:ext cx="1330713" cy="1330713"/>
              </a:xfrm>
              <a:prstGeom prst="ellipse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7" name="Graphic 41" descr="User network">
                <a:extLst>
                  <a:ext uri="{FF2B5EF4-FFF2-40B4-BE49-F238E27FC236}">
                    <a16:creationId xmlns="" xmlns:a16="http://schemas.microsoft.com/office/drawing/2014/main" id="{DFDC2DC4-3A2D-405F-99FC-55E38FD2D7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5165185" y="1311295"/>
                <a:ext cx="290374" cy="290374"/>
              </a:xfrm>
              <a:prstGeom prst="rect">
                <a:avLst/>
              </a:prstGeom>
            </p:spPr>
          </p:pic>
        </p:grpSp>
        <p:sp>
          <p:nvSpPr>
            <p:cNvPr id="55" name="TextBox 65">
              <a:extLst>
                <a:ext uri="{FF2B5EF4-FFF2-40B4-BE49-F238E27FC236}">
                  <a16:creationId xmlns="" xmlns:a16="http://schemas.microsoft.com/office/drawing/2014/main" id="{63752D37-5856-413E-BAFB-8B20B6C33627}"/>
                </a:ext>
              </a:extLst>
            </p:cNvPr>
            <p:cNvSpPr txBox="1"/>
            <p:nvPr/>
          </p:nvSpPr>
          <p:spPr>
            <a:xfrm>
              <a:off x="4818898" y="1750962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ليلة 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8" name="Group 70">
            <a:extLst>
              <a:ext uri="{FF2B5EF4-FFF2-40B4-BE49-F238E27FC236}">
                <a16:creationId xmlns="" xmlns:a16="http://schemas.microsoft.com/office/drawing/2014/main" id="{5884891D-7ED6-43B9-BFF0-DB4E42DCC2AD}"/>
              </a:ext>
            </a:extLst>
          </p:cNvPr>
          <p:cNvGrpSpPr/>
          <p:nvPr/>
        </p:nvGrpSpPr>
        <p:grpSpPr>
          <a:xfrm>
            <a:off x="2744264" y="2317213"/>
            <a:ext cx="1333043" cy="1333043"/>
            <a:chOff x="7006142" y="1608051"/>
            <a:chExt cx="1204685" cy="1204685"/>
          </a:xfrm>
        </p:grpSpPr>
        <p:grpSp>
          <p:nvGrpSpPr>
            <p:cNvPr id="59" name="Group 48">
              <a:extLst>
                <a:ext uri="{FF2B5EF4-FFF2-40B4-BE49-F238E27FC236}">
                  <a16:creationId xmlns="" xmlns:a16="http://schemas.microsoft.com/office/drawing/2014/main" id="{70A508E6-2A6A-4AB6-8A61-886A60B4BD13}"/>
                </a:ext>
              </a:extLst>
            </p:cNvPr>
            <p:cNvGrpSpPr/>
            <p:nvPr/>
          </p:nvGrpSpPr>
          <p:grpSpPr>
            <a:xfrm>
              <a:off x="7006142" y="1608051"/>
              <a:ext cx="1204685" cy="1204685"/>
              <a:chOff x="7006142" y="1608051"/>
              <a:chExt cx="1204685" cy="1204685"/>
            </a:xfrm>
          </p:grpSpPr>
          <p:sp>
            <p:nvSpPr>
              <p:cNvPr id="61" name="Oval 15">
                <a:extLst>
                  <a:ext uri="{FF2B5EF4-FFF2-40B4-BE49-F238E27FC236}">
                    <a16:creationId xmlns="" xmlns:a16="http://schemas.microsoft.com/office/drawing/2014/main" id="{25C16C94-E4DC-4902-8BE3-596FF4AA8714}"/>
                  </a:ext>
                </a:extLst>
              </p:cNvPr>
              <p:cNvSpPr/>
              <p:nvPr/>
            </p:nvSpPr>
            <p:spPr>
              <a:xfrm>
                <a:off x="7006142" y="1608051"/>
                <a:ext cx="1204685" cy="1204685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2" name="Graphic 37" descr="House">
                <a:extLst>
                  <a:ext uri="{FF2B5EF4-FFF2-40B4-BE49-F238E27FC236}">
                    <a16:creationId xmlns="" xmlns:a16="http://schemas.microsoft.com/office/drawing/2014/main" id="{B8054EE0-4CFD-452F-BE8E-6903F8C4FE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7448533" y="1620857"/>
                <a:ext cx="379128" cy="379128"/>
              </a:xfrm>
              <a:prstGeom prst="rect">
                <a:avLst/>
              </a:prstGeom>
            </p:spPr>
          </p:pic>
        </p:grpSp>
        <p:sp>
          <p:nvSpPr>
            <p:cNvPr id="60" name="TextBox 66">
              <a:extLst>
                <a:ext uri="{FF2B5EF4-FFF2-40B4-BE49-F238E27FC236}">
                  <a16:creationId xmlns="" xmlns:a16="http://schemas.microsoft.com/office/drawing/2014/main" id="{BD4B29FC-6A84-4E7C-A261-5EF66E9C5A59}"/>
                </a:ext>
              </a:extLst>
            </p:cNvPr>
            <p:cNvSpPr txBox="1"/>
            <p:nvPr/>
          </p:nvSpPr>
          <p:spPr>
            <a:xfrm>
              <a:off x="7006143" y="2104943"/>
              <a:ext cx="11064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لا تستأثر 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63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3410785" y="4692832"/>
            <a:ext cx="6996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أُعيدُ رسم </a:t>
            </a:r>
            <a:r>
              <a:rPr lang="ar-SY" sz="2000" b="1" dirty="0">
                <a:latin typeface="Century Gothic" panose="020B0502020202020204" pitchFamily="34" charset="0"/>
              </a:rPr>
              <a:t>الكلمات التي تحتها خط في </a:t>
            </a:r>
            <a:r>
              <a:rPr lang="ar-SY" sz="2000" b="1" dirty="0" smtClean="0">
                <a:latin typeface="Century Gothic" panose="020B0502020202020204" pitchFamily="34" charset="0"/>
              </a:rPr>
              <a:t>النَّصين السابقين</a:t>
            </a:r>
            <a:r>
              <a:rPr lang="ar-SY" sz="2000" b="1" dirty="0">
                <a:latin typeface="Century Gothic" panose="020B0502020202020204" pitchFamily="34" charset="0"/>
              </a:rPr>
              <a:t>، </a:t>
            </a:r>
            <a:r>
              <a:rPr lang="ar-SY" sz="2000" b="1" dirty="0" smtClean="0">
                <a:latin typeface="Century Gothic" panose="020B0502020202020204" pitchFamily="34" charset="0"/>
              </a:rPr>
              <a:t>متأملاً </a:t>
            </a:r>
            <a:r>
              <a:rPr lang="ar-SY" sz="2000" b="1" dirty="0">
                <a:latin typeface="Century Gothic" panose="020B0502020202020204" pitchFamily="34" charset="0"/>
              </a:rPr>
              <a:t>كتابة( ل – لا</a:t>
            </a:r>
            <a:r>
              <a:rPr lang="ar-SY" sz="2000" b="1" dirty="0" smtClean="0">
                <a:latin typeface="Century Gothic" panose="020B0502020202020204" pitchFamily="34" charset="0"/>
              </a:rPr>
              <a:t>):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64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548558" y="4183908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375388" y="4188099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3</a:t>
            </a:r>
            <a:endParaRPr lang="en-US" dirty="0"/>
          </a:p>
        </p:txBody>
      </p:sp>
      <p:sp>
        <p:nvSpPr>
          <p:cNvPr id="66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503698" y="4792991"/>
            <a:ext cx="237643" cy="303338"/>
          </a:xfrm>
          <a:prstGeom prst="diamond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أ</a:t>
            </a:r>
            <a:endParaRPr lang="en-US" dirty="0"/>
          </a:p>
        </p:txBody>
      </p:sp>
      <p:grpSp>
        <p:nvGrpSpPr>
          <p:cNvPr id="67" name="Group 75">
            <a:extLst>
              <a:ext uri="{FF2B5EF4-FFF2-40B4-BE49-F238E27FC236}">
                <a16:creationId xmlns="" xmlns:a16="http://schemas.microsoft.com/office/drawing/2014/main" id="{12566D88-31D6-416B-B5B5-685630FB662C}"/>
              </a:ext>
            </a:extLst>
          </p:cNvPr>
          <p:cNvGrpSpPr/>
          <p:nvPr/>
        </p:nvGrpSpPr>
        <p:grpSpPr>
          <a:xfrm>
            <a:off x="8490013" y="5313515"/>
            <a:ext cx="1204685" cy="1204685"/>
            <a:chOff x="6803483" y="3004413"/>
            <a:chExt cx="1204685" cy="1204685"/>
          </a:xfrm>
        </p:grpSpPr>
        <p:grpSp>
          <p:nvGrpSpPr>
            <p:cNvPr id="73" name="Group 51">
              <a:extLst>
                <a:ext uri="{FF2B5EF4-FFF2-40B4-BE49-F238E27FC236}">
                  <a16:creationId xmlns="" xmlns:a16="http://schemas.microsoft.com/office/drawing/2014/main" id="{C3322326-DC9B-437A-949E-23E6AA942AF8}"/>
                </a:ext>
              </a:extLst>
            </p:cNvPr>
            <p:cNvGrpSpPr/>
            <p:nvPr/>
          </p:nvGrpSpPr>
          <p:grpSpPr>
            <a:xfrm>
              <a:off x="6803483" y="3004413"/>
              <a:ext cx="1204685" cy="1204685"/>
              <a:chOff x="6803483" y="3004413"/>
              <a:chExt cx="1204685" cy="1204685"/>
            </a:xfrm>
          </p:grpSpPr>
          <p:sp>
            <p:nvSpPr>
              <p:cNvPr id="75" name="Oval 10">
                <a:extLst>
                  <a:ext uri="{FF2B5EF4-FFF2-40B4-BE49-F238E27FC236}">
                    <a16:creationId xmlns="" xmlns:a16="http://schemas.microsoft.com/office/drawing/2014/main" id="{2B602DCE-9734-498E-BA99-D31148558385}"/>
                  </a:ext>
                </a:extLst>
              </p:cNvPr>
              <p:cNvSpPr/>
              <p:nvPr/>
            </p:nvSpPr>
            <p:spPr>
              <a:xfrm>
                <a:off x="6803483" y="3004413"/>
                <a:ext cx="1204685" cy="120468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6" name="Graphic 35" descr="Target">
                <a:extLst>
                  <a:ext uri="{FF2B5EF4-FFF2-40B4-BE49-F238E27FC236}">
                    <a16:creationId xmlns="" xmlns:a16="http://schemas.microsoft.com/office/drawing/2014/main" id="{CDF11D26-F863-4640-93EF-5EF105B6E0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21"/>
                  </a:ext>
                </a:extLst>
              </a:blip>
              <a:stretch>
                <a:fillRect/>
              </a:stretch>
            </p:blipFill>
            <p:spPr>
              <a:xfrm>
                <a:off x="7251979" y="3189099"/>
                <a:ext cx="274347" cy="274347"/>
              </a:xfrm>
              <a:prstGeom prst="rect">
                <a:avLst/>
              </a:prstGeom>
            </p:spPr>
          </p:pic>
        </p:grpSp>
        <p:sp>
          <p:nvSpPr>
            <p:cNvPr id="74" name="TextBox 74">
              <a:extLst>
                <a:ext uri="{FF2B5EF4-FFF2-40B4-BE49-F238E27FC236}">
                  <a16:creationId xmlns="" xmlns:a16="http://schemas.microsoft.com/office/drawing/2014/main" id="{E61E29B1-A885-49FA-8EF0-8DCA134FF6ED}"/>
                </a:ext>
              </a:extLst>
            </p:cNvPr>
            <p:cNvSpPr txBox="1"/>
            <p:nvPr/>
          </p:nvSpPr>
          <p:spPr>
            <a:xfrm>
              <a:off x="6989475" y="3503425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ساهر</a:t>
              </a:r>
              <a:endParaRPr lang="ar-SY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77" name="Freeform: Shape 6">
            <a:extLst>
              <a:ext uri="{FF2B5EF4-FFF2-40B4-BE49-F238E27FC236}">
                <a16:creationId xmlns:a16="http://schemas.microsoft.com/office/drawing/2014/main" xmlns="" id="{21637A41-A7A6-4AB1-A79A-E5D8B8C1A60A}"/>
              </a:ext>
            </a:extLst>
          </p:cNvPr>
          <p:cNvSpPr/>
          <p:nvPr/>
        </p:nvSpPr>
        <p:spPr>
          <a:xfrm rot="16200000" flipH="1">
            <a:off x="7403320" y="5383850"/>
            <a:ext cx="233574" cy="1159057"/>
          </a:xfrm>
          <a:custGeom>
            <a:avLst/>
            <a:gdLst>
              <a:gd name="connsiteX0" fmla="*/ 0 w 1219200"/>
              <a:gd name="connsiteY0" fmla="*/ 769258 h 1786623"/>
              <a:gd name="connsiteX1" fmla="*/ 609600 w 1219200"/>
              <a:gd name="connsiteY1" fmla="*/ 0 h 1786623"/>
              <a:gd name="connsiteX2" fmla="*/ 1219200 w 1219200"/>
              <a:gd name="connsiteY2" fmla="*/ 769258 h 1786623"/>
              <a:gd name="connsiteX3" fmla="*/ 1005113 w 1219200"/>
              <a:gd name="connsiteY3" fmla="*/ 769258 h 1786623"/>
              <a:gd name="connsiteX4" fmla="*/ 1005113 w 1219200"/>
              <a:gd name="connsiteY4" fmla="*/ 1529934 h 1786623"/>
              <a:gd name="connsiteX5" fmla="*/ 1069583 w 1219200"/>
              <a:gd name="connsiteY5" fmla="*/ 1740993 h 1786623"/>
              <a:gd name="connsiteX6" fmla="*/ 1107231 w 1219200"/>
              <a:gd name="connsiteY6" fmla="*/ 1786623 h 1786623"/>
              <a:gd name="connsiteX7" fmla="*/ 620604 w 1219200"/>
              <a:gd name="connsiteY7" fmla="*/ 1786623 h 1786623"/>
              <a:gd name="connsiteX8" fmla="*/ 243113 w 1219200"/>
              <a:gd name="connsiteY8" fmla="*/ 1409132 h 1786623"/>
              <a:gd name="connsiteX9" fmla="*/ 243113 w 1219200"/>
              <a:gd name="connsiteY9" fmla="*/ 769258 h 178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" h="1786623">
                <a:moveTo>
                  <a:pt x="0" y="769258"/>
                </a:moveTo>
                <a:lnTo>
                  <a:pt x="609600" y="0"/>
                </a:lnTo>
                <a:lnTo>
                  <a:pt x="1219200" y="769258"/>
                </a:lnTo>
                <a:lnTo>
                  <a:pt x="1005113" y="769258"/>
                </a:lnTo>
                <a:lnTo>
                  <a:pt x="1005113" y="1529934"/>
                </a:lnTo>
                <a:cubicBezTo>
                  <a:pt x="1005113" y="1608115"/>
                  <a:pt x="1028880" y="1680745"/>
                  <a:pt x="1069583" y="1740993"/>
                </a:cubicBezTo>
                <a:lnTo>
                  <a:pt x="1107231" y="1786623"/>
                </a:lnTo>
                <a:lnTo>
                  <a:pt x="620604" y="1786623"/>
                </a:lnTo>
                <a:cubicBezTo>
                  <a:pt x="412121" y="1786623"/>
                  <a:pt x="243113" y="1617615"/>
                  <a:pt x="243113" y="1409132"/>
                </a:cubicBezTo>
                <a:lnTo>
                  <a:pt x="243113" y="769258"/>
                </a:lnTo>
                <a:close/>
              </a:path>
            </a:pathLst>
          </a:custGeom>
          <a:gradFill flip="none" rotWithShape="1">
            <a:gsLst>
              <a:gs pos="12000">
                <a:srgbClr val="00CC66"/>
              </a:gs>
              <a:gs pos="25000">
                <a:srgbClr val="B7FFE2"/>
              </a:gs>
              <a:gs pos="59000">
                <a:srgbClr val="00FF99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Group 75">
            <a:extLst>
              <a:ext uri="{FF2B5EF4-FFF2-40B4-BE49-F238E27FC236}">
                <a16:creationId xmlns="" xmlns:a16="http://schemas.microsoft.com/office/drawing/2014/main" id="{12566D88-31D6-416B-B5B5-685630FB662C}"/>
              </a:ext>
            </a:extLst>
          </p:cNvPr>
          <p:cNvGrpSpPr/>
          <p:nvPr/>
        </p:nvGrpSpPr>
        <p:grpSpPr>
          <a:xfrm>
            <a:off x="5118012" y="5261821"/>
            <a:ext cx="1204685" cy="1204685"/>
            <a:chOff x="6803483" y="3004413"/>
            <a:chExt cx="1204685" cy="1204685"/>
          </a:xfrm>
        </p:grpSpPr>
        <p:grpSp>
          <p:nvGrpSpPr>
            <p:cNvPr id="79" name="Group 51">
              <a:extLst>
                <a:ext uri="{FF2B5EF4-FFF2-40B4-BE49-F238E27FC236}">
                  <a16:creationId xmlns="" xmlns:a16="http://schemas.microsoft.com/office/drawing/2014/main" id="{C3322326-DC9B-437A-949E-23E6AA942AF8}"/>
                </a:ext>
              </a:extLst>
            </p:cNvPr>
            <p:cNvGrpSpPr/>
            <p:nvPr/>
          </p:nvGrpSpPr>
          <p:grpSpPr>
            <a:xfrm>
              <a:off x="6803483" y="3004413"/>
              <a:ext cx="1204685" cy="1204685"/>
              <a:chOff x="6803483" y="3004413"/>
              <a:chExt cx="1204685" cy="1204685"/>
            </a:xfrm>
          </p:grpSpPr>
          <p:sp>
            <p:nvSpPr>
              <p:cNvPr id="81" name="Oval 10">
                <a:extLst>
                  <a:ext uri="{FF2B5EF4-FFF2-40B4-BE49-F238E27FC236}">
                    <a16:creationId xmlns="" xmlns:a16="http://schemas.microsoft.com/office/drawing/2014/main" id="{2B602DCE-9734-498E-BA99-D31148558385}"/>
                  </a:ext>
                </a:extLst>
              </p:cNvPr>
              <p:cNvSpPr/>
              <p:nvPr/>
            </p:nvSpPr>
            <p:spPr>
              <a:xfrm>
                <a:off x="6803483" y="3004413"/>
                <a:ext cx="1204685" cy="120468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2" name="Graphic 35" descr="Target">
                <a:extLst>
                  <a:ext uri="{FF2B5EF4-FFF2-40B4-BE49-F238E27FC236}">
                    <a16:creationId xmlns="" xmlns:a16="http://schemas.microsoft.com/office/drawing/2014/main" id="{CDF11D26-F863-4640-93EF-5EF105B6E0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21"/>
                  </a:ext>
                </a:extLst>
              </a:blip>
              <a:stretch>
                <a:fillRect/>
              </a:stretch>
            </p:blipFill>
            <p:spPr>
              <a:xfrm>
                <a:off x="7251979" y="3189099"/>
                <a:ext cx="274347" cy="274347"/>
              </a:xfrm>
              <a:prstGeom prst="rect">
                <a:avLst/>
              </a:prstGeom>
            </p:spPr>
          </p:pic>
        </p:grpSp>
        <p:sp>
          <p:nvSpPr>
            <p:cNvPr id="80" name="TextBox 74">
              <a:extLst>
                <a:ext uri="{FF2B5EF4-FFF2-40B4-BE49-F238E27FC236}">
                  <a16:creationId xmlns="" xmlns:a16="http://schemas.microsoft.com/office/drawing/2014/main" id="{E61E29B1-A885-49FA-8EF0-8DCA134FF6ED}"/>
                </a:ext>
              </a:extLst>
            </p:cNvPr>
            <p:cNvSpPr txBox="1"/>
            <p:nvPr/>
          </p:nvSpPr>
          <p:spPr>
            <a:xfrm>
              <a:off x="6989475" y="3503425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فاعل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28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0" dur="200" fill="hold"/>
                                        <p:tgtEl>
                                          <p:spTgt spid="13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"/>
                            </p:stCondLst>
                            <p:childTnLst>
                              <p:par>
                                <p:cTn id="7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5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450"/>
                            </p:stCondLst>
                            <p:childTnLst>
                              <p:par>
                                <p:cTn id="8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50"/>
                            </p:stCondLst>
                            <p:childTnLst>
                              <p:par>
                                <p:cTn id="9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50"/>
                            </p:stCondLst>
                            <p:childTnLst>
                              <p:par>
                                <p:cTn id="10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350"/>
                            </p:stCondLst>
                            <p:childTnLst>
                              <p:par>
                                <p:cTn id="10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3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8" dur="200" fill="hold"/>
                                        <p:tgtEl>
                                          <p:spTgt spid="6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29" dur="200" fill="hold"/>
                                        <p:tgtEl>
                                          <p:spTgt spid="6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50"/>
                            </p:stCondLst>
                            <p:childTnLst>
                              <p:par>
                                <p:cTn id="13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50"/>
                            </p:stCondLst>
                            <p:childTnLst>
                              <p:par>
                                <p:cTn id="1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3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3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3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30" grpId="0"/>
      <p:bldP spid="128" grpId="0"/>
      <p:bldP spid="129" grpId="0" animBg="1"/>
      <p:bldP spid="130" grpId="0" animBg="1"/>
      <p:bldP spid="130" grpId="1" animBg="1"/>
      <p:bldP spid="63" grpId="0"/>
      <p:bldP spid="64" grpId="0" animBg="1"/>
      <p:bldP spid="65" grpId="0" animBg="1"/>
      <p:bldP spid="65" grpId="1" animBg="1"/>
      <p:bldP spid="66" grpId="0" animBg="1"/>
      <p:bldP spid="66" grpId="1" animBg="1"/>
      <p:bldP spid="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611917" y="-286086"/>
            <a:ext cx="1001908" cy="2365989"/>
            <a:chOff x="1248229" y="538534"/>
            <a:chExt cx="1001908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11473" y="538534"/>
              <a:ext cx="738664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r"/>
              <a:r>
                <a:rPr lang="ar-SY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وصيةُ ذي الإصبع العدوانيّ  قصيدة أمية بن أبي </a:t>
              </a:r>
              <a:r>
                <a:rPr lang="ar-SY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الصلت</a:t>
              </a:r>
              <a:endParaRPr lang="ar-SY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321383" y="4868334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مدخل الوحدة</a:t>
            </a:r>
          </a:p>
        </p:txBody>
      </p:sp>
      <p:sp>
        <p:nvSpPr>
          <p:cNvPr id="3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2806700" y="1263714"/>
            <a:ext cx="7978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أُكمِلُ </a:t>
            </a:r>
            <a:r>
              <a:rPr lang="ar-SY" sz="2000" b="1" dirty="0">
                <a:latin typeface="Century Gothic" panose="020B0502020202020204" pitchFamily="34" charset="0"/>
              </a:rPr>
              <a:t>العبارتين الآتيتين، </a:t>
            </a:r>
            <a:r>
              <a:rPr lang="ar-SY" sz="2000" b="1" dirty="0" smtClean="0">
                <a:latin typeface="Century Gothic" panose="020B0502020202020204" pitchFamily="34" charset="0"/>
              </a:rPr>
              <a:t>مستخدمًا </a:t>
            </a:r>
            <a:r>
              <a:rPr lang="ar-SY" sz="2000" b="1" dirty="0">
                <a:latin typeface="Century Gothic" panose="020B0502020202020204" pitchFamily="34" charset="0"/>
              </a:rPr>
              <a:t>الوزن </a:t>
            </a:r>
            <a:r>
              <a:rPr lang="ar-SY" sz="2000" b="1" dirty="0" smtClean="0">
                <a:latin typeface="Century Gothic" panose="020B0502020202020204" pitchFamily="34" charset="0"/>
              </a:rPr>
              <a:t>الصرفي السابق (فَاعِل) ؛ لبيان </a:t>
            </a:r>
            <a:r>
              <a:rPr lang="ar-SY" sz="2000" b="1" dirty="0">
                <a:latin typeface="Century Gothic" panose="020B0502020202020204" pitchFamily="34" charset="0"/>
              </a:rPr>
              <a:t>حال هذين الرجلين</a:t>
            </a:r>
            <a:r>
              <a:rPr lang="ar-SY" sz="2000" b="1" dirty="0" smtClean="0">
                <a:latin typeface="Century Gothic" panose="020B0502020202020204" pitchFamily="34" charset="0"/>
              </a:rPr>
              <a:t>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7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1141422" y="1219959"/>
            <a:ext cx="397026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0969114" y="1230717"/>
            <a:ext cx="384695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ب</a:t>
            </a:r>
            <a:endParaRPr lang="en-US" dirty="0"/>
          </a:p>
        </p:txBody>
      </p:sp>
      <p:pic>
        <p:nvPicPr>
          <p:cNvPr id="61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15315737" y="1953398"/>
            <a:ext cx="2878224" cy="2878224"/>
          </a:xfrm>
          <a:prstGeom prst="rect">
            <a:avLst/>
          </a:prstGeom>
        </p:spPr>
      </p:pic>
      <p:grpSp>
        <p:nvGrpSpPr>
          <p:cNvPr id="53" name="Group 75">
            <a:extLst>
              <a:ext uri="{FF2B5EF4-FFF2-40B4-BE49-F238E27FC236}">
                <a16:creationId xmlns="" xmlns:a16="http://schemas.microsoft.com/office/drawing/2014/main" id="{12566D88-31D6-416B-B5B5-685630FB662C}"/>
              </a:ext>
            </a:extLst>
          </p:cNvPr>
          <p:cNvGrpSpPr/>
          <p:nvPr/>
        </p:nvGrpSpPr>
        <p:grpSpPr>
          <a:xfrm>
            <a:off x="6584213" y="2168260"/>
            <a:ext cx="5012075" cy="1913382"/>
            <a:chOff x="4895036" y="3004413"/>
            <a:chExt cx="3155652" cy="1204685"/>
          </a:xfrm>
        </p:grpSpPr>
        <p:grpSp>
          <p:nvGrpSpPr>
            <p:cNvPr id="58" name="Group 51">
              <a:extLst>
                <a:ext uri="{FF2B5EF4-FFF2-40B4-BE49-F238E27FC236}">
                  <a16:creationId xmlns="" xmlns:a16="http://schemas.microsoft.com/office/drawing/2014/main" id="{C3322326-DC9B-437A-949E-23E6AA942AF8}"/>
                </a:ext>
              </a:extLst>
            </p:cNvPr>
            <p:cNvGrpSpPr/>
            <p:nvPr/>
          </p:nvGrpSpPr>
          <p:grpSpPr>
            <a:xfrm>
              <a:off x="6801849" y="3004413"/>
              <a:ext cx="1248839" cy="1204685"/>
              <a:chOff x="6801849" y="3004413"/>
              <a:chExt cx="1248839" cy="1204685"/>
            </a:xfrm>
          </p:grpSpPr>
          <p:sp>
            <p:nvSpPr>
              <p:cNvPr id="60" name="Oval 10">
                <a:extLst>
                  <a:ext uri="{FF2B5EF4-FFF2-40B4-BE49-F238E27FC236}">
                    <a16:creationId xmlns="" xmlns:a16="http://schemas.microsoft.com/office/drawing/2014/main" id="{2B602DCE-9734-498E-BA99-D31148558385}"/>
                  </a:ext>
                </a:extLst>
              </p:cNvPr>
              <p:cNvSpPr/>
              <p:nvPr/>
            </p:nvSpPr>
            <p:spPr>
              <a:xfrm>
                <a:off x="6803483" y="3004413"/>
                <a:ext cx="1204685" cy="1204685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2" name="Graphic 35">
                <a:extLst>
                  <a:ext uri="{FF2B5EF4-FFF2-40B4-BE49-F238E27FC236}">
                    <a16:creationId xmlns="" xmlns:a16="http://schemas.microsoft.com/office/drawing/2014/main" id="{CDF11D26-F863-4640-93EF-5EF105B6E0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01849" y="3052663"/>
                <a:ext cx="1248839" cy="1108185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sp>
          <p:nvSpPr>
            <p:cNvPr id="59" name="TextBox 74">
              <a:extLst>
                <a:ext uri="{FF2B5EF4-FFF2-40B4-BE49-F238E27FC236}">
                  <a16:creationId xmlns="" xmlns:a16="http://schemas.microsoft.com/office/drawing/2014/main" id="{E61E29B1-A885-49FA-8EF0-8DCA134FF6ED}"/>
                </a:ext>
              </a:extLst>
            </p:cNvPr>
            <p:cNvSpPr txBox="1"/>
            <p:nvPr/>
          </p:nvSpPr>
          <p:spPr>
            <a:xfrm>
              <a:off x="4895036" y="3182080"/>
              <a:ext cx="1837403" cy="25191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الرجل العامل في الحياكة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يُسمى</a:t>
              </a:r>
              <a:endParaRPr lang="ar-SY" sz="2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3" name="Group 75">
            <a:extLst>
              <a:ext uri="{FF2B5EF4-FFF2-40B4-BE49-F238E27FC236}">
                <a16:creationId xmlns="" xmlns:a16="http://schemas.microsoft.com/office/drawing/2014/main" id="{12566D88-31D6-416B-B5B5-685630FB662C}"/>
              </a:ext>
            </a:extLst>
          </p:cNvPr>
          <p:cNvGrpSpPr/>
          <p:nvPr/>
        </p:nvGrpSpPr>
        <p:grpSpPr>
          <a:xfrm>
            <a:off x="6584215" y="4148252"/>
            <a:ext cx="5014190" cy="1913382"/>
            <a:chOff x="4852518" y="3004413"/>
            <a:chExt cx="3156983" cy="1204685"/>
          </a:xfrm>
        </p:grpSpPr>
        <p:grpSp>
          <p:nvGrpSpPr>
            <p:cNvPr id="64" name="Group 51">
              <a:extLst>
                <a:ext uri="{FF2B5EF4-FFF2-40B4-BE49-F238E27FC236}">
                  <a16:creationId xmlns="" xmlns:a16="http://schemas.microsoft.com/office/drawing/2014/main" id="{C3322326-DC9B-437A-949E-23E6AA942AF8}"/>
                </a:ext>
              </a:extLst>
            </p:cNvPr>
            <p:cNvGrpSpPr/>
            <p:nvPr/>
          </p:nvGrpSpPr>
          <p:grpSpPr>
            <a:xfrm>
              <a:off x="6802148" y="3004413"/>
              <a:ext cx="1207353" cy="1204685"/>
              <a:chOff x="6802148" y="3004413"/>
              <a:chExt cx="1207353" cy="1204685"/>
            </a:xfrm>
          </p:grpSpPr>
          <p:sp>
            <p:nvSpPr>
              <p:cNvPr id="66" name="Oval 10">
                <a:extLst>
                  <a:ext uri="{FF2B5EF4-FFF2-40B4-BE49-F238E27FC236}">
                    <a16:creationId xmlns="" xmlns:a16="http://schemas.microsoft.com/office/drawing/2014/main" id="{2B602DCE-9734-498E-BA99-D31148558385}"/>
                  </a:ext>
                </a:extLst>
              </p:cNvPr>
              <p:cNvSpPr/>
              <p:nvPr/>
            </p:nvSpPr>
            <p:spPr>
              <a:xfrm>
                <a:off x="6803483" y="3004413"/>
                <a:ext cx="1204685" cy="1204685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7" name="Graphic 35">
                <a:extLst>
                  <a:ext uri="{FF2B5EF4-FFF2-40B4-BE49-F238E27FC236}">
                    <a16:creationId xmlns="" xmlns:a16="http://schemas.microsoft.com/office/drawing/2014/main" id="{CDF11D26-F863-4640-93EF-5EF105B6E0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02148" y="3033833"/>
                <a:ext cx="1207353" cy="1175265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sp>
          <p:nvSpPr>
            <p:cNvPr id="65" name="TextBox 74">
              <a:extLst>
                <a:ext uri="{FF2B5EF4-FFF2-40B4-BE49-F238E27FC236}">
                  <a16:creationId xmlns="" xmlns:a16="http://schemas.microsoft.com/office/drawing/2014/main" id="{E61E29B1-A885-49FA-8EF0-8DCA134FF6ED}"/>
                </a:ext>
              </a:extLst>
            </p:cNvPr>
            <p:cNvSpPr txBox="1"/>
            <p:nvPr/>
          </p:nvSpPr>
          <p:spPr>
            <a:xfrm>
              <a:off x="4852518" y="3182080"/>
              <a:ext cx="1879921" cy="25191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شاهدتُ </a:t>
              </a:r>
              <a:r>
                <a:rPr lang="ar-SY" sz="2000" b="1" dirty="0">
                  <a:latin typeface="Century Gothic" panose="020B0502020202020204" pitchFamily="34" charset="0"/>
                </a:rPr>
                <a:t>عبد الله</a:t>
              </a:r>
            </a:p>
          </p:txBody>
        </p:sp>
      </p:grpSp>
      <p:sp>
        <p:nvSpPr>
          <p:cNvPr id="6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391400" y="3352311"/>
            <a:ext cx="1165627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حائكاً</a:t>
            </a:r>
          </a:p>
        </p:txBody>
      </p:sp>
      <p:sp>
        <p:nvSpPr>
          <p:cNvPr id="6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391400" y="5268444"/>
            <a:ext cx="1165627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راكعاً</a:t>
            </a:r>
            <a:endParaRPr lang="ar-SY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57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0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"/>
                            </p:stCondLst>
                            <p:childTnLst>
                              <p:par>
                                <p:cTn id="7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50"/>
                            </p:stCondLst>
                            <p:childTnLst>
                              <p:par>
                                <p:cTn id="8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950"/>
                            </p:stCondLst>
                            <p:childTnLst>
                              <p:par>
                                <p:cTn id="9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450"/>
                            </p:stCondLst>
                            <p:childTnLst>
                              <p:par>
                                <p:cTn id="10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750"/>
                            </p:stCondLst>
                            <p:childTnLst>
                              <p:par>
                                <p:cTn id="10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30" grpId="0"/>
      <p:bldP spid="32" grpId="0"/>
      <p:bldP spid="37" grpId="0" animBg="1"/>
      <p:bldP spid="38" grpId="0" animBg="1"/>
      <p:bldP spid="38" grpId="1" animBg="1"/>
      <p:bldP spid="68" grpId="0" animBg="1"/>
      <p:bldP spid="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547620" y="-270931"/>
            <a:ext cx="1053988" cy="2390603"/>
            <a:chOff x="1184729" y="575526"/>
            <a:chExt cx="1053988" cy="2390603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1847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00053" y="600140"/>
              <a:ext cx="738664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r"/>
              <a:r>
                <a:rPr lang="ar-SY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وصيةُ ذي الإصبع العدوانيّ  قصيدة أمية بن أبي الصلت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430085" y="4868334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مدخل الوحدة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282178" y="1200849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863109" y="1265821"/>
            <a:ext cx="365760" cy="365760"/>
          </a:xfrm>
          <a:prstGeom prst="rect">
            <a:avLst/>
          </a:prstGeom>
        </p:spPr>
      </p:pic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9563100" y="831517"/>
            <a:ext cx="1446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رابعاً-</a:t>
            </a:r>
            <a:endParaRPr lang="ar-SY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282634" y="1467407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109464" y="1478165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6476999" y="1438579"/>
            <a:ext cx="3416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أُشاهدُ العرضَ</a:t>
            </a:r>
            <a:r>
              <a:rPr lang="ar-SY" sz="2000" b="1" dirty="0">
                <a:latin typeface="Century Gothic" panose="020B0502020202020204" pitchFamily="34" charset="0"/>
              </a:rPr>
              <a:t>، ثُمَّ </a:t>
            </a:r>
            <a:r>
              <a:rPr lang="ar-SY" sz="2000" b="1" dirty="0" smtClean="0">
                <a:latin typeface="Century Gothic" panose="020B0502020202020204" pitchFamily="34" charset="0"/>
              </a:rPr>
              <a:t>أحدِّدُ</a:t>
            </a:r>
            <a:r>
              <a:rPr lang="ar-SY" sz="2000" b="1" dirty="0"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33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280828" y="2830462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107658" y="2841220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*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7952982" y="2778131"/>
            <a:ext cx="2180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المُقْسم </a:t>
            </a:r>
            <a:r>
              <a:rPr lang="ar-SY" sz="2000" b="1" dirty="0">
                <a:latin typeface="Century Gothic" panose="020B0502020202020204" pitchFamily="34" charset="0"/>
              </a:rPr>
              <a:t>به:</a:t>
            </a:r>
          </a:p>
        </p:txBody>
      </p:sp>
      <p:sp>
        <p:nvSpPr>
          <p:cNvPr id="44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257901" y="4331168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084731" y="4341926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6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7728939" y="4299625"/>
            <a:ext cx="2436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الأمور التي </a:t>
            </a:r>
            <a:r>
              <a:rPr lang="ar-SY" sz="2000" b="1" dirty="0" smtClean="0">
                <a:latin typeface="Century Gothic" panose="020B0502020202020204" pitchFamily="34" charset="0"/>
              </a:rPr>
              <a:t>أقسموا </a:t>
            </a:r>
            <a:r>
              <a:rPr lang="ar-SY" sz="2000" b="1" dirty="0">
                <a:latin typeface="Century Gothic" panose="020B0502020202020204" pitchFamily="34" charset="0"/>
              </a:rPr>
              <a:t>عليها: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47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6221626" y="2693136"/>
            <a:ext cx="1220450" cy="655892"/>
            <a:chOff x="2093494" y="1237956"/>
            <a:chExt cx="2173623" cy="1168144"/>
          </a:xfrm>
        </p:grpSpPr>
        <p:sp>
          <p:nvSpPr>
            <p:cNvPr id="48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2271760" y="1391703"/>
              <a:ext cx="1714333" cy="71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الله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3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4737100" y="4137072"/>
            <a:ext cx="2704976" cy="655892"/>
            <a:chOff x="2093494" y="1237956"/>
            <a:chExt cx="2173623" cy="1168144"/>
          </a:xfrm>
        </p:grpSpPr>
        <p:sp>
          <p:nvSpPr>
            <p:cNvPr id="54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2455985" y="1465730"/>
              <a:ext cx="1714333" cy="71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وردت في النص 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401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0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50"/>
                            </p:stCondLst>
                            <p:childTnLst>
                              <p:par>
                                <p:cTn id="9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8" dur="200" fill="hold"/>
                                        <p:tgtEl>
                                          <p:spTgt spid="4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50"/>
                            </p:stCondLst>
                            <p:childTnLst>
                              <p:par>
                                <p:cTn id="11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34" dur="200" fill="hold"/>
                                        <p:tgtEl>
                                          <p:spTgt spid="4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650"/>
                            </p:stCondLst>
                            <p:childTnLst>
                              <p:par>
                                <p:cTn id="13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30" grpId="0"/>
      <p:bldP spid="32" grpId="0"/>
      <p:bldP spid="37" grpId="0" animBg="1"/>
      <p:bldP spid="38" grpId="0" animBg="1"/>
      <p:bldP spid="38" grpId="1" animBg="1"/>
      <p:bldP spid="34" grpId="0"/>
      <p:bldP spid="33" grpId="0" animBg="1"/>
      <p:bldP spid="40" grpId="0" animBg="1"/>
      <p:bldP spid="40" grpId="1" animBg="1"/>
      <p:bldP spid="41" grpId="0"/>
      <p:bldP spid="44" grpId="0" animBg="1"/>
      <p:bldP spid="45" grpId="0" animBg="1"/>
      <p:bldP spid="45" grpId="1" animBg="1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586039" y="-270548"/>
            <a:ext cx="1077836" cy="2365989"/>
            <a:chOff x="1160881" y="537490"/>
            <a:chExt cx="1077836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160881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00053" y="537490"/>
              <a:ext cx="738664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r"/>
              <a:r>
                <a:rPr lang="ar-SY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وصيةُ ذي الإصبع العدوانيّ  قصيدة أمية بن أبي الصلت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430085" y="4868334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مدخل الوحدة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282178" y="1200849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5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863109" y="1265821"/>
            <a:ext cx="365760" cy="365760"/>
          </a:xfrm>
          <a:prstGeom prst="rect">
            <a:avLst/>
          </a:prstGeom>
        </p:spPr>
      </p:pic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9563100" y="831517"/>
            <a:ext cx="1446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خامساً-</a:t>
            </a:r>
            <a:endParaRPr lang="ar-SY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282634" y="1467407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109464" y="1478165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3060700" y="1438579"/>
            <a:ext cx="6832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أَبحثُ </a:t>
            </a:r>
            <a:r>
              <a:rPr lang="ar-SY" sz="2000" b="1" dirty="0">
                <a:latin typeface="Century Gothic" panose="020B0502020202020204" pitchFamily="34" charset="0"/>
              </a:rPr>
              <a:t>عن </a:t>
            </a:r>
            <a:r>
              <a:rPr lang="ar-SY" sz="2000" b="1" dirty="0" smtClean="0">
                <a:latin typeface="Century Gothic" panose="020B0502020202020204" pitchFamily="34" charset="0"/>
              </a:rPr>
              <a:t>نص </a:t>
            </a:r>
            <a:r>
              <a:rPr lang="ar-SY" sz="2000" b="1" dirty="0">
                <a:latin typeface="Century Gothic" panose="020B0502020202020204" pitchFamily="34" charset="0"/>
              </a:rPr>
              <a:t>لخُطْبة محفلية ثُمَّ </a:t>
            </a:r>
            <a:r>
              <a:rPr lang="ar-SY" sz="2000" b="1" dirty="0" smtClean="0">
                <a:latin typeface="Century Gothic" panose="020B0502020202020204" pitchFamily="34" charset="0"/>
              </a:rPr>
              <a:t>أَقتبسُ </a:t>
            </a:r>
            <a:r>
              <a:rPr lang="ar-SY" sz="2000" b="1" dirty="0">
                <a:latin typeface="Century Gothic" panose="020B0502020202020204" pitchFamily="34" charset="0"/>
              </a:rPr>
              <a:t>منه فقرةً و </a:t>
            </a:r>
            <a:r>
              <a:rPr lang="ar-SY" sz="2000" b="1" dirty="0" smtClean="0">
                <a:latin typeface="Century Gothic" panose="020B0502020202020204" pitchFamily="34" charset="0"/>
              </a:rPr>
              <a:t>أضعها </a:t>
            </a:r>
            <a:r>
              <a:rPr lang="ar-SY" sz="2000" b="1" dirty="0">
                <a:latin typeface="Century Gothic" panose="020B0502020202020204" pitchFamily="34" charset="0"/>
              </a:rPr>
              <a:t>بين </a:t>
            </a:r>
            <a:r>
              <a:rPr lang="ar-SY" sz="2000" b="1" dirty="0" smtClean="0">
                <a:latin typeface="Century Gothic" panose="020B0502020202020204" pitchFamily="34" charset="0"/>
              </a:rPr>
              <a:t>قوسي </a:t>
            </a:r>
            <a:r>
              <a:rPr lang="ar-SY" sz="2000" b="1" dirty="0">
                <a:latin typeface="Century Gothic" panose="020B0502020202020204" pitchFamily="34" charset="0"/>
              </a:rPr>
              <a:t>الاقتباس</a:t>
            </a:r>
            <a:r>
              <a:rPr lang="ar-SY" sz="2000" b="1" dirty="0" smtClean="0">
                <a:latin typeface="Century Gothic" panose="020B0502020202020204" pitchFamily="34" charset="0"/>
              </a:rPr>
              <a:t>.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3403862" y="2500787"/>
            <a:ext cx="7977502" cy="2767657"/>
            <a:chOff x="3403862" y="2500787"/>
            <a:chExt cx="7977502" cy="2767657"/>
          </a:xfrm>
        </p:grpSpPr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403862" y="2730148"/>
              <a:ext cx="7977502" cy="253829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2" name="TextBox 40">
              <a:extLst>
                <a:ext uri="{FF2B5EF4-FFF2-40B4-BE49-F238E27FC236}">
                  <a16:creationId xmlns="" xmlns:a16="http://schemas.microsoft.com/office/drawing/2014/main" id="{86D070C6-70F9-4883-B132-92C51609905B}"/>
                </a:ext>
              </a:extLst>
            </p:cNvPr>
            <p:cNvSpPr txBox="1"/>
            <p:nvPr/>
          </p:nvSpPr>
          <p:spPr>
            <a:xfrm>
              <a:off x="3643824" y="2572990"/>
              <a:ext cx="7737540" cy="25853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endParaRPr lang="en-US" b="1" dirty="0" smtClean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b="1" dirty="0" smtClean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algn="r"/>
              <a:r>
                <a:rPr lang="ar-SY" b="1" dirty="0" smtClean="0"/>
                <a:t>" </a:t>
              </a:r>
              <a:r>
                <a:rPr lang="ar-SY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الحمد </a:t>
              </a:r>
              <a:r>
                <a:rPr lang="ar-SY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لله الحنان المنان واسع الفضل والغفران والصلاة والسلام على خير الأنام ،وبعد</a:t>
              </a:r>
              <a:r>
                <a:rPr lang="ar-SY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:</a:t>
              </a:r>
            </a:p>
            <a:p>
              <a:pPr algn="r"/>
              <a:endParaRPr lang="ar-SY" b="1" dirty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algn="r"/>
              <a:r>
                <a:rPr lang="ar-SY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فإن </a:t>
              </a:r>
              <a:r>
                <a:rPr lang="ar-SY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الصبر من أعظم الفضائل التي حثنا عليه الإسلام فقال تعالى </a:t>
              </a:r>
              <a:r>
                <a:rPr lang="ar-SY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( </a:t>
              </a:r>
              <a:r>
                <a:rPr lang="ar-SY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أيها </a:t>
              </a:r>
              <a:r>
                <a:rPr lang="ar-SY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الذين آمنو اصبروا وصابروا </a:t>
              </a:r>
              <a:endParaRPr lang="ar-SY" b="1" dirty="0" smtClean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b="1" dirty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algn="r"/>
              <a:r>
                <a:rPr lang="ar-SY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واتقوا </a:t>
              </a:r>
              <a:r>
                <a:rPr lang="ar-SY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الله لعلكم تفلحون </a:t>
              </a:r>
              <a:r>
                <a:rPr lang="ar-SY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) فالله </a:t>
              </a:r>
              <a:r>
                <a:rPr lang="ar-SY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سبحانه وتعالى يأمر الذين آمنوا بوجوب الصبر ،</a:t>
              </a:r>
              <a:r>
                <a:rPr lang="ar-SY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والمصابرة</a:t>
              </a:r>
            </a:p>
            <a:p>
              <a:pPr algn="r"/>
              <a:endParaRPr lang="ar-SY" b="1" dirty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algn="r"/>
              <a:r>
                <a:rPr lang="ar-SY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 </a:t>
              </a:r>
              <a:r>
                <a:rPr lang="ar-SY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،والمرابطة ، والتقوى وهذه الصفات هي طريق </a:t>
              </a:r>
              <a:r>
                <a:rPr lang="ar-SY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الفلاح </a:t>
              </a:r>
              <a:r>
                <a:rPr lang="ar-SY" b="1" dirty="0" smtClean="0"/>
                <a:t>"</a:t>
              </a:r>
              <a:endParaRPr lang="ar-SY" b="1" dirty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Oval 23">
              <a:extLst>
                <a:ext uri="{FF2B5EF4-FFF2-40B4-BE49-F238E27FC236}">
                  <a16:creationId xmlns="" xmlns:a16="http://schemas.microsoft.com/office/drawing/2014/main" id="{44A9A76D-E564-446B-B4C7-E497182CD7F6}"/>
                </a:ext>
              </a:extLst>
            </p:cNvPr>
            <p:cNvSpPr/>
            <p:nvPr/>
          </p:nvSpPr>
          <p:spPr>
            <a:xfrm rot="16200000" flipH="1">
              <a:off x="7177856" y="1391997"/>
              <a:ext cx="717329" cy="293491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58">
              <a:extLst>
                <a:ext uri="{FF2B5EF4-FFF2-40B4-BE49-F238E27FC236}">
                  <a16:creationId xmlns="" xmlns:a16="http://schemas.microsoft.com/office/drawing/2014/main" id="{376BD576-9AA3-477F-BC86-FC21AE9211AB}"/>
                </a:ext>
              </a:extLst>
            </p:cNvPr>
            <p:cNvSpPr txBox="1"/>
            <p:nvPr/>
          </p:nvSpPr>
          <p:spPr>
            <a:xfrm rot="5400000">
              <a:off x="7279268" y="1769269"/>
              <a:ext cx="492443" cy="219255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swald" panose="02000503000000000000" pitchFamily="2" charset="0"/>
                </a:rPr>
                <a:t>خطبة محفليه عن الصبر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200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9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650"/>
                            </p:stCondLst>
                            <p:childTnLst>
                              <p:par>
                                <p:cTn id="9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30" grpId="0"/>
      <p:bldP spid="32" grpId="0"/>
      <p:bldP spid="37" grpId="0" animBg="1"/>
      <p:bldP spid="38" grpId="0" animBg="1"/>
      <p:bldP spid="38" grpId="1" animBg="1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2825</TotalTime>
  <Words>442</Words>
  <Application>Microsoft Office PowerPoint</Application>
  <PresentationFormat>مخصص</PresentationFormat>
  <Paragraphs>118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1878</cp:revision>
  <dcterms:created xsi:type="dcterms:W3CDTF">2020-11-11T11:02:52Z</dcterms:created>
  <dcterms:modified xsi:type="dcterms:W3CDTF">2021-06-22T14:30:25Z</dcterms:modified>
</cp:coreProperties>
</file>