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5" r:id="rId2"/>
    <p:sldId id="346" r:id="rId3"/>
    <p:sldId id="297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47" r:id="rId30"/>
    <p:sldId id="338" r:id="rId31"/>
    <p:sldId id="340" r:id="rId32"/>
    <p:sldId id="341" r:id="rId33"/>
    <p:sldId id="342" r:id="rId34"/>
    <p:sldId id="343" r:id="rId35"/>
    <p:sldId id="344" r:id="rId36"/>
    <p:sldId id="345" r:id="rId37"/>
    <p:sldId id="298" r:id="rId38"/>
    <p:sldId id="257" r:id="rId39"/>
    <p:sldId id="299" r:id="rId40"/>
    <p:sldId id="260" r:id="rId41"/>
    <p:sldId id="301" r:id="rId42"/>
    <p:sldId id="300" r:id="rId43"/>
    <p:sldId id="261" r:id="rId44"/>
    <p:sldId id="303" r:id="rId45"/>
    <p:sldId id="302" r:id="rId46"/>
    <p:sldId id="262" r:id="rId47"/>
    <p:sldId id="304" r:id="rId48"/>
    <p:sldId id="305" r:id="rId49"/>
    <p:sldId id="306" r:id="rId50"/>
    <p:sldId id="265" r:id="rId51"/>
    <p:sldId id="309" r:id="rId52"/>
    <p:sldId id="310" r:id="rId53"/>
    <p:sldId id="311" r:id="rId54"/>
    <p:sldId id="312" r:id="rId55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00FF"/>
    <a:srgbClr val="663300"/>
    <a:srgbClr val="6600CC"/>
    <a:srgbClr val="3333FF"/>
    <a:srgbClr val="FFCCFF"/>
    <a:srgbClr val="800000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557" autoAdjust="0"/>
    <p:restoredTop sz="94660"/>
  </p:normalViewPr>
  <p:slideViewPr>
    <p:cSldViewPr>
      <p:cViewPr>
        <p:scale>
          <a:sx n="33" d="100"/>
          <a:sy n="33" d="100"/>
        </p:scale>
        <p:origin x="-222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057D-0729-4940-AD23-39FFCEE80B2A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7B8B-9F70-4FE0-BD0A-CCC7D9E3058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BB4E-B9D5-41E5-B87D-07312F840C03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7B7F-81EF-4ACB-A16E-C8F60CE3E69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7A225-4B75-4D4D-8180-D708C708B936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47E3-83DA-46DE-8122-E88FBEA6FF1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17E8-D91E-4533-A777-7EDD3E1106B5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C06D-EC06-4ABC-8AD4-6E92D0412F8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AC1B5-5CB6-4185-8903-05E1FB12EB2A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A90CF-145E-4489-A9B9-8C6A61FBCCD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5DD8F-2FFB-4F9F-ABAB-E6F443BE0408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95A4B-B83D-478B-83D6-453E74C5634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58ED3-78A5-4664-A297-9D92E6BC6620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9C535-96D4-43EC-8110-A6981275B23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12A6F-1989-4E1C-A408-3CBF50203B3D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F71D1-46A6-4A6B-9A49-92BBFFA9C32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59805-4BFC-4AEF-8E07-603C180495BE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35C8A-F6AA-4AEB-9F22-49D35C49238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09C1C-A6EA-4E5E-AFC9-DBF91A0FAFE7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78FED-FE35-4ECB-A7C1-1B2D2D9E871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7761-B70A-4BA5-BF23-AAB34B4D189F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43F3E-F28F-4036-BCB2-A915745CE3C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edge/>
    <p:sndAc>
      <p:stSnd>
        <p:snd r:embed="rId1" name="1351 - woop sou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 contrast="30000"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ar-EG" smtClean="0"/>
          </a:p>
        </p:txBody>
      </p:sp>
      <p:sp>
        <p:nvSpPr>
          <p:cNvPr id="4099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3FBB60-BCE9-4B06-87F5-8150DC099855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7E96D7-9B99-439C-9DDD-16860EA23F9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  <p:sndAc>
      <p:stSnd>
        <p:snd r:embed="rId13" name="1351 - woop sound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audio" Target="../media/audio4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audio" Target="../media/audio4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18" Type="http://schemas.openxmlformats.org/officeDocument/2006/relationships/audio" Target="../media/audio61.wav"/><Relationship Id="rId3" Type="http://schemas.openxmlformats.org/officeDocument/2006/relationships/audio" Target="../media/audio46.wav"/><Relationship Id="rId21" Type="http://schemas.openxmlformats.org/officeDocument/2006/relationships/audio" Target="../media/audio64.wav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17" Type="http://schemas.openxmlformats.org/officeDocument/2006/relationships/audio" Target="../media/audio60.wav"/><Relationship Id="rId2" Type="http://schemas.openxmlformats.org/officeDocument/2006/relationships/audio" Target="../media/audio8.wav"/><Relationship Id="rId16" Type="http://schemas.openxmlformats.org/officeDocument/2006/relationships/audio" Target="../media/audio59.wav"/><Relationship Id="rId20" Type="http://schemas.openxmlformats.org/officeDocument/2006/relationships/audio" Target="../media/audio6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5" Type="http://schemas.openxmlformats.org/officeDocument/2006/relationships/audio" Target="../media/audio48.wav"/><Relationship Id="rId15" Type="http://schemas.openxmlformats.org/officeDocument/2006/relationships/audio" Target="../media/audio58.wav"/><Relationship Id="rId23" Type="http://schemas.openxmlformats.org/officeDocument/2006/relationships/image" Target="../media/image14.wmf"/><Relationship Id="rId10" Type="http://schemas.openxmlformats.org/officeDocument/2006/relationships/audio" Target="../media/audio53.wav"/><Relationship Id="rId19" Type="http://schemas.openxmlformats.org/officeDocument/2006/relationships/audio" Target="../media/audio62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7.wav"/><Relationship Id="rId22" Type="http://schemas.openxmlformats.org/officeDocument/2006/relationships/audio" Target="../media/audio6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7" Type="http://schemas.openxmlformats.org/officeDocument/2006/relationships/image" Target="../media/image14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7.wav"/><Relationship Id="rId5" Type="http://schemas.openxmlformats.org/officeDocument/2006/relationships/audio" Target="../media/audio48.wav"/><Relationship Id="rId4" Type="http://schemas.openxmlformats.org/officeDocument/2006/relationships/audio" Target="../media/audio4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7" Type="http://schemas.openxmlformats.org/officeDocument/2006/relationships/image" Target="../media/image14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0.wav"/><Relationship Id="rId5" Type="http://schemas.openxmlformats.org/officeDocument/2006/relationships/audio" Target="../media/audio46.wav"/><Relationship Id="rId4" Type="http://schemas.openxmlformats.org/officeDocument/2006/relationships/audio" Target="../media/audio6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7" Type="http://schemas.openxmlformats.org/officeDocument/2006/relationships/image" Target="../media/image14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2.wav"/><Relationship Id="rId5" Type="http://schemas.openxmlformats.org/officeDocument/2006/relationships/audio" Target="../media/audio46.wav"/><Relationship Id="rId4" Type="http://schemas.openxmlformats.org/officeDocument/2006/relationships/audio" Target="../media/audio6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74.wav"/><Relationship Id="rId7" Type="http://schemas.openxmlformats.org/officeDocument/2006/relationships/image" Target="../media/image15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7.wav"/><Relationship Id="rId5" Type="http://schemas.openxmlformats.org/officeDocument/2006/relationships/audio" Target="../media/audio76.wav"/><Relationship Id="rId4" Type="http://schemas.openxmlformats.org/officeDocument/2006/relationships/audio" Target="../media/audio7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7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audio" Target="../media/audio79.wav"/><Relationship Id="rId4" Type="http://schemas.openxmlformats.org/officeDocument/2006/relationships/audio" Target="../media/audio7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7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audio" Target="../media/audio81.wav"/><Relationship Id="rId4" Type="http://schemas.openxmlformats.org/officeDocument/2006/relationships/audio" Target="../media/audio7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audio83.wav"/><Relationship Id="rId7" Type="http://schemas.openxmlformats.org/officeDocument/2006/relationships/audio" Target="../media/audio8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6.wav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audio" Target="../media/audio1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4.wav"/><Relationship Id="rId3" Type="http://schemas.openxmlformats.org/officeDocument/2006/relationships/audio" Target="../media/audio89.wav"/><Relationship Id="rId7" Type="http://schemas.openxmlformats.org/officeDocument/2006/relationships/audio" Target="../media/audio9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2.wav"/><Relationship Id="rId5" Type="http://schemas.openxmlformats.org/officeDocument/2006/relationships/audio" Target="../media/audio91.wav"/><Relationship Id="rId4" Type="http://schemas.openxmlformats.org/officeDocument/2006/relationships/audio" Target="../media/audio90.wav"/><Relationship Id="rId9" Type="http://schemas.openxmlformats.org/officeDocument/2006/relationships/image" Target="../media/image1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audio" Target="../media/audio96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mf"/><Relationship Id="rId4" Type="http://schemas.openxmlformats.org/officeDocument/2006/relationships/audio" Target="../media/audio98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5" Type="http://schemas.openxmlformats.org/officeDocument/2006/relationships/audio" Target="../media/audio101.wav"/><Relationship Id="rId4" Type="http://schemas.openxmlformats.org/officeDocument/2006/relationships/audio" Target="../media/audio100.wav"/><Relationship Id="rId9" Type="http://schemas.openxmlformats.org/officeDocument/2006/relationships/image" Target="../media/image1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mf"/><Relationship Id="rId4" Type="http://schemas.openxmlformats.org/officeDocument/2006/relationships/audio" Target="../media/audio106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mf"/><Relationship Id="rId4" Type="http://schemas.openxmlformats.org/officeDocument/2006/relationships/audio" Target="../media/audio108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mf"/><Relationship Id="rId4" Type="http://schemas.openxmlformats.org/officeDocument/2006/relationships/audio" Target="../media/audio110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audio" Target="../media/audio11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audio" Target="../media/audio114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0.wav"/><Relationship Id="rId3" Type="http://schemas.openxmlformats.org/officeDocument/2006/relationships/audio" Target="../media/audio115.wav"/><Relationship Id="rId7" Type="http://schemas.openxmlformats.org/officeDocument/2006/relationships/audio" Target="../media/audio1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8.wav"/><Relationship Id="rId5" Type="http://schemas.openxmlformats.org/officeDocument/2006/relationships/audio" Target="../media/audio117.wav"/><Relationship Id="rId10" Type="http://schemas.openxmlformats.org/officeDocument/2006/relationships/audio" Target="../media/audio122.wav"/><Relationship Id="rId4" Type="http://schemas.openxmlformats.org/officeDocument/2006/relationships/audio" Target="../media/audio116.wav"/><Relationship Id="rId9" Type="http://schemas.openxmlformats.org/officeDocument/2006/relationships/audio" Target="../media/audio12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8.wav"/><Relationship Id="rId13" Type="http://schemas.openxmlformats.org/officeDocument/2006/relationships/audio" Target="../media/audio133.wav"/><Relationship Id="rId18" Type="http://schemas.openxmlformats.org/officeDocument/2006/relationships/audio" Target="../media/audio138.wav"/><Relationship Id="rId3" Type="http://schemas.openxmlformats.org/officeDocument/2006/relationships/audio" Target="../media/audio123.wav"/><Relationship Id="rId21" Type="http://schemas.openxmlformats.org/officeDocument/2006/relationships/image" Target="../media/image20.jpeg"/><Relationship Id="rId7" Type="http://schemas.openxmlformats.org/officeDocument/2006/relationships/audio" Target="../media/audio127.wav"/><Relationship Id="rId12" Type="http://schemas.openxmlformats.org/officeDocument/2006/relationships/audio" Target="../media/audio132.wav"/><Relationship Id="rId17" Type="http://schemas.openxmlformats.org/officeDocument/2006/relationships/audio" Target="../media/audio137.wav"/><Relationship Id="rId2" Type="http://schemas.openxmlformats.org/officeDocument/2006/relationships/audio" Target="../media/audio8.wav"/><Relationship Id="rId16" Type="http://schemas.openxmlformats.org/officeDocument/2006/relationships/audio" Target="../media/audio136.wav"/><Relationship Id="rId20" Type="http://schemas.openxmlformats.org/officeDocument/2006/relationships/audio" Target="../media/audio14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6.wav"/><Relationship Id="rId11" Type="http://schemas.openxmlformats.org/officeDocument/2006/relationships/audio" Target="../media/audio131.wav"/><Relationship Id="rId5" Type="http://schemas.openxmlformats.org/officeDocument/2006/relationships/audio" Target="../media/audio125.wav"/><Relationship Id="rId15" Type="http://schemas.openxmlformats.org/officeDocument/2006/relationships/audio" Target="../media/audio135.wav"/><Relationship Id="rId10" Type="http://schemas.openxmlformats.org/officeDocument/2006/relationships/audio" Target="../media/audio130.wav"/><Relationship Id="rId19" Type="http://schemas.openxmlformats.org/officeDocument/2006/relationships/audio" Target="../media/audio139.wav"/><Relationship Id="rId4" Type="http://schemas.openxmlformats.org/officeDocument/2006/relationships/audio" Target="../media/audio124.wav"/><Relationship Id="rId9" Type="http://schemas.openxmlformats.org/officeDocument/2006/relationships/audio" Target="../media/audio129.wav"/><Relationship Id="rId14" Type="http://schemas.openxmlformats.org/officeDocument/2006/relationships/audio" Target="../media/audio134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5.wav"/><Relationship Id="rId3" Type="http://schemas.openxmlformats.org/officeDocument/2006/relationships/audio" Target="../media/audio115.wav"/><Relationship Id="rId7" Type="http://schemas.openxmlformats.org/officeDocument/2006/relationships/audio" Target="../media/audio1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3.wav"/><Relationship Id="rId5" Type="http://schemas.openxmlformats.org/officeDocument/2006/relationships/audio" Target="../media/audio142.wav"/><Relationship Id="rId10" Type="http://schemas.openxmlformats.org/officeDocument/2006/relationships/audio" Target="../media/audio147.wav"/><Relationship Id="rId4" Type="http://schemas.openxmlformats.org/officeDocument/2006/relationships/audio" Target="../media/audio141.wav"/><Relationship Id="rId9" Type="http://schemas.openxmlformats.org/officeDocument/2006/relationships/audio" Target="../media/audio146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49.wav"/><Relationship Id="rId7" Type="http://schemas.openxmlformats.org/officeDocument/2006/relationships/audio" Target="../media/audio1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2.wav"/><Relationship Id="rId5" Type="http://schemas.openxmlformats.org/officeDocument/2006/relationships/audio" Target="../media/audio151.wav"/><Relationship Id="rId4" Type="http://schemas.openxmlformats.org/officeDocument/2006/relationships/audio" Target="../media/audio150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155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audio" Target="../media/audio157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8.wav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1.wav"/><Relationship Id="rId5" Type="http://schemas.openxmlformats.org/officeDocument/2006/relationships/audio" Target="../media/audio160.wav"/><Relationship Id="rId4" Type="http://schemas.openxmlformats.org/officeDocument/2006/relationships/audio" Target="../media/audio159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8.wav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3.wav"/><Relationship Id="rId5" Type="http://schemas.openxmlformats.org/officeDocument/2006/relationships/audio" Target="../media/audio160.wav"/><Relationship Id="rId4" Type="http://schemas.openxmlformats.org/officeDocument/2006/relationships/audio" Target="../media/audio162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8.wav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5.wav"/><Relationship Id="rId5" Type="http://schemas.openxmlformats.org/officeDocument/2006/relationships/audio" Target="../media/audio160.wav"/><Relationship Id="rId4" Type="http://schemas.openxmlformats.org/officeDocument/2006/relationships/audio" Target="../media/audio16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audio" Target="../media/audio16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7.wmf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5" Type="http://schemas.openxmlformats.org/officeDocument/2006/relationships/audio" Target="../media/audio24.wav"/><Relationship Id="rId10" Type="http://schemas.openxmlformats.org/officeDocument/2006/relationships/audio" Target="../media/audio29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audio" Target="../media/audio169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8.wav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1.wav"/><Relationship Id="rId5" Type="http://schemas.openxmlformats.org/officeDocument/2006/relationships/audio" Target="../media/audio160.wav"/><Relationship Id="rId4" Type="http://schemas.openxmlformats.org/officeDocument/2006/relationships/audio" Target="../media/audio170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8.wav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3.wav"/><Relationship Id="rId5" Type="http://schemas.openxmlformats.org/officeDocument/2006/relationships/audio" Target="../media/audio160.wav"/><Relationship Id="rId4" Type="http://schemas.openxmlformats.org/officeDocument/2006/relationships/audio" Target="../media/audio172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8.wav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5.wav"/><Relationship Id="rId5" Type="http://schemas.openxmlformats.org/officeDocument/2006/relationships/audio" Target="../media/audio160.wav"/><Relationship Id="rId4" Type="http://schemas.openxmlformats.org/officeDocument/2006/relationships/audio" Target="../media/audio174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58.wav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7.wav"/><Relationship Id="rId5" Type="http://schemas.openxmlformats.org/officeDocument/2006/relationships/audio" Target="../media/audio160.wav"/><Relationship Id="rId4" Type="http://schemas.openxmlformats.org/officeDocument/2006/relationships/audio" Target="../media/audio17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10.png"/><Relationship Id="rId3" Type="http://schemas.openxmlformats.org/officeDocument/2006/relationships/audio" Target="../media/audio24.wav"/><Relationship Id="rId7" Type="http://schemas.openxmlformats.org/officeDocument/2006/relationships/audio" Target="../media/audio35.wav"/><Relationship Id="rId12" Type="http://schemas.openxmlformats.org/officeDocument/2006/relationships/image" Target="../media/image8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4.wav"/><Relationship Id="rId11" Type="http://schemas.openxmlformats.org/officeDocument/2006/relationships/image" Target="../media/image7.wmf"/><Relationship Id="rId5" Type="http://schemas.openxmlformats.org/officeDocument/2006/relationships/audio" Target="../media/audio33.wav"/><Relationship Id="rId10" Type="http://schemas.openxmlformats.org/officeDocument/2006/relationships/audio" Target="../media/audio38.wav"/><Relationship Id="rId4" Type="http://schemas.openxmlformats.org/officeDocument/2006/relationships/audio" Target="../media/audio32.wav"/><Relationship Id="rId9" Type="http://schemas.openxmlformats.org/officeDocument/2006/relationships/audio" Target="../media/audio3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8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1.png"/><Relationship Id="rId4" Type="http://schemas.openxmlformats.org/officeDocument/2006/relationships/audio" Target="../media/audio4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CCCCC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928670"/>
            <a:ext cx="6715172" cy="37862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 rot="-460850">
            <a:off x="2071688" y="2143125"/>
            <a:ext cx="52863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8800" b="1" dirty="0">
                <a:solidFill>
                  <a:srgbClr val="0000FF"/>
                </a:solidFill>
                <a:latin typeface="Calibri" pitchFamily="34" charset="0"/>
              </a:rPr>
              <a:t>الفصل الثاني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CK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10025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428875"/>
            <a:ext cx="7286625" cy="1928813"/>
            <a:chOff x="1071538" y="3357562"/>
            <a:chExt cx="7286676" cy="1928826"/>
          </a:xfrm>
        </p:grpSpPr>
        <p:sp>
          <p:nvSpPr>
            <p:cNvPr id="14340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المتوسط الحسابي =                          </a:t>
              </a:r>
            </a:p>
            <a:p>
              <a:endParaRPr lang="ar-EG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          = 144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 flipV="1">
              <a:off x="2703499" y="4643446"/>
              <a:ext cx="4368831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2" name="مربع نص 6"/>
            <p:cNvSpPr txBox="1">
              <a:spLocks noChangeArrowheads="1"/>
            </p:cNvSpPr>
            <p:nvPr/>
          </p:nvSpPr>
          <p:spPr bwMode="auto">
            <a:xfrm>
              <a:off x="2714613" y="3929066"/>
              <a:ext cx="42862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150+142+138+146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4343" name="مربع نص 8"/>
            <p:cNvSpPr txBox="1">
              <a:spLocks noChangeArrowheads="1"/>
            </p:cNvSpPr>
            <p:nvPr/>
          </p:nvSpPr>
          <p:spPr bwMode="auto">
            <a:xfrm>
              <a:off x="4214810" y="4640057"/>
              <a:ext cx="850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4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6"/>
            <a:ext cx="914400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مربع نص 3"/>
          <p:cNvSpPr txBox="1"/>
          <p:nvPr/>
        </p:nvSpPr>
        <p:spPr>
          <a:xfrm>
            <a:off x="7833686" y="2000239"/>
            <a:ext cx="857256" cy="707886"/>
          </a:xfrm>
          <a:prstGeom prst="rect">
            <a:avLst/>
          </a:prstGeom>
          <a:solidFill>
            <a:srgbClr val="CD9BFF"/>
          </a:solidFill>
          <a:ln w="76200">
            <a:solidFill>
              <a:srgbClr val="CD9B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688" y="1857375"/>
            <a:ext cx="9763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072066" y="3214686"/>
            <a:ext cx="3643306" cy="3400449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857375" y="785813"/>
            <a:ext cx="5500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أوجد المتوسط الحسابي للبيانات الممثلة في الأشكال </a:t>
            </a:r>
            <a:r>
              <a:rPr lang="ar-S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آتية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ar-SA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رجات ع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9634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428875"/>
            <a:ext cx="7286625" cy="1928813"/>
            <a:chOff x="1071538" y="3357562"/>
            <a:chExt cx="7286676" cy="1928826"/>
          </a:xfrm>
        </p:grpSpPr>
        <p:sp>
          <p:nvSpPr>
            <p:cNvPr id="16388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المتوسط الحسابي =                          </a:t>
              </a:r>
            </a:p>
            <a:p>
              <a:endParaRPr lang="ar-EG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          = 88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 flipV="1">
              <a:off x="2703499" y="4643446"/>
              <a:ext cx="4368831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0" name="مربع نص 6"/>
            <p:cNvSpPr txBox="1">
              <a:spLocks noChangeArrowheads="1"/>
            </p:cNvSpPr>
            <p:nvPr/>
          </p:nvSpPr>
          <p:spPr bwMode="auto">
            <a:xfrm>
              <a:off x="2714613" y="3929066"/>
              <a:ext cx="42862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84+90+86+93+87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6391" name="مربع نص 8"/>
            <p:cNvSpPr txBox="1">
              <a:spLocks noChangeArrowheads="1"/>
            </p:cNvSpPr>
            <p:nvPr/>
          </p:nvSpPr>
          <p:spPr bwMode="auto">
            <a:xfrm>
              <a:off x="4214810" y="4640057"/>
              <a:ext cx="850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5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>
            <a:lum bright="40000" contrast="40000"/>
          </a:blip>
          <a:srcRect/>
          <a:stretch>
            <a:fillRect/>
          </a:stretch>
        </p:blipFill>
        <p:spPr bwMode="auto">
          <a:xfrm>
            <a:off x="85286" y="857232"/>
            <a:ext cx="9058714" cy="3929090"/>
          </a:xfrm>
          <a:prstGeom prst="ellipseRibbon">
            <a:avLst>
              <a:gd name="adj1" fmla="val 14341"/>
              <a:gd name="adj2" fmla="val 75000"/>
              <a:gd name="adj3" fmla="val 11045"/>
            </a:avLst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مستطيل مستدير الزوايا 2"/>
          <p:cNvSpPr/>
          <p:nvPr/>
        </p:nvSpPr>
        <p:spPr>
          <a:xfrm>
            <a:off x="1428728" y="1762126"/>
            <a:ext cx="6357982" cy="24526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chemeClr val="accent6">
                    <a:lumMod val="50000"/>
                  </a:schemeClr>
                </a:solidFill>
              </a:rPr>
              <a:t>طبيعة:</a:t>
            </a:r>
            <a:endParaRPr lang="ar-SA" sz="4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accent6">
                    <a:lumMod val="50000"/>
                  </a:schemeClr>
                </a:solidFill>
              </a:rPr>
              <a:t>لحل الأسئلة10-13 استعمل البيانات التي تمثل أطوال بعض الأشجار البرية في المملكة العربية السعودية</a:t>
            </a:r>
            <a:r>
              <a:rPr lang="ar-EG" sz="3600" b="1" dirty="0">
                <a:solidFill>
                  <a:schemeClr val="accent6">
                    <a:lumMod val="50000"/>
                  </a:schemeClr>
                </a:solidFill>
              </a:rPr>
              <a:t> في الجدول المجاور</a:t>
            </a:r>
            <a:r>
              <a:rPr lang="ar-SA" sz="3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بي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/>
        </p:nvGraphicFramePr>
        <p:xfrm>
          <a:off x="1428675" y="1857375"/>
          <a:ext cx="6143700" cy="5047488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500438" y="1857375"/>
            <a:ext cx="20859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الأشجار البرية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429250" y="2500313"/>
            <a:ext cx="1154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الشجرة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643438" y="3143250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النخلة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4643438" y="3714750"/>
            <a:ext cx="2928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err="1">
                <a:latin typeface="Calibri" pitchFamily="34" charset="0"/>
              </a:rPr>
              <a:t>العرعر</a:t>
            </a:r>
            <a:endParaRPr lang="ar-EG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643438" y="44291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latin typeface="Calibri" pitchFamily="34" charset="0"/>
              </a:rPr>
              <a:t>الزعرور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573213" y="2500313"/>
            <a:ext cx="22844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الارتفاع بالأمتار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714617" y="3143250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30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714617" y="378618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782879" y="4429125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10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643438" y="50006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السنديان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714617" y="5000625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15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شبه منحرف 14"/>
          <p:cNvSpPr/>
          <p:nvPr/>
        </p:nvSpPr>
        <p:spPr bwMode="auto">
          <a:xfrm>
            <a:off x="357158" y="0"/>
            <a:ext cx="8429684" cy="1857388"/>
          </a:xfrm>
          <a:prstGeom prst="trapezoid">
            <a:avLst>
              <a:gd name="adj" fmla="val 12819"/>
            </a:avLst>
          </a:prstGeom>
          <a:solidFill>
            <a:srgbClr val="BF8C41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785813" y="515922"/>
            <a:ext cx="76374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أوجد المتوسط الحسابي للبيانات.</a:t>
            </a:r>
            <a:endParaRPr lang="ar-EG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57188" y="0"/>
            <a:ext cx="1571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/>
          <p:cNvSpPr txBox="1"/>
          <p:nvPr/>
        </p:nvSpPr>
        <p:spPr>
          <a:xfrm>
            <a:off x="500054" y="500042"/>
            <a:ext cx="135730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10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643438" y="5643563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الملول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2714617" y="5643563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15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4643438" y="62325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latin typeface="Calibri" pitchFamily="34" charset="0"/>
              </a:rPr>
              <a:t>الأكاسيا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786054" y="623252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</a:rPr>
              <a:t>8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_Theme_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المتوسط الحسابي ل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أشجار الب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شج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ارتفاع بالأمت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نخ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عرع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زعر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سندي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المل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1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الأكاس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6" grpId="0"/>
      <p:bldP spid="20" grpId="0" autoUpdateAnimBg="0"/>
      <p:bldP spid="21" grpId="0" autoUpdateAnimBg="0"/>
      <p:bldP spid="22" grpId="0" autoUpdateAnimBg="0"/>
      <p:bldP spid="2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8975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428875"/>
            <a:ext cx="7286625" cy="1928813"/>
            <a:chOff x="1071538" y="3357562"/>
            <a:chExt cx="7286676" cy="1928826"/>
          </a:xfrm>
        </p:grpSpPr>
        <p:sp>
          <p:nvSpPr>
            <p:cNvPr id="19460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المتوسط الحسابي =                          </a:t>
              </a:r>
            </a:p>
            <a:p>
              <a:endParaRPr lang="ar-EG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          = 14م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 flipV="1">
              <a:off x="2703499" y="4643446"/>
              <a:ext cx="4368831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2" name="مربع نص 6"/>
            <p:cNvSpPr txBox="1">
              <a:spLocks noChangeArrowheads="1"/>
            </p:cNvSpPr>
            <p:nvPr/>
          </p:nvSpPr>
          <p:spPr bwMode="auto">
            <a:xfrm>
              <a:off x="2714613" y="3929066"/>
              <a:ext cx="42862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  <a:latin typeface="Calibri" pitchFamily="34" charset="0"/>
                </a:rPr>
                <a:t>30+6+10+15+15+8</a:t>
              </a:r>
              <a:endParaRPr lang="en-US" sz="36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9463" name="مربع نص 8"/>
            <p:cNvSpPr txBox="1">
              <a:spLocks noChangeArrowheads="1"/>
            </p:cNvSpPr>
            <p:nvPr/>
          </p:nvSpPr>
          <p:spPr bwMode="auto">
            <a:xfrm>
              <a:off x="4214810" y="4640057"/>
              <a:ext cx="850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6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شبه منحرف 14"/>
          <p:cNvSpPr/>
          <p:nvPr/>
        </p:nvSpPr>
        <p:spPr bwMode="auto">
          <a:xfrm>
            <a:off x="357158" y="104776"/>
            <a:ext cx="8429684" cy="1857388"/>
          </a:xfrm>
          <a:prstGeom prst="trapezoid">
            <a:avLst>
              <a:gd name="adj" fmla="val 12819"/>
            </a:avLst>
          </a:prstGeom>
          <a:solidFill>
            <a:srgbClr val="BF8C41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500034" y="658798"/>
            <a:ext cx="76374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أوجد القيمة أو القيم المتطرفة.</a:t>
            </a:r>
            <a:endParaRPr lang="ar-EG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0"/>
            <a:ext cx="1571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/>
          <p:cNvSpPr txBox="1"/>
          <p:nvPr/>
        </p:nvSpPr>
        <p:spPr>
          <a:xfrm>
            <a:off x="500034" y="639230"/>
            <a:ext cx="10715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FFFF00"/>
                </a:solidFill>
                <a:latin typeface="+mn-lt"/>
                <a:cs typeface="+mn-cs"/>
              </a:rPr>
              <a:t>1</a:t>
            </a:r>
            <a:r>
              <a:rPr lang="ar-EG" sz="4400" b="1" dirty="0">
                <a:solidFill>
                  <a:srgbClr val="FFFF00"/>
                </a:solidFill>
                <a:latin typeface="+mn-lt"/>
                <a:cs typeface="+mn-cs"/>
              </a:rPr>
              <a:t>1</a:t>
            </a:r>
            <a:endParaRPr lang="ar-SA" sz="4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graphicFrame>
        <p:nvGraphicFramePr>
          <p:cNvPr id="20" name="جدول 19"/>
          <p:cNvGraphicFramePr>
            <a:graphicFrameLocks noGrp="1"/>
          </p:cNvGraphicFramePr>
          <p:nvPr/>
        </p:nvGraphicFramePr>
        <p:xfrm>
          <a:off x="1428675" y="1857375"/>
          <a:ext cx="6143700" cy="5047488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516" name="مستطيل 20"/>
          <p:cNvSpPr>
            <a:spLocks noChangeArrowheads="1"/>
          </p:cNvSpPr>
          <p:nvPr/>
        </p:nvSpPr>
        <p:spPr bwMode="auto">
          <a:xfrm>
            <a:off x="3500438" y="1857375"/>
            <a:ext cx="20859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الأشجار البرية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17" name="مستطيل 21"/>
          <p:cNvSpPr>
            <a:spLocks noChangeArrowheads="1"/>
          </p:cNvSpPr>
          <p:nvPr/>
        </p:nvSpPr>
        <p:spPr bwMode="auto">
          <a:xfrm>
            <a:off x="5429250" y="2500313"/>
            <a:ext cx="1154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الشجرة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18" name="مستطيل 22"/>
          <p:cNvSpPr>
            <a:spLocks noChangeArrowheads="1"/>
          </p:cNvSpPr>
          <p:nvPr/>
        </p:nvSpPr>
        <p:spPr bwMode="auto">
          <a:xfrm>
            <a:off x="4643438" y="3143250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النخلة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19" name="مستطيل 23"/>
          <p:cNvSpPr>
            <a:spLocks noChangeArrowheads="1"/>
          </p:cNvSpPr>
          <p:nvPr/>
        </p:nvSpPr>
        <p:spPr bwMode="auto">
          <a:xfrm>
            <a:off x="4643438" y="3714750"/>
            <a:ext cx="2928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العرعر</a:t>
            </a:r>
            <a:endParaRPr lang="ar-EG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0" name="مستطيل 24"/>
          <p:cNvSpPr>
            <a:spLocks noChangeArrowheads="1"/>
          </p:cNvSpPr>
          <p:nvPr/>
        </p:nvSpPr>
        <p:spPr bwMode="auto">
          <a:xfrm>
            <a:off x="4643438" y="44291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الزعرور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1" name="مستطيل 25"/>
          <p:cNvSpPr>
            <a:spLocks noChangeArrowheads="1"/>
          </p:cNvSpPr>
          <p:nvPr/>
        </p:nvSpPr>
        <p:spPr bwMode="auto">
          <a:xfrm>
            <a:off x="1930398" y="2500313"/>
            <a:ext cx="22844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الارتفاع بالأمتار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2" name="مستطيل 26"/>
          <p:cNvSpPr>
            <a:spLocks noChangeArrowheads="1"/>
          </p:cNvSpPr>
          <p:nvPr/>
        </p:nvSpPr>
        <p:spPr bwMode="auto">
          <a:xfrm>
            <a:off x="2571748" y="3143250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30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3" name="مستطيل 27"/>
          <p:cNvSpPr>
            <a:spLocks noChangeArrowheads="1"/>
          </p:cNvSpPr>
          <p:nvPr/>
        </p:nvSpPr>
        <p:spPr bwMode="auto">
          <a:xfrm>
            <a:off x="2571748" y="378618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4" name="مستطيل 28"/>
          <p:cNvSpPr>
            <a:spLocks noChangeArrowheads="1"/>
          </p:cNvSpPr>
          <p:nvPr/>
        </p:nvSpPr>
        <p:spPr bwMode="auto">
          <a:xfrm>
            <a:off x="2640010" y="4429125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5" name="مستطيل 29"/>
          <p:cNvSpPr>
            <a:spLocks noChangeArrowheads="1"/>
          </p:cNvSpPr>
          <p:nvPr/>
        </p:nvSpPr>
        <p:spPr bwMode="auto">
          <a:xfrm>
            <a:off x="4643438" y="50006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السنديان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6" name="مستطيل 30"/>
          <p:cNvSpPr>
            <a:spLocks noChangeArrowheads="1"/>
          </p:cNvSpPr>
          <p:nvPr/>
        </p:nvSpPr>
        <p:spPr bwMode="auto">
          <a:xfrm>
            <a:off x="2571748" y="5000625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7" name="مستطيل 31"/>
          <p:cNvSpPr>
            <a:spLocks noChangeArrowheads="1"/>
          </p:cNvSpPr>
          <p:nvPr/>
        </p:nvSpPr>
        <p:spPr bwMode="auto">
          <a:xfrm>
            <a:off x="4643438" y="5643563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الملول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8" name="مستطيل 32"/>
          <p:cNvSpPr>
            <a:spLocks noChangeArrowheads="1"/>
          </p:cNvSpPr>
          <p:nvPr/>
        </p:nvSpPr>
        <p:spPr bwMode="auto">
          <a:xfrm>
            <a:off x="2571748" y="5643563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9" name="مستطيل 33"/>
          <p:cNvSpPr>
            <a:spLocks noChangeArrowheads="1"/>
          </p:cNvSpPr>
          <p:nvPr/>
        </p:nvSpPr>
        <p:spPr bwMode="auto">
          <a:xfrm>
            <a:off x="4643438" y="62325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الأكاسيا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0" name="مستطيل 34"/>
          <p:cNvSpPr>
            <a:spLocks noChangeArrowheads="1"/>
          </p:cNvSpPr>
          <p:nvPr/>
        </p:nvSpPr>
        <p:spPr bwMode="auto">
          <a:xfrm>
            <a:off x="2643185" y="623252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_Theme_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القيمة أو القيم المتطر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6923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مربع نص 3"/>
          <p:cNvSpPr txBox="1">
            <a:spLocks noChangeArrowheads="1"/>
          </p:cNvSpPr>
          <p:nvPr/>
        </p:nvSpPr>
        <p:spPr bwMode="auto">
          <a:xfrm>
            <a:off x="857275" y="2935428"/>
            <a:ext cx="7286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القيمة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المتطرفة = 30 </a:t>
            </a:r>
            <a:r>
              <a:rPr lang="ar-EG" sz="4000" b="1" dirty="0" err="1">
                <a:solidFill>
                  <a:srgbClr val="C00000"/>
                </a:solidFill>
                <a:latin typeface="Calibri" pitchFamily="34" charset="0"/>
              </a:rPr>
              <a:t>م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en-US" sz="40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قيمة المتطر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شبه منحرف 14"/>
          <p:cNvSpPr/>
          <p:nvPr/>
        </p:nvSpPr>
        <p:spPr bwMode="auto">
          <a:xfrm>
            <a:off x="357158" y="104776"/>
            <a:ext cx="8429684" cy="1857388"/>
          </a:xfrm>
          <a:prstGeom prst="trapezoid">
            <a:avLst>
              <a:gd name="adj" fmla="val 12819"/>
            </a:avLst>
          </a:prstGeom>
          <a:solidFill>
            <a:srgbClr val="BF8C41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000250" y="500042"/>
            <a:ext cx="6423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أوجد المتوسط الحسابي عند استبعاد القيمة المتطرفة</a:t>
            </a:r>
            <a:r>
              <a:rPr lang="ar-EG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0"/>
            <a:ext cx="1571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/>
          <p:cNvSpPr txBox="1"/>
          <p:nvPr/>
        </p:nvSpPr>
        <p:spPr>
          <a:xfrm>
            <a:off x="571472" y="639230"/>
            <a:ext cx="12144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FFFF00"/>
                </a:solidFill>
                <a:latin typeface="+mn-lt"/>
                <a:cs typeface="+mn-cs"/>
              </a:rPr>
              <a:t>1</a:t>
            </a:r>
            <a:r>
              <a:rPr lang="ar-EG" sz="4400" b="1" dirty="0">
                <a:solidFill>
                  <a:srgbClr val="FFFF00"/>
                </a:solidFill>
                <a:latin typeface="+mn-lt"/>
                <a:cs typeface="+mn-cs"/>
              </a:rPr>
              <a:t>2</a:t>
            </a:r>
            <a:endParaRPr lang="ar-SA" sz="4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/>
        </p:nvGraphicFramePr>
        <p:xfrm>
          <a:off x="1428675" y="1857375"/>
          <a:ext cx="6143700" cy="5047488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564" name="مستطيل 20"/>
          <p:cNvSpPr>
            <a:spLocks noChangeArrowheads="1"/>
          </p:cNvSpPr>
          <p:nvPr/>
        </p:nvSpPr>
        <p:spPr bwMode="auto">
          <a:xfrm>
            <a:off x="3500438" y="1857375"/>
            <a:ext cx="20859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الأشجار البرية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65" name="مستطيل 21"/>
          <p:cNvSpPr>
            <a:spLocks noChangeArrowheads="1"/>
          </p:cNvSpPr>
          <p:nvPr/>
        </p:nvSpPr>
        <p:spPr bwMode="auto">
          <a:xfrm>
            <a:off x="5429250" y="2500313"/>
            <a:ext cx="1154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الشجرة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66" name="مستطيل 22"/>
          <p:cNvSpPr>
            <a:spLocks noChangeArrowheads="1"/>
          </p:cNvSpPr>
          <p:nvPr/>
        </p:nvSpPr>
        <p:spPr bwMode="auto">
          <a:xfrm>
            <a:off x="4643438" y="3143250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النخلة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67" name="مستطيل 23"/>
          <p:cNvSpPr>
            <a:spLocks noChangeArrowheads="1"/>
          </p:cNvSpPr>
          <p:nvPr/>
        </p:nvSpPr>
        <p:spPr bwMode="auto">
          <a:xfrm>
            <a:off x="4643438" y="3714750"/>
            <a:ext cx="2928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العرعر</a:t>
            </a:r>
            <a:endParaRPr lang="ar-EG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68" name="مستطيل 24"/>
          <p:cNvSpPr>
            <a:spLocks noChangeArrowheads="1"/>
          </p:cNvSpPr>
          <p:nvPr/>
        </p:nvSpPr>
        <p:spPr bwMode="auto">
          <a:xfrm>
            <a:off x="4643438" y="44291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الزعرور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69" name="مستطيل 27"/>
          <p:cNvSpPr>
            <a:spLocks noChangeArrowheads="1"/>
          </p:cNvSpPr>
          <p:nvPr/>
        </p:nvSpPr>
        <p:spPr bwMode="auto">
          <a:xfrm>
            <a:off x="1787522" y="2500313"/>
            <a:ext cx="22844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الارتفاع بالأمتار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0" name="مستطيل 26"/>
          <p:cNvSpPr>
            <a:spLocks noChangeArrowheads="1"/>
          </p:cNvSpPr>
          <p:nvPr/>
        </p:nvSpPr>
        <p:spPr bwMode="auto">
          <a:xfrm>
            <a:off x="2643174" y="3143250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30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1" name="مستطيل 27"/>
          <p:cNvSpPr>
            <a:spLocks noChangeArrowheads="1"/>
          </p:cNvSpPr>
          <p:nvPr/>
        </p:nvSpPr>
        <p:spPr bwMode="auto">
          <a:xfrm>
            <a:off x="2643174" y="378618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2" name="مستطيل 28"/>
          <p:cNvSpPr>
            <a:spLocks noChangeArrowheads="1"/>
          </p:cNvSpPr>
          <p:nvPr/>
        </p:nvSpPr>
        <p:spPr bwMode="auto">
          <a:xfrm>
            <a:off x="2711436" y="4429125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3" name="مستطيل 29"/>
          <p:cNvSpPr>
            <a:spLocks noChangeArrowheads="1"/>
          </p:cNvSpPr>
          <p:nvPr/>
        </p:nvSpPr>
        <p:spPr bwMode="auto">
          <a:xfrm>
            <a:off x="4643438" y="50006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السنديان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4" name="مستطيل 30"/>
          <p:cNvSpPr>
            <a:spLocks noChangeArrowheads="1"/>
          </p:cNvSpPr>
          <p:nvPr/>
        </p:nvSpPr>
        <p:spPr bwMode="auto">
          <a:xfrm>
            <a:off x="2643174" y="5000625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5" name="مستطيل 31"/>
          <p:cNvSpPr>
            <a:spLocks noChangeArrowheads="1"/>
          </p:cNvSpPr>
          <p:nvPr/>
        </p:nvSpPr>
        <p:spPr bwMode="auto">
          <a:xfrm>
            <a:off x="4643438" y="5643563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الملول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6" name="مستطيل 32"/>
          <p:cNvSpPr>
            <a:spLocks noChangeArrowheads="1"/>
          </p:cNvSpPr>
          <p:nvPr/>
        </p:nvSpPr>
        <p:spPr bwMode="auto">
          <a:xfrm>
            <a:off x="2643174" y="5643563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7" name="مستطيل 33"/>
          <p:cNvSpPr>
            <a:spLocks noChangeArrowheads="1"/>
          </p:cNvSpPr>
          <p:nvPr/>
        </p:nvSpPr>
        <p:spPr bwMode="auto">
          <a:xfrm>
            <a:off x="4643438" y="62325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الأكاسيا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578" name="مستطيل 34"/>
          <p:cNvSpPr>
            <a:spLocks noChangeArrowheads="1"/>
          </p:cNvSpPr>
          <p:nvPr/>
        </p:nvSpPr>
        <p:spPr bwMode="auto">
          <a:xfrm>
            <a:off x="2714611" y="623252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_Theme_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المتوسط الحسابي عند استبع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5898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428875"/>
            <a:ext cx="7286625" cy="2000257"/>
            <a:chOff x="1071538" y="3357562"/>
            <a:chExt cx="7286676" cy="2000492"/>
          </a:xfrm>
        </p:grpSpPr>
        <p:sp>
          <p:nvSpPr>
            <p:cNvPr id="23556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163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  <a:latin typeface="Calibri" pitchFamily="34" charset="0"/>
                </a:rPr>
                <a:t>المتوسط الحسابي =                          </a:t>
              </a:r>
            </a:p>
            <a:p>
              <a:endParaRPr lang="ar-EG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= 10,8م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3786174" y="4713448"/>
              <a:ext cx="3143272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58" name="مربع نص 6"/>
            <p:cNvSpPr txBox="1">
              <a:spLocks noChangeArrowheads="1"/>
            </p:cNvSpPr>
            <p:nvPr/>
          </p:nvSpPr>
          <p:spPr bwMode="auto">
            <a:xfrm>
              <a:off x="2786066" y="4068706"/>
              <a:ext cx="42862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  <a:latin typeface="Calibri" pitchFamily="34" charset="0"/>
                </a:rPr>
                <a:t>6+10+15+15+8</a:t>
              </a:r>
              <a:endParaRPr lang="en-US" sz="36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23559" name="مربع نص 8"/>
            <p:cNvSpPr txBox="1">
              <a:spLocks noChangeArrowheads="1"/>
            </p:cNvSpPr>
            <p:nvPr/>
          </p:nvSpPr>
          <p:spPr bwMode="auto">
            <a:xfrm>
              <a:off x="4579150" y="4711723"/>
              <a:ext cx="850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5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EEE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88" y="1000125"/>
            <a:ext cx="76358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 rot="19983181">
            <a:off x="2012920" y="1843739"/>
            <a:ext cx="453524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الإحصاء </a:t>
            </a:r>
            <a:r>
              <a:rPr lang="ar-SA" sz="6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والتمثيلات</a:t>
            </a:r>
            <a:r>
              <a:rPr lang="ar-SA" sz="6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 البيانية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9 -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شبه منحرف 14"/>
          <p:cNvSpPr/>
          <p:nvPr/>
        </p:nvSpPr>
        <p:spPr bwMode="auto">
          <a:xfrm>
            <a:off x="357158" y="104776"/>
            <a:ext cx="8429684" cy="1857388"/>
          </a:xfrm>
          <a:prstGeom prst="trapezoid">
            <a:avLst>
              <a:gd name="adj" fmla="val 12819"/>
            </a:avLst>
          </a:prstGeom>
          <a:solidFill>
            <a:srgbClr val="BF8C41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214546" y="462487"/>
            <a:ext cx="62087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كيف تؤثر القيمة المتطرفة في المتوسط الحسابي؟</a:t>
            </a:r>
            <a:endParaRPr lang="ar-EG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0"/>
            <a:ext cx="1571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/>
          <p:cNvSpPr txBox="1"/>
          <p:nvPr/>
        </p:nvSpPr>
        <p:spPr>
          <a:xfrm>
            <a:off x="571472" y="639230"/>
            <a:ext cx="135730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</a:t>
            </a:r>
            <a:r>
              <a:rPr lang="ar-EG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3</a:t>
            </a:r>
            <a:endParaRPr lang="ar-SA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/>
        </p:nvGraphicFramePr>
        <p:xfrm>
          <a:off x="1428675" y="1857375"/>
          <a:ext cx="6143700" cy="5047488"/>
        </p:xfrm>
        <a:graphic>
          <a:graphicData uri="http://schemas.openxmlformats.org/drawingml/2006/table">
            <a:tbl>
              <a:tblPr rtl="1"/>
              <a:tblGrid>
                <a:gridCol w="3081358"/>
                <a:gridCol w="3062342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613" name="مستطيل 20"/>
          <p:cNvSpPr>
            <a:spLocks noChangeArrowheads="1"/>
          </p:cNvSpPr>
          <p:nvPr/>
        </p:nvSpPr>
        <p:spPr bwMode="auto">
          <a:xfrm>
            <a:off x="3500438" y="1857375"/>
            <a:ext cx="20859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الأشجار البرية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14" name="مستطيل 21"/>
          <p:cNvSpPr>
            <a:spLocks noChangeArrowheads="1"/>
          </p:cNvSpPr>
          <p:nvPr/>
        </p:nvSpPr>
        <p:spPr bwMode="auto">
          <a:xfrm>
            <a:off x="5429250" y="2500313"/>
            <a:ext cx="1154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الشجرة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15" name="مستطيل 22"/>
          <p:cNvSpPr>
            <a:spLocks noChangeArrowheads="1"/>
          </p:cNvSpPr>
          <p:nvPr/>
        </p:nvSpPr>
        <p:spPr bwMode="auto">
          <a:xfrm>
            <a:off x="4643438" y="3143250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النخلة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16" name="مستطيل 23"/>
          <p:cNvSpPr>
            <a:spLocks noChangeArrowheads="1"/>
          </p:cNvSpPr>
          <p:nvPr/>
        </p:nvSpPr>
        <p:spPr bwMode="auto">
          <a:xfrm>
            <a:off x="4643438" y="3714750"/>
            <a:ext cx="2928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العرعر</a:t>
            </a:r>
            <a:endParaRPr lang="ar-EG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17" name="مستطيل 24"/>
          <p:cNvSpPr>
            <a:spLocks noChangeArrowheads="1"/>
          </p:cNvSpPr>
          <p:nvPr/>
        </p:nvSpPr>
        <p:spPr bwMode="auto">
          <a:xfrm>
            <a:off x="4643438" y="44291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الزعرور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18" name="مستطيل 28"/>
          <p:cNvSpPr>
            <a:spLocks noChangeArrowheads="1"/>
          </p:cNvSpPr>
          <p:nvPr/>
        </p:nvSpPr>
        <p:spPr bwMode="auto">
          <a:xfrm>
            <a:off x="1858960" y="2500313"/>
            <a:ext cx="22844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الارتفاع بالأمتار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19" name="مستطيل 26"/>
          <p:cNvSpPr>
            <a:spLocks noChangeArrowheads="1"/>
          </p:cNvSpPr>
          <p:nvPr/>
        </p:nvSpPr>
        <p:spPr bwMode="auto">
          <a:xfrm>
            <a:off x="2714617" y="3143250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30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0" name="مستطيل 27"/>
          <p:cNvSpPr>
            <a:spLocks noChangeArrowheads="1"/>
          </p:cNvSpPr>
          <p:nvPr/>
        </p:nvSpPr>
        <p:spPr bwMode="auto">
          <a:xfrm>
            <a:off x="2714617" y="378618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1" name="مستطيل 28"/>
          <p:cNvSpPr>
            <a:spLocks noChangeArrowheads="1"/>
          </p:cNvSpPr>
          <p:nvPr/>
        </p:nvSpPr>
        <p:spPr bwMode="auto">
          <a:xfrm>
            <a:off x="2782879" y="4429125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2" name="مستطيل 29"/>
          <p:cNvSpPr>
            <a:spLocks noChangeArrowheads="1"/>
          </p:cNvSpPr>
          <p:nvPr/>
        </p:nvSpPr>
        <p:spPr bwMode="auto">
          <a:xfrm>
            <a:off x="4643438" y="50006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السنديان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3" name="مستطيل 30"/>
          <p:cNvSpPr>
            <a:spLocks noChangeArrowheads="1"/>
          </p:cNvSpPr>
          <p:nvPr/>
        </p:nvSpPr>
        <p:spPr bwMode="auto">
          <a:xfrm>
            <a:off x="2714617" y="5000625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4" name="مستطيل 31"/>
          <p:cNvSpPr>
            <a:spLocks noChangeArrowheads="1"/>
          </p:cNvSpPr>
          <p:nvPr/>
        </p:nvSpPr>
        <p:spPr bwMode="auto">
          <a:xfrm>
            <a:off x="4643438" y="5643563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الملول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5" name="مستطيل 32"/>
          <p:cNvSpPr>
            <a:spLocks noChangeArrowheads="1"/>
          </p:cNvSpPr>
          <p:nvPr/>
        </p:nvSpPr>
        <p:spPr bwMode="auto">
          <a:xfrm>
            <a:off x="2714617" y="5643563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15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6" name="مستطيل 33"/>
          <p:cNvSpPr>
            <a:spLocks noChangeArrowheads="1"/>
          </p:cNvSpPr>
          <p:nvPr/>
        </p:nvSpPr>
        <p:spPr bwMode="auto">
          <a:xfrm>
            <a:off x="4643438" y="6232525"/>
            <a:ext cx="2928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الأكاسيا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627" name="مستطيل 34"/>
          <p:cNvSpPr>
            <a:spLocks noChangeArrowheads="1"/>
          </p:cNvSpPr>
          <p:nvPr/>
        </p:nvSpPr>
        <p:spPr bwMode="auto">
          <a:xfrm>
            <a:off x="2786054" y="623252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latin typeface="Calibri" pitchFamily="34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_Theme_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يف تؤثر القيمة المتطرف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948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مربع نص 3"/>
          <p:cNvSpPr txBox="1">
            <a:spLocks noChangeArrowheads="1"/>
          </p:cNvSpPr>
          <p:nvPr/>
        </p:nvSpPr>
        <p:spPr bwMode="auto">
          <a:xfrm>
            <a:off x="1214415" y="1928802"/>
            <a:ext cx="671517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4000" b="1" dirty="0" smtClean="0"/>
              <a:t>القيمة المتطرفة أعلى من كل القيم مما جعل المتوسط الحسابي بوجود هذه القيمة المتطرفة أعلى من معظم القيم في الجدول</a:t>
            </a:r>
            <a:r>
              <a:rPr lang="ar-SA" sz="4000" b="1" dirty="0" smtClean="0"/>
              <a:t>؛</a:t>
            </a:r>
            <a:r>
              <a:rPr lang="ar-EG" sz="4000" b="1" dirty="0" smtClean="0"/>
              <a:t> لذا المتوسط الحسابي لا يمثل</a:t>
            </a:r>
            <a:r>
              <a:rPr lang="ar-SA" sz="4000" b="1" dirty="0" smtClean="0"/>
              <a:t>ُ</a:t>
            </a:r>
            <a:r>
              <a:rPr lang="ar-EG" sz="4000" b="1" dirty="0" smtClean="0"/>
              <a:t> البيانات</a:t>
            </a:r>
            <a:r>
              <a:rPr lang="ar-SA" sz="4000" b="1" dirty="0" smtClean="0"/>
              <a:t>ِ</a:t>
            </a:r>
            <a:r>
              <a:rPr lang="ar-EG" sz="4000" b="1" dirty="0" smtClean="0"/>
              <a:t> التمثيل</a:t>
            </a:r>
            <a:r>
              <a:rPr lang="ar-SA" sz="4000" b="1" dirty="0" smtClean="0"/>
              <a:t>َ</a:t>
            </a:r>
            <a:r>
              <a:rPr lang="ar-EG" sz="4000" b="1" dirty="0" smtClean="0"/>
              <a:t> الصحيح</a:t>
            </a:r>
            <a:r>
              <a:rPr lang="ar-SA" sz="4000" b="1" dirty="0" smtClean="0"/>
              <a:t>َ</a:t>
            </a:r>
            <a:r>
              <a:rPr lang="ar-EG" sz="4000" b="1" dirty="0" smtClean="0"/>
              <a:t>.</a:t>
            </a:r>
            <a:endParaRPr lang="en-US" sz="4000" dirty="0"/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قيمة المتطرفة أعلى من كل الق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85813" y="1214422"/>
            <a:ext cx="7500937" cy="2027396"/>
          </a:xfrm>
          <a:prstGeom prst="down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أوجد المتوسط الحسابي لكل مجموعة بيانات مما يأتي، واشرح طريقتك في </a:t>
            </a:r>
            <a:r>
              <a:rPr lang="ar-SA" sz="4000" b="1" dirty="0" smtClean="0">
                <a:solidFill>
                  <a:srgbClr val="C00000"/>
                </a:solidFill>
              </a:rPr>
              <a:t>إيجاده</a:t>
            </a:r>
            <a:r>
              <a:rPr lang="ar-EG" sz="4000" b="1" dirty="0" smtClean="0">
                <a:solidFill>
                  <a:srgbClr val="C00000"/>
                </a:solidFill>
              </a:rPr>
              <a:t>: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lum bright="40000" contrast="40000"/>
          </a:blip>
          <a:srcRect/>
          <a:stretch>
            <a:fillRect/>
          </a:stretch>
        </p:blipFill>
        <p:spPr bwMode="auto">
          <a:xfrm>
            <a:off x="-928726" y="4357694"/>
            <a:ext cx="8001056" cy="1857388"/>
          </a:xfrm>
          <a:prstGeom prst="flowChartMultidocument">
            <a:avLst/>
          </a:prstGeom>
          <a:noFill/>
          <a:ln w="349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 rot="-359162">
            <a:off x="696913" y="4209089"/>
            <a:ext cx="76644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00FF"/>
                </a:solidFill>
                <a:latin typeface="Calibri" pitchFamily="34" charset="0"/>
              </a:rPr>
              <a:t>التوفير الشهري بالريالات:</a:t>
            </a:r>
          </a:p>
          <a:p>
            <a:pPr algn="ctr"/>
            <a:r>
              <a:rPr lang="ar-SA" sz="4400" dirty="0">
                <a:latin typeface="Calibri" pitchFamily="34" charset="0"/>
              </a:rPr>
              <a:t>٢٨،٢٨،٢٩،٢١،٣٢،٣٠،٢٨</a:t>
            </a:r>
            <a:endParaRPr lang="ar-SA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شكل حر 6"/>
          <p:cNvSpPr/>
          <p:nvPr/>
        </p:nvSpPr>
        <p:spPr>
          <a:xfrm rot="20843640">
            <a:off x="160019" y="3060999"/>
            <a:ext cx="2714644" cy="1766267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blipFill>
            <a:blip r:embed="rId8" cstate="print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 rot="-1416645">
            <a:off x="696913" y="3589338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>
                <a:latin typeface="Calibri" pitchFamily="34" charset="0"/>
              </a:rPr>
              <a:t>14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جد المتوسط الحسابي ل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وفير الشهري بالريا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7949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14348" y="2285991"/>
            <a:ext cx="7429526" cy="2143143"/>
            <a:chOff x="1000073" y="3214660"/>
            <a:chExt cx="7429579" cy="2143394"/>
          </a:xfrm>
        </p:grpSpPr>
        <p:sp>
          <p:nvSpPr>
            <p:cNvPr id="27652" name="مربع نص 3"/>
            <p:cNvSpPr txBox="1">
              <a:spLocks noChangeArrowheads="1"/>
            </p:cNvSpPr>
            <p:nvPr/>
          </p:nvSpPr>
          <p:spPr bwMode="auto">
            <a:xfrm>
              <a:off x="1000073" y="3214660"/>
              <a:ext cx="7286677" cy="163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  <a:latin typeface="Calibri" pitchFamily="34" charset="0"/>
                </a:rPr>
                <a:t>المتوسط الحسابي =                          </a:t>
              </a:r>
            </a:p>
            <a:p>
              <a:endParaRPr lang="ar-EG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        = 28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2786050" y="4572144"/>
              <a:ext cx="5643602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54" name="مربع نص 6"/>
            <p:cNvSpPr txBox="1">
              <a:spLocks noChangeArrowheads="1"/>
            </p:cNvSpPr>
            <p:nvPr/>
          </p:nvSpPr>
          <p:spPr bwMode="auto">
            <a:xfrm>
              <a:off x="2643158" y="3997259"/>
              <a:ext cx="57150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 dirty="0">
                  <a:solidFill>
                    <a:srgbClr val="C00000"/>
                  </a:solidFill>
                  <a:latin typeface="Calibri" pitchFamily="34" charset="0"/>
                </a:rPr>
                <a:t>28+30+32+21+29+28+28</a:t>
              </a:r>
              <a:endParaRPr lang="en-US" sz="36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27655" name="مربع نص 8"/>
            <p:cNvSpPr txBox="1">
              <a:spLocks noChangeArrowheads="1"/>
            </p:cNvSpPr>
            <p:nvPr/>
          </p:nvSpPr>
          <p:spPr bwMode="auto">
            <a:xfrm>
              <a:off x="4571998" y="4711723"/>
              <a:ext cx="850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7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85813" y="1357298"/>
            <a:ext cx="7500937" cy="2027396"/>
          </a:xfrm>
          <a:prstGeom prst="down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أوجد المتوسط الحسابي لكل مجموعة بيانات مما يأتي، واشرح طريقتك في </a:t>
            </a:r>
            <a:r>
              <a:rPr lang="ar-SA" sz="4000" b="1" dirty="0" smtClean="0">
                <a:solidFill>
                  <a:srgbClr val="C00000"/>
                </a:solidFill>
              </a:rPr>
              <a:t>إيجاده</a:t>
            </a:r>
            <a:r>
              <a:rPr lang="ar-EG" sz="4000" b="1" dirty="0" smtClean="0">
                <a:solidFill>
                  <a:srgbClr val="C00000"/>
                </a:solidFill>
              </a:rPr>
              <a:t>: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/>
          <a:stretch>
            <a:fillRect/>
          </a:stretch>
        </p:blipFill>
        <p:spPr bwMode="auto">
          <a:xfrm>
            <a:off x="-928726" y="4572008"/>
            <a:ext cx="8001056" cy="1857388"/>
          </a:xfrm>
          <a:prstGeom prst="flowChartMultidocument">
            <a:avLst/>
          </a:prstGeom>
          <a:noFill/>
          <a:ln w="349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 rot="-359162">
            <a:off x="696913" y="4484956"/>
            <a:ext cx="76644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Calibri" pitchFamily="34" charset="0"/>
              </a:rPr>
              <a:t>أعمار عدد من الطلاب بالسنوات:</a:t>
            </a:r>
          </a:p>
          <a:p>
            <a:pPr algn="ctr"/>
            <a:r>
              <a:rPr lang="ar-SA" sz="4000" dirty="0">
                <a:latin typeface="Calibri" pitchFamily="34" charset="0"/>
              </a:rPr>
              <a:t> ١٣، ١٧، ١٤، ١٦، ١٦، ١٤، ١٦، ١٤.</a:t>
            </a:r>
            <a:r>
              <a:rPr lang="ar-SA" sz="4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7" name="شكل حر 6"/>
          <p:cNvSpPr/>
          <p:nvPr/>
        </p:nvSpPr>
        <p:spPr>
          <a:xfrm rot="20843640">
            <a:off x="160019" y="3060999"/>
            <a:ext cx="2714644" cy="1766267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blipFill>
            <a:blip r:embed="rId7" cstate="print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 rot="-1416645">
            <a:off x="696913" y="3589338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>
                <a:latin typeface="Calibri" pitchFamily="34" charset="0"/>
              </a:rPr>
              <a:t>15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عمار عدد من الطلاب بال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7436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38" y="2214555"/>
            <a:ext cx="7429474" cy="2207941"/>
            <a:chOff x="1143028" y="3143216"/>
            <a:chExt cx="7429527" cy="2208199"/>
          </a:xfrm>
        </p:grpSpPr>
        <p:sp>
          <p:nvSpPr>
            <p:cNvPr id="29700" name="مربع نص 3"/>
            <p:cNvSpPr txBox="1">
              <a:spLocks noChangeArrowheads="1"/>
            </p:cNvSpPr>
            <p:nvPr/>
          </p:nvSpPr>
          <p:spPr bwMode="auto">
            <a:xfrm>
              <a:off x="1143028" y="3143216"/>
              <a:ext cx="7286676" cy="181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 smtClean="0">
                  <a:solidFill>
                    <a:srgbClr val="C00000"/>
                  </a:solidFill>
                  <a:latin typeface="Calibri" pitchFamily="34" charset="0"/>
                </a:rPr>
                <a:t>المتوسط الحسابي 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=                          </a:t>
              </a:r>
            </a:p>
            <a:p>
              <a:endParaRPr lang="ar-EG" sz="36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6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       </a:t>
              </a:r>
              <a:r>
                <a:rPr lang="ar-EG" sz="3600" b="1" dirty="0" smtClean="0">
                  <a:solidFill>
                    <a:srgbClr val="C00000"/>
                  </a:solidFill>
                  <a:latin typeface="Calibri" pitchFamily="34" charset="0"/>
                </a:rPr>
                <a:t>= </a:t>
              </a:r>
              <a:r>
                <a:rPr lang="ar-EG" sz="3600" b="1" dirty="0">
                  <a:solidFill>
                    <a:srgbClr val="C00000"/>
                  </a:solidFill>
                  <a:latin typeface="Calibri" pitchFamily="34" charset="0"/>
                </a:rPr>
                <a:t>15</a:t>
              </a:r>
              <a:endParaRPr lang="en-US" sz="36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2428862" y="4643587"/>
              <a:ext cx="6000815" cy="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02" name="مربع نص 6"/>
            <p:cNvSpPr txBox="1">
              <a:spLocks noChangeArrowheads="1"/>
            </p:cNvSpPr>
            <p:nvPr/>
          </p:nvSpPr>
          <p:spPr bwMode="auto">
            <a:xfrm>
              <a:off x="2143135" y="4000503"/>
              <a:ext cx="6429420" cy="64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 dirty="0" smtClean="0">
                  <a:solidFill>
                    <a:srgbClr val="C00000"/>
                  </a:solidFill>
                  <a:latin typeface="Calibri" pitchFamily="34" charset="0"/>
                </a:rPr>
                <a:t>13+17+14+16+16+14+16+14</a:t>
              </a:r>
              <a:endParaRPr lang="en-US" sz="36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29703" name="مربع نص 8"/>
            <p:cNvSpPr txBox="1">
              <a:spLocks noChangeArrowheads="1"/>
            </p:cNvSpPr>
            <p:nvPr/>
          </p:nvSpPr>
          <p:spPr bwMode="auto">
            <a:xfrm>
              <a:off x="4357682" y="4643446"/>
              <a:ext cx="850110" cy="70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>
                  <a:solidFill>
                    <a:srgbClr val="C00000"/>
                  </a:solidFill>
                  <a:latin typeface="Calibri" pitchFamily="34" charset="0"/>
                </a:rPr>
                <a:t>8</a:t>
              </a:r>
              <a:endParaRPr lang="en-US" sz="40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85813" y="1500188"/>
            <a:ext cx="7500937" cy="2027396"/>
          </a:xfrm>
          <a:prstGeom prst="down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</a:rPr>
              <a:t>أوجد المتوسط الحسابي لكل مجموعة بيانات مما يأتي، واشرح طريقتك في </a:t>
            </a:r>
            <a:r>
              <a:rPr lang="ar-SA" sz="4000" b="1" dirty="0" smtClean="0">
                <a:solidFill>
                  <a:srgbClr val="C00000"/>
                </a:solidFill>
              </a:rPr>
              <a:t>إيجاده</a:t>
            </a:r>
            <a:r>
              <a:rPr lang="ar-EG" sz="4000" b="1" dirty="0" smtClean="0">
                <a:solidFill>
                  <a:srgbClr val="C00000"/>
                </a:solidFill>
              </a:rPr>
              <a:t>: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/>
          <a:stretch>
            <a:fillRect/>
          </a:stretch>
        </p:blipFill>
        <p:spPr bwMode="auto">
          <a:xfrm>
            <a:off x="-928726" y="4572008"/>
            <a:ext cx="8001056" cy="1857388"/>
          </a:xfrm>
          <a:prstGeom prst="flowChartMultidocument">
            <a:avLst/>
          </a:prstGeom>
          <a:noFill/>
          <a:ln w="349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 rot="21292822">
            <a:off x="836852" y="4410046"/>
            <a:ext cx="76644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Calibri" pitchFamily="34" charset="0"/>
              </a:rPr>
              <a:t>قيمة فاتورة الكهرباء المستحقة على بيت خالد في عدة شهور: </a:t>
            </a:r>
            <a:r>
              <a:rPr lang="ar-EG" sz="4000" b="1" dirty="0">
                <a:latin typeface="Calibri" pitchFamily="34" charset="0"/>
              </a:rPr>
              <a:t>371</a:t>
            </a:r>
            <a:r>
              <a:rPr lang="ar-SA" sz="4000" dirty="0">
                <a:latin typeface="Calibri" pitchFamily="34" charset="0"/>
              </a:rPr>
              <a:t>، </a:t>
            </a:r>
            <a:r>
              <a:rPr lang="ar-EG" sz="4000" dirty="0">
                <a:latin typeface="Calibri" pitchFamily="34" charset="0"/>
              </a:rPr>
              <a:t>356</a:t>
            </a:r>
            <a:r>
              <a:rPr lang="ar-SA" sz="4000" dirty="0">
                <a:latin typeface="Calibri" pitchFamily="34" charset="0"/>
              </a:rPr>
              <a:t>، </a:t>
            </a:r>
            <a:r>
              <a:rPr lang="ar-EG" sz="4000" dirty="0">
                <a:latin typeface="Calibri" pitchFamily="34" charset="0"/>
              </a:rPr>
              <a:t>328</a:t>
            </a:r>
            <a:r>
              <a:rPr lang="ar-SA" sz="4000" dirty="0">
                <a:latin typeface="Calibri" pitchFamily="34" charset="0"/>
              </a:rPr>
              <a:t>، </a:t>
            </a:r>
            <a:r>
              <a:rPr lang="ar-EG" sz="4000" dirty="0">
                <a:latin typeface="Calibri" pitchFamily="34" charset="0"/>
              </a:rPr>
              <a:t>290</a:t>
            </a:r>
            <a:r>
              <a:rPr lang="ar-SA" sz="4000" dirty="0">
                <a:latin typeface="Calibri" pitchFamily="34" charset="0"/>
              </a:rPr>
              <a:t>، </a:t>
            </a:r>
            <a:r>
              <a:rPr lang="ar-EG" sz="4000" dirty="0" smtClean="0">
                <a:latin typeface="Calibri" pitchFamily="34" charset="0"/>
              </a:rPr>
              <a:t>297</a:t>
            </a:r>
            <a:r>
              <a:rPr lang="ar-SA" sz="4000" dirty="0" smtClean="0">
                <a:latin typeface="Calibri" pitchFamily="34" charset="0"/>
              </a:rPr>
              <a:t>.</a:t>
            </a:r>
            <a:endParaRPr lang="ar-SA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شكل حر 6"/>
          <p:cNvSpPr/>
          <p:nvPr/>
        </p:nvSpPr>
        <p:spPr>
          <a:xfrm rot="20843640">
            <a:off x="160019" y="3060999"/>
            <a:ext cx="2714644" cy="1766267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blipFill>
            <a:blip r:embed="rId7" cstate="print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 rot="-1416645">
            <a:off x="696913" y="3589338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>
                <a:latin typeface="Calibri" pitchFamily="34" charset="0"/>
              </a:rPr>
              <a:t>16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يمة فاتورة الكهرب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11026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285993"/>
            <a:ext cx="7358062" cy="2074872"/>
            <a:chOff x="1071538" y="3214662"/>
            <a:chExt cx="7358114" cy="2075115"/>
          </a:xfrm>
        </p:grpSpPr>
        <p:sp>
          <p:nvSpPr>
            <p:cNvPr id="31748" name="مربع نص 3"/>
            <p:cNvSpPr txBox="1">
              <a:spLocks noChangeArrowheads="1"/>
            </p:cNvSpPr>
            <p:nvPr/>
          </p:nvSpPr>
          <p:spPr bwMode="auto">
            <a:xfrm>
              <a:off x="1071538" y="3214662"/>
              <a:ext cx="7286676" cy="1692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المتوسط </a:t>
              </a:r>
              <a:r>
                <a:rPr lang="ar-EG" sz="4000" b="1" dirty="0" smtClean="0">
                  <a:solidFill>
                    <a:srgbClr val="C00000"/>
                  </a:solidFill>
                  <a:latin typeface="Calibri" pitchFamily="34" charset="0"/>
                </a:rPr>
                <a:t>الحسابي=                          </a:t>
              </a:r>
              <a:endParaRPr lang="ar-EG" sz="40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endParaRPr lang="ar-EG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       = 328,4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3000364" y="4643588"/>
              <a:ext cx="5429288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0" name="مربع نص 6"/>
            <p:cNvSpPr txBox="1">
              <a:spLocks noChangeArrowheads="1"/>
            </p:cNvSpPr>
            <p:nvPr/>
          </p:nvSpPr>
          <p:spPr bwMode="auto">
            <a:xfrm>
              <a:off x="2000232" y="4000504"/>
              <a:ext cx="642941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200" b="1" dirty="0" smtClean="0">
                  <a:solidFill>
                    <a:srgbClr val="C00000"/>
                  </a:solidFill>
                  <a:latin typeface="Calibri" pitchFamily="34" charset="0"/>
                </a:rPr>
                <a:t>371+356+328+290+297</a:t>
              </a:r>
              <a:endParaRPr lang="en-US" sz="32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1751" name="مربع نص 8"/>
            <p:cNvSpPr txBox="1">
              <a:spLocks noChangeArrowheads="1"/>
            </p:cNvSpPr>
            <p:nvPr/>
          </p:nvSpPr>
          <p:spPr bwMode="auto">
            <a:xfrm>
              <a:off x="4643438" y="4643446"/>
              <a:ext cx="850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5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89115" y="2472288"/>
            <a:ext cx="8011975" cy="3028414"/>
          </a:xfrm>
          <a:prstGeom prst="roundRect">
            <a:avLst>
              <a:gd name="adj" fmla="val 106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/>
              <a:t>17-تبرير: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</a:rPr>
              <a:t>هل الجملة الآتية صحيحة </a:t>
            </a:r>
            <a:r>
              <a:rPr lang="ar-SA" sz="3600" b="1" dirty="0" smtClean="0">
                <a:solidFill>
                  <a:srgbClr val="FF0000"/>
                </a:solidFill>
              </a:rPr>
              <a:t>أحيان</a:t>
            </a:r>
            <a:r>
              <a:rPr lang="ar-EG" sz="3600" b="1" dirty="0" smtClean="0">
                <a:solidFill>
                  <a:srgbClr val="FF0000"/>
                </a:solidFill>
              </a:rPr>
              <a:t>ً</a:t>
            </a:r>
            <a:r>
              <a:rPr lang="ar-SA" sz="3600" b="1" dirty="0" smtClean="0">
                <a:solidFill>
                  <a:srgbClr val="FF0000"/>
                </a:solidFill>
              </a:rPr>
              <a:t>ا، </a:t>
            </a:r>
            <a:r>
              <a:rPr lang="ar-SA" sz="3600" b="1" dirty="0">
                <a:solidFill>
                  <a:srgbClr val="FF0000"/>
                </a:solidFill>
              </a:rPr>
              <a:t>أم صحيحة </a:t>
            </a:r>
            <a:r>
              <a:rPr lang="ar-SA" sz="3600" b="1" dirty="0" smtClean="0">
                <a:solidFill>
                  <a:srgbClr val="FF0000"/>
                </a:solidFill>
              </a:rPr>
              <a:t>دائم</a:t>
            </a:r>
            <a:r>
              <a:rPr lang="ar-EG" sz="3600" b="1" dirty="0" smtClean="0">
                <a:solidFill>
                  <a:srgbClr val="FF0000"/>
                </a:solidFill>
              </a:rPr>
              <a:t>ً</a:t>
            </a:r>
            <a:r>
              <a:rPr lang="ar-SA" sz="3600" b="1" dirty="0" smtClean="0">
                <a:solidFill>
                  <a:srgbClr val="FF0000"/>
                </a:solidFill>
              </a:rPr>
              <a:t>ا، </a:t>
            </a:r>
            <a:r>
              <a:rPr lang="ar-SA" sz="3600" b="1" dirty="0">
                <a:solidFill>
                  <a:srgbClr val="FF0000"/>
                </a:solidFill>
              </a:rPr>
              <a:t>أم غير </a:t>
            </a:r>
            <a:r>
              <a:rPr lang="ar-SA" sz="3600" b="1" dirty="0" smtClean="0">
                <a:solidFill>
                  <a:srgbClr val="FF0000"/>
                </a:solidFill>
              </a:rPr>
              <a:t>صحيحة</a:t>
            </a:r>
            <a:r>
              <a:rPr lang="ar-EG" sz="3600" b="1" dirty="0" smtClean="0">
                <a:solidFill>
                  <a:srgbClr val="FF0000"/>
                </a:solidFill>
              </a:rPr>
              <a:t> أبدًا</a:t>
            </a:r>
            <a:r>
              <a:rPr lang="ar-SA" sz="3600" b="1" dirty="0" smtClean="0">
                <a:solidFill>
                  <a:srgbClr val="FF0000"/>
                </a:solidFill>
              </a:rPr>
              <a:t>.</a:t>
            </a:r>
            <a:r>
              <a:rPr lang="ar-EG" sz="3600" b="1" dirty="0" smtClean="0">
                <a:solidFill>
                  <a:srgbClr val="FF0000"/>
                </a:solidFill>
              </a:rPr>
              <a:t> </a:t>
            </a:r>
            <a:r>
              <a:rPr lang="ar-EG" sz="3600" b="1" dirty="0">
                <a:solidFill>
                  <a:srgbClr val="FF0000"/>
                </a:solidFill>
              </a:rPr>
              <a:t>فسر</a:t>
            </a:r>
            <a:r>
              <a:rPr lang="ar-SA" sz="3600" b="1" dirty="0">
                <a:solidFill>
                  <a:srgbClr val="FF0000"/>
                </a:solidFill>
              </a:rPr>
              <a:t> إجابتك.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 smtClean="0">
                <a:solidFill>
                  <a:srgbClr val="002060"/>
                </a:solidFill>
              </a:rPr>
              <a:t>(</a:t>
            </a:r>
            <a:r>
              <a:rPr lang="ar-SA" sz="3600" b="1" dirty="0">
                <a:solidFill>
                  <a:srgbClr val="002060"/>
                </a:solidFill>
              </a:rPr>
              <a:t>المتوسط الحسابي لمجموعة من البيانات هو أحد تلك البيانات).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برير ه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توسط الحسابي لمجموعة من البيانات ه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 bldLvl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00034" y="2000240"/>
            <a:ext cx="8072494" cy="4211181"/>
          </a:xfrm>
          <a:prstGeom prst="roundRect">
            <a:avLst>
              <a:gd name="adj" fmla="val 1259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0000FF"/>
                </a:solidFill>
              </a:rPr>
              <a:t>أحيانًا</a:t>
            </a:r>
            <a:r>
              <a:rPr lang="ar-SA" sz="4000" b="1" dirty="0" smtClean="0">
                <a:solidFill>
                  <a:srgbClr val="C00000"/>
                </a:solidFill>
              </a:rPr>
              <a:t/>
            </a:r>
            <a:br>
              <a:rPr lang="ar-SA" sz="4000" b="1" dirty="0" smtClean="0">
                <a:solidFill>
                  <a:srgbClr val="C00000"/>
                </a:solidFill>
              </a:rPr>
            </a:br>
            <a:r>
              <a:rPr lang="ar-EG" sz="4000" b="1" dirty="0" smtClean="0">
                <a:solidFill>
                  <a:srgbClr val="C00000"/>
                </a:solidFill>
              </a:rPr>
              <a:t> فمثل</a:t>
            </a:r>
            <a:r>
              <a:rPr lang="ar-SA" sz="4000" b="1" dirty="0" smtClean="0">
                <a:solidFill>
                  <a:srgbClr val="C00000"/>
                </a:solidFill>
              </a:rPr>
              <a:t>ً</a:t>
            </a:r>
            <a:r>
              <a:rPr lang="ar-EG" sz="4000" b="1" dirty="0" smtClean="0">
                <a:solidFill>
                  <a:srgbClr val="C00000"/>
                </a:solidFill>
              </a:rPr>
              <a:t>ا</a:t>
            </a:r>
            <a:r>
              <a:rPr lang="ar-EG" sz="4000" b="1" dirty="0">
                <a:solidFill>
                  <a:srgbClr val="C00000"/>
                </a:solidFill>
              </a:rPr>
              <a:t>: </a:t>
            </a:r>
            <a:r>
              <a:rPr lang="ar-EG" sz="4000" b="1" dirty="0" err="1" smtClean="0">
                <a:solidFill>
                  <a:srgbClr val="C00000"/>
                </a:solidFill>
              </a:rPr>
              <a:t>ا</a:t>
            </a:r>
            <a:r>
              <a:rPr lang="ar-EG" sz="4000" b="1" dirty="0" smtClean="0">
                <a:solidFill>
                  <a:srgbClr val="C00000"/>
                </a:solidFill>
              </a:rPr>
              <a:t>لمتوسط</a:t>
            </a:r>
            <a:r>
              <a:rPr lang="ar-SA" sz="4000" b="1" dirty="0" smtClean="0">
                <a:solidFill>
                  <a:srgbClr val="C00000"/>
                </a:solidFill>
              </a:rPr>
              <a:t>ُ</a:t>
            </a:r>
            <a:r>
              <a:rPr lang="ar-EG" sz="4000" b="1" dirty="0" smtClean="0">
                <a:solidFill>
                  <a:srgbClr val="C00000"/>
                </a:solidFill>
              </a:rPr>
              <a:t> </a:t>
            </a:r>
            <a:r>
              <a:rPr lang="ar-EG" sz="4000" b="1" dirty="0">
                <a:solidFill>
                  <a:srgbClr val="C00000"/>
                </a:solidFill>
              </a:rPr>
              <a:t>لمجموعة </a:t>
            </a:r>
            <a:r>
              <a:rPr lang="ar-EG" sz="4000" b="1" dirty="0" smtClean="0">
                <a:solidFill>
                  <a:srgbClr val="C00000"/>
                </a:solidFill>
              </a:rPr>
              <a:t>البيانات</a:t>
            </a:r>
            <a:r>
              <a:rPr lang="ar-SA" sz="4000" b="1" dirty="0" smtClean="0">
                <a:solidFill>
                  <a:srgbClr val="C00000"/>
                </a:solidFill>
              </a:rPr>
              <a:t/>
            </a:r>
            <a:br>
              <a:rPr lang="ar-SA" sz="4000" b="1" dirty="0" smtClean="0">
                <a:solidFill>
                  <a:srgbClr val="C00000"/>
                </a:solidFill>
              </a:rPr>
            </a:br>
            <a:r>
              <a:rPr lang="ar-EG" sz="4000" b="1" dirty="0" smtClean="0">
                <a:solidFill>
                  <a:srgbClr val="C00000"/>
                </a:solidFill>
              </a:rPr>
              <a:t>(</a:t>
            </a:r>
            <a:r>
              <a:rPr lang="ar-EG" sz="4000" b="1" dirty="0">
                <a:solidFill>
                  <a:srgbClr val="C00000"/>
                </a:solidFill>
              </a:rPr>
              <a:t>8، 10، 12) هو </a:t>
            </a:r>
            <a:r>
              <a:rPr lang="ar-EG" sz="4000" b="1" dirty="0" smtClean="0">
                <a:solidFill>
                  <a:srgbClr val="C00000"/>
                </a:solidFill>
              </a:rPr>
              <a:t>10</a:t>
            </a:r>
            <a:r>
              <a:rPr lang="ar-SA" sz="4000" b="1" dirty="0" smtClean="0">
                <a:solidFill>
                  <a:srgbClr val="C00000"/>
                </a:solidFill>
              </a:rPr>
              <a:t>،</a:t>
            </a:r>
            <a:r>
              <a:rPr lang="ar-EG" sz="4000" b="1" dirty="0" smtClean="0">
                <a:solidFill>
                  <a:srgbClr val="C00000"/>
                </a:solidFill>
              </a:rPr>
              <a:t> </a:t>
            </a:r>
            <a:r>
              <a:rPr lang="ar-EG" sz="4000" b="1" dirty="0">
                <a:solidFill>
                  <a:srgbClr val="C00000"/>
                </a:solidFill>
              </a:rPr>
              <a:t>وهو هنا أحد قيم </a:t>
            </a:r>
            <a:r>
              <a:rPr lang="ar-EG" sz="4000" b="1" dirty="0" smtClean="0">
                <a:solidFill>
                  <a:srgbClr val="C00000"/>
                </a:solidFill>
              </a:rPr>
              <a:t>المجموعة</a:t>
            </a:r>
            <a:r>
              <a:rPr lang="ar-SA" sz="4000" b="1" dirty="0" smtClean="0">
                <a:solidFill>
                  <a:srgbClr val="C00000"/>
                </a:solidFill>
              </a:rPr>
              <a:t>؛</a:t>
            </a:r>
            <a:r>
              <a:rPr lang="ar-EG" sz="4000" b="1" dirty="0" smtClean="0">
                <a:solidFill>
                  <a:srgbClr val="C00000"/>
                </a:solidFill>
              </a:rPr>
              <a:t> </a:t>
            </a:r>
            <a:r>
              <a:rPr lang="ar-EG" sz="4000" b="1" dirty="0">
                <a:solidFill>
                  <a:srgbClr val="C00000"/>
                </a:solidFill>
              </a:rPr>
              <a:t>لكن المتوسط لمجموعة البيانات (10، 15، 35) هو </a:t>
            </a:r>
            <a:r>
              <a:rPr lang="ar-EG" sz="4000" b="1" dirty="0" smtClean="0">
                <a:solidFill>
                  <a:srgbClr val="C00000"/>
                </a:solidFill>
              </a:rPr>
              <a:t>20</a:t>
            </a:r>
            <a:r>
              <a:rPr lang="ar-SA" sz="4000" b="1" dirty="0" smtClean="0">
                <a:solidFill>
                  <a:srgbClr val="C00000"/>
                </a:solidFill>
              </a:rPr>
              <a:t>، </a:t>
            </a:r>
            <a:r>
              <a:rPr lang="ar-EG" sz="4000" b="1" dirty="0" smtClean="0">
                <a:solidFill>
                  <a:srgbClr val="C00000"/>
                </a:solidFill>
              </a:rPr>
              <a:t>وهو ليس أحد</a:t>
            </a:r>
            <a:r>
              <a:rPr lang="ar-SA" sz="4000" b="1" dirty="0" smtClean="0">
                <a:solidFill>
                  <a:srgbClr val="C00000"/>
                </a:solidFill>
              </a:rPr>
              <a:t>َ</a:t>
            </a:r>
            <a:r>
              <a:rPr lang="ar-EG" sz="4000" b="1" dirty="0" smtClean="0">
                <a:solidFill>
                  <a:srgbClr val="C00000"/>
                </a:solidFill>
              </a:rPr>
              <a:t> </a:t>
            </a:r>
            <a:r>
              <a:rPr lang="ar-EG" sz="4000" b="1" dirty="0">
                <a:solidFill>
                  <a:srgbClr val="C00000"/>
                </a:solidFill>
              </a:rPr>
              <a:t>قيم المجموعة.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يانًا فمث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lined-white-paper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 rot="20891819">
            <a:off x="611935" y="1862150"/>
            <a:ext cx="8001056" cy="2619678"/>
          </a:xfrm>
          <a:prstGeom prst="roundRect">
            <a:avLst/>
          </a:prstGeom>
          <a:scene3d>
            <a:camera prst="perspectiveAbove"/>
            <a:lightRig rig="threePt" dir="t"/>
          </a:scene3d>
          <a:sp3d extrusionH="203200" contourW="158750">
            <a:bevelT w="133350" h="476250" prst="angle"/>
            <a:extrusionClr>
              <a:srgbClr val="6600CC"/>
            </a:extrusionClr>
            <a:contourClr>
              <a:srgbClr val="6600CC"/>
            </a:contourClr>
          </a:sp3d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723449">
            <a:off x="677863" y="2170113"/>
            <a:ext cx="77485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solidFill>
                  <a:srgbClr val="6600CC"/>
                </a:solidFill>
                <a:latin typeface="Calibri" pitchFamily="34" charset="0"/>
              </a:rPr>
              <a:t>تابع (2-4) المتوسط الحسابي</a:t>
            </a:r>
            <a:endParaRPr lang="en-US" sz="6600" b="1" dirty="0">
              <a:solidFill>
                <a:srgbClr val="66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ابع (2-4) 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 bwMode="auto">
          <a:xfrm>
            <a:off x="71438" y="1928802"/>
            <a:ext cx="9001156" cy="3857652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80000">
                <a:srgbClr val="FF99CC"/>
              </a:gs>
              <a:gs pos="100000">
                <a:srgbClr val="FF5050"/>
              </a:gs>
            </a:gsLst>
          </a:gradFill>
          <a:ln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57158" y="2072240"/>
            <a:ext cx="84296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18-اختيار </a:t>
            </a:r>
            <a:r>
              <a:rPr lang="ar-S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طريقة: </a:t>
            </a:r>
            <a:r>
              <a:rPr lang="ar-SA" sz="4000" b="1" dirty="0" smtClean="0">
                <a:latin typeface="Calibri" pitchFamily="34" charset="0"/>
              </a:rPr>
              <a:t>كان </a:t>
            </a:r>
            <a:r>
              <a:rPr lang="ar-SA" sz="4000" b="1" dirty="0">
                <a:latin typeface="Calibri" pitchFamily="34" charset="0"/>
              </a:rPr>
              <a:t>عدد رواد </a:t>
            </a:r>
            <a:r>
              <a:rPr lang="ar-EG" sz="4000" b="1" dirty="0">
                <a:latin typeface="Calibri" pitchFamily="34" charset="0"/>
              </a:rPr>
              <a:t>أ</a:t>
            </a:r>
            <a:r>
              <a:rPr lang="ar-SA" sz="4000" b="1" dirty="0">
                <a:latin typeface="Calibri" pitchFamily="34" charset="0"/>
              </a:rPr>
              <a:t>حد المطاعم في 6 أيام على النحو </a:t>
            </a:r>
            <a:r>
              <a:rPr lang="ar-SA" sz="4000" b="1" dirty="0" err="1" smtClean="0">
                <a:latin typeface="Calibri" pitchFamily="34" charset="0"/>
              </a:rPr>
              <a:t>ال</a:t>
            </a:r>
            <a:r>
              <a:rPr lang="ar-EG" sz="4000" b="1" dirty="0" smtClean="0">
                <a:latin typeface="Calibri" pitchFamily="34" charset="0"/>
              </a:rPr>
              <a:t>آتي</a:t>
            </a:r>
            <a:r>
              <a:rPr lang="ar-SA" sz="4000" b="1" dirty="0" smtClean="0">
                <a:latin typeface="Calibri" pitchFamily="34" charset="0"/>
              </a:rPr>
              <a:t>: 31٩</a:t>
            </a:r>
            <a:r>
              <a:rPr lang="ar-SA" sz="4000" b="1" dirty="0">
                <a:latin typeface="Calibri" pitchFamily="34" charset="0"/>
              </a:rPr>
              <a:t>، ١٢٧، ٢٤٤، ٣٩٨، ٤٢٧، ٢٦١.</a:t>
            </a:r>
            <a:r>
              <a:rPr lang="ar-EG" sz="4000" b="1" dirty="0">
                <a:latin typeface="Calibri" pitchFamily="34" charset="0"/>
              </a:rPr>
              <a:t> </a:t>
            </a:r>
            <a:r>
              <a:rPr lang="ar-SA" sz="4000" b="1" dirty="0">
                <a:latin typeface="Calibri" pitchFamily="34" charset="0"/>
              </a:rPr>
              <a:t>أي الطرق الآتية يمكنك استعمالها لتجد المتوسط الحسابي لهذه البيانات؟ علل اختيارك، ثم استعمل تلك الطريقة لحل المسألة</a:t>
            </a:r>
            <a:r>
              <a:rPr lang="ar-SA" sz="4000" b="1" dirty="0" smtClean="0">
                <a:latin typeface="Calibri" pitchFamily="34" charset="0"/>
              </a:rPr>
              <a:t>.	</a:t>
            </a:r>
            <a:endParaRPr lang="ar-SA" sz="4000" b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3799" name="مستطيل 4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6215063" y="5857892"/>
            <a:ext cx="2928937" cy="7143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/>
              <a:t>رسم نموذج</a:t>
            </a:r>
            <a:endParaRPr lang="en-US" sz="4000" b="1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143250" y="5857892"/>
            <a:ext cx="2928938" cy="7143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آلة حاسبة</a:t>
            </a:r>
            <a:endParaRPr lang="en-US" sz="4000" b="1" dirty="0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1438" y="5857892"/>
            <a:ext cx="2928937" cy="7143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/>
              <a:t>التقدير</a:t>
            </a:r>
            <a:endParaRPr lang="en-US" sz="4000" b="1" dirty="0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143240" y="5786454"/>
            <a:ext cx="2928938" cy="785818"/>
          </a:xfrm>
          <a:prstGeom prst="roundRect">
            <a:avLst/>
          </a:prstGeom>
          <a:noFill/>
          <a:ln w="1333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يار طريقة كان عدد رواد أحد المطاع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سم نموذ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آلة حاس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قد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آلة حاسبة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10513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357159" y="3429000"/>
            <a:ext cx="8001012" cy="1428761"/>
            <a:chOff x="642878" y="3436120"/>
            <a:chExt cx="8001066" cy="1428418"/>
          </a:xfrm>
        </p:grpSpPr>
        <p:sp>
          <p:nvSpPr>
            <p:cNvPr id="35845" name="مربع نص 3"/>
            <p:cNvSpPr txBox="1">
              <a:spLocks noChangeArrowheads="1"/>
            </p:cNvSpPr>
            <p:nvPr/>
          </p:nvSpPr>
          <p:spPr bwMode="auto">
            <a:xfrm>
              <a:off x="642878" y="3497930"/>
              <a:ext cx="7286673" cy="1076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3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                                                = </a:t>
              </a:r>
              <a:r>
                <a:rPr lang="ar-EG" sz="3200" b="1" dirty="0" smtClean="0">
                  <a:solidFill>
                    <a:srgbClr val="C00000"/>
                  </a:solidFill>
                  <a:latin typeface="Calibri" pitchFamily="34" charset="0"/>
                </a:rPr>
                <a:t>296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2500278" y="4221749"/>
              <a:ext cx="5572203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7" name="مربع نص 6"/>
            <p:cNvSpPr txBox="1">
              <a:spLocks noChangeArrowheads="1"/>
            </p:cNvSpPr>
            <p:nvPr/>
          </p:nvSpPr>
          <p:spPr bwMode="auto">
            <a:xfrm>
              <a:off x="1928770" y="3436120"/>
              <a:ext cx="6715174" cy="646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EG" sz="3600" b="1" dirty="0" smtClean="0">
                  <a:solidFill>
                    <a:srgbClr val="C00000"/>
                  </a:solidFill>
                  <a:latin typeface="Calibri" pitchFamily="34" charset="0"/>
                </a:rPr>
                <a:t>261+427+398+244+1</a:t>
              </a:r>
              <a:r>
                <a:rPr lang="ar-SA" sz="3600" b="1" dirty="0" smtClean="0">
                  <a:solidFill>
                    <a:srgbClr val="C00000"/>
                  </a:solidFill>
                  <a:latin typeface="Calibri" pitchFamily="34" charset="0"/>
                </a:rPr>
                <a:t>2</a:t>
              </a:r>
              <a:r>
                <a:rPr lang="ar-EG" sz="3600" b="1" dirty="0" smtClean="0">
                  <a:solidFill>
                    <a:srgbClr val="C00000"/>
                  </a:solidFill>
                  <a:latin typeface="Calibri" pitchFamily="34" charset="0"/>
                </a:rPr>
                <a:t>7+319</a:t>
              </a:r>
              <a:endParaRPr lang="en-US" sz="36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5848" name="مربع نص 8"/>
            <p:cNvSpPr txBox="1">
              <a:spLocks noChangeArrowheads="1"/>
            </p:cNvSpPr>
            <p:nvPr/>
          </p:nvSpPr>
          <p:spPr bwMode="auto">
            <a:xfrm>
              <a:off x="4714876" y="4218207"/>
              <a:ext cx="850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6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571604" y="1603236"/>
            <a:ext cx="657227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الآلة </a:t>
            </a:r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الحاسبة</a:t>
            </a:r>
            <a:r>
              <a:rPr lang="ar-SA" sz="36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SA" sz="36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وذلك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بسبب كبر قيم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البيانات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،</a:t>
            </a:r>
            <a:b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والمتوسط الحسابي لها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هو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:</a:t>
            </a:r>
            <a:endParaRPr lang="en-US" sz="36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آلة الحاسبة، وذلك بسبب كبر قيم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6867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4" name="مخطط انسيابي: مستند 3"/>
          <p:cNvSpPr/>
          <p:nvPr/>
        </p:nvSpPr>
        <p:spPr>
          <a:xfrm flipH="1" flipV="1">
            <a:off x="71438" y="2285992"/>
            <a:ext cx="9072562" cy="3214710"/>
          </a:xfrm>
          <a:prstGeom prst="flowChartDocumen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51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rgbClr val="0070C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14282" y="2571744"/>
            <a:ext cx="864396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19- </a:t>
            </a:r>
            <a:r>
              <a:rPr lang="ar-SA" sz="4400" b="1" dirty="0" smtClean="0">
                <a:latin typeface="Calibri" pitchFamily="34" charset="0"/>
              </a:rPr>
              <a:t>تحدٍّ</a:t>
            </a:r>
            <a:r>
              <a:rPr lang="ar-SA" sz="4400" b="1" dirty="0">
                <a:latin typeface="Calibri" pitchFamily="34" charset="0"/>
              </a:rPr>
              <a:t>:</a:t>
            </a:r>
          </a:p>
          <a:p>
            <a:r>
              <a:rPr lang="ar-SA" sz="3600" b="1" dirty="0">
                <a:latin typeface="Calibri" pitchFamily="34" charset="0"/>
              </a:rPr>
              <a:t>أوجد قيمة المجهول </a:t>
            </a:r>
            <a:r>
              <a:rPr lang="ar-EG" sz="3600" b="1" dirty="0">
                <a:latin typeface="Calibri" pitchFamily="34" charset="0"/>
              </a:rPr>
              <a:t>(</a:t>
            </a:r>
            <a:r>
              <a:rPr lang="ar-SA" sz="3600" b="1" dirty="0">
                <a:latin typeface="Calibri" pitchFamily="34" charset="0"/>
              </a:rPr>
              <a:t>س</a:t>
            </a:r>
            <a:r>
              <a:rPr lang="ar-EG" sz="3600" b="1" dirty="0" smtClean="0">
                <a:latin typeface="Calibri" pitchFamily="34" charset="0"/>
              </a:rPr>
              <a:t>)،</a:t>
            </a:r>
            <a:r>
              <a:rPr lang="ar-SA" sz="3600" b="1" dirty="0" smtClean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على أن يكون المتوسط الحسابي للأعمار 40،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45،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48 ، </a:t>
            </a:r>
            <a:r>
              <a:rPr lang="ar-SA" sz="3600" b="1" dirty="0" err="1">
                <a:latin typeface="Calibri" pitchFamily="34" charset="0"/>
              </a:rPr>
              <a:t>س</a:t>
            </a:r>
            <a:r>
              <a:rPr lang="ar-SA" sz="3600" b="1" dirty="0">
                <a:latin typeface="Calibri" pitchFamily="34" charset="0"/>
              </a:rPr>
              <a:t>،42، 41 يساوي 45، وفسر الطريقة أو اذكر الخطة التي استعملتها.</a:t>
            </a:r>
            <a:endParaRPr lang="en-US" sz="3600" dirty="0"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 أوجد قي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30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1438" y="2285968"/>
            <a:ext cx="9072562" cy="4572032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51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rgbClr val="0070C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071585" y="2357430"/>
            <a:ext cx="6715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المتوسط الحسابي للأعمار  </a:t>
            </a:r>
            <a:r>
              <a:rPr lang="en-US" sz="3600" b="1" dirty="0">
                <a:latin typeface="Calibri" pitchFamily="34" charset="0"/>
              </a:rPr>
              <a:t> 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03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571736" y="5435758"/>
            <a:ext cx="42147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Calibri" pitchFamily="34" charset="0"/>
              </a:rPr>
              <a:t>270 = 216 + </a:t>
            </a:r>
            <a:r>
              <a:rPr lang="ar-EG" sz="4000" b="1" dirty="0" err="1">
                <a:latin typeface="Calibri" pitchFamily="34" charset="0"/>
              </a:rPr>
              <a:t>س</a:t>
            </a:r>
            <a:endParaRPr lang="en-US" sz="4000" dirty="0">
              <a:latin typeface="Calibri" pitchFamily="34" charset="0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857224" y="2921794"/>
            <a:ext cx="7929618" cy="1507338"/>
            <a:chOff x="71406" y="3211513"/>
            <a:chExt cx="7929618" cy="1507338"/>
          </a:xfrm>
        </p:grpSpPr>
        <p:grpSp>
          <p:nvGrpSpPr>
            <p:cNvPr id="13" name="مجموعة 13"/>
            <p:cNvGrpSpPr>
              <a:grpSpLocks/>
            </p:cNvGrpSpPr>
            <p:nvPr/>
          </p:nvGrpSpPr>
          <p:grpSpPr bwMode="auto">
            <a:xfrm>
              <a:off x="71406" y="3211513"/>
              <a:ext cx="7786687" cy="1507338"/>
              <a:chOff x="1071538" y="3357562"/>
              <a:chExt cx="7786741" cy="1506976"/>
            </a:xfrm>
          </p:grpSpPr>
          <p:sp>
            <p:nvSpPr>
              <p:cNvPr id="14" name="مربع نص 3"/>
              <p:cNvSpPr txBox="1">
                <a:spLocks noChangeArrowheads="1"/>
              </p:cNvSpPr>
              <p:nvPr/>
            </p:nvSpPr>
            <p:spPr bwMode="auto">
              <a:xfrm>
                <a:off x="1071538" y="3357562"/>
                <a:ext cx="7286676" cy="1076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ar-EG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  <a:p>
                <a:r>
                  <a:rPr lang="ar-EG" sz="3200" b="1" dirty="0">
                    <a:solidFill>
                      <a:srgbClr val="C00000"/>
                    </a:solidFill>
                    <a:latin typeface="Calibri" pitchFamily="34" charset="0"/>
                  </a:rPr>
                  <a:t>                                                </a:t>
                </a:r>
                <a:endParaRPr lang="en-US" sz="32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5" name="رابط مستقيم 14"/>
              <p:cNvCxnSpPr/>
              <p:nvPr/>
            </p:nvCxnSpPr>
            <p:spPr>
              <a:xfrm>
                <a:off x="4071928" y="4146364"/>
                <a:ext cx="4286285" cy="1584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مربع نص 6"/>
              <p:cNvSpPr txBox="1">
                <a:spLocks noChangeArrowheads="1"/>
              </p:cNvSpPr>
              <p:nvPr/>
            </p:nvSpPr>
            <p:spPr bwMode="auto">
              <a:xfrm>
                <a:off x="3571858" y="3503827"/>
                <a:ext cx="5286421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EG" sz="3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40+45+48+42+41+س</a:t>
                </a:r>
                <a:endParaRPr lang="en-US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7" name="مربع نص 8"/>
              <p:cNvSpPr txBox="1">
                <a:spLocks noChangeArrowheads="1"/>
              </p:cNvSpPr>
              <p:nvPr/>
            </p:nvSpPr>
            <p:spPr bwMode="auto">
              <a:xfrm>
                <a:off x="5650727" y="4218207"/>
                <a:ext cx="85011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3600" b="1" dirty="0">
                    <a:solidFill>
                      <a:srgbClr val="C00000"/>
                    </a:solidFill>
                    <a:latin typeface="Calibri" pitchFamily="34" charset="0"/>
                  </a:rPr>
                  <a:t>6</a:t>
                </a:r>
                <a:endParaRPr lang="en-US" sz="36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" name="مستطيل 18"/>
            <p:cNvSpPr/>
            <p:nvPr/>
          </p:nvSpPr>
          <p:spPr>
            <a:xfrm>
              <a:off x="7418813" y="3643314"/>
              <a:ext cx="5822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latin typeface="Calibri" pitchFamily="34" charset="0"/>
                </a:rPr>
                <a:t>= </a:t>
              </a:r>
              <a:endParaRPr lang="ar-EG" sz="3600" b="1" dirty="0"/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-4857816" y="3000372"/>
            <a:ext cx="8429684" cy="1507338"/>
            <a:chOff x="71406" y="3211513"/>
            <a:chExt cx="8429684" cy="1507338"/>
          </a:xfrm>
        </p:grpSpPr>
        <p:grpSp>
          <p:nvGrpSpPr>
            <p:cNvPr id="22" name="مجموعة 13"/>
            <p:cNvGrpSpPr>
              <a:grpSpLocks/>
            </p:cNvGrpSpPr>
            <p:nvPr/>
          </p:nvGrpSpPr>
          <p:grpSpPr bwMode="auto">
            <a:xfrm>
              <a:off x="71406" y="3211513"/>
              <a:ext cx="8286807" cy="1507338"/>
              <a:chOff x="1071538" y="3357562"/>
              <a:chExt cx="8286861" cy="1506976"/>
            </a:xfrm>
          </p:grpSpPr>
          <p:sp>
            <p:nvSpPr>
              <p:cNvPr id="24" name="مربع نص 3"/>
              <p:cNvSpPr txBox="1">
                <a:spLocks noChangeArrowheads="1"/>
              </p:cNvSpPr>
              <p:nvPr/>
            </p:nvSpPr>
            <p:spPr bwMode="auto">
              <a:xfrm>
                <a:off x="1071538" y="3357562"/>
                <a:ext cx="7286676" cy="1076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ar-EG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  <a:p>
                <a:r>
                  <a:rPr lang="ar-EG" sz="3200" b="1" dirty="0">
                    <a:solidFill>
                      <a:srgbClr val="C00000"/>
                    </a:solidFill>
                    <a:latin typeface="Calibri" pitchFamily="34" charset="0"/>
                  </a:rPr>
                  <a:t>                                                </a:t>
                </a:r>
                <a:endParaRPr lang="en-US" sz="32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5" name="رابط مستقيم 24"/>
              <p:cNvCxnSpPr/>
              <p:nvPr/>
            </p:nvCxnSpPr>
            <p:spPr>
              <a:xfrm flipV="1">
                <a:off x="6858056" y="4147947"/>
                <a:ext cx="1500156" cy="23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مربع نص 6"/>
              <p:cNvSpPr txBox="1">
                <a:spLocks noChangeArrowheads="1"/>
              </p:cNvSpPr>
              <p:nvPr/>
            </p:nvSpPr>
            <p:spPr bwMode="auto">
              <a:xfrm>
                <a:off x="5929353" y="3503827"/>
                <a:ext cx="342904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EG" sz="3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س+216</a:t>
                </a:r>
                <a:endParaRPr lang="en-US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7" name="مربع نص 8"/>
              <p:cNvSpPr txBox="1">
                <a:spLocks noChangeArrowheads="1"/>
              </p:cNvSpPr>
              <p:nvPr/>
            </p:nvSpPr>
            <p:spPr bwMode="auto">
              <a:xfrm>
                <a:off x="7143808" y="4218207"/>
                <a:ext cx="86160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ar-EG" sz="3600" b="1" dirty="0">
                    <a:solidFill>
                      <a:srgbClr val="C00000"/>
                    </a:solidFill>
                    <a:latin typeface="Calibri" pitchFamily="34" charset="0"/>
                  </a:rPr>
                  <a:t>6</a:t>
                </a:r>
                <a:endParaRPr lang="en-US" sz="36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3" name="مستطيل 22"/>
            <p:cNvSpPr/>
            <p:nvPr/>
          </p:nvSpPr>
          <p:spPr>
            <a:xfrm>
              <a:off x="7399506" y="3643314"/>
              <a:ext cx="110158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latin typeface="Calibri" pitchFamily="34" charset="0"/>
                </a:rPr>
                <a:t>45= </a:t>
              </a:r>
              <a:endParaRPr lang="ar-EG" sz="3600" b="1" dirty="0"/>
            </a:p>
          </p:txBody>
        </p:sp>
      </p:grp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2857488" y="4721378"/>
            <a:ext cx="42147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latin typeface="Calibri" pitchFamily="34" charset="0"/>
              </a:rPr>
              <a:t>45×6 </a:t>
            </a:r>
            <a:r>
              <a:rPr lang="ar-EG" sz="4000" b="1" dirty="0">
                <a:latin typeface="Calibri" pitchFamily="34" charset="0"/>
              </a:rPr>
              <a:t>= 216 + </a:t>
            </a:r>
            <a:r>
              <a:rPr lang="ar-EG" sz="4000" b="1" dirty="0" err="1">
                <a:latin typeface="Calibri" pitchFamily="34" charset="0"/>
              </a:rPr>
              <a:t>س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93 - wh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توسط الحسابي للأعم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891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1438" y="2285968"/>
            <a:ext cx="9072562" cy="4572032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51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rgbClr val="0070C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3789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3789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357313" y="3286125"/>
            <a:ext cx="67151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Calibri" pitchFamily="34" charset="0"/>
              </a:rPr>
              <a:t> </a:t>
            </a:r>
            <a:r>
              <a:rPr lang="ar-EG" sz="4400" b="1" dirty="0">
                <a:latin typeface="Calibri" pitchFamily="34" charset="0"/>
              </a:rPr>
              <a:t>270</a:t>
            </a:r>
            <a:r>
              <a:rPr lang="ar-EG" sz="4000" b="1" dirty="0">
                <a:latin typeface="Calibri" pitchFamily="34" charset="0"/>
              </a:rPr>
              <a:t>–  216 = </a:t>
            </a:r>
            <a:r>
              <a:rPr lang="ar-EG" sz="4000" b="1" dirty="0" err="1">
                <a:latin typeface="Calibri" pitchFamily="34" charset="0"/>
              </a:rPr>
              <a:t>س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357313" y="4500570"/>
            <a:ext cx="67151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Calibri" pitchFamily="34" charset="0"/>
              </a:rPr>
              <a:t> س = </a:t>
            </a:r>
            <a:r>
              <a:rPr lang="ar-EG" sz="4000" b="1" dirty="0" smtClean="0">
                <a:latin typeface="Calibri" pitchFamily="34" charset="0"/>
              </a:rPr>
              <a:t>54</a:t>
            </a:r>
            <a:r>
              <a:rPr lang="ar-SA" sz="4000" b="1" dirty="0" smtClean="0">
                <a:latin typeface="Calibri" pitchFamily="34" charset="0"/>
              </a:rPr>
              <a:t/>
            </a:r>
            <a:br>
              <a:rPr lang="ar-SA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(استخدم</a:t>
            </a:r>
            <a:r>
              <a:rPr lang="ar-SA" sz="4000" b="1" dirty="0" err="1" smtClean="0">
                <a:latin typeface="Calibri" pitchFamily="34" charset="0"/>
              </a:rPr>
              <a:t>تُ</a:t>
            </a:r>
            <a:r>
              <a:rPr lang="ar-EG" sz="4000" b="1" dirty="0" smtClean="0">
                <a:latin typeface="Calibri" pitchFamily="34" charset="0"/>
              </a:rPr>
              <a:t> خطة</a:t>
            </a:r>
            <a:r>
              <a:rPr lang="ar-SA" sz="4000" b="1" dirty="0" smtClean="0">
                <a:latin typeface="Calibri" pitchFamily="34" charset="0"/>
              </a:rPr>
              <a:t>َ</a:t>
            </a: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الحل </a:t>
            </a:r>
            <a:r>
              <a:rPr lang="ar-EG" sz="4000" b="1" dirty="0" smtClean="0">
                <a:latin typeface="Calibri" pitchFamily="34" charset="0"/>
              </a:rPr>
              <a:t>عكسي</a:t>
            </a:r>
            <a:r>
              <a:rPr lang="ar-SA" sz="4000" b="1" dirty="0" smtClean="0">
                <a:latin typeface="Calibri" pitchFamily="34" charset="0"/>
              </a:rPr>
              <a:t>ًّ</a:t>
            </a:r>
            <a:r>
              <a:rPr lang="ar-EG" sz="4000" b="1" dirty="0" smtClean="0">
                <a:latin typeface="Calibri" pitchFamily="34" charset="0"/>
              </a:rPr>
              <a:t>ا).</a:t>
            </a:r>
            <a:r>
              <a:rPr lang="ar-SA" sz="4000" b="1" dirty="0" smtClean="0">
                <a:latin typeface="Calibri" pitchFamily="34" charset="0"/>
              </a:rPr>
              <a:t> 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70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8915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4" name="Snip Diagonal Corner Rectangle 8"/>
          <p:cNvSpPr/>
          <p:nvPr/>
        </p:nvSpPr>
        <p:spPr>
          <a:xfrm flipH="1">
            <a:off x="428596" y="2143116"/>
            <a:ext cx="8358246" cy="4214842"/>
          </a:xfrm>
          <a:prstGeom prst="snip2DiagRect">
            <a:avLst>
              <a:gd name="adj1" fmla="val 0"/>
              <a:gd name="adj2" fmla="val 14409"/>
            </a:avLst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baseline="50000" dirty="0">
              <a:solidFill>
                <a:schemeClr val="bg1">
                  <a:lumMod val="10000"/>
                </a:schemeClr>
              </a:solidFill>
              <a:effectLst>
                <a:glow rad="101600">
                  <a:schemeClr val="accent1">
                    <a:lumMod val="40000"/>
                    <a:lumOff val="60000"/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714375" y="2129277"/>
            <a:ext cx="78581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>20-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>اكتب: </a:t>
            </a:r>
            <a:r>
              <a:rPr lang="ar-SA" sz="3600" b="1" dirty="0" smtClean="0">
                <a:latin typeface="Calibri" pitchFamily="34" charset="0"/>
              </a:rPr>
              <a:t>إذا </a:t>
            </a:r>
            <a:r>
              <a:rPr lang="ar-SA" sz="3600" b="1" dirty="0">
                <a:latin typeface="Calibri" pitchFamily="34" charset="0"/>
              </a:rPr>
              <a:t>كان المتوسط الشهري لهطول المطر في </a:t>
            </a:r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(خميس مشيط) </a:t>
            </a:r>
            <a:r>
              <a:rPr lang="ar-SA" sz="3600" b="1" dirty="0">
                <a:latin typeface="Calibri" pitchFamily="34" charset="0"/>
              </a:rPr>
              <a:t>من شهر صفر إلى شهر رجب من عام 1429هـ هو 30 </a:t>
            </a:r>
            <a:r>
              <a:rPr lang="ar-SA" sz="3600" b="1" dirty="0" smtClean="0">
                <a:latin typeface="Calibri" pitchFamily="34" charset="0"/>
              </a:rPr>
              <a:t>مليمتر</a:t>
            </a:r>
            <a:r>
              <a:rPr lang="ar-EG" sz="3600" b="1" dirty="0" smtClean="0">
                <a:latin typeface="Calibri" pitchFamily="34" charset="0"/>
              </a:rPr>
              <a:t>ً</a:t>
            </a:r>
            <a:r>
              <a:rPr lang="ar-SA" sz="3600" b="1" dirty="0" smtClean="0">
                <a:latin typeface="Calibri" pitchFamily="34" charset="0"/>
              </a:rPr>
              <a:t>ا تقريب</a:t>
            </a:r>
            <a:r>
              <a:rPr lang="ar-EG" sz="3600" b="1" dirty="0" smtClean="0">
                <a:latin typeface="Calibri" pitchFamily="34" charset="0"/>
              </a:rPr>
              <a:t>ً</a:t>
            </a:r>
            <a:r>
              <a:rPr lang="ar-SA" sz="3600" b="1" dirty="0" smtClean="0">
                <a:latin typeface="Calibri" pitchFamily="34" charset="0"/>
              </a:rPr>
              <a:t>ا</a:t>
            </a:r>
            <a:r>
              <a:rPr lang="ar-EG" sz="3600" b="1" dirty="0" smtClean="0">
                <a:latin typeface="Calibri" pitchFamily="34" charset="0"/>
              </a:rPr>
              <a:t>،</a:t>
            </a:r>
            <a:r>
              <a:rPr lang="ar-SA" sz="3600" b="1" dirty="0" smtClean="0">
                <a:latin typeface="Calibri" pitchFamily="34" charset="0"/>
              </a:rPr>
              <a:t> فحدد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SA" sz="3600" b="1" dirty="0">
                <a:latin typeface="Calibri" pitchFamily="34" charset="0"/>
              </a:rPr>
              <a:t>دون إجراء أية حسابات، كيف يتأثر المتوسط الحسابي إذا كان هطول المطر في هذه المدينة في شهر شعبان من العام نفسه 20ملم أو 35 ملم أو 30 ملم. وفسر إجابتك. 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إذا كان المتوسط الشهري لهط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9939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Calibri" pitchFamily="34" charset="0"/>
              </a:rPr>
              <a:t>مسائل مهارات التفكير العليا</a:t>
            </a:r>
          </a:p>
        </p:txBody>
      </p:sp>
      <p:sp>
        <p:nvSpPr>
          <p:cNvPr id="4" name="Snip Diagonal Corner Rectangle 8"/>
          <p:cNvSpPr/>
          <p:nvPr/>
        </p:nvSpPr>
        <p:spPr>
          <a:xfrm flipH="1">
            <a:off x="428596" y="2571744"/>
            <a:ext cx="8358246" cy="3786214"/>
          </a:xfrm>
          <a:prstGeom prst="snip2DiagRect">
            <a:avLst>
              <a:gd name="adj1" fmla="val 0"/>
              <a:gd name="adj2" fmla="val 14409"/>
            </a:avLst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baseline="50000" dirty="0">
              <a:solidFill>
                <a:schemeClr val="bg1">
                  <a:lumMod val="10000"/>
                </a:schemeClr>
              </a:solidFill>
              <a:effectLst>
                <a:glow rad="101600">
                  <a:schemeClr val="accent1">
                    <a:lumMod val="40000"/>
                    <a:lumOff val="60000"/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42938" y="2643744"/>
            <a:ext cx="78581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إذا كان معدل هطول الأمطار20ملم فإن المتوسط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ينقص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>؛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لأن 20 أصغر من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30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>،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وإذا كان معدل هطولها 35 ملم فإن المتوسط يزداد؛ لأن 35 أكبر من 30.</a:t>
            </a:r>
            <a:br>
              <a:rPr lang="ar-EG" sz="40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لكن عندما يكون معدل هطولها 30 ملم فإن المتوسط لن يتأثر.</a:t>
            </a:r>
            <a:endParaRPr lang="en-US" sz="40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51 - pounding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كان معدل هطول الأمطار20ملم فإ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e\New folder (2)\uyg.gif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tretch>
            <a:fillRect/>
          </a:stretch>
        </p:blipFill>
        <p:spPr bwMode="auto">
          <a:xfrm>
            <a:off x="1000100" y="1643050"/>
            <a:ext cx="6643734" cy="2571768"/>
          </a:xfrm>
          <a:prstGeom prst="round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228600" h="241300" prst="slope"/>
            <a:bevelB w="190500" h="152400" prst="slope"/>
            <a:extrusionClr>
              <a:srgbClr val="6600CC"/>
            </a:extrusionClr>
            <a:contourClr>
              <a:srgbClr val="FF00FF"/>
            </a:contourClr>
          </a:sp3d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785938" y="2286000"/>
            <a:ext cx="5540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7200" b="1" dirty="0">
                <a:solidFill>
                  <a:srgbClr val="FFFF00"/>
                </a:solidFill>
                <a:latin typeface="Calibri" pitchFamily="34" charset="0"/>
              </a:rPr>
              <a:t>تدريب على اختبار</a:t>
            </a:r>
            <a:endParaRPr lang="en-US" sz="72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ذو زاويتين مستديرتين في نفس الجانب 2"/>
          <p:cNvSpPr>
            <a:spLocks noChangeArrowheads="1"/>
          </p:cNvSpPr>
          <p:nvPr/>
        </p:nvSpPr>
        <p:spPr bwMode="auto">
          <a:xfrm>
            <a:off x="642910" y="569352"/>
            <a:ext cx="7715304" cy="2145268"/>
          </a:xfrm>
          <a:prstGeom prst="round2SameRect">
            <a:avLst>
              <a:gd name="adj1" fmla="val 16667"/>
              <a:gd name="adj2" fmla="val 1707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4000" b="1" dirty="0">
                <a:latin typeface="Calibri" pitchFamily="34" charset="0"/>
              </a:rPr>
              <a:t>21- يبين الجدول بالأعمدة أدناه عدد اللوحات الفنية التي رسمها فيصل في </a:t>
            </a:r>
            <a:r>
              <a:rPr lang="ar-EG" sz="4000" b="1" dirty="0" smtClean="0">
                <a:latin typeface="Calibri" pitchFamily="34" charset="0"/>
              </a:rPr>
              <a:t>السنوات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1430 – 1433 هـ</a:t>
            </a:r>
            <a:r>
              <a:rPr lang="ar-EG" sz="4000" b="1" dirty="0" smtClean="0">
                <a:latin typeface="Calibri" pitchFamily="34" charset="0"/>
              </a:rPr>
              <a:t>.</a:t>
            </a:r>
            <a:endParaRPr lang="en-US" sz="4000" b="1" i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938" r="4938"/>
          <a:stretch>
            <a:fillRect/>
          </a:stretch>
        </p:blipFill>
        <p:spPr bwMode="auto">
          <a:xfrm>
            <a:off x="1285852" y="3286124"/>
            <a:ext cx="6286544" cy="33575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35 - slam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بين الجدول بالأعمدة أدناه 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cument"/>
          <p:cNvSpPr>
            <a:spLocks noEditPoints="1" noChangeArrowheads="1"/>
          </p:cNvSpPr>
          <p:nvPr/>
        </p:nvSpPr>
        <p:spPr bwMode="auto">
          <a:xfrm rot="5400000">
            <a:off x="1535906" y="-567530"/>
            <a:ext cx="6143625" cy="799306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>
              <a:latin typeface="+mn-lt"/>
              <a:cs typeface="+mn-cs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642938" y="411163"/>
            <a:ext cx="79216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6600CC"/>
                </a:solidFill>
                <a:latin typeface="Calibri" pitchFamily="34" charset="0"/>
              </a:rPr>
              <a:t>ما المتوسط الحسابي لعدد اللوحات التي رسمها فيصل لكل سنة؟</a:t>
            </a:r>
            <a:endParaRPr lang="en-US" sz="4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643688" y="2714625"/>
            <a:ext cx="18002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914400" indent="-914400">
              <a:buFont typeface="Times New Roman" pitchFamily="18" charset="0"/>
              <a:buAutoNum type="arabic2Minus"/>
            </a:pPr>
            <a:r>
              <a:rPr lang="ar-EG" sz="4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4800" b="1" dirty="0">
              <a:ea typeface="Calibri" pitchFamily="34" charset="0"/>
              <a:cs typeface="Times New Roman" pitchFamily="18" charset="0"/>
            </a:endParaRPr>
          </a:p>
          <a:p>
            <a:pPr marL="914400" indent="-914400" eaLnBrk="0" hangingPunct="0">
              <a:buFont typeface="Times New Roman" pitchFamily="18" charset="0"/>
              <a:buAutoNum type="arabic2Minus"/>
            </a:pPr>
            <a:r>
              <a:rPr lang="ar-EG" sz="4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4800" b="1" dirty="0"/>
          </a:p>
          <a:p>
            <a:pPr marL="914400" indent="-914400" eaLnBrk="0" hangingPunct="0">
              <a:buFont typeface="Times New Roman" pitchFamily="18" charset="0"/>
              <a:buAutoNum type="arabic2Minus"/>
            </a:pP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11</a:t>
            </a:r>
            <a:endParaRPr lang="en-US" sz="4800" b="1" dirty="0"/>
          </a:p>
          <a:p>
            <a:pPr marL="914400" indent="-914400" eaLnBrk="0" hangingPunct="0">
              <a:buFont typeface="Times New Roman" pitchFamily="18" charset="0"/>
              <a:buAutoNum type="arabic2Minus"/>
            </a:pP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14</a:t>
            </a:r>
            <a:endParaRPr lang="ar-EG" sz="4800" b="1" dirty="0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072188" y="4143375"/>
            <a:ext cx="774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6000" b="1" dirty="0">
                <a:solidFill>
                  <a:srgbClr val="C00000"/>
                </a:solidFill>
                <a:latin typeface="Calibri" pitchFamily="34" charset="0"/>
                <a:sym typeface="Wingdings 2" pitchFamily="18" charset="2"/>
              </a:rPr>
              <a:t></a:t>
            </a:r>
            <a:endParaRPr lang="ar-EG" sz="6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2938" y="2928938"/>
            <a:ext cx="4929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4000" b="1" dirty="0">
                <a:solidFill>
                  <a:srgbClr val="3333FF"/>
                </a:solidFill>
                <a:latin typeface="Calibri" pitchFamily="34" charset="0"/>
              </a:rPr>
              <a:t>المتوسط الحسابي = </a:t>
            </a:r>
            <a:r>
              <a:rPr lang="en-US" sz="4000" b="1" dirty="0">
                <a:solidFill>
                  <a:srgbClr val="3333FF"/>
                </a:solidFill>
                <a:latin typeface="Calibri" pitchFamily="34" charset="0"/>
              </a:rPr>
              <a:t> </a:t>
            </a:r>
            <a:endParaRPr lang="en-US" sz="4000" dirty="0">
              <a:solidFill>
                <a:srgbClr val="3333FF"/>
              </a:solidFill>
              <a:latin typeface="Calibri" pitchFamily="34" charset="0"/>
            </a:endParaRPr>
          </a:p>
        </p:txBody>
      </p:sp>
      <p:sp>
        <p:nvSpPr>
          <p:cNvPr id="205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692099" y="3704272"/>
            <a:ext cx="5522975" cy="1170148"/>
            <a:chOff x="319439" y="3704272"/>
            <a:chExt cx="5522975" cy="1170148"/>
          </a:xfrm>
        </p:grpSpPr>
        <p:grpSp>
          <p:nvGrpSpPr>
            <p:cNvPr id="10" name="مجموعة 13"/>
            <p:cNvGrpSpPr>
              <a:grpSpLocks/>
            </p:cNvGrpSpPr>
            <p:nvPr/>
          </p:nvGrpSpPr>
          <p:grpSpPr bwMode="auto">
            <a:xfrm>
              <a:off x="2428860" y="3704272"/>
              <a:ext cx="3413554" cy="939174"/>
              <a:chOff x="1071538" y="2980817"/>
              <a:chExt cx="7286676" cy="1650980"/>
            </a:xfrm>
          </p:grpSpPr>
          <p:sp>
            <p:nvSpPr>
              <p:cNvPr id="12" name="مربع نص 3"/>
              <p:cNvSpPr txBox="1">
                <a:spLocks noChangeArrowheads="1"/>
              </p:cNvSpPr>
              <p:nvPr/>
            </p:nvSpPr>
            <p:spPr bwMode="auto">
              <a:xfrm>
                <a:off x="1071538" y="3357562"/>
                <a:ext cx="7286676" cy="1076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ar-EG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  <a:p>
                <a:r>
                  <a:rPr lang="ar-EG" sz="3200" b="1" dirty="0">
                    <a:solidFill>
                      <a:srgbClr val="C00000"/>
                    </a:solidFill>
                    <a:latin typeface="Calibri" pitchFamily="34" charset="0"/>
                  </a:rPr>
                  <a:t>                                                </a:t>
                </a:r>
                <a:endParaRPr lang="en-US" sz="32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3" name="رابط مستقيم 12"/>
              <p:cNvCxnSpPr/>
              <p:nvPr/>
            </p:nvCxnSpPr>
            <p:spPr>
              <a:xfrm>
                <a:off x="2443982" y="3985466"/>
                <a:ext cx="4257437" cy="36898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مربع نص 6"/>
              <p:cNvSpPr txBox="1">
                <a:spLocks noChangeArrowheads="1"/>
              </p:cNvSpPr>
              <p:nvPr/>
            </p:nvSpPr>
            <p:spPr bwMode="auto">
              <a:xfrm>
                <a:off x="1224032" y="2980817"/>
                <a:ext cx="6276970" cy="1027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EG" sz="3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9+14+11+10</a:t>
                </a:r>
                <a:endParaRPr lang="en-US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مربع نص 8"/>
              <p:cNvSpPr txBox="1">
                <a:spLocks noChangeArrowheads="1"/>
              </p:cNvSpPr>
              <p:nvPr/>
            </p:nvSpPr>
            <p:spPr bwMode="auto">
              <a:xfrm>
                <a:off x="4293453" y="3985466"/>
                <a:ext cx="85011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3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4</a:t>
                </a:r>
                <a:endParaRPr lang="en-US" sz="36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8" name="مستطيل 17"/>
            <p:cNvSpPr/>
            <p:nvPr/>
          </p:nvSpPr>
          <p:spPr>
            <a:xfrm>
              <a:off x="319439" y="3929066"/>
              <a:ext cx="25250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latin typeface="Calibri" pitchFamily="34" charset="0"/>
                </a:rPr>
                <a:t>=         =11 </a:t>
              </a:r>
              <a:endParaRPr lang="ar-EG" sz="3600" b="1" dirty="0"/>
            </a:p>
          </p:txBody>
        </p:sp>
        <p:grpSp>
          <p:nvGrpSpPr>
            <p:cNvPr id="20" name="مجموعة 13"/>
            <p:cNvGrpSpPr>
              <a:grpSpLocks/>
            </p:cNvGrpSpPr>
            <p:nvPr/>
          </p:nvGrpSpPr>
          <p:grpSpPr bwMode="auto">
            <a:xfrm>
              <a:off x="1357290" y="3714752"/>
              <a:ext cx="1285884" cy="1159668"/>
              <a:chOff x="1071538" y="2957488"/>
              <a:chExt cx="7286676" cy="2038588"/>
            </a:xfrm>
          </p:grpSpPr>
          <p:sp>
            <p:nvSpPr>
              <p:cNvPr id="21" name="مربع نص 3"/>
              <p:cNvSpPr txBox="1">
                <a:spLocks noChangeArrowheads="1"/>
              </p:cNvSpPr>
              <p:nvPr/>
            </p:nvSpPr>
            <p:spPr bwMode="auto">
              <a:xfrm>
                <a:off x="1071538" y="3357562"/>
                <a:ext cx="7286676" cy="1076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ar-EG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  <a:p>
                <a:r>
                  <a:rPr lang="ar-EG" sz="3200" b="1" dirty="0">
                    <a:solidFill>
                      <a:srgbClr val="C00000"/>
                    </a:solidFill>
                    <a:latin typeface="Calibri" pitchFamily="34" charset="0"/>
                  </a:rPr>
                  <a:t>                                                </a:t>
                </a:r>
                <a:endParaRPr lang="en-US" sz="32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2" name="رابط مستقيم 21"/>
              <p:cNvCxnSpPr/>
              <p:nvPr/>
            </p:nvCxnSpPr>
            <p:spPr>
              <a:xfrm>
                <a:off x="1476353" y="3985468"/>
                <a:ext cx="5225063" cy="3689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مربع نص 6"/>
              <p:cNvSpPr txBox="1">
                <a:spLocks noChangeArrowheads="1"/>
              </p:cNvSpPr>
              <p:nvPr/>
            </p:nvSpPr>
            <p:spPr bwMode="auto">
              <a:xfrm>
                <a:off x="1119116" y="2957488"/>
                <a:ext cx="5215022" cy="1027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EG" sz="3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44</a:t>
                </a:r>
                <a:endParaRPr lang="en-US" sz="32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4" name="مربع نص 8"/>
              <p:cNvSpPr txBox="1">
                <a:spLocks noChangeArrowheads="1"/>
              </p:cNvSpPr>
              <p:nvPr/>
            </p:nvSpPr>
            <p:spPr bwMode="auto">
              <a:xfrm>
                <a:off x="1071538" y="3859887"/>
                <a:ext cx="5084966" cy="1136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ar-EG" sz="36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11</a:t>
                </a:r>
                <a:endParaRPr lang="en-US" sz="36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متوسط الحسابي 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متوسط الحسابي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49" grpId="0" uiExpand="1" build="p" bldLvl="2"/>
      <p:bldP spid="5" grpId="0"/>
      <p:bldP spid="6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714488"/>
            <a:ext cx="7685661" cy="3500461"/>
          </a:xfrm>
          <a:prstGeom prst="flowChartMagneticTape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1635896">
            <a:off x="795540" y="2678464"/>
            <a:ext cx="564356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 dirty="0" smtClean="0">
                <a:solidFill>
                  <a:srgbClr val="99FF33"/>
                </a:solidFill>
                <a:latin typeface="Calibri" pitchFamily="34" charset="0"/>
              </a:rPr>
              <a:t>تدرب، </a:t>
            </a:r>
            <a:r>
              <a:rPr lang="ar-SA" sz="6000" b="1" dirty="0">
                <a:solidFill>
                  <a:srgbClr val="99FF33"/>
                </a:solidFill>
                <a:latin typeface="Calibri" pitchFamily="34" charset="0"/>
              </a:rPr>
              <a:t>وحل المسائل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4571666" y="3929063"/>
          <a:ext cx="3683334" cy="2214574"/>
        </p:xfrm>
        <a:graphic>
          <a:graphicData uri="http://schemas.openxmlformats.org/drawingml/2006/table">
            <a:tbl>
              <a:tblPr rtl="1"/>
              <a:tblGrid>
                <a:gridCol w="3683334"/>
              </a:tblGrid>
              <a:tr h="553642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60932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5451494" y="4000500"/>
            <a:ext cx="1906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إرشادات </a:t>
            </a:r>
            <a:r>
              <a:rPr lang="ar-EG" sz="24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للتمارين</a:t>
            </a:r>
            <a:endParaRPr lang="en-US" sz="1600" b="1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7115175" y="4500563"/>
            <a:ext cx="1071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للتمارين 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586288" y="4500563"/>
            <a:ext cx="1343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00FF"/>
                </a:solidFill>
                <a:latin typeface="Calibri" pitchFamily="34" charset="0"/>
              </a:rPr>
              <a:t>انظر الأمثلة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7358063" y="4967288"/>
            <a:ext cx="633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6-9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229475" y="5467350"/>
            <a:ext cx="979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10-16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029200" y="5038725"/>
            <a:ext cx="357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029200" y="5538788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22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1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79" r="14397"/>
          <a:stretch>
            <a:fillRect/>
          </a:stretch>
        </p:blipFill>
        <p:spPr bwMode="auto">
          <a:xfrm>
            <a:off x="428625" y="357188"/>
            <a:ext cx="8215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714375" y="500063"/>
            <a:ext cx="77866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latin typeface="Calibri" pitchFamily="34" charset="0"/>
              </a:rPr>
              <a:t>22- </a:t>
            </a:r>
            <a:r>
              <a:rPr lang="ar-EG" sz="4800" b="1" dirty="0">
                <a:solidFill>
                  <a:srgbClr val="3333FF"/>
                </a:solidFill>
                <a:latin typeface="Calibri" pitchFamily="34" charset="0"/>
              </a:rPr>
              <a:t>يبين الجدول أدناه عدد الكتب </a:t>
            </a:r>
            <a:r>
              <a:rPr lang="ar-EG" sz="4800" b="1" dirty="0" err="1">
                <a:solidFill>
                  <a:srgbClr val="3333FF"/>
                </a:solidFill>
                <a:latin typeface="Calibri" pitchFamily="34" charset="0"/>
              </a:rPr>
              <a:t>المبيعة</a:t>
            </a:r>
            <a:r>
              <a:rPr lang="ar-EG" sz="4800" b="1" dirty="0">
                <a:solidFill>
                  <a:srgbClr val="3333FF"/>
                </a:solidFill>
                <a:latin typeface="Calibri" pitchFamily="34" charset="0"/>
              </a:rPr>
              <a:t> خلال أسبوع.</a:t>
            </a:r>
            <a:endParaRPr lang="en-US" sz="4800" b="1" i="1" dirty="0">
              <a:solidFill>
                <a:srgbClr val="3333FF"/>
              </a:solidFill>
              <a:latin typeface="Calibri" pitchFamily="34" charset="0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2000217" y="2143125"/>
          <a:ext cx="4714908" cy="4800640"/>
        </p:xfrm>
        <a:graphic>
          <a:graphicData uri="http://schemas.openxmlformats.org/drawingml/2006/table">
            <a:tbl>
              <a:tblPr rtl="1"/>
              <a:tblGrid>
                <a:gridCol w="2357454"/>
                <a:gridCol w="2357454"/>
              </a:tblGrid>
              <a:tr h="600080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0008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60008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008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008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008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008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008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500438" y="2214563"/>
            <a:ext cx="1695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solidFill>
                  <a:srgbClr val="3333FF"/>
                </a:solidFill>
                <a:latin typeface="Calibri" pitchFamily="34" charset="0"/>
              </a:rPr>
              <a:t>الكتب </a:t>
            </a:r>
            <a:r>
              <a:rPr lang="ar-EG" sz="2800" b="1" dirty="0" err="1">
                <a:solidFill>
                  <a:srgbClr val="3333FF"/>
                </a:solidFill>
                <a:latin typeface="Calibri" pitchFamily="34" charset="0"/>
              </a:rPr>
              <a:t>المبيعة</a:t>
            </a:r>
            <a:endParaRPr lang="en-US" sz="1600" b="1" dirty="0">
              <a:solidFill>
                <a:srgbClr val="3333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232400" y="2786063"/>
            <a:ext cx="73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اليوم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854325" y="2786063"/>
            <a:ext cx="725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العدد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357813" y="3357563"/>
            <a:ext cx="896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السبت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400675" y="4000500"/>
            <a:ext cx="766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الأحد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286375" y="4572000"/>
            <a:ext cx="925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 err="1">
                <a:latin typeface="Calibri" pitchFamily="34" charset="0"/>
              </a:rPr>
              <a:t>الإثنين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286375" y="5143500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الثلاثاء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5286375" y="5762625"/>
            <a:ext cx="1087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الأربعاء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5286375" y="6416675"/>
            <a:ext cx="1104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الخميس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2928938" y="3487738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</a:rPr>
              <a:t>58</a:t>
            </a:r>
            <a:endParaRPr lang="en-US" sz="16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857500" y="4071938"/>
            <a:ext cx="58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47</a:t>
            </a:r>
            <a:endParaRPr lang="en-US" sz="28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2857500" y="4702175"/>
            <a:ext cx="58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54</a:t>
            </a:r>
            <a:endParaRPr lang="en-US" sz="28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2928938" y="5273675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70</a:t>
            </a:r>
            <a:endParaRPr lang="en-US" sz="28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928938" y="5916613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45</a:t>
            </a:r>
            <a:endParaRPr lang="en-US" sz="28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928938" y="6488113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80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22 - empty bottle ro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بين الجدول أدن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938 - poolh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كتب المبي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ي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سب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أ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إث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ثلاث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أربع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45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الخم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cument"/>
          <p:cNvSpPr>
            <a:spLocks noEditPoints="1" noChangeArrowheads="1"/>
          </p:cNvSpPr>
          <p:nvPr/>
        </p:nvSpPr>
        <p:spPr bwMode="auto">
          <a:xfrm rot="5400000">
            <a:off x="1535906" y="-567530"/>
            <a:ext cx="6143625" cy="799306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>
              <a:latin typeface="+mn-lt"/>
              <a:cs typeface="+mn-cs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642938" y="411163"/>
            <a:ext cx="79216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6600CC"/>
                </a:solidFill>
                <a:latin typeface="Calibri" pitchFamily="34" charset="0"/>
              </a:rPr>
              <a:t>ما المتوسط الحسابي لعدد الكتب </a:t>
            </a:r>
            <a:r>
              <a:rPr lang="ar-EG" sz="4400" b="1" dirty="0" err="1">
                <a:solidFill>
                  <a:srgbClr val="6600CC"/>
                </a:solidFill>
                <a:latin typeface="Calibri" pitchFamily="34" charset="0"/>
              </a:rPr>
              <a:t>المبيعة</a:t>
            </a:r>
            <a:r>
              <a:rPr lang="ar-EG" sz="4400" b="1" dirty="0">
                <a:solidFill>
                  <a:srgbClr val="6600CC"/>
                </a:solidFill>
                <a:latin typeface="Calibri" pitchFamily="34" charset="0"/>
              </a:rPr>
              <a:t> لكل يوم؟</a:t>
            </a:r>
            <a:endParaRPr lang="en-US" sz="4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643688" y="2714625"/>
            <a:ext cx="18002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914400" indent="-914400">
              <a:buFont typeface="Times New Roman" pitchFamily="18" charset="0"/>
              <a:buAutoNum type="arabic2Minus"/>
            </a:pPr>
            <a:r>
              <a:rPr lang="ar-EG" sz="4800" b="1">
                <a:latin typeface="Calibri" pitchFamily="34" charset="0"/>
              </a:rPr>
              <a:t>59</a:t>
            </a:r>
            <a:endParaRPr lang="en-US" sz="4800" b="1" i="1">
              <a:latin typeface="Calibri" pitchFamily="34" charset="0"/>
            </a:endParaRPr>
          </a:p>
          <a:p>
            <a:pPr marL="914400" indent="-914400">
              <a:buFont typeface="Times New Roman" pitchFamily="18" charset="0"/>
              <a:buAutoNum type="arabic2Minus"/>
            </a:pPr>
            <a:r>
              <a:rPr lang="ar-EG" sz="4800">
                <a:latin typeface="Calibri" pitchFamily="34" charset="0"/>
              </a:rPr>
              <a:t>60</a:t>
            </a:r>
            <a:endParaRPr lang="en-US" sz="4800" b="1" i="1">
              <a:latin typeface="Calibri" pitchFamily="34" charset="0"/>
            </a:endParaRPr>
          </a:p>
          <a:p>
            <a:pPr marL="914400" indent="-914400">
              <a:buFont typeface="Times New Roman" pitchFamily="18" charset="0"/>
              <a:buAutoNum type="arabic2Minus"/>
            </a:pPr>
            <a:r>
              <a:rPr lang="ar-EG" sz="4800">
                <a:latin typeface="Calibri" pitchFamily="34" charset="0"/>
              </a:rPr>
              <a:t>61</a:t>
            </a:r>
            <a:endParaRPr lang="en-US" sz="4800" b="1" i="1">
              <a:latin typeface="Calibri" pitchFamily="34" charset="0"/>
            </a:endParaRPr>
          </a:p>
          <a:p>
            <a:pPr marL="914400" indent="-914400">
              <a:buFont typeface="Times New Roman" pitchFamily="18" charset="0"/>
              <a:buAutoNum type="arabic2Minus"/>
            </a:pPr>
            <a:r>
              <a:rPr lang="ar-EG" sz="4800">
                <a:latin typeface="Calibri" pitchFamily="34" charset="0"/>
              </a:rPr>
              <a:t>62</a:t>
            </a:r>
            <a:endParaRPr lang="en-US" sz="4800" b="1" i="1">
              <a:latin typeface="Calibri" pitchFamily="34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000750" y="2643188"/>
            <a:ext cx="774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6000" b="1" dirty="0">
                <a:solidFill>
                  <a:srgbClr val="C00000"/>
                </a:solidFill>
                <a:latin typeface="Calibri" pitchFamily="34" charset="0"/>
                <a:sym typeface="Wingdings 2" pitchFamily="18" charset="2"/>
              </a:rPr>
              <a:t></a:t>
            </a:r>
            <a:endParaRPr lang="ar-EG" sz="6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8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grpSp>
        <p:nvGrpSpPr>
          <p:cNvPr id="23" name="مجموعة 22"/>
          <p:cNvGrpSpPr/>
          <p:nvPr/>
        </p:nvGrpSpPr>
        <p:grpSpPr>
          <a:xfrm>
            <a:off x="334910" y="4071942"/>
            <a:ext cx="6594544" cy="2350359"/>
            <a:chOff x="334910" y="4071942"/>
            <a:chExt cx="6594544" cy="2350359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1214414" y="4071942"/>
              <a:ext cx="4929187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ar-SA" sz="4000" b="1" dirty="0">
                  <a:solidFill>
                    <a:srgbClr val="3333FF"/>
                  </a:solidFill>
                  <a:latin typeface="Calibri" pitchFamily="34" charset="0"/>
                </a:rPr>
                <a:t>المتوسط الحسابي = </a:t>
              </a:r>
              <a:r>
                <a:rPr lang="en-US" sz="4000" b="1" dirty="0">
                  <a:solidFill>
                    <a:srgbClr val="3333FF"/>
                  </a:solidFill>
                  <a:latin typeface="Calibri" pitchFamily="34" charset="0"/>
                </a:rPr>
                <a:t> </a:t>
              </a:r>
              <a:endParaRPr lang="en-US" sz="4000" dirty="0">
                <a:solidFill>
                  <a:srgbClr val="3333FF"/>
                </a:solidFill>
                <a:latin typeface="Calibri" pitchFamily="34" charset="0"/>
              </a:endParaRPr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334910" y="5072074"/>
              <a:ext cx="6594544" cy="1350227"/>
              <a:chOff x="319440" y="3571877"/>
              <a:chExt cx="6594544" cy="1350227"/>
            </a:xfrm>
          </p:grpSpPr>
          <p:grpSp>
            <p:nvGrpSpPr>
              <p:cNvPr id="11" name="مجموعة 13"/>
              <p:cNvGrpSpPr>
                <a:grpSpLocks/>
              </p:cNvGrpSpPr>
              <p:nvPr/>
            </p:nvGrpSpPr>
            <p:grpSpPr bwMode="auto">
              <a:xfrm>
                <a:off x="2428860" y="3571877"/>
                <a:ext cx="4485124" cy="1350227"/>
                <a:chOff x="1071538" y="2748081"/>
                <a:chExt cx="9574083" cy="2373574"/>
              </a:xfrm>
            </p:grpSpPr>
            <p:sp>
              <p:nvSpPr>
                <p:cNvPr id="18" name="مربع نص 3"/>
                <p:cNvSpPr txBox="1">
                  <a:spLocks noChangeArrowheads="1"/>
                </p:cNvSpPr>
                <p:nvPr/>
              </p:nvSpPr>
              <p:spPr bwMode="auto">
                <a:xfrm>
                  <a:off x="1071538" y="3357562"/>
                  <a:ext cx="7286676" cy="10769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ar-EG" sz="3200" b="1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  <a:p>
                  <a:r>
                    <a:rPr lang="ar-EG" sz="3200" b="1" dirty="0">
                      <a:solidFill>
                        <a:srgbClr val="C00000"/>
                      </a:solidFill>
                      <a:latin typeface="Calibri" pitchFamily="34" charset="0"/>
                    </a:rPr>
                    <a:t>                                                </a:t>
                  </a:r>
                  <a:endParaRPr lang="en-US" sz="3200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19" name="رابط مستقيم 18"/>
                <p:cNvCxnSpPr/>
                <p:nvPr/>
              </p:nvCxnSpPr>
              <p:spPr>
                <a:xfrm>
                  <a:off x="2443982" y="3985465"/>
                  <a:ext cx="7286677" cy="18428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مربع نص 6"/>
                <p:cNvSpPr txBox="1">
                  <a:spLocks noChangeArrowheads="1"/>
                </p:cNvSpPr>
                <p:nvPr/>
              </p:nvSpPr>
              <p:spPr bwMode="auto">
                <a:xfrm>
                  <a:off x="1224032" y="2748081"/>
                  <a:ext cx="9421589" cy="10279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ar-EG" sz="3200" b="1" dirty="0" smtClean="0">
                      <a:solidFill>
                        <a:srgbClr val="C00000"/>
                      </a:solidFill>
                      <a:latin typeface="Calibri" pitchFamily="34" charset="0"/>
                    </a:rPr>
                    <a:t>58+47+54+70+45+80</a:t>
                  </a:r>
                  <a:endParaRPr lang="en-US" sz="3200" b="1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1" name="مربع نص 8"/>
                <p:cNvSpPr txBox="1">
                  <a:spLocks noChangeArrowheads="1"/>
                </p:cNvSpPr>
                <p:nvPr/>
              </p:nvSpPr>
              <p:spPr bwMode="auto">
                <a:xfrm>
                  <a:off x="4293453" y="3985465"/>
                  <a:ext cx="850110" cy="1136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ar-EG" sz="3600" b="1" dirty="0" smtClean="0">
                      <a:solidFill>
                        <a:srgbClr val="C00000"/>
                      </a:solidFill>
                      <a:latin typeface="Calibri" pitchFamily="34" charset="0"/>
                    </a:rPr>
                    <a:t>6</a:t>
                  </a:r>
                  <a:endParaRPr lang="en-US" sz="3600" b="1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2" name="مستطيل 11"/>
              <p:cNvSpPr/>
              <p:nvPr/>
            </p:nvSpPr>
            <p:spPr>
              <a:xfrm>
                <a:off x="319440" y="3929066"/>
                <a:ext cx="25250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ar-EG" sz="3600" b="1" dirty="0" smtClean="0">
                    <a:latin typeface="Calibri" pitchFamily="34" charset="0"/>
                  </a:rPr>
                  <a:t>=         =59 </a:t>
                </a:r>
                <a:endParaRPr lang="ar-EG" sz="3600" b="1" dirty="0"/>
              </a:p>
            </p:txBody>
          </p:sp>
          <p:grpSp>
            <p:nvGrpSpPr>
              <p:cNvPr id="13" name="مجموعة 13"/>
              <p:cNvGrpSpPr>
                <a:grpSpLocks/>
              </p:cNvGrpSpPr>
              <p:nvPr/>
            </p:nvGrpSpPr>
            <p:grpSpPr bwMode="auto">
              <a:xfrm>
                <a:off x="1357290" y="3714751"/>
                <a:ext cx="1285884" cy="1159667"/>
                <a:chOff x="1071538" y="2957488"/>
                <a:chExt cx="7286676" cy="2038588"/>
              </a:xfrm>
            </p:grpSpPr>
            <p:sp>
              <p:nvSpPr>
                <p:cNvPr id="14" name="مربع نص 3"/>
                <p:cNvSpPr txBox="1">
                  <a:spLocks noChangeArrowheads="1"/>
                </p:cNvSpPr>
                <p:nvPr/>
              </p:nvSpPr>
              <p:spPr bwMode="auto">
                <a:xfrm>
                  <a:off x="1071538" y="3357562"/>
                  <a:ext cx="7286676" cy="10769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ar-EG" sz="3200" b="1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  <a:p>
                  <a:r>
                    <a:rPr lang="ar-EG" sz="3200" b="1" dirty="0">
                      <a:solidFill>
                        <a:srgbClr val="C00000"/>
                      </a:solidFill>
                      <a:latin typeface="Calibri" pitchFamily="34" charset="0"/>
                    </a:rPr>
                    <a:t>                                                </a:t>
                  </a:r>
                  <a:endParaRPr lang="en-US" sz="3200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15" name="رابط مستقيم 14"/>
                <p:cNvCxnSpPr/>
                <p:nvPr/>
              </p:nvCxnSpPr>
              <p:spPr>
                <a:xfrm>
                  <a:off x="1476353" y="3985468"/>
                  <a:ext cx="5225063" cy="36897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مربع نص 6"/>
                <p:cNvSpPr txBox="1">
                  <a:spLocks noChangeArrowheads="1"/>
                </p:cNvSpPr>
                <p:nvPr/>
              </p:nvSpPr>
              <p:spPr bwMode="auto">
                <a:xfrm>
                  <a:off x="1119116" y="2957488"/>
                  <a:ext cx="5215022" cy="10279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ar-EG" sz="3200" b="1" dirty="0" smtClean="0">
                      <a:solidFill>
                        <a:srgbClr val="C00000"/>
                      </a:solidFill>
                      <a:latin typeface="Calibri" pitchFamily="34" charset="0"/>
                    </a:rPr>
                    <a:t>354</a:t>
                  </a:r>
                  <a:endParaRPr lang="en-US" sz="3200" b="1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7" name="مربع نص 8"/>
                <p:cNvSpPr txBox="1">
                  <a:spLocks noChangeArrowheads="1"/>
                </p:cNvSpPr>
                <p:nvPr/>
              </p:nvSpPr>
              <p:spPr bwMode="auto">
                <a:xfrm>
                  <a:off x="1071538" y="3859887"/>
                  <a:ext cx="5084966" cy="1136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ar-EG" sz="3600" b="1" dirty="0" smtClean="0">
                      <a:solidFill>
                        <a:srgbClr val="C00000"/>
                      </a:solidFill>
                      <a:latin typeface="Calibri" pitchFamily="34" charset="0"/>
                    </a:rPr>
                    <a:t>6</a:t>
                  </a:r>
                  <a:endParaRPr lang="en-US" sz="3600" b="1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n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متوسط الحسابي لعدد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متوسط الحسابي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autoUpdateAnimBg="0"/>
      <p:bldP spid="2049" grpId="0" uiExpand="1" build="p" bldLvl="2" autoUpdateAnimBg="0"/>
      <p:bldP spid="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14.wmf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lum contrast="40000"/>
          </a:blip>
          <a:stretch>
            <a:fillRect/>
          </a:stretch>
        </p:blipFill>
        <p:spPr>
          <a:xfrm>
            <a:off x="346075" y="1714488"/>
            <a:ext cx="8451850" cy="235745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14500" y="2143125"/>
            <a:ext cx="53451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8000" b="1" dirty="0">
                <a:solidFill>
                  <a:srgbClr val="FFFF00"/>
                </a:solidFill>
                <a:latin typeface="Calibri" pitchFamily="34" charset="0"/>
              </a:rPr>
              <a:t>مراجعة تراكمية</a:t>
            </a:r>
            <a:endParaRPr lang="en-US" sz="80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357188"/>
            <a:ext cx="83581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642938" y="428625"/>
            <a:ext cx="77866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6600CC"/>
                </a:solidFill>
                <a:latin typeface="Calibri" pitchFamily="34" charset="0"/>
              </a:rPr>
              <a:t>23- درجات: الجدول المجاور يبين درجات طلاب في اختبار. </a:t>
            </a:r>
            <a:r>
              <a:rPr lang="ar-EG" sz="4000" b="1" dirty="0" smtClean="0">
                <a:solidFill>
                  <a:srgbClr val="6600CC"/>
                </a:solidFill>
                <a:latin typeface="Calibri" pitchFamily="34" charset="0"/>
              </a:rPr>
              <a:t>م</a:t>
            </a:r>
            <a:r>
              <a:rPr lang="ar-SA" sz="4000" b="1" dirty="0" smtClean="0">
                <a:solidFill>
                  <a:srgbClr val="6600CC"/>
                </a:solidFill>
                <a:latin typeface="Calibri" pitchFamily="34" charset="0"/>
              </a:rPr>
              <a:t>َ</a:t>
            </a:r>
            <a:r>
              <a:rPr lang="ar-EG" sz="4000" b="1" dirty="0" smtClean="0">
                <a:solidFill>
                  <a:srgbClr val="6600CC"/>
                </a:solidFill>
                <a:latin typeface="Calibri" pitchFamily="34" charset="0"/>
              </a:rPr>
              <a:t>ث</a:t>
            </a:r>
            <a:r>
              <a:rPr lang="ar-SA" sz="4000" b="1" dirty="0" smtClean="0">
                <a:solidFill>
                  <a:srgbClr val="6600CC"/>
                </a:solidFill>
                <a:latin typeface="Calibri" pitchFamily="34" charset="0"/>
              </a:rPr>
              <a:t>ِّ</a:t>
            </a:r>
            <a:r>
              <a:rPr lang="ar-EG" sz="4000" b="1" dirty="0" smtClean="0">
                <a:solidFill>
                  <a:srgbClr val="6600CC"/>
                </a:solidFill>
                <a:latin typeface="Calibri" pitchFamily="34" charset="0"/>
              </a:rPr>
              <a:t>ل </a:t>
            </a:r>
            <a:r>
              <a:rPr lang="ar-EG" sz="4000" b="1" dirty="0">
                <a:solidFill>
                  <a:srgbClr val="6600CC"/>
                </a:solidFill>
                <a:latin typeface="Calibri" pitchFamily="34" charset="0"/>
              </a:rPr>
              <a:t>هذه البيانات بالنقاط. </a:t>
            </a:r>
            <a:endParaRPr lang="en-US" sz="4000" b="1" i="1" dirty="0">
              <a:solidFill>
                <a:srgbClr val="6600CC"/>
              </a:solidFill>
              <a:latin typeface="Calibri" pitchFamily="34" charset="0"/>
            </a:endParaRPr>
          </a:p>
          <a:p>
            <a:pPr algn="ctr"/>
            <a:r>
              <a:rPr lang="ar-EG" sz="4000" b="1" dirty="0">
                <a:solidFill>
                  <a:srgbClr val="6600CC"/>
                </a:solidFill>
                <a:latin typeface="Calibri" pitchFamily="34" charset="0"/>
              </a:rPr>
              <a:t> (الدرس 2-3)</a:t>
            </a:r>
            <a:endParaRPr lang="en-US" sz="40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571440" y="2857500"/>
          <a:ext cx="8001060" cy="257176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33510"/>
                <a:gridCol w="1333510"/>
                <a:gridCol w="1333510"/>
                <a:gridCol w="1333510"/>
                <a:gridCol w="1333510"/>
                <a:gridCol w="1333510"/>
              </a:tblGrid>
              <a:tr h="857256">
                <a:tc gridSpan="6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3143250" y="2857500"/>
            <a:ext cx="3032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800" b="1" dirty="0">
                <a:solidFill>
                  <a:srgbClr val="663300"/>
                </a:solidFill>
                <a:latin typeface="Calibri" pitchFamily="34" charset="0"/>
              </a:rPr>
              <a:t>درجات الطلاب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500938" y="378618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>
                <a:solidFill>
                  <a:srgbClr val="800000"/>
                </a:solidFill>
                <a:latin typeface="Calibri" pitchFamily="34" charset="0"/>
              </a:rPr>
              <a:t>16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215063" y="378618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857750" y="3857625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16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3500438" y="378618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143125" y="378618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18</a:t>
            </a: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785813" y="378618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19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7572375" y="464343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6286500" y="464343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4929188" y="4714875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16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571875" y="464343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14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214563" y="464343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18</a:t>
            </a: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857250" y="4643438"/>
            <a:ext cx="76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>
                <a:solidFill>
                  <a:srgbClr val="800000"/>
                </a:solidFill>
                <a:latin typeface="Calibri" pitchFamily="34" charset="0"/>
              </a:rPr>
              <a:t>14</a:t>
            </a: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66 - soft cymb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58 - snare drum ba-da-b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69 - sonar ping dist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درجات ال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صورة 1" descr="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357188"/>
            <a:ext cx="83581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مستطيل 2"/>
          <p:cNvSpPr>
            <a:spLocks noChangeArrowheads="1"/>
          </p:cNvSpPr>
          <p:nvPr/>
        </p:nvSpPr>
        <p:spPr bwMode="auto">
          <a:xfrm>
            <a:off x="642938" y="428625"/>
            <a:ext cx="77866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6600CC"/>
                </a:solidFill>
                <a:latin typeface="Calibri" pitchFamily="34" charset="0"/>
              </a:rPr>
              <a:t>23- درجات: الجدول المجاور يبين درجات طلاب في اختبار. مثل هذه البيانات بالنقاط. </a:t>
            </a:r>
            <a:endParaRPr lang="en-US" sz="4000" b="1" i="1" dirty="0">
              <a:solidFill>
                <a:srgbClr val="6600CC"/>
              </a:solidFill>
              <a:latin typeface="Calibri" pitchFamily="34" charset="0"/>
            </a:endParaRPr>
          </a:p>
          <a:p>
            <a:pPr algn="ctr"/>
            <a:r>
              <a:rPr lang="ar-EG" sz="4000" b="1" dirty="0">
                <a:solidFill>
                  <a:srgbClr val="6600CC"/>
                </a:solidFill>
                <a:latin typeface="Calibri" pitchFamily="34" charset="0"/>
              </a:rPr>
              <a:t> (الدرس 2-3)</a:t>
            </a:r>
            <a:endParaRPr lang="en-US" sz="40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71500" y="2833688"/>
            <a:ext cx="8001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6215429" y="2915663"/>
            <a:ext cx="2037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 smtClean="0">
                <a:solidFill>
                  <a:srgbClr val="663300"/>
                </a:solidFill>
                <a:latin typeface="Calibri" pitchFamily="34" charset="0"/>
              </a:rPr>
              <a:t>التمثيل بالنقاط</a:t>
            </a:r>
            <a:endParaRPr lang="ar-EG" sz="3200" b="1" dirty="0">
              <a:solidFill>
                <a:srgbClr val="6633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51 - snare dr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مثيل بالنق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j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000108"/>
            <a:ext cx="7929618" cy="4286280"/>
          </a:xfrm>
          <a:prstGeom prst="rect">
            <a:avLst/>
          </a:prstGeom>
          <a:scene3d>
            <a:camera prst="orthographicFront"/>
            <a:lightRig rig="brightRoom" dir="t"/>
          </a:scene3d>
          <a:sp3d extrusionH="330200">
            <a:bevelT w="0" h="336550" prst="softRound"/>
            <a:bevelB w="203200" prst="softRound"/>
          </a:sp3d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1563" y="1714500"/>
            <a:ext cx="71437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6000" b="1" dirty="0">
                <a:solidFill>
                  <a:srgbClr val="0000FF"/>
                </a:solidFill>
                <a:latin typeface="Calibri" pitchFamily="34" charset="0"/>
              </a:rPr>
              <a:t>حل كل معادلة مما يأتي </a:t>
            </a:r>
            <a:r>
              <a:rPr lang="ar-EG" sz="6000" b="1" dirty="0" smtClean="0">
                <a:solidFill>
                  <a:srgbClr val="0000FF"/>
                </a:solidFill>
                <a:latin typeface="Calibri" pitchFamily="34" charset="0"/>
              </a:rPr>
              <a:t>ذهني</a:t>
            </a:r>
            <a:r>
              <a:rPr lang="ar-SA" sz="6000" b="1" dirty="0" smtClean="0">
                <a:solidFill>
                  <a:srgbClr val="0000FF"/>
                </a:solidFill>
                <a:latin typeface="Calibri" pitchFamily="34" charset="0"/>
              </a:rPr>
              <a:t>ًّ</a:t>
            </a:r>
            <a:r>
              <a:rPr lang="ar-EG" sz="6000" b="1" dirty="0" smtClean="0">
                <a:solidFill>
                  <a:srgbClr val="0000FF"/>
                </a:solidFill>
                <a:latin typeface="Calibri" pitchFamily="34" charset="0"/>
              </a:rPr>
              <a:t>ا: </a:t>
            </a:r>
            <a:endParaRPr lang="ar-EG" sz="6000" b="1" dirty="0">
              <a:solidFill>
                <a:srgbClr val="0000FF"/>
              </a:solidFill>
              <a:latin typeface="Calibri" pitchFamily="34" charset="0"/>
            </a:endParaRPr>
          </a:p>
          <a:p>
            <a:pPr algn="ctr"/>
            <a:r>
              <a:rPr lang="ar-EG" sz="4000" b="1" dirty="0">
                <a:solidFill>
                  <a:srgbClr val="6600CC"/>
                </a:solidFill>
                <a:latin typeface="Calibri" pitchFamily="34" charset="0"/>
              </a:rPr>
              <a:t>(الدرس 1-8)</a:t>
            </a:r>
            <a:endParaRPr lang="en-US" sz="40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16 - high bong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كل معادلة مما ي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D_speech_bubble_pink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شكل بيضاوي 5"/>
          <p:cNvSpPr/>
          <p:nvPr/>
        </p:nvSpPr>
        <p:spPr>
          <a:xfrm>
            <a:off x="6572264" y="785794"/>
            <a:ext cx="1428760" cy="1428760"/>
          </a:xfrm>
          <a:prstGeom prst="ellipse">
            <a:avLst/>
          </a:prstGeom>
          <a:solidFill>
            <a:srgbClr val="66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852089" y="1071563"/>
            <a:ext cx="60949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latin typeface="Calibri" pitchFamily="34" charset="0"/>
              </a:rPr>
              <a:t>24-</a:t>
            </a:r>
            <a:r>
              <a:rPr lang="ar-SA" sz="5400" b="1" dirty="0" smtClean="0">
                <a:latin typeface="Calibri" pitchFamily="34" charset="0"/>
              </a:rPr>
              <a:t>	</a:t>
            </a:r>
            <a:r>
              <a:rPr lang="ar-EG" sz="5400" b="1" dirty="0" smtClean="0">
                <a:latin typeface="Calibri" pitchFamily="34" charset="0"/>
              </a:rPr>
              <a:t> </a:t>
            </a:r>
            <a:r>
              <a:rPr lang="ar-EG" sz="5400" b="1" dirty="0" smtClean="0">
                <a:solidFill>
                  <a:srgbClr val="6600CC"/>
                </a:solidFill>
                <a:latin typeface="Calibri" pitchFamily="34" charset="0"/>
              </a:rPr>
              <a:t>16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+ </a:t>
            </a:r>
            <a:r>
              <a:rPr lang="ar-EG" sz="5400" b="1" dirty="0" err="1">
                <a:solidFill>
                  <a:srgbClr val="6600CC"/>
                </a:solidFill>
                <a:latin typeface="Calibri" pitchFamily="34" charset="0"/>
              </a:rPr>
              <a:t>ص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 = 24</a:t>
            </a:r>
            <a:endParaRPr lang="en-US" sz="5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4" name="صورة 3" descr="banner-fram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60" y="3857625"/>
            <a:ext cx="6500812" cy="2613025"/>
          </a:xfrm>
          <a:prstGeom prst="roundRect">
            <a:avLst/>
          </a:prstGeom>
          <a:gradFill rotWithShape="0">
            <a:gsLst>
              <a:gs pos="0">
                <a:srgbClr val="FFCCFF"/>
              </a:gs>
              <a:gs pos="75000">
                <a:srgbClr val="FFCCFF"/>
              </a:gs>
              <a:gs pos="98000">
                <a:srgbClr val="66FFFF"/>
              </a:gs>
              <a:gs pos="100000">
                <a:srgbClr val="3366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754204" y="4627915"/>
            <a:ext cx="51752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latin typeface="Calibri" pitchFamily="34" charset="0"/>
              </a:rPr>
              <a:t>ص 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</a:rPr>
              <a:t>= </a:t>
            </a:r>
            <a:r>
              <a:rPr lang="ar-EG" sz="6000" b="1" dirty="0" smtClean="0">
                <a:solidFill>
                  <a:srgbClr val="0000FF"/>
                </a:solidFill>
                <a:latin typeface="Calibri" pitchFamily="34" charset="0"/>
              </a:rPr>
              <a:t>8</a:t>
            </a:r>
            <a:endParaRPr lang="en-US" sz="6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ATC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ص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99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D_speech_bubble_pink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0"/>
            <a:ext cx="857252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شكل بيضاوي 5"/>
          <p:cNvSpPr/>
          <p:nvPr/>
        </p:nvSpPr>
        <p:spPr>
          <a:xfrm>
            <a:off x="6572264" y="785794"/>
            <a:ext cx="1428760" cy="1428760"/>
          </a:xfrm>
          <a:prstGeom prst="ellipse">
            <a:avLst/>
          </a:prstGeom>
          <a:solidFill>
            <a:srgbClr val="66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177498" y="1071563"/>
            <a:ext cx="57695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latin typeface="Calibri" pitchFamily="34" charset="0"/>
              </a:rPr>
              <a:t>25-</a:t>
            </a:r>
            <a:r>
              <a:rPr lang="ar-SA" sz="5400" b="1" dirty="0" smtClean="0">
                <a:latin typeface="Calibri" pitchFamily="34" charset="0"/>
              </a:rPr>
              <a:t>	   </a:t>
            </a:r>
            <a:r>
              <a:rPr lang="ar-EG" sz="5400" b="1" dirty="0" smtClean="0">
                <a:latin typeface="Calibri" pitchFamily="34" charset="0"/>
              </a:rPr>
              <a:t>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15= 50 – </a:t>
            </a:r>
            <a:r>
              <a:rPr lang="ar-EG" sz="5400" b="1" dirty="0" err="1">
                <a:solidFill>
                  <a:srgbClr val="6600CC"/>
                </a:solidFill>
                <a:latin typeface="Calibri" pitchFamily="34" charset="0"/>
              </a:rPr>
              <a:t>م</a:t>
            </a:r>
            <a:endParaRPr lang="en-US" sz="5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4" name="صورة 3" descr="banner-fram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3714752"/>
            <a:ext cx="6500812" cy="2613025"/>
          </a:xfrm>
          <a:prstGeom prst="roundRect">
            <a:avLst/>
          </a:prstGeom>
          <a:gradFill rotWithShape="0">
            <a:gsLst>
              <a:gs pos="0">
                <a:srgbClr val="FFCCFF"/>
              </a:gs>
              <a:gs pos="75000">
                <a:srgbClr val="FFCCFF"/>
              </a:gs>
              <a:gs pos="98000">
                <a:srgbClr val="66FFFF"/>
              </a:gs>
              <a:gs pos="100000">
                <a:srgbClr val="3366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254270" y="4270725"/>
            <a:ext cx="51752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latin typeface="Calibri" pitchFamily="34" charset="0"/>
              </a:rPr>
              <a:t>م 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</a:rPr>
              <a:t>= 35</a:t>
            </a:r>
            <a:endParaRPr lang="en-US" sz="6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ATC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 =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993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D_speech_bubble_pink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0"/>
            <a:ext cx="850109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شكل بيضاوي 6"/>
          <p:cNvSpPr/>
          <p:nvPr/>
        </p:nvSpPr>
        <p:spPr>
          <a:xfrm>
            <a:off x="6572264" y="785794"/>
            <a:ext cx="1428760" cy="1428760"/>
          </a:xfrm>
          <a:prstGeom prst="ellipse">
            <a:avLst/>
          </a:prstGeom>
          <a:solidFill>
            <a:srgbClr val="66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679238" y="1071563"/>
            <a:ext cx="52677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latin typeface="Calibri" pitchFamily="34" charset="0"/>
              </a:rPr>
              <a:t>26-</a:t>
            </a:r>
            <a:r>
              <a:rPr lang="ar-SA" sz="5400" b="1" dirty="0" smtClean="0">
                <a:latin typeface="Calibri" pitchFamily="34" charset="0"/>
              </a:rPr>
              <a:t>	  </a:t>
            </a:r>
            <a:r>
              <a:rPr lang="ar-EG" sz="5400" b="1" dirty="0" smtClean="0">
                <a:latin typeface="Calibri" pitchFamily="34" charset="0"/>
              </a:rPr>
              <a:t> </a:t>
            </a:r>
            <a:r>
              <a:rPr lang="ar-EG" sz="5400" b="1" dirty="0" smtClean="0">
                <a:solidFill>
                  <a:srgbClr val="6600CC"/>
                </a:solidFill>
                <a:latin typeface="Calibri" pitchFamily="34" charset="0"/>
              </a:rPr>
              <a:t>14ل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= 42</a:t>
            </a:r>
            <a:endParaRPr lang="en-US" sz="5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4" name="صورة 3" descr="banner-fram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212" y="3857625"/>
            <a:ext cx="6500812" cy="2613025"/>
          </a:xfrm>
          <a:prstGeom prst="roundRect">
            <a:avLst/>
          </a:prstGeom>
          <a:gradFill rotWithShape="0">
            <a:gsLst>
              <a:gs pos="0">
                <a:srgbClr val="FFCCFF"/>
              </a:gs>
              <a:gs pos="75000">
                <a:srgbClr val="FFCCFF"/>
              </a:gs>
              <a:gs pos="98000">
                <a:srgbClr val="66FFFF"/>
              </a:gs>
              <a:gs pos="100000">
                <a:srgbClr val="3366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111394" y="4485039"/>
            <a:ext cx="51752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latin typeface="Calibri" pitchFamily="34" charset="0"/>
              </a:rPr>
              <a:t>ل 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</a:rPr>
              <a:t>= 3</a:t>
            </a:r>
            <a:endParaRPr lang="en-US" sz="6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ATC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 =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399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1"/>
          <p:cNvGrpSpPr/>
          <p:nvPr/>
        </p:nvGrpSpPr>
        <p:grpSpPr>
          <a:xfrm>
            <a:off x="1428728" y="1071546"/>
            <a:ext cx="6416182" cy="4000528"/>
            <a:chOff x="1157863" y="1643062"/>
            <a:chExt cx="6975426" cy="357187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3" name="مخطط انسيابي: شريط مثقب 12"/>
            <p:cNvSpPr/>
            <p:nvPr/>
          </p:nvSpPr>
          <p:spPr>
            <a:xfrm rot="20333711">
              <a:off x="1157863" y="1768318"/>
              <a:ext cx="6975426" cy="3352800"/>
            </a:xfrm>
            <a:prstGeom prst="flowChartMagneticTap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4" name="صورة 13" descr="abstract_background_orange.jpg"/>
            <p:cNvPicPr>
              <a:picLocks noChangeAspect="1"/>
            </p:cNvPicPr>
            <p:nvPr/>
          </p:nvPicPr>
          <p:blipFill>
            <a:blip r:embed="rId5" cstate="print">
              <a:lum bright="100000" contrast="100000"/>
            </a:blip>
            <a:stretch>
              <a:fillRect/>
            </a:stretch>
          </p:blipFill>
          <p:spPr>
            <a:xfrm>
              <a:off x="1524000" y="1643062"/>
              <a:ext cx="6248400" cy="3571875"/>
            </a:xfrm>
            <a:prstGeom prst="flowChartMagneticTape">
              <a:avLst/>
            </a:prstGeom>
            <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ln>
          </p:spPr>
        </p:pic>
      </p:grp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785938" y="2000250"/>
            <a:ext cx="58578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solidFill>
                  <a:srgbClr val="C00000"/>
                </a:solidFill>
                <a:latin typeface="Calibri" pitchFamily="34" charset="0"/>
              </a:rPr>
              <a:t>الاستعداد للدرس اللاحق</a:t>
            </a:r>
            <a:endParaRPr lang="en-US" sz="66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86 - الر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2" cstate="print">
            <a:lum bright="-24000" contrast="33000"/>
          </a:blip>
          <a:srcRect/>
          <a:stretch>
            <a:fillRect/>
          </a:stretch>
        </p:blipFill>
        <p:spPr bwMode="auto">
          <a:xfrm>
            <a:off x="4286248" y="2965849"/>
            <a:ext cx="4214842" cy="3534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42876"/>
            <a:ext cx="914400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857375" y="785813"/>
            <a:ext cx="5500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أوجد المتوسط الحسابي للبيانات الممثلة في الأشكال </a:t>
            </a:r>
            <a:r>
              <a:rPr lang="ar-S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آتية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ar-SA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001024" y="2643182"/>
            <a:ext cx="857256" cy="707886"/>
          </a:xfrm>
          <a:prstGeom prst="rect">
            <a:avLst/>
          </a:prstGeom>
          <a:solidFill>
            <a:srgbClr val="CD9BFF"/>
          </a:solidFill>
          <a:ln w="76200">
            <a:solidFill>
              <a:srgbClr val="CD9B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ar-SA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29586" y="2428868"/>
            <a:ext cx="97631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/>
          <p:nvPr/>
        </p:nvSpPr>
        <p:spPr>
          <a:xfrm>
            <a:off x="5643570" y="3571875"/>
            <a:ext cx="2357454" cy="4762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000628" y="4000503"/>
            <a:ext cx="3000396" cy="4762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215074" y="4572008"/>
            <a:ext cx="178595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215074" y="5072074"/>
            <a:ext cx="178595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429256" y="5857892"/>
            <a:ext cx="2428892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0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أكي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خال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م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نو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سع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كي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_,lkm.pn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1142984"/>
            <a:ext cx="9144000" cy="4572032"/>
          </a:xfrm>
          <a:prstGeom prst="flowChartPreparation">
            <a:avLst/>
          </a:prstGeom>
          <a:scene3d>
            <a:camera prst="orthographicFront"/>
            <a:lightRig rig="threePt" dir="t"/>
          </a:scene3d>
          <a:sp3d>
            <a:bevelT w="1568450" h="1447800" prst="softRound"/>
          </a:sp3d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42938" y="2460625"/>
            <a:ext cx="79295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FF00"/>
                </a:solidFill>
                <a:latin typeface="Calibri" pitchFamily="34" charset="0"/>
              </a:rPr>
              <a:t>مهارة سابقة</a:t>
            </a:r>
            <a:r>
              <a:rPr lang="ar-EG" sz="5400" b="1" dirty="0" smtClean="0">
                <a:solidFill>
                  <a:srgbClr val="FFFF00"/>
                </a:solidFill>
                <a:latin typeface="Calibri" pitchFamily="34" charset="0"/>
              </a:rPr>
              <a:t>:</a:t>
            </a:r>
            <a:endParaRPr lang="ar-SA" sz="5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ar-EG" sz="5400" b="1" dirty="0" smtClean="0">
                <a:solidFill>
                  <a:srgbClr val="FFFF00"/>
                </a:solidFill>
                <a:latin typeface="Calibri" pitchFamily="34" charset="0"/>
              </a:rPr>
              <a:t>أوجد </a:t>
            </a:r>
            <a:r>
              <a:rPr lang="ar-EG" sz="5400" b="1" dirty="0">
                <a:solidFill>
                  <a:srgbClr val="FFFF00"/>
                </a:solidFill>
                <a:latin typeface="Calibri" pitchFamily="34" charset="0"/>
              </a:rPr>
              <a:t>ناتج طرح كل مما يأتي:</a:t>
            </a:r>
            <a:endParaRPr lang="en-US" sz="5400" b="1" i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39 - metal bat hits bas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D_speech_bubble_pink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0"/>
            <a:ext cx="8358214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شكل بيضاوي 5"/>
          <p:cNvSpPr/>
          <p:nvPr/>
        </p:nvSpPr>
        <p:spPr>
          <a:xfrm>
            <a:off x="6572264" y="785794"/>
            <a:ext cx="1428760" cy="1428760"/>
          </a:xfrm>
          <a:prstGeom prst="ellipse">
            <a:avLst/>
          </a:prstGeom>
          <a:solidFill>
            <a:srgbClr val="66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583058" y="1071563"/>
            <a:ext cx="53639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latin typeface="Calibri" pitchFamily="34" charset="0"/>
              </a:rPr>
              <a:t>27-</a:t>
            </a:r>
            <a:r>
              <a:rPr lang="ar-SA" sz="5400" b="1" dirty="0" smtClean="0">
                <a:latin typeface="Calibri" pitchFamily="34" charset="0"/>
              </a:rPr>
              <a:t>		</a:t>
            </a:r>
            <a:r>
              <a:rPr lang="ar-EG" sz="5400" b="1" dirty="0" smtClean="0">
                <a:latin typeface="Calibri" pitchFamily="34" charset="0"/>
              </a:rPr>
              <a:t>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75 – 64</a:t>
            </a:r>
            <a:endParaRPr lang="en-US" sz="5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4" name="صورة 3" descr="banner-fram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60" y="3857625"/>
            <a:ext cx="6500812" cy="2613025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75000">
                <a:srgbClr val="FFCCFF"/>
              </a:gs>
              <a:gs pos="98000">
                <a:srgbClr val="66FFFF"/>
              </a:gs>
              <a:gs pos="100000">
                <a:srgbClr val="3366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785918" y="4429125"/>
            <a:ext cx="5175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000" b="1">
                <a:solidFill>
                  <a:srgbClr val="0000FF"/>
                </a:solidFill>
                <a:latin typeface="Calibri" pitchFamily="34" charset="0"/>
              </a:rPr>
              <a:t>75 – 64 = 11</a:t>
            </a:r>
            <a:endParaRPr lang="en-US" sz="6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5 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ATC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99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D_speech_bubble_pink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0"/>
            <a:ext cx="850109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شكل بيضاوي 5"/>
          <p:cNvSpPr/>
          <p:nvPr/>
        </p:nvSpPr>
        <p:spPr>
          <a:xfrm>
            <a:off x="6572264" y="785794"/>
            <a:ext cx="1428760" cy="1428760"/>
          </a:xfrm>
          <a:prstGeom prst="ellipse">
            <a:avLst/>
          </a:prstGeom>
          <a:solidFill>
            <a:srgbClr val="66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193528" y="1071563"/>
            <a:ext cx="57534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latin typeface="Calibri" pitchFamily="34" charset="0"/>
              </a:rPr>
              <a:t>28-</a:t>
            </a:r>
            <a:r>
              <a:rPr lang="ar-SA" sz="5400" b="1" dirty="0" smtClean="0">
                <a:latin typeface="Calibri" pitchFamily="34" charset="0"/>
              </a:rPr>
              <a:t>		</a:t>
            </a:r>
            <a:r>
              <a:rPr lang="ar-EG" sz="5400" b="1" dirty="0" smtClean="0">
                <a:latin typeface="Calibri" pitchFamily="34" charset="0"/>
              </a:rPr>
              <a:t>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102 – 39</a:t>
            </a:r>
            <a:endParaRPr lang="en-US" sz="5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4" name="صورة 3" descr="banner-fram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3857625"/>
            <a:ext cx="6500812" cy="2613025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75000">
                <a:srgbClr val="FFCCFF"/>
              </a:gs>
              <a:gs pos="98000">
                <a:srgbClr val="66FFFF"/>
              </a:gs>
              <a:gs pos="100000">
                <a:srgbClr val="3366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000228" y="4500563"/>
            <a:ext cx="5175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6000" b="1">
                <a:solidFill>
                  <a:srgbClr val="0000FF"/>
                </a:solidFill>
                <a:latin typeface="Calibri" pitchFamily="34" charset="0"/>
              </a:rPr>
              <a:t>102 – 39 = 63</a:t>
            </a:r>
            <a:endParaRPr lang="en-US" sz="60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ATC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99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D_speech_bubble_pink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0"/>
            <a:ext cx="8715404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شكل بيضاوي 5"/>
          <p:cNvSpPr/>
          <p:nvPr/>
        </p:nvSpPr>
        <p:spPr>
          <a:xfrm>
            <a:off x="6643702" y="785794"/>
            <a:ext cx="1428760" cy="1428760"/>
          </a:xfrm>
          <a:prstGeom prst="ellipse">
            <a:avLst/>
          </a:prstGeom>
          <a:solidFill>
            <a:srgbClr val="66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822730" y="1071563"/>
            <a:ext cx="61782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latin typeface="Calibri" pitchFamily="34" charset="0"/>
              </a:rPr>
              <a:t>29</a:t>
            </a:r>
            <a:r>
              <a:rPr lang="ar-SA" sz="5400" b="1" dirty="0" smtClean="0">
                <a:latin typeface="Calibri" pitchFamily="34" charset="0"/>
              </a:rPr>
              <a:t>-		</a:t>
            </a:r>
            <a:r>
              <a:rPr lang="ar-EG" sz="5400" b="1" dirty="0" smtClean="0">
                <a:latin typeface="Calibri" pitchFamily="34" charset="0"/>
              </a:rPr>
              <a:t>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571</a:t>
            </a:r>
            <a:r>
              <a:rPr lang="ar-EG" sz="5400" b="1" dirty="0">
                <a:latin typeface="Calibri" pitchFamily="34" charset="0"/>
              </a:rPr>
              <a:t>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– 218</a:t>
            </a:r>
            <a:endParaRPr lang="en-US" sz="5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4" name="صورة 3" descr="banner-fram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3786190"/>
            <a:ext cx="6500812" cy="2613025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75000">
                <a:srgbClr val="FFCCFF"/>
              </a:gs>
              <a:gs pos="98000">
                <a:srgbClr val="66FFFF"/>
              </a:gs>
              <a:gs pos="100000">
                <a:srgbClr val="3366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643068" y="4485039"/>
            <a:ext cx="60722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SA" sz="6000" b="1" dirty="0">
                <a:solidFill>
                  <a:srgbClr val="0000FF"/>
                </a:solidFill>
                <a:latin typeface="Calibri" pitchFamily="34" charset="0"/>
              </a:rPr>
              <a:t>571 – 218 = 353</a:t>
            </a:r>
            <a:endParaRPr lang="en-US" sz="6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ATC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99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D_speech_bubble_pink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0"/>
            <a:ext cx="857252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شكل بيضاوي 5"/>
          <p:cNvSpPr/>
          <p:nvPr/>
        </p:nvSpPr>
        <p:spPr>
          <a:xfrm>
            <a:off x="6572264" y="785794"/>
            <a:ext cx="1428760" cy="1428760"/>
          </a:xfrm>
          <a:prstGeom prst="ellipse">
            <a:avLst/>
          </a:prstGeom>
          <a:solidFill>
            <a:srgbClr val="66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302534" y="1071563"/>
            <a:ext cx="56444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latin typeface="Calibri" pitchFamily="34" charset="0"/>
              </a:rPr>
              <a:t>30-</a:t>
            </a:r>
            <a:r>
              <a:rPr lang="ar-SA" sz="5400" b="1" dirty="0" smtClean="0">
                <a:latin typeface="Calibri" pitchFamily="34" charset="0"/>
              </a:rPr>
              <a:t>	</a:t>
            </a:r>
            <a:r>
              <a:rPr lang="ar-EG" sz="5400" b="1" dirty="0" smtClean="0">
                <a:latin typeface="Calibri" pitchFamily="34" charset="0"/>
              </a:rPr>
              <a:t>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1206</a:t>
            </a:r>
            <a:r>
              <a:rPr lang="ar-EG" sz="5400" b="1" dirty="0">
                <a:latin typeface="Calibri" pitchFamily="34" charset="0"/>
              </a:rPr>
              <a:t> </a:t>
            </a:r>
            <a:r>
              <a:rPr lang="ar-EG" sz="5400" b="1" dirty="0">
                <a:solidFill>
                  <a:srgbClr val="6600CC"/>
                </a:solidFill>
                <a:latin typeface="Calibri" pitchFamily="34" charset="0"/>
              </a:rPr>
              <a:t>– 809</a:t>
            </a:r>
            <a:endParaRPr lang="en-US" sz="54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4" name="صورة 3" descr="banner-fram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74" y="3857625"/>
            <a:ext cx="6500812" cy="2613025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75000">
                <a:srgbClr val="FFCCFF"/>
              </a:gs>
              <a:gs pos="98000">
                <a:srgbClr val="66FFFF"/>
              </a:gs>
              <a:gs pos="100000">
                <a:srgbClr val="3366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182832" y="4143375"/>
            <a:ext cx="5175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000" b="1" dirty="0">
                <a:solidFill>
                  <a:srgbClr val="0000FF"/>
                </a:solidFill>
                <a:latin typeface="Calibri" pitchFamily="34" charset="0"/>
              </a:rPr>
              <a:t>1206 – </a:t>
            </a:r>
            <a:r>
              <a:rPr lang="ar-SA" sz="6000" b="1" dirty="0" smtClean="0">
                <a:solidFill>
                  <a:srgbClr val="0000FF"/>
                </a:solidFill>
                <a:latin typeface="Calibri" pitchFamily="34" charset="0"/>
              </a:rPr>
              <a:t>809</a:t>
            </a:r>
            <a:br>
              <a:rPr lang="ar-SA" sz="60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ar-SA" sz="6000" b="1" dirty="0" smtClean="0">
                <a:solidFill>
                  <a:srgbClr val="0000FF"/>
                </a:solidFill>
                <a:latin typeface="Calibri" pitchFamily="34" charset="0"/>
              </a:rPr>
              <a:t>= 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</a:rPr>
              <a:t>397</a:t>
            </a:r>
            <a:endParaRPr lang="en-US" sz="6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ATC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99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8462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1406" y="2997200"/>
            <a:ext cx="7286625" cy="1292225"/>
            <a:chOff x="357121" y="2996983"/>
            <a:chExt cx="7286676" cy="1292662"/>
          </a:xfrm>
        </p:grpSpPr>
        <p:sp>
          <p:nvSpPr>
            <p:cNvPr id="10244" name="مربع نص 3"/>
            <p:cNvSpPr txBox="1">
              <a:spLocks noChangeArrowheads="1"/>
            </p:cNvSpPr>
            <p:nvPr/>
          </p:nvSpPr>
          <p:spPr bwMode="auto">
            <a:xfrm>
              <a:off x="357121" y="3357562"/>
              <a:ext cx="72866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المتوسط الحسابي =                     = 8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2571731" y="3643315"/>
              <a:ext cx="2286016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6" name="مربع نص 6"/>
            <p:cNvSpPr txBox="1">
              <a:spLocks noChangeArrowheads="1"/>
            </p:cNvSpPr>
            <p:nvPr/>
          </p:nvSpPr>
          <p:spPr bwMode="auto">
            <a:xfrm>
              <a:off x="2566692" y="2996983"/>
              <a:ext cx="2291028" cy="6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  <a:latin typeface="Calibri" pitchFamily="34" charset="0"/>
                </a:rPr>
                <a:t>8+5+7+12</a:t>
              </a:r>
              <a:endParaRPr lang="en-US" sz="36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0247" name="مربع نص 8"/>
            <p:cNvSpPr txBox="1">
              <a:spLocks noChangeArrowheads="1"/>
            </p:cNvSpPr>
            <p:nvPr/>
          </p:nvSpPr>
          <p:spPr bwMode="auto">
            <a:xfrm>
              <a:off x="3352521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  <a:latin typeface="Calibri" pitchFamily="34" charset="0"/>
                </a:rPr>
                <a:t>4</a:t>
              </a:r>
              <a:endParaRPr lang="en-US" sz="36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42876"/>
            <a:ext cx="914400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مربع نص 3"/>
          <p:cNvSpPr txBox="1"/>
          <p:nvPr/>
        </p:nvSpPr>
        <p:spPr>
          <a:xfrm>
            <a:off x="7762248" y="2714619"/>
            <a:ext cx="857256" cy="707886"/>
          </a:xfrm>
          <a:prstGeom prst="rect">
            <a:avLst/>
          </a:prstGeom>
          <a:solidFill>
            <a:srgbClr val="CD9BFF"/>
          </a:solidFill>
          <a:ln w="76200">
            <a:solidFill>
              <a:srgbClr val="CD9B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15272" y="2500313"/>
            <a:ext cx="97631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 cstate="print">
            <a:lum bright="-24000" contrast="33000"/>
          </a:blip>
          <a:srcRect/>
          <a:stretch>
            <a:fillRect/>
          </a:stretch>
        </p:blipFill>
        <p:spPr bwMode="auto">
          <a:xfrm>
            <a:off x="3428992" y="2786058"/>
            <a:ext cx="3929090" cy="3643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ستطيل 6"/>
          <p:cNvSpPr/>
          <p:nvPr/>
        </p:nvSpPr>
        <p:spPr>
          <a:xfrm>
            <a:off x="4500562" y="3500438"/>
            <a:ext cx="2357454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857620" y="3929066"/>
            <a:ext cx="3000396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214942" y="4357694"/>
            <a:ext cx="1785950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214942" y="4857760"/>
            <a:ext cx="1785950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572000" y="5286388"/>
            <a:ext cx="2428892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572000" y="5715016"/>
            <a:ext cx="2428892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noFill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857375" y="785813"/>
            <a:ext cx="5500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أوجد المتوسط الحسابي للبيانات الممثلة في الأشكال </a:t>
            </a:r>
            <a:r>
              <a:rPr lang="ar-S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آتية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ar-SA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و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فاط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سع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خل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9243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928938"/>
            <a:ext cx="7286625" cy="1360487"/>
            <a:chOff x="1071538" y="2928934"/>
            <a:chExt cx="7286676" cy="1360711"/>
          </a:xfrm>
        </p:grpSpPr>
        <p:sp>
          <p:nvSpPr>
            <p:cNvPr id="12292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  <a:latin typeface="Calibri" pitchFamily="34" charset="0"/>
                </a:rPr>
                <a:t>المتوسط الحسابي =                          = 7</a:t>
              </a:r>
              <a:endParaRPr lang="en-US" sz="32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2714611" y="3643427"/>
              <a:ext cx="2786083" cy="158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4" name="مربع نص 6"/>
            <p:cNvSpPr txBox="1">
              <a:spLocks noChangeArrowheads="1"/>
            </p:cNvSpPr>
            <p:nvPr/>
          </p:nvSpPr>
          <p:spPr bwMode="auto">
            <a:xfrm>
              <a:off x="2757127" y="2928934"/>
              <a:ext cx="282000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7+11+4+5+8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2295" name="مربع نص 8"/>
            <p:cNvSpPr txBox="1">
              <a:spLocks noChangeArrowheads="1"/>
            </p:cNvSpPr>
            <p:nvPr/>
          </p:nvSpPr>
          <p:spPr bwMode="auto">
            <a:xfrm>
              <a:off x="4071934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  <a:latin typeface="Calibri" pitchFamily="34" charset="0"/>
                </a:rPr>
                <a:t>5</a:t>
              </a:r>
              <a:endParaRPr lang="en-US" sz="36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lum bright="-24000" contrast="33000"/>
          </a:blip>
          <a:srcRect/>
          <a:stretch>
            <a:fillRect/>
          </a:stretch>
        </p:blipFill>
        <p:spPr bwMode="auto">
          <a:xfrm>
            <a:off x="4357686" y="3071810"/>
            <a:ext cx="4429156" cy="3668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6"/>
            <a:ext cx="914400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مربع نص 3"/>
          <p:cNvSpPr txBox="1"/>
          <p:nvPr/>
        </p:nvSpPr>
        <p:spPr>
          <a:xfrm>
            <a:off x="7833686" y="2571743"/>
            <a:ext cx="857256" cy="707886"/>
          </a:xfrm>
          <a:prstGeom prst="rect">
            <a:avLst/>
          </a:prstGeom>
          <a:solidFill>
            <a:srgbClr val="CD9BFF"/>
          </a:solidFill>
          <a:ln w="76200">
            <a:solidFill>
              <a:srgbClr val="CD9B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6688" y="2428875"/>
            <a:ext cx="9763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857375" y="785813"/>
            <a:ext cx="5500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أوجد المتوسط الحسابي للبيانات الممثلة في الأشكال </a:t>
            </a:r>
            <a:r>
              <a:rPr lang="ar-SA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آتية</a:t>
            </a:r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ar-SA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1351 - woop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طوال ال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921</Words>
  <Application>Microsoft Office PowerPoint</Application>
  <PresentationFormat>عرض على الشاشة (3:4)‏</PresentationFormat>
  <Paragraphs>275</Paragraphs>
  <Slides>54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تابع (2-4) المتوسط الحسابي</dc:subject>
  <dc:creator>أ / بندر الحازمي</dc:creator>
  <cp:keywords>حقيبة انجاز المعلم والمعلمة</cp:keywords>
  <cp:lastModifiedBy>Dell</cp:lastModifiedBy>
  <cp:revision>224</cp:revision>
  <dcterms:created xsi:type="dcterms:W3CDTF">2015-08-15T16:59:24Z</dcterms:created>
  <dcterms:modified xsi:type="dcterms:W3CDTF">2017-09-15T20:22:19Z</dcterms:modified>
</cp:coreProperties>
</file>