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64"/>
  </p:notesMasterIdLst>
  <p:sldIdLst>
    <p:sldId id="474" r:id="rId2"/>
    <p:sldId id="475" r:id="rId3"/>
    <p:sldId id="257" r:id="rId4"/>
    <p:sldId id="432" r:id="rId5"/>
    <p:sldId id="433" r:id="rId6"/>
    <p:sldId id="280" r:id="rId7"/>
    <p:sldId id="435" r:id="rId8"/>
    <p:sldId id="434" r:id="rId9"/>
    <p:sldId id="438" r:id="rId10"/>
    <p:sldId id="437" r:id="rId11"/>
    <p:sldId id="436" r:id="rId12"/>
    <p:sldId id="259" r:id="rId13"/>
    <p:sldId id="296" r:id="rId14"/>
    <p:sldId id="439" r:id="rId15"/>
    <p:sldId id="481" r:id="rId16"/>
    <p:sldId id="466" r:id="rId17"/>
    <p:sldId id="467" r:id="rId18"/>
    <p:sldId id="261" r:id="rId19"/>
    <p:sldId id="440" r:id="rId20"/>
    <p:sldId id="441" r:id="rId21"/>
    <p:sldId id="455" r:id="rId22"/>
    <p:sldId id="468" r:id="rId23"/>
    <p:sldId id="482" r:id="rId24"/>
    <p:sldId id="442" r:id="rId25"/>
    <p:sldId id="456" r:id="rId26"/>
    <p:sldId id="469" r:id="rId27"/>
    <p:sldId id="443" r:id="rId28"/>
    <p:sldId id="444" r:id="rId29"/>
    <p:sldId id="457" r:id="rId30"/>
    <p:sldId id="470" r:id="rId31"/>
    <p:sldId id="483" r:id="rId32"/>
    <p:sldId id="445" r:id="rId33"/>
    <p:sldId id="458" r:id="rId34"/>
    <p:sldId id="471" r:id="rId35"/>
    <p:sldId id="484" r:id="rId36"/>
    <p:sldId id="446" r:id="rId37"/>
    <p:sldId id="459" r:id="rId38"/>
    <p:sldId id="472" r:id="rId39"/>
    <p:sldId id="485" r:id="rId40"/>
    <p:sldId id="447" r:id="rId41"/>
    <p:sldId id="460" r:id="rId42"/>
    <p:sldId id="473" r:id="rId43"/>
    <p:sldId id="487" r:id="rId44"/>
    <p:sldId id="448" r:id="rId45"/>
    <p:sldId id="461" r:id="rId46"/>
    <p:sldId id="476" r:id="rId47"/>
    <p:sldId id="489" r:id="rId48"/>
    <p:sldId id="449" r:id="rId49"/>
    <p:sldId id="477" r:id="rId50"/>
    <p:sldId id="478" r:id="rId51"/>
    <p:sldId id="490" r:id="rId52"/>
    <p:sldId id="451" r:id="rId53"/>
    <p:sldId id="463" r:id="rId54"/>
    <p:sldId id="450" r:id="rId55"/>
    <p:sldId id="464" r:id="rId56"/>
    <p:sldId id="491" r:id="rId57"/>
    <p:sldId id="492" r:id="rId58"/>
    <p:sldId id="454" r:id="rId59"/>
    <p:sldId id="465" r:id="rId60"/>
    <p:sldId id="480" r:id="rId61"/>
    <p:sldId id="493" r:id="rId62"/>
    <p:sldId id="494" r:id="rId63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793905"/>
    <a:srgbClr val="FF0066"/>
    <a:srgbClr val="0000FF"/>
    <a:srgbClr val="FFFFCC"/>
    <a:srgbClr val="99FF66"/>
    <a:srgbClr val="FF9933"/>
    <a:srgbClr val="CC00FF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نمط ذو سمات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نمط ذو سمات 1 - تميي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0A1B5D5-9B99-4C35-A422-299274C87663}" styleName="نمط متوسط 1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87258" autoAdjust="0"/>
    <p:restoredTop sz="94660"/>
  </p:normalViewPr>
  <p:slideViewPr>
    <p:cSldViewPr>
      <p:cViewPr varScale="1">
        <p:scale>
          <a:sx n="66" d="100"/>
          <a:sy n="66" d="100"/>
        </p:scale>
        <p:origin x="-10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F3BFCC-BC6F-4A03-843B-65C60612DA50}" type="datetimeFigureOut">
              <a:rPr lang="ar-SA"/>
              <a:pPr>
                <a:defRPr/>
              </a:pPr>
              <a:t>24/12/1438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6A7890-EFA9-49F8-B251-7774DCDFB11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057400"/>
            <a:ext cx="4114800" cy="1143000"/>
          </a:xfrm>
        </p:spPr>
        <p:txBody>
          <a:bodyPr/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05200"/>
            <a:ext cx="4114800" cy="304800"/>
          </a:xfrm>
        </p:spPr>
        <p:txBody>
          <a:bodyPr/>
          <a:lstStyle>
            <a:lvl1pPr marL="0" indent="0" algn="ctr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07354-D221-4703-AA57-BDF723F79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son notify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8213F-3BF0-4B42-BB05-3220261D2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son notify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457950" y="0"/>
            <a:ext cx="1771650" cy="6629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0"/>
            <a:ext cx="5162550" cy="6629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0673B-B8C5-424D-A464-F5295040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son notify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B9F5-D758-4F02-BFBE-FC4A3A680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son notify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7D9E0-6893-4A76-A222-326ECCB5A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son notify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143000" y="609600"/>
            <a:ext cx="34671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762500" y="609600"/>
            <a:ext cx="3467100" cy="601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1CB41-B9F5-45C4-817D-86353BD7F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son notify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DDBB7-81BC-45A9-A3A1-6AAF16D6D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son notify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4706D-5DE8-4C9C-AF8F-7FF54E22F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son notify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45BD2-A761-4300-9244-F9494D6AF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son notify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67DBC-5ABD-4E80-98F0-AF7CEE6B1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son notify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الرمز لإضافة صورة</a:t>
            </a:r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6AA6E-9D7B-41E2-87F4-DDB76DBE5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son notify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609600"/>
            <a:ext cx="7086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7086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D80259-F485-469F-907E-7CD6E9314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newsflash/>
    <p:sndAc>
      <p:stSnd>
        <p:snd r:embed="rId13" name="son notify.wav"/>
      </p:stSnd>
    </p:sndAc>
  </p:transition>
  <p:txStyles>
    <p:titleStyle>
      <a:lvl1pPr algn="l" rtl="1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+mj-lt"/>
          <a:ea typeface="+mj-ea"/>
          <a:cs typeface="Arial" pitchFamily="34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Joinks" pitchFamily="2" charset="0"/>
          <a:cs typeface="Arial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Joinks" pitchFamily="2" charset="0"/>
          <a:cs typeface="Arial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Joinks" pitchFamily="2" charset="0"/>
          <a:cs typeface="Arial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Joinks" pitchFamily="2" charset="0"/>
          <a:cs typeface="Arial" pitchFamily="34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Joinks" pitchFamily="2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Joinks" pitchFamily="2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Joinks" pitchFamily="2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Joinks" pitchFamily="2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cs typeface="Arial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cs typeface="Arial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  <a:cs typeface="Arial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  <a:cs typeface="Arial" pitchFamily="34" charset="0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audio" Target="../media/audio56.wav"/><Relationship Id="rId4" Type="http://schemas.openxmlformats.org/officeDocument/2006/relationships/audio" Target="../media/audio5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audio" Target="../media/audio18.wav"/><Relationship Id="rId7" Type="http://schemas.openxmlformats.org/officeDocument/2006/relationships/audio" Target="../media/audio6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9.wav"/><Relationship Id="rId5" Type="http://schemas.openxmlformats.org/officeDocument/2006/relationships/audio" Target="../media/audio58.wav"/><Relationship Id="rId4" Type="http://schemas.openxmlformats.org/officeDocument/2006/relationships/audio" Target="../media/audio57.wav"/><Relationship Id="rId9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audio" Target="../media/audio6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6.wav"/><Relationship Id="rId4" Type="http://schemas.openxmlformats.org/officeDocument/2006/relationships/audio" Target="../media/audio6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1.wav"/><Relationship Id="rId13" Type="http://schemas.openxmlformats.org/officeDocument/2006/relationships/audio" Target="../media/audio76.wav"/><Relationship Id="rId18" Type="http://schemas.openxmlformats.org/officeDocument/2006/relationships/audio" Target="../media/audio81.wav"/><Relationship Id="rId3" Type="http://schemas.openxmlformats.org/officeDocument/2006/relationships/audio" Target="../media/audio43.wav"/><Relationship Id="rId7" Type="http://schemas.openxmlformats.org/officeDocument/2006/relationships/audio" Target="../media/audio70.wav"/><Relationship Id="rId12" Type="http://schemas.openxmlformats.org/officeDocument/2006/relationships/audio" Target="../media/audio75.wav"/><Relationship Id="rId17" Type="http://schemas.openxmlformats.org/officeDocument/2006/relationships/audio" Target="../media/audio80.wav"/><Relationship Id="rId2" Type="http://schemas.openxmlformats.org/officeDocument/2006/relationships/audio" Target="../media/audio8.wav"/><Relationship Id="rId16" Type="http://schemas.openxmlformats.org/officeDocument/2006/relationships/audio" Target="../media/audio79.wav"/><Relationship Id="rId20" Type="http://schemas.openxmlformats.org/officeDocument/2006/relationships/audio" Target="../media/audio8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9.wav"/><Relationship Id="rId11" Type="http://schemas.openxmlformats.org/officeDocument/2006/relationships/audio" Target="../media/audio74.wav"/><Relationship Id="rId5" Type="http://schemas.openxmlformats.org/officeDocument/2006/relationships/audio" Target="../media/audio68.wav"/><Relationship Id="rId15" Type="http://schemas.openxmlformats.org/officeDocument/2006/relationships/audio" Target="../media/audio78.wav"/><Relationship Id="rId10" Type="http://schemas.openxmlformats.org/officeDocument/2006/relationships/audio" Target="../media/audio73.wav"/><Relationship Id="rId19" Type="http://schemas.openxmlformats.org/officeDocument/2006/relationships/audio" Target="../media/audio82.wav"/><Relationship Id="rId4" Type="http://schemas.openxmlformats.org/officeDocument/2006/relationships/audio" Target="../media/audio67.wav"/><Relationship Id="rId9" Type="http://schemas.openxmlformats.org/officeDocument/2006/relationships/audio" Target="../media/audio72.wav"/><Relationship Id="rId14" Type="http://schemas.openxmlformats.org/officeDocument/2006/relationships/audio" Target="../media/audio7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8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audio16.wav"/><Relationship Id="rId7" Type="http://schemas.openxmlformats.org/officeDocument/2006/relationships/image" Target="../media/image3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3.wav"/><Relationship Id="rId13" Type="http://schemas.openxmlformats.org/officeDocument/2006/relationships/audio" Target="../media/audio98.wav"/><Relationship Id="rId3" Type="http://schemas.openxmlformats.org/officeDocument/2006/relationships/audio" Target="../media/audio88.wav"/><Relationship Id="rId7" Type="http://schemas.openxmlformats.org/officeDocument/2006/relationships/audio" Target="../media/audio92.wav"/><Relationship Id="rId12" Type="http://schemas.openxmlformats.org/officeDocument/2006/relationships/audio" Target="../media/audio9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1.wav"/><Relationship Id="rId11" Type="http://schemas.openxmlformats.org/officeDocument/2006/relationships/audio" Target="../media/audio96.wav"/><Relationship Id="rId5" Type="http://schemas.openxmlformats.org/officeDocument/2006/relationships/audio" Target="../media/audio90.wav"/><Relationship Id="rId10" Type="http://schemas.openxmlformats.org/officeDocument/2006/relationships/audio" Target="../media/audio95.wav"/><Relationship Id="rId4" Type="http://schemas.openxmlformats.org/officeDocument/2006/relationships/audio" Target="../media/audio89.wav"/><Relationship Id="rId9" Type="http://schemas.openxmlformats.org/officeDocument/2006/relationships/audio" Target="../media/audio94.wav"/><Relationship Id="rId1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3.wav"/><Relationship Id="rId3" Type="http://schemas.openxmlformats.org/officeDocument/2006/relationships/audio" Target="../media/audio89.wav"/><Relationship Id="rId7" Type="http://schemas.openxmlformats.org/officeDocument/2006/relationships/audio" Target="../media/audio10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1.wav"/><Relationship Id="rId5" Type="http://schemas.openxmlformats.org/officeDocument/2006/relationships/audio" Target="../media/audio100.wav"/><Relationship Id="rId4" Type="http://schemas.openxmlformats.org/officeDocument/2006/relationships/audio" Target="../media/audio99.wav"/><Relationship Id="rId9" Type="http://schemas.openxmlformats.org/officeDocument/2006/relationships/audio" Target="../media/audio104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13" Type="http://schemas.openxmlformats.org/officeDocument/2006/relationships/audio" Target="../media/audio113.wav"/><Relationship Id="rId18" Type="http://schemas.openxmlformats.org/officeDocument/2006/relationships/audio" Target="../media/audio118.wav"/><Relationship Id="rId3" Type="http://schemas.openxmlformats.org/officeDocument/2006/relationships/audio" Target="../media/audio105.wav"/><Relationship Id="rId21" Type="http://schemas.openxmlformats.org/officeDocument/2006/relationships/audio" Target="../media/audio119.wav"/><Relationship Id="rId7" Type="http://schemas.openxmlformats.org/officeDocument/2006/relationships/audio" Target="../media/audio108.wav"/><Relationship Id="rId12" Type="http://schemas.openxmlformats.org/officeDocument/2006/relationships/audio" Target="../media/audio112.wav"/><Relationship Id="rId17" Type="http://schemas.openxmlformats.org/officeDocument/2006/relationships/audio" Target="../media/audio117.wav"/><Relationship Id="rId2" Type="http://schemas.openxmlformats.org/officeDocument/2006/relationships/audio" Target="../media/audio8.wav"/><Relationship Id="rId16" Type="http://schemas.openxmlformats.org/officeDocument/2006/relationships/audio" Target="../media/audio116.wav"/><Relationship Id="rId20" Type="http://schemas.openxmlformats.org/officeDocument/2006/relationships/audio" Target="../media/audio7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7.wav"/><Relationship Id="rId11" Type="http://schemas.openxmlformats.org/officeDocument/2006/relationships/audio" Target="../media/audio111.wav"/><Relationship Id="rId5" Type="http://schemas.openxmlformats.org/officeDocument/2006/relationships/audio" Target="../media/audio43.wav"/><Relationship Id="rId15" Type="http://schemas.openxmlformats.org/officeDocument/2006/relationships/audio" Target="../media/audio115.wav"/><Relationship Id="rId10" Type="http://schemas.openxmlformats.org/officeDocument/2006/relationships/audio" Target="../media/audio110.wav"/><Relationship Id="rId19" Type="http://schemas.openxmlformats.org/officeDocument/2006/relationships/audio" Target="../media/audio72.wav"/><Relationship Id="rId4" Type="http://schemas.openxmlformats.org/officeDocument/2006/relationships/audio" Target="../media/audio106.wav"/><Relationship Id="rId9" Type="http://schemas.openxmlformats.org/officeDocument/2006/relationships/audio" Target="../media/audio109.wav"/><Relationship Id="rId14" Type="http://schemas.openxmlformats.org/officeDocument/2006/relationships/audio" Target="../media/audio114.wav"/><Relationship Id="rId2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audio" Target="../media/audio12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audio" Target="../media/audio12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4.wav"/><Relationship Id="rId7" Type="http://schemas.openxmlformats.org/officeDocument/2006/relationships/audio" Target="../media/audio12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7.wav"/><Relationship Id="rId5" Type="http://schemas.openxmlformats.org/officeDocument/2006/relationships/audio" Target="../media/audio126.wav"/><Relationship Id="rId4" Type="http://schemas.openxmlformats.org/officeDocument/2006/relationships/audio" Target="../media/audio12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0.wav"/><Relationship Id="rId13" Type="http://schemas.openxmlformats.org/officeDocument/2006/relationships/audio" Target="../media/audio137.wav"/><Relationship Id="rId3" Type="http://schemas.openxmlformats.org/officeDocument/2006/relationships/audio" Target="../media/audio105.wav"/><Relationship Id="rId7" Type="http://schemas.openxmlformats.org/officeDocument/2006/relationships/audio" Target="../media/audio132.wav"/><Relationship Id="rId12" Type="http://schemas.openxmlformats.org/officeDocument/2006/relationships/audio" Target="../media/audio13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1.wav"/><Relationship Id="rId11" Type="http://schemas.openxmlformats.org/officeDocument/2006/relationships/audio" Target="../media/audio135.wav"/><Relationship Id="rId5" Type="http://schemas.openxmlformats.org/officeDocument/2006/relationships/audio" Target="../media/audio130.wav"/><Relationship Id="rId10" Type="http://schemas.openxmlformats.org/officeDocument/2006/relationships/audio" Target="../media/audio134.wav"/><Relationship Id="rId4" Type="http://schemas.openxmlformats.org/officeDocument/2006/relationships/audio" Target="../media/audio129.wav"/><Relationship Id="rId9" Type="http://schemas.openxmlformats.org/officeDocument/2006/relationships/audio" Target="../media/audio133.wav"/><Relationship Id="rId14" Type="http://schemas.openxmlformats.org/officeDocument/2006/relationships/audio" Target="../media/audio138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4.wav"/><Relationship Id="rId3" Type="http://schemas.openxmlformats.org/officeDocument/2006/relationships/audio" Target="../media/audio139.wav"/><Relationship Id="rId7" Type="http://schemas.openxmlformats.org/officeDocument/2006/relationships/audio" Target="../media/audio14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2.wav"/><Relationship Id="rId5" Type="http://schemas.openxmlformats.org/officeDocument/2006/relationships/audio" Target="../media/audio141.wav"/><Relationship Id="rId4" Type="http://schemas.openxmlformats.org/officeDocument/2006/relationships/audio" Target="../media/audio140.wav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audio" Target="../media/audio147.wav"/><Relationship Id="rId4" Type="http://schemas.openxmlformats.org/officeDocument/2006/relationships/audio" Target="../media/audio146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2.wav"/><Relationship Id="rId3" Type="http://schemas.openxmlformats.org/officeDocument/2006/relationships/audio" Target="../media/audio146.wav"/><Relationship Id="rId7" Type="http://schemas.openxmlformats.org/officeDocument/2006/relationships/audio" Target="../media/audio15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0.wav"/><Relationship Id="rId5" Type="http://schemas.openxmlformats.org/officeDocument/2006/relationships/audio" Target="../media/audio149.wav"/><Relationship Id="rId4" Type="http://schemas.openxmlformats.org/officeDocument/2006/relationships/audio" Target="../media/audio148.wav"/><Relationship Id="rId9" Type="http://schemas.openxmlformats.org/officeDocument/2006/relationships/image" Target="../media/image2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55.wav"/><Relationship Id="rId4" Type="http://schemas.openxmlformats.org/officeDocument/2006/relationships/audio" Target="../media/audio15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57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5.wav"/><Relationship Id="rId7" Type="http://schemas.openxmlformats.org/officeDocument/2006/relationships/image" Target="../media/image2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audio" Target="../media/audio159.wav"/><Relationship Id="rId4" Type="http://schemas.openxmlformats.org/officeDocument/2006/relationships/audio" Target="../media/audio158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4.wav"/><Relationship Id="rId3" Type="http://schemas.openxmlformats.org/officeDocument/2006/relationships/audio" Target="../media/audio158.wav"/><Relationship Id="rId7" Type="http://schemas.openxmlformats.org/officeDocument/2006/relationships/audio" Target="../media/audio16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2.wav"/><Relationship Id="rId5" Type="http://schemas.openxmlformats.org/officeDocument/2006/relationships/audio" Target="../media/audio161.wav"/><Relationship Id="rId4" Type="http://schemas.openxmlformats.org/officeDocument/2006/relationships/audio" Target="../media/audio160.wav"/><Relationship Id="rId9" Type="http://schemas.openxmlformats.org/officeDocument/2006/relationships/image" Target="../media/image2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7.wav"/><Relationship Id="rId5" Type="http://schemas.openxmlformats.org/officeDocument/2006/relationships/audio" Target="../media/audio166.wav"/><Relationship Id="rId4" Type="http://schemas.openxmlformats.org/officeDocument/2006/relationships/audio" Target="../media/audio165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70.wav"/><Relationship Id="rId4" Type="http://schemas.openxmlformats.org/officeDocument/2006/relationships/audio" Target="../media/audio169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4.wav"/><Relationship Id="rId13" Type="http://schemas.openxmlformats.org/officeDocument/2006/relationships/image" Target="../media/image21.wmf"/><Relationship Id="rId3" Type="http://schemas.openxmlformats.org/officeDocument/2006/relationships/audio" Target="../media/audio145.wav"/><Relationship Id="rId7" Type="http://schemas.openxmlformats.org/officeDocument/2006/relationships/audio" Target="../media/audio173.wav"/><Relationship Id="rId12" Type="http://schemas.openxmlformats.org/officeDocument/2006/relationships/audio" Target="../media/audio17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1.wav"/><Relationship Id="rId11" Type="http://schemas.openxmlformats.org/officeDocument/2006/relationships/audio" Target="../media/audio177.wav"/><Relationship Id="rId5" Type="http://schemas.openxmlformats.org/officeDocument/2006/relationships/audio" Target="../media/audio172.wav"/><Relationship Id="rId10" Type="http://schemas.openxmlformats.org/officeDocument/2006/relationships/audio" Target="../media/audio176.wav"/><Relationship Id="rId4" Type="http://schemas.openxmlformats.org/officeDocument/2006/relationships/audio" Target="../media/audio171.wav"/><Relationship Id="rId9" Type="http://schemas.openxmlformats.org/officeDocument/2006/relationships/audio" Target="../media/audio175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3.wav"/><Relationship Id="rId3" Type="http://schemas.openxmlformats.org/officeDocument/2006/relationships/audio" Target="../media/audio171.wav"/><Relationship Id="rId7" Type="http://schemas.openxmlformats.org/officeDocument/2006/relationships/audio" Target="../media/audio18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1.wav"/><Relationship Id="rId5" Type="http://schemas.openxmlformats.org/officeDocument/2006/relationships/audio" Target="../media/audio180.wav"/><Relationship Id="rId4" Type="http://schemas.openxmlformats.org/officeDocument/2006/relationships/audio" Target="../media/audio179.wav"/><Relationship Id="rId9" Type="http://schemas.openxmlformats.org/officeDocument/2006/relationships/image" Target="../media/image21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8.wav"/><Relationship Id="rId13" Type="http://schemas.openxmlformats.org/officeDocument/2006/relationships/audio" Target="../media/audio193.wav"/><Relationship Id="rId18" Type="http://schemas.openxmlformats.org/officeDocument/2006/relationships/audio" Target="../media/audio198.wav"/><Relationship Id="rId3" Type="http://schemas.openxmlformats.org/officeDocument/2006/relationships/audio" Target="../media/audio184.wav"/><Relationship Id="rId21" Type="http://schemas.openxmlformats.org/officeDocument/2006/relationships/audio" Target="../media/audio201.wav"/><Relationship Id="rId7" Type="http://schemas.openxmlformats.org/officeDocument/2006/relationships/audio" Target="../media/audio187.wav"/><Relationship Id="rId12" Type="http://schemas.openxmlformats.org/officeDocument/2006/relationships/audio" Target="../media/audio192.wav"/><Relationship Id="rId17" Type="http://schemas.openxmlformats.org/officeDocument/2006/relationships/audio" Target="../media/audio197.wav"/><Relationship Id="rId2" Type="http://schemas.openxmlformats.org/officeDocument/2006/relationships/audio" Target="../media/audio8.wav"/><Relationship Id="rId16" Type="http://schemas.openxmlformats.org/officeDocument/2006/relationships/audio" Target="../media/audio196.wav"/><Relationship Id="rId20" Type="http://schemas.openxmlformats.org/officeDocument/2006/relationships/audio" Target="../media/audio20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6.wav"/><Relationship Id="rId11" Type="http://schemas.openxmlformats.org/officeDocument/2006/relationships/audio" Target="../media/audio191.wav"/><Relationship Id="rId24" Type="http://schemas.openxmlformats.org/officeDocument/2006/relationships/audio" Target="../media/audio204.wav"/><Relationship Id="rId5" Type="http://schemas.openxmlformats.org/officeDocument/2006/relationships/audio" Target="../media/audio185.wav"/><Relationship Id="rId15" Type="http://schemas.openxmlformats.org/officeDocument/2006/relationships/audio" Target="../media/audio195.wav"/><Relationship Id="rId23" Type="http://schemas.openxmlformats.org/officeDocument/2006/relationships/audio" Target="../media/audio203.wav"/><Relationship Id="rId10" Type="http://schemas.openxmlformats.org/officeDocument/2006/relationships/audio" Target="../media/audio190.wav"/><Relationship Id="rId19" Type="http://schemas.openxmlformats.org/officeDocument/2006/relationships/audio" Target="../media/audio199.wav"/><Relationship Id="rId4" Type="http://schemas.openxmlformats.org/officeDocument/2006/relationships/audio" Target="../media/audio43.wav"/><Relationship Id="rId9" Type="http://schemas.openxmlformats.org/officeDocument/2006/relationships/audio" Target="../media/audio189.wav"/><Relationship Id="rId14" Type="http://schemas.openxmlformats.org/officeDocument/2006/relationships/audio" Target="../media/audio194.wav"/><Relationship Id="rId22" Type="http://schemas.openxmlformats.org/officeDocument/2006/relationships/audio" Target="../media/audio20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06.wav"/><Relationship Id="rId4" Type="http://schemas.openxmlformats.org/officeDocument/2006/relationships/audio" Target="../media/audio20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audio" Target="../media/audio23.wav"/><Relationship Id="rId7" Type="http://schemas.openxmlformats.org/officeDocument/2006/relationships/audio" Target="../media/audio26.wav"/><Relationship Id="rId12" Type="http://schemas.openxmlformats.org/officeDocument/2006/relationships/image" Target="../media/image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.wav"/><Relationship Id="rId11" Type="http://schemas.openxmlformats.org/officeDocument/2006/relationships/image" Target="../media/image6.wmf"/><Relationship Id="rId5" Type="http://schemas.openxmlformats.org/officeDocument/2006/relationships/audio" Target="../media/audio20.wav"/><Relationship Id="rId10" Type="http://schemas.openxmlformats.org/officeDocument/2006/relationships/image" Target="../media/image5.jpeg"/><Relationship Id="rId4" Type="http://schemas.openxmlformats.org/officeDocument/2006/relationships/audio" Target="../media/audio24.wav"/><Relationship Id="rId9" Type="http://schemas.openxmlformats.org/officeDocument/2006/relationships/audio" Target="../media/audio28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45.wav"/><Relationship Id="rId7" Type="http://schemas.openxmlformats.org/officeDocument/2006/relationships/image" Target="../media/image21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8.wav"/><Relationship Id="rId5" Type="http://schemas.openxmlformats.org/officeDocument/2006/relationships/audio" Target="../media/audio207.wav"/><Relationship Id="rId4" Type="http://schemas.openxmlformats.org/officeDocument/2006/relationships/audio" Target="../media/audio20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1.wav"/><Relationship Id="rId3" Type="http://schemas.openxmlformats.org/officeDocument/2006/relationships/audio" Target="../media/audio20.wav"/><Relationship Id="rId7" Type="http://schemas.openxmlformats.org/officeDocument/2006/relationships/audio" Target="../media/audio21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1.wav"/><Relationship Id="rId5" Type="http://schemas.openxmlformats.org/officeDocument/2006/relationships/audio" Target="../media/audio209.wav"/><Relationship Id="rId4" Type="http://schemas.openxmlformats.org/officeDocument/2006/relationships/audio" Target="../media/audio99.wav"/><Relationship Id="rId9" Type="http://schemas.openxmlformats.org/officeDocument/2006/relationships/image" Target="../media/image21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5.wav"/><Relationship Id="rId13" Type="http://schemas.openxmlformats.org/officeDocument/2006/relationships/audio" Target="../media/audio220.wav"/><Relationship Id="rId18" Type="http://schemas.openxmlformats.org/officeDocument/2006/relationships/audio" Target="../media/audio225.wav"/><Relationship Id="rId26" Type="http://schemas.openxmlformats.org/officeDocument/2006/relationships/audio" Target="../media/audio233.wav"/><Relationship Id="rId3" Type="http://schemas.openxmlformats.org/officeDocument/2006/relationships/audio" Target="../media/audio184.wav"/><Relationship Id="rId21" Type="http://schemas.openxmlformats.org/officeDocument/2006/relationships/audio" Target="../media/audio228.wav"/><Relationship Id="rId7" Type="http://schemas.openxmlformats.org/officeDocument/2006/relationships/audio" Target="../media/audio214.wav"/><Relationship Id="rId12" Type="http://schemas.openxmlformats.org/officeDocument/2006/relationships/audio" Target="../media/audio219.wav"/><Relationship Id="rId17" Type="http://schemas.openxmlformats.org/officeDocument/2006/relationships/audio" Target="../media/audio224.wav"/><Relationship Id="rId25" Type="http://schemas.openxmlformats.org/officeDocument/2006/relationships/audio" Target="../media/audio232.wav"/><Relationship Id="rId2" Type="http://schemas.openxmlformats.org/officeDocument/2006/relationships/audio" Target="../media/audio8.wav"/><Relationship Id="rId16" Type="http://schemas.openxmlformats.org/officeDocument/2006/relationships/audio" Target="../media/audio223.wav"/><Relationship Id="rId20" Type="http://schemas.openxmlformats.org/officeDocument/2006/relationships/audio" Target="../media/audio227.wav"/><Relationship Id="rId29" Type="http://schemas.openxmlformats.org/officeDocument/2006/relationships/audio" Target="../media/audio23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3.wav"/><Relationship Id="rId11" Type="http://schemas.openxmlformats.org/officeDocument/2006/relationships/audio" Target="../media/audio218.wav"/><Relationship Id="rId24" Type="http://schemas.openxmlformats.org/officeDocument/2006/relationships/audio" Target="../media/audio231.wav"/><Relationship Id="rId5" Type="http://schemas.openxmlformats.org/officeDocument/2006/relationships/audio" Target="../media/audio212.wav"/><Relationship Id="rId15" Type="http://schemas.openxmlformats.org/officeDocument/2006/relationships/audio" Target="../media/audio222.wav"/><Relationship Id="rId23" Type="http://schemas.openxmlformats.org/officeDocument/2006/relationships/audio" Target="../media/audio230.wav"/><Relationship Id="rId28" Type="http://schemas.openxmlformats.org/officeDocument/2006/relationships/audio" Target="../media/audio235.wav"/><Relationship Id="rId10" Type="http://schemas.openxmlformats.org/officeDocument/2006/relationships/audio" Target="../media/audio217.wav"/><Relationship Id="rId19" Type="http://schemas.openxmlformats.org/officeDocument/2006/relationships/audio" Target="../media/audio226.wav"/><Relationship Id="rId31" Type="http://schemas.openxmlformats.org/officeDocument/2006/relationships/audio" Target="../media/audio238.wav"/><Relationship Id="rId4" Type="http://schemas.openxmlformats.org/officeDocument/2006/relationships/audio" Target="../media/audio43.wav"/><Relationship Id="rId9" Type="http://schemas.openxmlformats.org/officeDocument/2006/relationships/audio" Target="../media/audio216.wav"/><Relationship Id="rId14" Type="http://schemas.openxmlformats.org/officeDocument/2006/relationships/audio" Target="../media/audio221.wav"/><Relationship Id="rId22" Type="http://schemas.openxmlformats.org/officeDocument/2006/relationships/audio" Target="../media/audio229.wav"/><Relationship Id="rId27" Type="http://schemas.openxmlformats.org/officeDocument/2006/relationships/audio" Target="../media/audio234.wav"/><Relationship Id="rId30" Type="http://schemas.openxmlformats.org/officeDocument/2006/relationships/audio" Target="../media/audio237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40.wav"/><Relationship Id="rId4" Type="http://schemas.openxmlformats.org/officeDocument/2006/relationships/audio" Target="../media/audio239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44.wav"/><Relationship Id="rId4" Type="http://schemas.openxmlformats.org/officeDocument/2006/relationships/audio" Target="../media/audio243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9.wav"/><Relationship Id="rId3" Type="http://schemas.openxmlformats.org/officeDocument/2006/relationships/audio" Target="../media/audio105.wav"/><Relationship Id="rId7" Type="http://schemas.openxmlformats.org/officeDocument/2006/relationships/audio" Target="../media/audio248.wav"/><Relationship Id="rId12" Type="http://schemas.openxmlformats.org/officeDocument/2006/relationships/audio" Target="../media/audio25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7.wav"/><Relationship Id="rId11" Type="http://schemas.openxmlformats.org/officeDocument/2006/relationships/audio" Target="../media/audio252.wav"/><Relationship Id="rId5" Type="http://schemas.openxmlformats.org/officeDocument/2006/relationships/audio" Target="../media/audio246.wav"/><Relationship Id="rId10" Type="http://schemas.openxmlformats.org/officeDocument/2006/relationships/audio" Target="../media/audio251.wav"/><Relationship Id="rId4" Type="http://schemas.openxmlformats.org/officeDocument/2006/relationships/audio" Target="../media/audio245.wav"/><Relationship Id="rId9" Type="http://schemas.openxmlformats.org/officeDocument/2006/relationships/audio" Target="../media/audio250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55.wav"/><Relationship Id="rId4" Type="http://schemas.openxmlformats.org/officeDocument/2006/relationships/audio" Target="../media/audio254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audio" Target="../media/audio145.wav"/><Relationship Id="rId7" Type="http://schemas.openxmlformats.org/officeDocument/2006/relationships/image" Target="../media/image24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7.wav"/><Relationship Id="rId5" Type="http://schemas.openxmlformats.org/officeDocument/2006/relationships/audio" Target="../media/audio20.wav"/><Relationship Id="rId4" Type="http://schemas.openxmlformats.org/officeDocument/2006/relationships/audio" Target="../media/audio256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5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7" Type="http://schemas.openxmlformats.org/officeDocument/2006/relationships/image" Target="../media/image6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4.wav"/><Relationship Id="rId13" Type="http://schemas.openxmlformats.org/officeDocument/2006/relationships/audio" Target="../media/audio269.wav"/><Relationship Id="rId18" Type="http://schemas.openxmlformats.org/officeDocument/2006/relationships/audio" Target="../media/audio274.wav"/><Relationship Id="rId3" Type="http://schemas.openxmlformats.org/officeDocument/2006/relationships/audio" Target="../media/audio153.wav"/><Relationship Id="rId21" Type="http://schemas.openxmlformats.org/officeDocument/2006/relationships/audio" Target="../media/audio277.wav"/><Relationship Id="rId7" Type="http://schemas.openxmlformats.org/officeDocument/2006/relationships/audio" Target="../media/audio263.wav"/><Relationship Id="rId12" Type="http://schemas.openxmlformats.org/officeDocument/2006/relationships/audio" Target="../media/audio268.wav"/><Relationship Id="rId17" Type="http://schemas.openxmlformats.org/officeDocument/2006/relationships/audio" Target="../media/audio273.wav"/><Relationship Id="rId2" Type="http://schemas.openxmlformats.org/officeDocument/2006/relationships/audio" Target="../media/audio8.wav"/><Relationship Id="rId16" Type="http://schemas.openxmlformats.org/officeDocument/2006/relationships/audio" Target="../media/audio272.wav"/><Relationship Id="rId20" Type="http://schemas.openxmlformats.org/officeDocument/2006/relationships/audio" Target="../media/audio27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2.wav"/><Relationship Id="rId11" Type="http://schemas.openxmlformats.org/officeDocument/2006/relationships/audio" Target="../media/audio267.wav"/><Relationship Id="rId5" Type="http://schemas.openxmlformats.org/officeDocument/2006/relationships/audio" Target="../media/audio261.wav"/><Relationship Id="rId15" Type="http://schemas.openxmlformats.org/officeDocument/2006/relationships/audio" Target="../media/audio271.wav"/><Relationship Id="rId10" Type="http://schemas.openxmlformats.org/officeDocument/2006/relationships/audio" Target="../media/audio266.wav"/><Relationship Id="rId19" Type="http://schemas.openxmlformats.org/officeDocument/2006/relationships/audio" Target="../media/audio275.wav"/><Relationship Id="rId4" Type="http://schemas.openxmlformats.org/officeDocument/2006/relationships/audio" Target="../media/audio260.wav"/><Relationship Id="rId9" Type="http://schemas.openxmlformats.org/officeDocument/2006/relationships/audio" Target="../media/audio265.wav"/><Relationship Id="rId14" Type="http://schemas.openxmlformats.org/officeDocument/2006/relationships/audio" Target="../media/audio27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78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3.wav"/><Relationship Id="rId13" Type="http://schemas.openxmlformats.org/officeDocument/2006/relationships/image" Target="../media/image26.png"/><Relationship Id="rId3" Type="http://schemas.openxmlformats.org/officeDocument/2006/relationships/audio" Target="../media/audio145.wav"/><Relationship Id="rId7" Type="http://schemas.openxmlformats.org/officeDocument/2006/relationships/audio" Target="../media/audio282.wav"/><Relationship Id="rId12" Type="http://schemas.openxmlformats.org/officeDocument/2006/relationships/image" Target="../media/image2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1.wav"/><Relationship Id="rId11" Type="http://schemas.openxmlformats.org/officeDocument/2006/relationships/image" Target="../media/image21.wmf"/><Relationship Id="rId5" Type="http://schemas.openxmlformats.org/officeDocument/2006/relationships/audio" Target="../media/audio280.wav"/><Relationship Id="rId10" Type="http://schemas.openxmlformats.org/officeDocument/2006/relationships/audio" Target="../media/audio285.wav"/><Relationship Id="rId4" Type="http://schemas.openxmlformats.org/officeDocument/2006/relationships/audio" Target="../media/audio279.wav"/><Relationship Id="rId9" Type="http://schemas.openxmlformats.org/officeDocument/2006/relationships/audio" Target="../media/audio284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6.wav"/><Relationship Id="rId7" Type="http://schemas.openxmlformats.org/officeDocument/2006/relationships/image" Target="../media/image2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1.wmf"/><Relationship Id="rId4" Type="http://schemas.openxmlformats.org/officeDocument/2006/relationships/audio" Target="../media/audio287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audio" Target="../media/audio289.wav"/><Relationship Id="rId4" Type="http://schemas.openxmlformats.org/officeDocument/2006/relationships/audio" Target="../media/audio288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92.wav"/><Relationship Id="rId4" Type="http://schemas.openxmlformats.org/officeDocument/2006/relationships/audio" Target="../media/audio291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7.wav"/><Relationship Id="rId3" Type="http://schemas.openxmlformats.org/officeDocument/2006/relationships/audio" Target="../media/audio184.wav"/><Relationship Id="rId7" Type="http://schemas.openxmlformats.org/officeDocument/2006/relationships/audio" Target="../media/audio2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5.wav"/><Relationship Id="rId5" Type="http://schemas.openxmlformats.org/officeDocument/2006/relationships/audio" Target="../media/audio294.wav"/><Relationship Id="rId10" Type="http://schemas.openxmlformats.org/officeDocument/2006/relationships/audio" Target="../media/audio299.wav"/><Relationship Id="rId4" Type="http://schemas.openxmlformats.org/officeDocument/2006/relationships/audio" Target="../media/audio293.wav"/><Relationship Id="rId9" Type="http://schemas.openxmlformats.org/officeDocument/2006/relationships/audio" Target="../media/audio298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1.wav"/><Relationship Id="rId4" Type="http://schemas.openxmlformats.org/officeDocument/2006/relationships/audio" Target="../media/audio300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wmf"/><Relationship Id="rId4" Type="http://schemas.openxmlformats.org/officeDocument/2006/relationships/image" Target="../media/image21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2.wav"/><Relationship Id="rId3" Type="http://schemas.openxmlformats.org/officeDocument/2006/relationships/audio" Target="../media/audio303.wav"/><Relationship Id="rId7" Type="http://schemas.openxmlformats.org/officeDocument/2006/relationships/audio" Target="../media/audio3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06.wav"/><Relationship Id="rId5" Type="http://schemas.openxmlformats.org/officeDocument/2006/relationships/audio" Target="../media/audio305.wav"/><Relationship Id="rId4" Type="http://schemas.openxmlformats.org/officeDocument/2006/relationships/audio" Target="../media/audio30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32.wav"/><Relationship Id="rId7" Type="http://schemas.openxmlformats.org/officeDocument/2006/relationships/image" Target="../media/image9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5.wav"/><Relationship Id="rId5" Type="http://schemas.openxmlformats.org/officeDocument/2006/relationships/audio" Target="../media/audio34.wav"/><Relationship Id="rId4" Type="http://schemas.openxmlformats.org/officeDocument/2006/relationships/audio" Target="../media/audio33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2.wav"/><Relationship Id="rId13" Type="http://schemas.openxmlformats.org/officeDocument/2006/relationships/audio" Target="../media/audio317.wav"/><Relationship Id="rId3" Type="http://schemas.openxmlformats.org/officeDocument/2006/relationships/audio" Target="../media/audio105.wav"/><Relationship Id="rId7" Type="http://schemas.openxmlformats.org/officeDocument/2006/relationships/audio" Target="../media/audio311.wav"/><Relationship Id="rId12" Type="http://schemas.openxmlformats.org/officeDocument/2006/relationships/audio" Target="../media/audio316.wav"/><Relationship Id="rId17" Type="http://schemas.openxmlformats.org/officeDocument/2006/relationships/audio" Target="../media/audio321.wav"/><Relationship Id="rId2" Type="http://schemas.openxmlformats.org/officeDocument/2006/relationships/audio" Target="../media/audio8.wav"/><Relationship Id="rId16" Type="http://schemas.openxmlformats.org/officeDocument/2006/relationships/audio" Target="../media/audio32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10.wav"/><Relationship Id="rId11" Type="http://schemas.openxmlformats.org/officeDocument/2006/relationships/audio" Target="../media/audio315.wav"/><Relationship Id="rId5" Type="http://schemas.openxmlformats.org/officeDocument/2006/relationships/audio" Target="../media/audio309.wav"/><Relationship Id="rId15" Type="http://schemas.openxmlformats.org/officeDocument/2006/relationships/audio" Target="../media/audio319.wav"/><Relationship Id="rId10" Type="http://schemas.openxmlformats.org/officeDocument/2006/relationships/audio" Target="../media/audio314.wav"/><Relationship Id="rId4" Type="http://schemas.openxmlformats.org/officeDocument/2006/relationships/audio" Target="../media/audio308.wav"/><Relationship Id="rId9" Type="http://schemas.openxmlformats.org/officeDocument/2006/relationships/audio" Target="../media/audio313.wav"/><Relationship Id="rId14" Type="http://schemas.openxmlformats.org/officeDocument/2006/relationships/audio" Target="../media/audio318.wav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7.wav"/><Relationship Id="rId3" Type="http://schemas.openxmlformats.org/officeDocument/2006/relationships/audio" Target="../media/audio322.wav"/><Relationship Id="rId7" Type="http://schemas.openxmlformats.org/officeDocument/2006/relationships/audio" Target="../media/audio32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25.wav"/><Relationship Id="rId11" Type="http://schemas.openxmlformats.org/officeDocument/2006/relationships/audio" Target="../media/audio330.wav"/><Relationship Id="rId5" Type="http://schemas.openxmlformats.org/officeDocument/2006/relationships/audio" Target="../media/audio324.wav"/><Relationship Id="rId10" Type="http://schemas.openxmlformats.org/officeDocument/2006/relationships/audio" Target="../media/audio329.wav"/><Relationship Id="rId4" Type="http://schemas.openxmlformats.org/officeDocument/2006/relationships/audio" Target="../media/audio323.wav"/><Relationship Id="rId9" Type="http://schemas.openxmlformats.org/officeDocument/2006/relationships/audio" Target="../media/audio328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3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7" Type="http://schemas.openxmlformats.org/officeDocument/2006/relationships/image" Target="../media/image11.w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4" Type="http://schemas.openxmlformats.org/officeDocument/2006/relationships/audio" Target="../media/audio3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audio" Target="../media/audio49.wav"/><Relationship Id="rId3" Type="http://schemas.openxmlformats.org/officeDocument/2006/relationships/audio" Target="../media/audio40.wav"/><Relationship Id="rId7" Type="http://schemas.openxmlformats.org/officeDocument/2006/relationships/audio" Target="../media/audio43.wav"/><Relationship Id="rId12" Type="http://schemas.openxmlformats.org/officeDocument/2006/relationships/audio" Target="../media/audio48.wav"/><Relationship Id="rId2" Type="http://schemas.openxmlformats.org/officeDocument/2006/relationships/audio" Target="../media/audio8.wav"/><Relationship Id="rId16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2.wav"/><Relationship Id="rId11" Type="http://schemas.openxmlformats.org/officeDocument/2006/relationships/audio" Target="../media/audio47.wav"/><Relationship Id="rId5" Type="http://schemas.openxmlformats.org/officeDocument/2006/relationships/audio" Target="../media/audio36.wav"/><Relationship Id="rId15" Type="http://schemas.openxmlformats.org/officeDocument/2006/relationships/image" Target="../media/image12.wmf"/><Relationship Id="rId10" Type="http://schemas.openxmlformats.org/officeDocument/2006/relationships/audio" Target="../media/audio46.wav"/><Relationship Id="rId4" Type="http://schemas.openxmlformats.org/officeDocument/2006/relationships/audio" Target="../media/audio41.wav"/><Relationship Id="rId9" Type="http://schemas.openxmlformats.org/officeDocument/2006/relationships/audio" Target="../media/audio45.wav"/><Relationship Id="rId14" Type="http://schemas.openxmlformats.org/officeDocument/2006/relationships/audio" Target="../media/audio5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500188"/>
            <a:ext cx="67151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143240" y="1945179"/>
            <a:ext cx="2714644" cy="7694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الفصل الثاني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915816" y="3356992"/>
            <a:ext cx="3429024" cy="14465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الإحصاء والتمثيلات البيانية</a:t>
            </a: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إحصاء والتمثيلات البي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60325"/>
            <a:ext cx="2465387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مربع نص 2"/>
          <p:cNvSpPr txBox="1">
            <a:spLocks noChangeArrowheads="1"/>
          </p:cNvSpPr>
          <p:nvPr/>
        </p:nvSpPr>
        <p:spPr bwMode="auto">
          <a:xfrm>
            <a:off x="714375" y="703263"/>
            <a:ext cx="1143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latin typeface="Comic Sans MS" pitchFamily="66" charset="0"/>
              </a:rPr>
              <a:t>حل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75" y="571500"/>
            <a:ext cx="664368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071813" y="1279525"/>
            <a:ext cx="5357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atin typeface="Comic Sans MS" pitchFamily="66" charset="0"/>
              </a:rPr>
              <a:t>اختار 5 طلاب السمك</a:t>
            </a:r>
            <a:r>
              <a:rPr lang="ar-SA" sz="3600" b="1" dirty="0" smtClean="0">
                <a:latin typeface="Comic Sans MS" pitchFamily="66" charset="0"/>
              </a:rPr>
              <a:t>،</a:t>
            </a:r>
            <a:br>
              <a:rPr lang="ar-SA" sz="3600" b="1" dirty="0" smtClean="0">
                <a:latin typeface="Comic Sans MS" pitchFamily="66" charset="0"/>
              </a:rPr>
            </a:br>
            <a:r>
              <a:rPr lang="ar-SA" sz="3600" b="1" dirty="0" smtClean="0">
                <a:latin typeface="Comic Sans MS" pitchFamily="66" charset="0"/>
              </a:rPr>
              <a:t>واختار 3 طلاب </a:t>
            </a:r>
            <a:r>
              <a:rPr lang="ar-SA" sz="3600" b="1" dirty="0">
                <a:latin typeface="Comic Sans MS" pitchFamily="66" charset="0"/>
              </a:rPr>
              <a:t>الخضار.</a:t>
            </a:r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/>
        </p:nvGraphicFramePr>
        <p:xfrm>
          <a:off x="571425" y="3071813"/>
          <a:ext cx="6143700" cy="3785616"/>
        </p:xfrm>
        <a:graphic>
          <a:graphicData uri="http://schemas.openxmlformats.org/drawingml/2006/table">
            <a:tbl>
              <a:tblPr rtl="1"/>
              <a:tblGrid>
                <a:gridCol w="2047900"/>
                <a:gridCol w="2047900"/>
                <a:gridCol w="2047900"/>
              </a:tblGrid>
              <a:tr h="571504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298" name="مستطيل 22"/>
          <p:cNvSpPr>
            <a:spLocks noChangeArrowheads="1"/>
          </p:cNvSpPr>
          <p:nvPr/>
        </p:nvSpPr>
        <p:spPr bwMode="auto">
          <a:xfrm>
            <a:off x="2714625" y="3143250"/>
            <a:ext cx="22288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63242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الوجبة المفضلة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299" name="مستطيل 23"/>
          <p:cNvSpPr>
            <a:spLocks noChangeArrowheads="1"/>
          </p:cNvSpPr>
          <p:nvPr/>
        </p:nvSpPr>
        <p:spPr bwMode="auto">
          <a:xfrm>
            <a:off x="5214938" y="3714750"/>
            <a:ext cx="10541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الوجبة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00" name="مستطيل 24"/>
          <p:cNvSpPr>
            <a:spLocks noChangeArrowheads="1"/>
          </p:cNvSpPr>
          <p:nvPr/>
        </p:nvSpPr>
        <p:spPr bwMode="auto">
          <a:xfrm>
            <a:off x="5214938" y="4945063"/>
            <a:ext cx="12287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لحم غنم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01" name="مستطيل 25"/>
          <p:cNvSpPr>
            <a:spLocks noChangeArrowheads="1"/>
          </p:cNvSpPr>
          <p:nvPr/>
        </p:nvSpPr>
        <p:spPr bwMode="auto">
          <a:xfrm>
            <a:off x="5429250" y="5516563"/>
            <a:ext cx="827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سمك</a:t>
            </a:r>
            <a:endParaRPr lang="ar-EG" sz="32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02" name="مستطيل 26"/>
          <p:cNvSpPr>
            <a:spLocks noChangeArrowheads="1"/>
          </p:cNvSpPr>
          <p:nvPr/>
        </p:nvSpPr>
        <p:spPr bwMode="auto">
          <a:xfrm>
            <a:off x="5286375" y="6230938"/>
            <a:ext cx="9906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خضار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03" name="مستطيل 27"/>
          <p:cNvSpPr>
            <a:spLocks noChangeArrowheads="1"/>
          </p:cNvSpPr>
          <p:nvPr/>
        </p:nvSpPr>
        <p:spPr bwMode="auto">
          <a:xfrm>
            <a:off x="2928938" y="4214813"/>
            <a:ext cx="131286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    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04" name="مستطيل 28"/>
          <p:cNvSpPr>
            <a:spLocks noChangeArrowheads="1"/>
          </p:cNvSpPr>
          <p:nvPr/>
        </p:nvSpPr>
        <p:spPr bwMode="auto">
          <a:xfrm>
            <a:off x="3455988" y="4786313"/>
            <a:ext cx="4540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05" name="مستطيل 29"/>
          <p:cNvSpPr>
            <a:spLocks noChangeArrowheads="1"/>
          </p:cNvSpPr>
          <p:nvPr/>
        </p:nvSpPr>
        <p:spPr bwMode="auto">
          <a:xfrm>
            <a:off x="3500438" y="5516563"/>
            <a:ext cx="54451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06" name="مستطيل 30"/>
          <p:cNvSpPr>
            <a:spLocks noChangeArrowheads="1"/>
          </p:cNvSpPr>
          <p:nvPr/>
        </p:nvSpPr>
        <p:spPr bwMode="auto">
          <a:xfrm>
            <a:off x="3527425" y="6088063"/>
            <a:ext cx="4540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07" name="مستطيل 31"/>
          <p:cNvSpPr>
            <a:spLocks noChangeArrowheads="1"/>
          </p:cNvSpPr>
          <p:nvPr/>
        </p:nvSpPr>
        <p:spPr bwMode="auto">
          <a:xfrm>
            <a:off x="1285875" y="4373563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08" name="مستطيل 32"/>
          <p:cNvSpPr>
            <a:spLocks noChangeArrowheads="1"/>
          </p:cNvSpPr>
          <p:nvPr/>
        </p:nvSpPr>
        <p:spPr bwMode="auto">
          <a:xfrm>
            <a:off x="1285875" y="5016500"/>
            <a:ext cx="4159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09" name="مستطيل 33"/>
          <p:cNvSpPr>
            <a:spLocks noChangeArrowheads="1"/>
          </p:cNvSpPr>
          <p:nvPr/>
        </p:nvSpPr>
        <p:spPr bwMode="auto">
          <a:xfrm>
            <a:off x="1285875" y="5627688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10" name="مستطيل 34"/>
          <p:cNvSpPr>
            <a:spLocks noChangeArrowheads="1"/>
          </p:cNvSpPr>
          <p:nvPr/>
        </p:nvSpPr>
        <p:spPr bwMode="auto">
          <a:xfrm>
            <a:off x="1285875" y="6270625"/>
            <a:ext cx="4159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11311" name="رابط مستقيم 35"/>
          <p:cNvCxnSpPr>
            <a:cxnSpLocks noChangeShapeType="1"/>
          </p:cNvCxnSpPr>
          <p:nvPr/>
        </p:nvCxnSpPr>
        <p:spPr bwMode="auto">
          <a:xfrm rot="5400000">
            <a:off x="3786188" y="4373563"/>
            <a:ext cx="357187" cy="3571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312" name="رابط مستقيم 36"/>
          <p:cNvCxnSpPr>
            <a:cxnSpLocks noChangeShapeType="1"/>
          </p:cNvCxnSpPr>
          <p:nvPr/>
        </p:nvCxnSpPr>
        <p:spPr bwMode="auto">
          <a:xfrm rot="5400000">
            <a:off x="3571875" y="5730875"/>
            <a:ext cx="357188" cy="3571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1313" name="مستطيل 37"/>
          <p:cNvSpPr>
            <a:spLocks noChangeArrowheads="1"/>
          </p:cNvSpPr>
          <p:nvPr/>
        </p:nvSpPr>
        <p:spPr bwMode="auto">
          <a:xfrm>
            <a:off x="5429250" y="4286250"/>
            <a:ext cx="8747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دجاج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14" name="مستطيل 38"/>
          <p:cNvSpPr>
            <a:spLocks noChangeArrowheads="1"/>
          </p:cNvSpPr>
          <p:nvPr/>
        </p:nvSpPr>
        <p:spPr bwMode="auto">
          <a:xfrm>
            <a:off x="3286125" y="3714750"/>
            <a:ext cx="135413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الإشارات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315" name="مستطيل 39"/>
          <p:cNvSpPr>
            <a:spLocks noChangeArrowheads="1"/>
          </p:cNvSpPr>
          <p:nvPr/>
        </p:nvSpPr>
        <p:spPr bwMode="auto">
          <a:xfrm>
            <a:off x="857250" y="3663950"/>
            <a:ext cx="1431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التكرارات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ختار 5 طلاب الس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60325"/>
            <a:ext cx="2465387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مربع نص 2"/>
          <p:cNvSpPr txBox="1">
            <a:spLocks noChangeArrowheads="1"/>
          </p:cNvSpPr>
          <p:nvPr/>
        </p:nvSpPr>
        <p:spPr bwMode="auto">
          <a:xfrm>
            <a:off x="714375" y="703263"/>
            <a:ext cx="1143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latin typeface="Comic Sans MS" pitchFamily="66" charset="0"/>
              </a:rPr>
              <a:t>حل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75" y="571500"/>
            <a:ext cx="664368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071813" y="1214422"/>
            <a:ext cx="53578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atin typeface="Comic Sans MS" pitchFamily="66" charset="0"/>
              </a:rPr>
              <a:t>فيكون </a:t>
            </a:r>
            <a:r>
              <a:rPr lang="ar-SA" sz="3600" b="1" dirty="0" smtClean="0">
                <a:latin typeface="Comic Sans MS" pitchFamily="66" charset="0"/>
              </a:rPr>
              <a:t>5-3= 2؛ </a:t>
            </a:r>
            <a:r>
              <a:rPr lang="ar-SA" sz="3600" b="1" dirty="0">
                <a:latin typeface="Comic Sans MS" pitchFamily="66" charset="0"/>
              </a:rPr>
              <a:t>أي أن طالبين اختارا السمك زيادة على الذين اختاروا الخضار.</a:t>
            </a:r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/>
        </p:nvGraphicFramePr>
        <p:xfrm>
          <a:off x="571425" y="3071813"/>
          <a:ext cx="6143700" cy="3785616"/>
        </p:xfrm>
        <a:graphic>
          <a:graphicData uri="http://schemas.openxmlformats.org/drawingml/2006/table">
            <a:tbl>
              <a:tblPr rtl="1"/>
              <a:tblGrid>
                <a:gridCol w="2047900"/>
                <a:gridCol w="2047900"/>
                <a:gridCol w="2047900"/>
              </a:tblGrid>
              <a:tr h="571504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322" name="مستطيل 22"/>
          <p:cNvSpPr>
            <a:spLocks noChangeArrowheads="1"/>
          </p:cNvSpPr>
          <p:nvPr/>
        </p:nvSpPr>
        <p:spPr bwMode="auto">
          <a:xfrm>
            <a:off x="2714625" y="3143250"/>
            <a:ext cx="22288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63242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الوجبة المفضلة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23" name="مستطيل 23"/>
          <p:cNvSpPr>
            <a:spLocks noChangeArrowheads="1"/>
          </p:cNvSpPr>
          <p:nvPr/>
        </p:nvSpPr>
        <p:spPr bwMode="auto">
          <a:xfrm>
            <a:off x="5214938" y="3714750"/>
            <a:ext cx="10541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الوجبة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24" name="مستطيل 24"/>
          <p:cNvSpPr>
            <a:spLocks noChangeArrowheads="1"/>
          </p:cNvSpPr>
          <p:nvPr/>
        </p:nvSpPr>
        <p:spPr bwMode="auto">
          <a:xfrm>
            <a:off x="5214938" y="4945063"/>
            <a:ext cx="12287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لحم غنم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25" name="مستطيل 25"/>
          <p:cNvSpPr>
            <a:spLocks noChangeArrowheads="1"/>
          </p:cNvSpPr>
          <p:nvPr/>
        </p:nvSpPr>
        <p:spPr bwMode="auto">
          <a:xfrm>
            <a:off x="5429250" y="5516563"/>
            <a:ext cx="827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سمك</a:t>
            </a:r>
            <a:endParaRPr lang="ar-EG" sz="32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26" name="مستطيل 26"/>
          <p:cNvSpPr>
            <a:spLocks noChangeArrowheads="1"/>
          </p:cNvSpPr>
          <p:nvPr/>
        </p:nvSpPr>
        <p:spPr bwMode="auto">
          <a:xfrm>
            <a:off x="5286375" y="6230938"/>
            <a:ext cx="9906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خضار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27" name="مستطيل 27"/>
          <p:cNvSpPr>
            <a:spLocks noChangeArrowheads="1"/>
          </p:cNvSpPr>
          <p:nvPr/>
        </p:nvSpPr>
        <p:spPr bwMode="auto">
          <a:xfrm>
            <a:off x="2928938" y="4214813"/>
            <a:ext cx="131286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    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28" name="مستطيل 28"/>
          <p:cNvSpPr>
            <a:spLocks noChangeArrowheads="1"/>
          </p:cNvSpPr>
          <p:nvPr/>
        </p:nvSpPr>
        <p:spPr bwMode="auto">
          <a:xfrm>
            <a:off x="3455988" y="4786313"/>
            <a:ext cx="4540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29" name="مستطيل 29"/>
          <p:cNvSpPr>
            <a:spLocks noChangeArrowheads="1"/>
          </p:cNvSpPr>
          <p:nvPr/>
        </p:nvSpPr>
        <p:spPr bwMode="auto">
          <a:xfrm>
            <a:off x="3500438" y="5516563"/>
            <a:ext cx="54451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30" name="مستطيل 30"/>
          <p:cNvSpPr>
            <a:spLocks noChangeArrowheads="1"/>
          </p:cNvSpPr>
          <p:nvPr/>
        </p:nvSpPr>
        <p:spPr bwMode="auto">
          <a:xfrm>
            <a:off x="3527425" y="6088063"/>
            <a:ext cx="4540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31" name="مستطيل 31"/>
          <p:cNvSpPr>
            <a:spLocks noChangeArrowheads="1"/>
          </p:cNvSpPr>
          <p:nvPr/>
        </p:nvSpPr>
        <p:spPr bwMode="auto">
          <a:xfrm>
            <a:off x="1285875" y="4373563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32" name="مستطيل 32"/>
          <p:cNvSpPr>
            <a:spLocks noChangeArrowheads="1"/>
          </p:cNvSpPr>
          <p:nvPr/>
        </p:nvSpPr>
        <p:spPr bwMode="auto">
          <a:xfrm>
            <a:off x="1285875" y="5016500"/>
            <a:ext cx="4159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33" name="مستطيل 33"/>
          <p:cNvSpPr>
            <a:spLocks noChangeArrowheads="1"/>
          </p:cNvSpPr>
          <p:nvPr/>
        </p:nvSpPr>
        <p:spPr bwMode="auto">
          <a:xfrm>
            <a:off x="1285875" y="5627688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34" name="مستطيل 34"/>
          <p:cNvSpPr>
            <a:spLocks noChangeArrowheads="1"/>
          </p:cNvSpPr>
          <p:nvPr/>
        </p:nvSpPr>
        <p:spPr bwMode="auto">
          <a:xfrm>
            <a:off x="1285875" y="6270625"/>
            <a:ext cx="4159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12335" name="رابط مستقيم 35"/>
          <p:cNvCxnSpPr>
            <a:cxnSpLocks noChangeShapeType="1"/>
          </p:cNvCxnSpPr>
          <p:nvPr/>
        </p:nvCxnSpPr>
        <p:spPr bwMode="auto">
          <a:xfrm rot="5400000">
            <a:off x="3786188" y="4373563"/>
            <a:ext cx="357187" cy="3571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36" name="رابط مستقيم 36"/>
          <p:cNvCxnSpPr>
            <a:cxnSpLocks noChangeShapeType="1"/>
          </p:cNvCxnSpPr>
          <p:nvPr/>
        </p:nvCxnSpPr>
        <p:spPr bwMode="auto">
          <a:xfrm rot="5400000">
            <a:off x="3571875" y="5730875"/>
            <a:ext cx="357188" cy="3571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337" name="مستطيل 37"/>
          <p:cNvSpPr>
            <a:spLocks noChangeArrowheads="1"/>
          </p:cNvSpPr>
          <p:nvPr/>
        </p:nvSpPr>
        <p:spPr bwMode="auto">
          <a:xfrm>
            <a:off x="5429250" y="4286250"/>
            <a:ext cx="8747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دجاج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38" name="مستطيل 38"/>
          <p:cNvSpPr>
            <a:spLocks noChangeArrowheads="1"/>
          </p:cNvSpPr>
          <p:nvPr/>
        </p:nvSpPr>
        <p:spPr bwMode="auto">
          <a:xfrm>
            <a:off x="3286125" y="3714750"/>
            <a:ext cx="135413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الإشارات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339" name="مستطيل 39"/>
          <p:cNvSpPr>
            <a:spLocks noChangeArrowheads="1"/>
          </p:cNvSpPr>
          <p:nvPr/>
        </p:nvSpPr>
        <p:spPr bwMode="auto">
          <a:xfrm>
            <a:off x="857250" y="3663950"/>
            <a:ext cx="1431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التكرارات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يكون 5-3=2 ؛ أي أن طالب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88"/>
            <a:ext cx="91440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7643813" y="357188"/>
            <a:ext cx="1357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 dirty="0">
                <a:latin typeface="Comic Sans MS" pitchFamily="66" charset="0"/>
              </a:rPr>
              <a:t>تحقق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1428728" y="1928802"/>
            <a:ext cx="6286544" cy="20621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FFFF00"/>
                </a:solidFill>
              </a:rPr>
              <a:t>إذا عدت إلى القائمة، ستجد أن 5 طلاب اختاروا السمك، و3 اختاروا الخضار، لذا </a:t>
            </a:r>
            <a:r>
              <a:rPr lang="ar-SA" sz="3200" b="1" dirty="0" err="1">
                <a:solidFill>
                  <a:srgbClr val="FFFF00"/>
                </a:solidFill>
              </a:rPr>
              <a:t>فإلإجابة</a:t>
            </a:r>
            <a:r>
              <a:rPr lang="ar-SA" sz="3200" b="1" dirty="0">
                <a:solidFill>
                  <a:srgbClr val="FFFF00"/>
                </a:solidFill>
              </a:rPr>
              <a:t> الصحيحة </a:t>
            </a:r>
            <a:r>
              <a:rPr lang="ar-EG" sz="3200" b="1" dirty="0">
                <a:solidFill>
                  <a:srgbClr val="FFFF00"/>
                </a:solidFill>
              </a:rPr>
              <a:t>هي </a:t>
            </a:r>
            <a:r>
              <a:rPr lang="ar-SA" sz="3200" b="1" dirty="0">
                <a:solidFill>
                  <a:srgbClr val="FFFF00"/>
                </a:solidFill>
              </a:rPr>
              <a:t>أن الفرق طالبان.</a:t>
            </a:r>
            <a:endParaRPr lang="ar-EG" sz="3200" b="1" dirty="0">
              <a:solidFill>
                <a:srgbClr val="FFFF00"/>
              </a:solidFill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FFFF00"/>
                </a:solidFill>
              </a:rPr>
              <a:t>حيث إن: 3+2= 5</a:t>
            </a:r>
            <a:endParaRPr lang="ar-SA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60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ا عدت إلى القائمة، ستجد أ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1000125"/>
            <a:ext cx="842962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142876"/>
            <a:ext cx="4000528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3754438" y="857250"/>
            <a:ext cx="21034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4400" b="1" dirty="0">
                <a:solidFill>
                  <a:srgbClr val="FFFF00"/>
                </a:solidFill>
                <a:latin typeface="Comic Sans MS" pitchFamily="66" charset="0"/>
              </a:rPr>
              <a:t>حلل الخطة</a:t>
            </a: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00063" y="3000375"/>
            <a:ext cx="7643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Comic Sans MS" pitchFamily="66" charset="0"/>
              </a:rPr>
              <a:t>1- اشرح متى تُستعمل </a:t>
            </a:r>
            <a:r>
              <a:rPr lang="ar-SA" sz="3600" b="1" dirty="0" err="1">
                <a:solidFill>
                  <a:srgbClr val="C00000"/>
                </a:solidFill>
                <a:latin typeface="Comic Sans MS" pitchFamily="66" charset="0"/>
              </a:rPr>
              <a:t>خطة </a:t>
            </a:r>
            <a:r>
              <a:rPr lang="ar-SA" sz="3600" b="1" dirty="0">
                <a:solidFill>
                  <a:srgbClr val="C00000"/>
                </a:solidFill>
                <a:latin typeface="Comic Sans MS" pitchFamily="66" charset="0"/>
              </a:rPr>
              <a:t>(إنشاء جدول) لحل المسألة.</a:t>
            </a:r>
            <a:endParaRPr lang="ar-SA" sz="3600" dirty="0">
              <a:latin typeface="Comic Sans MS" pitchFamily="66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857625" y="4572000"/>
            <a:ext cx="4162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ar-SA" sz="2800" b="1" dirty="0">
                <a:cs typeface="Times New Roman" pitchFamily="18" charset="0"/>
              </a:rPr>
              <a:t>عند وجود عدد متكرر من البيانات.</a:t>
            </a:r>
            <a:endParaRPr lang="ar-SA" sz="3600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80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ل الخط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631 - high pitched sm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شرح متى تُستعمل خط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ند وجود عدد متكرر من ا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86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1000125"/>
            <a:ext cx="842962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142876"/>
            <a:ext cx="4000528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5364" name="مستطيل 3"/>
          <p:cNvSpPr>
            <a:spLocks noChangeArrowheads="1"/>
          </p:cNvSpPr>
          <p:nvPr/>
        </p:nvSpPr>
        <p:spPr bwMode="auto">
          <a:xfrm>
            <a:off x="3754438" y="857250"/>
            <a:ext cx="21034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4400" b="1">
                <a:solidFill>
                  <a:srgbClr val="FFFF00"/>
                </a:solidFill>
                <a:latin typeface="Comic Sans MS" pitchFamily="66" charset="0"/>
              </a:rPr>
              <a:t>حلل الخطة</a:t>
            </a: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00063" y="3000375"/>
            <a:ext cx="7643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600" b="1" dirty="0">
                <a:solidFill>
                  <a:srgbClr val="C00000"/>
                </a:solidFill>
                <a:latin typeface="Comic Sans MS" pitchFamily="66" charset="0"/>
              </a:rPr>
              <a:t>2- اذكر مزايا تنظيم المعلومات في جدول.</a:t>
            </a:r>
            <a:endParaRPr lang="ar-SA" sz="3600" dirty="0">
              <a:latin typeface="Comic Sans MS" pitchFamily="66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714750" y="3786188"/>
            <a:ext cx="42338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3200" b="1" dirty="0">
                <a:latin typeface="Comic Sans MS" pitchFamily="66" charset="0"/>
              </a:rPr>
              <a:t>يسهل الوصول للمعلومات، واستنتاج خلاصة من البيانات المنظمة.</a:t>
            </a:r>
            <a:endParaRPr 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ذكر مزايا تنظيم المعلوم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سهل الوصول للمعلومات، واستنتا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000125"/>
            <a:ext cx="842962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42876"/>
            <a:ext cx="4000528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5364" name="مستطيل 3"/>
          <p:cNvSpPr>
            <a:spLocks noChangeArrowheads="1"/>
          </p:cNvSpPr>
          <p:nvPr/>
        </p:nvSpPr>
        <p:spPr bwMode="auto">
          <a:xfrm>
            <a:off x="3754438" y="857250"/>
            <a:ext cx="21034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SA" sz="4400" b="1">
                <a:solidFill>
                  <a:srgbClr val="FFFF00"/>
                </a:solidFill>
                <a:latin typeface="Comic Sans MS" pitchFamily="66" charset="0"/>
              </a:rPr>
              <a:t>حلل الخطة</a:t>
            </a: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640085" y="2924944"/>
            <a:ext cx="738829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EG" sz="3600" b="1" dirty="0" smtClean="0">
                <a:solidFill>
                  <a:srgbClr val="C00000"/>
                </a:solidFill>
                <a:latin typeface="Comic Sans MS" pitchFamily="66" charset="0"/>
              </a:rPr>
              <a:t>3- اكتب </a:t>
            </a:r>
            <a:r>
              <a:rPr lang="ar-SA" sz="3600" b="1" dirty="0" smtClean="0">
                <a:solidFill>
                  <a:srgbClr val="C00000"/>
                </a:solidFill>
                <a:latin typeface="Comic Sans MS" pitchFamily="66" charset="0"/>
              </a:rPr>
              <a:t>مسألة من واقع الحياة يمكن حلها باستعمال </a:t>
            </a:r>
            <a:r>
              <a:rPr lang="ar-SA" sz="3600" b="1" dirty="0" err="1" smtClean="0">
                <a:solidFill>
                  <a:srgbClr val="C00000"/>
                </a:solidFill>
                <a:latin typeface="Comic Sans MS" pitchFamily="66" charset="0"/>
              </a:rPr>
              <a:t>خطة </a:t>
            </a:r>
            <a:r>
              <a:rPr lang="ar-SA" sz="3600" b="1" dirty="0" smtClean="0">
                <a:solidFill>
                  <a:srgbClr val="C00000"/>
                </a:solidFill>
                <a:latin typeface="Comic Sans MS" pitchFamily="66" charset="0"/>
              </a:rPr>
              <a:t>(إنشاء جدول)، ثم وضح طريقة حل المسألة</a:t>
            </a:r>
            <a:r>
              <a:rPr lang="ar-EG" sz="3600" b="1" dirty="0" err="1" smtClean="0">
                <a:solidFill>
                  <a:srgbClr val="C00000"/>
                </a:solidFill>
                <a:latin typeface="Comic Sans MS" pitchFamily="66" charset="0"/>
              </a:rPr>
              <a:t>.</a:t>
            </a:r>
            <a:r>
              <a:rPr lang="ar-SA" sz="36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ar-SA" sz="3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مسألة من واقع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7188" y="404664"/>
            <a:ext cx="8505825" cy="6095579"/>
            <a:chOff x="71438" y="1000108"/>
            <a:chExt cx="8929718" cy="5000660"/>
          </a:xfrm>
        </p:grpSpPr>
        <p:grpSp>
          <p:nvGrpSpPr>
            <p:cNvPr id="17414" name="Group 23"/>
            <p:cNvGrpSpPr>
              <a:grpSpLocks/>
            </p:cNvGrpSpPr>
            <p:nvPr/>
          </p:nvGrpSpPr>
          <p:grpSpPr bwMode="auto">
            <a:xfrm>
              <a:off x="71438" y="1000108"/>
              <a:ext cx="8929718" cy="5000660"/>
              <a:chOff x="0" y="1000108"/>
              <a:chExt cx="8929718" cy="5000660"/>
            </a:xfrm>
          </p:grpSpPr>
          <p:sp>
            <p:nvSpPr>
              <p:cNvPr id="5" name="Trapezoid 11"/>
              <p:cNvSpPr/>
              <p:nvPr/>
            </p:nvSpPr>
            <p:spPr>
              <a:xfrm rot="10800000">
                <a:off x="0" y="1713653"/>
                <a:ext cx="8929718" cy="4287115"/>
              </a:xfrm>
              <a:prstGeom prst="roundRect">
                <a:avLst/>
              </a:prstGeom>
              <a:solidFill>
                <a:srgbClr val="006600"/>
              </a:solidFill>
              <a:ln w="57150">
                <a:solidFill>
                  <a:srgbClr val="00FF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Trapezoid 12"/>
              <p:cNvSpPr/>
              <p:nvPr/>
            </p:nvSpPr>
            <p:spPr>
              <a:xfrm rot="10800000">
                <a:off x="284990" y="1000108"/>
                <a:ext cx="8501399" cy="4287115"/>
              </a:xfrm>
              <a:prstGeom prst="roundRect">
                <a:avLst/>
              </a:prstGeom>
              <a:solidFill>
                <a:srgbClr val="0000FF"/>
              </a:soli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17418" name="Group 18"/>
              <p:cNvGrpSpPr>
                <a:grpSpLocks/>
              </p:cNvGrpSpPr>
              <p:nvPr/>
            </p:nvGrpSpPr>
            <p:grpSpPr bwMode="auto">
              <a:xfrm>
                <a:off x="214282" y="1214422"/>
                <a:ext cx="8501123" cy="4526149"/>
                <a:chOff x="285720" y="1071546"/>
                <a:chExt cx="8501123" cy="4526149"/>
              </a:xfrm>
            </p:grpSpPr>
            <p:sp>
              <p:nvSpPr>
                <p:cNvPr id="8" name="Trapezoid 14"/>
                <p:cNvSpPr/>
                <p:nvPr/>
              </p:nvSpPr>
              <p:spPr>
                <a:xfrm>
                  <a:off x="285720" y="1071546"/>
                  <a:ext cx="8429684" cy="4286280"/>
                </a:xfrm>
                <a:prstGeom prst="roundRect">
                  <a:avLst/>
                </a:prstGeom>
                <a:solidFill>
                  <a:srgbClr val="FF0000"/>
                </a:solidFill>
                <a:ln w="76200">
                  <a:solidFill>
                    <a:schemeClr val="tx1"/>
                  </a:solidFill>
                </a:ln>
                <a:effectLst>
                  <a:innerShdw blurRad="8255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9" name="Trapezoid 15"/>
                <p:cNvSpPr/>
                <p:nvPr/>
              </p:nvSpPr>
              <p:spPr>
                <a:xfrm rot="10800000">
                  <a:off x="358096" y="1071685"/>
                  <a:ext cx="8428067" cy="4526914"/>
                </a:xfrm>
                <a:prstGeom prst="roundRect">
                  <a:avLst/>
                </a:prstGeom>
                <a:ln w="57150">
                  <a:solidFill>
                    <a:srgbClr val="CC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17415" name="TextBox 6"/>
            <p:cNvSpPr>
              <a:spLocks noChangeArrowheads="1"/>
            </p:cNvSpPr>
            <p:nvPr/>
          </p:nvSpPr>
          <p:spPr bwMode="auto">
            <a:xfrm>
              <a:off x="1500166" y="4286256"/>
              <a:ext cx="1428760" cy="494171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ar-EG" sz="28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71600" y="1332051"/>
            <a:ext cx="75294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EG" sz="4000" b="1" dirty="0">
                <a:solidFill>
                  <a:srgbClr val="0000FF"/>
                </a:solidFill>
              </a:rPr>
              <a:t>تبين القائمة الآتية تفضيل طلاب أحد فصول الصف السادس لفصول </a:t>
            </a:r>
            <a:r>
              <a:rPr lang="ar-EG" sz="4000" b="1" dirty="0" smtClean="0">
                <a:solidFill>
                  <a:srgbClr val="0000FF"/>
                </a:solidFill>
              </a:rPr>
              <a:t>السنة كالتالي:</a:t>
            </a:r>
            <a:endParaRPr lang="en-US" sz="4000" dirty="0">
              <a:solidFill>
                <a:srgbClr val="0000FF"/>
              </a:solidFill>
            </a:endParaRPr>
          </a:p>
          <a:p>
            <a:pPr algn="ctr"/>
            <a:r>
              <a:rPr lang="ar-EG" sz="4000" b="1" dirty="0"/>
              <a:t>خ خ  ش ر ص ر خ خ  ر ش ش ر ش ر ر خ خ ر ر ص ر </a:t>
            </a:r>
            <a:r>
              <a:rPr lang="ar-EG" sz="4000" b="1" dirty="0" err="1"/>
              <a:t>ر،</a:t>
            </a:r>
            <a:r>
              <a:rPr lang="ar-EG" sz="4000" b="1" dirty="0"/>
              <a:t> </a:t>
            </a:r>
            <a:endParaRPr lang="en-US" sz="4000" dirty="0"/>
          </a:p>
          <a:p>
            <a:pPr algn="ctr"/>
            <a:r>
              <a:rPr lang="ar-EG" sz="4000" b="1" dirty="0">
                <a:solidFill>
                  <a:srgbClr val="0000FF"/>
                </a:solidFill>
              </a:rPr>
              <a:t>مثل هذه البيانات بجدول يتضمن الإشارات ومجموع تكرارات كل </a:t>
            </a:r>
            <a:r>
              <a:rPr lang="ar-EG" sz="4000" b="1" dirty="0" smtClean="0">
                <a:solidFill>
                  <a:srgbClr val="0000FF"/>
                </a:solidFill>
              </a:rPr>
              <a:t>فصل</a:t>
            </a:r>
            <a:r>
              <a:rPr lang="ar-SA" sz="4000" b="1" dirty="0" smtClean="0">
                <a:solidFill>
                  <a:srgbClr val="0000FF"/>
                </a:solidFill>
              </a:rPr>
              <a:t>،</a:t>
            </a:r>
            <a:r>
              <a:rPr lang="ar-EG" sz="4000" b="1" dirty="0" smtClean="0">
                <a:solidFill>
                  <a:srgbClr val="0000FF"/>
                </a:solidFill>
              </a:rPr>
              <a:t> </a:t>
            </a:r>
            <a:r>
              <a:rPr lang="ar-EG" sz="4000" b="1" dirty="0">
                <a:solidFill>
                  <a:srgbClr val="0000FF"/>
                </a:solidFill>
              </a:rPr>
              <a:t>ثم حدد أكثر الفصول </a:t>
            </a:r>
            <a:r>
              <a:rPr lang="ar-EG" sz="4000" b="1" dirty="0" smtClean="0">
                <a:solidFill>
                  <a:srgbClr val="0000FF"/>
                </a:solidFill>
              </a:rPr>
              <a:t>تفضيل</a:t>
            </a:r>
            <a:r>
              <a:rPr lang="ar-SA" sz="4000" b="1" dirty="0" smtClean="0">
                <a:solidFill>
                  <a:srgbClr val="0000FF"/>
                </a:solidFill>
              </a:rPr>
              <a:t>ً</a:t>
            </a:r>
            <a:r>
              <a:rPr lang="ar-EG" sz="4000" b="1" dirty="0" smtClean="0">
                <a:solidFill>
                  <a:srgbClr val="0000FF"/>
                </a:solidFill>
              </a:rPr>
              <a:t>ا.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بين القائمة الآتية تفضيل 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بين القائمة الآتية تفضيل 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ثل هذه البيانات بجدول يتض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"/>
          <p:cNvGrpSpPr>
            <a:grpSpLocks/>
          </p:cNvGrpSpPr>
          <p:nvPr/>
        </p:nvGrpSpPr>
        <p:grpSpPr bwMode="auto">
          <a:xfrm>
            <a:off x="357188" y="404664"/>
            <a:ext cx="8505825" cy="6095579"/>
            <a:chOff x="71438" y="1000108"/>
            <a:chExt cx="8929718" cy="5000660"/>
          </a:xfrm>
        </p:grpSpPr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71438" y="1000108"/>
              <a:ext cx="8929718" cy="5000660"/>
              <a:chOff x="0" y="1000108"/>
              <a:chExt cx="8929718" cy="5000660"/>
            </a:xfrm>
          </p:grpSpPr>
          <p:sp>
            <p:nvSpPr>
              <p:cNvPr id="26" name="Trapezoid 11"/>
              <p:cNvSpPr/>
              <p:nvPr/>
            </p:nvSpPr>
            <p:spPr>
              <a:xfrm rot="10800000">
                <a:off x="0" y="1713653"/>
                <a:ext cx="8929718" cy="4287115"/>
              </a:xfrm>
              <a:prstGeom prst="roundRect">
                <a:avLst/>
              </a:prstGeom>
              <a:solidFill>
                <a:srgbClr val="006600"/>
              </a:solidFill>
              <a:ln w="57150">
                <a:solidFill>
                  <a:srgbClr val="00FF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27" name="Trapezoid 12"/>
              <p:cNvSpPr/>
              <p:nvPr/>
            </p:nvSpPr>
            <p:spPr>
              <a:xfrm rot="10800000">
                <a:off x="284990" y="1000108"/>
                <a:ext cx="8501399" cy="4287115"/>
              </a:xfrm>
              <a:prstGeom prst="roundRect">
                <a:avLst/>
              </a:prstGeom>
              <a:solidFill>
                <a:srgbClr val="0000FF"/>
              </a:soli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28" name="Group 18"/>
              <p:cNvGrpSpPr>
                <a:grpSpLocks/>
              </p:cNvGrpSpPr>
              <p:nvPr/>
            </p:nvGrpSpPr>
            <p:grpSpPr bwMode="auto">
              <a:xfrm>
                <a:off x="214282" y="1214422"/>
                <a:ext cx="8501123" cy="4526149"/>
                <a:chOff x="285720" y="1071546"/>
                <a:chExt cx="8501123" cy="4526149"/>
              </a:xfrm>
            </p:grpSpPr>
            <p:sp>
              <p:nvSpPr>
                <p:cNvPr id="29" name="Trapezoid 14"/>
                <p:cNvSpPr/>
                <p:nvPr/>
              </p:nvSpPr>
              <p:spPr>
                <a:xfrm>
                  <a:off x="285720" y="1071546"/>
                  <a:ext cx="8429684" cy="4286280"/>
                </a:xfrm>
                <a:prstGeom prst="roundRect">
                  <a:avLst/>
                </a:prstGeom>
                <a:solidFill>
                  <a:srgbClr val="FF0000"/>
                </a:solidFill>
                <a:ln w="76200">
                  <a:solidFill>
                    <a:schemeClr val="tx1"/>
                  </a:solidFill>
                </a:ln>
                <a:effectLst>
                  <a:innerShdw blurRad="8255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30" name="Trapezoid 15"/>
                <p:cNvSpPr/>
                <p:nvPr/>
              </p:nvSpPr>
              <p:spPr>
                <a:xfrm rot="10800000">
                  <a:off x="358096" y="1071685"/>
                  <a:ext cx="8428067" cy="4526914"/>
                </a:xfrm>
                <a:prstGeom prst="roundRect">
                  <a:avLst/>
                </a:prstGeom>
                <a:ln w="57150">
                  <a:solidFill>
                    <a:srgbClr val="CC00FF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25" name="TextBox 6"/>
            <p:cNvSpPr>
              <a:spLocks noChangeArrowheads="1"/>
            </p:cNvSpPr>
            <p:nvPr/>
          </p:nvSpPr>
          <p:spPr bwMode="auto">
            <a:xfrm>
              <a:off x="1500166" y="4286256"/>
              <a:ext cx="1428760" cy="494171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ar-EG" sz="28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2008312" y="5188039"/>
            <a:ext cx="56092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أكثر الفصول </a:t>
            </a:r>
            <a:r>
              <a:rPr lang="ar-EG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تفضيلًا </a:t>
            </a: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هو فصل </a:t>
            </a:r>
            <a:r>
              <a:rPr lang="ar-EG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الربيع.</a:t>
            </a:r>
            <a:endParaRPr lang="ar-EG" sz="4000" dirty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1596652" y="836712"/>
          <a:ext cx="6143700" cy="3785616"/>
        </p:xfrm>
        <a:graphic>
          <a:graphicData uri="http://schemas.openxmlformats.org/drawingml/2006/table">
            <a:tbl>
              <a:tblPr rtl="1"/>
              <a:tblGrid>
                <a:gridCol w="2047900"/>
                <a:gridCol w="2047900"/>
                <a:gridCol w="2047900"/>
              </a:tblGrid>
              <a:tr h="571504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3739852" y="908150"/>
            <a:ext cx="23685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63242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الفصول المفضلة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6454477" y="1479650"/>
            <a:ext cx="10064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الفصل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311602" y="2122587"/>
            <a:ext cx="10207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الشتاء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6387802" y="2694087"/>
            <a:ext cx="965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الربيع</a:t>
            </a:r>
            <a:endParaRPr lang="ar-EG" sz="32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383040" y="3408462"/>
            <a:ext cx="11112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الصيف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4025602" y="1479650"/>
            <a:ext cx="135413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الإشارات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4800302" y="2122587"/>
            <a:ext cx="5445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4025602" y="2694087"/>
            <a:ext cx="13906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   |||||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5090815" y="3265587"/>
            <a:ext cx="3635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2025352" y="1479650"/>
            <a:ext cx="10763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382540" y="219402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2453977" y="2765525"/>
            <a:ext cx="646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2453977" y="3408462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6383040" y="3979962"/>
            <a:ext cx="118586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الخريف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4454227" y="3979962"/>
            <a:ext cx="103028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   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2453977" y="3979962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ول المفض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ف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تكر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شت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 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ر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0 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0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الص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2 إش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2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الخر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6 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6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أكثر الفصول تفضيلًا هو فصل الر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642918"/>
            <a:ext cx="5000660" cy="5000660"/>
          </a:xfrm>
          <a:prstGeom prst="sun">
            <a:avLst>
              <a:gd name="adj" fmla="val 18756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3071802" y="2428868"/>
            <a:ext cx="27860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مسائل متنوعة</a:t>
            </a: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ائل متنو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شرح مع سهم إلى الأعلى 1"/>
          <p:cNvSpPr/>
          <p:nvPr/>
        </p:nvSpPr>
        <p:spPr>
          <a:xfrm>
            <a:off x="357188" y="1285875"/>
            <a:ext cx="8429625" cy="3571875"/>
          </a:xfrm>
          <a:prstGeom prst="upArrowCallout">
            <a:avLst>
              <a:gd name="adj1" fmla="val 0"/>
              <a:gd name="adj2" fmla="val 79545"/>
              <a:gd name="adj3" fmla="val 25000"/>
              <a:gd name="adj4" fmla="val 75000"/>
            </a:avLst>
          </a:prstGeom>
          <a:gradFill>
            <a:gsLst>
              <a:gs pos="0">
                <a:srgbClr val="CCFF33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16200000" scaled="0"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b="1" dirty="0">
              <a:solidFill>
                <a:schemeClr val="tx1"/>
              </a:solidFill>
              <a:cs typeface="Diwani Bent" pitchFamily="2" charset="-7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b="1" dirty="0">
              <a:solidFill>
                <a:schemeClr val="tx1"/>
              </a:solidFill>
              <a:cs typeface="Diwani Bent" pitchFamily="2" charset="-7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b="1" dirty="0">
              <a:solidFill>
                <a:schemeClr val="tx1"/>
              </a:solidFill>
              <a:cs typeface="Diwani Bent" pitchFamily="2" charset="-7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b="1" dirty="0">
              <a:solidFill>
                <a:schemeClr val="tx1"/>
              </a:solidFill>
              <a:cs typeface="Diwani Bent" pitchFamily="2" charset="-7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61657" y="2420888"/>
            <a:ext cx="8286807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latin typeface="+mn-lt"/>
                <a:cs typeface="+mn-cs"/>
              </a:rPr>
              <a:t>استعمل خطة (إنشاء جدول</a:t>
            </a:r>
            <a:r>
              <a:rPr lang="ar-SA" sz="4800" b="1" dirty="0" smtClean="0">
                <a:latin typeface="+mn-lt"/>
                <a:cs typeface="+mn-cs"/>
              </a:rPr>
              <a:t>)</a:t>
            </a:r>
            <a:br>
              <a:rPr lang="ar-SA" sz="4800" b="1" dirty="0" smtClean="0">
                <a:latin typeface="+mn-lt"/>
                <a:cs typeface="+mn-cs"/>
              </a:rPr>
            </a:br>
            <a:r>
              <a:rPr lang="ar-SA" sz="4800" b="1" dirty="0" smtClean="0">
                <a:latin typeface="+mn-lt"/>
                <a:cs typeface="+mn-cs"/>
              </a:rPr>
              <a:t>لحل </a:t>
            </a:r>
            <a:r>
              <a:rPr lang="ar-SA" sz="4800" b="1" dirty="0">
                <a:latin typeface="+mn-lt"/>
                <a:cs typeface="+mn-cs"/>
              </a:rPr>
              <a:t>المس</a:t>
            </a:r>
            <a:r>
              <a:rPr lang="ar-EG" sz="4800" b="1" dirty="0">
                <a:latin typeface="+mn-lt"/>
                <a:cs typeface="+mn-cs"/>
              </a:rPr>
              <a:t>أ</a:t>
            </a:r>
            <a:r>
              <a:rPr lang="ar-SA" sz="4800" b="1" dirty="0">
                <a:latin typeface="+mn-lt"/>
                <a:cs typeface="+mn-cs"/>
              </a:rPr>
              <a:t>لتين: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n-lt"/>
                <a:cs typeface="+mn-cs"/>
              </a:rPr>
              <a:t> </a:t>
            </a:r>
            <a:r>
              <a:rPr lang="ar-SA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n-lt"/>
                <a:cs typeface="+mn-cs"/>
              </a:rPr>
              <a:t>4 ،</a:t>
            </a:r>
            <a:r>
              <a:rPr lang="ar-EG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n-lt"/>
                <a:cs typeface="+mn-cs"/>
              </a:rPr>
              <a:t> </a:t>
            </a:r>
            <a:r>
              <a:rPr lang="ar-SA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n-lt"/>
                <a:cs typeface="+mn-cs"/>
              </a:rPr>
              <a:t>5</a:t>
            </a:r>
            <a:endParaRPr lang="ar-EG" sz="48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مل خطة (إنش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8369" y="1214422"/>
            <a:ext cx="872298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RightFacing"/>
            <a:lightRig rig="threePt" dir="t"/>
          </a:scene3d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288022">
            <a:off x="1839913" y="2762250"/>
            <a:ext cx="6643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Comic Sans MS" pitchFamily="66" charset="0"/>
              </a:rPr>
              <a:t>خطة حل المسألة</a:t>
            </a:r>
            <a:endParaRPr lang="ar-SA" sz="4800" dirty="0">
              <a:latin typeface="Comic Sans MS" pitchFamily="66" charset="0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71438"/>
            <a:ext cx="29718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6429375" y="642938"/>
            <a:ext cx="17145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  <a:latin typeface="Comic Sans MS" pitchFamily="66" charset="0"/>
              </a:rPr>
              <a:t>الدرس</a:t>
            </a:r>
          </a:p>
          <a:p>
            <a:pPr algn="ctr"/>
            <a:r>
              <a:rPr lang="ar-SA" sz="4400" b="1" dirty="0">
                <a:solidFill>
                  <a:srgbClr val="0070C0"/>
                </a:solidFill>
                <a:latin typeface="Comic Sans MS" pitchFamily="66" charset="0"/>
              </a:rPr>
              <a:t>2-1</a:t>
            </a: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درس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80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خطة حل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بيانات مخزّنة 3"/>
          <p:cNvSpPr/>
          <p:nvPr/>
        </p:nvSpPr>
        <p:spPr>
          <a:xfrm>
            <a:off x="0" y="500042"/>
            <a:ext cx="9429784" cy="5357850"/>
          </a:xfrm>
          <a:prstGeom prst="flowChartOnlineStorag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 prst="slop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>
              <a:solidFill>
                <a:schemeClr val="bg1"/>
              </a:solidFill>
            </a:endParaRPr>
          </a:p>
        </p:txBody>
      </p:sp>
      <p:sp>
        <p:nvSpPr>
          <p:cNvPr id="5" name="مخطط انسيابي: بيانات مخزّنة 4"/>
          <p:cNvSpPr/>
          <p:nvPr/>
        </p:nvSpPr>
        <p:spPr>
          <a:xfrm>
            <a:off x="785803" y="642918"/>
            <a:ext cx="7673650" cy="5010543"/>
          </a:xfrm>
          <a:prstGeom prst="flowChartOnlineStorage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 prst="slop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>
              <a:solidFill>
                <a:schemeClr val="bg1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 rot="467205">
            <a:off x="1412875" y="712788"/>
            <a:ext cx="5495925" cy="35401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FF0000"/>
                </a:solidFill>
                <a:latin typeface="+mn-lt"/>
                <a:cs typeface="+mn-cs"/>
              </a:rPr>
              <a:t>ألوان: </a:t>
            </a:r>
            <a:r>
              <a:rPr lang="ar-SA" sz="3600" b="1" dirty="0">
                <a:latin typeface="+mn-lt"/>
                <a:cs typeface="+mn-cs"/>
              </a:rPr>
              <a:t>الجدول الآتي</a:t>
            </a:r>
            <a:r>
              <a:rPr lang="ar-EG" sz="3600" b="1" dirty="0">
                <a:latin typeface="+mn-lt"/>
                <a:cs typeface="+mn-cs"/>
              </a:rPr>
              <a:t> </a:t>
            </a:r>
            <a:r>
              <a:rPr lang="ar-SA" sz="3600" b="1" dirty="0">
                <a:latin typeface="+mn-lt"/>
                <a:cs typeface="+mn-cs"/>
              </a:rPr>
              <a:t>يبين الألوان المفضلة لطلاب أحد فصول الصفِّ السادس. كوّن </a:t>
            </a:r>
            <a:r>
              <a:rPr lang="ar-SA" sz="3600" b="1" dirty="0" smtClean="0">
                <a:latin typeface="+mn-lt"/>
                <a:cs typeface="+mn-cs"/>
              </a:rPr>
              <a:t>جدول</a:t>
            </a:r>
            <a:r>
              <a:rPr lang="ar-EG" sz="3600" b="1" dirty="0" smtClean="0">
                <a:latin typeface="+mn-lt"/>
                <a:cs typeface="+mn-cs"/>
              </a:rPr>
              <a:t>ً</a:t>
            </a:r>
            <a:r>
              <a:rPr lang="ar-SA" sz="3600" b="1" dirty="0" smtClean="0">
                <a:latin typeface="+mn-lt"/>
                <a:cs typeface="+mn-cs"/>
              </a:rPr>
              <a:t>ا تكراريًّا </a:t>
            </a:r>
            <a:r>
              <a:rPr lang="ar-SA" sz="3600" b="1" dirty="0">
                <a:latin typeface="+mn-lt"/>
                <a:cs typeface="+mn-cs"/>
              </a:rPr>
              <a:t>للبيانات، واذكر كم يزيد عدد الطلاب الذين يفضلون اللون </a:t>
            </a:r>
            <a:r>
              <a:rPr lang="ar-SA" sz="3600" b="1" dirty="0">
                <a:solidFill>
                  <a:srgbClr val="793905"/>
                </a:solidFill>
                <a:latin typeface="+mn-lt"/>
                <a:cs typeface="+mn-cs"/>
              </a:rPr>
              <a:t>البني</a:t>
            </a:r>
            <a:r>
              <a:rPr lang="ar-SA" sz="3600" b="1" dirty="0">
                <a:latin typeface="+mn-lt"/>
                <a:cs typeface="+mn-cs"/>
              </a:rPr>
              <a:t> على الذين يفضلون </a:t>
            </a:r>
            <a:r>
              <a:rPr lang="ar-SA" sz="3600" b="1" dirty="0">
                <a:solidFill>
                  <a:srgbClr val="00B050"/>
                </a:solidFill>
                <a:latin typeface="+mn-lt"/>
                <a:cs typeface="+mn-cs"/>
              </a:rPr>
              <a:t>الأخضر</a:t>
            </a:r>
            <a:r>
              <a:rPr lang="ar-SA" sz="3600" b="1" dirty="0">
                <a:latin typeface="+mn-lt"/>
                <a:cs typeface="+mn-cs"/>
              </a:rPr>
              <a:t>؟</a:t>
            </a:r>
            <a:endParaRPr lang="ar-SA" sz="3600" b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438" y="71438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2576235">
            <a:off x="395288" y="296863"/>
            <a:ext cx="857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>
                <a:solidFill>
                  <a:srgbClr val="FFFF00"/>
                </a:solidFill>
                <a:latin typeface="Comic Sans MS" pitchFamily="66" charset="0"/>
              </a:rPr>
              <a:t>4</a:t>
            </a:r>
          </a:p>
        </p:txBody>
      </p:sp>
      <p:graphicFrame>
        <p:nvGraphicFramePr>
          <p:cNvPr id="8" name="جدول 7"/>
          <p:cNvGraphicFramePr>
            <a:graphicFrameLocks noGrp="1"/>
          </p:cNvGraphicFramePr>
          <p:nvPr/>
        </p:nvGraphicFramePr>
        <p:xfrm>
          <a:off x="63500" y="4286250"/>
          <a:ext cx="6096000" cy="257174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96000"/>
              </a:tblGrid>
              <a:tr h="709347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862397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2028130" y="4356968"/>
            <a:ext cx="2255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chemeClr val="bg1"/>
                </a:solidFill>
              </a:rPr>
              <a:t>الألوان المفضلة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5757863" y="4895850"/>
            <a:ext cx="31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solidFill>
                  <a:srgbClr val="0000FF"/>
                </a:solidFill>
              </a:rPr>
              <a:t>ز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5564188" y="5383213"/>
            <a:ext cx="511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ln>
                  <a:solidFill>
                    <a:srgbClr val="793905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689600" y="5954713"/>
            <a:ext cx="385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ln>
                  <a:solidFill>
                    <a:srgbClr val="FFC000"/>
                  </a:solidFill>
                </a:ln>
                <a:solidFill>
                  <a:srgbClr val="793905"/>
                </a:solidFill>
              </a:rPr>
              <a:t>ب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4778375" y="4883150"/>
            <a:ext cx="511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ln>
                  <a:solidFill>
                    <a:srgbClr val="793905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4972050" y="5370513"/>
            <a:ext cx="31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rgbClr val="0000FF"/>
                </a:solidFill>
              </a:rPr>
              <a:t>ز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938713" y="5942013"/>
            <a:ext cx="350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rgbClr val="0000FF"/>
                </a:solidFill>
              </a:rPr>
              <a:t>ع</a:t>
            </a: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4114800" y="4883150"/>
            <a:ext cx="31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rgbClr val="0000FF"/>
                </a:solidFill>
              </a:rPr>
              <a:t>ز</a:t>
            </a: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4046538" y="5370513"/>
            <a:ext cx="385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ln>
                  <a:solidFill>
                    <a:srgbClr val="FFC000"/>
                  </a:solidFill>
                </a:ln>
                <a:solidFill>
                  <a:srgbClr val="793905"/>
                </a:solidFill>
              </a:rPr>
              <a:t>ب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114800" y="5942013"/>
            <a:ext cx="31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rgbClr val="0000FF"/>
                </a:solidFill>
              </a:rPr>
              <a:t>ز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3141663" y="4895850"/>
            <a:ext cx="361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solidFill>
                  <a:srgbClr val="00B050"/>
                </a:solidFill>
              </a:rPr>
              <a:t>خ</a:t>
            </a: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3117850" y="5383213"/>
            <a:ext cx="385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ln>
                  <a:solidFill>
                    <a:srgbClr val="FFC000"/>
                  </a:solidFill>
                </a:ln>
                <a:solidFill>
                  <a:srgbClr val="793905"/>
                </a:solidFill>
              </a:rPr>
              <a:t>ب</a:t>
            </a: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2992438" y="5954713"/>
            <a:ext cx="511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ln>
                  <a:solidFill>
                    <a:srgbClr val="793905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2117725" y="4895850"/>
            <a:ext cx="385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ln>
                  <a:solidFill>
                    <a:srgbClr val="FFC000"/>
                  </a:solidFill>
                </a:ln>
                <a:solidFill>
                  <a:srgbClr val="793905"/>
                </a:solidFill>
              </a:rPr>
              <a:t>ب</a:t>
            </a:r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1992313" y="5383213"/>
            <a:ext cx="511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ln>
                  <a:solidFill>
                    <a:srgbClr val="793905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2185988" y="5954713"/>
            <a:ext cx="31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rgbClr val="0000FF"/>
                </a:solidFill>
              </a:rPr>
              <a:t>ر</a:t>
            </a:r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1257300" y="4895850"/>
            <a:ext cx="31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rgbClr val="0000FF"/>
                </a:solidFill>
              </a:rPr>
              <a:t>ز</a:t>
            </a:r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1212850" y="5383213"/>
            <a:ext cx="361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solidFill>
                  <a:srgbClr val="00B050"/>
                </a:solidFill>
              </a:rPr>
              <a:t>خ</a:t>
            </a:r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1257300" y="5954713"/>
            <a:ext cx="31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>
                <a:solidFill>
                  <a:srgbClr val="0000FF"/>
                </a:solidFill>
              </a:rPr>
              <a:t>ز</a:t>
            </a:r>
          </a:p>
        </p:txBody>
      </p:sp>
      <p:sp>
        <p:nvSpPr>
          <p:cNvPr id="28" name="مربع نص 27"/>
          <p:cNvSpPr txBox="1">
            <a:spLocks noChangeArrowheads="1"/>
          </p:cNvSpPr>
          <p:nvPr/>
        </p:nvSpPr>
        <p:spPr bwMode="auto">
          <a:xfrm>
            <a:off x="260350" y="4895850"/>
            <a:ext cx="385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ln>
                  <a:solidFill>
                    <a:srgbClr val="FFC000"/>
                  </a:solidFill>
                </a:ln>
                <a:solidFill>
                  <a:srgbClr val="793905"/>
                </a:solidFill>
              </a:rPr>
              <a:t>ب</a:t>
            </a:r>
          </a:p>
        </p:txBody>
      </p: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284163" y="5383213"/>
            <a:ext cx="361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solidFill>
                  <a:srgbClr val="00B050"/>
                </a:solidFill>
              </a:rPr>
              <a:t>خ</a:t>
            </a:r>
          </a:p>
        </p:txBody>
      </p:sp>
      <p:sp>
        <p:nvSpPr>
          <p:cNvPr id="30" name="مربع نص 29"/>
          <p:cNvSpPr txBox="1">
            <a:spLocks noChangeArrowheads="1"/>
          </p:cNvSpPr>
          <p:nvPr/>
        </p:nvSpPr>
        <p:spPr bwMode="auto">
          <a:xfrm>
            <a:off x="260350" y="5954713"/>
            <a:ext cx="385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>
                <a:ln>
                  <a:solidFill>
                    <a:srgbClr val="FFC000"/>
                  </a:solidFill>
                </a:ln>
                <a:solidFill>
                  <a:srgbClr val="793905"/>
                </a:solidFill>
              </a:rPr>
              <a:t>ب</a:t>
            </a:r>
          </a:p>
        </p:txBody>
      </p:sp>
      <p:sp>
        <p:nvSpPr>
          <p:cNvPr id="31" name="مربع نص 30"/>
          <p:cNvSpPr txBox="1">
            <a:spLocks noChangeArrowheads="1"/>
          </p:cNvSpPr>
          <p:nvPr/>
        </p:nvSpPr>
        <p:spPr bwMode="auto">
          <a:xfrm>
            <a:off x="4567661" y="6351711"/>
            <a:ext cx="1372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/>
              <a:t>ز = </a:t>
            </a:r>
            <a:r>
              <a:rPr lang="ar-EG" sz="2400" b="1" dirty="0" err="1">
                <a:solidFill>
                  <a:srgbClr val="0000FF"/>
                </a:solidFill>
              </a:rPr>
              <a:t>أزرق،</a:t>
            </a:r>
            <a:r>
              <a:rPr lang="ar-EG" sz="24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2" name="مربع نص 31"/>
          <p:cNvSpPr txBox="1">
            <a:spLocks noChangeArrowheads="1"/>
          </p:cNvSpPr>
          <p:nvPr/>
        </p:nvSpPr>
        <p:spPr bwMode="auto">
          <a:xfrm>
            <a:off x="2991119" y="6351711"/>
            <a:ext cx="1580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 err="1" smtClean="0"/>
              <a:t>ص </a:t>
            </a:r>
            <a:r>
              <a:rPr lang="ar-EG" sz="2400" b="1" dirty="0" smtClean="0"/>
              <a:t>= </a:t>
            </a:r>
            <a:r>
              <a:rPr lang="ar-EG" sz="2400" b="1" dirty="0" err="1">
                <a:ln>
                  <a:solidFill>
                    <a:srgbClr val="793905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أصفر</a:t>
            </a:r>
            <a:r>
              <a:rPr lang="ar-EG" sz="2400" b="1" dirty="0" err="1">
                <a:solidFill>
                  <a:srgbClr val="0000FF"/>
                </a:solidFill>
              </a:rPr>
              <a:t>،</a:t>
            </a:r>
            <a:r>
              <a:rPr lang="ar-EG" sz="24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3" name="مربع نص 32"/>
          <p:cNvSpPr txBox="1">
            <a:spLocks noChangeArrowheads="1"/>
          </p:cNvSpPr>
          <p:nvPr/>
        </p:nvSpPr>
        <p:spPr bwMode="auto">
          <a:xfrm>
            <a:off x="1738892" y="6309320"/>
            <a:ext cx="11769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 err="1" smtClean="0"/>
              <a:t>ب </a:t>
            </a:r>
            <a:r>
              <a:rPr lang="ar-EG" sz="2400" b="1" dirty="0"/>
              <a:t>= </a:t>
            </a:r>
            <a:r>
              <a:rPr lang="ar-EG" sz="2400" b="1" dirty="0" err="1">
                <a:solidFill>
                  <a:srgbClr val="793905"/>
                </a:solidFill>
              </a:rPr>
              <a:t>بني</a:t>
            </a:r>
            <a:r>
              <a:rPr lang="ar-EG" sz="2400" b="1" dirty="0" err="1" smtClean="0">
                <a:solidFill>
                  <a:srgbClr val="0000FF"/>
                </a:solidFill>
              </a:rPr>
              <a:t>،</a:t>
            </a:r>
            <a:endParaRPr lang="ar-EG" sz="2400" b="1" dirty="0">
              <a:solidFill>
                <a:srgbClr val="0000FF"/>
              </a:solidFill>
            </a:endParaRPr>
          </a:p>
        </p:txBody>
      </p:sp>
      <p:sp>
        <p:nvSpPr>
          <p:cNvPr id="34" name="مربع نص 33"/>
          <p:cNvSpPr txBox="1">
            <a:spLocks noChangeArrowheads="1"/>
          </p:cNvSpPr>
          <p:nvPr/>
        </p:nvSpPr>
        <p:spPr bwMode="auto">
          <a:xfrm>
            <a:off x="367152" y="6351711"/>
            <a:ext cx="1396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400" b="1" dirty="0" err="1" smtClean="0"/>
              <a:t>خ </a:t>
            </a:r>
            <a:r>
              <a:rPr lang="ar-EG" sz="2400" b="1" dirty="0"/>
              <a:t>= </a:t>
            </a:r>
            <a:r>
              <a:rPr lang="ar-EG" sz="2400" b="1" dirty="0">
                <a:solidFill>
                  <a:srgbClr val="00B050"/>
                </a:solidFill>
              </a:rPr>
              <a:t>أخضر</a:t>
            </a:r>
            <a:r>
              <a:rPr lang="ar-EG" sz="2400" b="1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12 - فوق الاجر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لوان الجدول الآتي يبين الألو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696 - low pitch sm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ألوان المفض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46 - coins 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ألوان المفض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ز = أزرق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ص = أصفر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ب = بني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خ = أخض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بيانات مخزّنة 3"/>
          <p:cNvSpPr/>
          <p:nvPr/>
        </p:nvSpPr>
        <p:spPr>
          <a:xfrm>
            <a:off x="0" y="357166"/>
            <a:ext cx="9429784" cy="6215106"/>
          </a:xfrm>
          <a:prstGeom prst="flowChartOnlineStorag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 prst="slop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>
              <a:solidFill>
                <a:schemeClr val="bg1"/>
              </a:solidFill>
            </a:endParaRPr>
          </a:p>
        </p:txBody>
      </p:sp>
      <p:sp>
        <p:nvSpPr>
          <p:cNvPr id="5" name="مخطط انسيابي: بيانات مخزّنة 4"/>
          <p:cNvSpPr/>
          <p:nvPr/>
        </p:nvSpPr>
        <p:spPr>
          <a:xfrm>
            <a:off x="0" y="0"/>
            <a:ext cx="9144000" cy="6500834"/>
          </a:xfrm>
          <a:prstGeom prst="flowChartOnlineStorage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slop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>
              <a:solidFill>
                <a:schemeClr val="bg1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14282" y="71414"/>
            <a:ext cx="7167171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solidFill>
                  <a:srgbClr val="C00000"/>
                </a:solidFill>
              </a:rPr>
              <a:t>أفهم: </a:t>
            </a:r>
            <a:r>
              <a:rPr lang="ar-EG" sz="3600" b="1" dirty="0"/>
              <a:t>ماذا أعرف عن المسألة؟ </a:t>
            </a:r>
            <a:endParaRPr lang="en-US" sz="3600" dirty="0"/>
          </a:p>
          <a:p>
            <a:r>
              <a:rPr lang="ar-EG" sz="3600" b="1" dirty="0"/>
              <a:t>جدول يبين الألوان المفضلة لطلاب أحد فصول الصف </a:t>
            </a:r>
            <a:r>
              <a:rPr lang="ar-EG" sz="3600" b="1" dirty="0" smtClean="0"/>
              <a:t>السادس</a:t>
            </a:r>
            <a:r>
              <a:rPr lang="ar-SA" sz="3600" b="1" dirty="0" smtClean="0"/>
              <a:t>.</a:t>
            </a:r>
          </a:p>
          <a:p>
            <a:endParaRPr lang="en-US" sz="3600" dirty="0"/>
          </a:p>
          <a:p>
            <a:r>
              <a:rPr lang="ar-EG" sz="3600" b="1" dirty="0">
                <a:solidFill>
                  <a:srgbClr val="FF0000"/>
                </a:solidFill>
              </a:rPr>
              <a:t>ما المطلوب مني؟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ar-EG" sz="3600" b="1" dirty="0" smtClean="0"/>
              <a:t>أكون جدولًا تكراري</a:t>
            </a:r>
            <a:r>
              <a:rPr lang="ar-SA" sz="3600" b="1" dirty="0" smtClean="0"/>
              <a:t>ًّ</a:t>
            </a:r>
            <a:r>
              <a:rPr lang="ar-EG" sz="3600" b="1" dirty="0" smtClean="0"/>
              <a:t>ا للبيانات.</a:t>
            </a:r>
            <a:endParaRPr lang="en-US" sz="3600" dirty="0"/>
          </a:p>
          <a:p>
            <a:r>
              <a:rPr lang="ar-EG" sz="3600" b="1" dirty="0"/>
              <a:t>كم يزيد عدد الطلاب الذين يفضلون اللون البني على الذين يفضلون الأخضر</a:t>
            </a:r>
            <a:r>
              <a:rPr lang="ar-EG" sz="3600" b="1" dirty="0" smtClean="0"/>
              <a:t>؟</a:t>
            </a:r>
            <a:endParaRPr lang="ar-SA" sz="3600" b="1" dirty="0" smtClean="0"/>
          </a:p>
          <a:p>
            <a:endParaRPr lang="en-US" sz="3600" dirty="0"/>
          </a:p>
          <a:p>
            <a:r>
              <a:rPr lang="ar-EG" sz="4000" b="1" dirty="0">
                <a:solidFill>
                  <a:srgbClr val="C00000"/>
                </a:solidFill>
              </a:rPr>
              <a:t>أ</a:t>
            </a:r>
            <a:r>
              <a:rPr lang="ar-EG" sz="4000" b="1" dirty="0" smtClean="0">
                <a:solidFill>
                  <a:srgbClr val="C00000"/>
                </a:solidFill>
              </a:rPr>
              <a:t>خطط</a:t>
            </a:r>
            <a:r>
              <a:rPr lang="ar-EG" sz="4000" b="1" dirty="0">
                <a:solidFill>
                  <a:srgbClr val="C00000"/>
                </a:solidFill>
              </a:rPr>
              <a:t>: </a:t>
            </a:r>
            <a:r>
              <a:rPr lang="ar-EG" sz="3600" b="1" dirty="0" smtClean="0"/>
              <a:t>أستعمل </a:t>
            </a:r>
            <a:r>
              <a:rPr lang="ar-EG" sz="3600" b="1" dirty="0"/>
              <a:t>خطة إنشاء جدول لحل </a:t>
            </a:r>
            <a:r>
              <a:rPr lang="ar-EG" sz="3600" b="1" dirty="0" smtClean="0"/>
              <a:t>المسألة</a:t>
            </a:r>
            <a:r>
              <a:rPr lang="ar-SA" sz="3600" b="1" dirty="0" smtClean="0"/>
              <a:t>.</a:t>
            </a:r>
            <a:r>
              <a:rPr lang="ar-EG" sz="3600" b="1" dirty="0"/>
              <a:t> </a:t>
            </a:r>
            <a:endParaRPr lang="en-US" sz="3600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1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فهم ماذا أعرف عن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جدول يبين الألوان المفض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المطلوب م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كون جدولا تكرار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كم يزيد عدد الطلاب الذين يفضلون اللون الب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خطط أستعمل خطة إنش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642911" y="5143512"/>
            <a:ext cx="70009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solidFill>
                  <a:srgbClr val="0000FF"/>
                </a:solidFill>
              </a:rPr>
              <a:t>يزيد عدد الطلاب الذين يفضلون اللون البني </a:t>
            </a:r>
            <a:r>
              <a:rPr lang="ar-EG" sz="3600" b="1" dirty="0" smtClean="0">
                <a:solidFill>
                  <a:srgbClr val="0000FF"/>
                </a:solidFill>
              </a:rPr>
              <a:t>على</a:t>
            </a:r>
            <a:r>
              <a:rPr lang="ar-SA" sz="3600" b="1" dirty="0" smtClean="0">
                <a:solidFill>
                  <a:srgbClr val="0000FF"/>
                </a:solidFill>
              </a:rPr>
              <a:t> اللون </a:t>
            </a:r>
            <a:r>
              <a:rPr lang="ar-EG" sz="3600" b="1" dirty="0" smtClean="0">
                <a:solidFill>
                  <a:srgbClr val="0000FF"/>
                </a:solidFill>
              </a:rPr>
              <a:t>الأخضر </a:t>
            </a:r>
            <a:r>
              <a:rPr lang="ar-EG" sz="3600" b="1" dirty="0" err="1">
                <a:solidFill>
                  <a:srgbClr val="0000FF"/>
                </a:solidFill>
              </a:rPr>
              <a:t>بـ</a:t>
            </a:r>
            <a:r>
              <a:rPr lang="ar-EG" sz="3600" b="1" dirty="0">
                <a:solidFill>
                  <a:srgbClr val="0000FF"/>
                </a:solidFill>
              </a:rPr>
              <a:t> </a:t>
            </a:r>
            <a:r>
              <a:rPr lang="ar-EG" sz="3600" b="1" dirty="0" smtClean="0">
                <a:solidFill>
                  <a:srgbClr val="0000FF"/>
                </a:solidFill>
              </a:rPr>
              <a:t>2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3183830" y="116632"/>
            <a:ext cx="5708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/>
              <a:t>أحل</a:t>
            </a:r>
            <a:r>
              <a:rPr lang="ar-EG" sz="4000" b="1" dirty="0" smtClean="0"/>
              <a:t>:</a:t>
            </a:r>
            <a:endParaRPr lang="en-US" sz="4000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142925" y="1679991"/>
          <a:ext cx="6143700" cy="3154680"/>
        </p:xfrm>
        <a:graphic>
          <a:graphicData uri="http://schemas.openxmlformats.org/drawingml/2006/table">
            <a:tbl>
              <a:tblPr rtl="1"/>
              <a:tblGrid>
                <a:gridCol w="2047900"/>
                <a:gridCol w="2047900"/>
                <a:gridCol w="2047900"/>
              </a:tblGrid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857883" y="1679991"/>
            <a:ext cx="876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اللون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5854708" y="2322929"/>
            <a:ext cx="8810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أزرق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854708" y="2894429"/>
            <a:ext cx="9017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أصفر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5929321" y="3608804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بني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3571875" y="1679991"/>
            <a:ext cx="135413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الإشارات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3720575" y="2322929"/>
            <a:ext cx="1170513" cy="62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strike="sngStrike" dirty="0" err="1" smtClean="0"/>
              <a:t>||||</a:t>
            </a:r>
            <a:r>
              <a:rPr lang="ar-EG" sz="3200" b="1" dirty="0" err="1" smtClean="0"/>
              <a:t>  </a:t>
            </a:r>
            <a:r>
              <a:rPr lang="ar-EG" sz="3200" dirty="0" err="1" smtClean="0"/>
              <a:t> ||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4283968" y="2924944"/>
            <a:ext cx="614271" cy="62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dirty="0" err="1" smtClean="0"/>
              <a:t>||||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3851920" y="3573016"/>
            <a:ext cx="1063112" cy="62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strike="sngStrike" dirty="0" err="1" smtClean="0"/>
              <a:t>||||</a:t>
            </a:r>
            <a:r>
              <a:rPr lang="ar-EG" sz="3200" dirty="0" err="1" smtClean="0"/>
              <a:t>   |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1497124" y="1679991"/>
            <a:ext cx="1431802" cy="62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التكرارات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1928813" y="2394366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2000250" y="2965866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000250" y="3608804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5715008" y="4200941"/>
            <a:ext cx="9842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أخضر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4283968" y="4200941"/>
            <a:ext cx="614271" cy="62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dirty="0" err="1" smtClean="0"/>
              <a:t>||||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2000250" y="4180304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2923199" y="836712"/>
            <a:ext cx="2497800" cy="68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600" b="1" dirty="0" smtClean="0">
                <a:solidFill>
                  <a:srgbClr val="63242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الألوان المفضلة</a:t>
            </a:r>
            <a:endParaRPr lang="en-US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لوان المفضل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زر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 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تكر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أصف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 إشارات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4 مرات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ب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 إشارات 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6 مرات  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أخض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4 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4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يزيد عدد الطلاب الذين يفضلون ال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2" grpId="0" build="p" bldLvl="2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253262" y="3284984"/>
            <a:ext cx="8676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إذا </a:t>
            </a:r>
            <a:r>
              <a:rPr lang="ar-EG" sz="3600" b="1" dirty="0" err="1" smtClean="0">
                <a:solidFill>
                  <a:srgbClr val="0000FF"/>
                </a:solidFill>
              </a:rPr>
              <a:t>ع</a:t>
            </a:r>
            <a:r>
              <a:rPr lang="ar-SA" sz="3600" b="1" dirty="0" smtClean="0">
                <a:solidFill>
                  <a:srgbClr val="0000FF"/>
                </a:solidFill>
              </a:rPr>
              <a:t>ُ</a:t>
            </a:r>
            <a:r>
              <a:rPr lang="ar-EG" sz="3600" b="1" dirty="0" smtClean="0">
                <a:solidFill>
                  <a:srgbClr val="0000FF"/>
                </a:solidFill>
              </a:rPr>
              <a:t>د</a:t>
            </a:r>
            <a:r>
              <a:rPr lang="ar-SA" sz="3600" b="1" dirty="0" smtClean="0">
                <a:solidFill>
                  <a:srgbClr val="0000FF"/>
                </a:solidFill>
              </a:rPr>
              <a:t>ْ</a:t>
            </a:r>
            <a:r>
              <a:rPr lang="ar-EG" sz="3600" b="1" dirty="0" smtClean="0">
                <a:solidFill>
                  <a:srgbClr val="0000FF"/>
                </a:solidFill>
              </a:rPr>
              <a:t>ت</a:t>
            </a:r>
            <a:r>
              <a:rPr lang="ar-SA" sz="3600" b="1" dirty="0" smtClean="0">
                <a:solidFill>
                  <a:srgbClr val="0000FF"/>
                </a:solidFill>
              </a:rPr>
              <a:t>َ</a:t>
            </a:r>
            <a:r>
              <a:rPr lang="ar-EG" sz="3600" b="1" dirty="0" smtClean="0">
                <a:solidFill>
                  <a:srgbClr val="0000FF"/>
                </a:solidFill>
              </a:rPr>
              <a:t> </a:t>
            </a:r>
            <a:r>
              <a:rPr lang="ar-EG" sz="3600" b="1" dirty="0">
                <a:solidFill>
                  <a:srgbClr val="0000FF"/>
                </a:solidFill>
              </a:rPr>
              <a:t>إلى القائمة ستجد أن 6 طلاب اختاروا اللون </a:t>
            </a:r>
            <a:r>
              <a:rPr lang="ar-EG" sz="3600" b="1" dirty="0" smtClean="0">
                <a:solidFill>
                  <a:srgbClr val="0000FF"/>
                </a:solidFill>
              </a:rPr>
              <a:t>البني</a:t>
            </a:r>
            <a:r>
              <a:rPr lang="ar-SA" sz="3600" b="1" dirty="0" smtClean="0">
                <a:solidFill>
                  <a:srgbClr val="0000FF"/>
                </a:solidFill>
              </a:rPr>
              <a:t>،</a:t>
            </a:r>
            <a:r>
              <a:rPr lang="ar-EG" sz="3600" b="1" dirty="0" smtClean="0">
                <a:solidFill>
                  <a:srgbClr val="0000FF"/>
                </a:solidFill>
              </a:rPr>
              <a:t> </a:t>
            </a:r>
            <a:r>
              <a:rPr lang="ar-EG" sz="3600" b="1" dirty="0">
                <a:solidFill>
                  <a:srgbClr val="0000FF"/>
                </a:solidFill>
              </a:rPr>
              <a:t>و4 طلاب اختاروا اللون </a:t>
            </a:r>
            <a:r>
              <a:rPr lang="ar-EG" sz="3600" b="1" dirty="0" smtClean="0">
                <a:solidFill>
                  <a:srgbClr val="0000FF"/>
                </a:solidFill>
              </a:rPr>
              <a:t>الأخضر</a:t>
            </a:r>
            <a:r>
              <a:rPr lang="ar-SA" sz="3600" b="1" dirty="0" smtClean="0">
                <a:solidFill>
                  <a:srgbClr val="0000FF"/>
                </a:solidFill>
              </a:rPr>
              <a:t>؛</a:t>
            </a:r>
            <a:br>
              <a:rPr lang="ar-SA" sz="3600" b="1" dirty="0" smtClean="0">
                <a:solidFill>
                  <a:srgbClr val="0000FF"/>
                </a:solidFill>
              </a:rPr>
            </a:br>
            <a:r>
              <a:rPr lang="ar-EG" sz="3600" b="1" dirty="0" smtClean="0">
                <a:solidFill>
                  <a:srgbClr val="0000FF"/>
                </a:solidFill>
              </a:rPr>
              <a:t>لذا </a:t>
            </a:r>
            <a:r>
              <a:rPr lang="ar-EG" sz="3600" b="1" dirty="0">
                <a:solidFill>
                  <a:srgbClr val="0000FF"/>
                </a:solidFill>
              </a:rPr>
              <a:t>فالإجابة الصحيحة أن الفرق طالبان.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3039814" y="1640994"/>
            <a:ext cx="5708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 smtClean="0"/>
              <a:t>أتحقق:</a:t>
            </a:r>
            <a:endParaRPr lang="en-US" sz="4000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عدت إلى القائمة ستجد أن 6 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2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71438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2576235">
            <a:off x="395288" y="296863"/>
            <a:ext cx="857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>
                <a:solidFill>
                  <a:srgbClr val="FFFF00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4" name="إطار 3"/>
          <p:cNvSpPr/>
          <p:nvPr/>
        </p:nvSpPr>
        <p:spPr bwMode="auto">
          <a:xfrm>
            <a:off x="285720" y="1285860"/>
            <a:ext cx="8858280" cy="3714776"/>
          </a:xfrm>
          <a:prstGeom prst="frame">
            <a:avLst>
              <a:gd name="adj1" fmla="val 19736"/>
            </a:avLst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000125" y="1928813"/>
            <a:ext cx="7500938" cy="2308225"/>
          </a:xfrm>
          <a:prstGeom prst="rect">
            <a:avLst/>
          </a:prstGeom>
          <a:solidFill>
            <a:srgbClr val="FFFFCC"/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rtlCol="1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00"/>
                </a:solidFill>
                <a:latin typeface="+mn-lt"/>
                <a:cs typeface="+mn-cs"/>
              </a:rPr>
              <a:t> اختبار: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الجدول الآتي</a:t>
            </a:r>
            <a:r>
              <a:rPr lang="ar-SA" sz="3600" b="1" dirty="0"/>
              <a:t> يوضح</a:t>
            </a:r>
            <a:r>
              <a:rPr lang="ar-SA" sz="3600" b="1" dirty="0">
                <a:latin typeface="+mn-lt"/>
                <a:cs typeface="+mn-cs"/>
              </a:rPr>
              <a:t> درجات عدد من طلاب الصفِّ السادس في اختبار مادة الرياضيات.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فكم </a:t>
            </a:r>
            <a:r>
              <a:rPr lang="ar-SA" sz="3600" b="1" dirty="0" smtClean="0">
                <a:latin typeface="+mn-lt"/>
                <a:cs typeface="+mn-cs"/>
              </a:rPr>
              <a:t>طالب</a:t>
            </a:r>
            <a:r>
              <a:rPr lang="ar-EG" sz="3600" b="1" dirty="0" smtClean="0">
                <a:latin typeface="+mn-lt"/>
                <a:cs typeface="+mn-cs"/>
              </a:rPr>
              <a:t>ً</a:t>
            </a:r>
            <a:r>
              <a:rPr lang="ar-SA" sz="3600" b="1" dirty="0" smtClean="0">
                <a:latin typeface="+mn-lt"/>
                <a:cs typeface="+mn-cs"/>
              </a:rPr>
              <a:t>ا</a:t>
            </a:r>
            <a:r>
              <a:rPr lang="ar-EG" sz="3600" b="1" dirty="0" smtClean="0">
                <a:latin typeface="+mn-lt"/>
                <a:cs typeface="+mn-cs"/>
              </a:rPr>
              <a:t> </a:t>
            </a:r>
            <a:r>
              <a:rPr lang="ar-EG" sz="3600" b="1" dirty="0">
                <a:latin typeface="+mn-lt"/>
                <a:cs typeface="+mn-cs"/>
              </a:rPr>
              <a:t>كانت</a:t>
            </a:r>
            <a:r>
              <a:rPr lang="ar-SA" sz="3600" b="1" dirty="0">
                <a:latin typeface="+mn-lt"/>
                <a:cs typeface="+mn-cs"/>
              </a:rPr>
              <a:t> </a:t>
            </a:r>
            <a:r>
              <a:rPr lang="ar-EG" sz="3600" b="1" dirty="0">
                <a:latin typeface="+mn-lt"/>
                <a:cs typeface="+mn-cs"/>
              </a:rPr>
              <a:t>درجته </a:t>
            </a:r>
            <a:r>
              <a:rPr lang="ar-SA" sz="3600" b="1" dirty="0">
                <a:latin typeface="+mn-lt"/>
                <a:cs typeface="+mn-cs"/>
              </a:rPr>
              <a:t>٧ على الأقلِّ؟</a:t>
            </a:r>
            <a:endParaRPr lang="ar-SA" sz="36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7" name="جدول 6"/>
          <p:cNvGraphicFramePr>
            <a:graphicFrameLocks noGrp="1"/>
          </p:cNvGraphicFramePr>
          <p:nvPr/>
        </p:nvGraphicFramePr>
        <p:xfrm>
          <a:off x="1420813" y="4357688"/>
          <a:ext cx="6096000" cy="233099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96000"/>
              </a:tblGrid>
              <a:tr h="64294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688049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338513" y="4357688"/>
            <a:ext cx="2084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chemeClr val="bg1"/>
                </a:solidFill>
              </a:rPr>
              <a:t>درجات الطلاب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7016750" y="50006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7016750" y="55721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7016750" y="61436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6230938" y="49879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6230938" y="55594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6230938" y="61309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5373688" y="49879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5211763" y="5559425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5374116" y="6130925"/>
            <a:ext cx="415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 smtClean="0">
                <a:solidFill>
                  <a:srgbClr val="0000FF"/>
                </a:solidFill>
              </a:rPr>
              <a:t>9</a:t>
            </a:r>
            <a:endParaRPr lang="ar-EG" sz="3200" b="1" dirty="0">
              <a:solidFill>
                <a:srgbClr val="0000FF"/>
              </a:solidFill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4445000" y="50006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4283075" y="5572125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4445000" y="61436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3444875" y="50006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3444875" y="55721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3214688" y="6143625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2425700" y="5000625"/>
            <a:ext cx="64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2516188" y="55721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2516188" y="61436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28" name="مربع نص 27"/>
          <p:cNvSpPr txBox="1">
            <a:spLocks noChangeArrowheads="1"/>
          </p:cNvSpPr>
          <p:nvPr/>
        </p:nvSpPr>
        <p:spPr bwMode="auto">
          <a:xfrm>
            <a:off x="1587500" y="50006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1357313" y="5572125"/>
            <a:ext cx="64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10</a:t>
            </a:r>
          </a:p>
        </p:txBody>
      </p:sp>
      <p:sp>
        <p:nvSpPr>
          <p:cNvPr id="30" name="مربع نص 29"/>
          <p:cNvSpPr txBox="1">
            <a:spLocks noChangeArrowheads="1"/>
          </p:cNvSpPr>
          <p:nvPr/>
        </p:nvSpPr>
        <p:spPr bwMode="auto">
          <a:xfrm>
            <a:off x="1587500" y="6143625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5</a:t>
            </a: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ختبار الجدول الآتي يوضح درج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رجات ال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 bldLvl="2" animBg="1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إطار 3"/>
          <p:cNvSpPr/>
          <p:nvPr/>
        </p:nvSpPr>
        <p:spPr bwMode="auto">
          <a:xfrm>
            <a:off x="142876" y="357166"/>
            <a:ext cx="8858280" cy="6215106"/>
          </a:xfrm>
          <a:prstGeom prst="frame">
            <a:avLst>
              <a:gd name="adj1" fmla="val 19736"/>
            </a:avLst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857250" y="714375"/>
            <a:ext cx="7500938" cy="5632311"/>
          </a:xfrm>
          <a:prstGeom prst="rect">
            <a:avLst/>
          </a:prstGeom>
          <a:solidFill>
            <a:srgbClr val="FFFFCC"/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rtlCol="1">
            <a:spAutoFit/>
          </a:bodyPr>
          <a:lstStyle/>
          <a:p>
            <a:pPr>
              <a:defRPr/>
            </a:pPr>
            <a:endParaRPr lang="ar-EG" sz="3600" b="1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ar-EG" sz="3600" b="1" dirty="0" smtClean="0">
                <a:solidFill>
                  <a:srgbClr val="C00000"/>
                </a:solidFill>
              </a:rPr>
              <a:t>أفهم</a:t>
            </a:r>
            <a:r>
              <a:rPr lang="ar-EG" sz="3600" b="1" dirty="0">
                <a:solidFill>
                  <a:srgbClr val="C00000"/>
                </a:solidFill>
              </a:rPr>
              <a:t>: </a:t>
            </a:r>
            <a:r>
              <a:rPr lang="ar-EG" sz="3600" b="1" dirty="0"/>
              <a:t>ماذا </a:t>
            </a:r>
            <a:r>
              <a:rPr lang="ar-EG" sz="3600" b="1" dirty="0" smtClean="0"/>
              <a:t>أعرف </a:t>
            </a:r>
            <a:r>
              <a:rPr lang="ar-EG" sz="3600" b="1" dirty="0"/>
              <a:t>عن المسألة؟</a:t>
            </a:r>
            <a:endParaRPr lang="en-US" sz="3600" dirty="0"/>
          </a:p>
          <a:p>
            <a:pPr>
              <a:defRPr/>
            </a:pPr>
            <a:r>
              <a:rPr lang="ar-EG" sz="3600" b="1" dirty="0"/>
              <a:t>جدول يوضح درجات عدد من طلاب الصف السادس في اختبار مادة الرياضيات.</a:t>
            </a:r>
            <a:endParaRPr lang="en-US" sz="3600" dirty="0"/>
          </a:p>
          <a:p>
            <a:pPr>
              <a:defRPr/>
            </a:pPr>
            <a:endParaRPr lang="ar-EG" sz="3600" b="1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ar-EG" sz="3600" b="1" dirty="0" smtClean="0">
                <a:solidFill>
                  <a:srgbClr val="C00000"/>
                </a:solidFill>
              </a:rPr>
              <a:t>ما </a:t>
            </a:r>
            <a:r>
              <a:rPr lang="ar-EG" sz="3600" b="1" dirty="0">
                <a:solidFill>
                  <a:srgbClr val="C00000"/>
                </a:solidFill>
              </a:rPr>
              <a:t>المطلوب مني؟</a:t>
            </a:r>
            <a:endParaRPr lang="en-US" sz="3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ar-EG" sz="3600" b="1" dirty="0"/>
              <a:t>كم </a:t>
            </a:r>
            <a:r>
              <a:rPr lang="ar-EG" sz="3600" b="1" dirty="0" smtClean="0"/>
              <a:t>طالبًا </a:t>
            </a:r>
            <a:r>
              <a:rPr lang="ar-EG" sz="3600" b="1" dirty="0"/>
              <a:t>حصل على درجة 7 على الأقل؟</a:t>
            </a:r>
            <a:endParaRPr lang="en-US" sz="3600" dirty="0"/>
          </a:p>
          <a:p>
            <a:pPr>
              <a:defRPr/>
            </a:pPr>
            <a:endParaRPr lang="ar-EG" sz="3600" b="1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ar-EG" sz="3600" b="1" dirty="0" smtClean="0">
                <a:solidFill>
                  <a:srgbClr val="C00000"/>
                </a:solidFill>
              </a:rPr>
              <a:t>أخطط</a:t>
            </a:r>
            <a:r>
              <a:rPr lang="ar-EG" sz="3600" b="1" dirty="0">
                <a:solidFill>
                  <a:srgbClr val="C00000"/>
                </a:solidFill>
              </a:rPr>
              <a:t>: </a:t>
            </a:r>
            <a:r>
              <a:rPr lang="ar-EG" sz="3600" b="1" dirty="0" smtClean="0"/>
              <a:t>أستعمل </a:t>
            </a:r>
            <a:r>
              <a:rPr lang="ar-EG" sz="3600" b="1" dirty="0"/>
              <a:t>خطة إنشاء جدول لحل </a:t>
            </a:r>
            <a:r>
              <a:rPr lang="ar-EG" sz="3600" b="1" dirty="0" smtClean="0"/>
              <a:t>المسألة.</a:t>
            </a:r>
            <a:endParaRPr lang="ar-EG" sz="36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>
              <a:defRPr/>
            </a:pPr>
            <a:endParaRPr lang="ar-SA" sz="36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8" y="-71462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مربع نص 2"/>
          <p:cNvSpPr txBox="1">
            <a:spLocks noChangeArrowheads="1"/>
          </p:cNvSpPr>
          <p:nvPr/>
        </p:nvSpPr>
        <p:spPr bwMode="auto">
          <a:xfrm rot="-2576235">
            <a:off x="395288" y="296863"/>
            <a:ext cx="857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>
                <a:solidFill>
                  <a:srgbClr val="FFFF00"/>
                </a:solidFill>
                <a:latin typeface="Comic Sans MS" pitchFamily="66" charset="0"/>
              </a:rPr>
              <a:t>5</a:t>
            </a: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ذا أعرف عن 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دول يوضح درجات عدد من طلاب 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مطلوب مني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م طالبًا حصل على درجة 7 على الأق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خطط أستعمل خطة إنشاء 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285875" y="214313"/>
            <a:ext cx="7500938" cy="1200150"/>
          </a:xfrm>
          <a:prstGeom prst="rect">
            <a:avLst/>
          </a:prstGeom>
          <a:noFill/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3600" b="1" dirty="0" smtClean="0">
                <a:solidFill>
                  <a:srgbClr val="C00000"/>
                </a:solidFill>
              </a:rPr>
              <a:t>أحل:</a:t>
            </a:r>
            <a:endParaRPr lang="ar-SA" sz="3600" b="1" dirty="0">
              <a:solidFill>
                <a:srgbClr val="C00000"/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graphicFrame>
        <p:nvGraphicFramePr>
          <p:cNvPr id="3" name="جدول 2"/>
          <p:cNvGraphicFramePr>
            <a:graphicFrameLocks noGrp="1"/>
          </p:cNvGraphicFramePr>
          <p:nvPr/>
        </p:nvGraphicFramePr>
        <p:xfrm>
          <a:off x="1500188" y="500063"/>
          <a:ext cx="6096000" cy="2571747"/>
        </p:xfrm>
        <a:graphic>
          <a:graphicData uri="http://schemas.openxmlformats.org/drawingml/2006/table">
            <a:tbl>
              <a:tblPr rtl="1"/>
              <a:tblGrid>
                <a:gridCol w="2032000"/>
                <a:gridCol w="2032000"/>
                <a:gridCol w="2032000"/>
              </a:tblGrid>
              <a:tr h="65487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233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454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مربع نص 5"/>
          <p:cNvSpPr txBox="1"/>
          <p:nvPr/>
        </p:nvSpPr>
        <p:spPr>
          <a:xfrm>
            <a:off x="428625" y="3857628"/>
            <a:ext cx="8358188" cy="2862322"/>
          </a:xfrm>
          <a:prstGeom prst="rect">
            <a:avLst/>
          </a:prstGeom>
          <a:noFill/>
          <a:ln w="34925">
            <a:noFill/>
          </a:ln>
          <a:effectLst/>
        </p:spPr>
        <p:txBody>
          <a:bodyPr rtlCol="1">
            <a:spAutoFit/>
          </a:bodyPr>
          <a:lstStyle/>
          <a:p>
            <a:pPr>
              <a:defRPr/>
            </a:pPr>
            <a:r>
              <a:rPr lang="ar-EG" sz="3600" b="1" dirty="0" smtClean="0"/>
              <a:t>هناك 16 طالبًا حصلوا </a:t>
            </a:r>
            <a:r>
              <a:rPr lang="ar-EG" sz="3600" b="1" dirty="0"/>
              <a:t>على درجة 7 على </a:t>
            </a:r>
            <a:r>
              <a:rPr lang="ar-EG" sz="3600" b="1" dirty="0" smtClean="0"/>
              <a:t>الأقل.</a:t>
            </a:r>
            <a:endParaRPr lang="en-US" sz="3600" dirty="0"/>
          </a:p>
          <a:p>
            <a:pPr>
              <a:defRPr/>
            </a:pPr>
            <a:endParaRPr lang="ar-EG" sz="3600" b="1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ar-EG" sz="3600" b="1" dirty="0" smtClean="0">
                <a:solidFill>
                  <a:srgbClr val="C00000"/>
                </a:solidFill>
              </a:rPr>
              <a:t>أتحقق:</a:t>
            </a:r>
            <a:r>
              <a:rPr lang="ar-SA" sz="3600" b="1" dirty="0" smtClean="0">
                <a:solidFill>
                  <a:srgbClr val="C00000"/>
                </a:solidFill>
              </a:rPr>
              <a:t/>
            </a:r>
            <a:br>
              <a:rPr lang="ar-SA" sz="3600" b="1" dirty="0" smtClean="0">
                <a:solidFill>
                  <a:srgbClr val="C00000"/>
                </a:solidFill>
              </a:rPr>
            </a:br>
            <a:r>
              <a:rPr lang="ar-EG" sz="3600" b="1" dirty="0" smtClean="0"/>
              <a:t>إذا </a:t>
            </a:r>
            <a:r>
              <a:rPr lang="ar-EG" sz="3600" b="1" dirty="0"/>
              <a:t>عدت إلى القائمة ستجد أن 16 </a:t>
            </a:r>
            <a:r>
              <a:rPr lang="ar-EG" sz="3600" b="1" dirty="0" smtClean="0"/>
              <a:t>طالبًا حصل</a:t>
            </a:r>
            <a:r>
              <a:rPr lang="ar-SA" sz="3600" b="1" dirty="0" err="1" smtClean="0"/>
              <a:t>وا</a:t>
            </a:r>
            <a:r>
              <a:rPr lang="ar-EG" sz="3600" b="1" dirty="0" smtClean="0"/>
              <a:t> </a:t>
            </a:r>
            <a:r>
              <a:rPr lang="ar-EG" sz="3600" b="1" dirty="0"/>
              <a:t>على درجة 7 على </a:t>
            </a:r>
            <a:r>
              <a:rPr lang="ar-EG" sz="3600" b="1" dirty="0" smtClean="0"/>
              <a:t>الأقل</a:t>
            </a:r>
            <a:r>
              <a:rPr lang="ar-SA" sz="3600" b="1" dirty="0" smtClean="0"/>
              <a:t>؛</a:t>
            </a:r>
            <a:r>
              <a:rPr lang="ar-EG" sz="3600" b="1" dirty="0" smtClean="0"/>
              <a:t> </a:t>
            </a:r>
            <a:r>
              <a:rPr lang="ar-EG" sz="3600" b="1" dirty="0"/>
              <a:t>لذا فالإجابة </a:t>
            </a:r>
            <a:r>
              <a:rPr lang="ar-EG" sz="3600" b="1" dirty="0" smtClean="0"/>
              <a:t>صحيحة.</a:t>
            </a:r>
            <a:endParaRPr lang="en-US" sz="3600" dirty="0"/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3805238" y="500063"/>
            <a:ext cx="14970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الإشارات</a:t>
            </a:r>
            <a:endParaRPr lang="en-US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172200" y="500063"/>
            <a:ext cx="118586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الدرجة</a:t>
            </a:r>
            <a:endParaRPr lang="en-US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1719146" y="500063"/>
            <a:ext cx="1484702" cy="68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 err="1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التكرارت</a:t>
            </a:r>
            <a:endParaRPr lang="en-US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5500688" y="1357313"/>
            <a:ext cx="20796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 على الأقل </a:t>
            </a:r>
            <a:endParaRPr lang="en-US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5862638" y="2286000"/>
            <a:ext cx="156686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أقل من 7</a:t>
            </a:r>
            <a:endParaRPr lang="en-US" sz="3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3500438" y="1071563"/>
            <a:ext cx="2071687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   |||||   </a:t>
            </a:r>
          </a:p>
          <a:p>
            <a:pPr>
              <a:lnSpc>
                <a:spcPct val="115000"/>
              </a:lnSpc>
            </a:pPr>
            <a:r>
              <a:rPr lang="ar-EG" sz="28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   |</a:t>
            </a:r>
            <a:endParaRPr lang="en-US" sz="2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025650" y="1428750"/>
            <a:ext cx="704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16</a:t>
            </a:r>
            <a:endParaRPr lang="ar-EG" sz="36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4484688" y="2286000"/>
            <a:ext cx="6334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227263" y="2357438"/>
            <a:ext cx="4445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در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على الأق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إشارات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6 إشارة ش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تكر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6 م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أقل من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 إشارات ش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هناك 16 طالبًا حصلوا على درجة 7 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أتحقق إذا عد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allAtOnce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تمرير أفقي 1"/>
          <p:cNvSpPr/>
          <p:nvPr/>
        </p:nvSpPr>
        <p:spPr>
          <a:xfrm>
            <a:off x="142875" y="1214438"/>
            <a:ext cx="8858250" cy="3500437"/>
          </a:xfrm>
          <a:prstGeom prst="horizontalScroll">
            <a:avLst>
              <a:gd name="adj" fmla="val 25000"/>
            </a:avLst>
          </a:prstGeom>
          <a:solidFill>
            <a:srgbClr val="3366FF"/>
          </a:solidFill>
          <a:ln w="76200">
            <a:solidFill>
              <a:srgbClr val="99FF6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928688" y="2071678"/>
            <a:ext cx="78581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rgbClr val="CCFF33"/>
                </a:solidFill>
                <a:latin typeface="Comic Sans MS" pitchFamily="66" charset="0"/>
              </a:rPr>
              <a:t>استعمل الخطة المناسبة مما يأتي لحل المسائل من </a:t>
            </a:r>
            <a:r>
              <a:rPr lang="ar-SA" sz="5400" b="1" dirty="0" err="1">
                <a:ln>
                  <a:solidFill>
                    <a:schemeClr val="tx1"/>
                  </a:solidFill>
                </a:ln>
                <a:solidFill>
                  <a:srgbClr val="CCFF33"/>
                </a:solidFill>
                <a:latin typeface="Comic Sans MS" pitchFamily="66" charset="0"/>
              </a:rPr>
              <a:t>6-14:</a:t>
            </a:r>
            <a:endParaRPr lang="ar-SA" sz="5400" b="1" dirty="0">
              <a:ln>
                <a:solidFill>
                  <a:schemeClr val="tx1"/>
                </a:solidFill>
              </a:ln>
              <a:solidFill>
                <a:srgbClr val="CCFF33"/>
              </a:solidFill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5" name="صورة 4" descr="0154.WM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3063" y="3714750"/>
            <a:ext cx="5143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 rot="-438554">
            <a:off x="1747838" y="4052888"/>
            <a:ext cx="487203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400" b="1" dirty="0">
                <a:solidFill>
                  <a:srgbClr val="C00000"/>
                </a:solidFill>
              </a:rPr>
              <a:t>خطط حل المسألة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 rot="-438554">
            <a:off x="1819275" y="4806950"/>
            <a:ext cx="48720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</a:rPr>
              <a:t>خمن وتحقق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 rot="-438554">
            <a:off x="1890713" y="5521325"/>
            <a:ext cx="48720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</a:rPr>
              <a:t>إنشاء جدول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742 - metal cla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مل الخطة المناسبة م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08 - tennis ball wh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خطط حل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خمن و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نشاء جد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build="p" bldLvl="2"/>
      <p:bldP spid="7" grpId="0" build="p" bldLvl="2"/>
      <p:bldP spid="8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25" y="0"/>
            <a:ext cx="1357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893075" y="447669"/>
            <a:ext cx="678661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cs typeface="+mn-cs"/>
              </a:rPr>
              <a:t>6</a:t>
            </a:r>
          </a:p>
        </p:txBody>
      </p:sp>
      <p:sp>
        <p:nvSpPr>
          <p:cNvPr id="4" name="مستطيل ذو زوايا قطرية مستديرة 3"/>
          <p:cNvSpPr/>
          <p:nvPr/>
        </p:nvSpPr>
        <p:spPr>
          <a:xfrm>
            <a:off x="1357290" y="1428736"/>
            <a:ext cx="6429420" cy="4075509"/>
          </a:xfrm>
          <a:prstGeom prst="round2DiagRect">
            <a:avLst>
              <a:gd name="adj1" fmla="val 35977"/>
              <a:gd name="adj2" fmla="val 0"/>
            </a:avLst>
          </a:prstGeom>
          <a:gradFill flip="none" rotWithShape="1">
            <a:gsLst>
              <a:gs pos="100000">
                <a:srgbClr val="FF6699"/>
              </a:gs>
              <a:gs pos="2600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643063" y="2214563"/>
            <a:ext cx="5786437" cy="2554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000" b="1" u="sng" dirty="0">
                <a:solidFill>
                  <a:srgbClr val="C00000"/>
                </a:solidFill>
                <a:latin typeface="Comic Sans MS" pitchFamily="66" charset="0"/>
              </a:rPr>
              <a:t>أعداد:</a:t>
            </a:r>
          </a:p>
          <a:p>
            <a:pPr algn="justLow"/>
            <a:r>
              <a:rPr lang="ar-SA" sz="4000" b="1" dirty="0">
                <a:latin typeface="Comic Sans MS" pitchFamily="66" charset="0"/>
              </a:rPr>
              <a:t>تفكر </a:t>
            </a:r>
            <a:r>
              <a:rPr lang="ar-EG" sz="4000" b="1" dirty="0">
                <a:latin typeface="Comic Sans MS" pitchFamily="66" charset="0"/>
              </a:rPr>
              <a:t>سارة</a:t>
            </a:r>
            <a:r>
              <a:rPr lang="ar-SA" sz="4000" b="1" dirty="0">
                <a:latin typeface="Comic Sans MS" pitchFamily="66" charset="0"/>
              </a:rPr>
              <a:t> في ثلاثة أعداد </a:t>
            </a:r>
            <a:r>
              <a:rPr lang="ar-EG" sz="4000" b="1" dirty="0">
                <a:latin typeface="Comic Sans MS" pitchFamily="66" charset="0"/>
              </a:rPr>
              <a:t>مختلفة </a:t>
            </a:r>
            <a:r>
              <a:rPr lang="ar-SA" sz="4000" b="1" dirty="0">
                <a:latin typeface="Comic Sans MS" pitchFamily="66" charset="0"/>
              </a:rPr>
              <a:t>من ١ إلى ٩ </a:t>
            </a:r>
            <a:r>
              <a:rPr lang="ar-SA" sz="4000" b="1" dirty="0" smtClean="0">
                <a:latin typeface="Comic Sans MS" pitchFamily="66" charset="0"/>
              </a:rPr>
              <a:t>مجموعها20</a:t>
            </a:r>
            <a:r>
              <a:rPr lang="ar-EG" sz="4000" b="1" dirty="0" smtClean="0">
                <a:latin typeface="Comic Sans MS" pitchFamily="66" charset="0"/>
              </a:rPr>
              <a:t>،</a:t>
            </a:r>
            <a:r>
              <a:rPr lang="ar-SA" sz="4000" b="1" dirty="0" smtClean="0">
                <a:latin typeface="Comic Sans MS" pitchFamily="66" charset="0"/>
              </a:rPr>
              <a:t> </a:t>
            </a:r>
            <a:r>
              <a:rPr lang="ar-SA" sz="4000" b="1" dirty="0">
                <a:latin typeface="Comic Sans MS" pitchFamily="66" charset="0"/>
              </a:rPr>
              <a:t>أوجد </a:t>
            </a:r>
            <a:r>
              <a:rPr lang="ar-SA" sz="4000" b="1" dirty="0" smtClean="0">
                <a:latin typeface="Comic Sans MS" pitchFamily="66" charset="0"/>
              </a:rPr>
              <a:t>جميع </a:t>
            </a:r>
            <a:r>
              <a:rPr lang="ar-SA" sz="4000" b="1" dirty="0">
                <a:latin typeface="Comic Sans MS" pitchFamily="66" charset="0"/>
              </a:rPr>
              <a:t>الأعداد الممكنة</a:t>
            </a:r>
            <a:r>
              <a:rPr lang="ar-EG" sz="4000" b="1" dirty="0">
                <a:latin typeface="Comic Sans MS" pitchFamily="66" charset="0"/>
              </a:rPr>
              <a:t>.</a:t>
            </a:r>
            <a:endParaRPr lang="ar-SA" sz="4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2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92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عداد تفكر سارة في ثلاث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1625" y="0"/>
            <a:ext cx="1357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893075" y="447669"/>
            <a:ext cx="678661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cs typeface="+mn-cs"/>
              </a:rPr>
              <a:t>6</a:t>
            </a:r>
          </a:p>
        </p:txBody>
      </p:sp>
      <p:sp>
        <p:nvSpPr>
          <p:cNvPr id="4" name="مستطيل ذو زوايا قطرية مستديرة 3"/>
          <p:cNvSpPr/>
          <p:nvPr/>
        </p:nvSpPr>
        <p:spPr>
          <a:xfrm>
            <a:off x="500034" y="1428736"/>
            <a:ext cx="8143932" cy="4857784"/>
          </a:xfrm>
          <a:prstGeom prst="round2DiagRect">
            <a:avLst>
              <a:gd name="adj1" fmla="val 35977"/>
              <a:gd name="adj2" fmla="val 0"/>
            </a:avLst>
          </a:prstGeom>
          <a:gradFill flip="none" rotWithShape="1">
            <a:gsLst>
              <a:gs pos="100000">
                <a:srgbClr val="FF6699"/>
              </a:gs>
              <a:gs pos="26000">
                <a:srgbClr val="FFFF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5" name="مستطيل مستدير الزوايا 4"/>
          <p:cNvSpPr>
            <a:spLocks noChangeArrowheads="1"/>
          </p:cNvSpPr>
          <p:nvPr/>
        </p:nvSpPr>
        <p:spPr bwMode="auto">
          <a:xfrm>
            <a:off x="714375" y="1357313"/>
            <a:ext cx="7715250" cy="48688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/>
              <a:t> </a:t>
            </a:r>
            <a:r>
              <a:rPr lang="ar-EG" sz="4000" b="1" dirty="0">
                <a:solidFill>
                  <a:srgbClr val="0000FF"/>
                </a:solidFill>
              </a:rPr>
              <a:t>أفهم</a:t>
            </a:r>
            <a:r>
              <a:rPr lang="ar-EG" sz="4000" b="1" dirty="0"/>
              <a:t>: ماذا أعرف عن المسألة؟</a:t>
            </a:r>
            <a:endParaRPr lang="en-US" sz="4000" dirty="0"/>
          </a:p>
          <a:p>
            <a:r>
              <a:rPr lang="ar-EG" sz="4000" b="1" dirty="0" smtClean="0"/>
              <a:t>تفكر سارة </a:t>
            </a:r>
            <a:r>
              <a:rPr lang="ar-EG" sz="4000" b="1" dirty="0"/>
              <a:t>في ثلاثة أعداد من 1 إلى 9 مجموعها </a:t>
            </a:r>
            <a:r>
              <a:rPr lang="ar-EG" sz="4000" b="1" dirty="0" smtClean="0"/>
              <a:t>20</a:t>
            </a:r>
            <a:r>
              <a:rPr lang="ar-SA" sz="4000" b="1" dirty="0" smtClean="0"/>
              <a:t>.</a:t>
            </a:r>
            <a:endParaRPr lang="en-US" sz="4000" dirty="0"/>
          </a:p>
          <a:p>
            <a:r>
              <a:rPr lang="ar-EG" sz="4000" b="1" dirty="0"/>
              <a:t>ما المطلوب مني؟</a:t>
            </a:r>
            <a:endParaRPr lang="en-US" sz="4000" dirty="0"/>
          </a:p>
          <a:p>
            <a:r>
              <a:rPr lang="ar-EG" sz="4000" b="1" dirty="0" smtClean="0"/>
              <a:t>أن أوجد </a:t>
            </a:r>
            <a:r>
              <a:rPr lang="ar-EG" sz="4000" b="1" dirty="0"/>
              <a:t>جميع الأعداد </a:t>
            </a:r>
            <a:r>
              <a:rPr lang="ar-EG" sz="4000" b="1" dirty="0" smtClean="0"/>
              <a:t>الممكنة؟</a:t>
            </a:r>
            <a:endParaRPr lang="en-US" sz="4000" dirty="0"/>
          </a:p>
          <a:p>
            <a:r>
              <a:rPr lang="ar-EG" sz="4000" b="1" dirty="0">
                <a:solidFill>
                  <a:srgbClr val="0000FF"/>
                </a:solidFill>
              </a:rPr>
              <a:t>أخطط</a:t>
            </a:r>
            <a:r>
              <a:rPr lang="ar-EG" sz="4000" b="1" dirty="0"/>
              <a:t>: </a:t>
            </a:r>
            <a:r>
              <a:rPr lang="ar-EG" sz="4000" b="1" dirty="0" smtClean="0"/>
              <a:t>أستعمل </a:t>
            </a:r>
            <a:r>
              <a:rPr lang="ar-EG" sz="4000" b="1" dirty="0"/>
              <a:t>خطة </a:t>
            </a:r>
            <a:r>
              <a:rPr lang="ar-SA" sz="4000" b="1" dirty="0" smtClean="0"/>
              <a:t>(</a:t>
            </a:r>
            <a:r>
              <a:rPr lang="ar-EG" sz="4000" b="1" dirty="0" smtClean="0"/>
              <a:t>خمن وتحقق</a:t>
            </a:r>
            <a:r>
              <a:rPr lang="ar-SA" sz="4000" b="1" dirty="0" smtClean="0"/>
              <a:t>)</a:t>
            </a:r>
            <a:r>
              <a:rPr lang="ar-EG" sz="4000" b="1" dirty="0" smtClean="0"/>
              <a:t> </a:t>
            </a:r>
            <a:r>
              <a:rPr lang="ar-EG" sz="4000" b="1" dirty="0"/>
              <a:t>لحل </a:t>
            </a:r>
            <a:r>
              <a:rPr lang="ar-EG" sz="4000" b="1" dirty="0" smtClean="0"/>
              <a:t>المسألة.</a:t>
            </a:r>
            <a:endParaRPr lang="en-US" sz="4000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فهم ماذا أعرف عن 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فكر سارة في ثلاثة أعداد من 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المطلوب مني 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ن أوجد جميع الأعداد الممكن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خطط أستعمل خطة أخمن وتحقق 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مستند 1"/>
          <p:cNvSpPr/>
          <p:nvPr/>
        </p:nvSpPr>
        <p:spPr>
          <a:xfrm>
            <a:off x="785754" y="1785926"/>
            <a:ext cx="8358246" cy="2714644"/>
          </a:xfrm>
          <a:prstGeom prst="flowChartDocument">
            <a:avLst/>
          </a:prstGeom>
          <a:gradFill>
            <a:gsLst>
              <a:gs pos="0">
                <a:srgbClr val="FFFF0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isometricOffAxis1Righ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/>
          </a:p>
        </p:txBody>
      </p:sp>
      <p:sp>
        <p:nvSpPr>
          <p:cNvPr id="3" name="مستطيل 2"/>
          <p:cNvSpPr/>
          <p:nvPr/>
        </p:nvSpPr>
        <p:spPr>
          <a:xfrm rot="21078219">
            <a:off x="1254125" y="2132013"/>
            <a:ext cx="73580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u="sng" dirty="0">
                <a:latin typeface="+mn-lt"/>
                <a:cs typeface="+mn-cs"/>
              </a:rPr>
              <a:t>فكرة الدرس</a:t>
            </a:r>
            <a:r>
              <a:rPr lang="ar-SA" sz="3600" b="1" dirty="0">
                <a:latin typeface="+mn-lt"/>
                <a:cs typeface="+mn-cs"/>
              </a:rPr>
              <a:t>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أحل المسائل باستعمال خطة (إنشاء جدول).</a:t>
            </a:r>
            <a:endParaRPr lang="en-US" sz="3600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حل المسائل باستعمال خط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>
            <a:spLocks noChangeArrowheads="1"/>
          </p:cNvSpPr>
          <p:nvPr/>
        </p:nvSpPr>
        <p:spPr bwMode="auto">
          <a:xfrm>
            <a:off x="1331640" y="198091"/>
            <a:ext cx="7715250" cy="78263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/>
              <a:t> </a:t>
            </a:r>
            <a:r>
              <a:rPr lang="ar-EG" sz="4000" b="1" dirty="0">
                <a:solidFill>
                  <a:srgbClr val="0000FF"/>
                </a:solidFill>
              </a:rPr>
              <a:t>أحل</a:t>
            </a:r>
            <a:endParaRPr lang="en-US" sz="4000" dirty="0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/>
        </p:nvGraphicFramePr>
        <p:xfrm>
          <a:off x="1043608" y="880641"/>
          <a:ext cx="6905652" cy="5398008"/>
        </p:xfrm>
        <a:graphic>
          <a:graphicData uri="http://schemas.openxmlformats.org/drawingml/2006/table">
            <a:tbl>
              <a:tblPr rtl="1"/>
              <a:tblGrid>
                <a:gridCol w="1381003"/>
                <a:gridCol w="1381003"/>
                <a:gridCol w="1381003"/>
                <a:gridCol w="1381003"/>
                <a:gridCol w="1381640"/>
              </a:tblGrid>
              <a:tr h="345024"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3450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 dirty="0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 dirty="0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 dirty="0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0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 dirty="0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0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0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0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0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0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0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0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0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 dirty="0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 dirty="0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 dirty="0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ar-EG" dirty="0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6687197" y="952078"/>
            <a:ext cx="6778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الأعداد</a:t>
            </a:r>
            <a:endParaRPr lang="en-US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2043760" y="880641"/>
            <a:ext cx="830262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المجموع</a:t>
            </a:r>
            <a:endParaRPr lang="en-US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7014222" y="1452141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7085660" y="1952203"/>
            <a:ext cx="415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ar-EG" sz="32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7115822" y="2380828"/>
            <a:ext cx="357188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7085660" y="2880891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7085660" y="3309516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7085660" y="3865141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7085660" y="4365203"/>
            <a:ext cx="4159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7128522" y="4811291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7157097" y="5293891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7157097" y="5722516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5657338" y="1380703"/>
            <a:ext cx="415498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5687500" y="1809328"/>
            <a:ext cx="415498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5687072" y="2309391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5687072" y="2738016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5687072" y="3258716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5687072" y="3758778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5687072" y="4258841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5687072" y="4777953"/>
            <a:ext cx="41592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5687072" y="5258966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5687072" y="5759028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4228160" y="1452141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" name="مستطيل 27"/>
          <p:cNvSpPr>
            <a:spLocks noChangeArrowheads="1"/>
          </p:cNvSpPr>
          <p:nvPr/>
        </p:nvSpPr>
        <p:spPr bwMode="auto">
          <a:xfrm>
            <a:off x="4258322" y="1880766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4258322" y="2380828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" name="مستطيل 29"/>
          <p:cNvSpPr>
            <a:spLocks noChangeArrowheads="1"/>
          </p:cNvSpPr>
          <p:nvPr/>
        </p:nvSpPr>
        <p:spPr bwMode="auto">
          <a:xfrm>
            <a:off x="4258322" y="2809453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" name="مستطيل 30"/>
          <p:cNvSpPr>
            <a:spLocks noChangeArrowheads="1"/>
          </p:cNvSpPr>
          <p:nvPr/>
        </p:nvSpPr>
        <p:spPr bwMode="auto">
          <a:xfrm>
            <a:off x="4258322" y="3330153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2" name="مستطيل 31"/>
          <p:cNvSpPr>
            <a:spLocks noChangeArrowheads="1"/>
          </p:cNvSpPr>
          <p:nvPr/>
        </p:nvSpPr>
        <p:spPr bwMode="auto">
          <a:xfrm>
            <a:off x="4258322" y="3830216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" name="مستطيل 32"/>
          <p:cNvSpPr>
            <a:spLocks noChangeArrowheads="1"/>
          </p:cNvSpPr>
          <p:nvPr/>
        </p:nvSpPr>
        <p:spPr bwMode="auto">
          <a:xfrm>
            <a:off x="4258322" y="4330278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4" name="مستطيل 33"/>
          <p:cNvSpPr>
            <a:spLocks noChangeArrowheads="1"/>
          </p:cNvSpPr>
          <p:nvPr/>
        </p:nvSpPr>
        <p:spPr bwMode="auto">
          <a:xfrm>
            <a:off x="4258322" y="4687466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5" name="مستطيل 34"/>
          <p:cNvSpPr>
            <a:spLocks noChangeArrowheads="1"/>
          </p:cNvSpPr>
          <p:nvPr/>
        </p:nvSpPr>
        <p:spPr bwMode="auto">
          <a:xfrm>
            <a:off x="4258322" y="5166891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6" name="مستطيل 35"/>
          <p:cNvSpPr>
            <a:spLocks noChangeArrowheads="1"/>
          </p:cNvSpPr>
          <p:nvPr/>
        </p:nvSpPr>
        <p:spPr bwMode="auto">
          <a:xfrm>
            <a:off x="4258322" y="5666953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7" name="مستطيل 36"/>
          <p:cNvSpPr>
            <a:spLocks noChangeArrowheads="1"/>
          </p:cNvSpPr>
          <p:nvPr/>
        </p:nvSpPr>
        <p:spPr bwMode="auto">
          <a:xfrm>
            <a:off x="2724797" y="1452141"/>
            <a:ext cx="646113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19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8" name="مستطيل 37"/>
          <p:cNvSpPr>
            <a:spLocks noChangeArrowheads="1"/>
          </p:cNvSpPr>
          <p:nvPr/>
        </p:nvSpPr>
        <p:spPr bwMode="auto">
          <a:xfrm>
            <a:off x="2754960" y="1880766"/>
            <a:ext cx="64611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9" name="مستطيل 38"/>
          <p:cNvSpPr>
            <a:spLocks noChangeArrowheads="1"/>
          </p:cNvSpPr>
          <p:nvPr/>
        </p:nvSpPr>
        <p:spPr bwMode="auto">
          <a:xfrm>
            <a:off x="2754960" y="2380828"/>
            <a:ext cx="64611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0" name="مستطيل 39"/>
          <p:cNvSpPr>
            <a:spLocks noChangeArrowheads="1"/>
          </p:cNvSpPr>
          <p:nvPr/>
        </p:nvSpPr>
        <p:spPr bwMode="auto">
          <a:xfrm>
            <a:off x="2754960" y="2809453"/>
            <a:ext cx="64611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1" name="مستطيل 40"/>
          <p:cNvSpPr>
            <a:spLocks noChangeArrowheads="1"/>
          </p:cNvSpPr>
          <p:nvPr/>
        </p:nvSpPr>
        <p:spPr bwMode="auto">
          <a:xfrm>
            <a:off x="2754960" y="3330153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2" name="مستطيل 41"/>
          <p:cNvSpPr>
            <a:spLocks noChangeArrowheads="1"/>
          </p:cNvSpPr>
          <p:nvPr/>
        </p:nvSpPr>
        <p:spPr bwMode="auto">
          <a:xfrm>
            <a:off x="2754960" y="3830216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3" name="مستطيل 42"/>
          <p:cNvSpPr>
            <a:spLocks noChangeArrowheads="1"/>
          </p:cNvSpPr>
          <p:nvPr/>
        </p:nvSpPr>
        <p:spPr bwMode="auto">
          <a:xfrm>
            <a:off x="2754960" y="4330278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4" name="مستطيل 43"/>
          <p:cNvSpPr>
            <a:spLocks noChangeArrowheads="1"/>
          </p:cNvSpPr>
          <p:nvPr/>
        </p:nvSpPr>
        <p:spPr bwMode="auto">
          <a:xfrm>
            <a:off x="2754960" y="4687466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5" name="مستطيل 44"/>
          <p:cNvSpPr>
            <a:spLocks noChangeArrowheads="1"/>
          </p:cNvSpPr>
          <p:nvPr/>
        </p:nvSpPr>
        <p:spPr bwMode="auto">
          <a:xfrm>
            <a:off x="2754960" y="5166891"/>
            <a:ext cx="6461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6" name="مستطيل 45"/>
          <p:cNvSpPr>
            <a:spLocks noChangeArrowheads="1"/>
          </p:cNvSpPr>
          <p:nvPr/>
        </p:nvSpPr>
        <p:spPr bwMode="auto">
          <a:xfrm>
            <a:off x="2754742" y="5666953"/>
            <a:ext cx="646331" cy="62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22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7" name="مستطيل 46"/>
          <p:cNvSpPr>
            <a:spLocks noChangeArrowheads="1"/>
          </p:cNvSpPr>
          <p:nvPr/>
        </p:nvSpPr>
        <p:spPr bwMode="auto">
          <a:xfrm>
            <a:off x="1445733" y="1380703"/>
            <a:ext cx="412292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مستطيل 47"/>
          <p:cNvSpPr>
            <a:spLocks noChangeArrowheads="1"/>
          </p:cNvSpPr>
          <p:nvPr/>
        </p:nvSpPr>
        <p:spPr bwMode="auto">
          <a:xfrm>
            <a:off x="1530401" y="1809328"/>
            <a:ext cx="357790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9" name="مستطيل 48"/>
          <p:cNvSpPr>
            <a:spLocks noChangeArrowheads="1"/>
          </p:cNvSpPr>
          <p:nvPr/>
        </p:nvSpPr>
        <p:spPr bwMode="auto">
          <a:xfrm>
            <a:off x="1532000" y="2309391"/>
            <a:ext cx="356188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0" name="مستطيل 49"/>
          <p:cNvSpPr>
            <a:spLocks noChangeArrowheads="1"/>
          </p:cNvSpPr>
          <p:nvPr/>
        </p:nvSpPr>
        <p:spPr bwMode="auto">
          <a:xfrm>
            <a:off x="1532000" y="2738016"/>
            <a:ext cx="356188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" name="مستطيل 50"/>
          <p:cNvSpPr>
            <a:spLocks noChangeArrowheads="1"/>
          </p:cNvSpPr>
          <p:nvPr/>
        </p:nvSpPr>
        <p:spPr bwMode="auto">
          <a:xfrm>
            <a:off x="1531999" y="3258716"/>
            <a:ext cx="356188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2" name="مستطيل 51"/>
          <p:cNvSpPr>
            <a:spLocks noChangeArrowheads="1"/>
          </p:cNvSpPr>
          <p:nvPr/>
        </p:nvSpPr>
        <p:spPr bwMode="auto">
          <a:xfrm>
            <a:off x="1531999" y="3758778"/>
            <a:ext cx="356188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3" name="مستطيل 52"/>
          <p:cNvSpPr>
            <a:spLocks noChangeArrowheads="1"/>
          </p:cNvSpPr>
          <p:nvPr/>
        </p:nvSpPr>
        <p:spPr bwMode="auto">
          <a:xfrm>
            <a:off x="1531999" y="4238203"/>
            <a:ext cx="356188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4" name="مستطيل 53"/>
          <p:cNvSpPr>
            <a:spLocks noChangeArrowheads="1"/>
          </p:cNvSpPr>
          <p:nvPr/>
        </p:nvSpPr>
        <p:spPr bwMode="auto">
          <a:xfrm>
            <a:off x="1531999" y="4687466"/>
            <a:ext cx="356188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5" name="مستطيل 54"/>
          <p:cNvSpPr>
            <a:spLocks noChangeArrowheads="1"/>
          </p:cNvSpPr>
          <p:nvPr/>
        </p:nvSpPr>
        <p:spPr bwMode="auto">
          <a:xfrm>
            <a:off x="1531999" y="5166891"/>
            <a:ext cx="356188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6" name="مستطيل 55"/>
          <p:cNvSpPr>
            <a:spLocks noChangeArrowheads="1"/>
          </p:cNvSpPr>
          <p:nvPr/>
        </p:nvSpPr>
        <p:spPr bwMode="auto">
          <a:xfrm>
            <a:off x="1475894" y="5666953"/>
            <a:ext cx="412292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4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4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4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عداد   ش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جم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6" grpId="0" build="p" bldLvl="2"/>
      <p:bldP spid="7" grpId="0" build="p" bldLvl="2"/>
      <p:bldP spid="8" grpId="0"/>
      <p:bldP spid="9" grpId="0" build="p" bldLvl="2"/>
      <p:bldP spid="10" grpId="0" build="p" bldLvl="2"/>
      <p:bldP spid="11" grpId="0" build="p" bldLvl="2"/>
      <p:bldP spid="12" grpId="0" build="p" bldLvl="2"/>
      <p:bldP spid="13" grpId="0" build="p" bldLvl="2"/>
      <p:bldP spid="14" grpId="0" build="p" bldLvl="2"/>
      <p:bldP spid="15" grpId="0" build="p" bldLvl="2"/>
      <p:bldP spid="16" grpId="0" build="p" bldLvl="2"/>
      <p:bldP spid="17" grpId="0" build="p" bldLvl="2"/>
      <p:bldP spid="18" grpId="0"/>
      <p:bldP spid="19" grpId="0" build="p" bldLvl="2"/>
      <p:bldP spid="20" grpId="0" build="p" bldLvl="2"/>
      <p:bldP spid="21" grpId="0" build="p" bldLvl="2"/>
      <p:bldP spid="22" grpId="0" build="p" bldLvl="2"/>
      <p:bldP spid="23" grpId="0" build="p" bldLvl="2"/>
      <p:bldP spid="24" grpId="0" build="p" bldLvl="2"/>
      <p:bldP spid="25" grpId="0" build="p" bldLvl="2"/>
      <p:bldP spid="26" grpId="0" build="p" bldLvl="2"/>
      <p:bldP spid="27" grpId="0" build="p" bldLvl="2"/>
      <p:bldP spid="28" grpId="0"/>
      <p:bldP spid="29" grpId="0" build="p" bldLvl="2"/>
      <p:bldP spid="30" grpId="0" build="p" bldLvl="2"/>
      <p:bldP spid="31" grpId="0" build="p" bldLvl="2"/>
      <p:bldP spid="32" grpId="0" build="p" bldLvl="2"/>
      <p:bldP spid="33" grpId="0" build="p" bldLvl="2"/>
      <p:bldP spid="34" grpId="0" build="p" bldLvl="2"/>
      <p:bldP spid="35" grpId="0" build="p" bldLvl="2"/>
      <p:bldP spid="36" grpId="0" build="p" bldLvl="2"/>
      <p:bldP spid="37" grpId="0" build="p" bldLvl="2"/>
      <p:bldP spid="38" grpId="0"/>
      <p:bldP spid="39" grpId="0" build="p" bldLvl="2"/>
      <p:bldP spid="40" grpId="0" build="p" bldLvl="2"/>
      <p:bldP spid="41" grpId="0" build="p" bldLvl="2"/>
      <p:bldP spid="42" grpId="0" build="p" bldLvl="2"/>
      <p:bldP spid="43" grpId="0" build="p" bldLvl="2"/>
      <p:bldP spid="44" grpId="0" build="p" bldLvl="2"/>
      <p:bldP spid="45" grpId="0" build="p" bldLvl="2"/>
      <p:bldP spid="46" grpId="0" build="p" bldLvl="2"/>
      <p:bldP spid="47" grpId="0" build="p" bldLvl="2"/>
      <p:bldP spid="48" grpId="0" build="p" bldLvl="2"/>
      <p:bldP spid="49" grpId="0" build="p" bldLvl="2"/>
      <p:bldP spid="50" grpId="0" build="p" bldLvl="2"/>
      <p:bldP spid="51" grpId="0" build="p" bldLvl="2"/>
      <p:bldP spid="52" grpId="0" build="p" bldLvl="2"/>
      <p:bldP spid="53" grpId="0" build="p" bldLvl="2"/>
      <p:bldP spid="54" grpId="0" build="p" bldLvl="2"/>
      <p:bldP spid="55" grpId="0" build="p" bldLvl="2"/>
      <p:bldP spid="56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>
            <a:spLocks noChangeArrowheads="1"/>
          </p:cNvSpPr>
          <p:nvPr/>
        </p:nvSpPr>
        <p:spPr bwMode="auto">
          <a:xfrm>
            <a:off x="467544" y="1052736"/>
            <a:ext cx="8316416" cy="214526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793905"/>
                </a:solidFill>
              </a:rPr>
              <a:t>الجدول يوضح أن هناك 8 مجموعات من الأعداد بين 1 </a:t>
            </a:r>
            <a:r>
              <a:rPr lang="ar-EG" sz="4000" b="1" dirty="0" err="1" smtClean="0">
                <a:solidFill>
                  <a:srgbClr val="793905"/>
                </a:solidFill>
              </a:rPr>
              <a:t>و9</a:t>
            </a:r>
            <a:r>
              <a:rPr lang="ar-EG" sz="4000" b="1" dirty="0" smtClean="0">
                <a:solidFill>
                  <a:srgbClr val="793905"/>
                </a:solidFill>
              </a:rPr>
              <a:t> يكون مجموعها 20 وهي موضحة في الجدول.</a:t>
            </a:r>
            <a:endParaRPr lang="en-US" sz="4000" dirty="0">
              <a:solidFill>
                <a:srgbClr val="793905"/>
              </a:solidFill>
            </a:endParaRPr>
          </a:p>
        </p:txBody>
      </p:sp>
      <p:sp>
        <p:nvSpPr>
          <p:cNvPr id="4" name="مستطيل مستدير الزوايا 3"/>
          <p:cNvSpPr>
            <a:spLocks noChangeArrowheads="1"/>
          </p:cNvSpPr>
          <p:nvPr/>
        </p:nvSpPr>
        <p:spPr bwMode="auto">
          <a:xfrm>
            <a:off x="899592" y="4581128"/>
            <a:ext cx="7715250" cy="146423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0000FF"/>
                </a:solidFill>
              </a:rPr>
              <a:t>أتحقق</a:t>
            </a:r>
            <a:r>
              <a:rPr lang="ar-EG" sz="4000" b="1" dirty="0"/>
              <a:t>: </a:t>
            </a:r>
            <a:r>
              <a:rPr lang="ar-EG" sz="4000" b="1" dirty="0" smtClean="0"/>
              <a:t>بمراجعة الجمع أجد أن الإجابة معقولة.</a:t>
            </a:r>
            <a:endParaRPr lang="en-US" sz="4000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جدول يوضح أن هناك 8 مجموع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تحقق بمراجعة الجمع أ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195263"/>
            <a:ext cx="1357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1607323" y="642918"/>
            <a:ext cx="678661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7</a:t>
            </a:r>
          </a:p>
        </p:txBody>
      </p:sp>
      <p:sp>
        <p:nvSpPr>
          <p:cNvPr id="5" name="شريط منحني إلى الأسفل 4"/>
          <p:cNvSpPr/>
          <p:nvPr/>
        </p:nvSpPr>
        <p:spPr>
          <a:xfrm>
            <a:off x="0" y="1643050"/>
            <a:ext cx="9144000" cy="4857784"/>
          </a:xfrm>
          <a:prstGeom prst="ellipseRibbon">
            <a:avLst>
              <a:gd name="adj1" fmla="val 28311"/>
              <a:gd name="adj2" fmla="val 72426"/>
              <a:gd name="adj3" fmla="val 12500"/>
            </a:avLst>
          </a:prstGeom>
          <a:blipFill>
            <a:blip r:embed="rId7" cstate="print"/>
            <a:tile tx="0" ty="0" sx="100000" sy="100000" flip="none" algn="tl"/>
          </a:blip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chemeClr val="tx1"/>
              </a:solidFill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285875" y="2857500"/>
            <a:ext cx="65008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600" b="1" u="sng" dirty="0">
                <a:solidFill>
                  <a:srgbClr val="C00000"/>
                </a:solidFill>
                <a:latin typeface="Comic Sans MS" pitchFamily="66" charset="0"/>
              </a:rPr>
              <a:t>مدرسة:</a:t>
            </a:r>
          </a:p>
          <a:p>
            <a:pPr algn="justLow"/>
            <a:r>
              <a:rPr lang="ar-SA" sz="3600" b="1" dirty="0">
                <a:latin typeface="Comic Sans MS" pitchFamily="66" charset="0"/>
              </a:rPr>
              <a:t>تضمُّ مدرسة </a:t>
            </a:r>
            <a:r>
              <a:rPr lang="ar-SA" sz="3600" b="1" dirty="0" smtClean="0">
                <a:latin typeface="Comic Sans MS" pitchFamily="66" charset="0"/>
              </a:rPr>
              <a:t>١٥٠طالب</a:t>
            </a:r>
            <a:r>
              <a:rPr lang="ar-EG" sz="3600" b="1" dirty="0" smtClean="0">
                <a:latin typeface="Comic Sans MS" pitchFamily="66" charset="0"/>
              </a:rPr>
              <a:t>ً</a:t>
            </a:r>
            <a:r>
              <a:rPr lang="ar-SA" sz="3600" b="1" dirty="0" smtClean="0">
                <a:latin typeface="Comic Sans MS" pitchFamily="66" charset="0"/>
              </a:rPr>
              <a:t>ا. هواية ٥٥ طالب</a:t>
            </a:r>
            <a:r>
              <a:rPr lang="ar-EG" sz="3600" b="1" dirty="0" smtClean="0">
                <a:latin typeface="Comic Sans MS" pitchFamily="66" charset="0"/>
              </a:rPr>
              <a:t>ً</a:t>
            </a:r>
            <a:r>
              <a:rPr lang="ar-SA" sz="3600" b="1" dirty="0" smtClean="0">
                <a:latin typeface="Comic Sans MS" pitchFamily="66" charset="0"/>
              </a:rPr>
              <a:t>ا </a:t>
            </a:r>
            <a:r>
              <a:rPr lang="ar-SA" sz="3600" b="1" dirty="0">
                <a:latin typeface="Comic Sans MS" pitchFamily="66" charset="0"/>
              </a:rPr>
              <a:t>منهم </a:t>
            </a:r>
            <a:r>
              <a:rPr lang="ar-EG" sz="3600" b="1" dirty="0">
                <a:latin typeface="Comic Sans MS" pitchFamily="66" charset="0"/>
              </a:rPr>
              <a:t>القراءة</a:t>
            </a:r>
            <a:r>
              <a:rPr lang="ar-SA" sz="3600" b="1" dirty="0">
                <a:latin typeface="Comic Sans MS" pitchFamily="66" charset="0"/>
              </a:rPr>
              <a:t>، و٧٥</a:t>
            </a:r>
            <a:r>
              <a:rPr lang="ar-EG" sz="3600" b="1" dirty="0">
                <a:latin typeface="Comic Sans MS" pitchFamily="66" charset="0"/>
              </a:rPr>
              <a:t> </a:t>
            </a:r>
            <a:r>
              <a:rPr lang="ar-SA" sz="3600" b="1" dirty="0">
                <a:latin typeface="Comic Sans MS" pitchFamily="66" charset="0"/>
              </a:rPr>
              <a:t>الرياضة، </a:t>
            </a:r>
            <a:r>
              <a:rPr lang="ar-SA" sz="3600" b="1" dirty="0" err="1">
                <a:latin typeface="Comic Sans MS" pitchFamily="66" charset="0"/>
              </a:rPr>
              <a:t>و</a:t>
            </a:r>
            <a:r>
              <a:rPr lang="ar-EG" sz="3600" b="1" dirty="0">
                <a:latin typeface="Comic Sans MS" pitchFamily="66" charset="0"/>
              </a:rPr>
              <a:t>يشترك</a:t>
            </a:r>
            <a:r>
              <a:rPr lang="ar-SA" sz="3600" b="1" dirty="0">
                <a:latin typeface="Comic Sans MS" pitchFamily="66" charset="0"/>
              </a:rPr>
              <a:t> ٢٥ من الفئتين في الهوايتين </a:t>
            </a:r>
            <a:r>
              <a:rPr lang="ar-SA" sz="3600" b="1" dirty="0" smtClean="0">
                <a:latin typeface="Comic Sans MS" pitchFamily="66" charset="0"/>
              </a:rPr>
              <a:t>مع</a:t>
            </a:r>
            <a:r>
              <a:rPr lang="ar-EG" sz="3600" b="1" dirty="0" smtClean="0">
                <a:latin typeface="Comic Sans MS" pitchFamily="66" charset="0"/>
              </a:rPr>
              <a:t>ً</a:t>
            </a:r>
            <a:r>
              <a:rPr lang="ar-SA" sz="3600" b="1" dirty="0" smtClean="0">
                <a:latin typeface="Comic Sans MS" pitchFamily="66" charset="0"/>
              </a:rPr>
              <a:t>ا</a:t>
            </a:r>
            <a:r>
              <a:rPr lang="ar-SA" sz="3600" b="1" dirty="0">
                <a:latin typeface="Comic Sans MS" pitchFamily="66" charset="0"/>
              </a:rPr>
              <a:t>. فما عدد الطلاب الذين لا يمارسون </a:t>
            </a:r>
            <a:r>
              <a:rPr lang="ar-SA" sz="3600" b="1" dirty="0" smtClean="0">
                <a:latin typeface="Comic Sans MS" pitchFamily="66" charset="0"/>
              </a:rPr>
              <a:t>أيّ</a:t>
            </a:r>
            <a:r>
              <a:rPr lang="ar-EG" sz="3600" b="1" dirty="0" smtClean="0">
                <a:latin typeface="Comic Sans MS" pitchFamily="66" charset="0"/>
              </a:rPr>
              <a:t>ً</a:t>
            </a:r>
            <a:r>
              <a:rPr lang="ar-SA" sz="3600" b="1" dirty="0" smtClean="0">
                <a:latin typeface="Comic Sans MS" pitchFamily="66" charset="0"/>
              </a:rPr>
              <a:t>ا </a:t>
            </a:r>
            <a:r>
              <a:rPr lang="ar-SA" sz="3600" b="1" dirty="0">
                <a:latin typeface="Comic Sans MS" pitchFamily="66" charset="0"/>
              </a:rPr>
              <a:t>من هاتين الهوايتين؟</a:t>
            </a:r>
            <a:endParaRPr lang="ar-EG" sz="3600" b="1" dirty="0">
              <a:solidFill>
                <a:srgbClr val="CCFF3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درسة تضمُّ مدرسة ١٥٠طالب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0" y="1071546"/>
            <a:ext cx="9144000" cy="5429288"/>
          </a:xfrm>
          <a:prstGeom prst="roundRect">
            <a:avLst/>
          </a:prstGeom>
          <a:solidFill>
            <a:srgbClr val="CC00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200" dirty="0">
              <a:solidFill>
                <a:schemeClr val="tx1"/>
              </a:solidFill>
            </a:endParaRPr>
          </a:p>
        </p:txBody>
      </p:sp>
      <p:pic>
        <p:nvPicPr>
          <p:cNvPr id="3277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625" y="-71462"/>
            <a:ext cx="1357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750044" y="447655"/>
            <a:ext cx="678661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7</a:t>
            </a: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428625" y="1496973"/>
            <a:ext cx="82867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أفهم: </a:t>
            </a:r>
            <a:r>
              <a:rPr lang="ar-EG" sz="3600" b="1" dirty="0">
                <a:solidFill>
                  <a:srgbClr val="FFFF00"/>
                </a:solidFill>
              </a:rPr>
              <a:t>ماذا أعرف عن المسألة؟</a:t>
            </a:r>
            <a:endParaRPr lang="en-US" sz="3600" dirty="0">
              <a:solidFill>
                <a:srgbClr val="FFFF00"/>
              </a:solidFill>
            </a:endParaRPr>
          </a:p>
          <a:p>
            <a:r>
              <a:rPr lang="ar-EG" sz="3600" b="1" dirty="0">
                <a:solidFill>
                  <a:srgbClr val="66FFFF"/>
                </a:solidFill>
              </a:rPr>
              <a:t>تضم </a:t>
            </a:r>
            <a:r>
              <a:rPr lang="ar-EG" sz="3600" b="1" dirty="0" smtClean="0">
                <a:solidFill>
                  <a:srgbClr val="66FFFF"/>
                </a:solidFill>
              </a:rPr>
              <a:t>مدرسة </a:t>
            </a:r>
            <a:r>
              <a:rPr lang="ar-EG" sz="3600" b="1" dirty="0">
                <a:solidFill>
                  <a:srgbClr val="66FFFF"/>
                </a:solidFill>
              </a:rPr>
              <a:t>150 </a:t>
            </a:r>
            <a:r>
              <a:rPr lang="ar-EG" sz="3600" b="1" dirty="0" smtClean="0">
                <a:solidFill>
                  <a:srgbClr val="66FFFF"/>
                </a:solidFill>
              </a:rPr>
              <a:t>طالب</a:t>
            </a:r>
            <a:r>
              <a:rPr lang="ar-SA" sz="3600" b="1" dirty="0" smtClean="0">
                <a:solidFill>
                  <a:srgbClr val="66FFFF"/>
                </a:solidFill>
              </a:rPr>
              <a:t>ً</a:t>
            </a:r>
            <a:r>
              <a:rPr lang="ar-EG" sz="3600" b="1" dirty="0" smtClean="0">
                <a:solidFill>
                  <a:srgbClr val="66FFFF"/>
                </a:solidFill>
              </a:rPr>
              <a:t>ا</a:t>
            </a:r>
            <a:r>
              <a:rPr lang="ar-SA" sz="3600" b="1" dirty="0" smtClean="0">
                <a:solidFill>
                  <a:srgbClr val="66FFFF"/>
                </a:solidFill>
              </a:rPr>
              <a:t>،</a:t>
            </a:r>
            <a:r>
              <a:rPr lang="ar-EG" sz="3600" b="1" dirty="0" smtClean="0">
                <a:solidFill>
                  <a:srgbClr val="66FFFF"/>
                </a:solidFill>
              </a:rPr>
              <a:t> </a:t>
            </a:r>
            <a:r>
              <a:rPr lang="ar-EG" sz="3600" b="1" dirty="0">
                <a:solidFill>
                  <a:srgbClr val="66FFFF"/>
                </a:solidFill>
              </a:rPr>
              <a:t>هواية 55 </a:t>
            </a:r>
            <a:r>
              <a:rPr lang="ar-EG" sz="3600" b="1" dirty="0" smtClean="0">
                <a:solidFill>
                  <a:srgbClr val="66FFFF"/>
                </a:solidFill>
              </a:rPr>
              <a:t>طالبًا </a:t>
            </a:r>
            <a:r>
              <a:rPr lang="ar-EG" sz="3600" b="1" dirty="0">
                <a:solidFill>
                  <a:srgbClr val="66FFFF"/>
                </a:solidFill>
              </a:rPr>
              <a:t>منهم </a:t>
            </a:r>
            <a:r>
              <a:rPr lang="ar-EG" sz="3600" b="1" dirty="0" smtClean="0">
                <a:solidFill>
                  <a:srgbClr val="66FFFF"/>
                </a:solidFill>
              </a:rPr>
              <a:t>القراءة</a:t>
            </a:r>
            <a:r>
              <a:rPr lang="ar-SA" sz="3600" b="1" dirty="0" smtClean="0">
                <a:solidFill>
                  <a:srgbClr val="66FFFF"/>
                </a:solidFill>
              </a:rPr>
              <a:t>،</a:t>
            </a:r>
            <a:r>
              <a:rPr lang="ar-EG" sz="3600" b="1" dirty="0" smtClean="0">
                <a:solidFill>
                  <a:srgbClr val="66FFFF"/>
                </a:solidFill>
              </a:rPr>
              <a:t> </a:t>
            </a:r>
            <a:r>
              <a:rPr lang="ar-EG" sz="3600" b="1" dirty="0">
                <a:solidFill>
                  <a:srgbClr val="66FFFF"/>
                </a:solidFill>
              </a:rPr>
              <a:t>و75 </a:t>
            </a:r>
            <a:r>
              <a:rPr lang="ar-EG" sz="3600" b="1" dirty="0" smtClean="0">
                <a:solidFill>
                  <a:srgbClr val="66FFFF"/>
                </a:solidFill>
              </a:rPr>
              <a:t>الرياضة</a:t>
            </a:r>
            <a:r>
              <a:rPr lang="ar-SA" sz="3600" b="1" dirty="0" smtClean="0">
                <a:solidFill>
                  <a:srgbClr val="66FFFF"/>
                </a:solidFill>
              </a:rPr>
              <a:t>،</a:t>
            </a:r>
            <a:r>
              <a:rPr lang="ar-EG" sz="3600" b="1" dirty="0" smtClean="0">
                <a:solidFill>
                  <a:srgbClr val="66FFFF"/>
                </a:solidFill>
              </a:rPr>
              <a:t> </a:t>
            </a:r>
            <a:r>
              <a:rPr lang="ar-EG" sz="3600" b="1" dirty="0">
                <a:solidFill>
                  <a:srgbClr val="66FFFF"/>
                </a:solidFill>
              </a:rPr>
              <a:t>و25 من الفئتين يشتركون في الهوايتين </a:t>
            </a:r>
            <a:r>
              <a:rPr lang="ar-EG" sz="3600" b="1" dirty="0" smtClean="0">
                <a:solidFill>
                  <a:srgbClr val="66FFFF"/>
                </a:solidFill>
              </a:rPr>
              <a:t>مع</a:t>
            </a:r>
            <a:r>
              <a:rPr lang="ar-SA" sz="3600" b="1" dirty="0" smtClean="0">
                <a:solidFill>
                  <a:srgbClr val="66FFFF"/>
                </a:solidFill>
              </a:rPr>
              <a:t>ً</a:t>
            </a:r>
            <a:r>
              <a:rPr lang="ar-EG" sz="3600" b="1" dirty="0" smtClean="0">
                <a:solidFill>
                  <a:srgbClr val="66FFFF"/>
                </a:solidFill>
              </a:rPr>
              <a:t>ا.</a:t>
            </a:r>
            <a:endParaRPr lang="en-US" sz="3600" dirty="0">
              <a:solidFill>
                <a:srgbClr val="66FFFF"/>
              </a:solidFill>
            </a:endParaRPr>
          </a:p>
          <a:p>
            <a:r>
              <a:rPr lang="ar-EG" sz="3600" b="1" dirty="0">
                <a:solidFill>
                  <a:schemeClr val="bg1"/>
                </a:solidFill>
              </a:rPr>
              <a:t>ما المطلوب مني؟ 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ar-EG" sz="3600" b="1" dirty="0">
                <a:solidFill>
                  <a:srgbClr val="66FFFF"/>
                </a:solidFill>
              </a:rPr>
              <a:t>ما عدد الطلاب الذين لا يمارسون </a:t>
            </a:r>
            <a:r>
              <a:rPr lang="ar-EG" sz="3600" b="1" dirty="0" smtClean="0">
                <a:solidFill>
                  <a:srgbClr val="66FFFF"/>
                </a:solidFill>
              </a:rPr>
              <a:t>أي</a:t>
            </a:r>
            <a:r>
              <a:rPr lang="ar-SA" sz="3600" b="1" dirty="0" smtClean="0">
                <a:solidFill>
                  <a:srgbClr val="66FFFF"/>
                </a:solidFill>
              </a:rPr>
              <a:t>ًّ</a:t>
            </a:r>
            <a:r>
              <a:rPr lang="ar-EG" sz="3600" b="1" dirty="0" smtClean="0">
                <a:solidFill>
                  <a:srgbClr val="66FFFF"/>
                </a:solidFill>
              </a:rPr>
              <a:t>ا </a:t>
            </a:r>
            <a:r>
              <a:rPr lang="ar-EG" sz="3600" b="1" dirty="0">
                <a:solidFill>
                  <a:srgbClr val="66FFFF"/>
                </a:solidFill>
              </a:rPr>
              <a:t>من هاتين الهوايتين؟</a:t>
            </a:r>
            <a:endParaRPr lang="en-US" sz="3600" dirty="0">
              <a:solidFill>
                <a:srgbClr val="66FFFF"/>
              </a:solidFill>
            </a:endParaRPr>
          </a:p>
          <a:p>
            <a:r>
              <a:rPr lang="ar-EG" sz="3600" b="1" dirty="0" smtClean="0">
                <a:solidFill>
                  <a:schemeClr val="bg1"/>
                </a:solidFill>
              </a:rPr>
              <a:t>أخطط</a:t>
            </a:r>
            <a:r>
              <a:rPr lang="ar-EG" sz="3600" b="1" dirty="0">
                <a:solidFill>
                  <a:schemeClr val="bg1"/>
                </a:solidFill>
              </a:rPr>
              <a:t>: </a:t>
            </a:r>
            <a:r>
              <a:rPr lang="ar-EG" sz="3600" b="1" dirty="0" smtClean="0">
                <a:solidFill>
                  <a:srgbClr val="66FFFF"/>
                </a:solidFill>
              </a:rPr>
              <a:t>أستعمل </a:t>
            </a:r>
            <a:r>
              <a:rPr lang="ar-EG" sz="3600" b="1" dirty="0">
                <a:solidFill>
                  <a:srgbClr val="66FFFF"/>
                </a:solidFill>
              </a:rPr>
              <a:t>خطة رسم شكل لحل </a:t>
            </a:r>
            <a:r>
              <a:rPr lang="ar-EG" sz="3600" b="1" dirty="0" smtClean="0">
                <a:solidFill>
                  <a:srgbClr val="66FFFF"/>
                </a:solidFill>
              </a:rPr>
              <a:t>المسألة</a:t>
            </a:r>
            <a:r>
              <a:rPr lang="ar-SA" sz="3600" b="1" dirty="0" smtClean="0">
                <a:solidFill>
                  <a:srgbClr val="66FFFF"/>
                </a:solidFill>
              </a:rPr>
              <a:t>.</a:t>
            </a:r>
            <a:endParaRPr lang="en-US" sz="3600" dirty="0">
              <a:solidFill>
                <a:srgbClr val="66FF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فهم ماذا أعرف عن المسألة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ضم مدرسة 150 طالباً هواية 55 طالبًا 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المطلوب مني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ا عدد الطلاب الذين لا يمارسون أي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خطط أستعمل خطة رسم شكل لحل 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>
            <a:spLocks noChangeArrowheads="1"/>
          </p:cNvSpPr>
          <p:nvPr/>
        </p:nvSpPr>
        <p:spPr bwMode="auto">
          <a:xfrm>
            <a:off x="533722" y="332656"/>
            <a:ext cx="82867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 err="1">
                <a:solidFill>
                  <a:srgbClr val="C00000"/>
                </a:solidFill>
              </a:rPr>
              <a:t>أحل:</a:t>
            </a:r>
            <a:r>
              <a:rPr lang="ar-EG" sz="4400" b="1" dirty="0">
                <a:solidFill>
                  <a:srgbClr val="C00000"/>
                </a:solidFill>
              </a:rPr>
              <a:t> </a:t>
            </a:r>
            <a:endParaRPr lang="en-US" sz="4400" dirty="0">
              <a:solidFill>
                <a:srgbClr val="C0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19672" y="1369418"/>
            <a:ext cx="5643563" cy="3489563"/>
            <a:chOff x="806" y="9965"/>
            <a:chExt cx="6115" cy="1451"/>
          </a:xfrm>
        </p:grpSpPr>
        <p:grpSp>
          <p:nvGrpSpPr>
            <p:cNvPr id="33796" name="Group 3"/>
            <p:cNvGrpSpPr>
              <a:grpSpLocks/>
            </p:cNvGrpSpPr>
            <p:nvPr/>
          </p:nvGrpSpPr>
          <p:grpSpPr bwMode="auto">
            <a:xfrm>
              <a:off x="806" y="9965"/>
              <a:ext cx="6115" cy="1426"/>
              <a:chOff x="806" y="9965"/>
              <a:chExt cx="6115" cy="1426"/>
            </a:xfrm>
          </p:grpSpPr>
          <p:sp>
            <p:nvSpPr>
              <p:cNvPr id="33798" name="Oval 4"/>
              <p:cNvSpPr>
                <a:spLocks noChangeArrowheads="1"/>
              </p:cNvSpPr>
              <p:nvPr/>
            </p:nvSpPr>
            <p:spPr bwMode="auto">
              <a:xfrm>
                <a:off x="3396" y="10016"/>
                <a:ext cx="3525" cy="1375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ar-EG" sz="4000" b="1" dirty="0"/>
                  <a:t>30 </a:t>
                </a:r>
                <a:r>
                  <a:rPr lang="ar-EG" sz="4000" b="1" dirty="0" smtClean="0"/>
                  <a:t>القراءة</a:t>
                </a:r>
                <a:endParaRPr lang="ar-EG" sz="3600" dirty="0"/>
              </a:p>
            </p:txBody>
          </p:sp>
          <p:sp>
            <p:nvSpPr>
              <p:cNvPr id="33799" name="Oval 5"/>
              <p:cNvSpPr>
                <a:spLocks noChangeArrowheads="1"/>
              </p:cNvSpPr>
              <p:nvPr/>
            </p:nvSpPr>
            <p:spPr bwMode="auto">
              <a:xfrm>
                <a:off x="806" y="9965"/>
                <a:ext cx="3525" cy="1375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spcAft>
                    <a:spcPts val="1000"/>
                  </a:spcAft>
                </a:pPr>
                <a:r>
                  <a:rPr lang="ar-EG" sz="4400" b="1" dirty="0"/>
                  <a:t>50 رياضة</a:t>
                </a:r>
                <a:endParaRPr lang="ar-EG" sz="4000" dirty="0"/>
              </a:p>
            </p:txBody>
          </p:sp>
        </p:grpSp>
        <p:sp>
          <p:nvSpPr>
            <p:cNvPr id="33797" name="Text Box 6"/>
            <p:cNvSpPr txBox="1">
              <a:spLocks noChangeArrowheads="1"/>
            </p:cNvSpPr>
            <p:nvPr/>
          </p:nvSpPr>
          <p:spPr bwMode="auto">
            <a:xfrm>
              <a:off x="3225" y="10406"/>
              <a:ext cx="1186" cy="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ar-EG" sz="4000" b="1" dirty="0" smtClean="0"/>
                <a:t>25 مع</a:t>
              </a:r>
              <a:r>
                <a:rPr lang="ar-SA" sz="4000" b="1" dirty="0" smtClean="0"/>
                <a:t>ً</a:t>
              </a:r>
              <a:r>
                <a:rPr lang="ar-EG" sz="4000" b="1" dirty="0" smtClean="0"/>
                <a:t>ا</a:t>
              </a:r>
              <a:endParaRPr lang="ar-EG" sz="3600" dirty="0"/>
            </a:p>
          </p:txBody>
        </p:sp>
      </p:grpSp>
      <p:sp>
        <p:nvSpPr>
          <p:cNvPr id="8" name="مستطيل مستدير الزوايا 7"/>
          <p:cNvSpPr>
            <a:spLocks noChangeArrowheads="1"/>
          </p:cNvSpPr>
          <p:nvPr/>
        </p:nvSpPr>
        <p:spPr bwMode="auto">
          <a:xfrm>
            <a:off x="72008" y="4884382"/>
            <a:ext cx="8964488" cy="168789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3600" b="1" dirty="0" smtClean="0"/>
              <a:t>عدد الطلاب الذين لا يمارسون أي</a:t>
            </a:r>
            <a:r>
              <a:rPr lang="ar-SA" sz="3600" b="1" dirty="0" err="1" smtClean="0"/>
              <a:t>ًّا</a:t>
            </a:r>
            <a:r>
              <a:rPr lang="ar-EG" sz="3600" b="1" dirty="0" smtClean="0"/>
              <a:t> من الهوايتين</a:t>
            </a:r>
            <a:r>
              <a:rPr lang="ar-SA" sz="3600" b="1" dirty="0" smtClean="0"/>
              <a:t/>
            </a:r>
            <a:br>
              <a:rPr lang="ar-SA" sz="3600" b="1" dirty="0" smtClean="0"/>
            </a:br>
            <a:r>
              <a:rPr lang="ar-EG" sz="3600" b="1" dirty="0" smtClean="0"/>
              <a:t>= 150 </a:t>
            </a:r>
            <a:r>
              <a:rPr lang="ar-EG" sz="3600" b="1" dirty="0"/>
              <a:t>– </a:t>
            </a:r>
            <a:r>
              <a:rPr lang="ar-EG" sz="3600" b="1" dirty="0" smtClean="0"/>
              <a:t>(30 + </a:t>
            </a:r>
            <a:r>
              <a:rPr lang="ar-EG" sz="3600" b="1" dirty="0"/>
              <a:t>25 </a:t>
            </a:r>
            <a:r>
              <a:rPr lang="ar-EG" sz="3600" b="1" dirty="0" smtClean="0"/>
              <a:t>+ 50) = </a:t>
            </a:r>
            <a:r>
              <a:rPr lang="ar-EG" sz="3600" b="1" dirty="0"/>
              <a:t>45 </a:t>
            </a:r>
            <a:r>
              <a:rPr lang="ar-EG" sz="3600" b="1" dirty="0" smtClean="0"/>
              <a:t>طالب</a:t>
            </a:r>
            <a:r>
              <a:rPr lang="ar-SA" sz="3600" b="1" dirty="0" smtClean="0"/>
              <a:t>ً</a:t>
            </a:r>
            <a:r>
              <a:rPr lang="ar-EG" sz="3600" b="1" dirty="0" smtClean="0"/>
              <a:t>ا.</a:t>
            </a:r>
            <a:endParaRPr lang="en-US" sz="3600" dirty="0"/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2574026" y="642918"/>
            <a:ext cx="3283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 smtClean="0">
                <a:solidFill>
                  <a:srgbClr val="0000FF"/>
                </a:solidFill>
              </a:rPr>
              <a:t>التمثيل بالرسم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49 - potato chip brea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مثيل بالرس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طلاب الذين لا يمارسون أي من الهواي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طلاب الذين لا يمارسون أي من الهواي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allAtOnce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تين مستديرتين في نفس الجانب 1"/>
          <p:cNvSpPr>
            <a:spLocks noChangeArrowheads="1"/>
          </p:cNvSpPr>
          <p:nvPr/>
        </p:nvSpPr>
        <p:spPr bwMode="auto">
          <a:xfrm>
            <a:off x="7072330" y="1836113"/>
            <a:ext cx="1748142" cy="948035"/>
          </a:xfrm>
          <a:prstGeom prst="round2SameRect">
            <a:avLst>
              <a:gd name="adj1" fmla="val 47249"/>
              <a:gd name="adj2" fmla="val 3118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EG" sz="4400" b="1" dirty="0" smtClean="0">
                <a:solidFill>
                  <a:srgbClr val="C00000"/>
                </a:solidFill>
              </a:rPr>
              <a:t>أتحقق: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8" name="مستطيل ذو زاويتين مستديرتين في نفس الجانب 7"/>
          <p:cNvSpPr>
            <a:spLocks noChangeArrowheads="1"/>
          </p:cNvSpPr>
          <p:nvPr/>
        </p:nvSpPr>
        <p:spPr bwMode="auto">
          <a:xfrm>
            <a:off x="857224" y="3286124"/>
            <a:ext cx="8001056" cy="928694"/>
          </a:xfrm>
          <a:prstGeom prst="round2SameRect">
            <a:avLst>
              <a:gd name="adj1" fmla="val 50000"/>
              <a:gd name="adj2" fmla="val 28963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4000" b="1" dirty="0" smtClean="0"/>
              <a:t>(150 – 55 – 75) + 25 = 45 طالب</a:t>
            </a:r>
            <a:r>
              <a:rPr lang="ar-SA" sz="4000" b="1" dirty="0" smtClean="0"/>
              <a:t>ً</a:t>
            </a:r>
            <a:r>
              <a:rPr lang="ar-EG" sz="4000" b="1" dirty="0" smtClean="0"/>
              <a:t>ا.</a:t>
            </a:r>
            <a:endParaRPr lang="en-US" sz="4000" dirty="0"/>
          </a:p>
        </p:txBody>
      </p:sp>
      <p:sp>
        <p:nvSpPr>
          <p:cNvPr id="10" name="مستطيل ذو زاويتين مستديرتين في نفس الجانب 9"/>
          <p:cNvSpPr>
            <a:spLocks noChangeArrowheads="1"/>
          </p:cNvSpPr>
          <p:nvPr/>
        </p:nvSpPr>
        <p:spPr bwMode="auto">
          <a:xfrm>
            <a:off x="2428860" y="4500570"/>
            <a:ext cx="4429156" cy="926961"/>
          </a:xfrm>
          <a:prstGeom prst="round2SameRect">
            <a:avLst>
              <a:gd name="adj1" fmla="val 31693"/>
              <a:gd name="adj2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4000" b="1" dirty="0" smtClean="0"/>
              <a:t>الإجابة معقولة.</a:t>
            </a:r>
            <a:endParaRPr lang="en-US" sz="4000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0 – 55 – 75) + 25 = 45 طال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0 – 55 – 75) + 25 = 45 طال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إجابة معق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إجابة معق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allAtOnce" animBg="1"/>
      <p:bldP spid="10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auto">
          <a:xfrm>
            <a:off x="357158" y="285728"/>
            <a:ext cx="8358246" cy="6000792"/>
          </a:xfrm>
          <a:prstGeom prst="rect">
            <a:avLst/>
          </a:prstGeom>
          <a:solidFill>
            <a:srgbClr val="FFFFCC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/>
          <a:lstStyle/>
          <a:p>
            <a:pPr algn="ctr" rtl="0">
              <a:defRPr/>
            </a:pPr>
            <a:endParaRPr lang="ar-SA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438" y="0"/>
            <a:ext cx="1357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92830" y="447669"/>
            <a:ext cx="678661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8</a:t>
            </a: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57158" y="817418"/>
            <a:ext cx="82867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3600" b="1" dirty="0" err="1">
                <a:solidFill>
                  <a:srgbClr val="0000FF"/>
                </a:solidFill>
                <a:latin typeface="Comic Sans MS" pitchFamily="66" charset="0"/>
              </a:rPr>
              <a:t>سيارات:</a:t>
            </a:r>
            <a:endParaRPr lang="ar-SA" sz="3600" b="1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/>
            <a:r>
              <a:rPr lang="ar-SA" sz="3600" b="1" dirty="0">
                <a:solidFill>
                  <a:srgbClr val="0000FF"/>
                </a:solidFill>
                <a:latin typeface="Comic Sans MS" pitchFamily="66" charset="0"/>
              </a:rPr>
              <a:t>الجدول الآتي يوضح ألوان السيارات في أحد المواقف</a:t>
            </a:r>
            <a:r>
              <a:rPr lang="ar-SA" sz="3600" b="1" dirty="0" smtClean="0">
                <a:solidFill>
                  <a:srgbClr val="0000FF"/>
                </a:solidFill>
                <a:latin typeface="Comic Sans MS" pitchFamily="66" charset="0"/>
              </a:rPr>
              <a:t>.</a:t>
            </a:r>
            <a:br>
              <a:rPr lang="ar-SA" sz="3600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ar-SA" sz="3600" b="1" dirty="0" smtClean="0">
                <a:solidFill>
                  <a:srgbClr val="0000FF"/>
                </a:solidFill>
                <a:latin typeface="Comic Sans MS" pitchFamily="66" charset="0"/>
              </a:rPr>
              <a:t>فبكم </a:t>
            </a:r>
            <a:r>
              <a:rPr lang="ar-SA" sz="3600" b="1" dirty="0">
                <a:solidFill>
                  <a:srgbClr val="0000FF"/>
                </a:solidFill>
                <a:latin typeface="Comic Sans MS" pitchFamily="66" charset="0"/>
              </a:rPr>
              <a:t>تزيد السيارات الفضية على السيارات الحمراء ؟</a:t>
            </a:r>
            <a:endParaRPr lang="ar-EG" sz="36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graphicFrame>
        <p:nvGraphicFramePr>
          <p:cNvPr id="7" name="جدول 6"/>
          <p:cNvGraphicFramePr>
            <a:graphicFrameLocks noGrp="1"/>
          </p:cNvGraphicFramePr>
          <p:nvPr/>
        </p:nvGraphicFramePr>
        <p:xfrm>
          <a:off x="1476375" y="2500313"/>
          <a:ext cx="6096000" cy="306019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96000"/>
              </a:tblGrid>
              <a:tr h="571504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2488686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2643188" y="2500313"/>
            <a:ext cx="3729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chemeClr val="bg1"/>
                </a:solidFill>
              </a:rPr>
              <a:t>ألوان السيارات في الموقف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7037388" y="3143250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ب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6934200" y="3714750"/>
            <a:ext cx="554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س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7065963" y="4286250"/>
            <a:ext cx="422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ح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6280150" y="3130550"/>
            <a:ext cx="422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ح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6207125" y="3702050"/>
            <a:ext cx="49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ف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6251575" y="4273550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ب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5349875" y="3130550"/>
            <a:ext cx="49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ف</a:t>
            </a: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5349875" y="3702050"/>
            <a:ext cx="49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ف</a:t>
            </a: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5224463" y="4273550"/>
            <a:ext cx="6207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ض</a:t>
            </a: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295775" y="3143250"/>
            <a:ext cx="620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ض</a:t>
            </a: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4494213" y="3714750"/>
            <a:ext cx="422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ح</a:t>
            </a: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4362450" y="4286250"/>
            <a:ext cx="554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س</a:t>
            </a:r>
          </a:p>
        </p:txBody>
      </p: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3421063" y="3143250"/>
            <a:ext cx="49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ف</a:t>
            </a:r>
          </a:p>
        </p:txBody>
      </p:sp>
      <p:sp>
        <p:nvSpPr>
          <p:cNvPr id="22" name="مربع نص 21"/>
          <p:cNvSpPr txBox="1">
            <a:spLocks noChangeArrowheads="1"/>
          </p:cNvSpPr>
          <p:nvPr/>
        </p:nvSpPr>
        <p:spPr bwMode="auto">
          <a:xfrm>
            <a:off x="3494088" y="3714750"/>
            <a:ext cx="422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ح</a:t>
            </a:r>
          </a:p>
        </p:txBody>
      </p:sp>
      <p:sp>
        <p:nvSpPr>
          <p:cNvPr id="23" name="مربع نص 22"/>
          <p:cNvSpPr txBox="1">
            <a:spLocks noChangeArrowheads="1"/>
          </p:cNvSpPr>
          <p:nvPr/>
        </p:nvSpPr>
        <p:spPr bwMode="auto">
          <a:xfrm>
            <a:off x="3421063" y="4286250"/>
            <a:ext cx="49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ف</a:t>
            </a:r>
          </a:p>
        </p:txBody>
      </p:sp>
      <p:sp>
        <p:nvSpPr>
          <p:cNvPr id="24" name="مربع نص 23"/>
          <p:cNvSpPr txBox="1">
            <a:spLocks noChangeArrowheads="1"/>
          </p:cNvSpPr>
          <p:nvPr/>
        </p:nvSpPr>
        <p:spPr bwMode="auto">
          <a:xfrm>
            <a:off x="2492375" y="3143250"/>
            <a:ext cx="49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ف</a:t>
            </a:r>
          </a:p>
        </p:txBody>
      </p:sp>
      <p:sp>
        <p:nvSpPr>
          <p:cNvPr id="25" name="مربع نص 24"/>
          <p:cNvSpPr txBox="1">
            <a:spLocks noChangeArrowheads="1"/>
          </p:cNvSpPr>
          <p:nvPr/>
        </p:nvSpPr>
        <p:spPr bwMode="auto">
          <a:xfrm>
            <a:off x="2536825" y="3714750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ب</a:t>
            </a:r>
          </a:p>
        </p:txBody>
      </p:sp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2492375" y="4286250"/>
            <a:ext cx="49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ف</a:t>
            </a:r>
          </a:p>
        </p:txBody>
      </p:sp>
      <p:sp>
        <p:nvSpPr>
          <p:cNvPr id="27" name="مربع نص 26"/>
          <p:cNvSpPr txBox="1">
            <a:spLocks noChangeArrowheads="1"/>
          </p:cNvSpPr>
          <p:nvPr/>
        </p:nvSpPr>
        <p:spPr bwMode="auto">
          <a:xfrm>
            <a:off x="1433513" y="3071813"/>
            <a:ext cx="554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س</a:t>
            </a:r>
          </a:p>
        </p:txBody>
      </p:sp>
      <p:sp>
        <p:nvSpPr>
          <p:cNvPr id="28" name="مربع نص 27"/>
          <p:cNvSpPr txBox="1">
            <a:spLocks noChangeArrowheads="1"/>
          </p:cNvSpPr>
          <p:nvPr/>
        </p:nvSpPr>
        <p:spPr bwMode="auto">
          <a:xfrm>
            <a:off x="1500188" y="3714750"/>
            <a:ext cx="49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ف</a:t>
            </a:r>
          </a:p>
        </p:txBody>
      </p:sp>
      <p:sp>
        <p:nvSpPr>
          <p:cNvPr id="29" name="مربع نص 28"/>
          <p:cNvSpPr txBox="1">
            <a:spLocks noChangeArrowheads="1"/>
          </p:cNvSpPr>
          <p:nvPr/>
        </p:nvSpPr>
        <p:spPr bwMode="auto">
          <a:xfrm>
            <a:off x="1504950" y="4286250"/>
            <a:ext cx="554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س</a:t>
            </a:r>
          </a:p>
        </p:txBody>
      </p:sp>
      <p:sp>
        <p:nvSpPr>
          <p:cNvPr id="30" name="مربع نص 29"/>
          <p:cNvSpPr txBox="1">
            <a:spLocks noChangeArrowheads="1"/>
          </p:cNvSpPr>
          <p:nvPr/>
        </p:nvSpPr>
        <p:spPr bwMode="auto">
          <a:xfrm>
            <a:off x="6934200" y="4929188"/>
            <a:ext cx="554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س</a:t>
            </a:r>
          </a:p>
        </p:txBody>
      </p:sp>
      <p:sp>
        <p:nvSpPr>
          <p:cNvPr id="31" name="مربع نص 30"/>
          <p:cNvSpPr txBox="1">
            <a:spLocks noChangeArrowheads="1"/>
          </p:cNvSpPr>
          <p:nvPr/>
        </p:nvSpPr>
        <p:spPr bwMode="auto">
          <a:xfrm>
            <a:off x="6207125" y="4916488"/>
            <a:ext cx="49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ف</a:t>
            </a:r>
          </a:p>
        </p:txBody>
      </p:sp>
      <p:sp>
        <p:nvSpPr>
          <p:cNvPr id="32" name="مربع نص 31"/>
          <p:cNvSpPr txBox="1">
            <a:spLocks noChangeArrowheads="1"/>
          </p:cNvSpPr>
          <p:nvPr/>
        </p:nvSpPr>
        <p:spPr bwMode="auto">
          <a:xfrm>
            <a:off x="5394325" y="4916488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ب</a:t>
            </a:r>
          </a:p>
        </p:txBody>
      </p:sp>
      <p:sp>
        <p:nvSpPr>
          <p:cNvPr id="33" name="مربع نص 32"/>
          <p:cNvSpPr txBox="1">
            <a:spLocks noChangeArrowheads="1"/>
          </p:cNvSpPr>
          <p:nvPr/>
        </p:nvSpPr>
        <p:spPr bwMode="auto">
          <a:xfrm>
            <a:off x="4421188" y="4929188"/>
            <a:ext cx="49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ف</a:t>
            </a:r>
          </a:p>
        </p:txBody>
      </p:sp>
      <p:sp>
        <p:nvSpPr>
          <p:cNvPr id="34" name="مربع نص 33"/>
          <p:cNvSpPr txBox="1">
            <a:spLocks noChangeArrowheads="1"/>
          </p:cNvSpPr>
          <p:nvPr/>
        </p:nvSpPr>
        <p:spPr bwMode="auto">
          <a:xfrm>
            <a:off x="3465513" y="4929188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ب</a:t>
            </a:r>
          </a:p>
        </p:txBody>
      </p:sp>
      <p:sp>
        <p:nvSpPr>
          <p:cNvPr id="35" name="مربع نص 34"/>
          <p:cNvSpPr txBox="1">
            <a:spLocks noChangeArrowheads="1"/>
          </p:cNvSpPr>
          <p:nvPr/>
        </p:nvSpPr>
        <p:spPr bwMode="auto">
          <a:xfrm>
            <a:off x="2433638" y="4929188"/>
            <a:ext cx="554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س</a:t>
            </a:r>
          </a:p>
        </p:txBody>
      </p:sp>
      <p:sp>
        <p:nvSpPr>
          <p:cNvPr id="36" name="مربع نص 35"/>
          <p:cNvSpPr txBox="1">
            <a:spLocks noChangeArrowheads="1"/>
          </p:cNvSpPr>
          <p:nvPr/>
        </p:nvSpPr>
        <p:spPr bwMode="auto">
          <a:xfrm>
            <a:off x="1504950" y="4929188"/>
            <a:ext cx="554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</a:rPr>
              <a:t>س</a:t>
            </a:r>
          </a:p>
        </p:txBody>
      </p:sp>
      <p:sp>
        <p:nvSpPr>
          <p:cNvPr id="38" name="مربع نص 37"/>
          <p:cNvSpPr txBox="1">
            <a:spLocks noChangeArrowheads="1"/>
          </p:cNvSpPr>
          <p:nvPr/>
        </p:nvSpPr>
        <p:spPr bwMode="auto">
          <a:xfrm>
            <a:off x="7010947" y="5622920"/>
            <a:ext cx="1473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 dirty="0" smtClean="0">
                <a:solidFill>
                  <a:srgbClr val="0000FF"/>
                </a:solidFill>
              </a:rPr>
              <a:t>ف= </a:t>
            </a:r>
            <a:r>
              <a:rPr lang="ar-EG" sz="2800" b="1" dirty="0" err="1" smtClean="0">
                <a:solidFill>
                  <a:srgbClr val="0000FF"/>
                </a:solidFill>
              </a:rPr>
              <a:t>فضي،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39" name="مربع نص 38"/>
          <p:cNvSpPr txBox="1">
            <a:spLocks noChangeArrowheads="1"/>
          </p:cNvSpPr>
          <p:nvPr/>
        </p:nvSpPr>
        <p:spPr bwMode="auto">
          <a:xfrm>
            <a:off x="5550036" y="5622920"/>
            <a:ext cx="13853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 dirty="0" smtClean="0">
                <a:solidFill>
                  <a:srgbClr val="0000FF"/>
                </a:solidFill>
              </a:rPr>
              <a:t>ح= </a:t>
            </a:r>
            <a:r>
              <a:rPr lang="ar-EG" sz="2800" b="1" dirty="0" err="1" smtClean="0">
                <a:solidFill>
                  <a:srgbClr val="0000FF"/>
                </a:solidFill>
              </a:rPr>
              <a:t>أحمر،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40" name="مربع نص 39"/>
          <p:cNvSpPr txBox="1">
            <a:spLocks noChangeArrowheads="1"/>
          </p:cNvSpPr>
          <p:nvPr/>
        </p:nvSpPr>
        <p:spPr bwMode="auto">
          <a:xfrm>
            <a:off x="3948139" y="5642084"/>
            <a:ext cx="15119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 dirty="0" smtClean="0">
                <a:solidFill>
                  <a:srgbClr val="0000FF"/>
                </a:solidFill>
              </a:rPr>
              <a:t>س= </a:t>
            </a:r>
            <a:r>
              <a:rPr lang="ar-EG" sz="2800" b="1" dirty="0" err="1" smtClean="0">
                <a:solidFill>
                  <a:srgbClr val="0000FF"/>
                </a:solidFill>
              </a:rPr>
              <a:t>أسود،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41" name="مربع نص 40"/>
          <p:cNvSpPr txBox="1">
            <a:spLocks noChangeArrowheads="1"/>
          </p:cNvSpPr>
          <p:nvPr/>
        </p:nvSpPr>
        <p:spPr bwMode="auto">
          <a:xfrm>
            <a:off x="2294740" y="5622920"/>
            <a:ext cx="1688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 dirty="0" smtClean="0">
                <a:solidFill>
                  <a:srgbClr val="0000FF"/>
                </a:solidFill>
              </a:rPr>
              <a:t>ض= </a:t>
            </a:r>
            <a:r>
              <a:rPr lang="ar-EG" sz="2800" b="1" dirty="0" err="1" smtClean="0">
                <a:solidFill>
                  <a:srgbClr val="0000FF"/>
                </a:solidFill>
              </a:rPr>
              <a:t>أخضر،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42" name="مربع نص 41"/>
          <p:cNvSpPr txBox="1">
            <a:spLocks noChangeArrowheads="1"/>
          </p:cNvSpPr>
          <p:nvPr/>
        </p:nvSpPr>
        <p:spPr bwMode="auto">
          <a:xfrm>
            <a:off x="773336" y="5652537"/>
            <a:ext cx="1481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 dirty="0" smtClean="0">
                <a:solidFill>
                  <a:srgbClr val="0000FF"/>
                </a:solidFill>
              </a:rPr>
              <a:t>ب= أبيض.</a:t>
            </a:r>
            <a:endParaRPr lang="ar-EG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يارات الجدول الآتي يوضح ألوان السيارات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696 - low pitch sm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لوان السيارات في الموق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ف = فضي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ح = أحمر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س = أسود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ض =أخضر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ب= أبي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ذو زوايا قطرية مخدوشة 3"/>
          <p:cNvSpPr/>
          <p:nvPr/>
        </p:nvSpPr>
        <p:spPr bwMode="auto">
          <a:xfrm>
            <a:off x="357158" y="1785926"/>
            <a:ext cx="8358246" cy="4286280"/>
          </a:xfrm>
          <a:prstGeom prst="snip2DiagRect">
            <a:avLst>
              <a:gd name="adj1" fmla="val 13509"/>
              <a:gd name="adj2" fmla="val 16667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/>
          <a:lstStyle/>
          <a:p>
            <a:pPr algn="ctr" rtl="0">
              <a:defRPr/>
            </a:pPr>
            <a:endParaRPr lang="ar-SA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584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0188" y="0"/>
            <a:ext cx="1357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821637" y="447669"/>
            <a:ext cx="678661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8</a:t>
            </a: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500063" y="2500313"/>
            <a:ext cx="8001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chemeClr val="bg1"/>
                </a:solidFill>
              </a:rPr>
              <a:t>أفهم: </a:t>
            </a:r>
            <a:r>
              <a:rPr lang="ar-EG" sz="3600" b="1" dirty="0">
                <a:solidFill>
                  <a:srgbClr val="FFFF00"/>
                </a:solidFill>
              </a:rPr>
              <a:t>ماذا أعرف عن المسألة؟</a:t>
            </a:r>
            <a:endParaRPr lang="en-US" sz="3600" dirty="0">
              <a:solidFill>
                <a:srgbClr val="FFFF00"/>
              </a:solidFill>
            </a:endParaRPr>
          </a:p>
          <a:p>
            <a:r>
              <a:rPr lang="ar-EG" sz="3600" b="1" dirty="0">
                <a:solidFill>
                  <a:srgbClr val="FFFF00"/>
                </a:solidFill>
              </a:rPr>
              <a:t>جدول يوضح ألوان السيارات في أحد المواقف.</a:t>
            </a:r>
            <a:endParaRPr lang="en-US" sz="3600" dirty="0">
              <a:solidFill>
                <a:srgbClr val="FFFF00"/>
              </a:solidFill>
            </a:endParaRPr>
          </a:p>
          <a:p>
            <a:r>
              <a:rPr lang="ar-EG" sz="3600" b="1" dirty="0">
                <a:solidFill>
                  <a:schemeClr val="bg1"/>
                </a:solidFill>
              </a:rPr>
              <a:t>ما المطلوب مني؟ 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ar-EG" sz="3600" b="1" dirty="0">
                <a:solidFill>
                  <a:srgbClr val="FFFF00"/>
                </a:solidFill>
              </a:rPr>
              <a:t>بكم تزيد </a:t>
            </a:r>
            <a:r>
              <a:rPr lang="ar-EG" sz="3600" b="1" dirty="0" err="1" smtClean="0">
                <a:solidFill>
                  <a:srgbClr val="FFFF00"/>
                </a:solidFill>
              </a:rPr>
              <a:t>الس</a:t>
            </a:r>
            <a:r>
              <a:rPr lang="ar-SA" sz="3600" b="1" dirty="0" smtClean="0">
                <a:solidFill>
                  <a:srgbClr val="FFFF00"/>
                </a:solidFill>
              </a:rPr>
              <a:t>يا</a:t>
            </a:r>
            <a:r>
              <a:rPr lang="ar-EG" sz="3600" b="1" dirty="0" err="1" smtClean="0">
                <a:solidFill>
                  <a:srgbClr val="FFFF00"/>
                </a:solidFill>
              </a:rPr>
              <a:t>رات</a:t>
            </a:r>
            <a:r>
              <a:rPr lang="ar-EG" sz="3600" b="1" dirty="0" smtClean="0">
                <a:solidFill>
                  <a:srgbClr val="FFFF00"/>
                </a:solidFill>
              </a:rPr>
              <a:t> الفضية </a:t>
            </a:r>
            <a:r>
              <a:rPr lang="ar-EG" sz="3600" b="1" dirty="0">
                <a:solidFill>
                  <a:srgbClr val="FFFF00"/>
                </a:solidFill>
              </a:rPr>
              <a:t>على السيارات الحمراء؟</a:t>
            </a:r>
            <a:endParaRPr lang="en-US" sz="3600" dirty="0">
              <a:solidFill>
                <a:srgbClr val="FFFF00"/>
              </a:solidFill>
            </a:endParaRPr>
          </a:p>
          <a:p>
            <a:r>
              <a:rPr lang="ar-EG" sz="3600" b="1" dirty="0">
                <a:solidFill>
                  <a:schemeClr val="bg1"/>
                </a:solidFill>
              </a:rPr>
              <a:t>أخطط: </a:t>
            </a:r>
            <a:r>
              <a:rPr lang="ar-EG" sz="3600" b="1" dirty="0" smtClean="0">
                <a:solidFill>
                  <a:srgbClr val="FFFF00"/>
                </a:solidFill>
              </a:rPr>
              <a:t>أستعمل </a:t>
            </a:r>
            <a:r>
              <a:rPr lang="ar-EG" sz="3600" b="1" dirty="0">
                <a:solidFill>
                  <a:srgbClr val="FFFF00"/>
                </a:solidFill>
              </a:rPr>
              <a:t>خطة إنشاء جدول لحل </a:t>
            </a:r>
            <a:r>
              <a:rPr lang="ar-EG" sz="3600" b="1" dirty="0" smtClean="0">
                <a:solidFill>
                  <a:srgbClr val="FFFF00"/>
                </a:solidFill>
              </a:rPr>
              <a:t>المسألة.</a:t>
            </a:r>
            <a:endParaRPr lang="en-US" sz="36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فهم ماذا أعرف عن المسألة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جدول يوضح ألوان السيارات في 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المطلوب مني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بكم تزيد الساريات الفضية على السي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خطط أستعمل خطة إنشاء جدول 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891480" y="260648"/>
            <a:ext cx="8001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solidFill>
                  <a:srgbClr val="C00000"/>
                </a:solidFill>
              </a:rPr>
              <a:t>أحل: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1643042" y="5572140"/>
            <a:ext cx="564360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/>
              <a:t>ي</a:t>
            </a:r>
            <a:r>
              <a:rPr lang="ar-EG" sz="3600" b="1" dirty="0" smtClean="0"/>
              <a:t>زيد </a:t>
            </a:r>
            <a:r>
              <a:rPr lang="ar-EG" sz="3600" b="1" dirty="0"/>
              <a:t>عدد السيارات الفضية على السيارات الحمراء </a:t>
            </a:r>
            <a:r>
              <a:rPr lang="ar-EG" sz="3600" b="1" dirty="0" err="1"/>
              <a:t>بـ</a:t>
            </a:r>
            <a:r>
              <a:rPr lang="ar-EG" sz="3600" b="1" dirty="0"/>
              <a:t> 6 </a:t>
            </a:r>
            <a:r>
              <a:rPr lang="ar-EG" sz="3600" b="1" dirty="0" smtClean="0"/>
              <a:t>سيارات.</a:t>
            </a:r>
            <a:endParaRPr lang="en-US" sz="3600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380628" y="1731044"/>
          <a:ext cx="6143700" cy="3785616"/>
        </p:xfrm>
        <a:graphic>
          <a:graphicData uri="http://schemas.openxmlformats.org/drawingml/2006/table">
            <a:tbl>
              <a:tblPr rtl="1"/>
              <a:tblGrid>
                <a:gridCol w="2047900"/>
                <a:gridCol w="2047900"/>
                <a:gridCol w="2047900"/>
              </a:tblGrid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6238453" y="1731044"/>
            <a:ext cx="876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اللون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235278" y="2373982"/>
            <a:ext cx="8810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فضي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6300366" y="2945482"/>
            <a:ext cx="8366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أحمر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105103" y="3659857"/>
            <a:ext cx="8509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أسود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3809578" y="1731044"/>
            <a:ext cx="135413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الإشارات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3595266" y="2373982"/>
            <a:ext cx="16986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      |||||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4655716" y="2945482"/>
            <a:ext cx="544512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4023891" y="3588419"/>
            <a:ext cx="11207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   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1809328" y="1731044"/>
            <a:ext cx="107632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1936328" y="2445419"/>
            <a:ext cx="6461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2237953" y="3016919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2237953" y="3659857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6095578" y="4251994"/>
            <a:ext cx="9842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أخضر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4874791" y="4251994"/>
            <a:ext cx="3635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2237953" y="4231357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6144791" y="4894932"/>
            <a:ext cx="9350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أبيض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4604916" y="4894932"/>
            <a:ext cx="6334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2237953" y="4874294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1403648" y="1016664"/>
            <a:ext cx="619268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EG" sz="4000" b="1" dirty="0" smtClean="0"/>
              <a:t>   ألوان السيارات في الموقف</a:t>
            </a:r>
            <a:endParaRPr lang="ar-EG" sz="4000" b="1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لوان السيارات في الموقف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لون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فض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إشارات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 إشارات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تكرار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0 مرات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أحم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 إشارات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4 مرات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أس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7 إشارات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7 مرات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أخضر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2 إشارة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2 مرات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أبي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5 إشارات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5 مرات ش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يزيد عدد السيارات الفضية على السي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bldLvl="2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7143768" y="1357298"/>
            <a:ext cx="1820720" cy="806648"/>
          </a:xfrm>
          <a:prstGeom prst="round2SameRect">
            <a:avLst>
              <a:gd name="adj1" fmla="val 41550"/>
              <a:gd name="adj2" fmla="val 24883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C00000"/>
                </a:solidFill>
              </a:rPr>
              <a:t>أتحقق: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107504" y="2703943"/>
            <a:ext cx="8928992" cy="1428190"/>
          </a:xfrm>
          <a:prstGeom prst="round2SameRect">
            <a:avLst>
              <a:gd name="adj1" fmla="val 29073"/>
              <a:gd name="adj2" fmla="val 14179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3600" b="1" dirty="0" smtClean="0"/>
              <a:t>إذا </a:t>
            </a:r>
            <a:r>
              <a:rPr lang="ar-EG" sz="3600" b="1" dirty="0"/>
              <a:t>عدت إلى القائمة ستجد أن 10 سيارات لونها </a:t>
            </a:r>
            <a:r>
              <a:rPr lang="ar-EG" sz="3600" b="1" dirty="0" smtClean="0"/>
              <a:t>فضي،</a:t>
            </a:r>
            <a:r>
              <a:rPr lang="ar-SA" sz="3600" b="1" dirty="0" smtClean="0"/>
              <a:t/>
            </a:r>
            <a:br>
              <a:rPr lang="ar-SA" sz="3600" b="1" dirty="0" smtClean="0"/>
            </a:br>
            <a:r>
              <a:rPr lang="ar-EG" sz="3600" b="1" dirty="0" smtClean="0"/>
              <a:t>و4 </a:t>
            </a:r>
            <a:r>
              <a:rPr lang="ar-EG" sz="3600" b="1" dirty="0"/>
              <a:t>سيارات لونها </a:t>
            </a:r>
            <a:r>
              <a:rPr lang="ar-EG" sz="3600" b="1" dirty="0" smtClean="0"/>
              <a:t>أحمر. </a:t>
            </a:r>
            <a:endParaRPr lang="en-US" sz="3600" dirty="0"/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000232" y="4561331"/>
            <a:ext cx="4857784" cy="1467326"/>
          </a:xfrm>
          <a:prstGeom prst="round2SameRect">
            <a:avLst>
              <a:gd name="adj1" fmla="val 13122"/>
              <a:gd name="adj2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3600" b="1" dirty="0" smtClean="0"/>
              <a:t>لذا </a:t>
            </a:r>
            <a:r>
              <a:rPr lang="ar-EG" sz="3600" b="1" dirty="0"/>
              <a:t>فالإجابة </a:t>
            </a:r>
            <a:r>
              <a:rPr lang="ar-EG" sz="3600" b="1" dirty="0" smtClean="0"/>
              <a:t>الصحيحة</a:t>
            </a:r>
            <a:r>
              <a:rPr lang="ar-SA" sz="3600" b="1" dirty="0" smtClean="0"/>
              <a:t>:</a:t>
            </a:r>
            <a:br>
              <a:rPr lang="ar-SA" sz="3600" b="1" dirty="0" smtClean="0"/>
            </a:br>
            <a:r>
              <a:rPr lang="ar-EG" sz="3600" b="1" dirty="0" smtClean="0"/>
              <a:t>أن </a:t>
            </a:r>
            <a:r>
              <a:rPr lang="ar-EG" sz="3600" b="1" dirty="0"/>
              <a:t>الفرق 6 </a:t>
            </a:r>
            <a:r>
              <a:rPr lang="ar-EG" sz="3600" b="1" dirty="0" smtClean="0"/>
              <a:t>سيارات.</a:t>
            </a:r>
            <a:endParaRPr lang="en-US" sz="3600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عدت إلى القائمة ستجد أن 10 سي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عدت إلى القائمة ستجد أن 10 سي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ذا فالإجابة الصحيحة أن الفرق 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ذا فالإجابة الصحيحة أن الفرق  ش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 bldLvl="2" animBg="1"/>
      <p:bldP spid="5" grpId="0" uiExpand="1" build="p" bldLvl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اويتين مستديرتين في نفس الجانب 1"/>
          <p:cNvSpPr/>
          <p:nvPr/>
        </p:nvSpPr>
        <p:spPr bwMode="auto">
          <a:xfrm>
            <a:off x="142844" y="571480"/>
            <a:ext cx="8786874" cy="6215106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8500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rect">
              <a:fillToRect t="100000" r="100000"/>
            </a:path>
            <a:tileRect l="-100000" b="-100000"/>
          </a:gra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/>
          <a:lstStyle/>
          <a:p>
            <a:pPr algn="just">
              <a:defRPr/>
            </a:pPr>
            <a:endParaRPr lang="ar-EG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14313" y="2928938"/>
            <a:ext cx="84296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ar-SA" sz="3600" b="1" dirty="0">
                <a:solidFill>
                  <a:srgbClr val="FFFF00"/>
                </a:solidFill>
                <a:latin typeface="Comic Sans MS" pitchFamily="66" charset="0"/>
              </a:rPr>
              <a:t>إبراهيم: </a:t>
            </a:r>
          </a:p>
          <a:p>
            <a:pPr algn="just"/>
            <a:r>
              <a:rPr lang="ar-SA" sz="3600" b="1" dirty="0">
                <a:latin typeface="Comic Sans MS" pitchFamily="66" charset="0"/>
              </a:rPr>
              <a:t>أجريت </a:t>
            </a:r>
            <a:r>
              <a:rPr lang="ar-SA" sz="3600" b="1" dirty="0" smtClean="0">
                <a:latin typeface="Comic Sans MS" pitchFamily="66" charset="0"/>
              </a:rPr>
              <a:t>مسح</a:t>
            </a:r>
            <a:r>
              <a:rPr lang="ar-EG" sz="3600" b="1" dirty="0" smtClean="0">
                <a:latin typeface="Comic Sans MS" pitchFamily="66" charset="0"/>
              </a:rPr>
              <a:t>ً</a:t>
            </a:r>
            <a:r>
              <a:rPr lang="ar-SA" sz="3600" b="1" dirty="0" smtClean="0">
                <a:latin typeface="Comic Sans MS" pitchFamily="66" charset="0"/>
              </a:rPr>
              <a:t>ا </a:t>
            </a:r>
            <a:r>
              <a:rPr lang="ar-SA" sz="3600" b="1" dirty="0">
                <a:latin typeface="Comic Sans MS" pitchFamily="66" charset="0"/>
              </a:rPr>
              <a:t>لمعرفة الوجبة المفضلة لدى زملائي من  بين أربعة بدائل </a:t>
            </a:r>
            <a:r>
              <a:rPr lang="ar-SA" sz="3600" b="1" dirty="0" smtClean="0">
                <a:latin typeface="Comic Sans MS" pitchFamily="66" charset="0"/>
              </a:rPr>
              <a:t>مستعمل</a:t>
            </a:r>
            <a:r>
              <a:rPr lang="ar-EG" sz="3600" b="1" dirty="0" smtClean="0">
                <a:latin typeface="Comic Sans MS" pitchFamily="66" charset="0"/>
              </a:rPr>
              <a:t>ً</a:t>
            </a:r>
            <a:r>
              <a:rPr lang="ar-SA" sz="3600" b="1" dirty="0" smtClean="0">
                <a:latin typeface="Comic Sans MS" pitchFamily="66" charset="0"/>
              </a:rPr>
              <a:t>ا </a:t>
            </a:r>
            <a:r>
              <a:rPr lang="ar-SA" sz="3600" b="1" dirty="0" err="1">
                <a:latin typeface="Comic Sans MS" pitchFamily="66" charset="0"/>
              </a:rPr>
              <a:t>ا</a:t>
            </a:r>
            <a:r>
              <a:rPr lang="ar-SA" sz="3600" b="1" dirty="0">
                <a:latin typeface="Comic Sans MS" pitchFamily="66" charset="0"/>
              </a:rPr>
              <a:t>لرموز الآتية:</a:t>
            </a:r>
          </a:p>
          <a:p>
            <a:pPr algn="just"/>
            <a:r>
              <a:rPr lang="ar-SA" sz="3600" b="1" dirty="0">
                <a:latin typeface="Comic Sans MS" pitchFamily="66" charset="0"/>
              </a:rPr>
              <a:t>(د) للدجاج، (ل) </a:t>
            </a:r>
            <a:r>
              <a:rPr lang="ar-SA" sz="3600" b="1" dirty="0" err="1">
                <a:latin typeface="Comic Sans MS" pitchFamily="66" charset="0"/>
              </a:rPr>
              <a:t>ل</a:t>
            </a:r>
            <a:r>
              <a:rPr lang="ar-SA" sz="3600" b="1" dirty="0">
                <a:latin typeface="Comic Sans MS" pitchFamily="66" charset="0"/>
              </a:rPr>
              <a:t>لحم الغنم، (س) للسمك، (خ) للخضار، وكانت النتائج كما يأتي:</a:t>
            </a:r>
          </a:p>
          <a:p>
            <a:pPr algn="just"/>
            <a:r>
              <a:rPr lang="ar-EG" sz="3600" b="1" dirty="0" smtClean="0">
                <a:latin typeface="Comic Sans MS" pitchFamily="66" charset="0"/>
              </a:rPr>
              <a:t>خ، </a:t>
            </a:r>
            <a:r>
              <a:rPr lang="ar-EG" sz="3600" b="1" dirty="0" err="1" smtClean="0">
                <a:latin typeface="Comic Sans MS" pitchFamily="66" charset="0"/>
              </a:rPr>
              <a:t>ل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د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س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د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د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ل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س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خ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ل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د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س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د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د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د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س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س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د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د</a:t>
            </a:r>
            <a:r>
              <a:rPr lang="ar-EG" sz="3600" b="1" dirty="0" smtClean="0">
                <a:latin typeface="Comic Sans MS" pitchFamily="66" charset="0"/>
              </a:rPr>
              <a:t>، </a:t>
            </a:r>
            <a:r>
              <a:rPr lang="ar-EG" sz="3600" b="1" dirty="0" err="1" smtClean="0">
                <a:latin typeface="Comic Sans MS" pitchFamily="66" charset="0"/>
              </a:rPr>
              <a:t>خ</a:t>
            </a:r>
            <a:r>
              <a:rPr lang="ar-SA" sz="3600" b="1" dirty="0" smtClean="0">
                <a:latin typeface="Comic Sans MS" pitchFamily="66" charset="0"/>
              </a:rPr>
              <a:t>.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60" y="357166"/>
            <a:ext cx="2571768" cy="2071702"/>
          </a:xfrm>
          <a:prstGeom prst="rect">
            <a:avLst/>
          </a:prstGeom>
          <a:ln w="228600" cap="sq" cmpd="thickThin">
            <a:solidFill>
              <a:srgbClr val="CC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1379293">
            <a:off x="53975" y="854075"/>
            <a:ext cx="4621213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 rot="-1379293">
            <a:off x="817563" y="1112838"/>
            <a:ext cx="3071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  <a:latin typeface="Comic Sans MS" pitchFamily="66" charset="0"/>
              </a:rPr>
              <a:t>أنش</a:t>
            </a:r>
            <a:r>
              <a:rPr lang="ar-EG" sz="4000" b="1" dirty="0">
                <a:solidFill>
                  <a:srgbClr val="C00000"/>
                </a:solidFill>
                <a:latin typeface="Comic Sans MS" pitchFamily="66" charset="0"/>
              </a:rPr>
              <a:t>ئ</a:t>
            </a:r>
            <a:r>
              <a:rPr lang="ar-SA" sz="4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ar-SA" sz="4000" b="1" dirty="0" smtClean="0">
                <a:solidFill>
                  <a:srgbClr val="C00000"/>
                </a:solidFill>
                <a:latin typeface="Comic Sans MS" pitchFamily="66" charset="0"/>
              </a:rPr>
              <a:t>جدول</a:t>
            </a:r>
            <a:r>
              <a:rPr lang="ar-EG" sz="4000" b="1" dirty="0" smtClean="0">
                <a:solidFill>
                  <a:srgbClr val="C00000"/>
                </a:solidFill>
                <a:latin typeface="Comic Sans MS" pitchFamily="66" charset="0"/>
              </a:rPr>
              <a:t>ً</a:t>
            </a:r>
            <a:r>
              <a:rPr lang="ar-SA" sz="4000" b="1" dirty="0" smtClean="0">
                <a:solidFill>
                  <a:srgbClr val="C00000"/>
                </a:solidFill>
                <a:latin typeface="Comic Sans MS" pitchFamily="66" charset="0"/>
              </a:rPr>
              <a:t>ا</a:t>
            </a:r>
            <a:endParaRPr lang="ar-SA" sz="4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43313" y="2214563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 XP Hardware F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نشئ جدو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براه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جريت مسحًا لمعرفة الوجبة المفض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د) للدجاج، (ل) للحم الغن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خ، ل، د، س، د، د، ل، س، خ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 bwMode="auto">
          <a:xfrm>
            <a:off x="428596" y="285728"/>
            <a:ext cx="8286808" cy="6286544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SA" sz="3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500063" y="864572"/>
            <a:ext cx="807243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4800" b="1" dirty="0">
                <a:solidFill>
                  <a:srgbClr val="FF0000"/>
                </a:solidFill>
                <a:latin typeface="Comic Sans MS" pitchFamily="66" charset="0"/>
              </a:rPr>
              <a:t>ألعاب رياضية: </a:t>
            </a:r>
          </a:p>
          <a:p>
            <a:pPr algn="ctr"/>
            <a:r>
              <a:rPr lang="ar-SA" sz="3600" b="1" dirty="0">
                <a:solidFill>
                  <a:srgbClr val="0000FF"/>
                </a:solidFill>
                <a:latin typeface="Comic Sans MS" pitchFamily="66" charset="0"/>
              </a:rPr>
              <a:t>الجدول الآتي</a:t>
            </a:r>
            <a:r>
              <a:rPr lang="ar-EG" sz="36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ar-SA" sz="3600" b="1" dirty="0">
                <a:solidFill>
                  <a:srgbClr val="0000FF"/>
                </a:solidFill>
                <a:latin typeface="Comic Sans MS" pitchFamily="66" charset="0"/>
              </a:rPr>
              <a:t>يوضح عدد الساعات التي قضاها بعض الطلاب في ممارسة الرياضة خلال العطلة الأسبوعية</a:t>
            </a:r>
            <a:r>
              <a:rPr lang="ar-SA" sz="3600" b="1" dirty="0" smtClean="0">
                <a:solidFill>
                  <a:srgbClr val="0000FF"/>
                </a:solidFill>
                <a:latin typeface="Comic Sans MS" pitchFamily="66" charset="0"/>
              </a:rPr>
              <a:t>.</a:t>
            </a:r>
            <a:br>
              <a:rPr lang="ar-SA" sz="3600" b="1" dirty="0" smtClean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ar-SA" sz="3600" b="1" dirty="0" smtClean="0">
                <a:solidFill>
                  <a:srgbClr val="0000FF"/>
                </a:solidFill>
                <a:latin typeface="Comic Sans MS" pitchFamily="66" charset="0"/>
              </a:rPr>
              <a:t>كم طالب</a:t>
            </a:r>
            <a:r>
              <a:rPr lang="ar-EG" sz="3600" b="1" dirty="0" smtClean="0">
                <a:solidFill>
                  <a:srgbClr val="0000FF"/>
                </a:solidFill>
                <a:latin typeface="Comic Sans MS" pitchFamily="66" charset="0"/>
              </a:rPr>
              <a:t>ً</a:t>
            </a:r>
            <a:r>
              <a:rPr lang="ar-SA" sz="3600" b="1" dirty="0" smtClean="0">
                <a:solidFill>
                  <a:srgbClr val="0000FF"/>
                </a:solidFill>
                <a:latin typeface="Comic Sans MS" pitchFamily="66" charset="0"/>
              </a:rPr>
              <a:t>ا </a:t>
            </a:r>
            <a:r>
              <a:rPr lang="ar-SA" sz="3600" b="1" dirty="0">
                <a:solidFill>
                  <a:srgbClr val="0000FF"/>
                </a:solidFill>
                <a:latin typeface="Comic Sans MS" pitchFamily="66" charset="0"/>
              </a:rPr>
              <a:t>قضى أقلّ من ٣ ساعات؟</a:t>
            </a:r>
          </a:p>
        </p:txBody>
      </p:sp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88" y="0"/>
            <a:ext cx="1357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214414" y="428604"/>
            <a:ext cx="678661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4214818"/>
            <a:ext cx="714380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لعاب رياضية الجدول الآتي يوضح عدد الساع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ساعات ممارسة الرياض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ذو زاويتين مستديرتين في نفس الجانب 3"/>
          <p:cNvSpPr/>
          <p:nvPr/>
        </p:nvSpPr>
        <p:spPr bwMode="auto">
          <a:xfrm>
            <a:off x="428596" y="1571612"/>
            <a:ext cx="8286808" cy="4357718"/>
          </a:xfrm>
          <a:prstGeom prst="round2SameRect">
            <a:avLst>
              <a:gd name="adj1" fmla="val 16667"/>
              <a:gd name="adj2" fmla="val 7677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SA" sz="32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891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38" y="357188"/>
            <a:ext cx="1357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535885" y="804835"/>
            <a:ext cx="678661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9</a:t>
            </a: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14282" y="1857364"/>
            <a:ext cx="82518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FFFF00"/>
                </a:solidFill>
              </a:rPr>
              <a:t>أفهم</a:t>
            </a:r>
            <a:r>
              <a:rPr lang="ar-EG" sz="3600" b="1" dirty="0">
                <a:solidFill>
                  <a:schemeClr val="bg1"/>
                </a:solidFill>
              </a:rPr>
              <a:t>: ماذا أعرف عن المسألة؟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ar-EG" sz="3600" b="1" dirty="0">
                <a:solidFill>
                  <a:schemeClr val="bg1"/>
                </a:solidFill>
              </a:rPr>
              <a:t>جدول يوضح عدد الساعات التي قضاها بعض الطلاب في ممارسة الرياضة خلال العطلة </a:t>
            </a:r>
            <a:r>
              <a:rPr lang="ar-EG" sz="3600" b="1" dirty="0" smtClean="0">
                <a:solidFill>
                  <a:schemeClr val="bg1"/>
                </a:solidFill>
              </a:rPr>
              <a:t>الأسبوعية</a:t>
            </a:r>
            <a:r>
              <a:rPr lang="ar-SA" sz="3600" b="1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ar-EG" sz="3600" b="1" dirty="0">
                <a:solidFill>
                  <a:srgbClr val="FFFF00"/>
                </a:solidFill>
              </a:rPr>
              <a:t>ما المطلوب مني؟</a:t>
            </a:r>
            <a:endParaRPr lang="en-US" sz="3600" dirty="0">
              <a:solidFill>
                <a:srgbClr val="FFFF00"/>
              </a:solidFill>
            </a:endParaRPr>
          </a:p>
          <a:p>
            <a:r>
              <a:rPr lang="ar-EG" sz="3600" b="1" dirty="0">
                <a:solidFill>
                  <a:schemeClr val="bg1"/>
                </a:solidFill>
              </a:rPr>
              <a:t>كم طالباً قضي أقل من 3 ساعات؟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ar-EG" sz="3600" b="1" dirty="0">
                <a:solidFill>
                  <a:srgbClr val="FFFF00"/>
                </a:solidFill>
              </a:rPr>
              <a:t>أخطط</a:t>
            </a:r>
            <a:r>
              <a:rPr lang="ar-EG" sz="3600" b="1" dirty="0">
                <a:solidFill>
                  <a:schemeClr val="bg1"/>
                </a:solidFill>
              </a:rPr>
              <a:t>: </a:t>
            </a:r>
            <a:r>
              <a:rPr lang="ar-EG" sz="3600" b="1" dirty="0" smtClean="0">
                <a:solidFill>
                  <a:schemeClr val="bg1"/>
                </a:solidFill>
              </a:rPr>
              <a:t>أستعمل خطة إنشاء جدول </a:t>
            </a:r>
            <a:r>
              <a:rPr lang="ar-EG" sz="3600" b="1" dirty="0">
                <a:solidFill>
                  <a:schemeClr val="bg1"/>
                </a:solidFill>
              </a:rPr>
              <a:t>لحل </a:t>
            </a:r>
            <a:r>
              <a:rPr lang="ar-EG" sz="3600" b="1" dirty="0" smtClean="0">
                <a:solidFill>
                  <a:schemeClr val="bg1"/>
                </a:solidFill>
              </a:rPr>
              <a:t>المس</a:t>
            </a:r>
            <a:r>
              <a:rPr lang="ar-SA" sz="3600" b="1" dirty="0" smtClean="0">
                <a:solidFill>
                  <a:schemeClr val="bg1"/>
                </a:solidFill>
              </a:rPr>
              <a:t>أ</a:t>
            </a:r>
            <a:r>
              <a:rPr lang="ar-EG" sz="3600" b="1" dirty="0" err="1" smtClean="0">
                <a:solidFill>
                  <a:schemeClr val="bg1"/>
                </a:solidFill>
              </a:rPr>
              <a:t>لة</a:t>
            </a:r>
            <a:r>
              <a:rPr lang="ar-EG" sz="3600" b="1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فهم ماذا أعرف عن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جدول يوضح عدد الساعات التي قضاها  ش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المطلوب م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كم طالباً قضي أقل من 3 ساع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خطط أستعمل خطة إنشاء جدول  ش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963488" y="437763"/>
            <a:ext cx="8001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solidFill>
                  <a:srgbClr val="C00000"/>
                </a:solidFill>
              </a:rPr>
              <a:t>أحل: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6444208" y="2643182"/>
            <a:ext cx="25202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200" b="1" dirty="0"/>
              <a:t>16 </a:t>
            </a:r>
            <a:r>
              <a:rPr lang="ar-EG" sz="3200" b="1" dirty="0" smtClean="0"/>
              <a:t>طالب</a:t>
            </a:r>
            <a:r>
              <a:rPr lang="ar-SA" sz="3200" b="1" dirty="0" smtClean="0"/>
              <a:t>ً</a:t>
            </a:r>
            <a:r>
              <a:rPr lang="ar-EG" sz="3200" b="1" dirty="0" smtClean="0"/>
              <a:t>ا قضوا أقل </a:t>
            </a:r>
            <a:r>
              <a:rPr lang="ar-EG" sz="3200" b="1" dirty="0"/>
              <a:t>من 3 </a:t>
            </a:r>
            <a:r>
              <a:rPr lang="ar-EG" sz="3200" b="1" dirty="0" smtClean="0"/>
              <a:t>ساعات.</a:t>
            </a:r>
            <a:endParaRPr lang="en-US" sz="3200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56492" y="116632"/>
          <a:ext cx="6143700" cy="6548487"/>
        </p:xfrm>
        <a:graphic>
          <a:graphicData uri="http://schemas.openxmlformats.org/drawingml/2006/table">
            <a:tbl>
              <a:tblPr rtl="1"/>
              <a:tblGrid>
                <a:gridCol w="2047900"/>
                <a:gridCol w="2047900"/>
                <a:gridCol w="2047900"/>
              </a:tblGrid>
              <a:tr h="595317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4728567" y="759570"/>
            <a:ext cx="13017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الساعات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477867" y="1402507"/>
            <a:ext cx="4143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0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5498504" y="1974007"/>
            <a:ext cx="41433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514379" y="2474070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585442" y="759570"/>
            <a:ext cx="135413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الإشارات</a:t>
            </a:r>
            <a:endParaRPr lang="en-US" sz="32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3442692" y="1291382"/>
            <a:ext cx="36353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2855317" y="1780332"/>
            <a:ext cx="11207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   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893417" y="2423270"/>
            <a:ext cx="11207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   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585192" y="759570"/>
            <a:ext cx="10763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942379" y="1259632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1013817" y="1831132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1013817" y="2474070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5495329" y="2994770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3380779" y="3066207"/>
            <a:ext cx="6334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1013817" y="3045570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5495329" y="3637707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3469679" y="3545632"/>
            <a:ext cx="5445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1013817" y="3688507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1228129" y="116632"/>
            <a:ext cx="40227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ساعات ممارسة الرياضة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5485804" y="4260007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3461742" y="4167932"/>
            <a:ext cx="54292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1004292" y="4310807"/>
            <a:ext cx="41592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" name="مستطيل 27"/>
          <p:cNvSpPr>
            <a:spLocks noChangeArrowheads="1"/>
          </p:cNvSpPr>
          <p:nvPr/>
        </p:nvSpPr>
        <p:spPr bwMode="auto">
          <a:xfrm>
            <a:off x="5485804" y="490294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3641129" y="4810870"/>
            <a:ext cx="363538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" name="مستطيل 29"/>
          <p:cNvSpPr>
            <a:spLocks noChangeArrowheads="1"/>
          </p:cNvSpPr>
          <p:nvPr/>
        </p:nvSpPr>
        <p:spPr bwMode="auto">
          <a:xfrm>
            <a:off x="1004292" y="4953745"/>
            <a:ext cx="41592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" name="مستطيل 30"/>
          <p:cNvSpPr>
            <a:spLocks noChangeArrowheads="1"/>
          </p:cNvSpPr>
          <p:nvPr/>
        </p:nvSpPr>
        <p:spPr bwMode="auto">
          <a:xfrm>
            <a:off x="5442942" y="5545882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2" name="مستطيل 31"/>
          <p:cNvSpPr>
            <a:spLocks noChangeArrowheads="1"/>
          </p:cNvSpPr>
          <p:nvPr/>
        </p:nvSpPr>
        <p:spPr bwMode="auto">
          <a:xfrm>
            <a:off x="3687167" y="5453807"/>
            <a:ext cx="27463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" name="مستطيل 32"/>
          <p:cNvSpPr>
            <a:spLocks noChangeArrowheads="1"/>
          </p:cNvSpPr>
          <p:nvPr/>
        </p:nvSpPr>
        <p:spPr bwMode="auto">
          <a:xfrm>
            <a:off x="1085254" y="547444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4" name="مستطيل 33"/>
          <p:cNvSpPr>
            <a:spLocks noChangeArrowheads="1"/>
          </p:cNvSpPr>
          <p:nvPr/>
        </p:nvSpPr>
        <p:spPr bwMode="auto">
          <a:xfrm>
            <a:off x="5442942" y="604594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7" name="مستطيل 36"/>
          <p:cNvSpPr>
            <a:spLocks noChangeArrowheads="1"/>
          </p:cNvSpPr>
          <p:nvPr/>
        </p:nvSpPr>
        <p:spPr bwMode="auto">
          <a:xfrm>
            <a:off x="3657004" y="5995145"/>
            <a:ext cx="27463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8" name="مستطيل 37"/>
          <p:cNvSpPr>
            <a:spLocks noChangeArrowheads="1"/>
          </p:cNvSpPr>
          <p:nvPr/>
        </p:nvSpPr>
        <p:spPr bwMode="auto">
          <a:xfrm>
            <a:off x="1013817" y="604594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ساعات ممارسة الرياضة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ساع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إشارات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تكرار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 إشارة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تكرار مرت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7 إشارات ش42  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7 مرات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7 إشارات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7 مرات ش 42  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5 إشارات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5 مرات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4 إشارات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4 مرات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4 إشارات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4 مرات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 إشارة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2 مرة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1 إشارة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1 مرة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1 إشارة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1 مرة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16 طالباً قضوا أقل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 bldLvl="2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7" grpId="0"/>
      <p:bldP spid="3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963488" y="437763"/>
            <a:ext cx="8001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 smtClean="0">
                <a:solidFill>
                  <a:srgbClr val="C00000"/>
                </a:solidFill>
              </a:rPr>
              <a:t>أتحقق:</a:t>
            </a:r>
            <a:endParaRPr lang="en-US" sz="4400" dirty="0">
              <a:solidFill>
                <a:srgbClr val="C00000"/>
              </a:solidFill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56492" y="116632"/>
          <a:ext cx="6143700" cy="6548487"/>
        </p:xfrm>
        <a:graphic>
          <a:graphicData uri="http://schemas.openxmlformats.org/drawingml/2006/table">
            <a:tbl>
              <a:tblPr rtl="1"/>
              <a:tblGrid>
                <a:gridCol w="2047900"/>
                <a:gridCol w="2047900"/>
                <a:gridCol w="2047900"/>
              </a:tblGrid>
              <a:tr h="595317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4728567" y="759570"/>
            <a:ext cx="13017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الساعات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477867" y="1402507"/>
            <a:ext cx="4143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0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5498504" y="1974007"/>
            <a:ext cx="41433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514379" y="2474070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585442" y="759570"/>
            <a:ext cx="135413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الإشارات</a:t>
            </a:r>
            <a:endParaRPr lang="en-US" sz="32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3442692" y="1291382"/>
            <a:ext cx="36353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2855317" y="1780332"/>
            <a:ext cx="11207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   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893417" y="2423270"/>
            <a:ext cx="11207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   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585192" y="759570"/>
            <a:ext cx="10763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942379" y="1259632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1013817" y="1831132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1013817" y="2474070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5495329" y="2994770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3380779" y="3066207"/>
            <a:ext cx="6334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1013817" y="3045570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5495329" y="3637707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3469679" y="3545632"/>
            <a:ext cx="5445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1013817" y="3688507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1228129" y="116632"/>
            <a:ext cx="40227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ساعات ممارسة الرياضة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5485804" y="4260007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3461742" y="4167932"/>
            <a:ext cx="54292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1004292" y="4310807"/>
            <a:ext cx="41592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" name="مستطيل 27"/>
          <p:cNvSpPr>
            <a:spLocks noChangeArrowheads="1"/>
          </p:cNvSpPr>
          <p:nvPr/>
        </p:nvSpPr>
        <p:spPr bwMode="auto">
          <a:xfrm>
            <a:off x="5485804" y="490294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3641129" y="4810870"/>
            <a:ext cx="363538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" name="مستطيل 29"/>
          <p:cNvSpPr>
            <a:spLocks noChangeArrowheads="1"/>
          </p:cNvSpPr>
          <p:nvPr/>
        </p:nvSpPr>
        <p:spPr bwMode="auto">
          <a:xfrm>
            <a:off x="1004292" y="4953745"/>
            <a:ext cx="41592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" name="مستطيل 30"/>
          <p:cNvSpPr>
            <a:spLocks noChangeArrowheads="1"/>
          </p:cNvSpPr>
          <p:nvPr/>
        </p:nvSpPr>
        <p:spPr bwMode="auto">
          <a:xfrm>
            <a:off x="5442942" y="5545882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2" name="مستطيل 31"/>
          <p:cNvSpPr>
            <a:spLocks noChangeArrowheads="1"/>
          </p:cNvSpPr>
          <p:nvPr/>
        </p:nvSpPr>
        <p:spPr bwMode="auto">
          <a:xfrm>
            <a:off x="3687167" y="5453807"/>
            <a:ext cx="27463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" name="مستطيل 32"/>
          <p:cNvSpPr>
            <a:spLocks noChangeArrowheads="1"/>
          </p:cNvSpPr>
          <p:nvPr/>
        </p:nvSpPr>
        <p:spPr bwMode="auto">
          <a:xfrm>
            <a:off x="1000100" y="547444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4" name="مستطيل 33"/>
          <p:cNvSpPr>
            <a:spLocks noChangeArrowheads="1"/>
          </p:cNvSpPr>
          <p:nvPr/>
        </p:nvSpPr>
        <p:spPr bwMode="auto">
          <a:xfrm>
            <a:off x="5442942" y="604594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7" name="مستطيل 36"/>
          <p:cNvSpPr>
            <a:spLocks noChangeArrowheads="1"/>
          </p:cNvSpPr>
          <p:nvPr/>
        </p:nvSpPr>
        <p:spPr bwMode="auto">
          <a:xfrm>
            <a:off x="3657004" y="5995145"/>
            <a:ext cx="27463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8" name="مستطيل 37"/>
          <p:cNvSpPr>
            <a:spLocks noChangeArrowheads="1"/>
          </p:cNvSpPr>
          <p:nvPr/>
        </p:nvSpPr>
        <p:spPr bwMode="auto">
          <a:xfrm>
            <a:off x="1013817" y="6045945"/>
            <a:ext cx="415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6" name="مربع نص 35"/>
          <p:cNvSpPr txBox="1">
            <a:spLocks noChangeArrowheads="1"/>
          </p:cNvSpPr>
          <p:nvPr/>
        </p:nvSpPr>
        <p:spPr bwMode="auto">
          <a:xfrm>
            <a:off x="6372232" y="2348880"/>
            <a:ext cx="2771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200" b="1" dirty="0" smtClean="0"/>
              <a:t>إذا عدت للقائمة ستجد أن 16 طالبًا قض</a:t>
            </a:r>
            <a:r>
              <a:rPr lang="ar-SA" sz="3200" b="1" dirty="0" err="1" smtClean="0"/>
              <a:t>وا</a:t>
            </a:r>
            <a:r>
              <a:rPr lang="ar-EG" sz="3200" b="1" dirty="0" smtClean="0"/>
              <a:t> أقل من 3 ساعات.</a:t>
            </a:r>
          </a:p>
          <a:p>
            <a:pPr algn="ctr"/>
            <a:endParaRPr lang="ar-EG" sz="3200" b="1" dirty="0" smtClean="0"/>
          </a:p>
          <a:p>
            <a:pPr algn="ctr"/>
            <a:r>
              <a:rPr lang="ar-EG" sz="3200" b="1" dirty="0" smtClean="0"/>
              <a:t>حيث </a:t>
            </a:r>
            <a:r>
              <a:rPr lang="ar-SA" sz="3200" b="1" dirty="0" smtClean="0"/>
              <a:t>إ</a:t>
            </a:r>
            <a:r>
              <a:rPr lang="ar-EG" sz="3200" b="1" dirty="0" smtClean="0"/>
              <a:t>ن</a:t>
            </a:r>
            <a:r>
              <a:rPr lang="ar-SA" sz="3200" b="1" dirty="0" smtClean="0"/>
              <a:t/>
            </a:r>
            <a:br>
              <a:rPr lang="ar-SA" sz="3200" b="1" dirty="0" smtClean="0"/>
            </a:br>
            <a:r>
              <a:rPr lang="ar-EG" sz="3200" b="1" dirty="0" smtClean="0"/>
              <a:t>2 + 7 + 7 = 16</a:t>
            </a:r>
            <a:endParaRPr lang="en-US" sz="3200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عدت للقائمة ستجد أن 16 طالبًا قضوا أقل من 3 ساع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يث إن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 uiExpand="1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428625"/>
            <a:ext cx="1357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2000232" y="804835"/>
            <a:ext cx="892975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10</a:t>
            </a:r>
          </a:p>
        </p:txBody>
      </p:sp>
      <p:sp>
        <p:nvSpPr>
          <p:cNvPr id="4" name="مجسم مشطوف الحواف 3"/>
          <p:cNvSpPr/>
          <p:nvPr/>
        </p:nvSpPr>
        <p:spPr bwMode="auto">
          <a:xfrm>
            <a:off x="71469" y="2286000"/>
            <a:ext cx="9001125" cy="4572000"/>
          </a:xfrm>
          <a:prstGeom prst="bevel">
            <a:avLst>
              <a:gd name="adj" fmla="val 2744"/>
            </a:avLst>
          </a:prstGeom>
          <a:gradFill flip="none" rotWithShape="1">
            <a:gsLst>
              <a:gs pos="86000">
                <a:srgbClr val="CC66FF"/>
              </a:gs>
              <a:gs pos="100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rtlCol="1"/>
          <a:lstStyle/>
          <a:p>
            <a:pPr algn="l" rtl="0">
              <a:defRPr/>
            </a:pPr>
            <a:endParaRPr lang="ar-SA">
              <a:latin typeface="Arial" charset="0"/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857224" y="2500306"/>
            <a:ext cx="77152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5400" b="1" u="sng" dirty="0">
                <a:solidFill>
                  <a:srgbClr val="C00000"/>
                </a:solidFill>
                <a:latin typeface="Comic Sans MS" pitchFamily="66" charset="0"/>
              </a:rPr>
              <a:t>بريد:</a:t>
            </a:r>
          </a:p>
          <a:p>
            <a:pPr algn="ctr"/>
            <a:r>
              <a:rPr lang="ar-S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ينقل</a:t>
            </a:r>
            <a:r>
              <a:rPr lang="ar-SA" sz="40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ar-SA" sz="4000" b="1" dirty="0">
                <a:latin typeface="Comic Sans MS" pitchFamily="66" charset="0"/>
              </a:rPr>
              <a:t>ساعي البريد</a:t>
            </a:r>
            <a:r>
              <a:rPr lang="ar-SA" sz="40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ar-SA" sz="4000" b="1" dirty="0">
                <a:latin typeface="Comic Sans MS" pitchFamily="66" charset="0"/>
              </a:rPr>
              <a:t>في إحدى المدن٢٠٠٠ رسالة بريدية </a:t>
            </a:r>
            <a:r>
              <a:rPr lang="ar-SA" sz="4000" b="1" dirty="0" smtClean="0">
                <a:latin typeface="Comic Sans MS" pitchFamily="66" charset="0"/>
              </a:rPr>
              <a:t>يومي</a:t>
            </a:r>
            <a:r>
              <a:rPr lang="ar-EG" sz="4000" b="1" dirty="0" smtClean="0">
                <a:latin typeface="Comic Sans MS" pitchFamily="66" charset="0"/>
              </a:rPr>
              <a:t>ً</a:t>
            </a:r>
            <a:r>
              <a:rPr lang="ar-SA" sz="4000" b="1" dirty="0" smtClean="0">
                <a:latin typeface="Comic Sans MS" pitchFamily="66" charset="0"/>
              </a:rPr>
              <a:t>ا تقريب</a:t>
            </a:r>
            <a:r>
              <a:rPr lang="ar-EG" sz="4000" b="1" dirty="0" smtClean="0">
                <a:latin typeface="Comic Sans MS" pitchFamily="66" charset="0"/>
              </a:rPr>
              <a:t>ً</a:t>
            </a:r>
            <a:r>
              <a:rPr lang="ar-SA" sz="4000" b="1" dirty="0" smtClean="0">
                <a:latin typeface="Comic Sans MS" pitchFamily="66" charset="0"/>
              </a:rPr>
              <a:t>ا </a:t>
            </a:r>
            <a:r>
              <a:rPr lang="ar-SA" sz="4000" b="1" dirty="0">
                <a:latin typeface="Comic Sans MS" pitchFamily="66" charset="0"/>
              </a:rPr>
              <a:t>ولمدة ستة أيام في الأسبوع. فما عدد الرسائل البريدية التي ينقلها</a:t>
            </a:r>
            <a:r>
              <a:rPr lang="ar-EG" sz="4000" b="1" dirty="0">
                <a:latin typeface="Comic Sans MS" pitchFamily="66" charset="0"/>
              </a:rPr>
              <a:t> </a:t>
            </a:r>
            <a:r>
              <a:rPr lang="ar-SA" sz="4000" b="1" dirty="0">
                <a:latin typeface="Comic Sans MS" pitchFamily="66" charset="0"/>
              </a:rPr>
              <a:t>في خمس سنوات</a:t>
            </a:r>
            <a:r>
              <a:rPr lang="ar-EG" sz="4000" b="1" dirty="0">
                <a:latin typeface="Comic Sans MS" pitchFamily="66" charset="0"/>
              </a:rPr>
              <a:t> </a:t>
            </a:r>
            <a:r>
              <a:rPr lang="ar-SA" sz="4000" b="1" dirty="0" smtClean="0">
                <a:latin typeface="Comic Sans MS" pitchFamily="66" charset="0"/>
              </a:rPr>
              <a:t>تقريب</a:t>
            </a:r>
            <a:r>
              <a:rPr lang="ar-EG" sz="4000" b="1" dirty="0" smtClean="0">
                <a:latin typeface="Comic Sans MS" pitchFamily="66" charset="0"/>
              </a:rPr>
              <a:t>ً</a:t>
            </a:r>
            <a:r>
              <a:rPr lang="ar-SA" sz="4000" b="1" dirty="0" smtClean="0">
                <a:latin typeface="Comic Sans MS" pitchFamily="66" charset="0"/>
              </a:rPr>
              <a:t>ا</a:t>
            </a:r>
            <a:r>
              <a:rPr lang="ar-EG" sz="4000" b="1" dirty="0" smtClean="0">
                <a:latin typeface="Comic Sans MS" pitchFamily="66" charset="0"/>
              </a:rPr>
              <a:t>، علم</a:t>
            </a:r>
            <a:r>
              <a:rPr lang="ar-SA" sz="4000" b="1" dirty="0" smtClean="0">
                <a:latin typeface="Comic Sans MS" pitchFamily="66" charset="0"/>
              </a:rPr>
              <a:t>ً</a:t>
            </a:r>
            <a:r>
              <a:rPr lang="ar-EG" sz="4000" b="1" dirty="0" smtClean="0">
                <a:latin typeface="Comic Sans MS" pitchFamily="66" charset="0"/>
              </a:rPr>
              <a:t>ا </a:t>
            </a:r>
            <a:r>
              <a:rPr lang="ar-EG" sz="4000" b="1" dirty="0">
                <a:latin typeface="Comic Sans MS" pitchFamily="66" charset="0"/>
              </a:rPr>
              <a:t>بأن عدد أسابيع السنة القمرية يساوي 50 </a:t>
            </a:r>
            <a:r>
              <a:rPr lang="ar-EG" sz="4000" b="1" dirty="0" smtClean="0">
                <a:latin typeface="Comic Sans MS" pitchFamily="66" charset="0"/>
              </a:rPr>
              <a:t>أسبوعًا تقريبًا</a:t>
            </a:r>
            <a:r>
              <a:rPr lang="ar-EG" sz="4000" b="1" dirty="0">
                <a:latin typeface="Comic Sans MS" pitchFamily="66" charset="0"/>
              </a:rPr>
              <a:t>؟</a:t>
            </a:r>
            <a:endParaRPr lang="ar-SA" sz="4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ريد ينقل ساعي البريد في إحدى المدن٢٠٠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467544" y="1196752"/>
            <a:ext cx="8161526" cy="52780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4000" b="1" dirty="0" smtClean="0">
                <a:solidFill>
                  <a:srgbClr val="0000FF"/>
                </a:solidFill>
              </a:rPr>
              <a:t>أفهم: </a:t>
            </a:r>
            <a:r>
              <a:rPr lang="ar-EG" sz="3600" b="1" dirty="0" smtClean="0"/>
              <a:t>ساعي بريد ينقل 2000 رسالة يوميًا ولمدة ستة أيام في </a:t>
            </a:r>
            <a:r>
              <a:rPr lang="ar-EG" sz="3600" b="1" dirty="0" err="1" smtClean="0"/>
              <a:t>الأسبوع.</a:t>
            </a:r>
            <a:endParaRPr lang="ar-EG" sz="3600" b="1" dirty="0" smtClean="0"/>
          </a:p>
          <a:p>
            <a:endParaRPr lang="ar-EG" sz="4000" b="1" dirty="0" smtClean="0">
              <a:solidFill>
                <a:srgbClr val="0000FF"/>
              </a:solidFill>
            </a:endParaRPr>
          </a:p>
          <a:p>
            <a:r>
              <a:rPr lang="ar-EG" sz="4000" b="1" dirty="0" smtClean="0">
                <a:solidFill>
                  <a:srgbClr val="0000FF"/>
                </a:solidFill>
              </a:rPr>
              <a:t>المطلوب مني: </a:t>
            </a:r>
            <a:r>
              <a:rPr lang="ar-EG" sz="3600" b="1" dirty="0" smtClean="0"/>
              <a:t>معرفة عدد الرسائل التي ينقلها في خمس سنوات مع العلم أن عدد أسابيع السنة القمرية يساوي 50 أسبوعًا تقريبًا.</a:t>
            </a:r>
          </a:p>
          <a:p>
            <a:endParaRPr lang="ar-EG" sz="3600" dirty="0" smtClean="0"/>
          </a:p>
          <a:p>
            <a:r>
              <a:rPr lang="ar-EG" sz="4000" b="1" dirty="0" smtClean="0">
                <a:solidFill>
                  <a:srgbClr val="0000FF"/>
                </a:solidFill>
              </a:rPr>
              <a:t>أخطط: </a:t>
            </a:r>
            <a:r>
              <a:rPr lang="ar-EG" sz="3600" b="1" dirty="0" smtClean="0"/>
              <a:t>أستعمل خطة إنشاء جدول.</a:t>
            </a:r>
            <a:endParaRPr lang="ar-EG" sz="3600" b="1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ساعي بريد ينقل 2000 رسا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ساعي بريد ينقل 2000 رسا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طلوب مني معرفة عدد الر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خطط استعمل خطة إنشاء جد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251520" y="1844824"/>
          <a:ext cx="8568952" cy="4608513"/>
        </p:xfrm>
        <a:graphic>
          <a:graphicData uri="http://schemas.openxmlformats.org/drawingml/2006/table">
            <a:tbl>
              <a:tblPr rtl="1"/>
              <a:tblGrid>
                <a:gridCol w="2142238"/>
                <a:gridCol w="2142238"/>
                <a:gridCol w="2142238"/>
                <a:gridCol w="2142238"/>
              </a:tblGrid>
              <a:tr h="1100127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5419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5419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7424592" y="332656"/>
            <a:ext cx="1467888" cy="108198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4400" b="1" dirty="0" smtClean="0">
                <a:solidFill>
                  <a:srgbClr val="0000FF"/>
                </a:solidFill>
              </a:rPr>
              <a:t>أحل:</a:t>
            </a:r>
            <a:endParaRPr lang="ar-EG" sz="4400" b="1" dirty="0">
              <a:solidFill>
                <a:srgbClr val="0000FF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14282" y="2086698"/>
            <a:ext cx="8478604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600" b="1" dirty="0" smtClean="0">
                <a:solidFill>
                  <a:srgbClr val="C00000"/>
                </a:solidFill>
                <a:latin typeface="Calibri"/>
                <a:ea typeface="Calibri"/>
                <a:cs typeface="Arial"/>
              </a:rPr>
              <a:t>عدد الرسائل التي ينقلها ساع</a:t>
            </a:r>
            <a:r>
              <a:rPr lang="ar-SA" sz="3600" b="1" dirty="0" smtClean="0">
                <a:solidFill>
                  <a:srgbClr val="C00000"/>
                </a:solidFill>
                <a:latin typeface="Calibri"/>
                <a:ea typeface="Calibri"/>
                <a:cs typeface="Arial"/>
              </a:rPr>
              <a:t>ي</a:t>
            </a:r>
            <a:r>
              <a:rPr lang="ar-EG" sz="3600" b="1" dirty="0" smtClean="0">
                <a:solidFill>
                  <a:srgbClr val="C00000"/>
                </a:solidFill>
                <a:latin typeface="Calibri"/>
                <a:ea typeface="Calibri"/>
                <a:cs typeface="Arial"/>
              </a:rPr>
              <a:t> البريد خلال 50 أسبوع</a:t>
            </a:r>
            <a:r>
              <a:rPr lang="ar-SA" sz="3600" b="1" dirty="0" err="1" smtClean="0">
                <a:solidFill>
                  <a:srgbClr val="C00000"/>
                </a:solidFill>
                <a:latin typeface="Calibri"/>
                <a:ea typeface="Calibri"/>
                <a:cs typeface="Arial"/>
              </a:rPr>
              <a:t>ًا</a:t>
            </a:r>
            <a:r>
              <a:rPr lang="ar-SA" sz="3600" b="1" dirty="0" smtClean="0">
                <a:solidFill>
                  <a:srgbClr val="C00000"/>
                </a:solidFill>
                <a:latin typeface="Calibri"/>
                <a:ea typeface="Calibri"/>
                <a:cs typeface="Arial"/>
              </a:rPr>
              <a:t>.</a:t>
            </a:r>
            <a:endParaRPr lang="en-US" sz="3600" b="1" dirty="0">
              <a:solidFill>
                <a:srgbClr val="C000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553454" y="3074242"/>
            <a:ext cx="2376264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latin typeface="Calibri"/>
                <a:ea typeface="Calibri"/>
                <a:cs typeface="Arial"/>
              </a:rPr>
              <a:t>عدد الرسائل التي ينقلها خلال اليوم الواحد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876256" y="5301208"/>
            <a:ext cx="1818600" cy="555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latin typeface="Calibri"/>
                <a:ea typeface="Calibri"/>
                <a:cs typeface="Arial"/>
              </a:rPr>
              <a:t>2000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644009" y="4874442"/>
            <a:ext cx="194421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latin typeface="Calibri"/>
                <a:ea typeface="Calibri"/>
                <a:cs typeface="Arial"/>
              </a:rPr>
              <a:t>2000</a:t>
            </a:r>
            <a:r>
              <a:rPr lang="ar-EG" sz="2800" b="1" dirty="0" smtClean="0"/>
              <a:t>× 6= 12000 رسالة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737788" y="3074242"/>
            <a:ext cx="185043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 smtClean="0">
                <a:latin typeface="Calibri"/>
                <a:ea typeface="Calibri"/>
                <a:cs typeface="Arial"/>
              </a:rPr>
              <a:t>عدد الرسائل التي ينقلها خلال 6 أيام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357422" y="3002234"/>
            <a:ext cx="2256494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latin typeface="Calibri"/>
                <a:ea typeface="Calibri"/>
                <a:cs typeface="Arial"/>
              </a:rPr>
              <a:t>عدد الرسائل التي ينقلها </a:t>
            </a:r>
            <a:r>
              <a:rPr lang="ar-EG" sz="2800" b="1" dirty="0" err="1" smtClean="0">
                <a:latin typeface="Calibri"/>
                <a:ea typeface="Calibri"/>
                <a:cs typeface="Arial"/>
              </a:rPr>
              <a:t>الساع</a:t>
            </a:r>
            <a:r>
              <a:rPr lang="ar-SA" sz="2800" b="1" dirty="0" smtClean="0">
                <a:latin typeface="Calibri"/>
                <a:ea typeface="Calibri"/>
                <a:cs typeface="Arial"/>
              </a:rPr>
              <a:t>ي</a:t>
            </a:r>
            <a:r>
              <a:rPr lang="ar-EG" sz="2800" b="1" dirty="0" smtClean="0">
                <a:latin typeface="Calibri"/>
                <a:ea typeface="Calibri"/>
                <a:cs typeface="Arial"/>
              </a:rPr>
              <a:t> خلال 50 أسبوع</a:t>
            </a:r>
            <a:r>
              <a:rPr lang="ar-SA" sz="2800" b="1" dirty="0" smtClean="0">
                <a:latin typeface="Calibri"/>
                <a:ea typeface="Calibri"/>
                <a:cs typeface="Arial"/>
              </a:rPr>
              <a:t>ً</a:t>
            </a:r>
            <a:r>
              <a:rPr lang="ar-EG" sz="2800" b="1" dirty="0" smtClean="0">
                <a:latin typeface="Calibri"/>
                <a:ea typeface="Calibri"/>
                <a:cs typeface="Arial"/>
              </a:rPr>
              <a:t>ا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339751" y="4797152"/>
            <a:ext cx="216024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2800" b="1" dirty="0" smtClean="0">
                <a:latin typeface="Calibri"/>
                <a:ea typeface="Calibri"/>
                <a:cs typeface="Arial"/>
              </a:rPr>
              <a:t>12000</a:t>
            </a:r>
            <a:r>
              <a:rPr lang="ar-EG" sz="2800" b="1" dirty="0" smtClean="0"/>
              <a:t>×50= 600000 رسالة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95536" y="3074242"/>
            <a:ext cx="187220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SA" sz="2800" b="1" dirty="0" smtClean="0"/>
              <a:t>عدد الرسائل التي ينقلها خلال </a:t>
            </a:r>
            <a:r>
              <a:rPr lang="ar-SA" sz="2800" b="1" dirty="0" err="1" smtClean="0"/>
              <a:t>5سنوات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23528" y="4797152"/>
            <a:ext cx="201622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SA" sz="2800" b="1" dirty="0" err="1" smtClean="0"/>
              <a:t>600000×5=</a:t>
            </a:r>
            <a:r>
              <a:rPr lang="ar-SA" sz="2800" b="1" dirty="0" smtClean="0"/>
              <a:t/>
            </a:r>
            <a:br>
              <a:rPr lang="ar-SA" sz="2800" b="1" dirty="0" smtClean="0"/>
            </a:br>
            <a:r>
              <a:rPr lang="ar-SA" sz="2800" b="1" dirty="0" smtClean="0"/>
              <a:t>3000000</a:t>
            </a:r>
            <a:r>
              <a:rPr lang="ar-EG" sz="2800" b="1" dirty="0" smtClean="0"/>
              <a:t> </a:t>
            </a:r>
            <a:r>
              <a:rPr lang="ar-SA" sz="2800" b="1" dirty="0" smtClean="0"/>
              <a:t>رسالة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الرسائل التي ينقلها ساع البريد خلال 50 أسب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رسائل التي ينقلها خلال اليوم الوا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الرسائل التي ينقلها خلال 6 أي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000× 6= 12000 رسا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عدد الرسائل التي ينقلها الساع خلال 50 أسبوع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2000×50= 600000 رسا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عدد الرسائل التي ينقلها خلال 5سن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00000×5=3000000 رسا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7381147" y="1507431"/>
            <a:ext cx="1543052" cy="8512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4400" b="1" dirty="0" err="1" smtClean="0">
                <a:solidFill>
                  <a:srgbClr val="0000FF"/>
                </a:solidFill>
              </a:rPr>
              <a:t>أتحقق:</a:t>
            </a:r>
            <a:endParaRPr lang="ar-EG" sz="4400" b="1" dirty="0">
              <a:solidFill>
                <a:srgbClr val="0000FF"/>
              </a:solidFill>
            </a:endParaRPr>
          </a:p>
        </p:txBody>
      </p:sp>
      <p:sp>
        <p:nvSpPr>
          <p:cNvPr id="6" name="مستطيل ذو زاويتين مستديرتين في نفس الجانب 5"/>
          <p:cNvSpPr/>
          <p:nvPr/>
        </p:nvSpPr>
        <p:spPr>
          <a:xfrm>
            <a:off x="251520" y="2857496"/>
            <a:ext cx="8641093" cy="2419945"/>
          </a:xfrm>
          <a:prstGeom prst="round2SameRect">
            <a:avLst>
              <a:gd name="adj1" fmla="val 10216"/>
              <a:gd name="adj2" fmla="val 2672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3600" b="1" dirty="0" smtClean="0"/>
              <a:t>بقسمة عدد الرسائل التي ينقلها خلال 5 سنوات على عدد الرسائل التي ينقلها خلال السنة </a:t>
            </a:r>
            <a:r>
              <a:rPr lang="ar-EG" sz="3600" b="1" dirty="0" err="1" smtClean="0"/>
              <a:t>الواحدة:</a:t>
            </a:r>
            <a:r>
              <a:rPr lang="ar-EG" sz="3600" b="1" dirty="0" smtClean="0"/>
              <a:t/>
            </a:r>
            <a:br>
              <a:rPr lang="ar-EG" sz="3600" b="1" dirty="0" smtClean="0"/>
            </a:br>
            <a:r>
              <a:rPr lang="ar-EG" sz="3600" b="1" dirty="0" smtClean="0"/>
              <a:t> </a:t>
            </a:r>
            <a:r>
              <a:rPr lang="ar-EG" sz="3600" b="1" dirty="0" err="1" smtClean="0"/>
              <a:t>3000000 </a:t>
            </a:r>
            <a:r>
              <a:rPr lang="ar-EG" sz="3600" b="1" dirty="0" smtClean="0"/>
              <a:t>÷ </a:t>
            </a:r>
            <a:r>
              <a:rPr lang="ar-EG" sz="3600" b="1" dirty="0" err="1" smtClean="0"/>
              <a:t>600000 </a:t>
            </a:r>
            <a:r>
              <a:rPr lang="ar-EG" sz="3600" b="1" dirty="0" smtClean="0"/>
              <a:t>= 5 سنوات </a:t>
            </a:r>
            <a:endParaRPr lang="en-US" sz="3600" dirty="0" smtClean="0"/>
          </a:p>
          <a:p>
            <a:pPr algn="ctr"/>
            <a:r>
              <a:rPr lang="ar-EG" sz="3600" b="1" dirty="0" smtClean="0"/>
              <a:t>(إذ</a:t>
            </a:r>
            <a:r>
              <a:rPr lang="ar-SA" sz="3600" b="1" dirty="0" smtClean="0"/>
              <a:t>ن،</a:t>
            </a:r>
            <a:r>
              <a:rPr lang="ar-EG" sz="3600" b="1" dirty="0" smtClean="0"/>
              <a:t> الإجابة صحيحة).</a:t>
            </a:r>
            <a:endParaRPr lang="ar-EG" sz="3600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قسمة عدد الرسائل التي ينقلها خل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قسمة عدد الرسائل التي ينقلها خل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ا 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uiExpand="1" build="allAtOnce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" y="1714500"/>
            <a:ext cx="7858125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1143000" y="2174875"/>
            <a:ext cx="7072313" cy="3540125"/>
          </a:xfrm>
          <a:prstGeom prst="rect">
            <a:avLst/>
          </a:prstGeom>
          <a:solidFill>
            <a:srgbClr val="99FF66">
              <a:alpha val="8470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u="sng" dirty="0">
                <a:solidFill>
                  <a:srgbClr val="FF0000"/>
                </a:solidFill>
                <a:latin typeface="+mn-lt"/>
                <a:cs typeface="+mn-cs"/>
              </a:rPr>
              <a:t>قرطاسية: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atin typeface="+mn-lt"/>
                <a:cs typeface="+mn-cs"/>
              </a:rPr>
              <a:t>اشتر</a:t>
            </a:r>
            <a:r>
              <a:rPr lang="ar-EG" sz="3600" b="1" dirty="0" smtClean="0">
                <a:latin typeface="+mn-lt"/>
                <a:cs typeface="+mn-cs"/>
              </a:rPr>
              <a:t>ت</a:t>
            </a:r>
            <a:r>
              <a:rPr lang="ar-SA" sz="3600" b="1" dirty="0" smtClean="0">
                <a:latin typeface="+mn-lt"/>
                <a:cs typeface="+mn-cs"/>
              </a:rPr>
              <a:t> </a:t>
            </a:r>
            <a:r>
              <a:rPr lang="ar-EG" sz="3600" b="1" dirty="0">
                <a:latin typeface="+mn-lt"/>
                <a:cs typeface="+mn-cs"/>
              </a:rPr>
              <a:t>ريم</a:t>
            </a:r>
            <a:r>
              <a:rPr lang="ar-SA" sz="3600" b="1" dirty="0">
                <a:latin typeface="+mn-lt"/>
                <a:cs typeface="+mn-cs"/>
              </a:rPr>
              <a:t> </a:t>
            </a:r>
            <a:r>
              <a:rPr lang="ar-EG" sz="3600" b="1" dirty="0" smtClean="0">
                <a:latin typeface="+mn-lt"/>
                <a:cs typeface="+mn-cs"/>
              </a:rPr>
              <a:t>عددًا </a:t>
            </a:r>
            <a:r>
              <a:rPr lang="ar-EG" sz="3600" b="1" dirty="0">
                <a:latin typeface="+mn-lt"/>
                <a:cs typeface="+mn-cs"/>
              </a:rPr>
              <a:t>من </a:t>
            </a:r>
            <a:r>
              <a:rPr lang="ar-EG" sz="3600" b="1" dirty="0" smtClean="0">
                <a:latin typeface="+mn-lt"/>
                <a:cs typeface="+mn-cs"/>
              </a:rPr>
              <a:t>الأقلام </a:t>
            </a:r>
            <a:r>
              <a:rPr lang="ar-EG" sz="3600" b="1" dirty="0">
                <a:latin typeface="+mn-lt"/>
                <a:cs typeface="+mn-cs"/>
              </a:rPr>
              <a:t>والدفاتر، بسعر 4 ريالات للقلم الواحد و5 ريالات للدفتر الواحد. إذا كان عدد ما اشترته من الأقلام والدفاتر 17 قطعة بمبلغ 78 </a:t>
            </a:r>
            <a:r>
              <a:rPr lang="ar-EG" sz="3600" b="1" dirty="0" smtClean="0">
                <a:latin typeface="+mn-lt"/>
                <a:cs typeface="+mn-cs"/>
              </a:rPr>
              <a:t>ريالًا</a:t>
            </a:r>
            <a:r>
              <a:rPr lang="ar-EG" sz="3600" b="1" dirty="0">
                <a:latin typeface="+mn-lt"/>
                <a:cs typeface="+mn-cs"/>
              </a:rPr>
              <a:t>، فما عدد كل من الأقلام والدفاتر التي اشترتها؟</a:t>
            </a:r>
            <a:endParaRPr lang="ar-SA" sz="3600" b="1" dirty="0">
              <a:latin typeface="+mn-lt"/>
              <a:cs typeface="+mn-cs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63" y="428625"/>
            <a:ext cx="1357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/>
          <p:nvPr/>
        </p:nvSpPr>
        <p:spPr>
          <a:xfrm>
            <a:off x="1857356" y="804835"/>
            <a:ext cx="892975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11</a:t>
            </a: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ch_powerup_color_cl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قرطاسية اشترت  ريم عددًا من  الأقلام والدفات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500034" y="1954575"/>
            <a:ext cx="8012621" cy="27392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4400" b="1" dirty="0" smtClean="0">
                <a:solidFill>
                  <a:srgbClr val="0000FF"/>
                </a:solidFill>
              </a:rPr>
              <a:t>أفهم: </a:t>
            </a:r>
            <a:r>
              <a:rPr lang="ar-EG" sz="4000" b="1" dirty="0" smtClean="0"/>
              <a:t>اشترت ريم عدد</a:t>
            </a:r>
            <a:r>
              <a:rPr lang="ar-SA" sz="4000" b="1" dirty="0" err="1" smtClean="0"/>
              <a:t>ًا</a:t>
            </a:r>
            <a:r>
              <a:rPr lang="ar-EG" sz="4000" b="1" dirty="0" smtClean="0"/>
              <a:t> من الأقلام والدفاتر بسعر 4 ريالات للقلم الواحد</a:t>
            </a:r>
            <a:r>
              <a:rPr lang="ar-SA" sz="4000" b="1" dirty="0" smtClean="0"/>
              <a:t>،</a:t>
            </a:r>
            <a:r>
              <a:rPr lang="ar-EG" sz="4000" b="1" dirty="0" smtClean="0"/>
              <a:t> و5ريالات للدفتر.</a:t>
            </a:r>
          </a:p>
          <a:p>
            <a:endParaRPr lang="ar-EG" sz="4400" b="1" dirty="0" smtClean="0">
              <a:solidFill>
                <a:srgbClr val="0000FF"/>
              </a:solidFill>
            </a:endParaRPr>
          </a:p>
          <a:p>
            <a:r>
              <a:rPr lang="ar-EG" sz="4400" b="1" dirty="0" smtClean="0">
                <a:solidFill>
                  <a:srgbClr val="0000FF"/>
                </a:solidFill>
              </a:rPr>
              <a:t>أخطط: </a:t>
            </a:r>
            <a:r>
              <a:rPr lang="ar-EG" sz="4000" b="1" dirty="0" smtClean="0"/>
              <a:t>أستعمل خطة التخمين والتحقق.</a:t>
            </a:r>
            <a:endParaRPr lang="ar-EG" sz="4000" b="1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اشتريت ريم عدد من الأقل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خطط أستعمل خطة التخمين وال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57298"/>
            <a:ext cx="91440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285852" y="2438406"/>
            <a:ext cx="65722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3600" b="1" u="sng" dirty="0" err="1" smtClean="0">
                <a:solidFill>
                  <a:srgbClr val="CC00FF"/>
                </a:solidFill>
                <a:latin typeface="Comic Sans MS" pitchFamily="66" charset="0"/>
              </a:rPr>
              <a:t>مهمتك:</a:t>
            </a:r>
            <a:endParaRPr lang="ar-SA" sz="3600" b="1" u="sng" dirty="0">
              <a:solidFill>
                <a:srgbClr val="CC00FF"/>
              </a:solidFill>
              <a:latin typeface="Comic Sans MS" pitchFamily="66" charset="0"/>
            </a:endParaRPr>
          </a:p>
          <a:p>
            <a:pPr algn="justLow"/>
            <a:r>
              <a:rPr lang="ar-SA" sz="3600" b="1" dirty="0" smtClean="0">
                <a:solidFill>
                  <a:srgbClr val="FF0000"/>
                </a:solidFill>
                <a:latin typeface="Comic Sans MS" pitchFamily="66" charset="0"/>
              </a:rPr>
              <a:t>إنشاء جدول </a:t>
            </a:r>
            <a:r>
              <a:rPr lang="ar-SA" sz="3600" b="1" dirty="0">
                <a:latin typeface="Comic Sans MS" pitchFamily="66" charset="0"/>
              </a:rPr>
              <a:t>لإيجاد عدد الطلاب الذين اختاروا السمك زيادة على عدد الذين اختاروا الخضار بوصفه وجبة مفضلة.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379293">
            <a:off x="53975" y="854075"/>
            <a:ext cx="4621213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مربع نص 4"/>
          <p:cNvSpPr txBox="1">
            <a:spLocks noChangeArrowheads="1"/>
          </p:cNvSpPr>
          <p:nvPr/>
        </p:nvSpPr>
        <p:spPr bwMode="auto">
          <a:xfrm rot="-1379293">
            <a:off x="817563" y="1112838"/>
            <a:ext cx="3071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 dirty="0" smtClean="0">
                <a:solidFill>
                  <a:srgbClr val="C00000"/>
                </a:solidFill>
                <a:latin typeface="Comic Sans MS" pitchFamily="66" charset="0"/>
              </a:rPr>
              <a:t>أنش</a:t>
            </a:r>
            <a:r>
              <a:rPr lang="ar-EG" sz="4000" b="1" dirty="0" smtClean="0">
                <a:solidFill>
                  <a:srgbClr val="C00000"/>
                </a:solidFill>
                <a:latin typeface="Comic Sans MS" pitchFamily="66" charset="0"/>
              </a:rPr>
              <a:t>ئ</a:t>
            </a:r>
            <a:r>
              <a:rPr lang="ar-SA" sz="4000" b="1" dirty="0" smtClean="0">
                <a:solidFill>
                  <a:srgbClr val="C00000"/>
                </a:solidFill>
                <a:latin typeface="Comic Sans MS" pitchFamily="66" charset="0"/>
              </a:rPr>
              <a:t> جدول</a:t>
            </a:r>
            <a:r>
              <a:rPr lang="ar-EG" sz="4000" b="1" dirty="0" smtClean="0">
                <a:solidFill>
                  <a:srgbClr val="C00000"/>
                </a:solidFill>
                <a:latin typeface="Comic Sans MS" pitchFamily="66" charset="0"/>
              </a:rPr>
              <a:t>ً</a:t>
            </a:r>
            <a:r>
              <a:rPr lang="ar-SA" sz="4000" b="1" dirty="0" smtClean="0">
                <a:solidFill>
                  <a:srgbClr val="C00000"/>
                </a:solidFill>
                <a:latin typeface="Comic Sans MS" pitchFamily="66" charset="0"/>
              </a:rPr>
              <a:t>ا</a:t>
            </a:r>
            <a:endParaRPr lang="ar-SA" sz="4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همت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نشاء جدول لإيجاد عدد الطلاب الذ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7774864" y="285728"/>
            <a:ext cx="1114545" cy="8512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4400" b="1" dirty="0" smtClean="0">
                <a:solidFill>
                  <a:srgbClr val="0000FF"/>
                </a:solidFill>
              </a:rPr>
              <a:t>أحل:</a:t>
            </a:r>
            <a:endParaRPr lang="ar-EG" sz="4400" b="1" dirty="0">
              <a:solidFill>
                <a:srgbClr val="0000FF"/>
              </a:solidFill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395536" y="1412776"/>
          <a:ext cx="8319868" cy="5082850"/>
        </p:xfrm>
        <a:graphic>
          <a:graphicData uri="http://schemas.openxmlformats.org/drawingml/2006/table">
            <a:tbl>
              <a:tblPr rtl="1">
                <a:tableStyleId>{69C7853C-536D-4A76-A0AE-DD22124D55A5}</a:tableStyleId>
              </a:tblPr>
              <a:tblGrid>
                <a:gridCol w="1425214"/>
                <a:gridCol w="1431788"/>
                <a:gridCol w="2200729"/>
                <a:gridCol w="1704063"/>
                <a:gridCol w="1558074"/>
              </a:tblGrid>
              <a:tr h="230158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EG" sz="2800" dirty="0"/>
                        <a:t/>
                      </a:r>
                      <a:br>
                        <a:rPr lang="ar-EG" sz="2800" dirty="0"/>
                      </a:b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91879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  <a:tr h="91879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</a:tr>
              <a:tr h="94368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مستطيل 7"/>
          <p:cNvSpPr/>
          <p:nvPr/>
        </p:nvSpPr>
        <p:spPr>
          <a:xfrm>
            <a:off x="2375233" y="2194294"/>
            <a:ext cx="161935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4000" b="1" dirty="0" smtClean="0">
                <a:solidFill>
                  <a:srgbClr val="C00000"/>
                </a:solidFill>
              </a:rPr>
              <a:t>المجموع</a:t>
            </a:r>
            <a:endParaRPr lang="en-US" sz="4000" b="1" dirty="0">
              <a:solidFill>
                <a:srgbClr val="C000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868144" y="1498602"/>
            <a:ext cx="1469025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2800" b="1" dirty="0" smtClean="0">
                <a:solidFill>
                  <a:srgbClr val="C00000"/>
                </a:solidFill>
              </a:rPr>
              <a:t>عدد الدفاتر  التى اشترتها ريم</a:t>
            </a:r>
            <a:endParaRPr lang="en-US" sz="2800" b="1" dirty="0">
              <a:solidFill>
                <a:srgbClr val="C000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308304" y="1484784"/>
            <a:ext cx="144016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2800" b="1" dirty="0" smtClean="0">
                <a:solidFill>
                  <a:srgbClr val="C00000"/>
                </a:solidFill>
              </a:rPr>
              <a:t>عدد الأقلام التى اشترتها ريم</a:t>
            </a:r>
            <a:endParaRPr lang="en-US" sz="2800" b="1" dirty="0">
              <a:solidFill>
                <a:srgbClr val="C000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828910" y="3886898"/>
            <a:ext cx="415498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200" b="1" dirty="0" smtClean="0"/>
              <a:t>5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797933" y="4739205"/>
            <a:ext cx="415498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200" b="1" dirty="0" smtClean="0"/>
              <a:t>6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797933" y="5718213"/>
            <a:ext cx="415498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200" b="1" dirty="0" smtClean="0"/>
              <a:t>7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271338" y="3814890"/>
            <a:ext cx="646331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200" b="1" dirty="0" smtClean="0"/>
              <a:t>12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271338" y="4750994"/>
            <a:ext cx="646331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200" b="1" dirty="0" smtClean="0"/>
              <a:t>11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330787" y="5718213"/>
            <a:ext cx="646331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200" b="1" dirty="0" smtClean="0"/>
              <a:t>10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634713" y="3849259"/>
            <a:ext cx="230543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2800" b="1" dirty="0" smtClean="0"/>
              <a:t>(5×4</a:t>
            </a:r>
            <a:r>
              <a:rPr lang="ar-EG" sz="2800" b="1" dirty="0" err="1" smtClean="0"/>
              <a:t>)+</a:t>
            </a:r>
            <a:r>
              <a:rPr lang="ar-EG" sz="2800" b="1" dirty="0" smtClean="0"/>
              <a:t>(12×5</a:t>
            </a:r>
            <a:r>
              <a:rPr lang="ar-EG" sz="2800" b="1" dirty="0" err="1" smtClean="0"/>
              <a:t>)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3634713" y="4785363"/>
            <a:ext cx="230543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2800" b="1" dirty="0" smtClean="0"/>
              <a:t>(6×4</a:t>
            </a:r>
            <a:r>
              <a:rPr lang="ar-EG" sz="2800" b="1" dirty="0" err="1" smtClean="0"/>
              <a:t>)+</a:t>
            </a:r>
            <a:r>
              <a:rPr lang="ar-EG" sz="2800" b="1" dirty="0" smtClean="0"/>
              <a:t>(11×5</a:t>
            </a:r>
            <a:r>
              <a:rPr lang="ar-EG" sz="2800" b="1" dirty="0" err="1" smtClean="0"/>
              <a:t>)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635896" y="5730002"/>
            <a:ext cx="230543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2800" b="1" dirty="0" smtClean="0"/>
              <a:t>(7×4</a:t>
            </a:r>
            <a:r>
              <a:rPr lang="ar-EG" sz="2800" b="1" dirty="0" err="1" smtClean="0"/>
              <a:t>)+</a:t>
            </a:r>
            <a:r>
              <a:rPr lang="ar-EG" sz="2800" b="1" dirty="0" smtClean="0"/>
              <a:t>(10×5</a:t>
            </a:r>
            <a:r>
              <a:rPr lang="ar-EG" sz="2800" b="1" dirty="0" err="1" smtClean="0"/>
              <a:t>)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979712" y="3645024"/>
            <a:ext cx="165007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2800" b="1" dirty="0" smtClean="0"/>
              <a:t>20+60=80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057829" y="4502612"/>
            <a:ext cx="165007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2800" b="1" dirty="0" smtClean="0"/>
              <a:t>24+55=79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2238586" y="5513978"/>
            <a:ext cx="125329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2800" b="1" dirty="0" err="1" smtClean="0"/>
              <a:t>28+50 </a:t>
            </a:r>
            <a:r>
              <a:rPr lang="ar-EG" sz="2800" b="1" dirty="0" smtClean="0"/>
              <a:t>= 78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374658" y="3861048"/>
            <a:ext cx="1677062" cy="555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2800" b="1" dirty="0" smtClean="0"/>
              <a:t>تخمين خاطئ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374658" y="4782109"/>
            <a:ext cx="1677062" cy="555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2800" b="1" dirty="0" smtClean="0"/>
              <a:t>تخمين خاطئ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349010" y="5718213"/>
            <a:ext cx="170271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2800" b="1" dirty="0" smtClean="0"/>
              <a:t>تخمين صائب</a:t>
            </a:r>
            <a:endParaRPr lang="en-US" sz="2800" b="1" dirty="0">
              <a:latin typeface="Calibri"/>
              <a:ea typeface="Calibri"/>
              <a:cs typeface="Arial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الأقلام التى اشترتها 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ش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دفاتر  التى اشترتها 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ثنا عشر دفتر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مجموع ش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 ×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0+60=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تخمين خاط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 ش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عشرة دفات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 ×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24+55=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تخمين خاطئ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7 ش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0 ش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7 ×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28+50 = 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تخمين صائ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/>
          <p:cNvSpPr txBox="1"/>
          <p:nvPr/>
        </p:nvSpPr>
        <p:spPr>
          <a:xfrm>
            <a:off x="6715140" y="1714488"/>
            <a:ext cx="1665729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4800" b="1" dirty="0" err="1" smtClean="0">
                <a:solidFill>
                  <a:srgbClr val="0000FF"/>
                </a:solidFill>
              </a:rPr>
              <a:t>أتحقق:</a:t>
            </a:r>
            <a:endParaRPr lang="ar-EG" sz="4800" b="1" dirty="0">
              <a:solidFill>
                <a:srgbClr val="0000FF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899592" y="3518983"/>
            <a:ext cx="7560840" cy="885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4000" dirty="0" smtClean="0"/>
              <a:t> </a:t>
            </a:r>
            <a:r>
              <a:rPr lang="ar-EG" sz="4000" b="1" dirty="0" smtClean="0"/>
              <a:t>بمراجعة التخمينات أجد أن الإجابة صحيحة</a:t>
            </a:r>
            <a:r>
              <a:rPr lang="ar-EG" sz="4000" dirty="0" smtClean="0"/>
              <a:t>.</a:t>
            </a:r>
            <a:endParaRPr lang="en-US" sz="4000" b="1" dirty="0">
              <a:solidFill>
                <a:srgbClr val="C00000"/>
              </a:solidFill>
              <a:latin typeface="Calibri"/>
              <a:ea typeface="Calibri"/>
              <a:cs typeface="Arial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مراجعة التخمينات أجد أن الإجا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85875" y="142875"/>
            <a:ext cx="1357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500166" y="519083"/>
            <a:ext cx="892975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12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214554"/>
            <a:ext cx="8858280" cy="1928802"/>
          </a:xfrm>
          <a:prstGeom prst="flowChartPunchedTape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sp3d>
            <a:bevelT w="139700" h="139700" prst="divot"/>
          </a:sp3d>
        </p:spPr>
      </p:pic>
      <p:sp>
        <p:nvSpPr>
          <p:cNvPr id="5" name="مربع نص 4"/>
          <p:cNvSpPr txBox="1"/>
          <p:nvPr/>
        </p:nvSpPr>
        <p:spPr>
          <a:xfrm rot="508329">
            <a:off x="1885950" y="2638425"/>
            <a:ext cx="6156325" cy="120015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i="1" u="sng" dirty="0">
                <a:latin typeface="+mn-lt"/>
                <a:cs typeface="+mn-cs"/>
              </a:rPr>
              <a:t>أنماط</a:t>
            </a:r>
            <a:r>
              <a:rPr lang="ar-SA" sz="3600" b="1" dirty="0">
                <a:latin typeface="+mn-lt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latin typeface="+mn-lt"/>
                <a:cs typeface="+mn-cs"/>
              </a:rPr>
              <a:t>أوجد الشكل التالي في النمط أدناه:</a:t>
            </a:r>
            <a:endParaRPr lang="ar-SA" sz="3600" b="1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13" cstate="print">
            <a:lum bright="-17000" contrast="42000"/>
          </a:blip>
          <a:srcRect l="78984" b="3487"/>
          <a:stretch>
            <a:fillRect/>
          </a:stretch>
        </p:blipFill>
        <p:spPr bwMode="auto">
          <a:xfrm>
            <a:off x="6415211" y="4861633"/>
            <a:ext cx="1253133" cy="14248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3" cstate="print">
            <a:lum bright="-17000" contrast="42000"/>
          </a:blip>
          <a:srcRect l="59175" r="20295" b="2395"/>
          <a:stretch>
            <a:fillRect/>
          </a:stretch>
        </p:blipFill>
        <p:spPr bwMode="auto">
          <a:xfrm>
            <a:off x="4903043" y="4868292"/>
            <a:ext cx="1224136" cy="14410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3" cstate="print">
            <a:lum bright="-17000" contrast="42000"/>
          </a:blip>
          <a:srcRect l="39853" r="39617" b="2453"/>
          <a:stretch>
            <a:fillRect/>
          </a:stretch>
        </p:blipFill>
        <p:spPr bwMode="auto">
          <a:xfrm>
            <a:off x="3318867" y="4869160"/>
            <a:ext cx="1224136" cy="1440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3" cstate="print">
            <a:lum bright="-17000" contrast="42000"/>
          </a:blip>
          <a:srcRect l="20530" r="60148" b="2453"/>
          <a:stretch>
            <a:fillRect/>
          </a:stretch>
        </p:blipFill>
        <p:spPr bwMode="auto">
          <a:xfrm>
            <a:off x="1878707" y="4869160"/>
            <a:ext cx="1152128" cy="1440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3" cstate="print">
            <a:lum bright="-17000" contrast="42000"/>
          </a:blip>
          <a:srcRect r="79470" b="3037"/>
          <a:stretch>
            <a:fillRect/>
          </a:stretch>
        </p:blipFill>
        <p:spPr bwMode="auto">
          <a:xfrm>
            <a:off x="366539" y="4869160"/>
            <a:ext cx="1224136" cy="1431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نماط أو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 ش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75" y="142875"/>
            <a:ext cx="1357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500166" y="519083"/>
            <a:ext cx="892975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12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14554"/>
            <a:ext cx="8858280" cy="1928802"/>
          </a:xfrm>
          <a:prstGeom prst="flowChartPunchedTape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sp3d>
            <a:bevelT w="139700" h="139700" prst="divot"/>
          </a:sp3d>
        </p:spPr>
      </p:pic>
      <p:sp>
        <p:nvSpPr>
          <p:cNvPr id="5" name="مربع نص 4"/>
          <p:cNvSpPr txBox="1"/>
          <p:nvPr/>
        </p:nvSpPr>
        <p:spPr>
          <a:xfrm rot="508329">
            <a:off x="1885950" y="2639130"/>
            <a:ext cx="6156325" cy="1200329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i="1" dirty="0" smtClean="0">
                <a:latin typeface="+mn-lt"/>
                <a:cs typeface="+mn-cs"/>
              </a:rPr>
              <a:t>بملاحظة النمط نظرياً أجد أن الشكل التالي هو:</a:t>
            </a:r>
            <a:endParaRPr lang="ar-SA" sz="3600" b="1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>
            <a:lum bright="-17000" contrast="42000"/>
          </a:blip>
          <a:srcRect l="78984" b="3487"/>
          <a:stretch>
            <a:fillRect/>
          </a:stretch>
        </p:blipFill>
        <p:spPr bwMode="auto">
          <a:xfrm>
            <a:off x="6415211" y="4861633"/>
            <a:ext cx="1253133" cy="14248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>
            <a:lum bright="-17000" contrast="42000"/>
          </a:blip>
          <a:srcRect l="59175" r="20295" b="2395"/>
          <a:stretch>
            <a:fillRect/>
          </a:stretch>
        </p:blipFill>
        <p:spPr bwMode="auto">
          <a:xfrm>
            <a:off x="4903043" y="4868292"/>
            <a:ext cx="1224136" cy="14410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lum bright="-17000" contrast="42000"/>
          </a:blip>
          <a:srcRect l="39853" r="39617" b="2453"/>
          <a:stretch>
            <a:fillRect/>
          </a:stretch>
        </p:blipFill>
        <p:spPr bwMode="auto">
          <a:xfrm>
            <a:off x="3318867" y="4869160"/>
            <a:ext cx="1224136" cy="1440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 cstate="print">
            <a:lum bright="-17000" contrast="42000"/>
          </a:blip>
          <a:srcRect l="20530" r="60148" b="2453"/>
          <a:stretch>
            <a:fillRect/>
          </a:stretch>
        </p:blipFill>
        <p:spPr bwMode="auto">
          <a:xfrm>
            <a:off x="1878707" y="4869160"/>
            <a:ext cx="1152128" cy="1440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>
            <a:lum bright="-17000" contrast="42000"/>
          </a:blip>
          <a:srcRect r="79470" b="3037"/>
          <a:stretch>
            <a:fillRect/>
          </a:stretch>
        </p:blipFill>
        <p:spPr bwMode="auto">
          <a:xfrm>
            <a:off x="366539" y="4869160"/>
            <a:ext cx="1224136" cy="1431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ملاحظة النمط نظري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شكل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71438"/>
            <a:ext cx="1357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500166" y="447645"/>
            <a:ext cx="892975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13</a:t>
            </a:r>
          </a:p>
        </p:txBody>
      </p:sp>
      <p:sp>
        <p:nvSpPr>
          <p:cNvPr id="4" name="مستطيل ذو زاوية واحدة مخدوشة 3"/>
          <p:cNvSpPr/>
          <p:nvPr/>
        </p:nvSpPr>
        <p:spPr>
          <a:xfrm flipH="1">
            <a:off x="571472" y="1857364"/>
            <a:ext cx="7786742" cy="4071966"/>
          </a:xfrm>
          <a:prstGeom prst="snip1Rect">
            <a:avLst>
              <a:gd name="adj" fmla="val 2488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chemeClr val="bg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chemeClr val="bg1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939822" y="2071678"/>
            <a:ext cx="6989764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SA" sz="6000" b="1" dirty="0">
                <a:solidFill>
                  <a:srgbClr val="C00000"/>
                </a:solidFill>
                <a:latin typeface="Comic Sans MS" pitchFamily="66" charset="0"/>
              </a:rPr>
              <a:t>نقود:</a:t>
            </a:r>
          </a:p>
          <a:p>
            <a:pPr algn="ctr"/>
            <a:r>
              <a:rPr lang="ar-SA" sz="4800" b="1" dirty="0">
                <a:latin typeface="Comic Sans MS" pitchFamily="66" charset="0"/>
              </a:rPr>
              <a:t>إذا وفّر أحد العمال ٢٠ </a:t>
            </a:r>
            <a:r>
              <a:rPr lang="ar-SA" sz="4800" b="1" dirty="0" smtClean="0">
                <a:latin typeface="Comic Sans MS" pitchFamily="66" charset="0"/>
              </a:rPr>
              <a:t>ريال</a:t>
            </a:r>
            <a:r>
              <a:rPr lang="ar-EG" sz="4800" b="1" dirty="0" smtClean="0">
                <a:latin typeface="Comic Sans MS" pitchFamily="66" charset="0"/>
              </a:rPr>
              <a:t>ً</a:t>
            </a:r>
            <a:r>
              <a:rPr lang="ar-SA" sz="4800" b="1" dirty="0" smtClean="0">
                <a:latin typeface="Comic Sans MS" pitchFamily="66" charset="0"/>
              </a:rPr>
              <a:t>ا يوميًّا </a:t>
            </a:r>
            <a:r>
              <a:rPr lang="ar-SA" sz="4800" b="1" dirty="0">
                <a:latin typeface="Comic Sans MS" pitchFamily="66" charset="0"/>
              </a:rPr>
              <a:t>مدة </a:t>
            </a:r>
            <a:r>
              <a:rPr lang="ar-SA" sz="4800" b="1" dirty="0" smtClean="0">
                <a:latin typeface="Comic Sans MS" pitchFamily="66" charset="0"/>
              </a:rPr>
              <a:t>25أسبوع</a:t>
            </a:r>
            <a:r>
              <a:rPr lang="ar-EG" sz="4800" b="1" dirty="0" smtClean="0">
                <a:latin typeface="Comic Sans MS" pitchFamily="66" charset="0"/>
              </a:rPr>
              <a:t>ً</a:t>
            </a:r>
            <a:r>
              <a:rPr lang="ar-SA" sz="4800" b="1" dirty="0" smtClean="0">
                <a:latin typeface="Comic Sans MS" pitchFamily="66" charset="0"/>
              </a:rPr>
              <a:t>ا،</a:t>
            </a:r>
            <a:br>
              <a:rPr lang="ar-SA" sz="4800" b="1" dirty="0" smtClean="0">
                <a:latin typeface="Comic Sans MS" pitchFamily="66" charset="0"/>
              </a:rPr>
            </a:br>
            <a:r>
              <a:rPr lang="ar-SA" sz="4800" b="1" dirty="0" smtClean="0">
                <a:latin typeface="Comic Sans MS" pitchFamily="66" charset="0"/>
              </a:rPr>
              <a:t>فما </a:t>
            </a:r>
            <a:r>
              <a:rPr lang="ar-SA" sz="4800" b="1" dirty="0">
                <a:latin typeface="Comic Sans MS" pitchFamily="66" charset="0"/>
              </a:rPr>
              <a:t>مجموع ما </a:t>
            </a:r>
            <a:r>
              <a:rPr lang="ar-EG" sz="4800" b="1" dirty="0" smtClean="0">
                <a:latin typeface="Comic Sans MS" pitchFamily="66" charset="0"/>
              </a:rPr>
              <a:t>ي</a:t>
            </a:r>
            <a:r>
              <a:rPr lang="ar-SA" sz="4800" b="1" dirty="0" smtClean="0">
                <a:latin typeface="Comic Sans MS" pitchFamily="66" charset="0"/>
              </a:rPr>
              <a:t>وفره</a:t>
            </a:r>
            <a:r>
              <a:rPr lang="ar-SA" sz="4800" b="1" dirty="0">
                <a:latin typeface="Comic Sans MS" pitchFamily="66" charset="0"/>
              </a:rPr>
              <a:t>؟</a:t>
            </a:r>
            <a:endParaRPr lang="ar-EG" sz="48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قود إذا وفّر أحد العمال ٢٠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733611" y="1628800"/>
            <a:ext cx="7582805" cy="43926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EG" sz="4400" b="1" dirty="0" smtClean="0">
                <a:solidFill>
                  <a:srgbClr val="0000FF"/>
                </a:solidFill>
              </a:rPr>
              <a:t>أفهم:</a:t>
            </a:r>
            <a:r>
              <a:rPr lang="ar-EG" sz="3600" dirty="0" smtClean="0"/>
              <a:t> </a:t>
            </a:r>
            <a:r>
              <a:rPr lang="ar-EG" sz="4000" b="1" dirty="0" smtClean="0"/>
              <a:t>أحد العمال وفر 20 ريال</a:t>
            </a:r>
            <a:r>
              <a:rPr lang="ar-SA" sz="4000" b="1" dirty="0" err="1" smtClean="0"/>
              <a:t>ًا</a:t>
            </a:r>
            <a:r>
              <a:rPr lang="ar-EG" sz="4000" b="1" dirty="0" smtClean="0"/>
              <a:t> يومي</a:t>
            </a:r>
            <a:r>
              <a:rPr lang="ar-SA" sz="4000" b="1" dirty="0" smtClean="0"/>
              <a:t>ًّ</a:t>
            </a:r>
            <a:r>
              <a:rPr lang="ar-EG" sz="4000" b="1" dirty="0" smtClean="0"/>
              <a:t>ا لمدة 25 أسبوع</a:t>
            </a:r>
            <a:r>
              <a:rPr lang="ar-SA" sz="4000" b="1" dirty="0" smtClean="0"/>
              <a:t>ً</a:t>
            </a:r>
            <a:r>
              <a:rPr lang="ar-EG" sz="4000" b="1" dirty="0" smtClean="0"/>
              <a:t>ا.</a:t>
            </a:r>
          </a:p>
          <a:p>
            <a:r>
              <a:rPr lang="ar-EG" sz="4400" b="1" dirty="0" smtClean="0">
                <a:solidFill>
                  <a:srgbClr val="0000FF"/>
                </a:solidFill>
              </a:rPr>
              <a:t>مطلوب مني: </a:t>
            </a:r>
            <a:r>
              <a:rPr lang="ar-EG" sz="4000" b="1" dirty="0" smtClean="0"/>
              <a:t>معرفة مجموع ما وفره في هذه المدة.</a:t>
            </a:r>
          </a:p>
          <a:p>
            <a:endParaRPr lang="ar-EG" sz="4000" dirty="0" smtClean="0"/>
          </a:p>
          <a:p>
            <a:r>
              <a:rPr lang="ar-EG" sz="4400" b="1" dirty="0" smtClean="0">
                <a:solidFill>
                  <a:srgbClr val="0000FF"/>
                </a:solidFill>
              </a:rPr>
              <a:t>أخطط: </a:t>
            </a:r>
            <a:r>
              <a:rPr lang="ar-EG" sz="4000" b="1" dirty="0" smtClean="0"/>
              <a:t>أستعمل خطة إنشاء جدول. </a:t>
            </a:r>
            <a:endParaRPr lang="ar-EG" sz="4000" b="1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أحد العمال وفر 20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طلوب مني معرفة مجموع 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خطط أستعمل خطة إنشاء ش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611560" y="1772816"/>
          <a:ext cx="7920880" cy="4752527"/>
        </p:xfrm>
        <a:graphic>
          <a:graphicData uri="http://schemas.openxmlformats.org/drawingml/2006/table">
            <a:tbl>
              <a:tblPr rtl="1"/>
              <a:tblGrid>
                <a:gridCol w="2197286"/>
                <a:gridCol w="2833224"/>
                <a:gridCol w="2890370"/>
              </a:tblGrid>
              <a:tr h="1134505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90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090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مربع نص 2"/>
          <p:cNvSpPr txBox="1"/>
          <p:nvPr/>
        </p:nvSpPr>
        <p:spPr>
          <a:xfrm>
            <a:off x="7500958" y="332656"/>
            <a:ext cx="1114545" cy="8512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4400" b="1" dirty="0" smtClean="0">
                <a:solidFill>
                  <a:srgbClr val="0000FF"/>
                </a:solidFill>
              </a:rPr>
              <a:t>أحل:</a:t>
            </a:r>
            <a:endParaRPr lang="ar-EG" sz="4400" b="1" dirty="0">
              <a:solidFill>
                <a:srgbClr val="0000FF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483768" y="1916832"/>
            <a:ext cx="4209807" cy="820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4400" b="1" dirty="0" smtClean="0">
                <a:solidFill>
                  <a:srgbClr val="C00000"/>
                </a:solidFill>
              </a:rPr>
              <a:t>إجمالي ما وفره العامل</a:t>
            </a:r>
            <a:endParaRPr lang="en-US" sz="4400" b="1" dirty="0">
              <a:solidFill>
                <a:srgbClr val="C000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197404" y="3275619"/>
            <a:ext cx="223224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smtClean="0"/>
              <a:t>ما وفره العامل في يوم واحد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497816" y="5301208"/>
            <a:ext cx="1818600" cy="622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smtClean="0"/>
              <a:t>20 ريال</a:t>
            </a:r>
            <a:r>
              <a:rPr lang="ar-SA" sz="3200" b="1" dirty="0" err="1" smtClean="0"/>
              <a:t>ًا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851921" y="5012361"/>
            <a:ext cx="2304255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smtClean="0"/>
              <a:t>20 </a:t>
            </a:r>
            <a:r>
              <a:rPr lang="ar-SA" sz="3200" b="1" dirty="0" smtClean="0"/>
              <a:t>× 7 = 140 ريالًا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500430" y="3284169"/>
            <a:ext cx="273630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/>
              <a:t>ما وفره العامل في الأسبوع الواحد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764126" y="3284169"/>
            <a:ext cx="273630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smtClean="0"/>
              <a:t>ما وفره العامل في 25 أسبوع</a:t>
            </a:r>
            <a:r>
              <a:rPr lang="ar-SA" sz="3200" b="1" dirty="0" err="1" smtClean="0"/>
              <a:t>ًا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60379" y="5012361"/>
            <a:ext cx="264005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ar-EG" sz="3200" b="1" dirty="0" smtClean="0"/>
              <a:t>140 </a:t>
            </a:r>
            <a:r>
              <a:rPr lang="ar-SA" sz="3200" b="1" dirty="0" smtClean="0"/>
              <a:t>× 25 = 3500 ريالٍ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مالي ما وفره العا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وفره العامل في يوم وا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ا وفره العامل في الأسبوع الوا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0 × 7 = 140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ا وفره العامل في 25 اسب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40 × 25 = 3500 ري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7286644" y="1622220"/>
            <a:ext cx="1543052" cy="806648"/>
          </a:xfrm>
          <a:prstGeom prst="round2SameRect">
            <a:avLst>
              <a:gd name="adj1" fmla="val 38786"/>
              <a:gd name="adj2" fmla="val 1935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4400" b="1" dirty="0" err="1" smtClean="0">
                <a:solidFill>
                  <a:srgbClr val="0000FF"/>
                </a:solidFill>
              </a:rPr>
              <a:t>أتحقق:</a:t>
            </a:r>
            <a:endParaRPr lang="ar-EG" sz="4400" b="1" dirty="0">
              <a:solidFill>
                <a:srgbClr val="0000FF"/>
              </a:solidFill>
            </a:endParaRPr>
          </a:p>
        </p:txBody>
      </p:sp>
      <p:sp>
        <p:nvSpPr>
          <p:cNvPr id="6" name="مستطيل ذو زاويتين مستديرتين في نفس الجانب 5"/>
          <p:cNvSpPr/>
          <p:nvPr/>
        </p:nvSpPr>
        <p:spPr>
          <a:xfrm>
            <a:off x="251520" y="2786058"/>
            <a:ext cx="8641093" cy="3277553"/>
          </a:xfrm>
          <a:prstGeom prst="round2SameRect">
            <a:avLst>
              <a:gd name="adj1" fmla="val 11464"/>
              <a:gd name="adj2" fmla="val 3344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3600" b="1" dirty="0" smtClean="0"/>
              <a:t>بقسمة إجمالي ما وفره العامل في 25 أسبوع</a:t>
            </a:r>
            <a:r>
              <a:rPr lang="ar-SA" sz="3600" b="1" dirty="0" err="1" smtClean="0"/>
              <a:t>ًا</a:t>
            </a:r>
            <a:r>
              <a:rPr lang="ar-EG" sz="3600" b="1" dirty="0" smtClean="0"/>
              <a:t> على ما يوفره في الأسبوع الواحد</a:t>
            </a:r>
            <a:r>
              <a:rPr lang="ar-SA" sz="3600" b="1" dirty="0" smtClean="0"/>
              <a:t>.</a:t>
            </a:r>
            <a:endParaRPr lang="ar-EG" sz="3600" b="1" dirty="0" smtClean="0"/>
          </a:p>
          <a:p>
            <a:endParaRPr lang="ar-EG" sz="3600" b="1" dirty="0" smtClean="0"/>
          </a:p>
          <a:p>
            <a:pPr algn="ctr"/>
            <a:r>
              <a:rPr lang="ar-EG" sz="3600" b="1" dirty="0" smtClean="0"/>
              <a:t>3500 ÷ 140 = 25 أسبوعًا</a:t>
            </a:r>
            <a:r>
              <a:rPr lang="ar-SA" sz="3600" b="1" dirty="0" smtClean="0"/>
              <a:t/>
            </a:r>
            <a:br>
              <a:rPr lang="ar-SA" sz="3600" b="1" dirty="0" smtClean="0"/>
            </a:br>
            <a:r>
              <a:rPr lang="ar-EG" sz="3600" b="1" dirty="0" smtClean="0"/>
              <a:t>(إذ</a:t>
            </a:r>
            <a:r>
              <a:rPr lang="ar-SA" sz="3600" b="1" dirty="0" smtClean="0"/>
              <a:t>ن،</a:t>
            </a:r>
            <a:r>
              <a:rPr lang="ar-EG" sz="3600" b="1" dirty="0" smtClean="0"/>
              <a:t> الإجابة صحيحة).</a:t>
            </a:r>
            <a:endParaRPr lang="ar-EG" sz="3600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قسمة إجمالي ما وفره العامل في 25 أسب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قسمة إجمالي ما وفره العامل في 25 أسب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500 ÷ 140 = 25 أسبوع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uiExpand="1" build="allAtOnce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195263"/>
            <a:ext cx="1357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1714480" y="571480"/>
            <a:ext cx="892975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14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592263"/>
            <a:ext cx="8632855" cy="52657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428728" y="2142549"/>
            <a:ext cx="6429396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5400" b="1" dirty="0">
                <a:solidFill>
                  <a:srgbClr val="C00000"/>
                </a:solidFill>
                <a:latin typeface="Comic Sans MS" pitchFamily="66" charset="0"/>
              </a:rPr>
              <a:t>نقود:</a:t>
            </a:r>
          </a:p>
          <a:p>
            <a:pPr algn="justLow"/>
            <a:r>
              <a:rPr lang="ar-SA" sz="4000" b="1" dirty="0">
                <a:latin typeface="Comic Sans MS" pitchFamily="66" charset="0"/>
              </a:rPr>
              <a:t>لدى ندى ١٢٥ </a:t>
            </a:r>
            <a:r>
              <a:rPr lang="ar-SA" sz="4000" b="1" dirty="0" smtClean="0">
                <a:latin typeface="Comic Sans MS" pitchFamily="66" charset="0"/>
              </a:rPr>
              <a:t>ريال</a:t>
            </a:r>
            <a:r>
              <a:rPr lang="ar-EG" sz="4000" b="1" dirty="0" smtClean="0">
                <a:latin typeface="Comic Sans MS" pitchFamily="66" charset="0"/>
              </a:rPr>
              <a:t>ً</a:t>
            </a:r>
            <a:r>
              <a:rPr lang="ar-SA" sz="4000" b="1" dirty="0" smtClean="0">
                <a:latin typeface="Comic Sans MS" pitchFamily="66" charset="0"/>
              </a:rPr>
              <a:t>ا </a:t>
            </a:r>
            <a:r>
              <a:rPr lang="ar-SA" sz="4000" b="1" dirty="0">
                <a:latin typeface="Comic Sans MS" pitchFamily="66" charset="0"/>
              </a:rPr>
              <a:t>في حصالة نقودها.</a:t>
            </a:r>
            <a:r>
              <a:rPr lang="ar-EG" sz="4000" b="1" dirty="0">
                <a:latin typeface="Comic Sans MS" pitchFamily="66" charset="0"/>
              </a:rPr>
              <a:t> </a:t>
            </a:r>
            <a:r>
              <a:rPr lang="ar-SA" sz="4000" b="1" dirty="0">
                <a:latin typeface="Comic Sans MS" pitchFamily="66" charset="0"/>
              </a:rPr>
              <a:t>وتضيف إليها ٢٠ </a:t>
            </a:r>
            <a:r>
              <a:rPr lang="ar-SA" sz="4000" b="1" dirty="0" smtClean="0">
                <a:latin typeface="Comic Sans MS" pitchFamily="66" charset="0"/>
              </a:rPr>
              <a:t>ريال</a:t>
            </a:r>
            <a:r>
              <a:rPr lang="ar-EG" sz="4000" b="1" dirty="0" smtClean="0">
                <a:latin typeface="Comic Sans MS" pitchFamily="66" charset="0"/>
              </a:rPr>
              <a:t>ً</a:t>
            </a:r>
            <a:r>
              <a:rPr lang="ar-SA" sz="4000" b="1" dirty="0" smtClean="0">
                <a:latin typeface="Comic Sans MS" pitchFamily="66" charset="0"/>
              </a:rPr>
              <a:t>ا </a:t>
            </a:r>
            <a:r>
              <a:rPr lang="ar-SA" sz="4000" b="1" dirty="0">
                <a:latin typeface="Comic Sans MS" pitchFamily="66" charset="0"/>
              </a:rPr>
              <a:t>كلَّ </a:t>
            </a:r>
            <a:r>
              <a:rPr lang="ar-SA" sz="4000" b="1" dirty="0" smtClean="0">
                <a:latin typeface="Comic Sans MS" pitchFamily="66" charset="0"/>
              </a:rPr>
              <a:t>أسبوع، </a:t>
            </a:r>
            <a:r>
              <a:rPr lang="ar-SA" sz="4000" b="1" dirty="0">
                <a:latin typeface="Comic Sans MS" pitchFamily="66" charset="0"/>
              </a:rPr>
              <a:t>وتسحب ٢٥ </a:t>
            </a:r>
            <a:r>
              <a:rPr lang="ar-SA" sz="4000" b="1" dirty="0" smtClean="0">
                <a:latin typeface="Comic Sans MS" pitchFamily="66" charset="0"/>
              </a:rPr>
              <a:t>ريال</a:t>
            </a:r>
            <a:r>
              <a:rPr lang="ar-EG" sz="4000" b="1" dirty="0" smtClean="0">
                <a:latin typeface="Comic Sans MS" pitchFamily="66" charset="0"/>
              </a:rPr>
              <a:t>ً</a:t>
            </a:r>
            <a:r>
              <a:rPr lang="ar-SA" sz="4000" b="1" dirty="0" smtClean="0">
                <a:latin typeface="Comic Sans MS" pitchFamily="66" charset="0"/>
              </a:rPr>
              <a:t>ا </a:t>
            </a:r>
            <a:r>
              <a:rPr lang="ar-SA" sz="4000" b="1" dirty="0">
                <a:latin typeface="Comic Sans MS" pitchFamily="66" charset="0"/>
              </a:rPr>
              <a:t>كل 4أسابيع؟ فكم </a:t>
            </a:r>
            <a:r>
              <a:rPr lang="ar-SA" sz="4000" b="1" dirty="0" smtClean="0">
                <a:latin typeface="Comic Sans MS" pitchFamily="66" charset="0"/>
              </a:rPr>
              <a:t>ريال</a:t>
            </a:r>
            <a:r>
              <a:rPr lang="ar-EG" sz="4000" b="1" dirty="0" smtClean="0">
                <a:latin typeface="Comic Sans MS" pitchFamily="66" charset="0"/>
              </a:rPr>
              <a:t>ً</a:t>
            </a:r>
            <a:r>
              <a:rPr lang="ar-SA" sz="4000" b="1" dirty="0" smtClean="0">
                <a:latin typeface="Comic Sans MS" pitchFamily="66" charset="0"/>
              </a:rPr>
              <a:t>ا </a:t>
            </a:r>
            <a:r>
              <a:rPr lang="ar-SA" sz="4000" b="1" dirty="0">
                <a:latin typeface="Comic Sans MS" pitchFamily="66" charset="0"/>
              </a:rPr>
              <a:t>يكون لديها بعد ٨ </a:t>
            </a:r>
            <a:r>
              <a:rPr lang="ar-SA" sz="4000" b="1" dirty="0" smtClean="0">
                <a:latin typeface="Comic Sans MS" pitchFamily="66" charset="0"/>
              </a:rPr>
              <a:t>أسابيع</a:t>
            </a:r>
            <a:r>
              <a:rPr lang="ar-EG" sz="4000" b="1" dirty="0" smtClean="0">
                <a:latin typeface="Comic Sans MS" pitchFamily="66" charset="0"/>
              </a:rPr>
              <a:t>؟</a:t>
            </a:r>
            <a:r>
              <a:rPr lang="ar-SA" sz="4000" b="1" dirty="0" smtClean="0">
                <a:latin typeface="Comic Sans MS" pitchFamily="66" charset="0"/>
              </a:rPr>
              <a:t>  </a:t>
            </a:r>
            <a:endParaRPr lang="ar-SA" sz="4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قود لدى ندى ١٢٥ ريالًا في حصا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قود لدى ندى ١٢٥ ريالًا في حصا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اويتين مستديرتين في نفس الجانب 4"/>
          <p:cNvSpPr>
            <a:spLocks noChangeArrowheads="1"/>
          </p:cNvSpPr>
          <p:nvPr/>
        </p:nvSpPr>
        <p:spPr bwMode="auto">
          <a:xfrm>
            <a:off x="428596" y="548680"/>
            <a:ext cx="8143932" cy="4743093"/>
          </a:xfrm>
          <a:prstGeom prst="round2SameRect">
            <a:avLst>
              <a:gd name="adj1" fmla="val 13376"/>
              <a:gd name="adj2" fmla="val 4702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EG" sz="4400" b="1" dirty="0" smtClean="0">
                <a:solidFill>
                  <a:srgbClr val="0000FF"/>
                </a:solidFill>
              </a:rPr>
              <a:t>أفهم: </a:t>
            </a:r>
          </a:p>
          <a:p>
            <a:r>
              <a:rPr lang="ar-EG" sz="4000" b="1" dirty="0" smtClean="0">
                <a:latin typeface="Comic Sans MS" pitchFamily="66" charset="0"/>
              </a:rPr>
              <a:t>لد</a:t>
            </a:r>
            <a:r>
              <a:rPr lang="ar-SA" sz="4000" b="1" dirty="0" smtClean="0">
                <a:latin typeface="Comic Sans MS" pitchFamily="66" charset="0"/>
              </a:rPr>
              <a:t>ى</a:t>
            </a:r>
            <a:r>
              <a:rPr lang="ar-EG" sz="4000" b="1" dirty="0" smtClean="0">
                <a:latin typeface="Comic Sans MS" pitchFamily="66" charset="0"/>
              </a:rPr>
              <a:t> ند</a:t>
            </a:r>
            <a:r>
              <a:rPr lang="ar-SA" sz="4000" b="1" dirty="0" smtClean="0">
                <a:latin typeface="Comic Sans MS" pitchFamily="66" charset="0"/>
              </a:rPr>
              <a:t>ى</a:t>
            </a:r>
            <a:r>
              <a:rPr lang="ar-EG" sz="4000" b="1" dirty="0" smtClean="0">
                <a:latin typeface="Comic Sans MS" pitchFamily="66" charset="0"/>
              </a:rPr>
              <a:t> 125 ريالًا في حصالة نقودها.</a:t>
            </a:r>
          </a:p>
          <a:p>
            <a:r>
              <a:rPr lang="ar-EG" sz="4000" b="1" dirty="0" smtClean="0">
                <a:latin typeface="Comic Sans MS" pitchFamily="66" charset="0"/>
              </a:rPr>
              <a:t>تضيف إليها 20 ريالًا كل أسبوع.</a:t>
            </a:r>
          </a:p>
          <a:p>
            <a:r>
              <a:rPr lang="ar-EG" sz="4000" b="1" dirty="0" smtClean="0">
                <a:latin typeface="Comic Sans MS" pitchFamily="66" charset="0"/>
              </a:rPr>
              <a:t>تسحب 25 ريالًا كل 4 أسابيع.</a:t>
            </a:r>
          </a:p>
          <a:p>
            <a:endParaRPr lang="ar-EG" sz="4000" b="1" dirty="0" smtClean="0">
              <a:latin typeface="Comic Sans MS" pitchFamily="66" charset="0"/>
            </a:endParaRPr>
          </a:p>
          <a:p>
            <a:r>
              <a:rPr lang="ar-EG" sz="4400" b="1" dirty="0" smtClean="0">
                <a:solidFill>
                  <a:srgbClr val="0000FF"/>
                </a:solidFill>
              </a:rPr>
              <a:t>المطلوب مني: </a:t>
            </a:r>
            <a:r>
              <a:rPr lang="ar-EG" sz="4000" b="1" dirty="0" smtClean="0">
                <a:latin typeface="Comic Sans MS" pitchFamily="66" charset="0"/>
              </a:rPr>
              <a:t>معرفة كم ريالًا يكون لديها بعد 8 أسابيع.</a:t>
            </a:r>
            <a:endParaRPr lang="ar-SA" sz="4000" b="1" dirty="0">
              <a:latin typeface="Comic Sans MS" pitchFamily="66" charset="0"/>
            </a:endParaRPr>
          </a:p>
        </p:txBody>
      </p:sp>
      <p:sp>
        <p:nvSpPr>
          <p:cNvPr id="6" name="مستطيل ذو زاويتين مستديرتين في نفس الجانب 5"/>
          <p:cNvSpPr>
            <a:spLocks noChangeArrowheads="1"/>
          </p:cNvSpPr>
          <p:nvPr/>
        </p:nvSpPr>
        <p:spPr bwMode="auto">
          <a:xfrm>
            <a:off x="395536" y="5385410"/>
            <a:ext cx="8210052" cy="933152"/>
          </a:xfrm>
          <a:prstGeom prst="round2SameRect">
            <a:avLst>
              <a:gd name="adj1" fmla="val 11137"/>
              <a:gd name="adj2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4400" b="1" dirty="0" smtClean="0">
                <a:solidFill>
                  <a:srgbClr val="0000FF"/>
                </a:solidFill>
              </a:rPr>
              <a:t>أخطط: </a:t>
            </a:r>
            <a:r>
              <a:rPr lang="ar-EG" sz="4000" b="1" dirty="0" smtClean="0"/>
              <a:t>أستعمل خطة إنشاء جدول.</a:t>
            </a:r>
            <a:endParaRPr lang="ar-EG" sz="4000" b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دى ندى 1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ضيف إليها 20 ريالًا كل أسب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سحب 25 ريالًا كل 4 أسا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طلوب مني معرفة كم ريالًا يكون لدي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خطط أستعمل خطة إنشاء ش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خطط أستعمل خطة إنشاء ش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" y="785813"/>
            <a:ext cx="72612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 rot="-397673">
            <a:off x="1079500" y="2787650"/>
            <a:ext cx="64500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3600" b="1" dirty="0">
                <a:latin typeface="Comic Sans MS" pitchFamily="66" charset="0"/>
              </a:rPr>
              <a:t>يريد أن يعرف عدد الطلاب الذين اختاروا السمك، زيادة على عدد الذين اختاروا الخضار.</a:t>
            </a:r>
            <a:endParaRPr lang="ar-SA" sz="3600" dirty="0">
              <a:latin typeface="Comic Sans MS" pitchFamily="66" charset="0"/>
            </a:endParaRPr>
          </a:p>
        </p:txBody>
      </p:sp>
      <p:sp>
        <p:nvSpPr>
          <p:cNvPr id="4" name="انفجار 2 3"/>
          <p:cNvSpPr/>
          <p:nvPr/>
        </p:nvSpPr>
        <p:spPr>
          <a:xfrm>
            <a:off x="428596" y="428604"/>
            <a:ext cx="3571900" cy="2357454"/>
          </a:xfrm>
          <a:prstGeom prst="irregularSeal2">
            <a:avLst/>
          </a:prstGeom>
          <a:solidFill>
            <a:srgbClr val="CCFF33"/>
          </a:solidFill>
          <a:ln w="76200">
            <a:solidFill>
              <a:srgbClr val="C0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 smtClean="0">
                <a:solidFill>
                  <a:srgbClr val="C00000"/>
                </a:solidFill>
              </a:rPr>
              <a:t>افهم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500042"/>
            <a:ext cx="1712893" cy="154471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ه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llapse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43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ريد أن يعرف عدد الطلاب الذين اختاروا الس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179512" y="1268760"/>
          <a:ext cx="8715404" cy="5328591"/>
        </p:xfrm>
        <a:graphic>
          <a:graphicData uri="http://schemas.openxmlformats.org/drawingml/2006/table">
            <a:tbl>
              <a:tblPr rtl="1">
                <a:tableStyleId>{69C7853C-536D-4A76-A0AE-DD22124D55A5}</a:tableStyleId>
              </a:tblPr>
              <a:tblGrid>
                <a:gridCol w="1546627"/>
                <a:gridCol w="3926350"/>
                <a:gridCol w="3242427"/>
              </a:tblGrid>
              <a:tr h="135002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EG" sz="2800" dirty="0"/>
                        <a:t/>
                      </a:r>
                      <a:br>
                        <a:rPr lang="ar-EG" sz="2800" dirty="0"/>
                      </a:b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829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829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041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041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041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مستطيل 4"/>
          <p:cNvSpPr/>
          <p:nvPr/>
        </p:nvSpPr>
        <p:spPr>
          <a:xfrm>
            <a:off x="251520" y="1268760"/>
            <a:ext cx="324036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793905"/>
                </a:solidFill>
              </a:rPr>
              <a:t>ما تسحبه كل 4 أسابيع</a:t>
            </a:r>
            <a:endParaRPr lang="en-US" sz="3600" b="1" dirty="0">
              <a:solidFill>
                <a:srgbClr val="793905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851920" y="1628800"/>
            <a:ext cx="305320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793905"/>
                </a:solidFill>
              </a:rPr>
              <a:t>ما تضيفه ندى</a:t>
            </a:r>
            <a:endParaRPr lang="en-US" sz="3600" b="1" dirty="0">
              <a:solidFill>
                <a:srgbClr val="793905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452320" y="1588414"/>
            <a:ext cx="144016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793905"/>
                </a:solidFill>
              </a:rPr>
              <a:t>الأسابيع</a:t>
            </a:r>
            <a:endParaRPr lang="en-US" sz="3600" b="1" dirty="0">
              <a:solidFill>
                <a:srgbClr val="793905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016080" y="2668534"/>
            <a:ext cx="444352" cy="688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0000FF"/>
                </a:solidFill>
              </a:rPr>
              <a:t>1</a:t>
            </a:r>
            <a:endParaRPr lang="en-US" sz="3600" b="1" dirty="0">
              <a:solidFill>
                <a:srgbClr val="0000FF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7956376" y="3448754"/>
            <a:ext cx="444352" cy="688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0000FF"/>
                </a:solidFill>
              </a:rPr>
              <a:t>2</a:t>
            </a:r>
            <a:endParaRPr lang="en-US" sz="3600" b="1" dirty="0">
              <a:solidFill>
                <a:srgbClr val="0000FF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956376" y="4221088"/>
            <a:ext cx="444352" cy="688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0000FF"/>
                </a:solidFill>
              </a:rPr>
              <a:t>3</a:t>
            </a:r>
            <a:endParaRPr lang="en-US" sz="3600" b="1" dirty="0">
              <a:solidFill>
                <a:srgbClr val="0000FF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879541" y="2708920"/>
            <a:ext cx="3212739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200" b="1" dirty="0" smtClean="0"/>
              <a:t>125+20=145 ريالًا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879542" y="3573016"/>
            <a:ext cx="3212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200" b="1" dirty="0" smtClean="0"/>
              <a:t>145+20=165 ريالًا</a:t>
            </a:r>
            <a:endParaRPr lang="en-US" sz="3200" dirty="0"/>
          </a:p>
        </p:txBody>
      </p:sp>
      <p:sp>
        <p:nvSpPr>
          <p:cNvPr id="13" name="مستطيل 12"/>
          <p:cNvSpPr/>
          <p:nvPr/>
        </p:nvSpPr>
        <p:spPr>
          <a:xfrm>
            <a:off x="3951549" y="4356393"/>
            <a:ext cx="3212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200" b="1" dirty="0" smtClean="0"/>
              <a:t>165+20=185 ريالًا</a:t>
            </a:r>
            <a:endParaRPr lang="en-US" sz="3200" dirty="0"/>
          </a:p>
        </p:txBody>
      </p:sp>
      <p:sp>
        <p:nvSpPr>
          <p:cNvPr id="16" name="مستطيل 15"/>
          <p:cNvSpPr/>
          <p:nvPr/>
        </p:nvSpPr>
        <p:spPr>
          <a:xfrm>
            <a:off x="251520" y="5085184"/>
            <a:ext cx="310854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200" b="1" dirty="0" smtClean="0">
                <a:solidFill>
                  <a:srgbClr val="C00000"/>
                </a:solidFill>
              </a:rPr>
              <a:t>205-25=180 ريالًا</a:t>
            </a:r>
            <a:endParaRPr lang="en-US" sz="3200" b="1" dirty="0">
              <a:solidFill>
                <a:srgbClr val="C000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777935" y="332656"/>
            <a:ext cx="1114545" cy="8512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4400" b="1" dirty="0" smtClean="0">
                <a:solidFill>
                  <a:srgbClr val="0000FF"/>
                </a:solidFill>
              </a:rPr>
              <a:t>أحل:</a:t>
            </a:r>
            <a:endParaRPr lang="ar-EG" sz="4400" b="1" dirty="0">
              <a:solidFill>
                <a:srgbClr val="0000FF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7928755" y="5044798"/>
            <a:ext cx="444352" cy="688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0000FF"/>
                </a:solidFill>
              </a:rPr>
              <a:t>4</a:t>
            </a:r>
            <a:endParaRPr lang="en-US" sz="3600" b="1" dirty="0">
              <a:solidFill>
                <a:srgbClr val="0000FF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3657833" y="5085184"/>
            <a:ext cx="3478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200" b="1" dirty="0" smtClean="0"/>
              <a:t>185+20=205 </a:t>
            </a:r>
            <a:r>
              <a:rPr lang="ar-SA" sz="3200" b="1" dirty="0" smtClean="0"/>
              <a:t>ريالات</a:t>
            </a:r>
            <a:endParaRPr lang="en-US" sz="3200" dirty="0"/>
          </a:p>
        </p:txBody>
      </p:sp>
      <p:sp>
        <p:nvSpPr>
          <p:cNvPr id="20" name="مستطيل 19"/>
          <p:cNvSpPr/>
          <p:nvPr/>
        </p:nvSpPr>
        <p:spPr>
          <a:xfrm>
            <a:off x="7928755" y="5836886"/>
            <a:ext cx="444352" cy="688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0000FF"/>
                </a:solidFill>
              </a:rPr>
              <a:t>5</a:t>
            </a:r>
            <a:endParaRPr lang="en-US" sz="3600" b="1" dirty="0">
              <a:solidFill>
                <a:srgbClr val="0000FF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3923928" y="5877272"/>
            <a:ext cx="3212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200" b="1" dirty="0" smtClean="0"/>
              <a:t>180+20=200 ريال</a:t>
            </a:r>
            <a:r>
              <a:rPr lang="ar-SA" sz="3200" b="1" dirty="0" smtClean="0"/>
              <a:t>ٍ</a:t>
            </a:r>
            <a:endParaRPr lang="en-US" sz="3200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أسا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تضيفه ند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25+20=145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ا تسحبه كل 4 أساب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45+20=165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65+20=185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85+20=205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205-25=180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 ش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80+20=200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/>
          <p:cNvGraphicFramePr>
            <a:graphicFrameLocks noGrp="1"/>
          </p:cNvGraphicFramePr>
          <p:nvPr/>
        </p:nvGraphicFramePr>
        <p:xfrm>
          <a:off x="179512" y="1268760"/>
          <a:ext cx="8715404" cy="5328591"/>
        </p:xfrm>
        <a:graphic>
          <a:graphicData uri="http://schemas.openxmlformats.org/drawingml/2006/table">
            <a:tbl>
              <a:tblPr rtl="1">
                <a:tableStyleId>{69C7853C-536D-4A76-A0AE-DD22124D55A5}</a:tableStyleId>
              </a:tblPr>
              <a:tblGrid>
                <a:gridCol w="1546627"/>
                <a:gridCol w="3926350"/>
                <a:gridCol w="3242427"/>
              </a:tblGrid>
              <a:tr h="135002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EG" sz="2800" dirty="0"/>
                        <a:t/>
                      </a:r>
                      <a:br>
                        <a:rPr lang="ar-EG" sz="2800" dirty="0"/>
                      </a:b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829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829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041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08396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مستطيل 4"/>
          <p:cNvSpPr/>
          <p:nvPr/>
        </p:nvSpPr>
        <p:spPr>
          <a:xfrm>
            <a:off x="251520" y="1268760"/>
            <a:ext cx="3240360" cy="1325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793905"/>
                </a:solidFill>
              </a:rPr>
              <a:t>ما تسحبه كل 4 أسابيع</a:t>
            </a:r>
            <a:endParaRPr lang="en-US" sz="3600" b="1" dirty="0">
              <a:solidFill>
                <a:srgbClr val="793905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851920" y="1628800"/>
            <a:ext cx="305320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793905"/>
                </a:solidFill>
              </a:rPr>
              <a:t>ما تضيفه ندى</a:t>
            </a:r>
            <a:endParaRPr lang="en-US" sz="3600" b="1" dirty="0">
              <a:solidFill>
                <a:srgbClr val="793905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452320" y="1588414"/>
            <a:ext cx="144016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793905"/>
                </a:solidFill>
              </a:rPr>
              <a:t>الأسابيع</a:t>
            </a:r>
            <a:endParaRPr lang="en-US" sz="3600" b="1" dirty="0">
              <a:solidFill>
                <a:srgbClr val="793905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016080" y="2668534"/>
            <a:ext cx="444352" cy="688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0000FF"/>
                </a:solidFill>
              </a:rPr>
              <a:t>6</a:t>
            </a:r>
            <a:endParaRPr lang="en-US" sz="3600" b="1" dirty="0">
              <a:solidFill>
                <a:srgbClr val="0000FF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7956376" y="3448754"/>
            <a:ext cx="444352" cy="688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0000FF"/>
                </a:solidFill>
              </a:rPr>
              <a:t>7</a:t>
            </a:r>
            <a:endParaRPr lang="en-US" sz="3600" b="1" dirty="0">
              <a:solidFill>
                <a:srgbClr val="0000FF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956376" y="4221088"/>
            <a:ext cx="444352" cy="688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0000FF"/>
                </a:solidFill>
              </a:rPr>
              <a:t>8</a:t>
            </a:r>
            <a:endParaRPr lang="en-US" sz="3600" b="1" dirty="0">
              <a:solidFill>
                <a:srgbClr val="0000FF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879541" y="2708920"/>
            <a:ext cx="3212739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200" b="1" dirty="0" smtClean="0"/>
              <a:t>200+20=220 ريالًا</a:t>
            </a:r>
            <a:endParaRPr lang="en-US" sz="3200" b="1" dirty="0">
              <a:latin typeface="Calibri"/>
              <a:ea typeface="Calibri"/>
              <a:cs typeface="Arial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879541" y="3573016"/>
            <a:ext cx="3212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200" b="1" dirty="0" smtClean="0"/>
              <a:t>220+20=240 ريالًا</a:t>
            </a:r>
            <a:endParaRPr lang="en-US" sz="3200" dirty="0"/>
          </a:p>
        </p:txBody>
      </p:sp>
      <p:sp>
        <p:nvSpPr>
          <p:cNvPr id="13" name="مستطيل 12"/>
          <p:cNvSpPr/>
          <p:nvPr/>
        </p:nvSpPr>
        <p:spPr>
          <a:xfrm>
            <a:off x="3923928" y="4293096"/>
            <a:ext cx="3212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200" b="1" dirty="0" smtClean="0"/>
              <a:t>240+20=260 ريالًا</a:t>
            </a:r>
            <a:endParaRPr lang="en-US" sz="3200" dirty="0"/>
          </a:p>
        </p:txBody>
      </p:sp>
      <p:sp>
        <p:nvSpPr>
          <p:cNvPr id="16" name="مستطيل 15"/>
          <p:cNvSpPr/>
          <p:nvPr/>
        </p:nvSpPr>
        <p:spPr>
          <a:xfrm>
            <a:off x="251520" y="4221088"/>
            <a:ext cx="3108543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200" b="1" dirty="0" smtClean="0">
                <a:solidFill>
                  <a:srgbClr val="C00000"/>
                </a:solidFill>
              </a:rPr>
              <a:t>260-25=235 ريالًا</a:t>
            </a:r>
            <a:endParaRPr lang="en-US" sz="3200" b="1" dirty="0">
              <a:solidFill>
                <a:srgbClr val="C0000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7777935" y="332656"/>
            <a:ext cx="1114545" cy="8512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4400" b="1" dirty="0" smtClean="0">
                <a:solidFill>
                  <a:srgbClr val="0000FF"/>
                </a:solidFill>
              </a:rPr>
              <a:t>أحل:</a:t>
            </a:r>
            <a:endParaRPr lang="ar-EG" sz="4400" b="1" dirty="0">
              <a:solidFill>
                <a:srgbClr val="0000FF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4788024" y="5373216"/>
            <a:ext cx="374441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4000" b="1" dirty="0" smtClean="0">
                <a:solidFill>
                  <a:srgbClr val="FF0066"/>
                </a:solidFill>
              </a:rPr>
              <a:t>المجموع النهائي</a:t>
            </a:r>
            <a:endParaRPr lang="en-US" sz="4000" b="1" dirty="0">
              <a:solidFill>
                <a:srgbClr val="FF0066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0" y="5445224"/>
            <a:ext cx="3744416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ar-EG" sz="3600" b="1" dirty="0" smtClean="0">
                <a:solidFill>
                  <a:srgbClr val="FF0066"/>
                </a:solidFill>
              </a:rPr>
              <a:t>235 ريالًا</a:t>
            </a:r>
            <a:endParaRPr lang="en-US" sz="3600" b="1" dirty="0">
              <a:solidFill>
                <a:srgbClr val="FF0066"/>
              </a:solidFill>
              <a:latin typeface="Calibri"/>
              <a:ea typeface="Calibri"/>
              <a:cs typeface="Arial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 ش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0+20=220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ش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0+20=240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 ش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40+20=260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60-25=235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مجموع النه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35 ريا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6" grpId="0"/>
      <p:bldP spid="22" grpId="0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6501091" y="1571612"/>
            <a:ext cx="1543052" cy="8512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ar-EG" sz="4400" b="1" dirty="0" err="1" smtClean="0">
                <a:solidFill>
                  <a:srgbClr val="0000FF"/>
                </a:solidFill>
              </a:rPr>
              <a:t>أتحقق:</a:t>
            </a:r>
            <a:endParaRPr lang="ar-EG" sz="4400" b="1" dirty="0">
              <a:solidFill>
                <a:srgbClr val="0000FF"/>
              </a:solidFill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214414" y="3362692"/>
            <a:ext cx="6886111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EG" sz="4000" b="1" dirty="0" smtClean="0"/>
              <a:t>من الجدول يتبين أن الإجابة معقولة</a:t>
            </a:r>
            <a:r>
              <a:rPr lang="ar-SA" sz="4000" b="1" dirty="0" smtClean="0"/>
              <a:t>.</a:t>
            </a:r>
            <a:endParaRPr lang="ar-EG" sz="4000" dirty="0"/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ن الجدول يتبين أن الإجابة معق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ن الجدول يتبين أن الإجابة معقو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6786563" y="214313"/>
            <a:ext cx="2214562" cy="1571625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6854806" y="642918"/>
            <a:ext cx="2071702" cy="707886"/>
          </a:xfrm>
          <a:prstGeom prst="rect">
            <a:avLst/>
          </a:prstGeom>
          <a:solidFill>
            <a:srgbClr val="00CC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خطط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3388" y="142875"/>
            <a:ext cx="221773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إطار 7"/>
          <p:cNvSpPr/>
          <p:nvPr/>
        </p:nvSpPr>
        <p:spPr bwMode="auto">
          <a:xfrm>
            <a:off x="142844" y="3000372"/>
            <a:ext cx="8858280" cy="2143140"/>
          </a:xfrm>
          <a:prstGeom prst="frame">
            <a:avLst>
              <a:gd name="adj1" fmla="val 23675"/>
            </a:avLst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l" rtl="0"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57158" y="3643314"/>
            <a:ext cx="8358246" cy="830997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كوّن </a:t>
            </a:r>
            <a:r>
              <a:rPr lang="ar-SA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جدول</a:t>
            </a:r>
            <a:r>
              <a:rPr lang="ar-EG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SA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 تكراريًّا </a:t>
            </a:r>
            <a:r>
              <a:rPr lang="ar-SA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للبيانات.</a:t>
            </a: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3 - وندوز الوص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وّن جدولًا تكراريًا ل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438" y="60325"/>
            <a:ext cx="2465387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714375" y="703263"/>
            <a:ext cx="1143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latin typeface="Comic Sans MS" pitchFamily="66" charset="0"/>
              </a:rPr>
              <a:t>حل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28875" y="571500"/>
            <a:ext cx="664368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000375" y="1279525"/>
            <a:ext cx="54292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atin typeface="Comic Sans MS" pitchFamily="66" charset="0"/>
              </a:rPr>
              <a:t>ارسم </a:t>
            </a:r>
            <a:r>
              <a:rPr lang="ar-SA" sz="3600" b="1" dirty="0" smtClean="0">
                <a:latin typeface="Comic Sans MS" pitchFamily="66" charset="0"/>
              </a:rPr>
              <a:t>جدول</a:t>
            </a:r>
            <a:r>
              <a:rPr lang="ar-EG" sz="3600" b="1" dirty="0" smtClean="0">
                <a:latin typeface="Comic Sans MS" pitchFamily="66" charset="0"/>
              </a:rPr>
              <a:t>ً</a:t>
            </a:r>
            <a:r>
              <a:rPr lang="ar-SA" sz="3600" b="1" dirty="0" smtClean="0">
                <a:latin typeface="Comic Sans MS" pitchFamily="66" charset="0"/>
              </a:rPr>
              <a:t>ا </a:t>
            </a:r>
            <a:r>
              <a:rPr lang="ar-SA" sz="3600" b="1" dirty="0">
                <a:latin typeface="Comic Sans MS" pitchFamily="66" charset="0"/>
              </a:rPr>
              <a:t>من ثلاثة أعمدة كما هو موضح.</a:t>
            </a:r>
          </a:p>
        </p:txBody>
      </p:sp>
      <p:graphicFrame>
        <p:nvGraphicFramePr>
          <p:cNvPr id="7" name="جدول 6"/>
          <p:cNvGraphicFramePr>
            <a:graphicFrameLocks noGrp="1"/>
          </p:cNvGraphicFramePr>
          <p:nvPr/>
        </p:nvGraphicFramePr>
        <p:xfrm>
          <a:off x="571425" y="3071813"/>
          <a:ext cx="6143700" cy="3785616"/>
        </p:xfrm>
        <a:graphic>
          <a:graphicData uri="http://schemas.openxmlformats.org/drawingml/2006/table">
            <a:tbl>
              <a:tblPr rtl="1"/>
              <a:tblGrid>
                <a:gridCol w="2047900"/>
                <a:gridCol w="2047900"/>
                <a:gridCol w="2047900"/>
              </a:tblGrid>
              <a:tr h="571504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555776" y="3068960"/>
            <a:ext cx="22288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63242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الوجبة المفضلة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5214938" y="3714750"/>
            <a:ext cx="10541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الوجبة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214938" y="4945063"/>
            <a:ext cx="12287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لحم غنم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5429250" y="5516563"/>
            <a:ext cx="827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سمك</a:t>
            </a:r>
            <a:endParaRPr lang="ar-EG" sz="32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5286375" y="6230938"/>
            <a:ext cx="9906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خضار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928938" y="4214813"/>
            <a:ext cx="131286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    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3563888" y="4869160"/>
            <a:ext cx="4540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 dirty="0" err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3500438" y="5516563"/>
            <a:ext cx="54451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3527425" y="6165304"/>
            <a:ext cx="4540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1285875" y="4373563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1285875" y="5016500"/>
            <a:ext cx="4159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1285875" y="5627688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1285875" y="6270625"/>
            <a:ext cx="4159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8" name="رابط مستقيم 7"/>
          <p:cNvCxnSpPr>
            <a:cxnSpLocks noChangeShapeType="1"/>
          </p:cNvCxnSpPr>
          <p:nvPr/>
        </p:nvCxnSpPr>
        <p:spPr bwMode="auto">
          <a:xfrm rot="5400000">
            <a:off x="3786188" y="4373563"/>
            <a:ext cx="357187" cy="3571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" name="رابط مستقيم 8"/>
          <p:cNvCxnSpPr>
            <a:cxnSpLocks noChangeShapeType="1"/>
          </p:cNvCxnSpPr>
          <p:nvPr/>
        </p:nvCxnSpPr>
        <p:spPr bwMode="auto">
          <a:xfrm rot="5400000">
            <a:off x="3571875" y="5730875"/>
            <a:ext cx="357188" cy="3571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5429250" y="4286250"/>
            <a:ext cx="8747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دجاج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3000364" y="3714750"/>
            <a:ext cx="135413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الإشارات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857250" y="3663950"/>
            <a:ext cx="1431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التكرارات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0 -  خطأ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03 - وندوز الوص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رسم جدولًا من ثلاثة أعمدة ك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وجبة المفض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وج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تكر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60325"/>
            <a:ext cx="2465387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مربع نص 2"/>
          <p:cNvSpPr txBox="1">
            <a:spLocks noChangeArrowheads="1"/>
          </p:cNvSpPr>
          <p:nvPr/>
        </p:nvSpPr>
        <p:spPr bwMode="auto">
          <a:xfrm>
            <a:off x="714375" y="703263"/>
            <a:ext cx="1143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latin typeface="Comic Sans MS" pitchFamily="66" charset="0"/>
              </a:rPr>
              <a:t>حل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75" y="571500"/>
            <a:ext cx="664368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071813" y="1279525"/>
            <a:ext cx="53578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latin typeface="Comic Sans MS" pitchFamily="66" charset="0"/>
              </a:rPr>
              <a:t>واكتب أسماء</a:t>
            </a:r>
            <a:r>
              <a:rPr lang="ar-EG" sz="3600" b="1" dirty="0">
                <a:latin typeface="Comic Sans MS" pitchFamily="66" charset="0"/>
              </a:rPr>
              <a:t> الوجبات</a:t>
            </a:r>
            <a:r>
              <a:rPr lang="ar-SA" sz="3600" b="1" dirty="0">
                <a:latin typeface="Comic Sans MS" pitchFamily="66" charset="0"/>
              </a:rPr>
              <a:t> في العمود الأول، ثم أكمل الجدول بكتابة الإشارات والتكرارات المقابلة.</a:t>
            </a:r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/>
        </p:nvGraphicFramePr>
        <p:xfrm>
          <a:off x="571425" y="3071813"/>
          <a:ext cx="6143700" cy="3785616"/>
        </p:xfrm>
        <a:graphic>
          <a:graphicData uri="http://schemas.openxmlformats.org/drawingml/2006/table">
            <a:tbl>
              <a:tblPr rtl="1"/>
              <a:tblGrid>
                <a:gridCol w="2047900"/>
                <a:gridCol w="2047900"/>
                <a:gridCol w="2047900"/>
              </a:tblGrid>
              <a:tr h="571504"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274" name="مستطيل 22"/>
          <p:cNvSpPr>
            <a:spLocks noChangeArrowheads="1"/>
          </p:cNvSpPr>
          <p:nvPr/>
        </p:nvSpPr>
        <p:spPr bwMode="auto">
          <a:xfrm>
            <a:off x="2286000" y="3143250"/>
            <a:ext cx="22288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63242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الوجبة المفضلة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75" name="مستطيل 23"/>
          <p:cNvSpPr>
            <a:spLocks noChangeArrowheads="1"/>
          </p:cNvSpPr>
          <p:nvPr/>
        </p:nvSpPr>
        <p:spPr bwMode="auto">
          <a:xfrm>
            <a:off x="5214938" y="3714750"/>
            <a:ext cx="10541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الوجبة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76" name="مستطيل 24"/>
          <p:cNvSpPr>
            <a:spLocks noChangeArrowheads="1"/>
          </p:cNvSpPr>
          <p:nvPr/>
        </p:nvSpPr>
        <p:spPr bwMode="auto">
          <a:xfrm>
            <a:off x="5214938" y="4945063"/>
            <a:ext cx="12287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لحم غنم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77" name="مستطيل 25"/>
          <p:cNvSpPr>
            <a:spLocks noChangeArrowheads="1"/>
          </p:cNvSpPr>
          <p:nvPr/>
        </p:nvSpPr>
        <p:spPr bwMode="auto">
          <a:xfrm>
            <a:off x="5429250" y="5516563"/>
            <a:ext cx="827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سمك</a:t>
            </a:r>
            <a:endParaRPr lang="ar-EG" sz="32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78" name="مستطيل 26"/>
          <p:cNvSpPr>
            <a:spLocks noChangeArrowheads="1"/>
          </p:cNvSpPr>
          <p:nvPr/>
        </p:nvSpPr>
        <p:spPr bwMode="auto">
          <a:xfrm>
            <a:off x="5286375" y="6230938"/>
            <a:ext cx="9906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خضار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79" name="مستطيل 27"/>
          <p:cNvSpPr>
            <a:spLocks noChangeArrowheads="1"/>
          </p:cNvSpPr>
          <p:nvPr/>
        </p:nvSpPr>
        <p:spPr bwMode="auto">
          <a:xfrm>
            <a:off x="2928938" y="4214813"/>
            <a:ext cx="131286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    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80" name="مستطيل 28"/>
          <p:cNvSpPr>
            <a:spLocks noChangeArrowheads="1"/>
          </p:cNvSpPr>
          <p:nvPr/>
        </p:nvSpPr>
        <p:spPr bwMode="auto">
          <a:xfrm>
            <a:off x="3455988" y="4786313"/>
            <a:ext cx="4540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81" name="مستطيل 29"/>
          <p:cNvSpPr>
            <a:spLocks noChangeArrowheads="1"/>
          </p:cNvSpPr>
          <p:nvPr/>
        </p:nvSpPr>
        <p:spPr bwMode="auto">
          <a:xfrm>
            <a:off x="3500438" y="5516563"/>
            <a:ext cx="54451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82" name="مستطيل 30"/>
          <p:cNvSpPr>
            <a:spLocks noChangeArrowheads="1"/>
          </p:cNvSpPr>
          <p:nvPr/>
        </p:nvSpPr>
        <p:spPr bwMode="auto">
          <a:xfrm>
            <a:off x="3527425" y="6088063"/>
            <a:ext cx="4540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83" name="مستطيل 31"/>
          <p:cNvSpPr>
            <a:spLocks noChangeArrowheads="1"/>
          </p:cNvSpPr>
          <p:nvPr/>
        </p:nvSpPr>
        <p:spPr bwMode="auto">
          <a:xfrm>
            <a:off x="1285875" y="4373563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84" name="مستطيل 32"/>
          <p:cNvSpPr>
            <a:spLocks noChangeArrowheads="1"/>
          </p:cNvSpPr>
          <p:nvPr/>
        </p:nvSpPr>
        <p:spPr bwMode="auto">
          <a:xfrm>
            <a:off x="1285875" y="5016500"/>
            <a:ext cx="4159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85" name="مستطيل 33"/>
          <p:cNvSpPr>
            <a:spLocks noChangeArrowheads="1"/>
          </p:cNvSpPr>
          <p:nvPr/>
        </p:nvSpPr>
        <p:spPr bwMode="auto">
          <a:xfrm>
            <a:off x="1285875" y="5627688"/>
            <a:ext cx="4159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86" name="مستطيل 34"/>
          <p:cNvSpPr>
            <a:spLocks noChangeArrowheads="1"/>
          </p:cNvSpPr>
          <p:nvPr/>
        </p:nvSpPr>
        <p:spPr bwMode="auto">
          <a:xfrm>
            <a:off x="1285875" y="6270625"/>
            <a:ext cx="4159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10287" name="رابط مستقيم 35"/>
          <p:cNvCxnSpPr>
            <a:cxnSpLocks noChangeShapeType="1"/>
          </p:cNvCxnSpPr>
          <p:nvPr/>
        </p:nvCxnSpPr>
        <p:spPr bwMode="auto">
          <a:xfrm rot="5400000">
            <a:off x="3786188" y="4373563"/>
            <a:ext cx="357187" cy="3571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288" name="رابط مستقيم 36"/>
          <p:cNvCxnSpPr>
            <a:cxnSpLocks noChangeShapeType="1"/>
          </p:cNvCxnSpPr>
          <p:nvPr/>
        </p:nvCxnSpPr>
        <p:spPr bwMode="auto">
          <a:xfrm rot="5400000">
            <a:off x="3571875" y="5730875"/>
            <a:ext cx="357188" cy="3571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0289" name="مستطيل 37"/>
          <p:cNvSpPr>
            <a:spLocks noChangeArrowheads="1"/>
          </p:cNvSpPr>
          <p:nvPr/>
        </p:nvSpPr>
        <p:spPr bwMode="auto">
          <a:xfrm>
            <a:off x="5429250" y="4286250"/>
            <a:ext cx="8747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دجاج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90" name="مستطيل 38"/>
          <p:cNvSpPr>
            <a:spLocks noChangeArrowheads="1"/>
          </p:cNvSpPr>
          <p:nvPr/>
        </p:nvSpPr>
        <p:spPr bwMode="auto">
          <a:xfrm>
            <a:off x="3286125" y="3714750"/>
            <a:ext cx="135413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الإشارات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91" name="مستطيل 39"/>
          <p:cNvSpPr>
            <a:spLocks noChangeArrowheads="1"/>
          </p:cNvSpPr>
          <p:nvPr/>
        </p:nvSpPr>
        <p:spPr bwMode="auto">
          <a:xfrm>
            <a:off x="857250" y="3663950"/>
            <a:ext cx="1431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التكرارات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son notif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اكتب أسماء الوجبات في العم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سمة10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silly_monster">
      <a:majorFont>
        <a:latin typeface="Joink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illy_monst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onst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onst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onst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on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on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on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10827</TotalTime>
  <Words>1992</Words>
  <Application>Microsoft Office PowerPoint</Application>
  <PresentationFormat>عرض على الشاشة (3:4)‏</PresentationFormat>
  <Paragraphs>587</Paragraphs>
  <Slides>62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62</vt:i4>
      </vt:variant>
    </vt:vector>
  </HeadingPairs>
  <TitlesOfParts>
    <vt:vector size="63" baseType="lpstr">
      <vt:lpstr>سمة10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الصف السادس الابتدائي الفصل الدراسي الاول الفصل الثاني</dc:title>
  <dc:subject>(2-1) خطة حل المسألة</dc:subject>
  <dc:creator>أ/ بندر الحازمي</dc:creator>
  <cp:keywords>حقيبة إنجاز المعلم والمعلمة</cp:keywords>
  <cp:lastModifiedBy>Dell</cp:lastModifiedBy>
  <cp:revision>1944</cp:revision>
  <dcterms:modified xsi:type="dcterms:W3CDTF">2017-09-15T19:25:19Z</dcterms:modified>
</cp:coreProperties>
</file>