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9" r:id="rId11"/>
    <p:sldId id="267" r:id="rId12"/>
    <p:sldId id="270" r:id="rId13"/>
    <p:sldId id="272" r:id="rId14"/>
    <p:sldId id="268" r:id="rId15"/>
    <p:sldId id="264" r:id="rId16"/>
    <p:sldId id="273" r:id="rId17"/>
    <p:sldId id="274" r:id="rId18"/>
    <p:sldId id="275" r:id="rId19"/>
    <p:sldId id="276" r:id="rId20"/>
    <p:sldId id="277" r:id="rId21"/>
    <p:sldId id="278" r:id="rId22"/>
    <p:sldId id="281" r:id="rId23"/>
    <p:sldId id="280" r:id="rId24"/>
    <p:sldId id="286" r:id="rId25"/>
    <p:sldId id="283" r:id="rId26"/>
    <p:sldId id="284" r:id="rId27"/>
    <p:sldId id="285" r:id="rId28"/>
    <p:sldId id="287" r:id="rId29"/>
    <p:sldId id="300" r:id="rId30"/>
    <p:sldId id="289" r:id="rId31"/>
    <p:sldId id="290" r:id="rId32"/>
    <p:sldId id="291" r:id="rId33"/>
    <p:sldId id="282" r:id="rId34"/>
    <p:sldId id="279" r:id="rId35"/>
    <p:sldId id="292" r:id="rId36"/>
    <p:sldId id="293" r:id="rId37"/>
    <p:sldId id="294" r:id="rId38"/>
    <p:sldId id="295" r:id="rId39"/>
    <p:sldId id="297" r:id="rId40"/>
    <p:sldId id="298" r:id="rId41"/>
    <p:sldId id="299" r:id="rId42"/>
    <p:sldId id="301" r:id="rId43"/>
    <p:sldId id="307" r:id="rId44"/>
    <p:sldId id="302" r:id="rId45"/>
    <p:sldId id="303" r:id="rId46"/>
    <p:sldId id="304" r:id="rId47"/>
    <p:sldId id="305" r:id="rId48"/>
    <p:sldId id="306" r:id="rId49"/>
    <p:sldId id="308" r:id="rId50"/>
    <p:sldId id="314" r:id="rId51"/>
    <p:sldId id="309" r:id="rId52"/>
    <p:sldId id="310" r:id="rId53"/>
    <p:sldId id="311" r:id="rId54"/>
    <p:sldId id="313" r:id="rId55"/>
    <p:sldId id="312" r:id="rId56"/>
    <p:sldId id="316" r:id="rId57"/>
    <p:sldId id="315" r:id="rId58"/>
    <p:sldId id="317" r:id="rId5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8BE"/>
    <a:srgbClr val="941100"/>
    <a:srgbClr val="8FCCFE"/>
    <a:srgbClr val="C2EBFF"/>
    <a:srgbClr val="FFE7D5"/>
    <a:srgbClr val="FFDDC4"/>
    <a:srgbClr val="FEBEF2"/>
    <a:srgbClr val="B2CDAF"/>
    <a:srgbClr val="9FB865"/>
    <a:srgbClr val="FE6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574EB3-2968-4580-9BCC-7DD26486C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DC7F35E-D2F9-408D-BEB2-02BA84943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0E3BF3-EDB4-4548-9CB0-F04A24F4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CE3F-AA4F-482A-B041-AB4A39678EA1}" type="datetimeFigureOut">
              <a:rPr lang="ar-SA" smtClean="0"/>
              <a:t>10/06/39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D072097-4781-4E56-8FAF-AC3BF87F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3E89C8-BC8B-43E4-BCF2-57AE0E8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21B0-3C05-48AA-8E56-9538226781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466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AAF995-1235-4977-98A2-1334CEF56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D033A62-048A-4568-B82F-183F1E6C8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5FEB0D-70E6-4C0D-90C9-43CD7DDDB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CE3F-AA4F-482A-B041-AB4A39678EA1}" type="datetimeFigureOut">
              <a:rPr lang="ar-SA" smtClean="0"/>
              <a:t>10/06/39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B347F5-3F2F-4961-81A7-ECA06397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83F0A4-1D8C-4ABD-80B0-506EE3773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21B0-3C05-48AA-8E56-9538226781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6155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0229180-59AF-4036-AC68-CFC6AD03B2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B574C51-A20B-409B-81D4-0B479F724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71603E8-B5D5-4A31-BE9C-9CEE5FCA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CE3F-AA4F-482A-B041-AB4A39678EA1}" type="datetimeFigureOut">
              <a:rPr lang="ar-SA" smtClean="0"/>
              <a:t>10/06/39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D5A61C-6E51-4C46-B526-6E36E8FA4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936C402-1429-4ED6-9707-4060F964D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21B0-3C05-48AA-8E56-9538226781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877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D7A0DF-4F0F-463D-93EC-D2DB9D09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EA25805-9C22-4787-986D-64986C227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B7374F-ED48-4686-AAE3-746DC233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CE3F-AA4F-482A-B041-AB4A39678EA1}" type="datetimeFigureOut">
              <a:rPr lang="ar-SA" smtClean="0"/>
              <a:t>10/06/39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705D57-9E3E-4AD4-B6D6-11CAC2442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A7E645-406B-442D-A31C-8D5E687C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21B0-3C05-48AA-8E56-9538226781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460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FF4A7A-1C13-4909-8D13-FC3E6A7F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4F27E74-CAF3-4075-B820-FD773F8E6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6EDF64F-46F9-4477-8432-1F1688BC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CE3F-AA4F-482A-B041-AB4A39678EA1}" type="datetimeFigureOut">
              <a:rPr lang="ar-SA" smtClean="0"/>
              <a:t>10/06/39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2FF73C-C20B-416D-AD3B-913C6A678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ED80F92-E2A6-4393-90AB-7418D9BD0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21B0-3C05-48AA-8E56-9538226781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1358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27317C-D26E-4560-A536-EF550A820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3D1FC06-0035-4D5D-B211-5D57A9D13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FAE13C7-EB60-44F7-9D82-7CCA58051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AB10067-C342-4698-B71B-D5ED255EA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CE3F-AA4F-482A-B041-AB4A39678EA1}" type="datetimeFigureOut">
              <a:rPr lang="ar-SA" smtClean="0"/>
              <a:t>10/06/39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94D04B5-1AED-42E1-AD75-109F5762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22E8E18-C71E-444A-A7F1-47431BF17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21B0-3C05-48AA-8E56-9538226781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970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CA025E-7D56-448D-AF71-9E9C90818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DD3AAEC-DDF0-43EA-AA9D-E0FB7A386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D4A8247-41E9-4272-8876-EA074A0AD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47A7234-BB3B-4E1B-BB62-20B592848F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A57CA71-16F9-410F-AF10-7F3E613790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DD5B41A-0E6D-4F22-BE8D-87B20BC77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CE3F-AA4F-482A-B041-AB4A39678EA1}" type="datetimeFigureOut">
              <a:rPr lang="ar-SA" smtClean="0"/>
              <a:t>10/06/39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F5C9802-E828-45B0-8880-EDBFABF7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86ABA74-B59D-4805-9418-94F73660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21B0-3C05-48AA-8E56-9538226781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7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8207D5-3B0C-458A-89BC-13632D556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FF0A191-75C3-4179-B41A-0BEFA07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CE3F-AA4F-482A-B041-AB4A39678EA1}" type="datetimeFigureOut">
              <a:rPr lang="ar-SA" smtClean="0"/>
              <a:t>10/06/39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B1B0F75-4D5C-40F7-A3DB-AA4F390B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12A2F2A-F5E2-49F4-9D54-AC76B5C3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21B0-3C05-48AA-8E56-9538226781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8211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4B4EDAF-E9B5-4754-9A9E-DB3349DB6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CE3F-AA4F-482A-B041-AB4A39678EA1}" type="datetimeFigureOut">
              <a:rPr lang="ar-SA" smtClean="0"/>
              <a:t>10/06/39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0F938A4-88CF-4042-AABA-44CE1FC2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23BC598-78A8-46A7-BC09-73191BFA0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21B0-3C05-48AA-8E56-9538226781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384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31E030-C9A0-4849-83CE-9AF9C469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9C22186-7D2E-4B28-9B0B-1BE7C3EB2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4A2E5C7-349F-402C-AD89-E2E84E975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CD00FD8-B745-46EA-A716-4D3BF065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CE3F-AA4F-482A-B041-AB4A39678EA1}" type="datetimeFigureOut">
              <a:rPr lang="ar-SA" smtClean="0"/>
              <a:t>10/06/39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A9C80D4-6C17-44CA-B6E9-99F4BE3D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A7E67AD-4AF8-4925-93C0-E03C3C4F4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21B0-3C05-48AA-8E56-9538226781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23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488E68-D806-455E-BB03-5E5D8D6FD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E132457-6C03-4D25-874B-C1F9FB3D0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EC3012F-0B4F-4DB6-9CE8-122DFA24D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06D7231-B54E-4269-BE9F-26DE9B63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FCE3F-AA4F-482A-B041-AB4A39678EA1}" type="datetimeFigureOut">
              <a:rPr lang="ar-SA" smtClean="0"/>
              <a:t>10/06/39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92FEA2F-EA38-42C4-97CE-CD7485B61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5B32FD2-0E49-471A-9CB3-C160DC98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21B0-3C05-48AA-8E56-9538226781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4478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20C89C3-D303-4D9D-BA38-6CE102B7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0A8E484-84D0-40C1-BEA5-95119DC10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8FB3D4B-5772-4E17-A17D-13C10753A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FCE3F-AA4F-482A-B041-AB4A39678EA1}" type="datetimeFigureOut">
              <a:rPr lang="ar-SA" smtClean="0"/>
              <a:t>10/06/39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F489202-FC58-4B8C-9310-B41BF1387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0FFBA29-85F4-4414-A9EF-E7106934B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E21B0-3C05-48AA-8E56-9538226781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857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صورة ذات صلة">
            <a:extLst>
              <a:ext uri="{FF2B5EF4-FFF2-40B4-BE49-F238E27FC236}">
                <a16:creationId xmlns:a16="http://schemas.microsoft.com/office/drawing/2014/main" id="{21A50B1E-20BA-4B7A-BB47-E5BA293CE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6" y="129598"/>
            <a:ext cx="11661365" cy="662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856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56E8F2D-A5CB-4ABA-B860-F3A1136CD9D8}"/>
              </a:ext>
            </a:extLst>
          </p:cNvPr>
          <p:cNvSpPr/>
          <p:nvPr/>
        </p:nvSpPr>
        <p:spPr>
          <a:xfrm>
            <a:off x="13646" y="401556"/>
            <a:ext cx="7683691" cy="59093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استراتيجية تمثيل الدوار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حيث سوف تقوم مجموعة من الطالبات بتمثيل دور موظفي الجهاز اللمفي وسوف تساعدهن باقي الطالبات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باعطائهن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المسمى الوظيفي ومكان السكن ثم تؤكد المعلومات وتقرأها لزميلاتها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D3F8BB9-B4FC-40BF-90F2-CCE20F02DB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7"/>
          <a:stretch/>
        </p:blipFill>
        <p:spPr>
          <a:xfrm>
            <a:off x="8097078" y="401556"/>
            <a:ext cx="3492753" cy="59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77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EF541863-AEC8-4E43-88C7-C2A0C81A089D}"/>
              </a:ext>
            </a:extLst>
          </p:cNvPr>
          <p:cNvGrpSpPr/>
          <p:nvPr/>
        </p:nvGrpSpPr>
        <p:grpSpPr>
          <a:xfrm>
            <a:off x="6483996" y="711407"/>
            <a:ext cx="5387011" cy="2582561"/>
            <a:chOff x="6537648" y="187142"/>
            <a:chExt cx="5387011" cy="2582561"/>
          </a:xfrm>
        </p:grpSpPr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ACB1C760-293F-461C-B2BD-C43B50B78FDF}"/>
                </a:ext>
              </a:extLst>
            </p:cNvPr>
            <p:cNvSpPr/>
            <p:nvPr/>
          </p:nvSpPr>
          <p:spPr>
            <a:xfrm>
              <a:off x="6537648" y="187142"/>
              <a:ext cx="5387011" cy="25825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>
                  <a:solidFill>
                    <a:srgbClr val="0070C0"/>
                  </a:solidFill>
                </a:rPr>
                <a:t>مؤسسة الجهاز اللمفي</a:t>
              </a:r>
            </a:p>
            <a:p>
              <a:pPr algn="ctr"/>
              <a:r>
                <a:rPr lang="ar-SA" sz="4000" dirty="0">
                  <a:solidFill>
                    <a:schemeClr val="tx1"/>
                  </a:solidFill>
                </a:rPr>
                <a:t>ـــــــــــــــــــــــــــــــــــــــــــــــ</a:t>
              </a:r>
            </a:p>
            <a:p>
              <a:pPr algn="ctr"/>
              <a:r>
                <a:rPr lang="ar-SA" sz="4000" b="1" dirty="0">
                  <a:solidFill>
                    <a:srgbClr val="0070C0"/>
                  </a:solidFill>
                </a:rPr>
                <a:t>اسم الموظف: </a:t>
              </a:r>
              <a:r>
                <a:rPr lang="ar-SA" sz="4000" dirty="0">
                  <a:solidFill>
                    <a:schemeClr val="tx1"/>
                  </a:solidFill>
                </a:rPr>
                <a:t>الخلايا اللمفية </a:t>
              </a:r>
            </a:p>
          </p:txBody>
        </p:sp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24683263-7BDA-4D4E-9FE0-EAB5B0846692}"/>
                </a:ext>
              </a:extLst>
            </p:cNvPr>
            <p:cNvSpPr/>
            <p:nvPr/>
          </p:nvSpPr>
          <p:spPr>
            <a:xfrm>
              <a:off x="6639340" y="279904"/>
              <a:ext cx="755373" cy="1124825"/>
            </a:xfrm>
            <a:prstGeom prst="rect">
              <a:avLst/>
            </a:prstGeom>
            <a:blipFill dpi="0" rotWithShape="1">
              <a:blip r:embed="rId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8000" t="2606" r="-2199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CF45ED78-9127-4299-B4C1-E9E09A39BA28}"/>
              </a:ext>
            </a:extLst>
          </p:cNvPr>
          <p:cNvGrpSpPr/>
          <p:nvPr/>
        </p:nvGrpSpPr>
        <p:grpSpPr>
          <a:xfrm>
            <a:off x="6483995" y="3842321"/>
            <a:ext cx="5387011" cy="2582561"/>
            <a:chOff x="6537648" y="187142"/>
            <a:chExt cx="5387011" cy="2582561"/>
          </a:xfrm>
        </p:grpSpPr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E655F1B0-942D-48E2-AA40-950173B296C3}"/>
                </a:ext>
              </a:extLst>
            </p:cNvPr>
            <p:cNvSpPr/>
            <p:nvPr/>
          </p:nvSpPr>
          <p:spPr>
            <a:xfrm>
              <a:off x="6537648" y="187142"/>
              <a:ext cx="5387011" cy="25825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>
                  <a:solidFill>
                    <a:srgbClr val="0070C0"/>
                  </a:solidFill>
                </a:rPr>
                <a:t>مؤسسة الجهاز اللمفي</a:t>
              </a:r>
            </a:p>
            <a:p>
              <a:pPr algn="ctr"/>
              <a:r>
                <a:rPr lang="ar-SA" sz="4000" dirty="0">
                  <a:solidFill>
                    <a:schemeClr val="tx1"/>
                  </a:solidFill>
                </a:rPr>
                <a:t>ـــــــــــــــــــــــــــــــــــــــــــــــ</a:t>
              </a:r>
            </a:p>
            <a:p>
              <a:pPr algn="ctr"/>
              <a:r>
                <a:rPr lang="ar-SA" sz="4000" b="1" dirty="0">
                  <a:solidFill>
                    <a:srgbClr val="0070C0"/>
                  </a:solidFill>
                </a:rPr>
                <a:t>اسم الموظف: </a:t>
              </a:r>
              <a:r>
                <a:rPr lang="ar-SA" sz="4000" dirty="0">
                  <a:solidFill>
                    <a:schemeClr val="tx1"/>
                  </a:solidFill>
                </a:rPr>
                <a:t>الطحال </a:t>
              </a:r>
            </a:p>
          </p:txBody>
        </p:sp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B6486D53-3ADD-4A14-8C4A-055EDA56C841}"/>
                </a:ext>
              </a:extLst>
            </p:cNvPr>
            <p:cNvSpPr/>
            <p:nvPr/>
          </p:nvSpPr>
          <p:spPr>
            <a:xfrm>
              <a:off x="6639340" y="279904"/>
              <a:ext cx="755373" cy="1124825"/>
            </a:xfrm>
            <a:prstGeom prst="rect">
              <a:avLst/>
            </a:prstGeom>
            <a:blipFill dpi="0" rotWithShape="1">
              <a:blip r:embed="rId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8000" t="2606" r="-2199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247BE318-EA7A-49EF-8A8D-15F7CD057C93}"/>
              </a:ext>
            </a:extLst>
          </p:cNvPr>
          <p:cNvGrpSpPr/>
          <p:nvPr/>
        </p:nvGrpSpPr>
        <p:grpSpPr>
          <a:xfrm>
            <a:off x="620552" y="3809999"/>
            <a:ext cx="5387011" cy="2582561"/>
            <a:chOff x="6537648" y="187142"/>
            <a:chExt cx="5387011" cy="2582561"/>
          </a:xfrm>
        </p:grpSpPr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F501B22A-46D6-44AA-8BB8-12CA48DD4746}"/>
                </a:ext>
              </a:extLst>
            </p:cNvPr>
            <p:cNvSpPr/>
            <p:nvPr/>
          </p:nvSpPr>
          <p:spPr>
            <a:xfrm>
              <a:off x="6537648" y="187142"/>
              <a:ext cx="5387011" cy="25825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>
                  <a:solidFill>
                    <a:srgbClr val="0070C0"/>
                  </a:solidFill>
                </a:rPr>
                <a:t>مؤسسة الجهاز اللمفي</a:t>
              </a:r>
            </a:p>
            <a:p>
              <a:pPr algn="ctr"/>
              <a:r>
                <a:rPr lang="ar-SA" sz="4000" dirty="0">
                  <a:solidFill>
                    <a:schemeClr val="tx1"/>
                  </a:solidFill>
                </a:rPr>
                <a:t>ـــــــــــــــــــــــــــــــــــــــــــــــ</a:t>
              </a:r>
            </a:p>
            <a:p>
              <a:pPr algn="ctr"/>
              <a:r>
                <a:rPr lang="ar-SA" sz="4000" b="1" dirty="0">
                  <a:solidFill>
                    <a:srgbClr val="0070C0"/>
                  </a:solidFill>
                </a:rPr>
                <a:t>اسم الموظف: </a:t>
              </a:r>
              <a:r>
                <a:rPr lang="ar-SA" sz="4000" dirty="0">
                  <a:solidFill>
                    <a:schemeClr val="tx1"/>
                  </a:solidFill>
                </a:rPr>
                <a:t>الغدة الزعترية </a:t>
              </a:r>
            </a:p>
          </p:txBody>
        </p: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AD8B995F-2CE7-42E5-B11F-B18A061EF901}"/>
                </a:ext>
              </a:extLst>
            </p:cNvPr>
            <p:cNvSpPr/>
            <p:nvPr/>
          </p:nvSpPr>
          <p:spPr>
            <a:xfrm>
              <a:off x="6639340" y="279904"/>
              <a:ext cx="755373" cy="1124825"/>
            </a:xfrm>
            <a:prstGeom prst="rect">
              <a:avLst/>
            </a:prstGeom>
            <a:blipFill dpi="0" rotWithShape="1">
              <a:blip r:embed="rId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8000" t="2606" r="-2199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7F1EB315-85E3-4AEF-ADDC-19F33F30DF6F}"/>
              </a:ext>
            </a:extLst>
          </p:cNvPr>
          <p:cNvGrpSpPr/>
          <p:nvPr/>
        </p:nvGrpSpPr>
        <p:grpSpPr>
          <a:xfrm>
            <a:off x="620552" y="711406"/>
            <a:ext cx="5387011" cy="2582561"/>
            <a:chOff x="6537648" y="187142"/>
            <a:chExt cx="5387011" cy="2582561"/>
          </a:xfrm>
        </p:grpSpPr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10BD21E4-32D3-4BFA-AF09-F661EFE4B357}"/>
                </a:ext>
              </a:extLst>
            </p:cNvPr>
            <p:cNvSpPr/>
            <p:nvPr/>
          </p:nvSpPr>
          <p:spPr>
            <a:xfrm>
              <a:off x="6537648" y="187142"/>
              <a:ext cx="5387011" cy="25825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>
                  <a:solidFill>
                    <a:srgbClr val="0070C0"/>
                  </a:solidFill>
                </a:rPr>
                <a:t>مؤسسة الجهاز اللمفي</a:t>
              </a:r>
            </a:p>
            <a:p>
              <a:pPr algn="ctr"/>
              <a:r>
                <a:rPr lang="ar-SA" sz="4000" dirty="0">
                  <a:solidFill>
                    <a:schemeClr val="tx1"/>
                  </a:solidFill>
                </a:rPr>
                <a:t>ـــــــــــــــــــــــــــــــــــــــــــــــ</a:t>
              </a:r>
            </a:p>
            <a:p>
              <a:pPr algn="ctr"/>
              <a:r>
                <a:rPr lang="ar-SA" sz="4000" b="1" dirty="0">
                  <a:solidFill>
                    <a:srgbClr val="0070C0"/>
                  </a:solidFill>
                </a:rPr>
                <a:t>اسم الموظف: </a:t>
              </a:r>
              <a:r>
                <a:rPr lang="ar-SA" sz="4000" dirty="0">
                  <a:solidFill>
                    <a:schemeClr val="tx1"/>
                  </a:solidFill>
                </a:rPr>
                <a:t>اللوزتين </a:t>
              </a:r>
            </a:p>
          </p:txBody>
        </p:sp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0A1FD0D7-3658-46ED-B812-694A6D89236A}"/>
                </a:ext>
              </a:extLst>
            </p:cNvPr>
            <p:cNvSpPr/>
            <p:nvPr/>
          </p:nvSpPr>
          <p:spPr>
            <a:xfrm>
              <a:off x="6639340" y="279904"/>
              <a:ext cx="755373" cy="1124825"/>
            </a:xfrm>
            <a:prstGeom prst="rect">
              <a:avLst/>
            </a:prstGeom>
            <a:blipFill dpi="0" rotWithShape="1">
              <a:blip r:embed="rId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8000" t="2606" r="-2199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407031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84E4E79F-7110-4D65-ABAB-E18349233AD5}"/>
              </a:ext>
            </a:extLst>
          </p:cNvPr>
          <p:cNvGrpSpPr/>
          <p:nvPr/>
        </p:nvGrpSpPr>
        <p:grpSpPr>
          <a:xfrm>
            <a:off x="474779" y="3955763"/>
            <a:ext cx="5387011" cy="2582561"/>
            <a:chOff x="6537648" y="187142"/>
            <a:chExt cx="5387011" cy="2582561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5521197D-4592-430F-AD35-0B38631779EB}"/>
                </a:ext>
              </a:extLst>
            </p:cNvPr>
            <p:cNvSpPr/>
            <p:nvPr/>
          </p:nvSpPr>
          <p:spPr>
            <a:xfrm>
              <a:off x="6537648" y="187142"/>
              <a:ext cx="5387011" cy="25825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>
                  <a:solidFill>
                    <a:srgbClr val="0070C0"/>
                  </a:solidFill>
                </a:rPr>
                <a:t>مؤسسة الجهاز اللمفي</a:t>
              </a:r>
            </a:p>
            <a:p>
              <a:pPr algn="ctr"/>
              <a:r>
                <a:rPr lang="ar-SA" sz="4000" dirty="0">
                  <a:solidFill>
                    <a:schemeClr val="tx1"/>
                  </a:solidFill>
                </a:rPr>
                <a:t>ـــــــــــــــــــــــــــــــــــــــــــــــ</a:t>
              </a:r>
            </a:p>
            <a:p>
              <a:pPr algn="ctr"/>
              <a:r>
                <a:rPr lang="ar-SA" sz="4000" b="1" dirty="0">
                  <a:solidFill>
                    <a:srgbClr val="0070C0"/>
                  </a:solidFill>
                </a:rPr>
                <a:t>اسم الموظف: </a:t>
              </a:r>
              <a:r>
                <a:rPr lang="ar-SA" sz="4000" dirty="0">
                  <a:solidFill>
                    <a:schemeClr val="tx1"/>
                  </a:solidFill>
                </a:rPr>
                <a:t>السائل اللمفي</a:t>
              </a:r>
            </a:p>
          </p:txBody>
        </p:sp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4C09D8A1-B7D6-47D8-9985-4DB9FE8243FB}"/>
                </a:ext>
              </a:extLst>
            </p:cNvPr>
            <p:cNvSpPr/>
            <p:nvPr/>
          </p:nvSpPr>
          <p:spPr>
            <a:xfrm>
              <a:off x="6639340" y="279904"/>
              <a:ext cx="755373" cy="1124825"/>
            </a:xfrm>
            <a:prstGeom prst="rect">
              <a:avLst/>
            </a:prstGeom>
            <a:blipFill dpi="0" rotWithShape="1">
              <a:blip r:embed="rId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8000" t="2606" r="-2199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C884AC5E-4766-4282-B2E3-B2EB4719A594}"/>
              </a:ext>
            </a:extLst>
          </p:cNvPr>
          <p:cNvGrpSpPr/>
          <p:nvPr/>
        </p:nvGrpSpPr>
        <p:grpSpPr>
          <a:xfrm>
            <a:off x="6438259" y="715614"/>
            <a:ext cx="5387011" cy="2582561"/>
            <a:chOff x="6537648" y="187142"/>
            <a:chExt cx="5387011" cy="2582561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2E1CB159-A931-48E4-8673-9A1E99A64B01}"/>
                </a:ext>
              </a:extLst>
            </p:cNvPr>
            <p:cNvSpPr/>
            <p:nvPr/>
          </p:nvSpPr>
          <p:spPr>
            <a:xfrm>
              <a:off x="6537648" y="187142"/>
              <a:ext cx="5387011" cy="25825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>
                  <a:solidFill>
                    <a:srgbClr val="0070C0"/>
                  </a:solidFill>
                </a:rPr>
                <a:t>مؤسسة الجهاز اللمفي</a:t>
              </a:r>
            </a:p>
            <a:p>
              <a:pPr algn="ctr"/>
              <a:r>
                <a:rPr lang="ar-SA" sz="4000" dirty="0">
                  <a:solidFill>
                    <a:schemeClr val="tx1"/>
                  </a:solidFill>
                </a:rPr>
                <a:t>ـــــــــــــــــــــــــــــــــــــــــــــــ</a:t>
              </a:r>
            </a:p>
            <a:p>
              <a:pPr algn="ctr"/>
              <a:r>
                <a:rPr lang="ar-SA" sz="4000" b="1" dirty="0">
                  <a:solidFill>
                    <a:srgbClr val="0070C0"/>
                  </a:solidFill>
                </a:rPr>
                <a:t>اسم الموظف: </a:t>
              </a:r>
              <a:r>
                <a:rPr lang="ar-SA" sz="4000" dirty="0">
                  <a:solidFill>
                    <a:schemeClr val="tx1"/>
                  </a:solidFill>
                </a:rPr>
                <a:t>الغدد اللمفية </a:t>
              </a: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AB332B85-B750-416A-B28D-AE7B5BCD9BC2}"/>
                </a:ext>
              </a:extLst>
            </p:cNvPr>
            <p:cNvSpPr/>
            <p:nvPr/>
          </p:nvSpPr>
          <p:spPr>
            <a:xfrm>
              <a:off x="6639340" y="279904"/>
              <a:ext cx="755373" cy="1124825"/>
            </a:xfrm>
            <a:prstGeom prst="rect">
              <a:avLst/>
            </a:prstGeom>
            <a:blipFill dpi="0" rotWithShape="1">
              <a:blip r:embed="rId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8000" t="2606" r="-2199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561F037-DDC2-44A4-A5DC-3D7200D78A45}"/>
              </a:ext>
            </a:extLst>
          </p:cNvPr>
          <p:cNvGrpSpPr/>
          <p:nvPr/>
        </p:nvGrpSpPr>
        <p:grpSpPr>
          <a:xfrm>
            <a:off x="474779" y="789308"/>
            <a:ext cx="5387011" cy="2582561"/>
            <a:chOff x="6537648" y="187142"/>
            <a:chExt cx="5387011" cy="2582561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9D1D19BB-A670-4A8F-97D2-3624FC560585}"/>
                </a:ext>
              </a:extLst>
            </p:cNvPr>
            <p:cNvSpPr/>
            <p:nvPr/>
          </p:nvSpPr>
          <p:spPr>
            <a:xfrm>
              <a:off x="6537648" y="187142"/>
              <a:ext cx="5387011" cy="25825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b="1" dirty="0">
                  <a:solidFill>
                    <a:srgbClr val="0070C0"/>
                  </a:solidFill>
                </a:rPr>
                <a:t>مؤسسة الجهاز اللمفي</a:t>
              </a:r>
            </a:p>
            <a:p>
              <a:pPr algn="ctr"/>
              <a:r>
                <a:rPr lang="ar-SA" sz="4000" dirty="0">
                  <a:solidFill>
                    <a:schemeClr val="tx1"/>
                  </a:solidFill>
                </a:rPr>
                <a:t>ـــــــــــــــــــــــــــــــــــــــــــــــ</a:t>
              </a:r>
            </a:p>
            <a:p>
              <a:pPr algn="ctr"/>
              <a:r>
                <a:rPr lang="ar-SA" sz="4000" b="1" dirty="0">
                  <a:solidFill>
                    <a:srgbClr val="0070C0"/>
                  </a:solidFill>
                </a:rPr>
                <a:t>اسم الموظف: </a:t>
              </a:r>
              <a:r>
                <a:rPr lang="ar-SA" sz="4000" dirty="0">
                  <a:solidFill>
                    <a:schemeClr val="tx1"/>
                  </a:solidFill>
                </a:rPr>
                <a:t>النسيج اللمفي</a:t>
              </a:r>
            </a:p>
          </p:txBody>
        </p: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4E8BBEFE-93E6-438A-8661-D14B3D4A4934}"/>
                </a:ext>
              </a:extLst>
            </p:cNvPr>
            <p:cNvSpPr/>
            <p:nvPr/>
          </p:nvSpPr>
          <p:spPr>
            <a:xfrm>
              <a:off x="6639340" y="279904"/>
              <a:ext cx="755373" cy="1124825"/>
            </a:xfrm>
            <a:prstGeom prst="rect">
              <a:avLst/>
            </a:prstGeom>
            <a:blipFill dpi="0" rotWithShape="1">
              <a:blip r:embed="rId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8000" t="2606" r="-2199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E363020-0E2F-4E9E-BB16-B661343BD91F}"/>
              </a:ext>
            </a:extLst>
          </p:cNvPr>
          <p:cNvSpPr/>
          <p:nvPr/>
        </p:nvSpPr>
        <p:spPr>
          <a:xfrm>
            <a:off x="7606706" y="3478324"/>
            <a:ext cx="3960000" cy="3060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يستجيب لوجود أي جسم غريب في الدم أو السائل اللمفي </a:t>
            </a:r>
          </a:p>
        </p:txBody>
      </p:sp>
    </p:spTree>
    <p:extLst>
      <p:ext uri="{BB962C8B-B14F-4D97-AF65-F5344CB8AC3E}">
        <p14:creationId xmlns:p14="http://schemas.microsoft.com/office/powerpoint/2010/main" val="3747639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>
            <a:extLst>
              <a:ext uri="{FF2B5EF4-FFF2-40B4-BE49-F238E27FC236}">
                <a16:creationId xmlns:a16="http://schemas.microsoft.com/office/drawing/2014/main" id="{573BD6E7-070A-411A-BF4A-60EAFE6735F5}"/>
              </a:ext>
            </a:extLst>
          </p:cNvPr>
          <p:cNvSpPr/>
          <p:nvPr/>
        </p:nvSpPr>
        <p:spPr>
          <a:xfrm>
            <a:off x="8150086" y="302429"/>
            <a:ext cx="3960000" cy="3060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يخزن الدم ويحطم خلايا الدم التالفة ويحتوي على نسيج لمفي يستجيب لوجود مواد غريبة في الدم 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348F446-5334-4EF1-AA9E-D8F34FDD4758}"/>
              </a:ext>
            </a:extLst>
          </p:cNvPr>
          <p:cNvSpPr/>
          <p:nvPr/>
        </p:nvSpPr>
        <p:spPr>
          <a:xfrm>
            <a:off x="4086209" y="302429"/>
            <a:ext cx="3960000" cy="3060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تلتهم مسببات المرض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F911090-4507-48D7-8B2B-3D3D3CF0E47A}"/>
              </a:ext>
            </a:extLst>
          </p:cNvPr>
          <p:cNvSpPr/>
          <p:nvPr/>
        </p:nvSpPr>
        <p:spPr>
          <a:xfrm>
            <a:off x="8136834" y="3539218"/>
            <a:ext cx="3960000" cy="3060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ترشح السائل اللمفي وتخلصه من المواد الغريبة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96AF510-FEAF-4150-AB17-125CA265370E}"/>
              </a:ext>
            </a:extLst>
          </p:cNvPr>
          <p:cNvSpPr/>
          <p:nvPr/>
        </p:nvSpPr>
        <p:spPr>
          <a:xfrm>
            <a:off x="4086209" y="3539218"/>
            <a:ext cx="3960000" cy="3060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الحماية من البكتيريا والمواد الضارة الأخرى الداخلة من الأنف والفم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8C8ADB8-D7F8-419D-8DE6-13808147D84A}"/>
              </a:ext>
            </a:extLst>
          </p:cNvPr>
          <p:cNvSpPr/>
          <p:nvPr/>
        </p:nvSpPr>
        <p:spPr>
          <a:xfrm>
            <a:off x="27889" y="302429"/>
            <a:ext cx="3960000" cy="3060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يتم فيها نضج وتنشيط الخلايا اللمفية </a:t>
            </a:r>
            <a:r>
              <a:rPr lang="ar-SA" sz="4000" dirty="0" err="1">
                <a:solidFill>
                  <a:schemeClr val="tx1"/>
                </a:solidFill>
              </a:rPr>
              <a:t>التائيه</a:t>
            </a:r>
            <a:r>
              <a:rPr lang="ar-SA" sz="4000" dirty="0">
                <a:solidFill>
                  <a:schemeClr val="tx1"/>
                </a:solidFill>
              </a:rPr>
              <a:t> التي تتكون داخل نخاع العظام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0B57D04-4C14-4394-8119-CD40BF83935C}"/>
              </a:ext>
            </a:extLst>
          </p:cNvPr>
          <p:cNvSpPr/>
          <p:nvPr/>
        </p:nvSpPr>
        <p:spPr>
          <a:xfrm>
            <a:off x="0" y="3539218"/>
            <a:ext cx="3960000" cy="3060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يغمر خلايا الجسم ويعمل على نقل المواد من الدم إلى الخلايا والعكس صحيح </a:t>
            </a:r>
          </a:p>
        </p:txBody>
      </p:sp>
    </p:spTree>
    <p:extLst>
      <p:ext uri="{BB962C8B-B14F-4D97-AF65-F5344CB8AC3E}">
        <p14:creationId xmlns:p14="http://schemas.microsoft.com/office/powerpoint/2010/main" val="2862185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439A6BAB-3E7C-47C1-934B-DF36D335E21E}"/>
              </a:ext>
            </a:extLst>
          </p:cNvPr>
          <p:cNvSpPr/>
          <p:nvPr/>
        </p:nvSpPr>
        <p:spPr>
          <a:xfrm>
            <a:off x="4961737" y="283293"/>
            <a:ext cx="324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FF0000"/>
                </a:solidFill>
              </a:rPr>
              <a:t>منتشر في الأغشية المخاطية للقنوات الهضمية والتنفسية والبولية والتناسلية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218A528-8F07-445B-8B8F-38FF1C3B21FD}"/>
              </a:ext>
            </a:extLst>
          </p:cNvPr>
          <p:cNvSpPr/>
          <p:nvPr/>
        </p:nvSpPr>
        <p:spPr>
          <a:xfrm>
            <a:off x="8573111" y="2806951"/>
            <a:ext cx="324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FF0000"/>
                </a:solidFill>
              </a:rPr>
              <a:t>في أعلى الحلق في القسم الخلفي من الفم 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8AE0476-D9D5-4F01-8670-A840B8EA4791}"/>
              </a:ext>
            </a:extLst>
          </p:cNvPr>
          <p:cNvSpPr/>
          <p:nvPr/>
        </p:nvSpPr>
        <p:spPr>
          <a:xfrm>
            <a:off x="5147424" y="3337031"/>
            <a:ext cx="324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FF0000"/>
                </a:solidFill>
              </a:rPr>
              <a:t>خلايا دم بيضاء تنتج في النخاع الأحمر للعظام 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3CE08456-B407-40AD-8B11-BDBAC08F7F86}"/>
              </a:ext>
            </a:extLst>
          </p:cNvPr>
          <p:cNvSpPr/>
          <p:nvPr/>
        </p:nvSpPr>
        <p:spPr>
          <a:xfrm>
            <a:off x="1536050" y="118099"/>
            <a:ext cx="3240000" cy="30864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FF0000"/>
                </a:solidFill>
              </a:rPr>
              <a:t>تتوزع في كل الجسم على شكل مجموعات أهمها في الصدر والبطن وعند الابطين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F598B95-8389-43DB-8495-6279747807B3}"/>
              </a:ext>
            </a:extLst>
          </p:cNvPr>
          <p:cNvSpPr/>
          <p:nvPr/>
        </p:nvSpPr>
        <p:spPr>
          <a:xfrm>
            <a:off x="1721737" y="3337031"/>
            <a:ext cx="324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FF0000"/>
                </a:solidFill>
              </a:rPr>
              <a:t>خلف المعدة وتحت الحجاب الحاجز 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8A79A7C4-BE55-4364-86AA-75F8F43EC0B6}"/>
              </a:ext>
            </a:extLst>
          </p:cNvPr>
          <p:cNvSpPr/>
          <p:nvPr/>
        </p:nvSpPr>
        <p:spPr>
          <a:xfrm>
            <a:off x="8573111" y="164025"/>
            <a:ext cx="324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FF0000"/>
                </a:solidFill>
              </a:rPr>
              <a:t>يجري في الأوعية اللمفية ويغمر أنسجة الجسم 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8A612821-38E3-4A79-BEC4-DDB5195DCCB4}"/>
              </a:ext>
            </a:extLst>
          </p:cNvPr>
          <p:cNvSpPr/>
          <p:nvPr/>
        </p:nvSpPr>
        <p:spPr>
          <a:xfrm>
            <a:off x="8573111" y="5449877"/>
            <a:ext cx="3240000" cy="125591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FF0000"/>
                </a:solidFill>
              </a:rPr>
              <a:t>فوق القلب</a:t>
            </a:r>
          </a:p>
        </p:txBody>
      </p:sp>
    </p:spTree>
    <p:extLst>
      <p:ext uri="{BB962C8B-B14F-4D97-AF65-F5344CB8AC3E}">
        <p14:creationId xmlns:p14="http://schemas.microsoft.com/office/powerpoint/2010/main" val="1602797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CCA2FD-C2E7-4F85-AAE5-D24E78BD4D26}"/>
              </a:ext>
            </a:extLst>
          </p:cNvPr>
          <p:cNvSpPr/>
          <p:nvPr/>
        </p:nvSpPr>
        <p:spPr>
          <a:xfrm>
            <a:off x="6922954" y="273974"/>
            <a:ext cx="3712876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السائل اللمفي </a:t>
            </a:r>
            <a:endParaRPr lang="ar-SA" sz="4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75BD54C-A281-47AE-BF35-39803AB7065A}"/>
              </a:ext>
            </a:extLst>
          </p:cNvPr>
          <p:cNvSpPr/>
          <p:nvPr/>
        </p:nvSpPr>
        <p:spPr>
          <a:xfrm>
            <a:off x="5817704" y="1330692"/>
            <a:ext cx="5989638" cy="52629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السائل اللمفي أو اللمف سائل يرشح من الشعيرات الدموية لغمر خلايا الجسم يدور هذا السائل عبر خلايا الجسم ويجمع بواسطة الأوعية اللمفية ويعود مرة أخرى إلى الاوردة بالقرب من القلب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C9034E9-1966-4C3F-96FB-C69555D9C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40" y="273974"/>
            <a:ext cx="5295486" cy="631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23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CCA2FD-C2E7-4F85-AAE5-D24E78BD4D26}"/>
              </a:ext>
            </a:extLst>
          </p:cNvPr>
          <p:cNvSpPr/>
          <p:nvPr/>
        </p:nvSpPr>
        <p:spPr>
          <a:xfrm>
            <a:off x="6922954" y="273974"/>
            <a:ext cx="3712876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الخلايا اللمفية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75BD54C-A281-47AE-BF35-39803AB7065A}"/>
              </a:ext>
            </a:extLst>
          </p:cNvPr>
          <p:cNvSpPr/>
          <p:nvPr/>
        </p:nvSpPr>
        <p:spPr>
          <a:xfrm>
            <a:off x="5784573" y="1410205"/>
            <a:ext cx="5989638" cy="34163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/>
              <a:t>خلايا دم بيضاء تنتج في النخاع الأحمر للعظام </a:t>
            </a:r>
          </a:p>
          <a:p>
            <a:pPr algn="ctr"/>
            <a:r>
              <a:rPr lang="ar-SA" sz="5400" dirty="0">
                <a:solidFill>
                  <a:srgbClr val="0070C0"/>
                </a:solidFill>
              </a:rPr>
              <a:t>الوظيفة :تلتهم مسببات المرض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9CEE306-6BEF-4745-BA3D-5F599548F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11"/>
          <a:stretch/>
        </p:blipFill>
        <p:spPr>
          <a:xfrm>
            <a:off x="569843" y="503583"/>
            <a:ext cx="5068837" cy="600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0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CCA2FD-C2E7-4F85-AAE5-D24E78BD4D26}"/>
              </a:ext>
            </a:extLst>
          </p:cNvPr>
          <p:cNvSpPr/>
          <p:nvPr/>
        </p:nvSpPr>
        <p:spPr>
          <a:xfrm>
            <a:off x="6922954" y="273974"/>
            <a:ext cx="3712876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الغدد اللمفية 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75BD54C-A281-47AE-BF35-39803AB7065A}"/>
              </a:ext>
            </a:extLst>
          </p:cNvPr>
          <p:cNvSpPr/>
          <p:nvPr/>
        </p:nvSpPr>
        <p:spPr>
          <a:xfrm>
            <a:off x="5420138" y="1381541"/>
            <a:ext cx="6539603" cy="42473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/>
              <a:t>تتوزع في كل الجسم على شكل مجموعات أهمها في الصدر والبطن وعند الابطين </a:t>
            </a:r>
          </a:p>
          <a:p>
            <a:pPr algn="ctr"/>
            <a:r>
              <a:rPr lang="ar-SA" sz="5400" dirty="0">
                <a:solidFill>
                  <a:srgbClr val="0070C0"/>
                </a:solidFill>
              </a:rPr>
              <a:t>الوظيفة :ترشح السائل اللمفي وتخلصه من المواد الغريبة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59DE8AB-70E4-46CD-B935-46BEBE114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273974"/>
            <a:ext cx="4822135" cy="624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24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CCA2FD-C2E7-4F85-AAE5-D24E78BD4D26}"/>
              </a:ext>
            </a:extLst>
          </p:cNvPr>
          <p:cNvSpPr/>
          <p:nvPr/>
        </p:nvSpPr>
        <p:spPr>
          <a:xfrm>
            <a:off x="6922954" y="273974"/>
            <a:ext cx="3712876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اللوزتين 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75BD54C-A281-47AE-BF35-39803AB7065A}"/>
              </a:ext>
            </a:extLst>
          </p:cNvPr>
          <p:cNvSpPr/>
          <p:nvPr/>
        </p:nvSpPr>
        <p:spPr>
          <a:xfrm>
            <a:off x="5420138" y="1381541"/>
            <a:ext cx="6539603" cy="42473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/>
              <a:t>في أعلى الحلق في القسم الخلفي من الفم </a:t>
            </a:r>
          </a:p>
          <a:p>
            <a:pPr algn="ctr"/>
            <a:r>
              <a:rPr lang="ar-SA" sz="5400" dirty="0">
                <a:solidFill>
                  <a:srgbClr val="0070C0"/>
                </a:solidFill>
              </a:rPr>
              <a:t>الوظيفة :الحماية من البكتيريا والمواد الضارة الأخرى الداخلة من الأنف والفم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352F0A2-A5A1-460D-9ACD-B8726AFAE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09" y="546649"/>
            <a:ext cx="5082209" cy="599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12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CCA2FD-C2E7-4F85-AAE5-D24E78BD4D26}"/>
              </a:ext>
            </a:extLst>
          </p:cNvPr>
          <p:cNvSpPr/>
          <p:nvPr/>
        </p:nvSpPr>
        <p:spPr>
          <a:xfrm>
            <a:off x="6922954" y="273974"/>
            <a:ext cx="3712876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الطحال 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75BD54C-A281-47AE-BF35-39803AB7065A}"/>
              </a:ext>
            </a:extLst>
          </p:cNvPr>
          <p:cNvSpPr/>
          <p:nvPr/>
        </p:nvSpPr>
        <p:spPr>
          <a:xfrm>
            <a:off x="5420138" y="1381541"/>
            <a:ext cx="6539603" cy="5078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/>
              <a:t>خلف المعدة وتحت الحجاب الحاجز </a:t>
            </a:r>
          </a:p>
          <a:p>
            <a:pPr algn="ctr"/>
            <a:r>
              <a:rPr lang="ar-SA" sz="5400" dirty="0">
                <a:solidFill>
                  <a:srgbClr val="0070C0"/>
                </a:solidFill>
              </a:rPr>
              <a:t>الوظيفة :يخزن الدم ويحطم خلايا الدم التالفة ويحتوي على نسيج لمفي يستجيب لوجود مواد غريبة في الدم 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4C28B20-3988-42F1-A0B6-A61EC3CB6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4" y="273974"/>
            <a:ext cx="4844913" cy="63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79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39B6E8A-D39D-47A4-8F8D-99E2B4396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7116417" cy="684474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2542E15-8AB8-4829-8BEA-85B1E806624D}"/>
              </a:ext>
            </a:extLst>
          </p:cNvPr>
          <p:cNvSpPr/>
          <p:nvPr/>
        </p:nvSpPr>
        <p:spPr>
          <a:xfrm>
            <a:off x="3207027" y="1951457"/>
            <a:ext cx="8413916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dirty="0">
                <a:ln w="0">
                  <a:solidFill>
                    <a:schemeClr val="tx1"/>
                  </a:solidFill>
                </a:ln>
                <a:solidFill>
                  <a:srgbClr val="9FB8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خلق الله سبحانه وتعالى جهاز المناعة ليحمي الجسم من الإصابة بمسببات الأمراض </a:t>
            </a:r>
            <a:endParaRPr lang="ar-SA" sz="6600" b="0" cap="none" spc="0" dirty="0">
              <a:ln w="0">
                <a:solidFill>
                  <a:schemeClr val="tx1"/>
                </a:solidFill>
              </a:ln>
              <a:solidFill>
                <a:srgbClr val="9FB86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DF54ACF-ADA1-4E9E-95F2-DFEB22DC621C}"/>
              </a:ext>
            </a:extLst>
          </p:cNvPr>
          <p:cNvSpPr/>
          <p:nvPr/>
        </p:nvSpPr>
        <p:spPr>
          <a:xfrm>
            <a:off x="5238549" y="382190"/>
            <a:ext cx="435087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cap="none" spc="0" dirty="0">
                <a:ln w="0">
                  <a:solidFill>
                    <a:schemeClr val="tx1"/>
                  </a:solidFill>
                </a:ln>
                <a:solidFill>
                  <a:srgbClr val="FE66A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الفكرة العامة </a:t>
            </a:r>
          </a:p>
        </p:txBody>
      </p:sp>
    </p:spTree>
    <p:extLst>
      <p:ext uri="{BB962C8B-B14F-4D97-AF65-F5344CB8AC3E}">
        <p14:creationId xmlns:p14="http://schemas.microsoft.com/office/powerpoint/2010/main" val="1405511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CCA2FD-C2E7-4F85-AAE5-D24E78BD4D26}"/>
              </a:ext>
            </a:extLst>
          </p:cNvPr>
          <p:cNvSpPr/>
          <p:nvPr/>
        </p:nvSpPr>
        <p:spPr>
          <a:xfrm>
            <a:off x="6922954" y="273974"/>
            <a:ext cx="3712876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الغدة الزعترية  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75BD54C-A281-47AE-BF35-39803AB7065A}"/>
              </a:ext>
            </a:extLst>
          </p:cNvPr>
          <p:cNvSpPr/>
          <p:nvPr/>
        </p:nvSpPr>
        <p:spPr>
          <a:xfrm>
            <a:off x="5420138" y="1381541"/>
            <a:ext cx="6539603" cy="42473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/>
              <a:t>فوق القلب </a:t>
            </a:r>
          </a:p>
          <a:p>
            <a:pPr algn="ctr"/>
            <a:r>
              <a:rPr lang="ar-SA" sz="5400" dirty="0">
                <a:solidFill>
                  <a:srgbClr val="0070C0"/>
                </a:solidFill>
              </a:rPr>
              <a:t>الوظيفة :يتم فيها نضج وتنشيط الخلايا اللمفية </a:t>
            </a:r>
            <a:r>
              <a:rPr lang="ar-SA" sz="5400" dirty="0" err="1">
                <a:solidFill>
                  <a:srgbClr val="0070C0"/>
                </a:solidFill>
              </a:rPr>
              <a:t>التائيه</a:t>
            </a:r>
            <a:r>
              <a:rPr lang="ar-SA" sz="5400" dirty="0">
                <a:solidFill>
                  <a:srgbClr val="0070C0"/>
                </a:solidFill>
              </a:rPr>
              <a:t> التي تتكون داخل نخاع العظام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903EB4C-E7F4-4452-BD47-038107916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8" y="273973"/>
            <a:ext cx="4968943" cy="62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51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CCA2FD-C2E7-4F85-AAE5-D24E78BD4D26}"/>
              </a:ext>
            </a:extLst>
          </p:cNvPr>
          <p:cNvSpPr/>
          <p:nvPr/>
        </p:nvSpPr>
        <p:spPr>
          <a:xfrm>
            <a:off x="6922954" y="273974"/>
            <a:ext cx="3712876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النسيج اللمفي 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75BD54C-A281-47AE-BF35-39803AB7065A}"/>
              </a:ext>
            </a:extLst>
          </p:cNvPr>
          <p:cNvSpPr/>
          <p:nvPr/>
        </p:nvSpPr>
        <p:spPr>
          <a:xfrm>
            <a:off x="5420138" y="1381541"/>
            <a:ext cx="6539603" cy="25853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/>
              <a:t>ينتشر في الجهاز اللمفي </a:t>
            </a:r>
          </a:p>
          <a:p>
            <a:pPr algn="ctr"/>
            <a:r>
              <a:rPr lang="ar-SA" sz="5400" dirty="0">
                <a:solidFill>
                  <a:srgbClr val="0070C0"/>
                </a:solidFill>
              </a:rPr>
              <a:t>الوظيفة :يساعد على الوقاية والحماية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DD9641D-5534-44EF-A0A7-A1B527DE5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2" y="304941"/>
            <a:ext cx="4457900" cy="633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27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4713C54-E792-4657-9CA8-16518A8E1EA3}"/>
              </a:ext>
            </a:extLst>
          </p:cNvPr>
          <p:cNvSpPr/>
          <p:nvPr/>
        </p:nvSpPr>
        <p:spPr>
          <a:xfrm>
            <a:off x="6910606" y="263891"/>
            <a:ext cx="4996881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استجابة الخلايا البائية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C6403C3-580C-4966-8931-05A86BAA10FF}"/>
              </a:ext>
            </a:extLst>
          </p:cNvPr>
          <p:cNvSpPr/>
          <p:nvPr/>
        </p:nvSpPr>
        <p:spPr>
          <a:xfrm>
            <a:off x="6782937" y="1352448"/>
            <a:ext cx="5124550" cy="34163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توجد الخلايا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البائيه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جميع الأنسجة اللمفية وتوصف بأنها مصانع الاجسام المضادة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A690A50-C772-4932-A83A-4C6F8C696051}"/>
              </a:ext>
            </a:extLst>
          </p:cNvPr>
          <p:cNvSpPr/>
          <p:nvPr/>
        </p:nvSpPr>
        <p:spPr>
          <a:xfrm>
            <a:off x="6782937" y="4933995"/>
            <a:ext cx="5124550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س/فما هي الاجسام المضادة؟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525FD48-F4CB-4ADC-838E-9C09955BE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66" y="263891"/>
            <a:ext cx="5586767" cy="627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08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551A3F1-DB23-4882-AB9D-11F9BF8C5DA5}"/>
              </a:ext>
            </a:extLst>
          </p:cNvPr>
          <p:cNvSpPr/>
          <p:nvPr/>
        </p:nvSpPr>
        <p:spPr>
          <a:xfrm>
            <a:off x="6373508" y="200203"/>
            <a:ext cx="5611503" cy="280076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الأجسام المضادة  </a:t>
            </a:r>
          </a:p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بروتينات تنتجها الخلايا اللمفية البائية التي تتفاعل بشكل خاص مع مولدات الضد الغريبة 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D867ADA-E7B4-4325-9C34-CE5F6398C500}"/>
              </a:ext>
            </a:extLst>
          </p:cNvPr>
          <p:cNvSpPr/>
          <p:nvPr/>
        </p:nvSpPr>
        <p:spPr>
          <a:xfrm>
            <a:off x="6373508" y="3177689"/>
            <a:ext cx="5611503" cy="34778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مولدات الضد</a:t>
            </a:r>
          </a:p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مادة غريبة عن الجسم تؤدي إلى  استجابة مناعية ويمكنها أن ترتبط بالأجسام المضادة وبالخلايا </a:t>
            </a:r>
            <a:r>
              <a:rPr lang="ar-SA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التائيه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الأجسام المضادة Antibodies">
            <a:hlinkClick r:id="" action="ppaction://media"/>
            <a:extLst>
              <a:ext uri="{FF2B5EF4-FFF2-40B4-BE49-F238E27FC236}">
                <a16:creationId xmlns:a16="http://schemas.microsoft.com/office/drawing/2014/main" id="{DF7BA8D4-B05A-457A-9649-BDDE0A3668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65" y="200202"/>
            <a:ext cx="6096000" cy="503440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2190C4B-31E6-49AF-8DCB-7BB8F7267A85}"/>
              </a:ext>
            </a:extLst>
          </p:cNvPr>
          <p:cNvSpPr/>
          <p:nvPr/>
        </p:nvSpPr>
        <p:spPr>
          <a:xfrm>
            <a:off x="830676" y="5392483"/>
            <a:ext cx="462017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فلم عن الاجسام المضادة </a:t>
            </a:r>
          </a:p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على الفلم للعرض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15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A4A4839-FF6E-4974-9D4F-1A58A9CC3596}"/>
              </a:ext>
            </a:extLst>
          </p:cNvPr>
          <p:cNvSpPr/>
          <p:nvPr/>
        </p:nvSpPr>
        <p:spPr>
          <a:xfrm>
            <a:off x="2955235" y="95177"/>
            <a:ext cx="8918317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مجموعتكِ رتبي الخطوات التالية لتحصلي على خطوات طريقة عمل الخلايا البائية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BBF57BB-36C6-472F-896B-0FAB210966A6}"/>
              </a:ext>
            </a:extLst>
          </p:cNvPr>
          <p:cNvSpPr/>
          <p:nvPr/>
        </p:nvSpPr>
        <p:spPr>
          <a:xfrm>
            <a:off x="6188766" y="1661290"/>
            <a:ext cx="576000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تبتلع الخلية الأكولة </a:t>
            </a: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مولد الضد . وتترك جزءاً 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منه على سطحها الخارجي </a:t>
            </a:r>
          </a:p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ليعمل عمل المستقبل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12B61BC-B65C-4570-9AE0-EF7791DC5090}"/>
              </a:ext>
            </a:extLst>
          </p:cNvPr>
          <p:cNvSpPr/>
          <p:nvPr/>
        </p:nvSpPr>
        <p:spPr>
          <a:xfrm>
            <a:off x="6146733" y="3715350"/>
            <a:ext cx="5760000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تعرض الخلية الأكولة مولد الضد على خلية </a:t>
            </a:r>
            <a:r>
              <a:rPr lang="ar-S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تائية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مساعدة بواسطة الارتباط مع مستقبل على الخلايا المساعدة وهذا يحفز الخلايا </a:t>
            </a:r>
            <a:r>
              <a:rPr lang="ar-S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المساعدة على الانقسام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E530A53-CA45-4206-8E9E-3696A7D88D12}"/>
              </a:ext>
            </a:extLst>
          </p:cNvPr>
          <p:cNvSpPr/>
          <p:nvPr/>
        </p:nvSpPr>
        <p:spPr>
          <a:xfrm>
            <a:off x="132519" y="1661290"/>
            <a:ext cx="576000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تعرض الخلية </a:t>
            </a:r>
            <a:r>
              <a:rPr lang="ar-S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المساعدة مولد الضد المعالج للخلايا البائية والتي تنقسم بالانقسام المتساوي </a:t>
            </a: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9195F9F-99D9-4736-BA4B-97ECE04CD6D5}"/>
              </a:ext>
            </a:extLst>
          </p:cNvPr>
          <p:cNvSpPr/>
          <p:nvPr/>
        </p:nvSpPr>
        <p:spPr>
          <a:xfrm>
            <a:off x="145771" y="3723670"/>
            <a:ext cx="5760000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تستمر الخلايا البائية الجديدة بالانقسام وإنتاج الاجسام المضادة .ويبقى بعض من هذه الخلايا بوصفها خلايا ذاكرة تحسبا لدخول مسبب المرض نفسه مرة أخرى 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E74627E-87ED-4158-AB1D-790FEDAE7CB3}"/>
              </a:ext>
            </a:extLst>
          </p:cNvPr>
          <p:cNvSpPr/>
          <p:nvPr/>
        </p:nvSpPr>
        <p:spPr>
          <a:xfrm>
            <a:off x="463826" y="95177"/>
            <a:ext cx="2338613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الترتيب المنطقي </a:t>
            </a:r>
          </a:p>
        </p:txBody>
      </p:sp>
    </p:spTree>
    <p:extLst>
      <p:ext uri="{BB962C8B-B14F-4D97-AF65-F5344CB8AC3E}">
        <p14:creationId xmlns:p14="http://schemas.microsoft.com/office/powerpoint/2010/main" val="2550842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433B382-8348-4D9B-8943-7E2670F20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682"/>
          <a:stretch/>
        </p:blipFill>
        <p:spPr>
          <a:xfrm>
            <a:off x="0" y="0"/>
            <a:ext cx="743447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C982E72-A238-4158-BA16-13FAB12EDEFD}"/>
              </a:ext>
            </a:extLst>
          </p:cNvPr>
          <p:cNvSpPr/>
          <p:nvPr/>
        </p:nvSpPr>
        <p:spPr>
          <a:xfrm>
            <a:off x="6480313" y="384419"/>
            <a:ext cx="549905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خطوات عمل الخلايا البائية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2846CA82-3EAF-4AC9-B889-7B95357A3D0C}"/>
              </a:ext>
            </a:extLst>
          </p:cNvPr>
          <p:cNvSpPr/>
          <p:nvPr/>
        </p:nvSpPr>
        <p:spPr>
          <a:xfrm>
            <a:off x="7630000" y="1628864"/>
            <a:ext cx="4127335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1ـ تبتلع الخلية الأكولة 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مولد الضد . وتترك جزءاً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منه على سطحها الخارجي </a:t>
            </a: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ليعمل عمل المستقبل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736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CC3DD45-D641-423D-B5EC-FEDB29776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634"/>
          <a:stretch/>
        </p:blipFill>
        <p:spPr>
          <a:xfrm>
            <a:off x="92765" y="0"/>
            <a:ext cx="7606747" cy="680656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C96DE54-567B-440E-8554-F2839549F697}"/>
              </a:ext>
            </a:extLst>
          </p:cNvPr>
          <p:cNvSpPr/>
          <p:nvPr/>
        </p:nvSpPr>
        <p:spPr>
          <a:xfrm>
            <a:off x="7699512" y="66260"/>
            <a:ext cx="4426413" cy="67403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2ـ تعرض الخلية الأكولة مولد الضد على خلية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تائية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مساعدة بواسطة الارتباط مع مستقبل على الخلايا المساعدة وهذا يحفز الخلايا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المساعدة على الانقسام </a:t>
            </a:r>
          </a:p>
        </p:txBody>
      </p:sp>
    </p:spTree>
    <p:extLst>
      <p:ext uri="{BB962C8B-B14F-4D97-AF65-F5344CB8AC3E}">
        <p14:creationId xmlns:p14="http://schemas.microsoft.com/office/powerpoint/2010/main" val="3213451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BF4799-4174-44EB-95B1-0C348040F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961"/>
          <a:stretch/>
        </p:blipFill>
        <p:spPr>
          <a:xfrm>
            <a:off x="583097" y="450574"/>
            <a:ext cx="6228520" cy="608274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FA39070-501B-4381-BA00-1687B512FA71}"/>
              </a:ext>
            </a:extLst>
          </p:cNvPr>
          <p:cNvSpPr/>
          <p:nvPr/>
        </p:nvSpPr>
        <p:spPr>
          <a:xfrm>
            <a:off x="8319611" y="595197"/>
            <a:ext cx="3633845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3ـ تعرض الخلية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المساعدة مولد الضد المعالج للخلايا البائية والتي تنقسم بالانقسام المتساوي 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309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29B3FD8-87B3-49EF-A690-E2C9C9C92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511"/>
          <a:stretch/>
        </p:blipFill>
        <p:spPr>
          <a:xfrm>
            <a:off x="132521" y="235085"/>
            <a:ext cx="8004313" cy="6407122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F904E13-06F5-4130-B1CF-F99D62029AEB}"/>
              </a:ext>
            </a:extLst>
          </p:cNvPr>
          <p:cNvSpPr/>
          <p:nvPr/>
        </p:nvSpPr>
        <p:spPr>
          <a:xfrm>
            <a:off x="7712765" y="68493"/>
            <a:ext cx="4353341" cy="67403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4ـ تستمر الخلايا البائية الجديدة بالانقسام وإنتاج الاجسام المضادة .ويبقى بعض من هذه الخلايا بوصفها خلايا ذاكرة تحسبا لدخول مسبب المرض نفسه مرة أخرى  </a:t>
            </a:r>
          </a:p>
        </p:txBody>
      </p:sp>
    </p:spTree>
    <p:extLst>
      <p:ext uri="{BB962C8B-B14F-4D97-AF65-F5344CB8AC3E}">
        <p14:creationId xmlns:p14="http://schemas.microsoft.com/office/powerpoint/2010/main" val="894880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A4A4839-FF6E-4974-9D4F-1A58A9CC3596}"/>
              </a:ext>
            </a:extLst>
          </p:cNvPr>
          <p:cNvSpPr/>
          <p:nvPr/>
        </p:nvSpPr>
        <p:spPr>
          <a:xfrm>
            <a:off x="2955235" y="95177"/>
            <a:ext cx="8918317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مجموعتكِ رتبي الخطوات التالية لتحصلي على خطوات طريقة عمل الخلايا البائية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BBF57BB-36C6-472F-896B-0FAB210966A6}"/>
              </a:ext>
            </a:extLst>
          </p:cNvPr>
          <p:cNvSpPr/>
          <p:nvPr/>
        </p:nvSpPr>
        <p:spPr>
          <a:xfrm>
            <a:off x="6188766" y="1661290"/>
            <a:ext cx="576000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تبتلع الخلية الأكولة </a:t>
            </a: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مولد الضد . وتترك جزءاً 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منه على سطحها الخارجي </a:t>
            </a:r>
          </a:p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ليعمل عمل المستقبل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12B61BC-B65C-4570-9AE0-EF7791DC5090}"/>
              </a:ext>
            </a:extLst>
          </p:cNvPr>
          <p:cNvSpPr/>
          <p:nvPr/>
        </p:nvSpPr>
        <p:spPr>
          <a:xfrm>
            <a:off x="6146733" y="3715350"/>
            <a:ext cx="5760000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تعرض الخلية الأكولة مولد الضد على خلية </a:t>
            </a:r>
            <a:r>
              <a:rPr lang="ar-S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تائية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مساعدة بواسطة الارتباط مع مستقبل على الخلايا المساعدة وهذا يحفز الخلايا </a:t>
            </a:r>
            <a:r>
              <a:rPr lang="ar-S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المساعدة على الانقسام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E530A53-CA45-4206-8E9E-3696A7D88D12}"/>
              </a:ext>
            </a:extLst>
          </p:cNvPr>
          <p:cNvSpPr/>
          <p:nvPr/>
        </p:nvSpPr>
        <p:spPr>
          <a:xfrm>
            <a:off x="132519" y="1661290"/>
            <a:ext cx="576000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ترتبط الخلية </a:t>
            </a:r>
            <a:r>
              <a:rPr lang="ar-SA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النشطة وتقل مولد الضد على سطح الخلايا المصابة وتحلل الخلية المصابة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9195F9F-99D9-4736-BA4B-97ECE04CD6D5}"/>
              </a:ext>
            </a:extLst>
          </p:cNvPr>
          <p:cNvSpPr/>
          <p:nvPr/>
        </p:nvSpPr>
        <p:spPr>
          <a:xfrm>
            <a:off x="145771" y="3723670"/>
            <a:ext cx="5760000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تعرض الخلية </a:t>
            </a:r>
            <a:r>
              <a:rPr lang="ar-SA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المساعدة مولد الضد المعالج للخلية </a:t>
            </a:r>
            <a:r>
              <a:rPr lang="ar-SA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القاتلة التي تحفز على الانقسام وإفراز </a:t>
            </a:r>
            <a:r>
              <a:rPr lang="ar-SA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السايتوكينات</a:t>
            </a: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تفرز بعض الخلايا </a:t>
            </a:r>
            <a:r>
              <a:rPr lang="ar-SA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القاتلة </a:t>
            </a:r>
            <a:r>
              <a:rPr lang="ar-SA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السايتوكينات</a:t>
            </a: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SA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E74627E-87ED-4158-AB1D-790FEDAE7CB3}"/>
              </a:ext>
            </a:extLst>
          </p:cNvPr>
          <p:cNvSpPr/>
          <p:nvPr/>
        </p:nvSpPr>
        <p:spPr>
          <a:xfrm>
            <a:off x="463826" y="95177"/>
            <a:ext cx="2338613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الترتيب المنطقي </a:t>
            </a:r>
          </a:p>
        </p:txBody>
      </p:sp>
    </p:spTree>
    <p:extLst>
      <p:ext uri="{BB962C8B-B14F-4D97-AF65-F5344CB8AC3E}">
        <p14:creationId xmlns:p14="http://schemas.microsoft.com/office/powerpoint/2010/main" val="1009176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9F99A94-F86A-4175-B26F-8F4F365AA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7116417" cy="684474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B5B4AC3-C7FC-4916-80F3-CDC50B738056}"/>
              </a:ext>
            </a:extLst>
          </p:cNvPr>
          <p:cNvSpPr/>
          <p:nvPr/>
        </p:nvSpPr>
        <p:spPr>
          <a:xfrm>
            <a:off x="5118324" y="382190"/>
            <a:ext cx="459132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cap="none" spc="0" dirty="0">
                <a:ln w="0">
                  <a:solidFill>
                    <a:schemeClr val="tx1"/>
                  </a:solidFill>
                </a:ln>
                <a:solidFill>
                  <a:srgbClr val="FE66A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الفكرة الرئيسة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C6ECFEA-A1AC-4827-A9DE-3B87E80EFAFA}"/>
              </a:ext>
            </a:extLst>
          </p:cNvPr>
          <p:cNvSpPr/>
          <p:nvPr/>
        </p:nvSpPr>
        <p:spPr>
          <a:xfrm>
            <a:off x="3286541" y="1951457"/>
            <a:ext cx="858619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dirty="0">
                <a:ln w="0">
                  <a:solidFill>
                    <a:schemeClr val="tx1"/>
                  </a:solidFill>
                </a:ln>
                <a:solidFill>
                  <a:srgbClr val="9FB8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لجهاز المناعة قسمان رئيسان هما المناعة الغير متخصصة (العامة) والمناعة المتخصصة (النوعية)</a:t>
            </a:r>
            <a:endParaRPr lang="ar-SA" sz="6000" b="0" cap="none" spc="0" dirty="0">
              <a:ln w="0">
                <a:solidFill>
                  <a:schemeClr val="tx1"/>
                </a:solidFill>
              </a:ln>
              <a:solidFill>
                <a:srgbClr val="9FB86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1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EA49D2E-F859-4BE8-B9E8-4B4B17231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11" r="3933"/>
          <a:stretch/>
        </p:blipFill>
        <p:spPr>
          <a:xfrm>
            <a:off x="4389126" y="92764"/>
            <a:ext cx="7643848" cy="653332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0AC8F21-2CD4-495E-AECD-0ED9EA0ADAD0}"/>
              </a:ext>
            </a:extLst>
          </p:cNvPr>
          <p:cNvSpPr/>
          <p:nvPr/>
        </p:nvSpPr>
        <p:spPr>
          <a:xfrm>
            <a:off x="261791" y="1151786"/>
            <a:ext cx="4127335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1ـ تبتلع الخلية الأكولة 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مولد الضد . وتترك جزءاً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منه على سطحها الخارجي </a:t>
            </a: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ليعمل عمل المستقبل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51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0766943-2442-40CE-BEFD-637ED87D1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17"/>
          <a:stretch/>
        </p:blipFill>
        <p:spPr>
          <a:xfrm>
            <a:off x="4532240" y="51433"/>
            <a:ext cx="7620001" cy="674030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240210D-9E02-4287-9A18-516D9423982F}"/>
              </a:ext>
            </a:extLst>
          </p:cNvPr>
          <p:cNvSpPr/>
          <p:nvPr/>
        </p:nvSpPr>
        <p:spPr>
          <a:xfrm>
            <a:off x="26504" y="51433"/>
            <a:ext cx="4426413" cy="67403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2ـ تعرض الخلية الأكولة مولد الضد على خلية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تائية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مساعدة بواسطة الارتباط مع مستقبل على الخلايا المساعدة وهذا يحفز الخلايا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المساعدة على الانقسام </a:t>
            </a:r>
          </a:p>
        </p:txBody>
      </p:sp>
    </p:spTree>
    <p:extLst>
      <p:ext uri="{BB962C8B-B14F-4D97-AF65-F5344CB8AC3E}">
        <p14:creationId xmlns:p14="http://schemas.microsoft.com/office/powerpoint/2010/main" val="228587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84E4DED-3B2D-447F-8AB2-CFEEFE705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004"/>
          <a:stretch/>
        </p:blipFill>
        <p:spPr>
          <a:xfrm>
            <a:off x="4890053" y="278296"/>
            <a:ext cx="7076662" cy="624177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3AC358B-B899-455A-8811-AA9995AD2613}"/>
              </a:ext>
            </a:extLst>
          </p:cNvPr>
          <p:cNvSpPr/>
          <p:nvPr/>
        </p:nvSpPr>
        <p:spPr>
          <a:xfrm>
            <a:off x="251790" y="665133"/>
            <a:ext cx="4426413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3ـ تعرض الخلية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المساعدة مولد الضد المعالج للخلية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القاتلة التي تحفز على الانقسام وإفراز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السايتوكينات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116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81A58B81-5AA9-422B-ABF0-C51A773A9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69" y="0"/>
            <a:ext cx="10243931" cy="6499273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E32F742-7180-4A50-8B88-8D1793E1CD3D}"/>
              </a:ext>
            </a:extLst>
          </p:cNvPr>
          <p:cNvSpPr/>
          <p:nvPr/>
        </p:nvSpPr>
        <p:spPr>
          <a:xfrm>
            <a:off x="-132521" y="2320433"/>
            <a:ext cx="4081670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4ـ ترتبط الخلية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النشطة وتقل مولد الضد على سطح الخلايا المصابة وتحلل الخلية المصابة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978A658-20D5-48C8-A5D8-D7940E5010BC}"/>
              </a:ext>
            </a:extLst>
          </p:cNvPr>
          <p:cNvSpPr/>
          <p:nvPr/>
        </p:nvSpPr>
        <p:spPr>
          <a:xfrm>
            <a:off x="9978887" y="248814"/>
            <a:ext cx="1908313" cy="42165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تفرز بعض الخلايا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القاتلة </a:t>
            </a:r>
            <a:r>
              <a:rPr lang="ar-SA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السايتوكينات</a:t>
            </a:r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781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8BAD7BA9-80D2-4E70-B489-ACEC27EE9A94}"/>
              </a:ext>
            </a:extLst>
          </p:cNvPr>
          <p:cNvSpPr/>
          <p:nvPr/>
        </p:nvSpPr>
        <p:spPr>
          <a:xfrm>
            <a:off x="4996070" y="714466"/>
            <a:ext cx="6898380" cy="52629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أصيب الأخ الأصغر لمحمود بجدري الماء (</a:t>
            </a:r>
            <a:r>
              <a:rPr lang="ar-SA" sz="48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العقنقز</a:t>
            </a:r>
            <a:r>
              <a:rPr lang="ar-SA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وكان خائفاً من ان تنتقل له العدوى من أخيه ولكن أمه أخبرته بانه لن تنتقل له العدوى لأنه قد أصيب به في الصغر ولن يصاب به ثانية. </a:t>
            </a:r>
          </a:p>
          <a:p>
            <a:pPr algn="ctr"/>
            <a:r>
              <a:rPr lang="ar-SA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فهل يمكنك تفسير هذا تفسير علمي </a:t>
            </a:r>
            <a:r>
              <a:rPr lang="ar-SA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014ABEC-F05A-4109-BA17-FAC711C9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43" y="371061"/>
            <a:ext cx="4200940" cy="614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32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40F1E18-05F6-4004-8CB0-C0EC0EC5AB7F}"/>
              </a:ext>
            </a:extLst>
          </p:cNvPr>
          <p:cNvSpPr/>
          <p:nvPr/>
        </p:nvSpPr>
        <p:spPr>
          <a:xfrm>
            <a:off x="5936974" y="714466"/>
            <a:ext cx="5957476" cy="52629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عندما يصاب الانسان بمسبب مرض ما فإن استجابة الجسم الأولى لمسبب المرض تسمى الاستجابة الأولية وتستجيب المناعة المتخصصة والغير متخصصة وفي النهاية يقضى على مسبب المرض </a:t>
            </a:r>
            <a:r>
              <a:rPr lang="ar-SA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8671D3-4E44-4D44-A87B-6135D729A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2678"/>
            <a:ext cx="5323232" cy="600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13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40F1E18-05F6-4004-8CB0-C0EC0EC5AB7F}"/>
              </a:ext>
            </a:extLst>
          </p:cNvPr>
          <p:cNvSpPr/>
          <p:nvPr/>
        </p:nvSpPr>
        <p:spPr>
          <a:xfrm>
            <a:off x="5936974" y="714466"/>
            <a:ext cx="5957476" cy="52629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ومن نتائج استجابة المناعة المتخصصة تنتج الخلايا</a:t>
            </a:r>
            <a:r>
              <a:rPr lang="ar-SA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الذاكرة</a:t>
            </a:r>
            <a:r>
              <a:rPr lang="ar-SA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البائية </a:t>
            </a:r>
            <a:r>
              <a:rPr lang="ar-SA" sz="48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والتائية</a:t>
            </a:r>
            <a:r>
              <a:rPr lang="ar-SA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والخلايا الذاكرة تعيش فترات طويلة بعد تعرضها للمولد الضد (مسبب المرض) في اثناء الاستجابة المناعية الأولية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4C1F850-1E37-4DED-9274-A2B6C6AE7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2678"/>
            <a:ext cx="5323232" cy="600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34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40F1E18-05F6-4004-8CB0-C0EC0EC5AB7F}"/>
              </a:ext>
            </a:extLst>
          </p:cNvPr>
          <p:cNvSpPr/>
          <p:nvPr/>
        </p:nvSpPr>
        <p:spPr>
          <a:xfrm>
            <a:off x="5936974" y="462679"/>
            <a:ext cx="5957476" cy="60016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وتستجيب هذه الخلايا بسرعة إذا تعرض جسم لغزو مسبب المرض نفسه مرة أخرى . وتحمي الخلايا الذاكرة الجسم عن طريق تقليل احتمال تطور المرض إذا تعرض الجسم لمسبب المرض نفسه مرة أخرى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D7A9ACF-1A46-4F29-B670-D13D083EF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2678"/>
            <a:ext cx="5323232" cy="600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23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F0631EB-C79C-41E1-8AEF-7D2938468342}"/>
              </a:ext>
            </a:extLst>
          </p:cNvPr>
          <p:cNvSpPr/>
          <p:nvPr/>
        </p:nvSpPr>
        <p:spPr>
          <a:xfrm>
            <a:off x="8375374" y="54592"/>
            <a:ext cx="3683777" cy="67403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اقرئي في كتابك المقرر عن المناعة السالبة ثم لخصي أهم المعلومات في جدول يبين طريقة الحصول على المناعة السالبة  والفائدة منها 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2632E185-37F5-46A0-A61E-3D9B57AF3D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936956"/>
              </p:ext>
            </p:extLst>
          </p:nvPr>
        </p:nvGraphicFramePr>
        <p:xfrm>
          <a:off x="231951" y="914398"/>
          <a:ext cx="7939954" cy="573449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59954">
                  <a:extLst>
                    <a:ext uri="{9D8B030D-6E8A-4147-A177-3AD203B41FA5}">
                      <a16:colId xmlns:a16="http://schemas.microsoft.com/office/drawing/2014/main" val="438607047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37078435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081707221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920582368"/>
                    </a:ext>
                  </a:extLst>
                </a:gridCol>
              </a:tblGrid>
              <a:tr h="3276853">
                <a:tc>
                  <a:txBody>
                    <a:bodyPr/>
                    <a:lstStyle/>
                    <a:p>
                      <a:pPr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الطريقة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4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1)</a:t>
                      </a:r>
                      <a:endParaRPr lang="ar-S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4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2)</a:t>
                      </a:r>
                      <a:endParaRPr lang="ar-S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3)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298040"/>
                  </a:ext>
                </a:extLst>
              </a:tr>
              <a:tr h="2457640">
                <a:tc>
                  <a:txBody>
                    <a:bodyPr/>
                    <a:lstStyle/>
                    <a:p>
                      <a:pPr rtl="1"/>
                      <a:r>
                        <a:rPr lang="ar-SA" sz="4000" b="1" dirty="0">
                          <a:solidFill>
                            <a:schemeClr val="tx1"/>
                          </a:solidFill>
                        </a:rPr>
                        <a:t>الفائدة</a:t>
                      </a:r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688661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408C0072-F8F3-480E-A7A3-2CF7B1359427}"/>
              </a:ext>
            </a:extLst>
          </p:cNvPr>
          <p:cNvSpPr/>
          <p:nvPr/>
        </p:nvSpPr>
        <p:spPr>
          <a:xfrm>
            <a:off x="520471" y="54592"/>
            <a:ext cx="7362914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طرق الحصول على المناعة السالبة </a:t>
            </a:r>
          </a:p>
        </p:txBody>
      </p:sp>
    </p:spTree>
    <p:extLst>
      <p:ext uri="{BB962C8B-B14F-4D97-AF65-F5344CB8AC3E}">
        <p14:creationId xmlns:p14="http://schemas.microsoft.com/office/powerpoint/2010/main" val="3845349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974F80B-4F9D-45FF-AD08-620DCACC456A}"/>
              </a:ext>
            </a:extLst>
          </p:cNvPr>
          <p:cNvSpPr/>
          <p:nvPr/>
        </p:nvSpPr>
        <p:spPr>
          <a:xfrm>
            <a:off x="3339548" y="91616"/>
            <a:ext cx="7696166" cy="14465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المناعة السلبية :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 يكون لجسم الانسان دور في تكوين الاجسام المضادة </a:t>
            </a:r>
          </a:p>
        </p:txBody>
      </p:sp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E83156DB-AE00-4A40-81A2-54E69B64A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19987"/>
              </p:ext>
            </p:extLst>
          </p:nvPr>
        </p:nvGraphicFramePr>
        <p:xfrm>
          <a:off x="198783" y="1661276"/>
          <a:ext cx="11789750" cy="5059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59954">
                  <a:extLst>
                    <a:ext uri="{9D8B030D-6E8A-4147-A177-3AD203B41FA5}">
                      <a16:colId xmlns:a16="http://schemas.microsoft.com/office/drawing/2014/main" val="438607047"/>
                    </a:ext>
                  </a:extLst>
                </a:gridCol>
                <a:gridCol w="3698062">
                  <a:extLst>
                    <a:ext uri="{9D8B030D-6E8A-4147-A177-3AD203B41FA5}">
                      <a16:colId xmlns:a16="http://schemas.microsoft.com/office/drawing/2014/main" val="2370784355"/>
                    </a:ext>
                  </a:extLst>
                </a:gridCol>
                <a:gridCol w="2192256">
                  <a:extLst>
                    <a:ext uri="{9D8B030D-6E8A-4147-A177-3AD203B41FA5}">
                      <a16:colId xmlns:a16="http://schemas.microsoft.com/office/drawing/2014/main" val="1081707221"/>
                    </a:ext>
                  </a:extLst>
                </a:gridCol>
                <a:gridCol w="4439478">
                  <a:extLst>
                    <a:ext uri="{9D8B030D-6E8A-4147-A177-3AD203B41FA5}">
                      <a16:colId xmlns:a16="http://schemas.microsoft.com/office/drawing/2014/main" val="19205823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الطريقة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4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</a:t>
                      </a:r>
                      <a:r>
                        <a:rPr lang="ar-SA" sz="4000" b="0" cap="none" spc="0" dirty="0">
                          <a:ln w="0"/>
                          <a:solidFill>
                            <a:srgbClr val="FF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)تنتقل الاجسام المضادة من دم الام عبر المشيمة والحبل السري إلى الجنين </a:t>
                      </a:r>
                      <a:endParaRPr lang="ar-SA" sz="4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4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</a:t>
                      </a:r>
                      <a:r>
                        <a:rPr lang="ar-SA" sz="4000" b="0" cap="none" spc="0" dirty="0">
                          <a:ln w="0"/>
                          <a:solidFill>
                            <a:srgbClr val="FF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)أومن حليب الثدي إلى الطفل الرضيع </a:t>
                      </a:r>
                      <a:endParaRPr lang="ar-SA" sz="4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3</a:t>
                      </a:r>
                      <a:r>
                        <a:rPr lang="ar-SA" sz="4000" b="0" cap="none" spc="0" dirty="0">
                          <a:ln w="0"/>
                          <a:solidFill>
                            <a:srgbClr val="FF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)حقن تحوي اجسام مضادة ضد امراض معدية  تكونت داخل جسم حي حيوان او انسان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298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4000" b="1" dirty="0">
                          <a:solidFill>
                            <a:schemeClr val="tx1"/>
                          </a:solidFill>
                        </a:rPr>
                        <a:t>الفائدة</a:t>
                      </a:r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تحمي الطفل حتى يتكون جهازه المناعي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تحمي الطفل حتى يتكون جهازه المناعي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لعلاج بعض الامراض كالتهاب الكبد الوبائي 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AB </a:t>
                      </a:r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السعار والتيفوئيد ابطال سم الافعى أو العقرب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688661"/>
                  </a:ext>
                </a:extLst>
              </a:tr>
            </a:tbl>
          </a:graphicData>
        </a:graphic>
      </p:graphicFrame>
      <p:sp>
        <p:nvSpPr>
          <p:cNvPr id="9" name="مستطيل 8">
            <a:extLst>
              <a:ext uri="{FF2B5EF4-FFF2-40B4-BE49-F238E27FC236}">
                <a16:creationId xmlns:a16="http://schemas.microsoft.com/office/drawing/2014/main" id="{ED89D588-01C2-4568-8AF0-924FC8D951E1}"/>
              </a:ext>
            </a:extLst>
          </p:cNvPr>
          <p:cNvSpPr/>
          <p:nvPr/>
        </p:nvSpPr>
        <p:spPr>
          <a:xfrm>
            <a:off x="6957391" y="1709531"/>
            <a:ext cx="3498574" cy="2425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7DCBD17-B5DD-47E6-8992-FE310A2D885F}"/>
              </a:ext>
            </a:extLst>
          </p:cNvPr>
          <p:cNvSpPr/>
          <p:nvPr/>
        </p:nvSpPr>
        <p:spPr>
          <a:xfrm>
            <a:off x="6957391" y="4271040"/>
            <a:ext cx="3498574" cy="203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3F01CC-E27D-4C87-A083-B532F2E42CAA}"/>
              </a:ext>
            </a:extLst>
          </p:cNvPr>
          <p:cNvSpPr/>
          <p:nvPr/>
        </p:nvSpPr>
        <p:spPr>
          <a:xfrm>
            <a:off x="4731025" y="1696279"/>
            <a:ext cx="2047461" cy="2425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559B7BE-1F17-4485-97D8-CA0798B490C2}"/>
              </a:ext>
            </a:extLst>
          </p:cNvPr>
          <p:cNvSpPr/>
          <p:nvPr/>
        </p:nvSpPr>
        <p:spPr>
          <a:xfrm>
            <a:off x="4717772" y="4244536"/>
            <a:ext cx="2047461" cy="2425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015D0A3-8DA3-412C-B3CD-7E9709C448FB}"/>
              </a:ext>
            </a:extLst>
          </p:cNvPr>
          <p:cNvSpPr/>
          <p:nvPr/>
        </p:nvSpPr>
        <p:spPr>
          <a:xfrm>
            <a:off x="357809" y="1765969"/>
            <a:ext cx="4191054" cy="2355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63A331E-E0AA-4D82-BBA8-8E95604609C8}"/>
              </a:ext>
            </a:extLst>
          </p:cNvPr>
          <p:cNvSpPr/>
          <p:nvPr/>
        </p:nvSpPr>
        <p:spPr>
          <a:xfrm>
            <a:off x="291549" y="4257788"/>
            <a:ext cx="4263884" cy="2425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0B1BB6A-4BEB-41F2-A749-CCBD7DD4E73D}"/>
              </a:ext>
            </a:extLst>
          </p:cNvPr>
          <p:cNvSpPr/>
          <p:nvPr/>
        </p:nvSpPr>
        <p:spPr>
          <a:xfrm>
            <a:off x="512893" y="337837"/>
            <a:ext cx="25523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القراءة الموجهة</a:t>
            </a:r>
          </a:p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وتصميم الجداول </a:t>
            </a:r>
          </a:p>
        </p:txBody>
      </p:sp>
    </p:spTree>
    <p:extLst>
      <p:ext uri="{BB962C8B-B14F-4D97-AF65-F5344CB8AC3E}">
        <p14:creationId xmlns:p14="http://schemas.microsoft.com/office/powerpoint/2010/main" val="66257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2913A80-213D-4B19-87B3-593CBF467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7116417" cy="684474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723E770-5A7D-48E6-98DC-265F9F44E34D}"/>
              </a:ext>
            </a:extLst>
          </p:cNvPr>
          <p:cNvSpPr/>
          <p:nvPr/>
        </p:nvSpPr>
        <p:spPr>
          <a:xfrm>
            <a:off x="4399722" y="0"/>
            <a:ext cx="711641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الأهداف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ar-SA" sz="5400" dirty="0">
                <a:ln w="0">
                  <a:solidFill>
                    <a:sysClr val="windowText" lastClr="000000"/>
                  </a:solidFill>
                </a:ln>
                <a:solidFill>
                  <a:srgbClr val="B2CDA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تقارن بين مناعة غير متخصصة (العامة) ومتخصصة (النوعية).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ar-SA" sz="5400" dirty="0">
                <a:ln w="0">
                  <a:solidFill>
                    <a:sysClr val="windowText" lastClr="000000"/>
                  </a:solidFill>
                </a:ln>
                <a:solidFill>
                  <a:srgbClr val="B2CDA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تلخيص تركيب الجهاز </a:t>
            </a:r>
            <a:r>
              <a:rPr lang="ar-SA" sz="5400" dirty="0" err="1">
                <a:ln w="0">
                  <a:solidFill>
                    <a:sysClr val="windowText" lastClr="000000"/>
                  </a:solidFill>
                </a:ln>
                <a:solidFill>
                  <a:srgbClr val="B2CDA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اليمفي</a:t>
            </a:r>
            <a:r>
              <a:rPr lang="ar-SA" sz="5400" dirty="0">
                <a:ln w="0">
                  <a:solidFill>
                    <a:sysClr val="windowText" lastClr="000000"/>
                  </a:solidFill>
                </a:ln>
                <a:solidFill>
                  <a:srgbClr val="B2CDA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ووظيفته 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ar-SA" sz="5400" dirty="0">
                <a:ln w="0">
                  <a:solidFill>
                    <a:sysClr val="windowText" lastClr="000000"/>
                  </a:solidFill>
                </a:ln>
                <a:solidFill>
                  <a:srgbClr val="B2CDA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تميز بين المناعة السلبية والمناعة الإيجابية </a:t>
            </a:r>
            <a:endParaRPr lang="ar-SA" sz="2000" dirty="0">
              <a:ln w="0">
                <a:solidFill>
                  <a:sysClr val="windowText" lastClr="000000"/>
                </a:solidFill>
              </a:ln>
              <a:solidFill>
                <a:srgbClr val="B2CDA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59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7CA091-7299-4A8E-A78D-F64791260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05" r="17823"/>
          <a:stretch/>
        </p:blipFill>
        <p:spPr>
          <a:xfrm>
            <a:off x="313899" y="328818"/>
            <a:ext cx="5622877" cy="627669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85E5CDA-5206-4764-9DDB-38C31CC3E48F}"/>
              </a:ext>
            </a:extLst>
          </p:cNvPr>
          <p:cNvSpPr/>
          <p:nvPr/>
        </p:nvSpPr>
        <p:spPr>
          <a:xfrm>
            <a:off x="5829300" y="964675"/>
            <a:ext cx="5416614" cy="50783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ضوء ما تعلمته عن المناعة السالبة ناقشي دور الرضاعة الطبيعية في حماية الطفل ومناعته من الامراض </a:t>
            </a:r>
          </a:p>
        </p:txBody>
      </p:sp>
    </p:spTree>
    <p:extLst>
      <p:ext uri="{BB962C8B-B14F-4D97-AF65-F5344CB8AC3E}">
        <p14:creationId xmlns:p14="http://schemas.microsoft.com/office/powerpoint/2010/main" val="2329995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F52D769-A6EA-40A5-97B3-7C3126ADFD86}"/>
              </a:ext>
            </a:extLst>
          </p:cNvPr>
          <p:cNvSpPr/>
          <p:nvPr/>
        </p:nvSpPr>
        <p:spPr>
          <a:xfrm>
            <a:off x="1840396" y="817054"/>
            <a:ext cx="5416614" cy="50783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 أقرئي في كتابكِ المقرر عن المناعة الإيجابية ثم اكملي فجوة المعلومات التالية  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4951E40-6475-4B12-B531-6728EF27F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757" y="454564"/>
            <a:ext cx="4112101" cy="59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91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9401D05-F4CE-4737-8294-90776FB3C7CE}"/>
              </a:ext>
            </a:extLst>
          </p:cNvPr>
          <p:cNvSpPr/>
          <p:nvPr/>
        </p:nvSpPr>
        <p:spPr>
          <a:xfrm>
            <a:off x="66261" y="449422"/>
            <a:ext cx="9947380" cy="600164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تتكون المناعة الإيجابية بعد تعرض الجسم لمولدات ضد المرض وتكون وإنتاج </a:t>
            </a:r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الخلايا الذاكرة</a:t>
            </a:r>
          </a:p>
          <a:p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 تحدث المناعة الإيجابية نتيجة </a:t>
            </a:r>
            <a:r>
              <a:rPr lang="ar-SA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حدوث مرض معد 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 نتيجة </a:t>
            </a:r>
            <a:r>
              <a:rPr lang="ar-SA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التطعيم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الذي يسمى بالتحصين أيضاً</a:t>
            </a:r>
          </a:p>
          <a:p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 </a:t>
            </a:r>
            <a:r>
              <a:rPr lang="ar-SA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التطعيم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حقن الجسم عن قصد بمولد ضد بهدف تطوير استجابة أولية وخلايا ذاكرة مناعية </a:t>
            </a:r>
          </a:p>
          <a:p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 تحتوي التطعيمات على </a:t>
            </a:r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مسببات مرض ميتة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 </a:t>
            </a:r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ضعيفة غير قادرة على التسبب بال</a:t>
            </a:r>
            <a:r>
              <a:rPr lang="ar-SA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مرض </a:t>
            </a:r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EA20AAC-EB33-49C2-9496-B632C07F6694}"/>
              </a:ext>
            </a:extLst>
          </p:cNvPr>
          <p:cNvSpPr/>
          <p:nvPr/>
        </p:nvSpPr>
        <p:spPr>
          <a:xfrm>
            <a:off x="10093152" y="449422"/>
            <a:ext cx="2027581" cy="193899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اكملي فجوة المعلومات التالية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824516D-6A65-4099-AC29-7A3B92AF4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152" y="2481178"/>
            <a:ext cx="2000250" cy="3969887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960C0A4-C277-465E-A4EA-B13C109A052C}"/>
              </a:ext>
            </a:extLst>
          </p:cNvPr>
          <p:cNvSpPr/>
          <p:nvPr/>
        </p:nvSpPr>
        <p:spPr>
          <a:xfrm>
            <a:off x="225286" y="1228848"/>
            <a:ext cx="2862469" cy="808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.................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31A7927-0255-40CF-83D1-71160BACBF19}"/>
              </a:ext>
            </a:extLst>
          </p:cNvPr>
          <p:cNvSpPr/>
          <p:nvPr/>
        </p:nvSpPr>
        <p:spPr>
          <a:xfrm>
            <a:off x="477079" y="2039034"/>
            <a:ext cx="3558206" cy="619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.....................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468AB7D-4438-4100-9779-1BF5BC07494A}"/>
              </a:ext>
            </a:extLst>
          </p:cNvPr>
          <p:cNvSpPr/>
          <p:nvPr/>
        </p:nvSpPr>
        <p:spPr>
          <a:xfrm>
            <a:off x="6679096" y="2658282"/>
            <a:ext cx="1543877" cy="747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........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A18A11F-C120-4FC7-B46E-0DB1D1A9A9B6}"/>
              </a:ext>
            </a:extLst>
          </p:cNvPr>
          <p:cNvSpPr/>
          <p:nvPr/>
        </p:nvSpPr>
        <p:spPr>
          <a:xfrm>
            <a:off x="8196469" y="3392557"/>
            <a:ext cx="1543877" cy="747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........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BB46E6B-BFF1-4FE8-B69A-265B38C09722}"/>
              </a:ext>
            </a:extLst>
          </p:cNvPr>
          <p:cNvSpPr/>
          <p:nvPr/>
        </p:nvSpPr>
        <p:spPr>
          <a:xfrm>
            <a:off x="1232453" y="4830938"/>
            <a:ext cx="3975652" cy="747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.......................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295DB68-D2B4-452F-B047-0E838AD4964D}"/>
              </a:ext>
            </a:extLst>
          </p:cNvPr>
          <p:cNvSpPr/>
          <p:nvPr/>
        </p:nvSpPr>
        <p:spPr>
          <a:xfrm>
            <a:off x="2133600" y="5665765"/>
            <a:ext cx="7840285" cy="747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41523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26B48323-2A98-4588-B95B-0488ABB649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992333"/>
              </p:ext>
            </p:extLst>
          </p:nvPr>
        </p:nvGraphicFramePr>
        <p:xfrm>
          <a:off x="2090450" y="949427"/>
          <a:ext cx="9900000" cy="5486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2520906524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569587731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1977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B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المناعة السالبة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B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المناعة النشطة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970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كيفية تكونها في الجسم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B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الحقن </a:t>
                      </a:r>
                      <a:r>
                        <a:rPr lang="ar-SA" sz="3600" b="1" dirty="0" err="1">
                          <a:solidFill>
                            <a:schemeClr val="tx1"/>
                          </a:solidFill>
                        </a:rPr>
                        <a:t>باجسام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 مضادة جاهزة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الإصابة بالمرض الحقن بمسبب مرض ميت أو ضعيف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50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سرعة تكونها في الجسم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B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أسرع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أبطء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619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استمرارية عملها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B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تدوم أقل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تدوم أكثر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769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متى تأخذ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B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عند الإصابة بالمرض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في الطفولة  غالبا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40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تحفيزها للمناعة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B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لا تحفز جهاز المناعة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تحفز جهاز المناعة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860774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47C84260-CDB0-4D14-B5C8-AA40AF991D1E}"/>
              </a:ext>
            </a:extLst>
          </p:cNvPr>
          <p:cNvSpPr/>
          <p:nvPr/>
        </p:nvSpPr>
        <p:spPr>
          <a:xfrm>
            <a:off x="2428788" y="39756"/>
            <a:ext cx="9548410" cy="830997"/>
          </a:xfrm>
          <a:prstGeom prst="rect">
            <a:avLst/>
          </a:prstGeom>
          <a:solidFill>
            <a:srgbClr val="FFE7D5"/>
          </a:solidFill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قارني: بين المناعة السالبة والمناعة النشطة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4E99B89-ADEB-4470-AE3F-1B3561830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3" y="1651790"/>
            <a:ext cx="1937896" cy="505968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1D2D618-AA62-4C39-9C16-0A230C3EA4D4}"/>
              </a:ext>
            </a:extLst>
          </p:cNvPr>
          <p:cNvSpPr/>
          <p:nvPr/>
        </p:nvSpPr>
        <p:spPr>
          <a:xfrm>
            <a:off x="145774" y="85972"/>
            <a:ext cx="1474851" cy="1446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مهارة التحليل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BAF9BB7-FB77-4162-A63E-0ED827C6BB13}"/>
              </a:ext>
            </a:extLst>
          </p:cNvPr>
          <p:cNvSpPr/>
          <p:nvPr/>
        </p:nvSpPr>
        <p:spPr>
          <a:xfrm>
            <a:off x="5937410" y="3419060"/>
            <a:ext cx="2531165" cy="1033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97DA170-9764-4F5D-9E3C-B8A03121D57A}"/>
              </a:ext>
            </a:extLst>
          </p:cNvPr>
          <p:cNvSpPr/>
          <p:nvPr/>
        </p:nvSpPr>
        <p:spPr>
          <a:xfrm>
            <a:off x="2143458" y="1651790"/>
            <a:ext cx="3420000" cy="1585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00D8235-A04E-4027-AA6B-93DD44CE0FDB}"/>
              </a:ext>
            </a:extLst>
          </p:cNvPr>
          <p:cNvSpPr/>
          <p:nvPr/>
        </p:nvSpPr>
        <p:spPr>
          <a:xfrm>
            <a:off x="5937410" y="1651790"/>
            <a:ext cx="3087319" cy="1205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D141689-3ED5-4645-8BEA-F9ECD6974308}"/>
              </a:ext>
            </a:extLst>
          </p:cNvPr>
          <p:cNvSpPr/>
          <p:nvPr/>
        </p:nvSpPr>
        <p:spPr>
          <a:xfrm>
            <a:off x="2663686" y="3419061"/>
            <a:ext cx="2531165" cy="1044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41F9270-EC45-42E2-AF3D-C31D6EBABA1B}"/>
              </a:ext>
            </a:extLst>
          </p:cNvPr>
          <p:cNvSpPr/>
          <p:nvPr/>
        </p:nvSpPr>
        <p:spPr>
          <a:xfrm>
            <a:off x="5774867" y="4551066"/>
            <a:ext cx="2531165" cy="575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B9D3911-98DF-4015-9EEB-9A00151F7F76}"/>
              </a:ext>
            </a:extLst>
          </p:cNvPr>
          <p:cNvSpPr/>
          <p:nvPr/>
        </p:nvSpPr>
        <p:spPr>
          <a:xfrm>
            <a:off x="2663686" y="4589800"/>
            <a:ext cx="2531165" cy="50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D8C1630-896F-4C2F-81FE-EE0BA3F1CD1D}"/>
              </a:ext>
            </a:extLst>
          </p:cNvPr>
          <p:cNvSpPr/>
          <p:nvPr/>
        </p:nvSpPr>
        <p:spPr>
          <a:xfrm>
            <a:off x="5793102" y="5198305"/>
            <a:ext cx="3231627" cy="570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8ACC461-4DE2-456C-9472-BA8E0BDF254A}"/>
              </a:ext>
            </a:extLst>
          </p:cNvPr>
          <p:cNvSpPr/>
          <p:nvPr/>
        </p:nvSpPr>
        <p:spPr>
          <a:xfrm>
            <a:off x="2428789" y="5197951"/>
            <a:ext cx="2859780" cy="54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18253CD-3EE8-44B9-B546-50F8BB96C132}"/>
              </a:ext>
            </a:extLst>
          </p:cNvPr>
          <p:cNvSpPr/>
          <p:nvPr/>
        </p:nvSpPr>
        <p:spPr>
          <a:xfrm>
            <a:off x="5937410" y="5843393"/>
            <a:ext cx="3267177" cy="54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78387C2-4DD1-41A1-B47F-8D6A2F68C723}"/>
              </a:ext>
            </a:extLst>
          </p:cNvPr>
          <p:cNvSpPr/>
          <p:nvPr/>
        </p:nvSpPr>
        <p:spPr>
          <a:xfrm>
            <a:off x="2473984" y="5842793"/>
            <a:ext cx="2969836" cy="54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0074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293BCA6-85F4-46DB-9AB4-D112A9ACD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22530"/>
            <a:ext cx="11136969" cy="514453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DF2388A-9B88-40ED-A48D-59E3E261AC5D}"/>
              </a:ext>
            </a:extLst>
          </p:cNvPr>
          <p:cNvSpPr/>
          <p:nvPr/>
        </p:nvSpPr>
        <p:spPr>
          <a:xfrm>
            <a:off x="3090530" y="197631"/>
            <a:ext cx="5931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جدول بالتطعيمات الشائعة </a:t>
            </a:r>
          </a:p>
        </p:txBody>
      </p:sp>
    </p:spTree>
    <p:extLst>
      <p:ext uri="{BB962C8B-B14F-4D97-AF65-F5344CB8AC3E}">
        <p14:creationId xmlns:p14="http://schemas.microsoft.com/office/powerpoint/2010/main" val="31765650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جدول التطعيمات في السعودية">
            <a:extLst>
              <a:ext uri="{FF2B5EF4-FFF2-40B4-BE49-F238E27FC236}">
                <a16:creationId xmlns:a16="http://schemas.microsoft.com/office/drawing/2014/main" id="{FD61275D-04F7-4AFC-BC0C-F8AC1E4A4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295422"/>
            <a:ext cx="8925441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1CD7F55-9C51-4226-83D5-79F709988B34}"/>
              </a:ext>
            </a:extLst>
          </p:cNvPr>
          <p:cNvSpPr/>
          <p:nvPr/>
        </p:nvSpPr>
        <p:spPr>
          <a:xfrm>
            <a:off x="9037983" y="515683"/>
            <a:ext cx="3262551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كما نلاحظ ان التطعيمات ضد مرض معين كشلل الأطفال تأخذ في عدة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جراعات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187472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2AEB1D0-D84E-443D-A3FF-837200CDCA3E}"/>
              </a:ext>
            </a:extLst>
          </p:cNvPr>
          <p:cNvSpPr/>
          <p:nvPr/>
        </p:nvSpPr>
        <p:spPr>
          <a:xfrm>
            <a:off x="1080053" y="106017"/>
            <a:ext cx="10564129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فسري:</a:t>
            </a:r>
          </a:p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تعطى التطعيمات  للمرض في اكثر من جرعة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EA8D9B9-5EFC-4FB2-B5A3-743F6874F9E2}"/>
              </a:ext>
            </a:extLst>
          </p:cNvPr>
          <p:cNvSpPr/>
          <p:nvPr/>
        </p:nvSpPr>
        <p:spPr>
          <a:xfrm>
            <a:off x="2928732" y="2166735"/>
            <a:ext cx="9020252" cy="4247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إن المناعة الثانوية (الاستجابة التي تحدث ضد مولد الضد مرة أخرى )تزيد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الاستجابة المناعية إذ تزود الجسم بحماية أكبر من المخلوقات الحية الدقيقة المسببة للمرض وتزيد 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فاعلية التطعيم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BC5C392-12C1-4A17-9AF5-BB4C799AB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5" y="2166734"/>
            <a:ext cx="2610679" cy="42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256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37C8311-AF19-4147-9434-CB767B8A3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44"/>
          <a:stretch/>
        </p:blipFill>
        <p:spPr>
          <a:xfrm>
            <a:off x="0" y="0"/>
            <a:ext cx="9107606" cy="672896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6CE435D-DAD3-4F97-895A-953FBF775DCA}"/>
              </a:ext>
            </a:extLst>
          </p:cNvPr>
          <p:cNvSpPr/>
          <p:nvPr/>
        </p:nvSpPr>
        <p:spPr>
          <a:xfrm>
            <a:off x="9012072" y="456147"/>
            <a:ext cx="3084394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حللي: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وجه الاختلاف بين الاستجابة المناعية الأولية والاستجابة المناعية الثانوية </a:t>
            </a:r>
          </a:p>
        </p:txBody>
      </p:sp>
    </p:spTree>
    <p:extLst>
      <p:ext uri="{BB962C8B-B14F-4D97-AF65-F5344CB8AC3E}">
        <p14:creationId xmlns:p14="http://schemas.microsoft.com/office/powerpoint/2010/main" val="9051961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26B48323-2A98-4588-B95B-0488ABB649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052205"/>
              </p:ext>
            </p:extLst>
          </p:nvPr>
        </p:nvGraphicFramePr>
        <p:xfrm>
          <a:off x="2415536" y="1651790"/>
          <a:ext cx="9540000" cy="5059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420000">
                  <a:extLst>
                    <a:ext uri="{9D8B030D-6E8A-4147-A177-3AD203B41FA5}">
                      <a16:colId xmlns:a16="http://schemas.microsoft.com/office/drawing/2014/main" val="2520906524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569587731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31977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B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المناعة الاولية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B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المناعة الثانوية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970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سرعة حدوث الاستجابة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B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ابطء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أسرع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50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استجابة الخلايا البائية </a:t>
                      </a:r>
                      <a:r>
                        <a:rPr lang="ar-SA" sz="4400" dirty="0" err="1">
                          <a:solidFill>
                            <a:schemeClr val="tx1"/>
                          </a:solidFill>
                        </a:rPr>
                        <a:t>والتائية</a:t>
                      </a:r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B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أقل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أكبر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619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استمرارية عمل الخلايا الذاكرة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B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تدوم أقل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تدوم أكثر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769481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47C84260-CDB0-4D14-B5C8-AA40AF991D1E}"/>
              </a:ext>
            </a:extLst>
          </p:cNvPr>
          <p:cNvSpPr/>
          <p:nvPr/>
        </p:nvSpPr>
        <p:spPr>
          <a:xfrm>
            <a:off x="1709532" y="66260"/>
            <a:ext cx="10254414" cy="1446550"/>
          </a:xfrm>
          <a:prstGeom prst="rect">
            <a:avLst/>
          </a:prstGeom>
          <a:solidFill>
            <a:srgbClr val="FFE7D5"/>
          </a:solidFill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حللي: ما وجه الاختلاف بين الاستجابة المناعية الأولية والاستجابة المناعية الثانوية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4E99B89-ADEB-4470-AE3F-1B3561830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651790"/>
            <a:ext cx="2107095" cy="505968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1D2D618-AA62-4C39-9C16-0A230C3EA4D4}"/>
              </a:ext>
            </a:extLst>
          </p:cNvPr>
          <p:cNvSpPr/>
          <p:nvPr/>
        </p:nvSpPr>
        <p:spPr>
          <a:xfrm>
            <a:off x="145774" y="85972"/>
            <a:ext cx="1474851" cy="1446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مهارة التحليل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51246B5-525B-4C33-AA34-A47ECB92DC7E}"/>
              </a:ext>
            </a:extLst>
          </p:cNvPr>
          <p:cNvSpPr/>
          <p:nvPr/>
        </p:nvSpPr>
        <p:spPr>
          <a:xfrm>
            <a:off x="5698435" y="2491409"/>
            <a:ext cx="2531165" cy="1205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1ADD3F5-AA56-4DA2-A8B7-15177FC36839}"/>
              </a:ext>
            </a:extLst>
          </p:cNvPr>
          <p:cNvSpPr/>
          <p:nvPr/>
        </p:nvSpPr>
        <p:spPr>
          <a:xfrm>
            <a:off x="2601064" y="2491409"/>
            <a:ext cx="2531165" cy="1205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2727C9F-2BFA-4E38-86F7-EAB4EACE0DEB}"/>
              </a:ext>
            </a:extLst>
          </p:cNvPr>
          <p:cNvSpPr/>
          <p:nvPr/>
        </p:nvSpPr>
        <p:spPr>
          <a:xfrm>
            <a:off x="5707921" y="3922476"/>
            <a:ext cx="2531165" cy="1205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58E7104-80E1-4AEA-9C26-267494358260}"/>
              </a:ext>
            </a:extLst>
          </p:cNvPr>
          <p:cNvSpPr/>
          <p:nvPr/>
        </p:nvSpPr>
        <p:spPr>
          <a:xfrm>
            <a:off x="2601064" y="3922476"/>
            <a:ext cx="2531165" cy="1205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FC00BB4-37B6-46A2-B507-1C6F7E0989D4}"/>
              </a:ext>
            </a:extLst>
          </p:cNvPr>
          <p:cNvSpPr/>
          <p:nvPr/>
        </p:nvSpPr>
        <p:spPr>
          <a:xfrm>
            <a:off x="5575399" y="5343477"/>
            <a:ext cx="2531165" cy="1205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3B99A2B-5C54-498A-A6AD-7BEA067C826E}"/>
              </a:ext>
            </a:extLst>
          </p:cNvPr>
          <p:cNvSpPr/>
          <p:nvPr/>
        </p:nvSpPr>
        <p:spPr>
          <a:xfrm>
            <a:off x="2729885" y="5353543"/>
            <a:ext cx="2531165" cy="1205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993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B2B5F9D-24BD-4D85-8187-962C4BE4CA12}"/>
              </a:ext>
            </a:extLst>
          </p:cNvPr>
          <p:cNvSpPr/>
          <p:nvPr/>
        </p:nvSpPr>
        <p:spPr>
          <a:xfrm>
            <a:off x="6373504" y="278727"/>
            <a:ext cx="5417962" cy="3416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تخيلي معي ماذا سيحدث</a:t>
            </a:r>
          </a:p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لجسم الانسان لو: </a:t>
            </a:r>
            <a:r>
              <a:rPr lang="ar-SA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أصيب الجهاز المناعي بالعيب أو </a:t>
            </a:r>
            <a:r>
              <a:rPr lang="ar-SA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بالخلل</a:t>
            </a:r>
            <a:r>
              <a:rPr lang="ar-SA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F4F34C5-5580-437B-8A05-62F5E3E37DF3}"/>
              </a:ext>
            </a:extLst>
          </p:cNvPr>
          <p:cNvSpPr/>
          <p:nvPr/>
        </p:nvSpPr>
        <p:spPr>
          <a:xfrm>
            <a:off x="6373504" y="3897582"/>
            <a:ext cx="5417962" cy="2700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زيادة احتمال تطور الأمراض المعدية وكذلك بعض أنواع السرطانات</a:t>
            </a:r>
            <a:endParaRPr lang="ar-SA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348C3AE-BEAF-4C0F-825F-07BE831D78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960" y1="30537" x2="44960" y2="30537"/>
                        <a14:foregroundMark x1="38024" y1="30537" x2="38024" y2="30537"/>
                        <a14:foregroundMark x1="69315" y1="56636" x2="69315" y2="56636"/>
                        <a14:foregroundMark x1="69315" y1="56636" x2="69315" y2="56636"/>
                        <a14:foregroundMark x1="61411" y1="56999" x2="61411" y2="56999"/>
                        <a14:foregroundMark x1="57540" y1="57604" x2="57540" y2="57604"/>
                        <a14:foregroundMark x1="56169" y1="56232" x2="56169" y2="56232"/>
                        <a14:foregroundMark x1="61774" y1="51795" x2="61774" y2="51795"/>
                        <a14:foregroundMark x1="61774" y1="51795" x2="61774" y2="51795"/>
                        <a14:foregroundMark x1="62742" y1="51029" x2="62742" y2="51029"/>
                        <a14:foregroundMark x1="62742" y1="49294" x2="62742" y2="49294"/>
                        <a14:foregroundMark x1="63911" y1="49294" x2="63911" y2="49294"/>
                        <a14:foregroundMark x1="51169" y1="31303" x2="51169" y2="31303"/>
                        <a14:foregroundMark x1="51935" y1="30133" x2="51935" y2="30133"/>
                        <a14:foregroundMark x1="51935" y1="24163" x2="51935" y2="24163"/>
                        <a14:foregroundMark x1="51371" y1="45785" x2="51371" y2="45785"/>
                        <a14:foregroundMark x1="51371" y1="45785" x2="51371" y2="45785"/>
                        <a14:foregroundMark x1="51371" y1="40984" x2="51371" y2="40984"/>
                      </a14:backgroundRemoval>
                    </a14:imgEffect>
                  </a14:imgLayer>
                </a14:imgProps>
              </a:ext>
            </a:extLst>
          </a:blip>
          <a:srcRect l="16197" t="19710" r="15038" b="15362"/>
          <a:stretch/>
        </p:blipFill>
        <p:spPr>
          <a:xfrm>
            <a:off x="636104" y="278726"/>
            <a:ext cx="5367131" cy="631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7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3252EBC0-3C97-43C2-B395-6932E7BF8C16}"/>
              </a:ext>
            </a:extLst>
          </p:cNvPr>
          <p:cNvSpPr/>
          <p:nvPr/>
        </p:nvSpPr>
        <p:spPr>
          <a:xfrm>
            <a:off x="3312340" y="293096"/>
            <a:ext cx="455445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المفردات الجديدة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DC1B559-1797-4233-91F0-916AF06B8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r="7163"/>
          <a:stretch/>
        </p:blipFill>
        <p:spPr>
          <a:xfrm>
            <a:off x="731520" y="4011309"/>
            <a:ext cx="4600135" cy="268994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85CEDA7-5D0E-4313-9560-92AA2EC129CF}"/>
              </a:ext>
            </a:extLst>
          </p:cNvPr>
          <p:cNvSpPr/>
          <p:nvPr/>
        </p:nvSpPr>
        <p:spPr>
          <a:xfrm>
            <a:off x="5894366" y="1383781"/>
            <a:ext cx="608391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البروتين المتمم (المكمل)</a:t>
            </a:r>
          </a:p>
          <a:p>
            <a:r>
              <a:rPr lang="ar-SA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الإنترفيرون</a:t>
            </a:r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الخلايا اللمفية </a:t>
            </a:r>
          </a:p>
          <a:p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الجسم المضاد </a:t>
            </a:r>
          </a:p>
          <a:p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الخلايا البلازمية</a:t>
            </a:r>
          </a:p>
          <a:p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الخلايا </a:t>
            </a:r>
            <a:r>
              <a:rPr lang="ar-SA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المساعدة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1792E5D-7660-4F66-A9AA-B5A0F988C910}"/>
              </a:ext>
            </a:extLst>
          </p:cNvPr>
          <p:cNvSpPr/>
          <p:nvPr/>
        </p:nvSpPr>
        <p:spPr>
          <a:xfrm>
            <a:off x="230489" y="1383781"/>
            <a:ext cx="522777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الخلايا </a:t>
            </a:r>
            <a:r>
              <a:rPr lang="ar-SA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التائية</a:t>
            </a:r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القاتلة </a:t>
            </a:r>
          </a:p>
          <a:p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الخلايا الذاكرة </a:t>
            </a:r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التطعيم (التحصين)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5230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7789AC4-AFE1-43AE-90DD-4466FC2D97F4}"/>
              </a:ext>
            </a:extLst>
          </p:cNvPr>
          <p:cNvSpPr/>
          <p:nvPr/>
        </p:nvSpPr>
        <p:spPr>
          <a:xfrm>
            <a:off x="3112736" y="61549"/>
            <a:ext cx="8710775" cy="1446550"/>
          </a:xfrm>
          <a:prstGeom prst="rect">
            <a:avLst/>
          </a:prstGeom>
          <a:solidFill>
            <a:srgbClr val="EDE8BE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>
                  <a:noFill/>
                </a:ln>
                <a:solidFill>
                  <a:srgbClr val="9411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اختبري معلوماتكـِ عن مرض الإيدز وذلك بالحكم على صحة أو خطأ المعلومات التالية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EE4FC11-3ED4-427A-BD5C-D2E0AAE91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9" t="7509" r="2064" b="27361"/>
          <a:stretch/>
        </p:blipFill>
        <p:spPr>
          <a:xfrm>
            <a:off x="286603" y="88845"/>
            <a:ext cx="2661313" cy="1446550"/>
          </a:xfrm>
          <a:prstGeom prst="rect">
            <a:avLst/>
          </a:prstGeom>
        </p:spPr>
      </p:pic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95004880-A657-42D4-98CC-5751D7334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066924"/>
              </p:ext>
            </p:extLst>
          </p:nvPr>
        </p:nvGraphicFramePr>
        <p:xfrm>
          <a:off x="107287" y="1634061"/>
          <a:ext cx="11880000" cy="51206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440000">
                  <a:extLst>
                    <a:ext uri="{9D8B030D-6E8A-4147-A177-3AD203B41FA5}">
                      <a16:colId xmlns:a16="http://schemas.microsoft.com/office/drawing/2014/main" val="25795841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7238144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العبارة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/>
                        <a:t>العلامة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86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3600" dirty="0"/>
                        <a:t>*ينتج مرض الإيدز عن الفيروس الارتجاعي </a:t>
                      </a:r>
                      <a:r>
                        <a:rPr lang="en-US" sz="3600" dirty="0"/>
                        <a:t>HIV</a:t>
                      </a:r>
                      <a:r>
                        <a:rPr lang="ar-SA" sz="3600" dirty="0"/>
                        <a:t> </a:t>
                      </a:r>
                      <a:r>
                        <a:rPr lang="en-US" sz="3600" dirty="0"/>
                        <a:t>)</a:t>
                      </a:r>
                      <a:r>
                        <a:rPr lang="ar-SA" sz="3600" dirty="0"/>
                        <a:t>يحتوي الـ</a:t>
                      </a:r>
                      <a:r>
                        <a:rPr lang="en-US" sz="3600" dirty="0"/>
                        <a:t>RNA</a:t>
                      </a:r>
                      <a:r>
                        <a:rPr lang="ar-SA" sz="3600" dirty="0"/>
                        <a:t>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4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3600" dirty="0"/>
                        <a:t>*يصيب فيروس الإيدز خلايا الدم البيضاء الأكولة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27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3600" dirty="0"/>
                        <a:t>* تظهر أعراض الإصابة بمرض الايدز مباشرة بعد العدوى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243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3600" dirty="0"/>
                        <a:t>* يمكن أن ينتقل الإيدز بواسطة  العلاقات الجنسية أو نقل الدم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43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3600" dirty="0"/>
                        <a:t>*أول إصابة ظهرة </a:t>
                      </a:r>
                      <a:r>
                        <a:rPr lang="ar-SA" sz="3600" dirty="0" err="1"/>
                        <a:t>بالأيدز</a:t>
                      </a:r>
                      <a:r>
                        <a:rPr lang="ar-SA" sz="3600" dirty="0"/>
                        <a:t> كانت بين الشاذين جنسيا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78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3600" dirty="0"/>
                        <a:t>* المصاب بالإيدز عرضة للعدوى والامراض السرطانية أكثر من غيره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11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SA" sz="3600" dirty="0"/>
                        <a:t>* اصبح علاج الايدز ممكن ومتوفر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777232"/>
                  </a:ext>
                </a:extLst>
              </a:tr>
            </a:tbl>
          </a:graphicData>
        </a:graphic>
      </p:graphicFrame>
      <p:pic>
        <p:nvPicPr>
          <p:cNvPr id="7" name="رسم 6" descr="علامة تأشير">
            <a:extLst>
              <a:ext uri="{FF2B5EF4-FFF2-40B4-BE49-F238E27FC236}">
                <a16:creationId xmlns:a16="http://schemas.microsoft.com/office/drawing/2014/main" id="{A1D18E23-AF4A-484E-AE9F-21545DBF6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262" y="2300785"/>
            <a:ext cx="616423" cy="616423"/>
          </a:xfrm>
          <a:prstGeom prst="rect">
            <a:avLst/>
          </a:prstGeom>
        </p:spPr>
      </p:pic>
      <p:pic>
        <p:nvPicPr>
          <p:cNvPr id="8" name="رسم 7" descr="علامة تأشير">
            <a:extLst>
              <a:ext uri="{FF2B5EF4-FFF2-40B4-BE49-F238E27FC236}">
                <a16:creationId xmlns:a16="http://schemas.microsoft.com/office/drawing/2014/main" id="{37BEC4E7-920F-4087-B73A-B310967E7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262" y="4219531"/>
            <a:ext cx="616423" cy="616423"/>
          </a:xfrm>
          <a:prstGeom prst="rect">
            <a:avLst/>
          </a:prstGeom>
        </p:spPr>
      </p:pic>
      <p:pic>
        <p:nvPicPr>
          <p:cNvPr id="9" name="رسم 8" descr="علامة تأشير">
            <a:extLst>
              <a:ext uri="{FF2B5EF4-FFF2-40B4-BE49-F238E27FC236}">
                <a16:creationId xmlns:a16="http://schemas.microsoft.com/office/drawing/2014/main" id="{5D1ACE5C-DC7D-4077-B943-D9D10C8FC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261" y="4870693"/>
            <a:ext cx="616423" cy="616423"/>
          </a:xfrm>
          <a:prstGeom prst="rect">
            <a:avLst/>
          </a:prstGeom>
        </p:spPr>
      </p:pic>
      <p:pic>
        <p:nvPicPr>
          <p:cNvPr id="10" name="رسم 9" descr="علامة تأشير">
            <a:extLst>
              <a:ext uri="{FF2B5EF4-FFF2-40B4-BE49-F238E27FC236}">
                <a16:creationId xmlns:a16="http://schemas.microsoft.com/office/drawing/2014/main" id="{F9B1C148-2A08-40E9-97CC-1080B7E6C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260" y="5504485"/>
            <a:ext cx="616423" cy="616423"/>
          </a:xfrm>
          <a:prstGeom prst="rect">
            <a:avLst/>
          </a:prstGeom>
        </p:spPr>
      </p:pic>
      <p:pic>
        <p:nvPicPr>
          <p:cNvPr id="12" name="رسم 11" descr="إغلاق">
            <a:extLst>
              <a:ext uri="{FF2B5EF4-FFF2-40B4-BE49-F238E27FC236}">
                <a16:creationId xmlns:a16="http://schemas.microsoft.com/office/drawing/2014/main" id="{FE1DBA99-7653-4E7E-BFC7-AEDE3C435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022" y="2917208"/>
            <a:ext cx="684661" cy="684661"/>
          </a:xfrm>
          <a:prstGeom prst="rect">
            <a:avLst/>
          </a:prstGeom>
        </p:spPr>
      </p:pic>
      <p:pic>
        <p:nvPicPr>
          <p:cNvPr id="13" name="رسم 12" descr="إغلاق">
            <a:extLst>
              <a:ext uri="{FF2B5EF4-FFF2-40B4-BE49-F238E27FC236}">
                <a16:creationId xmlns:a16="http://schemas.microsoft.com/office/drawing/2014/main" id="{5988C5C3-FFDE-46EB-9B21-C8DD11F69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020" y="3533631"/>
            <a:ext cx="684661" cy="684661"/>
          </a:xfrm>
          <a:prstGeom prst="rect">
            <a:avLst/>
          </a:prstGeom>
        </p:spPr>
      </p:pic>
      <p:pic>
        <p:nvPicPr>
          <p:cNvPr id="14" name="رسم 13" descr="إغلاق">
            <a:extLst>
              <a:ext uri="{FF2B5EF4-FFF2-40B4-BE49-F238E27FC236}">
                <a16:creationId xmlns:a16="http://schemas.microsoft.com/office/drawing/2014/main" id="{3B1A4587-B911-41CD-8D78-31A1DC954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019" y="6095474"/>
            <a:ext cx="684661" cy="684661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F5C18AA7-5B00-4FD0-BF1E-CFF40A66E6F6}"/>
              </a:ext>
            </a:extLst>
          </p:cNvPr>
          <p:cNvSpPr/>
          <p:nvPr/>
        </p:nvSpPr>
        <p:spPr>
          <a:xfrm>
            <a:off x="286603" y="2326842"/>
            <a:ext cx="1064525" cy="518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B45016CE-F6E0-4BB1-9A2E-FD478B69323C}"/>
              </a:ext>
            </a:extLst>
          </p:cNvPr>
          <p:cNvSpPr/>
          <p:nvPr/>
        </p:nvSpPr>
        <p:spPr>
          <a:xfrm>
            <a:off x="308208" y="2970647"/>
            <a:ext cx="1064525" cy="518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427A8E8-2226-4A85-970E-78E8DE34D6F8}"/>
              </a:ext>
            </a:extLst>
          </p:cNvPr>
          <p:cNvSpPr/>
          <p:nvPr/>
        </p:nvSpPr>
        <p:spPr>
          <a:xfrm>
            <a:off x="286603" y="3596511"/>
            <a:ext cx="1064525" cy="518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62418A1-B933-4822-AA78-7A36941282E1}"/>
              </a:ext>
            </a:extLst>
          </p:cNvPr>
          <p:cNvSpPr/>
          <p:nvPr/>
        </p:nvSpPr>
        <p:spPr>
          <a:xfrm>
            <a:off x="308208" y="4239889"/>
            <a:ext cx="1064525" cy="518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5B923DB9-FB92-4A8F-86F6-8183747527EB}"/>
              </a:ext>
            </a:extLst>
          </p:cNvPr>
          <p:cNvSpPr/>
          <p:nvPr/>
        </p:nvSpPr>
        <p:spPr>
          <a:xfrm>
            <a:off x="301382" y="4881564"/>
            <a:ext cx="1064525" cy="518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DF170F8-34B9-471A-9933-C2FB9924F76F}"/>
              </a:ext>
            </a:extLst>
          </p:cNvPr>
          <p:cNvSpPr/>
          <p:nvPr/>
        </p:nvSpPr>
        <p:spPr>
          <a:xfrm>
            <a:off x="308208" y="5523748"/>
            <a:ext cx="1064525" cy="518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9E16E34D-F6E4-4884-B463-6BE7DD6E7407}"/>
              </a:ext>
            </a:extLst>
          </p:cNvPr>
          <p:cNvSpPr/>
          <p:nvPr/>
        </p:nvSpPr>
        <p:spPr>
          <a:xfrm>
            <a:off x="274086" y="6180551"/>
            <a:ext cx="1064525" cy="518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671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86BCC41B-6A83-42FD-8F68-C037FB63C159}"/>
              </a:ext>
            </a:extLst>
          </p:cNvPr>
          <p:cNvSpPr/>
          <p:nvPr/>
        </p:nvSpPr>
        <p:spPr>
          <a:xfrm>
            <a:off x="2038221" y="184378"/>
            <a:ext cx="8650125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مرض نقص المناعة المكتسبة (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الأيدز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6ED0587-4AA6-48F7-875F-1C507C824CAD}"/>
              </a:ext>
            </a:extLst>
          </p:cNvPr>
          <p:cNvSpPr/>
          <p:nvPr/>
        </p:nvSpPr>
        <p:spPr>
          <a:xfrm>
            <a:off x="3670852" y="1363800"/>
            <a:ext cx="8154570" cy="25853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سببه: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ينتج عن فيروس 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HIV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الذي يهاجم خلايا الدم البيضاء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التائية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والتي تسمى أيضاً خلايا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CD4</a:t>
            </a:r>
            <a:r>
              <a:rPr lang="en-US" sz="5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AB24EA6-414C-45C9-B6C9-34C5E9CF669B}"/>
              </a:ext>
            </a:extLst>
          </p:cNvPr>
          <p:cNvSpPr/>
          <p:nvPr/>
        </p:nvSpPr>
        <p:spPr>
          <a:xfrm>
            <a:off x="3670852" y="4060617"/>
            <a:ext cx="8154570" cy="25853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يهاجم فيروس 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HIV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الخلايا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التائية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بسبب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وجود مستقبل للفيروس على السطح الخارجي لغشائها البلازمي 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5E887DB-05E8-4288-89D3-D13C4EC38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2" y="1345992"/>
            <a:ext cx="3113433" cy="2391121"/>
          </a:xfrm>
          <a:prstGeom prst="rect">
            <a:avLst/>
          </a:prstGeom>
        </p:spPr>
      </p:pic>
      <p:pic>
        <p:nvPicPr>
          <p:cNvPr id="2050" name="Picture 2" descr="نتيجة بحث الصور عن فيروس الايدز">
            <a:extLst>
              <a:ext uri="{FF2B5EF4-FFF2-40B4-BE49-F238E27FC236}">
                <a16:creationId xmlns:a16="http://schemas.microsoft.com/office/drawing/2014/main" id="{7ACF8D91-1331-427F-B09B-EB8F55137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2" y="3975397"/>
            <a:ext cx="3260036" cy="261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4961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86BCC41B-6A83-42FD-8F68-C037FB63C159}"/>
              </a:ext>
            </a:extLst>
          </p:cNvPr>
          <p:cNvSpPr/>
          <p:nvPr/>
        </p:nvSpPr>
        <p:spPr>
          <a:xfrm>
            <a:off x="1998465" y="250639"/>
            <a:ext cx="8650125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مرض نقص المناعة المكتسبة (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الأيدز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6ED0587-4AA6-48F7-875F-1C507C824CAD}"/>
              </a:ext>
            </a:extLst>
          </p:cNvPr>
          <p:cNvSpPr/>
          <p:nvPr/>
        </p:nvSpPr>
        <p:spPr>
          <a:xfrm>
            <a:off x="5393634" y="1363800"/>
            <a:ext cx="6431787" cy="5078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فيروس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HIV</a:t>
            </a:r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فيروس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ارتجاعي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يصيب الخلايا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التائية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فتصبح مصنعا له ومع مرور الزمن تقل عدد هذه الخلايا فيصبح الجسم  اقل قدرة على محاربة المرض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91E930E-A3B6-4017-B927-0C48297AE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77" y="1363800"/>
            <a:ext cx="4946132" cy="50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353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86BCC41B-6A83-42FD-8F68-C037FB63C159}"/>
              </a:ext>
            </a:extLst>
          </p:cNvPr>
          <p:cNvSpPr/>
          <p:nvPr/>
        </p:nvSpPr>
        <p:spPr>
          <a:xfrm>
            <a:off x="1693664" y="144622"/>
            <a:ext cx="8650125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مرض نقص المناعة المكتسبة (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الأيدز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6ED0587-4AA6-48F7-875F-1C507C824CAD}"/>
              </a:ext>
            </a:extLst>
          </p:cNvPr>
          <p:cNvSpPr/>
          <p:nvPr/>
        </p:nvSpPr>
        <p:spPr>
          <a:xfrm>
            <a:off x="4625008" y="1363800"/>
            <a:ext cx="7200413" cy="5078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الفترة ما بين الأسبوع السادس والثاني عشر يعاني المريض من </a:t>
            </a:r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اعراض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منها التعرق الليلي والحمى ثم يتعرض لأعراض قليلة لفترة زمنية تصل إلى عشر سنوات 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89922D2-EF2B-41DB-B8EB-964AD654B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63800"/>
            <a:ext cx="4191829" cy="50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445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86BCC41B-6A83-42FD-8F68-C037FB63C159}"/>
              </a:ext>
            </a:extLst>
          </p:cNvPr>
          <p:cNvSpPr/>
          <p:nvPr/>
        </p:nvSpPr>
        <p:spPr>
          <a:xfrm>
            <a:off x="2780343" y="184378"/>
            <a:ext cx="8650125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مرض نقص المناعة المكتسبة (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الأيدز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6ED0587-4AA6-48F7-875F-1C507C824CAD}"/>
              </a:ext>
            </a:extLst>
          </p:cNvPr>
          <p:cNvSpPr/>
          <p:nvPr/>
        </p:nvSpPr>
        <p:spPr>
          <a:xfrm>
            <a:off x="6109252" y="1363800"/>
            <a:ext cx="5716170" cy="5078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قد </a:t>
            </a:r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تنتقل العدوى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 طريق الاتصال الجنسي أو نقل دم وقد يموت الشخص عادة من عدوى ثانوية بمسبب مرض أخر بعد عشر سنوات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2A436D1-DE91-40E9-A525-0DE054774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4" y="1363800"/>
            <a:ext cx="5526156" cy="50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767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86BCC41B-6A83-42FD-8F68-C037FB63C159}"/>
              </a:ext>
            </a:extLst>
          </p:cNvPr>
          <p:cNvSpPr/>
          <p:nvPr/>
        </p:nvSpPr>
        <p:spPr>
          <a:xfrm>
            <a:off x="2780343" y="184378"/>
            <a:ext cx="8650125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مرض نقص المناعة المكتسبة (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الأيدز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6ED0587-4AA6-48F7-875F-1C507C824CAD}"/>
              </a:ext>
            </a:extLst>
          </p:cNvPr>
          <p:cNvSpPr/>
          <p:nvPr/>
        </p:nvSpPr>
        <p:spPr>
          <a:xfrm>
            <a:off x="5314122" y="1363800"/>
            <a:ext cx="6511299" cy="5078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ويهدف </a:t>
            </a:r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العلاج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بالأدوية المضادة للفيروس حاليا إلى التحكم بتضاعف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HIV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الجسم والعلاج مكلف جدا ولا زالت نتائجه على المدى الطويل غير معروفة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8F3D431-2BF4-447E-B80A-46BA1CABC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" y="1363799"/>
            <a:ext cx="5001454" cy="50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95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نقص المناعة المكتسبة (الإيدز)">
            <a:hlinkClick r:id="" action="ppaction://media"/>
            <a:extLst>
              <a:ext uri="{FF2B5EF4-FFF2-40B4-BE49-F238E27FC236}">
                <a16:creationId xmlns:a16="http://schemas.microsoft.com/office/drawing/2014/main" id="{4F6C8814-D306-4743-BF91-1F020E39BF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C466539-379B-40E4-895F-C057138C4873}"/>
              </a:ext>
            </a:extLst>
          </p:cNvPr>
          <p:cNvSpPr/>
          <p:nvPr/>
        </p:nvSpPr>
        <p:spPr>
          <a:xfrm>
            <a:off x="8588859" y="415204"/>
            <a:ext cx="3312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فلم عن الايدز </a:t>
            </a:r>
          </a:p>
        </p:txBody>
      </p:sp>
    </p:spTree>
    <p:extLst>
      <p:ext uri="{BB962C8B-B14F-4D97-AF65-F5344CB8AC3E}">
        <p14:creationId xmlns:p14="http://schemas.microsoft.com/office/powerpoint/2010/main" val="77155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AA190D88-DC76-4A25-8555-F8556F143F59}"/>
              </a:ext>
            </a:extLst>
          </p:cNvPr>
          <p:cNvSpPr/>
          <p:nvPr/>
        </p:nvSpPr>
        <p:spPr>
          <a:xfrm>
            <a:off x="3862316" y="201785"/>
            <a:ext cx="8074130" cy="34163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قوم: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يوجد مرض يسمى النقص المناعي الحاد والذي يولد فيه طفل لا يحوي جهازه المناعي الخلايا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التائية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, قوم أثر هذا المرض  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C66B463-FA0A-4B42-8A78-AF33D09A5250}"/>
              </a:ext>
            </a:extLst>
          </p:cNvPr>
          <p:cNvSpPr/>
          <p:nvPr/>
        </p:nvSpPr>
        <p:spPr>
          <a:xfrm>
            <a:off x="343469" y="3943546"/>
            <a:ext cx="9018896" cy="25853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صغ فرضية: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يحدث إذا حصلت ط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فرة في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HIV 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بحيث تصبح الأدوية التي تقلل تضاعف الفيروس غير فعالة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2CC9B43-896A-412B-9C65-073FB202D2AF}"/>
              </a:ext>
            </a:extLst>
          </p:cNvPr>
          <p:cNvSpPr/>
          <p:nvPr/>
        </p:nvSpPr>
        <p:spPr>
          <a:xfrm>
            <a:off x="653476" y="201785"/>
            <a:ext cx="2805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 الناقد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D581804-D53A-4FD4-B4B4-EF4A87DD41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343469" y="1125115"/>
            <a:ext cx="3273188" cy="245005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577D35F-517B-4D33-94F3-817A28769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728" y="3943546"/>
            <a:ext cx="2193877" cy="25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040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06AEDC5-415D-42DF-8D50-F762C1F2E112}"/>
              </a:ext>
            </a:extLst>
          </p:cNvPr>
          <p:cNvSpPr/>
          <p:nvPr/>
        </p:nvSpPr>
        <p:spPr>
          <a:xfrm>
            <a:off x="7418131" y="302066"/>
            <a:ext cx="3033203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نشاط أثرائي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2D80285-47DE-4CB2-8578-EB23E4D8BB67}"/>
              </a:ext>
            </a:extLst>
          </p:cNvPr>
          <p:cNvSpPr/>
          <p:nvPr/>
        </p:nvSpPr>
        <p:spPr>
          <a:xfrm>
            <a:off x="5923128" y="1379152"/>
            <a:ext cx="6023211" cy="5078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قومي بالبحث في مصادر المعلومات المختلفة ثم اكتبي مقالا علميا ضمنيه  عن أهم الممارسات التي يمارسها الشخص ليقوي من مناعته </a:t>
            </a:r>
          </a:p>
        </p:txBody>
      </p:sp>
      <p:pic>
        <p:nvPicPr>
          <p:cNvPr id="5124" name="Picture 4" descr="صورة ذات صلة">
            <a:extLst>
              <a:ext uri="{FF2B5EF4-FFF2-40B4-BE49-F238E27FC236}">
                <a16:creationId xmlns:a16="http://schemas.microsoft.com/office/drawing/2014/main" id="{3E1584FD-A8D0-40B2-9085-190ED8354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4" y="351940"/>
            <a:ext cx="5773714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688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BEDA54A4-11CA-4F96-A8B4-F7D6F69CE06B}"/>
              </a:ext>
            </a:extLst>
          </p:cNvPr>
          <p:cNvSpPr/>
          <p:nvPr/>
        </p:nvSpPr>
        <p:spPr>
          <a:xfrm>
            <a:off x="4691267" y="51433"/>
            <a:ext cx="7364285" cy="67403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تتمكن مسببات المرض من تخطي آليات الدفاع غير المتخصصة ,الا أن الجسم يملك خط دفاع ثاني يعمل على مهاجمة هذه المسببات </a:t>
            </a:r>
          </a:p>
          <a:p>
            <a:pPr algn="ctr"/>
            <a:r>
              <a:rPr lang="ar-SA" sz="4800" b="1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وتمتاز المناعة المتخصصة بفاعليتها ولكنها تحتاج وقت لتتكون وتتمايز وتشمل الاستجابة المتخصصة كلا من الأنسجة والأعضاء الموجودة في الجهاز اللمفي 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D60891D-02E2-4DD0-8AE6-A4E68099F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26"/>
            <a:ext cx="4585252" cy="637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51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141C34B-1A86-490F-B637-74CED8514C43}"/>
              </a:ext>
            </a:extLst>
          </p:cNvPr>
          <p:cNvSpPr/>
          <p:nvPr/>
        </p:nvSpPr>
        <p:spPr>
          <a:xfrm>
            <a:off x="7720631" y="422793"/>
            <a:ext cx="3385863" cy="83099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الجهاز </a:t>
            </a:r>
            <a:r>
              <a:rPr lang="ar-SA" sz="48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اللميفي</a:t>
            </a:r>
            <a:r>
              <a:rPr lang="ar-SA" sz="48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281B7BE-D5DA-49BC-886C-714E0DFB583D}"/>
              </a:ext>
            </a:extLst>
          </p:cNvPr>
          <p:cNvSpPr/>
          <p:nvPr/>
        </p:nvSpPr>
        <p:spPr>
          <a:xfrm>
            <a:off x="8440626" y="1290936"/>
            <a:ext cx="22813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يتكون من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ADE5EFB-EECD-4525-8712-79AE5F6D0213}"/>
              </a:ext>
            </a:extLst>
          </p:cNvPr>
          <p:cNvSpPr/>
          <p:nvPr/>
        </p:nvSpPr>
        <p:spPr>
          <a:xfrm>
            <a:off x="7475618" y="2534911"/>
            <a:ext cx="3712876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الأوعية اللمفاوية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7016255-5410-4643-BEED-91F2E6E9F10A}"/>
              </a:ext>
            </a:extLst>
          </p:cNvPr>
          <p:cNvSpPr/>
          <p:nvPr/>
        </p:nvSpPr>
        <p:spPr>
          <a:xfrm>
            <a:off x="7475618" y="3796460"/>
            <a:ext cx="3714381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الأعضاء اللمفاوية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BF0FC35-9FEB-46F0-B9AA-E7B652A476A7}"/>
              </a:ext>
            </a:extLst>
          </p:cNvPr>
          <p:cNvSpPr/>
          <p:nvPr/>
        </p:nvSpPr>
        <p:spPr>
          <a:xfrm>
            <a:off x="7475618" y="5058009"/>
            <a:ext cx="3712876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السائل اللمفي </a:t>
            </a:r>
            <a:endParaRPr lang="ar-SA" sz="4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1F61C3C-A8D9-4CB5-ABD9-54C82C961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1" y="116015"/>
            <a:ext cx="6818567" cy="6563081"/>
          </a:xfrm>
          <a:prstGeom prst="rect">
            <a:avLst/>
          </a:prstGeom>
        </p:spPr>
      </p:pic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DA86AC40-CF86-40A7-9E0F-B1A6E8F88EC9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11188494" y="5473507"/>
            <a:ext cx="407158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1503DB20-FC66-472E-B628-23391DE83521}"/>
              </a:ext>
            </a:extLst>
          </p:cNvPr>
          <p:cNvGrpSpPr/>
          <p:nvPr/>
        </p:nvGrpSpPr>
        <p:grpSpPr>
          <a:xfrm>
            <a:off x="9413563" y="1277684"/>
            <a:ext cx="2182089" cy="4195823"/>
            <a:chOff x="9413563" y="1277684"/>
            <a:chExt cx="2182089" cy="4195823"/>
          </a:xfrm>
        </p:grpSpPr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1ADD9845-509E-4E2B-A8FA-1D7CB4FA7E81}"/>
                </a:ext>
              </a:extLst>
            </p:cNvPr>
            <p:cNvCxnSpPr>
              <a:cxnSpLocks/>
            </p:cNvCxnSpPr>
            <p:nvPr/>
          </p:nvCxnSpPr>
          <p:spPr>
            <a:xfrm>
              <a:off x="11586057" y="2121933"/>
              <a:ext cx="0" cy="33515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8B5A5F8B-A587-47DC-B378-BCD627C97890}"/>
                </a:ext>
              </a:extLst>
            </p:cNvPr>
            <p:cNvCxnSpPr/>
            <p:nvPr/>
          </p:nvCxnSpPr>
          <p:spPr>
            <a:xfrm flipH="1">
              <a:off x="11188494" y="4211957"/>
              <a:ext cx="407158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CE99B988-FFB4-47EC-B37A-261395863FFD}"/>
                </a:ext>
              </a:extLst>
            </p:cNvPr>
            <p:cNvCxnSpPr/>
            <p:nvPr/>
          </p:nvCxnSpPr>
          <p:spPr>
            <a:xfrm flipH="1">
              <a:off x="11188494" y="3165684"/>
              <a:ext cx="407158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رابط مستقيم 16">
              <a:extLst>
                <a:ext uri="{FF2B5EF4-FFF2-40B4-BE49-F238E27FC236}">
                  <a16:creationId xmlns:a16="http://schemas.microsoft.com/office/drawing/2014/main" id="{035360A5-6ECC-4287-AD87-B9E0F3D759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13563" y="2099840"/>
              <a:ext cx="2172495" cy="1204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رابط مستقيم 18">
              <a:extLst>
                <a:ext uri="{FF2B5EF4-FFF2-40B4-BE49-F238E27FC236}">
                  <a16:creationId xmlns:a16="http://schemas.microsoft.com/office/drawing/2014/main" id="{D372AC12-6442-4253-BBCB-70BED970599A}"/>
                </a:ext>
              </a:extLst>
            </p:cNvPr>
            <p:cNvCxnSpPr>
              <a:cxnSpLocks/>
            </p:cNvCxnSpPr>
            <p:nvPr/>
          </p:nvCxnSpPr>
          <p:spPr>
            <a:xfrm>
              <a:off x="9413563" y="1277684"/>
              <a:ext cx="0" cy="8261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35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F48CA54-5910-42FB-B2EA-953B6B49F184}"/>
              </a:ext>
            </a:extLst>
          </p:cNvPr>
          <p:cNvSpPr/>
          <p:nvPr/>
        </p:nvSpPr>
        <p:spPr>
          <a:xfrm>
            <a:off x="901374" y="2053416"/>
            <a:ext cx="2858073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انسجة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DA9E7EE-359C-4D5A-B64D-2A55B7733F27}"/>
              </a:ext>
            </a:extLst>
          </p:cNvPr>
          <p:cNvSpPr/>
          <p:nvPr/>
        </p:nvSpPr>
        <p:spPr>
          <a:xfrm>
            <a:off x="8330421" y="2028454"/>
            <a:ext cx="2858073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خلايا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33A23A4-3D00-43EA-8EB3-67EF2BA403EF}"/>
              </a:ext>
            </a:extLst>
          </p:cNvPr>
          <p:cNvSpPr/>
          <p:nvPr/>
        </p:nvSpPr>
        <p:spPr>
          <a:xfrm>
            <a:off x="1593573" y="462531"/>
            <a:ext cx="901702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تحتوي </a:t>
            </a:r>
            <a:r>
              <a:rPr lang="ar-SA" sz="54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الأعضاء في الجهاز اللمفي  </a:t>
            </a:r>
            <a:r>
              <a:rPr lang="ar-SA" sz="5400" b="1" cap="none" spc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 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74E2E9E-96F6-463D-B597-6DAAD3B5411E}"/>
              </a:ext>
            </a:extLst>
          </p:cNvPr>
          <p:cNvSpPr/>
          <p:nvPr/>
        </p:nvSpPr>
        <p:spPr>
          <a:xfrm>
            <a:off x="905486" y="3578324"/>
            <a:ext cx="2858073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انسجة لمفية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3802007-14C9-418D-8171-4D63ADE2BE9F}"/>
              </a:ext>
            </a:extLst>
          </p:cNvPr>
          <p:cNvSpPr/>
          <p:nvPr/>
        </p:nvSpPr>
        <p:spPr>
          <a:xfrm>
            <a:off x="852476" y="4897027"/>
            <a:ext cx="2858073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نسيج ضام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30A5CCD-6905-4EF6-8B19-B9D5335BF045}"/>
              </a:ext>
            </a:extLst>
          </p:cNvPr>
          <p:cNvSpPr/>
          <p:nvPr/>
        </p:nvSpPr>
        <p:spPr>
          <a:xfrm>
            <a:off x="8303917" y="3584429"/>
            <a:ext cx="2858073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خلايا لمفية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7850CFD-8BC4-452C-9462-D1FB2B62C333}"/>
              </a:ext>
            </a:extLst>
          </p:cNvPr>
          <p:cNvSpPr/>
          <p:nvPr/>
        </p:nvSpPr>
        <p:spPr>
          <a:xfrm>
            <a:off x="8303916" y="4903234"/>
            <a:ext cx="2858073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خلايا اخرى </a:t>
            </a:r>
          </a:p>
        </p:txBody>
      </p:sp>
      <p:sp>
        <p:nvSpPr>
          <p:cNvPr id="10" name="قوس كبير أيسر 9">
            <a:extLst>
              <a:ext uri="{FF2B5EF4-FFF2-40B4-BE49-F238E27FC236}">
                <a16:creationId xmlns:a16="http://schemas.microsoft.com/office/drawing/2014/main" id="{B07312F8-7A6A-4FFF-8AFB-B762ECBD4605}"/>
              </a:ext>
            </a:extLst>
          </p:cNvPr>
          <p:cNvSpPr/>
          <p:nvPr/>
        </p:nvSpPr>
        <p:spPr>
          <a:xfrm rot="5400000">
            <a:off x="5961574" y="-2173728"/>
            <a:ext cx="436723" cy="8017565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345458B-6CBD-4045-8AFB-D2EE4AC04150}"/>
              </a:ext>
            </a:extLst>
          </p:cNvPr>
          <p:cNvGrpSpPr/>
          <p:nvPr/>
        </p:nvGrpSpPr>
        <p:grpSpPr>
          <a:xfrm>
            <a:off x="11201002" y="2468468"/>
            <a:ext cx="416753" cy="3044436"/>
            <a:chOff x="11201002" y="2468468"/>
            <a:chExt cx="416753" cy="3044436"/>
          </a:xfrm>
        </p:grpSpPr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951F5DE9-76C0-4EA8-8C9D-4C97507FA272}"/>
                </a:ext>
              </a:extLst>
            </p:cNvPr>
            <p:cNvGrpSpPr/>
            <p:nvPr/>
          </p:nvGrpSpPr>
          <p:grpSpPr>
            <a:xfrm>
              <a:off x="11210597" y="2468468"/>
              <a:ext cx="407158" cy="3044436"/>
              <a:chOff x="11188494" y="3248364"/>
              <a:chExt cx="407158" cy="3044436"/>
            </a:xfrm>
          </p:grpSpPr>
          <p:cxnSp>
            <p:nvCxnSpPr>
              <p:cNvPr id="12" name="رابط مستقيم 11">
                <a:extLst>
                  <a:ext uri="{FF2B5EF4-FFF2-40B4-BE49-F238E27FC236}">
                    <a16:creationId xmlns:a16="http://schemas.microsoft.com/office/drawing/2014/main" id="{A085BB69-77C3-4BD6-B969-E96F2DAC63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86057" y="3248364"/>
                <a:ext cx="0" cy="30444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رابط مستقيم 12">
                <a:extLst>
                  <a:ext uri="{FF2B5EF4-FFF2-40B4-BE49-F238E27FC236}">
                    <a16:creationId xmlns:a16="http://schemas.microsoft.com/office/drawing/2014/main" id="{BB347EAD-39DD-4092-9B6B-F0591AA2A5C6}"/>
                  </a:ext>
                </a:extLst>
              </p:cNvPr>
              <p:cNvCxnSpPr/>
              <p:nvPr/>
            </p:nvCxnSpPr>
            <p:spPr>
              <a:xfrm flipH="1">
                <a:off x="11188494" y="4861316"/>
                <a:ext cx="407158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رابط مستقيم 13">
                <a:extLst>
                  <a:ext uri="{FF2B5EF4-FFF2-40B4-BE49-F238E27FC236}">
                    <a16:creationId xmlns:a16="http://schemas.microsoft.com/office/drawing/2014/main" id="{D7CFBCFA-7640-4FB1-AF40-BC61C96EE25C}"/>
                  </a:ext>
                </a:extLst>
              </p:cNvPr>
              <p:cNvCxnSpPr/>
              <p:nvPr/>
            </p:nvCxnSpPr>
            <p:spPr>
              <a:xfrm flipH="1">
                <a:off x="11188494" y="3283266"/>
                <a:ext cx="407158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0643DAB8-FD2D-4E2F-97BD-E6858374063E}"/>
                </a:ext>
              </a:extLst>
            </p:cNvPr>
            <p:cNvCxnSpPr/>
            <p:nvPr/>
          </p:nvCxnSpPr>
          <p:spPr>
            <a:xfrm flipH="1">
              <a:off x="11201002" y="5492657"/>
              <a:ext cx="407158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53500DC-BF49-4F04-96C7-D36ECEF8FD16}"/>
              </a:ext>
            </a:extLst>
          </p:cNvPr>
          <p:cNvGrpSpPr/>
          <p:nvPr/>
        </p:nvGrpSpPr>
        <p:grpSpPr>
          <a:xfrm flipH="1">
            <a:off x="459916" y="2462943"/>
            <a:ext cx="416753" cy="3044436"/>
            <a:chOff x="11201002" y="2468468"/>
            <a:chExt cx="416753" cy="3044436"/>
          </a:xfrm>
        </p:grpSpPr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D3FC5AF6-421A-4FEE-B699-22EF5F6FF1FC}"/>
                </a:ext>
              </a:extLst>
            </p:cNvPr>
            <p:cNvGrpSpPr/>
            <p:nvPr/>
          </p:nvGrpSpPr>
          <p:grpSpPr>
            <a:xfrm>
              <a:off x="11210597" y="2468468"/>
              <a:ext cx="407158" cy="3044436"/>
              <a:chOff x="11188494" y="3248364"/>
              <a:chExt cx="407158" cy="3044436"/>
            </a:xfrm>
          </p:grpSpPr>
          <p:cxnSp>
            <p:nvCxnSpPr>
              <p:cNvPr id="25" name="رابط مستقيم 24">
                <a:extLst>
                  <a:ext uri="{FF2B5EF4-FFF2-40B4-BE49-F238E27FC236}">
                    <a16:creationId xmlns:a16="http://schemas.microsoft.com/office/drawing/2014/main" id="{5351EE34-7F7D-41E3-90BF-3B437BFA0B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86057" y="3248364"/>
                <a:ext cx="0" cy="30444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رابط مستقيم 25">
                <a:extLst>
                  <a:ext uri="{FF2B5EF4-FFF2-40B4-BE49-F238E27FC236}">
                    <a16:creationId xmlns:a16="http://schemas.microsoft.com/office/drawing/2014/main" id="{EF643620-A121-4212-993B-CDBBF836160F}"/>
                  </a:ext>
                </a:extLst>
              </p:cNvPr>
              <p:cNvCxnSpPr/>
              <p:nvPr/>
            </p:nvCxnSpPr>
            <p:spPr>
              <a:xfrm flipH="1">
                <a:off x="11188494" y="4861316"/>
                <a:ext cx="407158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رابط مستقيم 26">
                <a:extLst>
                  <a:ext uri="{FF2B5EF4-FFF2-40B4-BE49-F238E27FC236}">
                    <a16:creationId xmlns:a16="http://schemas.microsoft.com/office/drawing/2014/main" id="{3E83064F-44A4-40B1-BDEF-72A5C4E53F8A}"/>
                  </a:ext>
                </a:extLst>
              </p:cNvPr>
              <p:cNvCxnSpPr/>
              <p:nvPr/>
            </p:nvCxnSpPr>
            <p:spPr>
              <a:xfrm flipH="1">
                <a:off x="11188494" y="3283266"/>
                <a:ext cx="407158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رابط مستقيم 23">
              <a:extLst>
                <a:ext uri="{FF2B5EF4-FFF2-40B4-BE49-F238E27FC236}">
                  <a16:creationId xmlns:a16="http://schemas.microsoft.com/office/drawing/2014/main" id="{0FFD568C-C423-4940-A61C-8FBFFA8241F5}"/>
                </a:ext>
              </a:extLst>
            </p:cNvPr>
            <p:cNvCxnSpPr/>
            <p:nvPr/>
          </p:nvCxnSpPr>
          <p:spPr>
            <a:xfrm flipH="1">
              <a:off x="11201002" y="5492657"/>
              <a:ext cx="407158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صورة 27">
            <a:extLst>
              <a:ext uri="{FF2B5EF4-FFF2-40B4-BE49-F238E27FC236}">
                <a16:creationId xmlns:a16="http://schemas.microsoft.com/office/drawing/2014/main" id="{5CE2BA9F-FA04-4B1B-9F56-F56A182A5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513" y="2028454"/>
            <a:ext cx="3924052" cy="443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7872B4F-2739-42E2-8EF2-6398158F81B5}"/>
              </a:ext>
            </a:extLst>
          </p:cNvPr>
          <p:cNvSpPr/>
          <p:nvPr/>
        </p:nvSpPr>
        <p:spPr>
          <a:xfrm>
            <a:off x="13646" y="401556"/>
            <a:ext cx="7683691" cy="59093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في مؤسسة الجهاز اللمفي اختلطت سجلات موظفيها وهي بحاجة إلى الترتيب ساعدينا وذلك بإعادة وضع المسمى وظيفي ومكان السكن للموظف المناسب من خلال قراءتكـِ في كتابك المقرر عن الجهاز اللمفي 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1B1E6D3-65AE-40C1-8968-F7A060FC1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757" y="401556"/>
            <a:ext cx="4112101" cy="59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84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</TotalTime>
  <Words>1796</Words>
  <Application>Microsoft Office PowerPoint</Application>
  <PresentationFormat>شاشة عريضة</PresentationFormat>
  <Paragraphs>231</Paragraphs>
  <Slides>58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ريحانة العامر</dc:creator>
  <cp:lastModifiedBy>ريحانة العامر</cp:lastModifiedBy>
  <cp:revision>73</cp:revision>
  <dcterms:created xsi:type="dcterms:W3CDTF">2018-02-22T15:46:31Z</dcterms:created>
  <dcterms:modified xsi:type="dcterms:W3CDTF">2018-02-25T19:42:23Z</dcterms:modified>
</cp:coreProperties>
</file>