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46" r:id="rId2"/>
    <p:sldId id="308" r:id="rId3"/>
    <p:sldId id="332" r:id="rId4"/>
    <p:sldId id="333" r:id="rId5"/>
    <p:sldId id="335" r:id="rId6"/>
    <p:sldId id="339" r:id="rId7"/>
    <p:sldId id="344" r:id="rId8"/>
    <p:sldId id="345" r:id="rId9"/>
    <p:sldId id="347" r:id="rId10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3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72" y="-72"/>
      </p:cViewPr>
      <p:guideLst>
        <p:guide orient="horz" pos="2160"/>
        <p:guide pos="4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71D47AA-5F88-4B47-B90A-BF95136B10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55134DA-7167-437C-98FD-917C517D0D25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97021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F83A0D-B48D-4F64-A17C-39919DBF7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D887A26-4B77-4461-89DF-F56A13C41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B510252-8039-4AC8-A6B8-43289F83E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11930A1-E8AE-4DCA-9C46-4575C2F0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7B02FA2-A50B-40C3-A2E7-56D58F96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44993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9C65DE-D598-43F8-9293-94FFA9CDA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4CEA87D-672A-4F7A-8A8C-6A7567DEE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153E91D-6A0E-4BEC-8AA5-4DF6F853E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9FE5220-721E-489B-85BB-33DBD18DA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2748850-2CEF-4B7C-81FD-471F40CFD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09812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19B5CA8-7C82-4053-BE16-50F3108E37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B6E2322-4D67-4AD4-94A4-F7F20C109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2D00F9B-61D6-4EA5-A5E6-1870D5A1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05DC9AB-C04D-4C12-8CC1-F6372D76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2326653-BDC5-4AA2-ADA0-17835B65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01229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86AB24-4E8E-4A94-85C1-D5A9ED2D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57AA61E-808A-476C-9EB2-B54D5FC5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118884-A403-4D0F-8D5B-D485827C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E4D4BF-D6AF-4841-99D1-237AA7BF2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5DB0517-CE0B-4824-B698-2DDB73FE8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949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AAD1D5-245D-4875-9F87-6B1B55542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7083B4E-5E4B-4B70-8C34-FCDDFE1DB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88558AF-8634-41A3-B1C8-A3832A2A9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D7204F2-EC1F-4E4F-ADBC-B2DB592D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35D509-2871-4AFE-A32D-F1542AB74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1059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373057-0C91-4501-A0EC-44C381762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2424076-B2CC-4BFF-8C8B-339866914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F7B2A10-9D9A-4F1B-AE84-D9B03EF4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1D58DF2-8B75-41D7-BAA5-954C0DFB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984891A-CDE6-4A3C-B4B9-19AB6233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5F25D58-1C47-48A8-8A25-28E08270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84336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B8323D-7C67-4CA0-8696-A798B3637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C09C6D9-B0C4-4042-BA22-46EA066C2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EB8EF0-FD10-4D4B-8F2F-17D3F4C4E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03F840B-9503-421F-8D2A-1DD895FFFE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CF2DA90-7F1F-4D2A-9C09-15CF736F1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C4657FD-93CC-4A8D-9F5E-63BF6AD63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4F5E378-A480-45BA-B7DA-2D5D0036F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62D3B63-74C7-418D-BD23-7E0524A5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1037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715FF9-947A-406E-8895-4A1632C0A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E0401D4-32C6-4DCF-B19A-1915FA7D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6774DDF-8F91-4464-9770-021865811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8D72D68-265D-4CDD-B282-74EC208B4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66777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2D07601-9B59-4C1C-92AA-79465330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68B81AE-5BFC-4AD1-8596-30127A7E7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2DCABFD-6770-4C50-B41F-AFAA0B32E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3660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62270E-7D24-4DD1-9131-9433BACB3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0E8952B-CD89-4EA0-9887-F824DC50A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2D24E29-EDB2-4056-AD3A-D2EFC7DD1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1FB215F-4109-41DB-A86F-1CF21D45D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A275B44-3288-4A1F-B5A0-688F3C745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1C33DBA-3A47-4C6D-9B27-5D5E97FA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08636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B7D2BD-45BC-4B4E-844A-91DBE0B2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462BEB4-01FB-4C82-AC82-507BCCD22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DB95F76-E121-4774-B6C7-253B24897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ABA99A4-50D8-4406-AC84-F4C4ED2F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55B3A3F-2B49-4C3E-A74C-8939F2EB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2EEFC22-CEE7-4638-A70A-86A04525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4928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4082126-0589-4B08-9177-8BB1E9A75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DA39409-730B-4CF9-A249-09D1D9861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55E56DD-CEDE-42BD-A4D1-602159115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EDB44-B60D-4498-963B-2AF8D005F55C}" type="datetimeFigureOut">
              <a:rPr lang="ar-SY" smtClean="0"/>
              <a:t>13/11/1442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4582D66-112D-4659-BC1F-A6AE074E5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55F410F-E040-40F6-B044-0FCF3F930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32FDB-2389-45D1-A7B7-E1019A81BE9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638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microsoft.com/office/2007/relationships/hdphoto" Target="../media/hdphoto2.wdp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12" Type="http://schemas.openxmlformats.org/officeDocument/2006/relationships/image" Target="../media/image7.png"/><Relationship Id="rId17" Type="http://schemas.microsoft.com/office/2007/relationships/hdphoto" Target="../media/hdphoto4.wdp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11" Type="http://schemas.microsoft.com/office/2007/relationships/hdphoto" Target="../media/hdphoto1.wdp"/><Relationship Id="rId15" Type="http://schemas.microsoft.com/office/2007/relationships/hdphoto" Target="../media/hdphoto3.wdp"/><Relationship Id="rId10" Type="http://schemas.openxmlformats.org/officeDocument/2006/relationships/image" Target="../media/image6.png"/><Relationship Id="rId9" Type="http://schemas.openxmlformats.org/officeDocument/2006/relationships/image" Target="../media/image6.svg"/><Relationship Id="rId1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microsoft.com/office/2007/relationships/hdphoto" Target="../media/hdphoto2.wdp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12" Type="http://schemas.openxmlformats.org/officeDocument/2006/relationships/image" Target="../media/image7.png"/><Relationship Id="rId17" Type="http://schemas.microsoft.com/office/2007/relationships/hdphoto" Target="../media/hdphoto4.wdp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11" Type="http://schemas.microsoft.com/office/2007/relationships/hdphoto" Target="../media/hdphoto1.wdp"/><Relationship Id="rId15" Type="http://schemas.microsoft.com/office/2007/relationships/hdphoto" Target="../media/hdphoto3.wdp"/><Relationship Id="rId10" Type="http://schemas.openxmlformats.org/officeDocument/2006/relationships/image" Target="../media/image6.png"/><Relationship Id="rId9" Type="http://schemas.openxmlformats.org/officeDocument/2006/relationships/image" Target="../media/image6.svg"/><Relationship Id="rId1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250E7897-69CF-43F3-9F8E-1CB0605F53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3300">
                  <a:alpha val="74000"/>
                </a:srgbClr>
              </a:gs>
              <a:gs pos="91000">
                <a:srgbClr val="E11532">
                  <a:alpha val="8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xmlns="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xmlns="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xmlns="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xmlns="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xmlns="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xmlns="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xmlns="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xmlns="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xmlns="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xmlns="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xmlns="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xmlns="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xmlns="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xmlns="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xmlns="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xmlns="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xmlns="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xmlns="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xmlns="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xmlns="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xmlns="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xmlns="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xmlns="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xmlns="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xmlns="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xmlns="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xmlns="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xmlns="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xmlns="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xmlns="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xmlns="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xmlns="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xmlns="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xmlns="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xmlns="" id="{9E382AEB-E7BF-44DF-8D7C-F84006A33278}"/>
              </a:ext>
            </a:extLst>
          </p:cNvPr>
          <p:cNvSpPr/>
          <p:nvPr/>
        </p:nvSpPr>
        <p:spPr>
          <a:xfrm>
            <a:off x="4675013" y="3134668"/>
            <a:ext cx="36711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3200" b="1" dirty="0">
                <a:latin typeface="Economica" panose="02000506040000020004" pitchFamily="2" charset="0"/>
              </a:rPr>
              <a:t>فئاتٌ  </a:t>
            </a:r>
            <a:r>
              <a:rPr lang="ar-SY" sz="3200" b="1" dirty="0" err="1">
                <a:latin typeface="Economica" panose="02000506040000020004" pitchFamily="2" charset="0"/>
              </a:rPr>
              <a:t>تكلَؤُها</a:t>
            </a:r>
            <a:r>
              <a:rPr lang="ar-SY" sz="3200" b="1" dirty="0">
                <a:latin typeface="Economica" panose="02000506040000020004" pitchFamily="2" charset="0"/>
              </a:rPr>
              <a:t> عينُ الشريعةِ</a:t>
            </a:r>
          </a:p>
        </p:txBody>
      </p:sp>
    </p:spTree>
    <p:extLst>
      <p:ext uri="{BB962C8B-B14F-4D97-AF65-F5344CB8AC3E}">
        <p14:creationId xmlns:p14="http://schemas.microsoft.com/office/powerpoint/2010/main" val="3740285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91662" y="-302291"/>
            <a:ext cx="870431" cy="2365989"/>
            <a:chOff x="1232840" y="335569"/>
            <a:chExt cx="870431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فئاتٌ  </a:t>
              </a:r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تكلَؤُها عينُ </a:t>
              </a:r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الشريعةِ</a:t>
              </a:r>
              <a:endParaRPr lang="ar-SY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430085" y="4784960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نص الاستماع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43">
            <a:extLst>
              <a:ext uri="{FF2B5EF4-FFF2-40B4-BE49-F238E27FC236}">
                <a16:creationId xmlns:a16="http://schemas.microsoft.com/office/drawing/2014/main" xmlns="" id="{C67D3F12-8A46-4C81-AC2A-7F1A8CB4A7A1}"/>
              </a:ext>
            </a:extLst>
          </p:cNvPr>
          <p:cNvSpPr txBox="1"/>
          <p:nvPr/>
        </p:nvSpPr>
        <p:spPr>
          <a:xfrm>
            <a:off x="453262" y="5332186"/>
            <a:ext cx="154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solidFill>
                  <a:srgbClr val="FF0000"/>
                </a:solidFill>
              </a:rPr>
              <a:t>التهيئة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2" name="Freeform: Shape 48">
            <a:extLst>
              <a:ext uri="{FF2B5EF4-FFF2-40B4-BE49-F238E27FC236}">
                <a16:creationId xmlns:a16="http://schemas.microsoft.com/office/drawing/2014/main" xmlns="" id="{B895B084-F479-4E32-AE92-9F99841160C6}"/>
              </a:ext>
            </a:extLst>
          </p:cNvPr>
          <p:cNvSpPr/>
          <p:nvPr/>
        </p:nvSpPr>
        <p:spPr>
          <a:xfrm>
            <a:off x="4727813" y="4311225"/>
            <a:ext cx="4101291" cy="2591973"/>
          </a:xfrm>
          <a:custGeom>
            <a:avLst/>
            <a:gdLst>
              <a:gd name="connsiteX0" fmla="*/ 0 w 4101291"/>
              <a:gd name="connsiteY0" fmla="*/ 0 h 2591973"/>
              <a:gd name="connsiteX1" fmla="*/ 1512973 w 4101291"/>
              <a:gd name="connsiteY1" fmla="*/ 0 h 2591973"/>
              <a:gd name="connsiteX2" fmla="*/ 1542445 w 4101291"/>
              <a:gd name="connsiteY2" fmla="*/ 94943 h 2591973"/>
              <a:gd name="connsiteX3" fmla="*/ 2050645 w 4101291"/>
              <a:gd name="connsiteY3" fmla="*/ 431800 h 2591973"/>
              <a:gd name="connsiteX4" fmla="*/ 2558845 w 4101291"/>
              <a:gd name="connsiteY4" fmla="*/ 94943 h 2591973"/>
              <a:gd name="connsiteX5" fmla="*/ 2588317 w 4101291"/>
              <a:gd name="connsiteY5" fmla="*/ 0 h 2591973"/>
              <a:gd name="connsiteX6" fmla="*/ 4101291 w 4101291"/>
              <a:gd name="connsiteY6" fmla="*/ 0 h 2591973"/>
              <a:gd name="connsiteX7" fmla="*/ 4101291 w 4101291"/>
              <a:gd name="connsiteY7" fmla="*/ 2100561 h 2591973"/>
              <a:gd name="connsiteX8" fmla="*/ 3609879 w 4101291"/>
              <a:gd name="connsiteY8" fmla="*/ 2591973 h 2591973"/>
              <a:gd name="connsiteX9" fmla="*/ 491412 w 4101291"/>
              <a:gd name="connsiteY9" fmla="*/ 2591973 h 2591973"/>
              <a:gd name="connsiteX10" fmla="*/ 0 w 4101291"/>
              <a:gd name="connsiteY10" fmla="*/ 2100561 h 259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01291" h="2591973">
                <a:moveTo>
                  <a:pt x="0" y="0"/>
                </a:moveTo>
                <a:lnTo>
                  <a:pt x="1512973" y="0"/>
                </a:lnTo>
                <a:lnTo>
                  <a:pt x="1542445" y="94943"/>
                </a:lnTo>
                <a:cubicBezTo>
                  <a:pt x="1626174" y="292900"/>
                  <a:pt x="1822188" y="431800"/>
                  <a:pt x="2050645" y="431800"/>
                </a:cubicBezTo>
                <a:cubicBezTo>
                  <a:pt x="2279102" y="431800"/>
                  <a:pt x="2475116" y="292900"/>
                  <a:pt x="2558845" y="94943"/>
                </a:cubicBezTo>
                <a:lnTo>
                  <a:pt x="2588317" y="0"/>
                </a:lnTo>
                <a:lnTo>
                  <a:pt x="4101291" y="0"/>
                </a:lnTo>
                <a:lnTo>
                  <a:pt x="4101291" y="2100561"/>
                </a:lnTo>
                <a:cubicBezTo>
                  <a:pt x="4101291" y="2371960"/>
                  <a:pt x="3881278" y="2591973"/>
                  <a:pt x="3609879" y="2591973"/>
                </a:cubicBezTo>
                <a:lnTo>
                  <a:pt x="491412" y="2591973"/>
                </a:lnTo>
                <a:cubicBezTo>
                  <a:pt x="220013" y="2591973"/>
                  <a:pt x="0" y="2371960"/>
                  <a:pt x="0" y="2100561"/>
                </a:cubicBezTo>
                <a:close/>
              </a:path>
            </a:pathLst>
          </a:custGeom>
          <a:solidFill>
            <a:schemeClr val="tx1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4">
            <a:extLst>
              <a:ext uri="{FF2B5EF4-FFF2-40B4-BE49-F238E27FC236}">
                <a16:creationId xmlns:a16="http://schemas.microsoft.com/office/drawing/2014/main" xmlns="" id="{517A4544-94DE-4049-9285-1A9E8672A930}"/>
              </a:ext>
            </a:extLst>
          </p:cNvPr>
          <p:cNvGrpSpPr/>
          <p:nvPr/>
        </p:nvGrpSpPr>
        <p:grpSpPr>
          <a:xfrm>
            <a:off x="4830261" y="1063073"/>
            <a:ext cx="3744687" cy="2403530"/>
            <a:chOff x="1103086" y="2407797"/>
            <a:chExt cx="3744687" cy="240353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34" name="Rectangle 35">
              <a:extLst>
                <a:ext uri="{FF2B5EF4-FFF2-40B4-BE49-F238E27FC236}">
                  <a16:creationId xmlns:a16="http://schemas.microsoft.com/office/drawing/2014/main" xmlns="" id="{023A355F-9FE7-4EA3-ACC0-F04E53367F17}"/>
                </a:ext>
              </a:extLst>
            </p:cNvPr>
            <p:cNvSpPr/>
            <p:nvPr/>
          </p:nvSpPr>
          <p:spPr>
            <a:xfrm>
              <a:off x="1103086" y="2407797"/>
              <a:ext cx="3744687" cy="24035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6">
              <a:extLst>
                <a:ext uri="{FF2B5EF4-FFF2-40B4-BE49-F238E27FC236}">
                  <a16:creationId xmlns:a16="http://schemas.microsoft.com/office/drawing/2014/main" xmlns="" id="{F5062014-4D90-4133-B9A1-6F945747D6D4}"/>
                </a:ext>
              </a:extLst>
            </p:cNvPr>
            <p:cNvSpPr txBox="1"/>
            <p:nvPr/>
          </p:nvSpPr>
          <p:spPr>
            <a:xfrm>
              <a:off x="1132113" y="2641598"/>
              <a:ext cx="37156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الاستجابة </a:t>
              </a:r>
              <a:r>
                <a:rPr lang="ar-SY" sz="2000" b="1" dirty="0">
                  <a:latin typeface="Century Gothic" panose="020B0502020202020204" pitchFamily="34" charset="0"/>
                </a:rPr>
                <a:t>للمتحدث </a:t>
              </a:r>
              <a:r>
                <a:rPr lang="ar-SY" sz="2000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- </a:t>
              </a:r>
              <a:r>
                <a:rPr lang="ar-SY" sz="2000" b="1" dirty="0" smtClean="0">
                  <a:latin typeface="Century Gothic" panose="020B0502020202020204" pitchFamily="34" charset="0"/>
                </a:rPr>
                <a:t>والتفاعل </a:t>
              </a:r>
              <a:r>
                <a:rPr lang="ar-SY" sz="2000" b="1" dirty="0">
                  <a:latin typeface="Century Gothic" panose="020B0502020202020204" pitchFamily="34" charset="0"/>
                </a:rPr>
                <a:t>معه 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6" name="Group 37">
            <a:extLst>
              <a:ext uri="{FF2B5EF4-FFF2-40B4-BE49-F238E27FC236}">
                <a16:creationId xmlns:a16="http://schemas.microsoft.com/office/drawing/2014/main" xmlns="" id="{94E39848-CAAF-4479-B41D-6D53EDF81EAC}"/>
              </a:ext>
            </a:extLst>
          </p:cNvPr>
          <p:cNvGrpSpPr/>
          <p:nvPr/>
        </p:nvGrpSpPr>
        <p:grpSpPr>
          <a:xfrm>
            <a:off x="4844776" y="2171251"/>
            <a:ext cx="3744687" cy="2403530"/>
            <a:chOff x="1103086" y="2407797"/>
            <a:chExt cx="3744687" cy="240353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37" name="Rectangle 38">
              <a:extLst>
                <a:ext uri="{FF2B5EF4-FFF2-40B4-BE49-F238E27FC236}">
                  <a16:creationId xmlns:a16="http://schemas.microsoft.com/office/drawing/2014/main" xmlns="" id="{D2A1E351-971D-46F2-BF75-2BAEBFC599B0}"/>
                </a:ext>
              </a:extLst>
            </p:cNvPr>
            <p:cNvSpPr/>
            <p:nvPr/>
          </p:nvSpPr>
          <p:spPr>
            <a:xfrm>
              <a:off x="1103086" y="2407797"/>
              <a:ext cx="3744687" cy="24035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9">
              <a:extLst>
                <a:ext uri="{FF2B5EF4-FFF2-40B4-BE49-F238E27FC236}">
                  <a16:creationId xmlns:a16="http://schemas.microsoft.com/office/drawing/2014/main" xmlns="" id="{7D48F260-24A6-4223-87E5-372949D4D6D9}"/>
                </a:ext>
              </a:extLst>
            </p:cNvPr>
            <p:cNvSpPr txBox="1"/>
            <p:nvPr/>
          </p:nvSpPr>
          <p:spPr>
            <a:xfrm>
              <a:off x="1132113" y="2641598"/>
              <a:ext cx="37156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 </a:t>
              </a:r>
              <a:r>
                <a:rPr lang="ar-SY" sz="2000" b="1" dirty="0">
                  <a:latin typeface="Century Gothic" panose="020B0502020202020204" pitchFamily="34" charset="0"/>
                </a:rPr>
                <a:t>إظهار ملامح الفهم </a:t>
              </a:r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-</a:t>
              </a:r>
              <a:r>
                <a:rPr lang="ar-SY" sz="2000" b="1" dirty="0">
                  <a:latin typeface="Century Gothic" panose="020B0502020202020204" pitchFamily="34" charset="0"/>
                </a:rPr>
                <a:t> تجنب </a:t>
              </a:r>
              <a:r>
                <a:rPr lang="ar-SY" sz="2000" b="1" dirty="0" smtClean="0">
                  <a:latin typeface="Century Gothic" panose="020B0502020202020204" pitchFamily="34" charset="0"/>
                </a:rPr>
                <a:t>المقاطعة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9" name="Group 40">
            <a:extLst>
              <a:ext uri="{FF2B5EF4-FFF2-40B4-BE49-F238E27FC236}">
                <a16:creationId xmlns:a16="http://schemas.microsoft.com/office/drawing/2014/main" xmlns="" id="{AAAF080D-AC47-4FAE-9020-8CCC96AFA329}"/>
              </a:ext>
            </a:extLst>
          </p:cNvPr>
          <p:cNvGrpSpPr/>
          <p:nvPr/>
        </p:nvGrpSpPr>
        <p:grpSpPr>
          <a:xfrm>
            <a:off x="4844777" y="3244204"/>
            <a:ext cx="3744687" cy="2403530"/>
            <a:chOff x="1103086" y="2407797"/>
            <a:chExt cx="3744687" cy="240353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40" name="Rectangle 41">
              <a:extLst>
                <a:ext uri="{FF2B5EF4-FFF2-40B4-BE49-F238E27FC236}">
                  <a16:creationId xmlns:a16="http://schemas.microsoft.com/office/drawing/2014/main" xmlns="" id="{38BD295C-BC7F-49C7-BB02-182F62E033FE}"/>
                </a:ext>
              </a:extLst>
            </p:cNvPr>
            <p:cNvSpPr/>
            <p:nvPr/>
          </p:nvSpPr>
          <p:spPr>
            <a:xfrm>
              <a:off x="1103086" y="2407797"/>
              <a:ext cx="3744687" cy="24035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2">
              <a:extLst>
                <a:ext uri="{FF2B5EF4-FFF2-40B4-BE49-F238E27FC236}">
                  <a16:creationId xmlns:a16="http://schemas.microsoft.com/office/drawing/2014/main" xmlns="" id="{E7B9657E-D15C-46DA-A745-31333862BE15}"/>
                </a:ext>
              </a:extLst>
            </p:cNvPr>
            <p:cNvSpPr txBox="1"/>
            <p:nvPr/>
          </p:nvSpPr>
          <p:spPr>
            <a:xfrm>
              <a:off x="1132113" y="2641598"/>
              <a:ext cx="37156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الإنصات </a:t>
              </a:r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-</a:t>
              </a:r>
              <a:r>
                <a:rPr lang="ar-SY" sz="2000" b="1" dirty="0">
                  <a:latin typeface="Century Gothic" panose="020B0502020202020204" pitchFamily="34" charset="0"/>
                </a:rPr>
                <a:t> النظر </a:t>
              </a:r>
              <a:r>
                <a:rPr lang="ar-SY" sz="2000" b="1" dirty="0" smtClean="0">
                  <a:latin typeface="Century Gothic" panose="020B0502020202020204" pitchFamily="34" charset="0"/>
                </a:rPr>
                <a:t>إلى المتحدث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42" name="Freeform: Shape 18">
            <a:extLst>
              <a:ext uri="{FF2B5EF4-FFF2-40B4-BE49-F238E27FC236}">
                <a16:creationId xmlns:a16="http://schemas.microsoft.com/office/drawing/2014/main" xmlns="" id="{5223D019-6E2A-40A8-A2DE-9B002D7DF5C7}"/>
              </a:ext>
            </a:extLst>
          </p:cNvPr>
          <p:cNvSpPr/>
          <p:nvPr/>
        </p:nvSpPr>
        <p:spPr>
          <a:xfrm>
            <a:off x="4795584" y="4184905"/>
            <a:ext cx="3823509" cy="2403530"/>
          </a:xfrm>
          <a:custGeom>
            <a:avLst/>
            <a:gdLst>
              <a:gd name="connsiteX0" fmla="*/ 0 w 4101291"/>
              <a:gd name="connsiteY0" fmla="*/ 0 h 2591973"/>
              <a:gd name="connsiteX1" fmla="*/ 1512973 w 4101291"/>
              <a:gd name="connsiteY1" fmla="*/ 0 h 2591973"/>
              <a:gd name="connsiteX2" fmla="*/ 1542445 w 4101291"/>
              <a:gd name="connsiteY2" fmla="*/ 94943 h 2591973"/>
              <a:gd name="connsiteX3" fmla="*/ 2050645 w 4101291"/>
              <a:gd name="connsiteY3" fmla="*/ 431800 h 2591973"/>
              <a:gd name="connsiteX4" fmla="*/ 2558845 w 4101291"/>
              <a:gd name="connsiteY4" fmla="*/ 94943 h 2591973"/>
              <a:gd name="connsiteX5" fmla="*/ 2588317 w 4101291"/>
              <a:gd name="connsiteY5" fmla="*/ 0 h 2591973"/>
              <a:gd name="connsiteX6" fmla="*/ 4101291 w 4101291"/>
              <a:gd name="connsiteY6" fmla="*/ 0 h 2591973"/>
              <a:gd name="connsiteX7" fmla="*/ 4101291 w 4101291"/>
              <a:gd name="connsiteY7" fmla="*/ 2100561 h 2591973"/>
              <a:gd name="connsiteX8" fmla="*/ 3609879 w 4101291"/>
              <a:gd name="connsiteY8" fmla="*/ 2591973 h 2591973"/>
              <a:gd name="connsiteX9" fmla="*/ 491412 w 4101291"/>
              <a:gd name="connsiteY9" fmla="*/ 2591973 h 2591973"/>
              <a:gd name="connsiteX10" fmla="*/ 0 w 4101291"/>
              <a:gd name="connsiteY10" fmla="*/ 2100561 h 259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01291" h="2591973">
                <a:moveTo>
                  <a:pt x="0" y="0"/>
                </a:moveTo>
                <a:lnTo>
                  <a:pt x="1512973" y="0"/>
                </a:lnTo>
                <a:lnTo>
                  <a:pt x="1542445" y="94943"/>
                </a:lnTo>
                <a:cubicBezTo>
                  <a:pt x="1626174" y="292900"/>
                  <a:pt x="1822188" y="431800"/>
                  <a:pt x="2050645" y="431800"/>
                </a:cubicBezTo>
                <a:cubicBezTo>
                  <a:pt x="2279102" y="431800"/>
                  <a:pt x="2475116" y="292900"/>
                  <a:pt x="2558845" y="94943"/>
                </a:cubicBezTo>
                <a:lnTo>
                  <a:pt x="2588317" y="0"/>
                </a:lnTo>
                <a:lnTo>
                  <a:pt x="4101291" y="0"/>
                </a:lnTo>
                <a:lnTo>
                  <a:pt x="4101291" y="2100561"/>
                </a:lnTo>
                <a:cubicBezTo>
                  <a:pt x="4101291" y="2371960"/>
                  <a:pt x="3881278" y="2591973"/>
                  <a:pt x="3609879" y="2591973"/>
                </a:cubicBezTo>
                <a:lnTo>
                  <a:pt x="491412" y="2591973"/>
                </a:lnTo>
                <a:cubicBezTo>
                  <a:pt x="220013" y="2591973"/>
                  <a:pt x="0" y="2371960"/>
                  <a:pt x="0" y="2100561"/>
                </a:cubicBezTo>
                <a:close/>
              </a:path>
            </a:pathLst>
          </a:custGeom>
          <a:solidFill>
            <a:schemeClr val="bg1">
              <a:lumMod val="50000"/>
              <a:alpha val="42000"/>
            </a:schemeClr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: Shape 10">
            <a:extLst>
              <a:ext uri="{FF2B5EF4-FFF2-40B4-BE49-F238E27FC236}">
                <a16:creationId xmlns:a16="http://schemas.microsoft.com/office/drawing/2014/main" xmlns="" id="{3C12C433-668A-4327-92C7-D3066D5C3489}"/>
              </a:ext>
            </a:extLst>
          </p:cNvPr>
          <p:cNvSpPr/>
          <p:nvPr/>
        </p:nvSpPr>
        <p:spPr>
          <a:xfrm>
            <a:off x="4670607" y="4257634"/>
            <a:ext cx="4101291" cy="2591973"/>
          </a:xfrm>
          <a:custGeom>
            <a:avLst/>
            <a:gdLst>
              <a:gd name="connsiteX0" fmla="*/ 0 w 4101291"/>
              <a:gd name="connsiteY0" fmla="*/ 0 h 2591973"/>
              <a:gd name="connsiteX1" fmla="*/ 1512973 w 4101291"/>
              <a:gd name="connsiteY1" fmla="*/ 0 h 2591973"/>
              <a:gd name="connsiteX2" fmla="*/ 1542445 w 4101291"/>
              <a:gd name="connsiteY2" fmla="*/ 94943 h 2591973"/>
              <a:gd name="connsiteX3" fmla="*/ 2050645 w 4101291"/>
              <a:gd name="connsiteY3" fmla="*/ 431800 h 2591973"/>
              <a:gd name="connsiteX4" fmla="*/ 2558845 w 4101291"/>
              <a:gd name="connsiteY4" fmla="*/ 94943 h 2591973"/>
              <a:gd name="connsiteX5" fmla="*/ 2588317 w 4101291"/>
              <a:gd name="connsiteY5" fmla="*/ 0 h 2591973"/>
              <a:gd name="connsiteX6" fmla="*/ 4101291 w 4101291"/>
              <a:gd name="connsiteY6" fmla="*/ 0 h 2591973"/>
              <a:gd name="connsiteX7" fmla="*/ 4101291 w 4101291"/>
              <a:gd name="connsiteY7" fmla="*/ 2100561 h 2591973"/>
              <a:gd name="connsiteX8" fmla="*/ 3609879 w 4101291"/>
              <a:gd name="connsiteY8" fmla="*/ 2591973 h 2591973"/>
              <a:gd name="connsiteX9" fmla="*/ 491412 w 4101291"/>
              <a:gd name="connsiteY9" fmla="*/ 2591973 h 2591973"/>
              <a:gd name="connsiteX10" fmla="*/ 0 w 4101291"/>
              <a:gd name="connsiteY10" fmla="*/ 2100561 h 259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01291" h="2591973">
                <a:moveTo>
                  <a:pt x="0" y="0"/>
                </a:moveTo>
                <a:lnTo>
                  <a:pt x="1512973" y="0"/>
                </a:lnTo>
                <a:lnTo>
                  <a:pt x="1542445" y="94943"/>
                </a:lnTo>
                <a:cubicBezTo>
                  <a:pt x="1626174" y="292900"/>
                  <a:pt x="1822188" y="431800"/>
                  <a:pt x="2050645" y="431800"/>
                </a:cubicBezTo>
                <a:cubicBezTo>
                  <a:pt x="2279102" y="431800"/>
                  <a:pt x="2475116" y="292900"/>
                  <a:pt x="2558845" y="94943"/>
                </a:cubicBezTo>
                <a:lnTo>
                  <a:pt x="2588317" y="0"/>
                </a:lnTo>
                <a:lnTo>
                  <a:pt x="4101291" y="0"/>
                </a:lnTo>
                <a:lnTo>
                  <a:pt x="4101291" y="2100561"/>
                </a:lnTo>
                <a:cubicBezTo>
                  <a:pt x="4101291" y="2371960"/>
                  <a:pt x="3881278" y="2591973"/>
                  <a:pt x="3609879" y="2591973"/>
                </a:cubicBezTo>
                <a:lnTo>
                  <a:pt x="491412" y="2591973"/>
                </a:lnTo>
                <a:cubicBezTo>
                  <a:pt x="220013" y="2591973"/>
                  <a:pt x="0" y="2371960"/>
                  <a:pt x="0" y="2100561"/>
                </a:cubicBezTo>
                <a:close/>
              </a:path>
            </a:pathLst>
          </a:custGeom>
          <a:gradFill>
            <a:gsLst>
              <a:gs pos="0">
                <a:srgbClr val="FF0000"/>
              </a:gs>
              <a:gs pos="100000">
                <a:srgbClr val="FF505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11">
            <a:extLst>
              <a:ext uri="{FF2B5EF4-FFF2-40B4-BE49-F238E27FC236}">
                <a16:creationId xmlns:a16="http://schemas.microsoft.com/office/drawing/2014/main" xmlns="" id="{8673699D-54BA-4B14-A0E2-2172D19527F2}"/>
              </a:ext>
            </a:extLst>
          </p:cNvPr>
          <p:cNvSpPr/>
          <p:nvPr/>
        </p:nvSpPr>
        <p:spPr>
          <a:xfrm>
            <a:off x="4670607" y="4257634"/>
            <a:ext cx="4101291" cy="2591973"/>
          </a:xfrm>
          <a:custGeom>
            <a:avLst/>
            <a:gdLst>
              <a:gd name="connsiteX0" fmla="*/ 0 w 4101291"/>
              <a:gd name="connsiteY0" fmla="*/ 0 h 2591973"/>
              <a:gd name="connsiteX1" fmla="*/ 348342 w 4101291"/>
              <a:gd name="connsiteY1" fmla="*/ 0 h 2591973"/>
              <a:gd name="connsiteX2" fmla="*/ 348342 w 4101291"/>
              <a:gd name="connsiteY2" fmla="*/ 1899199 h 2591973"/>
              <a:gd name="connsiteX3" fmla="*/ 753286 w 4101291"/>
              <a:gd name="connsiteY3" fmla="*/ 2304143 h 2591973"/>
              <a:gd name="connsiteX4" fmla="*/ 3348003 w 4101291"/>
              <a:gd name="connsiteY4" fmla="*/ 2304143 h 2591973"/>
              <a:gd name="connsiteX5" fmla="*/ 3752947 w 4101291"/>
              <a:gd name="connsiteY5" fmla="*/ 1899199 h 2591973"/>
              <a:gd name="connsiteX6" fmla="*/ 3752947 w 4101291"/>
              <a:gd name="connsiteY6" fmla="*/ 0 h 2591973"/>
              <a:gd name="connsiteX7" fmla="*/ 4101291 w 4101291"/>
              <a:gd name="connsiteY7" fmla="*/ 0 h 2591973"/>
              <a:gd name="connsiteX8" fmla="*/ 4101291 w 4101291"/>
              <a:gd name="connsiteY8" fmla="*/ 2100561 h 2591973"/>
              <a:gd name="connsiteX9" fmla="*/ 3609879 w 4101291"/>
              <a:gd name="connsiteY9" fmla="*/ 2591973 h 2591973"/>
              <a:gd name="connsiteX10" fmla="*/ 491412 w 4101291"/>
              <a:gd name="connsiteY10" fmla="*/ 2591973 h 2591973"/>
              <a:gd name="connsiteX11" fmla="*/ 0 w 4101291"/>
              <a:gd name="connsiteY11" fmla="*/ 2100561 h 259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01291" h="2591973">
                <a:moveTo>
                  <a:pt x="0" y="0"/>
                </a:moveTo>
                <a:lnTo>
                  <a:pt x="348342" y="0"/>
                </a:lnTo>
                <a:lnTo>
                  <a:pt x="348342" y="1899199"/>
                </a:lnTo>
                <a:cubicBezTo>
                  <a:pt x="348342" y="2122843"/>
                  <a:pt x="529642" y="2304143"/>
                  <a:pt x="753286" y="2304143"/>
                </a:cubicBezTo>
                <a:lnTo>
                  <a:pt x="3348003" y="2304143"/>
                </a:lnTo>
                <a:cubicBezTo>
                  <a:pt x="3571647" y="2304143"/>
                  <a:pt x="3752947" y="2122843"/>
                  <a:pt x="3752947" y="1899199"/>
                </a:cubicBezTo>
                <a:lnTo>
                  <a:pt x="3752947" y="0"/>
                </a:lnTo>
                <a:lnTo>
                  <a:pt x="4101291" y="0"/>
                </a:lnTo>
                <a:lnTo>
                  <a:pt x="4101291" y="2100561"/>
                </a:lnTo>
                <a:cubicBezTo>
                  <a:pt x="4101291" y="2371960"/>
                  <a:pt x="3881278" y="2591973"/>
                  <a:pt x="3609879" y="2591973"/>
                </a:cubicBezTo>
                <a:lnTo>
                  <a:pt x="491412" y="2591973"/>
                </a:lnTo>
                <a:cubicBezTo>
                  <a:pt x="220013" y="2591973"/>
                  <a:pt x="0" y="2371960"/>
                  <a:pt x="0" y="2100561"/>
                </a:cubicBezTo>
                <a:close/>
              </a:path>
            </a:pathLst>
          </a:custGeom>
          <a:solidFill>
            <a:srgbClr val="990000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: Shape 12">
            <a:extLst>
              <a:ext uri="{FF2B5EF4-FFF2-40B4-BE49-F238E27FC236}">
                <a16:creationId xmlns:a16="http://schemas.microsoft.com/office/drawing/2014/main" xmlns="" id="{B5B72F17-1790-4229-AACE-12A50A3FB23C}"/>
              </a:ext>
            </a:extLst>
          </p:cNvPr>
          <p:cNvSpPr/>
          <p:nvPr/>
        </p:nvSpPr>
        <p:spPr>
          <a:xfrm>
            <a:off x="4809498" y="4254005"/>
            <a:ext cx="3803117" cy="2496458"/>
          </a:xfrm>
          <a:custGeom>
            <a:avLst/>
            <a:gdLst>
              <a:gd name="connsiteX0" fmla="*/ 0 w 3802743"/>
              <a:gd name="connsiteY0" fmla="*/ 0 h 2496458"/>
              <a:gd name="connsiteX1" fmla="*/ 0 w 3802743"/>
              <a:gd name="connsiteY1" fmla="*/ 2017486 h 2496458"/>
              <a:gd name="connsiteX2" fmla="*/ 362857 w 3802743"/>
              <a:gd name="connsiteY2" fmla="*/ 2496458 h 2496458"/>
              <a:gd name="connsiteX3" fmla="*/ 3396343 w 3802743"/>
              <a:gd name="connsiteY3" fmla="*/ 2496458 h 2496458"/>
              <a:gd name="connsiteX4" fmla="*/ 3802743 w 3802743"/>
              <a:gd name="connsiteY4" fmla="*/ 1886858 h 2496458"/>
              <a:gd name="connsiteX5" fmla="*/ 3788228 w 3802743"/>
              <a:gd name="connsiteY5" fmla="*/ 0 h 2496458"/>
              <a:gd name="connsiteX0" fmla="*/ 0 w 3822785"/>
              <a:gd name="connsiteY0" fmla="*/ 0 h 2496458"/>
              <a:gd name="connsiteX1" fmla="*/ 0 w 3822785"/>
              <a:gd name="connsiteY1" fmla="*/ 2017486 h 2496458"/>
              <a:gd name="connsiteX2" fmla="*/ 362857 w 3822785"/>
              <a:gd name="connsiteY2" fmla="*/ 2496458 h 2496458"/>
              <a:gd name="connsiteX3" fmla="*/ 3396343 w 3822785"/>
              <a:gd name="connsiteY3" fmla="*/ 2496458 h 2496458"/>
              <a:gd name="connsiteX4" fmla="*/ 3802743 w 3822785"/>
              <a:gd name="connsiteY4" fmla="*/ 1886858 h 2496458"/>
              <a:gd name="connsiteX5" fmla="*/ 3788228 w 3822785"/>
              <a:gd name="connsiteY5" fmla="*/ 0 h 2496458"/>
              <a:gd name="connsiteX0" fmla="*/ 0 w 3831908"/>
              <a:gd name="connsiteY0" fmla="*/ 0 h 2496458"/>
              <a:gd name="connsiteX1" fmla="*/ 0 w 3831908"/>
              <a:gd name="connsiteY1" fmla="*/ 2017486 h 2496458"/>
              <a:gd name="connsiteX2" fmla="*/ 362857 w 3831908"/>
              <a:gd name="connsiteY2" fmla="*/ 2496458 h 2496458"/>
              <a:gd name="connsiteX3" fmla="*/ 3396343 w 3831908"/>
              <a:gd name="connsiteY3" fmla="*/ 2496458 h 2496458"/>
              <a:gd name="connsiteX4" fmla="*/ 3802743 w 3831908"/>
              <a:gd name="connsiteY4" fmla="*/ 1886858 h 2496458"/>
              <a:gd name="connsiteX5" fmla="*/ 3788228 w 3831908"/>
              <a:gd name="connsiteY5" fmla="*/ 0 h 2496458"/>
              <a:gd name="connsiteX0" fmla="*/ 0 w 3827862"/>
              <a:gd name="connsiteY0" fmla="*/ 0 h 2496458"/>
              <a:gd name="connsiteX1" fmla="*/ 0 w 3827862"/>
              <a:gd name="connsiteY1" fmla="*/ 2017486 h 2496458"/>
              <a:gd name="connsiteX2" fmla="*/ 362857 w 3827862"/>
              <a:gd name="connsiteY2" fmla="*/ 2496458 h 2496458"/>
              <a:gd name="connsiteX3" fmla="*/ 3396343 w 3827862"/>
              <a:gd name="connsiteY3" fmla="*/ 2496458 h 2496458"/>
              <a:gd name="connsiteX4" fmla="*/ 3802743 w 3827862"/>
              <a:gd name="connsiteY4" fmla="*/ 1886858 h 2496458"/>
              <a:gd name="connsiteX5" fmla="*/ 3788228 w 3827862"/>
              <a:gd name="connsiteY5" fmla="*/ 0 h 2496458"/>
              <a:gd name="connsiteX0" fmla="*/ 0 w 3803117"/>
              <a:gd name="connsiteY0" fmla="*/ 0 h 2496458"/>
              <a:gd name="connsiteX1" fmla="*/ 0 w 3803117"/>
              <a:gd name="connsiteY1" fmla="*/ 2017486 h 2496458"/>
              <a:gd name="connsiteX2" fmla="*/ 362857 w 3803117"/>
              <a:gd name="connsiteY2" fmla="*/ 2496458 h 2496458"/>
              <a:gd name="connsiteX3" fmla="*/ 3396343 w 3803117"/>
              <a:gd name="connsiteY3" fmla="*/ 2496458 h 2496458"/>
              <a:gd name="connsiteX4" fmla="*/ 3802743 w 3803117"/>
              <a:gd name="connsiteY4" fmla="*/ 1886858 h 2496458"/>
              <a:gd name="connsiteX5" fmla="*/ 3788228 w 3803117"/>
              <a:gd name="connsiteY5" fmla="*/ 0 h 2496458"/>
              <a:gd name="connsiteX0" fmla="*/ 0 w 3803117"/>
              <a:gd name="connsiteY0" fmla="*/ 0 h 2496458"/>
              <a:gd name="connsiteX1" fmla="*/ 0 w 3803117"/>
              <a:gd name="connsiteY1" fmla="*/ 2017486 h 2496458"/>
              <a:gd name="connsiteX2" fmla="*/ 362857 w 3803117"/>
              <a:gd name="connsiteY2" fmla="*/ 2496458 h 2496458"/>
              <a:gd name="connsiteX3" fmla="*/ 3396343 w 3803117"/>
              <a:gd name="connsiteY3" fmla="*/ 2496458 h 2496458"/>
              <a:gd name="connsiteX4" fmla="*/ 3802743 w 3803117"/>
              <a:gd name="connsiteY4" fmla="*/ 1886858 h 2496458"/>
              <a:gd name="connsiteX5" fmla="*/ 3788228 w 3803117"/>
              <a:gd name="connsiteY5" fmla="*/ 0 h 2496458"/>
              <a:gd name="connsiteX0" fmla="*/ 0 w 3803117"/>
              <a:gd name="connsiteY0" fmla="*/ 0 h 2496458"/>
              <a:gd name="connsiteX1" fmla="*/ 0 w 3803117"/>
              <a:gd name="connsiteY1" fmla="*/ 2017486 h 2496458"/>
              <a:gd name="connsiteX2" fmla="*/ 362857 w 3803117"/>
              <a:gd name="connsiteY2" fmla="*/ 2496458 h 2496458"/>
              <a:gd name="connsiteX3" fmla="*/ 3396343 w 3803117"/>
              <a:gd name="connsiteY3" fmla="*/ 2496458 h 2496458"/>
              <a:gd name="connsiteX4" fmla="*/ 3802743 w 3803117"/>
              <a:gd name="connsiteY4" fmla="*/ 1886858 h 2496458"/>
              <a:gd name="connsiteX5" fmla="*/ 3788228 w 3803117"/>
              <a:gd name="connsiteY5" fmla="*/ 0 h 2496458"/>
              <a:gd name="connsiteX0" fmla="*/ 0 w 3803117"/>
              <a:gd name="connsiteY0" fmla="*/ 0 h 2496458"/>
              <a:gd name="connsiteX1" fmla="*/ 0 w 3803117"/>
              <a:gd name="connsiteY1" fmla="*/ 2017486 h 2496458"/>
              <a:gd name="connsiteX2" fmla="*/ 362857 w 3803117"/>
              <a:gd name="connsiteY2" fmla="*/ 2496458 h 2496458"/>
              <a:gd name="connsiteX3" fmla="*/ 3396343 w 3803117"/>
              <a:gd name="connsiteY3" fmla="*/ 2496458 h 2496458"/>
              <a:gd name="connsiteX4" fmla="*/ 3802743 w 3803117"/>
              <a:gd name="connsiteY4" fmla="*/ 1886858 h 2496458"/>
              <a:gd name="connsiteX5" fmla="*/ 3788228 w 3803117"/>
              <a:gd name="connsiteY5" fmla="*/ 0 h 2496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03117" h="2496458">
                <a:moveTo>
                  <a:pt x="0" y="0"/>
                </a:moveTo>
                <a:lnTo>
                  <a:pt x="0" y="2017486"/>
                </a:lnTo>
                <a:cubicBezTo>
                  <a:pt x="33866" y="2380343"/>
                  <a:pt x="82247" y="2481944"/>
                  <a:pt x="362857" y="2496458"/>
                </a:cubicBezTo>
                <a:lnTo>
                  <a:pt x="3396343" y="2496458"/>
                </a:lnTo>
                <a:cubicBezTo>
                  <a:pt x="3633410" y="2438400"/>
                  <a:pt x="3812419" y="2380345"/>
                  <a:pt x="3802743" y="1886858"/>
                </a:cubicBezTo>
                <a:lnTo>
                  <a:pt x="3788228" y="0"/>
                </a:lnTo>
              </a:path>
            </a:pathLst>
          </a:custGeom>
          <a:noFill/>
          <a:ln w="22225">
            <a:solidFill>
              <a:schemeClr val="bg1">
                <a:alpha val="68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13">
            <a:extLst>
              <a:ext uri="{FF2B5EF4-FFF2-40B4-BE49-F238E27FC236}">
                <a16:creationId xmlns:a16="http://schemas.microsoft.com/office/drawing/2014/main" xmlns="" id="{02EEA104-74E8-44D1-B3A3-9978B1B1F303}"/>
              </a:ext>
            </a:extLst>
          </p:cNvPr>
          <p:cNvSpPr txBox="1"/>
          <p:nvPr/>
        </p:nvSpPr>
        <p:spPr>
          <a:xfrm>
            <a:off x="5236315" y="4448603"/>
            <a:ext cx="325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chemeClr val="bg1"/>
                </a:solidFill>
                <a:latin typeface="Oswald" panose="02000503000000000000" pitchFamily="2" charset="0"/>
              </a:rPr>
              <a:t>أتذكَّر أَنَّ :</a:t>
            </a:r>
          </a:p>
          <a:p>
            <a:pPr algn="ctr"/>
            <a:endParaRPr lang="ar-SY" sz="2400" b="1" dirty="0" smtClean="0">
              <a:solidFill>
                <a:schemeClr val="bg1"/>
              </a:solidFill>
            </a:endParaRPr>
          </a:p>
          <a:p>
            <a:pPr algn="ctr"/>
            <a:r>
              <a:rPr lang="ar-SY" sz="2400" b="1" dirty="0" smtClean="0">
                <a:solidFill>
                  <a:schemeClr val="bg1"/>
                </a:solidFill>
              </a:rPr>
              <a:t>من آداب الاستماع</a:t>
            </a:r>
            <a:endParaRPr lang="en-US" sz="2400" b="1" dirty="0">
              <a:solidFill>
                <a:schemeClr val="bg1"/>
              </a:solidFill>
              <a:latin typeface="Oswald" panose="02000503000000000000" pitchFamily="2" charset="0"/>
            </a:endParaRPr>
          </a:p>
        </p:txBody>
      </p:sp>
      <p:pic>
        <p:nvPicPr>
          <p:cNvPr id="47" name="Graphic 16">
            <a:extLst>
              <a:ext uri="{FF2B5EF4-FFF2-40B4-BE49-F238E27FC236}">
                <a16:creationId xmlns:a16="http://schemas.microsoft.com/office/drawing/2014/main" xmlns="" id="{FA108CE8-89A2-4FA3-B659-506A04EB733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41685" flipV="1">
            <a:off x="5974644" y="5537670"/>
            <a:ext cx="1513981" cy="89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84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1" grpId="0"/>
      <p:bldP spid="32" grpId="0" animBg="1"/>
      <p:bldP spid="42" grpId="0" animBg="1"/>
      <p:bldP spid="43" grpId="0" animBg="1"/>
      <p:bldP spid="44" grpId="0" animBg="1"/>
      <p:bldP spid="45" grpId="0" animBg="1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91662" y="-302291"/>
            <a:ext cx="870431" cy="2365989"/>
            <a:chOff x="1232840" y="335569"/>
            <a:chExt cx="870431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فئاتٌ  </a:t>
              </a:r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تكلَؤُها عينُ </a:t>
              </a:r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الشريعةِ</a:t>
              </a:r>
              <a:endParaRPr lang="ar-SY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430085" y="4784960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نص الاستماع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43">
            <a:extLst>
              <a:ext uri="{FF2B5EF4-FFF2-40B4-BE49-F238E27FC236}">
                <a16:creationId xmlns:a16="http://schemas.microsoft.com/office/drawing/2014/main" xmlns="" id="{C67D3F12-8A46-4C81-AC2A-7F1A8CB4A7A1}"/>
              </a:ext>
            </a:extLst>
          </p:cNvPr>
          <p:cNvSpPr txBox="1"/>
          <p:nvPr/>
        </p:nvSpPr>
        <p:spPr>
          <a:xfrm>
            <a:off x="453262" y="5332186"/>
            <a:ext cx="154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solidFill>
                  <a:srgbClr val="FF0000"/>
                </a:solidFill>
              </a:rPr>
              <a:t>التهيئة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8" name="Google Shape;85;p1"/>
          <p:cNvSpPr/>
          <p:nvPr/>
        </p:nvSpPr>
        <p:spPr>
          <a:xfrm rot="-5400000">
            <a:off x="5429629" y="1190456"/>
            <a:ext cx="5811986" cy="5012637"/>
          </a:xfrm>
          <a:prstGeom prst="round2SameRect">
            <a:avLst>
              <a:gd name="adj1" fmla="val 5053"/>
              <a:gd name="adj2" fmla="val 0"/>
            </a:avLst>
          </a:prstGeom>
          <a:solidFill>
            <a:srgbClr val="D8D8D8">
              <a:alpha val="75686"/>
            </a:srgbClr>
          </a:solidFill>
          <a:ln>
            <a:noFill/>
          </a:ln>
          <a:effectLst>
            <a:outerShdw blurRad="101600" dist="762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4" name="Google Shape;101;p1"/>
          <p:cNvGrpSpPr/>
          <p:nvPr/>
        </p:nvGrpSpPr>
        <p:grpSpPr>
          <a:xfrm>
            <a:off x="5907465" y="769999"/>
            <a:ext cx="5047936" cy="5853549"/>
            <a:chOff x="1734414" y="495298"/>
            <a:chExt cx="4361585" cy="5853549"/>
          </a:xfrm>
        </p:grpSpPr>
        <p:sp>
          <p:nvSpPr>
            <p:cNvPr id="155" name="Google Shape;102;p1"/>
            <p:cNvSpPr/>
            <p:nvPr/>
          </p:nvSpPr>
          <p:spPr>
            <a:xfrm rot="16200000">
              <a:off x="995360" y="1234352"/>
              <a:ext cx="5839694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203200" dist="50800" dir="10800000" algn="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56" name="Google Shape;103;p1"/>
            <p:cNvCxnSpPr/>
            <p:nvPr/>
          </p:nvCxnSpPr>
          <p:spPr>
            <a:xfrm>
              <a:off x="1734414" y="144087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7" name="Google Shape;104;p1"/>
            <p:cNvCxnSpPr/>
            <p:nvPr/>
          </p:nvCxnSpPr>
          <p:spPr>
            <a:xfrm>
              <a:off x="5597236" y="509152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8" name="Google Shape;105;p1"/>
            <p:cNvCxnSpPr/>
            <p:nvPr/>
          </p:nvCxnSpPr>
          <p:spPr>
            <a:xfrm>
              <a:off x="1734414" y="180108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9" name="Google Shape;106;p1"/>
            <p:cNvCxnSpPr/>
            <p:nvPr/>
          </p:nvCxnSpPr>
          <p:spPr>
            <a:xfrm>
              <a:off x="1734414" y="216130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0" name="Google Shape;107;p1"/>
            <p:cNvCxnSpPr/>
            <p:nvPr/>
          </p:nvCxnSpPr>
          <p:spPr>
            <a:xfrm>
              <a:off x="1734414" y="252152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1" name="Google Shape;108;p1"/>
            <p:cNvCxnSpPr/>
            <p:nvPr/>
          </p:nvCxnSpPr>
          <p:spPr>
            <a:xfrm>
              <a:off x="1734414" y="288174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2" name="Google Shape;109;p1"/>
            <p:cNvCxnSpPr/>
            <p:nvPr/>
          </p:nvCxnSpPr>
          <p:spPr>
            <a:xfrm>
              <a:off x="1734414" y="324196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3" name="Google Shape;110;p1"/>
            <p:cNvCxnSpPr/>
            <p:nvPr/>
          </p:nvCxnSpPr>
          <p:spPr>
            <a:xfrm>
              <a:off x="1734414" y="360217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4" name="Google Shape;111;p1"/>
            <p:cNvCxnSpPr/>
            <p:nvPr/>
          </p:nvCxnSpPr>
          <p:spPr>
            <a:xfrm>
              <a:off x="1734414" y="396239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5" name="Google Shape;112;p1"/>
            <p:cNvCxnSpPr/>
            <p:nvPr/>
          </p:nvCxnSpPr>
          <p:spPr>
            <a:xfrm>
              <a:off x="1734414" y="432261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6" name="Google Shape;113;p1"/>
            <p:cNvCxnSpPr/>
            <p:nvPr/>
          </p:nvCxnSpPr>
          <p:spPr>
            <a:xfrm>
              <a:off x="1734414" y="468283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7" name="Google Shape;114;p1"/>
            <p:cNvCxnSpPr/>
            <p:nvPr/>
          </p:nvCxnSpPr>
          <p:spPr>
            <a:xfrm>
              <a:off x="1734414" y="504305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8" name="Google Shape;115;p1"/>
            <p:cNvCxnSpPr/>
            <p:nvPr/>
          </p:nvCxnSpPr>
          <p:spPr>
            <a:xfrm>
              <a:off x="1734414" y="540326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9" name="Google Shape;116;p1"/>
            <p:cNvCxnSpPr/>
            <p:nvPr/>
          </p:nvCxnSpPr>
          <p:spPr>
            <a:xfrm>
              <a:off x="1734414" y="576348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170" name="Google Shape;149;p1"/>
          <p:cNvGrpSpPr/>
          <p:nvPr/>
        </p:nvGrpSpPr>
        <p:grpSpPr>
          <a:xfrm>
            <a:off x="10505473" y="756145"/>
            <a:ext cx="1122676" cy="5839694"/>
            <a:chOff x="5597236" y="488368"/>
            <a:chExt cx="1122676" cy="5839694"/>
          </a:xfrm>
        </p:grpSpPr>
        <p:sp>
          <p:nvSpPr>
            <p:cNvPr id="171" name="Google Shape;150;p1"/>
            <p:cNvSpPr/>
            <p:nvPr/>
          </p:nvSpPr>
          <p:spPr>
            <a:xfrm>
              <a:off x="5597236" y="488368"/>
              <a:ext cx="1122676" cy="5839694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49600">
                  <a:srgbClr val="7F7F7F">
                    <a:alpha val="72941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72" name="Google Shape;151;p1"/>
            <p:cNvGrpSpPr/>
            <p:nvPr/>
          </p:nvGrpSpPr>
          <p:grpSpPr>
            <a:xfrm>
              <a:off x="5847936" y="991929"/>
              <a:ext cx="568696" cy="201168"/>
              <a:chOff x="5868383" y="858579"/>
              <a:chExt cx="568696" cy="201168"/>
            </a:xfrm>
          </p:grpSpPr>
          <p:sp>
            <p:nvSpPr>
              <p:cNvPr id="218" name="Google Shape;152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9" name="Google Shape;153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0" name="Google Shape;154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1" name="Google Shape;155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3" name="Google Shape;156;p1"/>
            <p:cNvGrpSpPr/>
            <p:nvPr/>
          </p:nvGrpSpPr>
          <p:grpSpPr>
            <a:xfrm>
              <a:off x="5847936" y="1507207"/>
              <a:ext cx="568696" cy="201168"/>
              <a:chOff x="5868383" y="858579"/>
              <a:chExt cx="568696" cy="201168"/>
            </a:xfrm>
          </p:grpSpPr>
          <p:sp>
            <p:nvSpPr>
              <p:cNvPr id="214" name="Google Shape;157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5" name="Google Shape;158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6" name="Google Shape;159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7" name="Google Shape;160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4" name="Google Shape;161;p1"/>
            <p:cNvGrpSpPr/>
            <p:nvPr/>
          </p:nvGrpSpPr>
          <p:grpSpPr>
            <a:xfrm>
              <a:off x="5847936" y="2537763"/>
              <a:ext cx="568696" cy="201168"/>
              <a:chOff x="5868383" y="858579"/>
              <a:chExt cx="568696" cy="201168"/>
            </a:xfrm>
          </p:grpSpPr>
          <p:sp>
            <p:nvSpPr>
              <p:cNvPr id="210" name="Google Shape;162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1" name="Google Shape;163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2" name="Google Shape;164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3" name="Google Shape;165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5" name="Google Shape;166;p1"/>
            <p:cNvGrpSpPr/>
            <p:nvPr/>
          </p:nvGrpSpPr>
          <p:grpSpPr>
            <a:xfrm>
              <a:off x="5847936" y="3568319"/>
              <a:ext cx="568696" cy="201168"/>
              <a:chOff x="5868383" y="858579"/>
              <a:chExt cx="568696" cy="201168"/>
            </a:xfrm>
          </p:grpSpPr>
          <p:sp>
            <p:nvSpPr>
              <p:cNvPr id="206" name="Google Shape;167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7" name="Google Shape;168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8" name="Google Shape;169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9" name="Google Shape;170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6" name="Google Shape;171;p1"/>
            <p:cNvGrpSpPr/>
            <p:nvPr/>
          </p:nvGrpSpPr>
          <p:grpSpPr>
            <a:xfrm>
              <a:off x="5847936" y="4083597"/>
              <a:ext cx="568696" cy="201168"/>
              <a:chOff x="5868383" y="858579"/>
              <a:chExt cx="568696" cy="201168"/>
            </a:xfrm>
          </p:grpSpPr>
          <p:sp>
            <p:nvSpPr>
              <p:cNvPr id="202" name="Google Shape;172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3" name="Google Shape;173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4" name="Google Shape;174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5" name="Google Shape;175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7" name="Google Shape;176;p1"/>
            <p:cNvGrpSpPr/>
            <p:nvPr/>
          </p:nvGrpSpPr>
          <p:grpSpPr>
            <a:xfrm>
              <a:off x="5847936" y="5114153"/>
              <a:ext cx="568696" cy="201168"/>
              <a:chOff x="5868383" y="858579"/>
              <a:chExt cx="568696" cy="201168"/>
            </a:xfrm>
          </p:grpSpPr>
          <p:sp>
            <p:nvSpPr>
              <p:cNvPr id="198" name="Google Shape;177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9" name="Google Shape;178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0" name="Google Shape;179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1" name="Google Shape;180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8" name="Google Shape;181;p1"/>
            <p:cNvGrpSpPr/>
            <p:nvPr/>
          </p:nvGrpSpPr>
          <p:grpSpPr>
            <a:xfrm>
              <a:off x="5847936" y="5629431"/>
              <a:ext cx="568696" cy="201168"/>
              <a:chOff x="5868383" y="858579"/>
              <a:chExt cx="568696" cy="201168"/>
            </a:xfrm>
          </p:grpSpPr>
          <p:sp>
            <p:nvSpPr>
              <p:cNvPr id="194" name="Google Shape;182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5" name="Google Shape;183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6" name="Google Shape;184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7" name="Google Shape;185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9" name="Google Shape;186;p1"/>
            <p:cNvGrpSpPr/>
            <p:nvPr/>
          </p:nvGrpSpPr>
          <p:grpSpPr>
            <a:xfrm>
              <a:off x="5847936" y="2022485"/>
              <a:ext cx="568696" cy="201168"/>
              <a:chOff x="5868383" y="858579"/>
              <a:chExt cx="568696" cy="201168"/>
            </a:xfrm>
          </p:grpSpPr>
          <p:sp>
            <p:nvSpPr>
              <p:cNvPr id="190" name="Google Shape;187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1" name="Google Shape;188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2" name="Google Shape;189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3" name="Google Shape;190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80" name="Google Shape;191;p1"/>
            <p:cNvGrpSpPr/>
            <p:nvPr/>
          </p:nvGrpSpPr>
          <p:grpSpPr>
            <a:xfrm>
              <a:off x="5847936" y="3053041"/>
              <a:ext cx="568696" cy="201168"/>
              <a:chOff x="5868383" y="858579"/>
              <a:chExt cx="568696" cy="201168"/>
            </a:xfrm>
          </p:grpSpPr>
          <p:sp>
            <p:nvSpPr>
              <p:cNvPr id="186" name="Google Shape;192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7" name="Google Shape;193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8" name="Google Shape;194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9" name="Google Shape;195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81" name="Google Shape;196;p1"/>
            <p:cNvGrpSpPr/>
            <p:nvPr/>
          </p:nvGrpSpPr>
          <p:grpSpPr>
            <a:xfrm>
              <a:off x="5847936" y="4598875"/>
              <a:ext cx="568696" cy="201168"/>
              <a:chOff x="5868383" y="858579"/>
              <a:chExt cx="568696" cy="201168"/>
            </a:xfrm>
          </p:grpSpPr>
          <p:sp>
            <p:nvSpPr>
              <p:cNvPr id="182" name="Google Shape;197;p1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3" name="Google Shape;198;p1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4" name="Google Shape;199;p1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5" name="Google Shape;200;p1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222" name="Google Shape;201;p1"/>
          <p:cNvSpPr txBox="1"/>
          <p:nvPr/>
        </p:nvSpPr>
        <p:spPr>
          <a:xfrm>
            <a:off x="5956300" y="1200836"/>
            <a:ext cx="497064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ar-SY" sz="2000" b="1" dirty="0" smtClean="0">
                <a:solidFill>
                  <a:srgbClr val="F3740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أشارك </a:t>
            </a:r>
            <a:r>
              <a:rPr lang="ar-SY" sz="2000" b="1" dirty="0">
                <a:solidFill>
                  <a:srgbClr val="F3740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مجموعتي في المهارات الآتية</a:t>
            </a:r>
            <a:r>
              <a:rPr lang="ar-SY" sz="2000" b="1" dirty="0" smtClean="0">
                <a:solidFill>
                  <a:srgbClr val="F3740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:</a:t>
            </a:r>
          </a:p>
          <a:p>
            <a:pPr lvl="0" algn="ctr">
              <a:lnSpc>
                <a:spcPct val="150000"/>
              </a:lnSpc>
            </a:pPr>
            <a:r>
              <a:rPr lang="ar-SY" sz="2000" dirty="0"/>
              <a:t>اقتراح عناوين لخُطْبة محفلية حول </a:t>
            </a:r>
            <a:r>
              <a:rPr lang="ar-SY" sz="2000" dirty="0" smtClean="0"/>
              <a:t>الحقوق والواجبات:</a:t>
            </a:r>
            <a:endParaRPr sz="2000" dirty="0"/>
          </a:p>
        </p:txBody>
      </p:sp>
      <p:sp>
        <p:nvSpPr>
          <p:cNvPr id="223" name="Google Shape;202;p1"/>
          <p:cNvSpPr txBox="1"/>
          <p:nvPr/>
        </p:nvSpPr>
        <p:spPr>
          <a:xfrm>
            <a:off x="6411700" y="3186203"/>
            <a:ext cx="3584600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lnSpc>
                <a:spcPct val="150000"/>
              </a:lnSpc>
            </a:pPr>
            <a:r>
              <a:rPr lang="ar-SY" sz="2000" b="1" dirty="0" smtClean="0">
                <a:solidFill>
                  <a:srgbClr val="EF392E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ترشيح </a:t>
            </a:r>
            <a:r>
              <a:rPr lang="ar-SY" sz="2000" b="1" dirty="0">
                <a:solidFill>
                  <a:srgbClr val="EF392E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العنوان </a:t>
            </a:r>
            <a:r>
              <a:rPr lang="ar-SY" sz="2000" b="1" dirty="0" smtClean="0">
                <a:solidFill>
                  <a:srgbClr val="EF392E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الأفضل </a:t>
            </a:r>
            <a:r>
              <a:rPr lang="ar-SY" sz="2000" b="1" dirty="0">
                <a:solidFill>
                  <a:srgbClr val="EF392E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لدى كل مجموعة:</a:t>
            </a:r>
            <a:endParaRPr sz="2800" dirty="0"/>
          </a:p>
        </p:txBody>
      </p:sp>
      <p:sp>
        <p:nvSpPr>
          <p:cNvPr id="224" name="Google Shape;203;p1"/>
          <p:cNvSpPr txBox="1"/>
          <p:nvPr/>
        </p:nvSpPr>
        <p:spPr>
          <a:xfrm>
            <a:off x="6067425" y="5306119"/>
            <a:ext cx="4059346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lnSpc>
                <a:spcPct val="150000"/>
              </a:lnSpc>
            </a:pPr>
            <a:r>
              <a:rPr lang="ar-SY" sz="2000" b="1" dirty="0">
                <a:solidFill>
                  <a:srgbClr val="009999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تحديد العنوان </a:t>
            </a:r>
            <a:r>
              <a:rPr lang="ar-SY" sz="2000" b="1" dirty="0" smtClean="0">
                <a:solidFill>
                  <a:srgbClr val="009999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الأفضل </a:t>
            </a:r>
            <a:r>
              <a:rPr lang="ar-SY" sz="2000" b="1" dirty="0">
                <a:solidFill>
                  <a:srgbClr val="009999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من بين المجموعات كلها</a:t>
            </a:r>
            <a:endParaRPr sz="2800" dirty="0"/>
          </a:p>
        </p:txBody>
      </p:sp>
      <p:sp>
        <p:nvSpPr>
          <p:cNvPr id="229" name="TextBox 12">
            <a:extLst>
              <a:ext uri="{FF2B5EF4-FFF2-40B4-BE49-F238E27FC236}">
                <a16:creationId xmlns:a16="http://schemas.microsoft.com/office/drawing/2014/main" xmlns="" id="{5BCEECDD-F6EB-4CFE-9C4D-9315ACC9EE4F}"/>
              </a:ext>
            </a:extLst>
          </p:cNvPr>
          <p:cNvSpPr txBox="1"/>
          <p:nvPr/>
        </p:nvSpPr>
        <p:spPr>
          <a:xfrm>
            <a:off x="7512662" y="2138191"/>
            <a:ext cx="1453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حق الجار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231" name="TextBox 12">
            <a:extLst>
              <a:ext uri="{FF2B5EF4-FFF2-40B4-BE49-F238E27FC236}">
                <a16:creationId xmlns:a16="http://schemas.microsoft.com/office/drawing/2014/main" xmlns="" id="{5BCEECDD-F6EB-4CFE-9C4D-9315ACC9EE4F}"/>
              </a:ext>
            </a:extLst>
          </p:cNvPr>
          <p:cNvSpPr txBox="1"/>
          <p:nvPr/>
        </p:nvSpPr>
        <p:spPr>
          <a:xfrm>
            <a:off x="7512662" y="2530864"/>
            <a:ext cx="1453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حق الآخرين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232" name="TextBox 12">
            <a:extLst>
              <a:ext uri="{FF2B5EF4-FFF2-40B4-BE49-F238E27FC236}">
                <a16:creationId xmlns:a16="http://schemas.microsoft.com/office/drawing/2014/main" xmlns="" id="{5BCEECDD-F6EB-4CFE-9C4D-9315ACC9EE4F}"/>
              </a:ext>
            </a:extLst>
          </p:cNvPr>
          <p:cNvSpPr txBox="1"/>
          <p:nvPr/>
        </p:nvSpPr>
        <p:spPr>
          <a:xfrm>
            <a:off x="7133770" y="2930508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واجباتك نحو والديك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233" name="TextBox 12">
            <a:extLst>
              <a:ext uri="{FF2B5EF4-FFF2-40B4-BE49-F238E27FC236}">
                <a16:creationId xmlns:a16="http://schemas.microsoft.com/office/drawing/2014/main" xmlns="" id="{5BCEECDD-F6EB-4CFE-9C4D-9315ACC9EE4F}"/>
              </a:ext>
            </a:extLst>
          </p:cNvPr>
          <p:cNvSpPr txBox="1"/>
          <p:nvPr/>
        </p:nvSpPr>
        <p:spPr>
          <a:xfrm>
            <a:off x="9029983" y="3627814"/>
            <a:ext cx="1357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 smtClean="0">
                <a:latin typeface="Century Gothic" panose="020B0502020202020204" pitchFamily="34" charset="0"/>
              </a:rPr>
              <a:t>مجموعة  ( أ )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234" name="TextBox 12">
            <a:extLst>
              <a:ext uri="{FF2B5EF4-FFF2-40B4-BE49-F238E27FC236}">
                <a16:creationId xmlns:a16="http://schemas.microsoft.com/office/drawing/2014/main" xmlns="" id="{5BCEECDD-F6EB-4CFE-9C4D-9315ACC9EE4F}"/>
              </a:ext>
            </a:extLst>
          </p:cNvPr>
          <p:cNvSpPr txBox="1"/>
          <p:nvPr/>
        </p:nvSpPr>
        <p:spPr>
          <a:xfrm>
            <a:off x="8963305" y="3972714"/>
            <a:ext cx="1465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r>
              <a:rPr lang="ar-SY" b="1" dirty="0" smtClean="0">
                <a:latin typeface="Century Gothic" panose="020B0502020202020204" pitchFamily="34" charset="0"/>
              </a:rPr>
              <a:t> مجموعة ( ب )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235" name="TextBox 12">
            <a:extLst>
              <a:ext uri="{FF2B5EF4-FFF2-40B4-BE49-F238E27FC236}">
                <a16:creationId xmlns:a16="http://schemas.microsoft.com/office/drawing/2014/main" xmlns="" id="{5BCEECDD-F6EB-4CFE-9C4D-9315ACC9EE4F}"/>
              </a:ext>
            </a:extLst>
          </p:cNvPr>
          <p:cNvSpPr txBox="1"/>
          <p:nvPr/>
        </p:nvSpPr>
        <p:spPr>
          <a:xfrm>
            <a:off x="9021662" y="4328036"/>
            <a:ext cx="14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 smtClean="0">
                <a:latin typeface="Century Gothic" panose="020B0502020202020204" pitchFamily="34" charset="0"/>
              </a:rPr>
              <a:t> مجموعة  ( ج )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236" name="TextBox 12">
            <a:extLst>
              <a:ext uri="{FF2B5EF4-FFF2-40B4-BE49-F238E27FC236}">
                <a16:creationId xmlns:a16="http://schemas.microsoft.com/office/drawing/2014/main" xmlns="" id="{5BCEECDD-F6EB-4CFE-9C4D-9315ACC9EE4F}"/>
              </a:ext>
            </a:extLst>
          </p:cNvPr>
          <p:cNvSpPr txBox="1"/>
          <p:nvPr/>
        </p:nvSpPr>
        <p:spPr>
          <a:xfrm>
            <a:off x="8965768" y="4691903"/>
            <a:ext cx="1486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b="1" dirty="0" smtClean="0">
                <a:latin typeface="Century Gothic" panose="020B0502020202020204" pitchFamily="34" charset="0"/>
              </a:rPr>
              <a:t> مجموعة  ( د )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237" name="TextBox 12">
            <a:extLst>
              <a:ext uri="{FF2B5EF4-FFF2-40B4-BE49-F238E27FC236}">
                <a16:creationId xmlns:a16="http://schemas.microsoft.com/office/drawing/2014/main" xmlns="" id="{5BCEECDD-F6EB-4CFE-9C4D-9315ACC9EE4F}"/>
              </a:ext>
            </a:extLst>
          </p:cNvPr>
          <p:cNvSpPr txBox="1"/>
          <p:nvPr/>
        </p:nvSpPr>
        <p:spPr>
          <a:xfrm>
            <a:off x="7405143" y="3587760"/>
            <a:ext cx="1357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latin typeface="Century Gothic" panose="020B0502020202020204" pitchFamily="34" charset="0"/>
              </a:rPr>
              <a:t>حق الجار</a:t>
            </a:r>
          </a:p>
        </p:txBody>
      </p:sp>
      <p:sp>
        <p:nvSpPr>
          <p:cNvPr id="238" name="TextBox 12">
            <a:extLst>
              <a:ext uri="{FF2B5EF4-FFF2-40B4-BE49-F238E27FC236}">
                <a16:creationId xmlns:a16="http://schemas.microsoft.com/office/drawing/2014/main" xmlns="" id="{5BCEECDD-F6EB-4CFE-9C4D-9315ACC9EE4F}"/>
              </a:ext>
            </a:extLst>
          </p:cNvPr>
          <p:cNvSpPr txBox="1"/>
          <p:nvPr/>
        </p:nvSpPr>
        <p:spPr>
          <a:xfrm>
            <a:off x="7346379" y="3958838"/>
            <a:ext cx="1465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latin typeface="Century Gothic" panose="020B0502020202020204" pitchFamily="34" charset="0"/>
              </a:rPr>
              <a:t>حق الآخرين</a:t>
            </a:r>
          </a:p>
        </p:txBody>
      </p:sp>
      <p:sp>
        <p:nvSpPr>
          <p:cNvPr id="239" name="TextBox 12">
            <a:extLst>
              <a:ext uri="{FF2B5EF4-FFF2-40B4-BE49-F238E27FC236}">
                <a16:creationId xmlns:a16="http://schemas.microsoft.com/office/drawing/2014/main" xmlns="" id="{5BCEECDD-F6EB-4CFE-9C4D-9315ACC9EE4F}"/>
              </a:ext>
            </a:extLst>
          </p:cNvPr>
          <p:cNvSpPr txBox="1"/>
          <p:nvPr/>
        </p:nvSpPr>
        <p:spPr>
          <a:xfrm>
            <a:off x="7405560" y="4323878"/>
            <a:ext cx="142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latin typeface="Century Gothic" panose="020B0502020202020204" pitchFamily="34" charset="0"/>
              </a:rPr>
              <a:t>حق الجار</a:t>
            </a:r>
          </a:p>
        </p:txBody>
      </p:sp>
      <p:sp>
        <p:nvSpPr>
          <p:cNvPr id="240" name="TextBox 12">
            <a:extLst>
              <a:ext uri="{FF2B5EF4-FFF2-40B4-BE49-F238E27FC236}">
                <a16:creationId xmlns:a16="http://schemas.microsoft.com/office/drawing/2014/main" xmlns="" id="{5BCEECDD-F6EB-4CFE-9C4D-9315ACC9EE4F}"/>
              </a:ext>
            </a:extLst>
          </p:cNvPr>
          <p:cNvSpPr txBox="1"/>
          <p:nvPr/>
        </p:nvSpPr>
        <p:spPr>
          <a:xfrm>
            <a:off x="6907910" y="4710652"/>
            <a:ext cx="1945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latin typeface="Century Gothic" panose="020B0502020202020204" pitchFamily="34" charset="0"/>
              </a:rPr>
              <a:t>واجباتك نحو والديك</a:t>
            </a:r>
          </a:p>
        </p:txBody>
      </p:sp>
      <p:sp>
        <p:nvSpPr>
          <p:cNvPr id="241" name="TextBox 12">
            <a:extLst>
              <a:ext uri="{FF2B5EF4-FFF2-40B4-BE49-F238E27FC236}">
                <a16:creationId xmlns:a16="http://schemas.microsoft.com/office/drawing/2014/main" xmlns="" id="{5BCEECDD-F6EB-4CFE-9C4D-9315ACC9EE4F}"/>
              </a:ext>
            </a:extLst>
          </p:cNvPr>
          <p:cNvSpPr txBox="1"/>
          <p:nvPr/>
        </p:nvSpPr>
        <p:spPr>
          <a:xfrm>
            <a:off x="7380895" y="5758147"/>
            <a:ext cx="1945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latin typeface="Century Gothic" panose="020B0502020202020204" pitchFamily="34" charset="0"/>
              </a:rPr>
              <a:t>حق الجار</a:t>
            </a:r>
          </a:p>
        </p:txBody>
      </p:sp>
    </p:spTree>
    <p:extLst>
      <p:ext uri="{BB962C8B-B14F-4D97-AF65-F5344CB8AC3E}">
        <p14:creationId xmlns:p14="http://schemas.microsoft.com/office/powerpoint/2010/main" val="31528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1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1" grpId="0"/>
      <p:bldP spid="138" grpId="0" animBg="1"/>
      <p:bldP spid="222" grpId="0"/>
      <p:bldP spid="223" grpId="0"/>
      <p:bldP spid="224" grpId="0"/>
      <p:bldP spid="229" grpId="0"/>
      <p:bldP spid="231" grpId="0"/>
      <p:bldP spid="232" grpId="0"/>
      <p:bldP spid="233" grpId="0"/>
      <p:bldP spid="234" grpId="0"/>
      <p:bldP spid="235" grpId="0"/>
      <p:bldP spid="236" grpId="0"/>
      <p:bldP spid="237" grpId="0"/>
      <p:bldP spid="238" grpId="0"/>
      <p:bldP spid="239" grpId="0"/>
      <p:bldP spid="240" grpId="0"/>
      <p:bldP spid="2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91662" y="-302291"/>
            <a:ext cx="870431" cy="2365989"/>
            <a:chOff x="1232840" y="335569"/>
            <a:chExt cx="870431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فئاتٌ  </a:t>
              </a:r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تكلَؤُها عينُ </a:t>
              </a:r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الشريعةِ</a:t>
              </a:r>
              <a:endParaRPr lang="ar-SY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430085" y="4784960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نص الاستماع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43">
            <a:extLst>
              <a:ext uri="{FF2B5EF4-FFF2-40B4-BE49-F238E27FC236}">
                <a16:creationId xmlns:a16="http://schemas.microsoft.com/office/drawing/2014/main" xmlns="" id="{C67D3F12-8A46-4C81-AC2A-7F1A8CB4A7A1}"/>
              </a:ext>
            </a:extLst>
          </p:cNvPr>
          <p:cNvSpPr txBox="1"/>
          <p:nvPr/>
        </p:nvSpPr>
        <p:spPr>
          <a:xfrm>
            <a:off x="453262" y="5332186"/>
            <a:ext cx="154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solidFill>
                  <a:srgbClr val="FF0000"/>
                </a:solidFill>
              </a:rPr>
              <a:t>أُجيب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6" name="TextBox 16">
            <a:extLst>
              <a:ext uri="{FF2B5EF4-FFF2-40B4-BE49-F238E27FC236}">
                <a16:creationId xmlns:a16="http://schemas.microsoft.com/office/drawing/2014/main" xmlns="" id="{B6DA100B-1020-457E-A1F0-D5B1B21F109B}"/>
              </a:ext>
            </a:extLst>
          </p:cNvPr>
          <p:cNvSpPr txBox="1"/>
          <p:nvPr/>
        </p:nvSpPr>
        <p:spPr>
          <a:xfrm>
            <a:off x="5661395" y="2309149"/>
            <a:ext cx="4093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000" b="1" dirty="0">
              <a:solidFill>
                <a:srgbClr val="258C95"/>
              </a:solidFill>
              <a:latin typeface="Century Gothic" panose="020B0502020202020204" pitchFamily="34" charset="0"/>
            </a:endParaRPr>
          </a:p>
        </p:txBody>
      </p:sp>
      <p:sp>
        <p:nvSpPr>
          <p:cNvPr id="107" name="TextBox 17">
            <a:extLst>
              <a:ext uri="{FF2B5EF4-FFF2-40B4-BE49-F238E27FC236}">
                <a16:creationId xmlns:a16="http://schemas.microsoft.com/office/drawing/2014/main" xmlns="" id="{71E1B85E-8445-4F36-9796-C1975B336030}"/>
              </a:ext>
            </a:extLst>
          </p:cNvPr>
          <p:cNvSpPr txBox="1"/>
          <p:nvPr/>
        </p:nvSpPr>
        <p:spPr>
          <a:xfrm>
            <a:off x="4294105" y="2313216"/>
            <a:ext cx="55647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b="1" dirty="0">
                <a:latin typeface="Century Gothic" panose="020B0502020202020204" pitchFamily="34" charset="0"/>
              </a:rPr>
              <a:t>الأمة العربية</a:t>
            </a:r>
            <a:r>
              <a:rPr lang="ar-SY" b="1" dirty="0" smtClean="0">
                <a:latin typeface="Century Gothic" panose="020B0502020202020204" pitchFamily="34" charset="0"/>
              </a:rPr>
              <a:t>.              </a:t>
            </a:r>
          </a:p>
          <a:p>
            <a:pPr algn="r"/>
            <a:endParaRPr lang="ar-SY" dirty="0">
              <a:latin typeface="Century Gothic" panose="020B0502020202020204" pitchFamily="34" charset="0"/>
            </a:endParaRPr>
          </a:p>
          <a:p>
            <a:pPr algn="r"/>
            <a:r>
              <a:rPr lang="ar-SY" b="1" dirty="0"/>
              <a:t>العالم كلّه</a:t>
            </a:r>
            <a:r>
              <a:rPr lang="ar-SY" b="1" dirty="0" smtClean="0"/>
              <a:t>.</a:t>
            </a:r>
          </a:p>
          <a:p>
            <a:pPr algn="r"/>
            <a:endParaRPr lang="ar-SY" dirty="0">
              <a:latin typeface="Century Gothic" panose="020B0502020202020204" pitchFamily="34" charset="0"/>
            </a:endParaRPr>
          </a:p>
          <a:p>
            <a:pPr algn="r"/>
            <a:r>
              <a:rPr lang="ar-SY" b="1" dirty="0" smtClean="0"/>
              <a:t>أمة الإسلام </a:t>
            </a:r>
            <a:r>
              <a:rPr lang="ar-SY" b="1" dirty="0"/>
              <a:t>والمجتمعات </a:t>
            </a:r>
            <a:r>
              <a:rPr lang="ar-SY" b="1" dirty="0" smtClean="0"/>
              <a:t>المستغيثة </a:t>
            </a:r>
            <a:r>
              <a:rPr lang="ar-SY" b="1" dirty="0"/>
              <a:t>من غوائل الفقر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grpSp>
        <p:nvGrpSpPr>
          <p:cNvPr id="108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82178" y="1848573"/>
            <a:ext cx="828739" cy="460576"/>
            <a:chOff x="2093494" y="1198097"/>
            <a:chExt cx="2173623" cy="1208003"/>
          </a:xfrm>
        </p:grpSpPr>
        <p:sp>
          <p:nvSpPr>
            <p:cNvPr id="109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736611" y="1936173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6150225" y="1863770"/>
            <a:ext cx="3870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وجّه الخطيب نداء في أول الخُطْبة إلى:</a:t>
            </a:r>
          </a:p>
        </p:txBody>
      </p:sp>
      <p:sp>
        <p:nvSpPr>
          <p:cNvPr id="113" name="TextBox 44">
            <a:extLst>
              <a:ext uri="{FF2B5EF4-FFF2-40B4-BE49-F238E27FC236}">
                <a16:creationId xmlns:a16="http://schemas.microsoft.com/office/drawing/2014/main" xmlns="" id="{7FF244B9-4C55-4354-8703-92C767B05F0D}"/>
              </a:ext>
            </a:extLst>
          </p:cNvPr>
          <p:cNvSpPr txBox="1"/>
          <p:nvPr/>
        </p:nvSpPr>
        <p:spPr>
          <a:xfrm>
            <a:off x="2555542" y="588543"/>
            <a:ext cx="88017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أولاً</a:t>
            </a:r>
            <a:r>
              <a:rPr lang="ar-SY" sz="2000" b="1" dirty="0" smtClean="0">
                <a:latin typeface="Century Gothic" panose="020B0502020202020204" pitchFamily="34" charset="0"/>
              </a:rPr>
              <a:t>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- أَقرأُ النشاطات الآتية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،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ثُمَّ أستمع 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لمقطع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من 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خُطْبة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الحرم المكي </a:t>
            </a:r>
            <a:r>
              <a:rPr lang="ar-SY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الشريف للشيخ عبد الرحمن السديس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          (</a:t>
            </a:r>
            <a:r>
              <a:rPr lang="ar-SY" sz="2000" b="1" dirty="0" smtClean="0">
                <a:latin typeface="Century Gothic" panose="020B0502020202020204" pitchFamily="34" charset="0"/>
              </a:rPr>
              <a:t> </a:t>
            </a:r>
            <a:r>
              <a:rPr lang="ar-SY" sz="20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فئات تكلؤها عين</a:t>
            </a:r>
            <a:r>
              <a:rPr lang="ar-SY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ar-SY" sz="20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الشريعة</a:t>
            </a:r>
            <a:r>
              <a:rPr lang="ar-SY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)</a:t>
            </a:r>
            <a:r>
              <a:rPr lang="ar-SY" sz="2000" b="1" dirty="0" smtClean="0">
                <a:latin typeface="Century Gothic" panose="020B0502020202020204" pitchFamily="34" charset="0"/>
              </a:rPr>
              <a:t>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وأجيب</a:t>
            </a:r>
            <a:r>
              <a:rPr lang="ar-SY" sz="2000" b="1" dirty="0" smtClean="0">
                <a:latin typeface="Century Gothic" panose="020B0502020202020204" pitchFamily="34" charset="0"/>
              </a:rPr>
              <a:t> </a:t>
            </a:r>
            <a:r>
              <a:rPr lang="ar-SY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عنها: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5" name="Oval 6">
            <a:extLst>
              <a:ext uri="{FF2B5EF4-FFF2-40B4-BE49-F238E27FC236}">
                <a16:creationId xmlns:a16="http://schemas.microsoft.com/office/drawing/2014/main" xmlns="" id="{9FEE04EF-5406-4F28-A1A8-EFD257A4D510}"/>
              </a:ext>
            </a:extLst>
          </p:cNvPr>
          <p:cNvSpPr/>
          <p:nvPr/>
        </p:nvSpPr>
        <p:spPr>
          <a:xfrm>
            <a:off x="9996212" y="3415990"/>
            <a:ext cx="374554" cy="37455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4699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48808" y="3977886"/>
            <a:ext cx="828739" cy="523220"/>
            <a:chOff x="2093494" y="1198097"/>
            <a:chExt cx="2173623" cy="1372306"/>
          </a:xfrm>
        </p:grpSpPr>
        <p:sp>
          <p:nvSpPr>
            <p:cNvPr id="117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9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744095" y="4077630"/>
            <a:ext cx="365760" cy="365760"/>
          </a:xfrm>
          <a:prstGeom prst="rect">
            <a:avLst/>
          </a:prstGeom>
        </p:spPr>
      </p:pic>
      <p:grpSp>
        <p:nvGrpSpPr>
          <p:cNvPr id="120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48807" y="5552803"/>
            <a:ext cx="828739" cy="523220"/>
            <a:chOff x="2093494" y="1198097"/>
            <a:chExt cx="2173623" cy="1372306"/>
          </a:xfrm>
        </p:grpSpPr>
        <p:sp>
          <p:nvSpPr>
            <p:cNvPr id="121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gradFill flip="none" rotWithShape="1">
              <a:gsLst>
                <a:gs pos="0">
                  <a:srgbClr val="6FC7CB"/>
                </a:gs>
                <a:gs pos="100000">
                  <a:srgbClr val="258C95"/>
                </a:gs>
              </a:gsLst>
              <a:lin ang="2700000" scaled="1"/>
              <a:tileRect/>
            </a:gra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23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711106" y="5586642"/>
            <a:ext cx="365760" cy="365760"/>
          </a:xfrm>
          <a:prstGeom prst="rect">
            <a:avLst/>
          </a:prstGeom>
        </p:spPr>
      </p:pic>
      <p:sp>
        <p:nvSpPr>
          <p:cNvPr id="124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2844800" y="4126519"/>
            <a:ext cx="7338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258C95"/>
                </a:solidFill>
                <a:latin typeface="Century Gothic" panose="020B0502020202020204" pitchFamily="34" charset="0"/>
              </a:rPr>
              <a:t>استشهدَ </a:t>
            </a:r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الخطيب بحديث للنبي صلى الله عليه وسلم في </a:t>
            </a:r>
            <a:r>
              <a:rPr lang="ar-SY" sz="2000" b="1" dirty="0" smtClean="0">
                <a:solidFill>
                  <a:srgbClr val="258C95"/>
                </a:solidFill>
                <a:latin typeface="Century Gothic" panose="020B0502020202020204" pitchFamily="34" charset="0"/>
              </a:rPr>
              <a:t>أجر </a:t>
            </a:r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كافل اليتيم، </a:t>
            </a:r>
            <a:r>
              <a:rPr lang="ar-SY" sz="2000" b="1" dirty="0" smtClean="0">
                <a:solidFill>
                  <a:srgbClr val="258C95"/>
                </a:solidFill>
                <a:latin typeface="Century Gothic" panose="020B0502020202020204" pitchFamily="34" charset="0"/>
              </a:rPr>
              <a:t>أَذكرُ </a:t>
            </a:r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هذا القول:</a:t>
            </a:r>
          </a:p>
        </p:txBody>
      </p:sp>
      <p:sp>
        <p:nvSpPr>
          <p:cNvPr id="125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2681861" y="4785510"/>
            <a:ext cx="7338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أنا كافل اليتيم في الجنة كهاتين وأشار بالسبابة </a:t>
            </a:r>
            <a:r>
              <a:rPr lang="ar-SY" sz="2000" b="1" dirty="0"/>
              <a:t>والوسطى وفرج بينهما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126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2498831" y="5552803"/>
            <a:ext cx="7837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258C95"/>
                </a:solidFill>
                <a:latin typeface="Century Gothic" panose="020B0502020202020204" pitchFamily="34" charset="0"/>
              </a:rPr>
              <a:t>ما الفئة الثالثة التي ذكر الخطيب في آخر النَّص أنها تنتظم في </a:t>
            </a:r>
            <a:r>
              <a:rPr lang="ar-SY" sz="2000" b="1" dirty="0">
                <a:solidFill>
                  <a:srgbClr val="258C95"/>
                </a:solidFill>
                <a:latin typeface="Century Gothic" panose="020B0502020202020204" pitchFamily="34" charset="0"/>
              </a:rPr>
              <a:t>سلك </a:t>
            </a:r>
            <a:r>
              <a:rPr lang="ar-SY" sz="2000" b="1" dirty="0" smtClean="0">
                <a:solidFill>
                  <a:srgbClr val="258C95"/>
                </a:solidFill>
                <a:latin typeface="Century Gothic" panose="020B0502020202020204" pitchFamily="34" charset="0"/>
              </a:rPr>
              <a:t>الأحقاء بالرحمة؟</a:t>
            </a:r>
            <a:endParaRPr lang="ar-SY" sz="2000" b="1" dirty="0">
              <a:solidFill>
                <a:srgbClr val="258C95"/>
              </a:solidFill>
              <a:latin typeface="Century Gothic" panose="020B0502020202020204" pitchFamily="34" charset="0"/>
            </a:endParaRPr>
          </a:p>
        </p:txBody>
      </p:sp>
      <p:sp>
        <p:nvSpPr>
          <p:cNvPr id="127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6396139" y="6048092"/>
            <a:ext cx="36000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فئة الأرامل واليتامى</a:t>
            </a:r>
          </a:p>
        </p:txBody>
      </p:sp>
    </p:spTree>
    <p:extLst>
      <p:ext uri="{BB962C8B-B14F-4D97-AF65-F5344CB8AC3E}">
        <p14:creationId xmlns:p14="http://schemas.microsoft.com/office/powerpoint/2010/main" val="65680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500"/>
                            </p:stCondLst>
                            <p:childTnLst>
                              <p:par>
                                <p:cTn id="16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1" grpId="0"/>
      <p:bldP spid="107" grpId="0"/>
      <p:bldP spid="112" grpId="0"/>
      <p:bldP spid="113" grpId="0"/>
      <p:bldP spid="115" grpId="0" animBg="1"/>
      <p:bldP spid="124" grpId="0"/>
      <p:bldP spid="125" grpId="0"/>
      <p:bldP spid="126" grpId="0"/>
      <p:bldP spid="1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91662" y="-302291"/>
            <a:ext cx="870431" cy="2365989"/>
            <a:chOff x="1232840" y="335569"/>
            <a:chExt cx="870431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فئاتٌ  </a:t>
              </a:r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تكلَؤُها عينُ </a:t>
              </a:r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الشريعةِ</a:t>
              </a:r>
              <a:endParaRPr lang="ar-SY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430085" y="4784960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نص الاستماع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43">
            <a:extLst>
              <a:ext uri="{FF2B5EF4-FFF2-40B4-BE49-F238E27FC236}">
                <a16:creationId xmlns:a16="http://schemas.microsoft.com/office/drawing/2014/main" xmlns="" id="{C67D3F12-8A46-4C81-AC2A-7F1A8CB4A7A1}"/>
              </a:ext>
            </a:extLst>
          </p:cNvPr>
          <p:cNvSpPr txBox="1"/>
          <p:nvPr/>
        </p:nvSpPr>
        <p:spPr>
          <a:xfrm>
            <a:off x="453262" y="5332186"/>
            <a:ext cx="154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FF0000"/>
                </a:solidFill>
              </a:rPr>
              <a:t>أُجيب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6" name="TextBox 16">
            <a:extLst>
              <a:ext uri="{FF2B5EF4-FFF2-40B4-BE49-F238E27FC236}">
                <a16:creationId xmlns:a16="http://schemas.microsoft.com/office/drawing/2014/main" xmlns="" id="{B6DA100B-1020-457E-A1F0-D5B1B21F109B}"/>
              </a:ext>
            </a:extLst>
          </p:cNvPr>
          <p:cNvSpPr txBox="1"/>
          <p:nvPr/>
        </p:nvSpPr>
        <p:spPr>
          <a:xfrm>
            <a:off x="5661395" y="2309149"/>
            <a:ext cx="4093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000" b="1" dirty="0">
              <a:solidFill>
                <a:srgbClr val="258C95"/>
              </a:solidFill>
              <a:latin typeface="Century Gothic" panose="020B0502020202020204" pitchFamily="34" charset="0"/>
            </a:endParaRPr>
          </a:p>
        </p:txBody>
      </p:sp>
      <p:sp>
        <p:nvSpPr>
          <p:cNvPr id="107" name="TextBox 17">
            <a:extLst>
              <a:ext uri="{FF2B5EF4-FFF2-40B4-BE49-F238E27FC236}">
                <a16:creationId xmlns:a16="http://schemas.microsoft.com/office/drawing/2014/main" xmlns="" id="{71E1B85E-8445-4F36-9796-C1975B336030}"/>
              </a:ext>
            </a:extLst>
          </p:cNvPr>
          <p:cNvSpPr txBox="1"/>
          <p:nvPr/>
        </p:nvSpPr>
        <p:spPr>
          <a:xfrm>
            <a:off x="4249379" y="2766330"/>
            <a:ext cx="5564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الدعوة إلى العطف على الفقراء والمحتاجين ومساعدتهم 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grpSp>
        <p:nvGrpSpPr>
          <p:cNvPr id="108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51240" y="1848573"/>
            <a:ext cx="828739" cy="460576"/>
            <a:chOff x="2093494" y="1198097"/>
            <a:chExt cx="2173623" cy="1208003"/>
          </a:xfrm>
        </p:grpSpPr>
        <p:sp>
          <p:nvSpPr>
            <p:cNvPr id="109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solidFill>
              <a:srgbClr val="0070C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736611" y="1936173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6150225" y="1863770"/>
            <a:ext cx="3870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بعد </a:t>
            </a:r>
            <a:r>
              <a:rPr lang="ar-SY" sz="2000" b="1" dirty="0" smtClean="0">
                <a:latin typeface="Century Gothic" panose="020B0502020202020204" pitchFamily="34" charset="0"/>
              </a:rPr>
              <a:t>أن </a:t>
            </a:r>
            <a:r>
              <a:rPr lang="ar-SY" sz="2000" b="1" dirty="0">
                <a:latin typeface="Century Gothic" panose="020B0502020202020204" pitchFamily="34" charset="0"/>
              </a:rPr>
              <a:t>تكلم الخطيب عن </a:t>
            </a:r>
            <a:r>
              <a:rPr lang="ar-SY" sz="2000" b="1" dirty="0" smtClean="0">
                <a:latin typeface="Century Gothic" panose="020B0502020202020204" pitchFamily="34" charset="0"/>
              </a:rPr>
              <a:t>مساعدة </a:t>
            </a:r>
            <a:r>
              <a:rPr lang="ar-SY" sz="2000" b="1" dirty="0">
                <a:latin typeface="Century Gothic" panose="020B0502020202020204" pitchFamily="34" charset="0"/>
              </a:rPr>
              <a:t>الفقراء قال:</a:t>
            </a:r>
          </a:p>
        </p:txBody>
      </p:sp>
      <p:sp>
        <p:nvSpPr>
          <p:cNvPr id="113" name="TextBox 44">
            <a:extLst>
              <a:ext uri="{FF2B5EF4-FFF2-40B4-BE49-F238E27FC236}">
                <a16:creationId xmlns:a16="http://schemas.microsoft.com/office/drawing/2014/main" xmlns="" id="{7FF244B9-4C55-4354-8703-92C767B05F0D}"/>
              </a:ext>
            </a:extLst>
          </p:cNvPr>
          <p:cNvSpPr txBox="1"/>
          <p:nvPr/>
        </p:nvSpPr>
        <p:spPr>
          <a:xfrm>
            <a:off x="3955061" y="717003"/>
            <a:ext cx="7506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ثانياً</a:t>
            </a:r>
            <a:r>
              <a:rPr lang="ar-SY" sz="2400" b="1" dirty="0">
                <a:latin typeface="Century Gothic" panose="020B0502020202020204" pitchFamily="34" charset="0"/>
              </a:rPr>
              <a:t> </a:t>
            </a:r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-أتعاونُ </a:t>
            </a:r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مع مَن بجواري؛ </a:t>
            </a:r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للكشف </a:t>
            </a:r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عن القيم </a:t>
            </a:r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الصريحة </a:t>
            </a:r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فيما </a:t>
            </a:r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يأتي:</a:t>
            </a:r>
          </a:p>
        </p:txBody>
      </p:sp>
      <p:grpSp>
        <p:nvGrpSpPr>
          <p:cNvPr id="116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48808" y="3977886"/>
            <a:ext cx="828739" cy="523220"/>
            <a:chOff x="2093494" y="1198097"/>
            <a:chExt cx="2173623" cy="1372306"/>
          </a:xfrm>
        </p:grpSpPr>
        <p:sp>
          <p:nvSpPr>
            <p:cNvPr id="117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solidFill>
              <a:srgbClr val="0070C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9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744095" y="4077630"/>
            <a:ext cx="365760" cy="365760"/>
          </a:xfrm>
          <a:prstGeom prst="rect">
            <a:avLst/>
          </a:prstGeom>
        </p:spPr>
      </p:pic>
      <p:sp>
        <p:nvSpPr>
          <p:cNvPr id="124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2844800" y="3793220"/>
            <a:ext cx="7338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( إخوةَ </a:t>
            </a:r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الإيمان، ومن فئات المجتمع الذين كلأتهم </a:t>
            </a:r>
            <a:r>
              <a:rPr lang="ar-SY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الشريعة </a:t>
            </a:r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بعين </a:t>
            </a:r>
            <a:r>
              <a:rPr lang="ar-SY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أحكامها</a:t>
            </a:r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، ولهم</a:t>
            </a:r>
          </a:p>
          <a:p>
            <a:pPr algn="r"/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في قلوبنا </a:t>
            </a:r>
            <a:r>
              <a:rPr lang="ar-SY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والمسلمين </a:t>
            </a:r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مكانة </a:t>
            </a:r>
            <a:r>
              <a:rPr lang="ar-SY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أثيلة</a:t>
            </a:r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، فئة فقدت حنان الأبوّة </a:t>
            </a:r>
            <a:r>
              <a:rPr lang="ar-SY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المشفقة الحادبة ).</a:t>
            </a:r>
            <a:endParaRPr lang="ar-SY" sz="2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5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2681861" y="4785510"/>
            <a:ext cx="7338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Century Gothic" panose="020B0502020202020204" pitchFamily="34" charset="0"/>
              </a:rPr>
              <a:t>أمرنا الإسلام بعدم التفريق بين فئات المجتمع المختلفة، والاهتمام بالأطفال الذين فقدوا السند والعطف والحنان بسبب فقدان الأب.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2653346" y="2254460"/>
            <a:ext cx="7717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( واغرسوا </a:t>
            </a:r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حب ذلك في قلوب </a:t>
            </a:r>
            <a:r>
              <a:rPr lang="ar-SY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الناشئة </a:t>
            </a:r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تكن منكم </a:t>
            </a:r>
            <a:r>
              <a:rPr lang="ar-SY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بإذن </a:t>
            </a:r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الله- </a:t>
            </a:r>
            <a:r>
              <a:rPr lang="ar-SY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أمةٌ متراصةُ </a:t>
            </a:r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البناء </a:t>
            </a:r>
            <a:r>
              <a:rPr lang="ar-SY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...)</a:t>
            </a:r>
            <a:endParaRPr lang="ar-SY" sz="2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9814080" y="2725839"/>
            <a:ext cx="1765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القيمة </a:t>
            </a:r>
            <a:r>
              <a:rPr lang="ar-SY" sz="2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الصريحة</a:t>
            </a:r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44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10167566" y="4785510"/>
            <a:ext cx="1607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القيمة الصريحة:</a:t>
            </a:r>
          </a:p>
        </p:txBody>
      </p:sp>
    </p:spTree>
    <p:extLst>
      <p:ext uri="{BB962C8B-B14F-4D97-AF65-F5344CB8AC3E}">
        <p14:creationId xmlns:p14="http://schemas.microsoft.com/office/powerpoint/2010/main" val="188484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1" grpId="0"/>
      <p:bldP spid="107" grpId="0"/>
      <p:bldP spid="112" grpId="0"/>
      <p:bldP spid="113" grpId="0"/>
      <p:bldP spid="124" grpId="0"/>
      <p:bldP spid="125" grpId="0"/>
      <p:bldP spid="41" grpId="0"/>
      <p:bldP spid="42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91662" y="-302291"/>
            <a:ext cx="870431" cy="2365989"/>
            <a:chOff x="1232840" y="335569"/>
            <a:chExt cx="870431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فئاتٌ  </a:t>
              </a:r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تكلَؤُها عينُ </a:t>
              </a:r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الشريعةِ</a:t>
              </a:r>
              <a:endParaRPr lang="ar-SY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430085" y="4784960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نص الاستماع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43">
            <a:extLst>
              <a:ext uri="{FF2B5EF4-FFF2-40B4-BE49-F238E27FC236}">
                <a16:creationId xmlns:a16="http://schemas.microsoft.com/office/drawing/2014/main" xmlns="" id="{C67D3F12-8A46-4C81-AC2A-7F1A8CB4A7A1}"/>
              </a:ext>
            </a:extLst>
          </p:cNvPr>
          <p:cNvSpPr txBox="1"/>
          <p:nvPr/>
        </p:nvSpPr>
        <p:spPr>
          <a:xfrm>
            <a:off x="453262" y="5332186"/>
            <a:ext cx="154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FF0000"/>
                </a:solidFill>
              </a:rPr>
              <a:t>أُجيب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108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51240" y="1377960"/>
            <a:ext cx="828739" cy="460576"/>
            <a:chOff x="2093494" y="1198097"/>
            <a:chExt cx="2173623" cy="1208003"/>
          </a:xfrm>
        </p:grpSpPr>
        <p:sp>
          <p:nvSpPr>
            <p:cNvPr id="109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solidFill>
              <a:srgbClr val="CC0099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665343" y="1437687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4640408" y="1377393"/>
            <a:ext cx="5771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رسم </a:t>
            </a:r>
            <a:r>
              <a:rPr lang="ar-SY" sz="2000" b="1" dirty="0">
                <a:latin typeface="Century Gothic" panose="020B0502020202020204" pitchFamily="34" charset="0"/>
              </a:rPr>
              <a:t>خريطة ذهنية </a:t>
            </a:r>
            <a:r>
              <a:rPr lang="ar-SY" sz="2000" b="1" dirty="0" smtClean="0">
                <a:latin typeface="Century Gothic" panose="020B0502020202020204" pitchFamily="34" charset="0"/>
              </a:rPr>
              <a:t>بشكل </a:t>
            </a:r>
            <a:r>
              <a:rPr lang="ar-SY" sz="2000" b="1" dirty="0">
                <a:latin typeface="Century Gothic" panose="020B0502020202020204" pitchFamily="34" charset="0"/>
              </a:rPr>
              <a:t>مبدئي؛ </a:t>
            </a:r>
            <a:r>
              <a:rPr lang="ar-SY" sz="2000" b="1" dirty="0" smtClean="0">
                <a:latin typeface="Century Gothic" panose="020B0502020202020204" pitchFamily="34" charset="0"/>
              </a:rPr>
              <a:t>لتسجيل </a:t>
            </a:r>
            <a:r>
              <a:rPr lang="ar-SY" sz="2000" b="1" dirty="0">
                <a:latin typeface="Century Gothic" panose="020B0502020202020204" pitchFamily="34" charset="0"/>
              </a:rPr>
              <a:t>الأفكار </a:t>
            </a:r>
            <a:r>
              <a:rPr lang="ar-SY" sz="2000" b="1" dirty="0" smtClean="0">
                <a:latin typeface="Century Gothic" panose="020B0502020202020204" pitchFamily="34" charset="0"/>
              </a:rPr>
              <a:t>الرئيسة</a:t>
            </a:r>
            <a:r>
              <a:rPr lang="ar-SY" sz="2000" b="1" dirty="0"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113" name="TextBox 44">
            <a:extLst>
              <a:ext uri="{FF2B5EF4-FFF2-40B4-BE49-F238E27FC236}">
                <a16:creationId xmlns:a16="http://schemas.microsoft.com/office/drawing/2014/main" xmlns="" id="{7FF244B9-4C55-4354-8703-92C767B05F0D}"/>
              </a:ext>
            </a:extLst>
          </p:cNvPr>
          <p:cNvSpPr txBox="1"/>
          <p:nvPr/>
        </p:nvSpPr>
        <p:spPr>
          <a:xfrm>
            <a:off x="5233137" y="823476"/>
            <a:ext cx="6134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ثالثاً </a:t>
            </a:r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-</a:t>
            </a:r>
            <a:r>
              <a:rPr lang="ar-SY" sz="2400" b="1" dirty="0">
                <a:latin typeface="Century Gothic" panose="020B0502020202020204" pitchFamily="34" charset="0"/>
              </a:rPr>
              <a:t> </a:t>
            </a:r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أَستمعُ</a:t>
            </a:r>
            <a:r>
              <a:rPr lang="ar-SY" sz="2400" b="1" dirty="0" smtClean="0">
                <a:latin typeface="Century Gothic" panose="020B0502020202020204" pitchFamily="34" charset="0"/>
              </a:rPr>
              <a:t> </a:t>
            </a:r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للنص</a:t>
            </a:r>
            <a:r>
              <a:rPr lang="ar-SY" sz="2400" b="1" dirty="0" smtClean="0">
                <a:latin typeface="Century Gothic" panose="020B0502020202020204" pitchFamily="34" charset="0"/>
              </a:rPr>
              <a:t> </a:t>
            </a:r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مرة </a:t>
            </a:r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أخرى و أُنفِّذُ </a:t>
            </a:r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المهمات الآتية:</a:t>
            </a:r>
            <a:endParaRPr lang="ar-SY" sz="24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16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48808" y="4093364"/>
            <a:ext cx="828739" cy="523220"/>
            <a:chOff x="2093494" y="1198097"/>
            <a:chExt cx="2173623" cy="1372306"/>
          </a:xfrm>
        </p:grpSpPr>
        <p:sp>
          <p:nvSpPr>
            <p:cNvPr id="117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solidFill>
              <a:srgbClr val="CC0099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9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766850" y="4166249"/>
            <a:ext cx="365760" cy="365760"/>
          </a:xfrm>
          <a:prstGeom prst="rect">
            <a:avLst/>
          </a:prstGeom>
        </p:spPr>
      </p:pic>
      <p:sp>
        <p:nvSpPr>
          <p:cNvPr id="124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3268149" y="4126113"/>
            <a:ext cx="7338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رسم </a:t>
            </a:r>
            <a:r>
              <a:rPr lang="ar-SY" sz="2000" b="1" dirty="0">
                <a:latin typeface="Century Gothic" panose="020B0502020202020204" pitchFamily="34" charset="0"/>
              </a:rPr>
              <a:t>خريطة ذهنية </a:t>
            </a:r>
            <a:r>
              <a:rPr lang="ar-SY" sz="2000" b="1" dirty="0" smtClean="0">
                <a:latin typeface="Century Gothic" panose="020B0502020202020204" pitchFamily="34" charset="0"/>
              </a:rPr>
              <a:t>بشكلها </a:t>
            </a:r>
            <a:r>
              <a:rPr lang="ar-SY" sz="2000" b="1" dirty="0">
                <a:latin typeface="Century Gothic" panose="020B0502020202020204" pitchFamily="34" charset="0"/>
              </a:rPr>
              <a:t>النهائي، </a:t>
            </a:r>
            <a:r>
              <a:rPr lang="ar-SY" sz="2000" b="1" dirty="0" smtClean="0">
                <a:latin typeface="Century Gothic" panose="020B0502020202020204" pitchFamily="34" charset="0"/>
              </a:rPr>
              <a:t>متضمنة </a:t>
            </a:r>
            <a:r>
              <a:rPr lang="ar-SY" sz="2000" b="1" dirty="0">
                <a:latin typeface="Century Gothic" panose="020B0502020202020204" pitchFamily="34" charset="0"/>
              </a:rPr>
              <a:t>الأفكار </a:t>
            </a:r>
            <a:r>
              <a:rPr lang="ar-SY" sz="2000" b="1" dirty="0" smtClean="0">
                <a:latin typeface="Century Gothic" panose="020B0502020202020204" pitchFamily="34" charset="0"/>
              </a:rPr>
              <a:t>الرئيسة المتفق </a:t>
            </a:r>
            <a:r>
              <a:rPr lang="ar-SY" sz="2000" b="1" dirty="0">
                <a:latin typeface="Century Gothic" panose="020B0502020202020204" pitchFamily="34" charset="0"/>
              </a:rPr>
              <a:t>عليها</a:t>
            </a:r>
            <a:r>
              <a:rPr lang="ar-SY" sz="2000" b="1" dirty="0" smtClean="0">
                <a:latin typeface="Century Gothic" panose="020B0502020202020204" pitchFamily="34" charset="0"/>
              </a:rPr>
              <a:t>.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grpSp>
        <p:nvGrpSpPr>
          <p:cNvPr id="103" name="Group 11">
            <a:extLst>
              <a:ext uri="{FF2B5EF4-FFF2-40B4-BE49-F238E27FC236}">
                <a16:creationId xmlns:a16="http://schemas.microsoft.com/office/drawing/2014/main" xmlns="" id="{21A6DDDA-E0CB-41A5-833D-44C056EA8256}"/>
              </a:ext>
            </a:extLst>
          </p:cNvPr>
          <p:cNvGrpSpPr/>
          <p:nvPr/>
        </p:nvGrpSpPr>
        <p:grpSpPr>
          <a:xfrm>
            <a:off x="3219426" y="1577448"/>
            <a:ext cx="2103662" cy="2717212"/>
            <a:chOff x="-232446" y="996892"/>
            <a:chExt cx="2103662" cy="2717212"/>
          </a:xfrm>
        </p:grpSpPr>
        <p:sp>
          <p:nvSpPr>
            <p:cNvPr id="104" name="Rectangle 8">
              <a:extLst>
                <a:ext uri="{FF2B5EF4-FFF2-40B4-BE49-F238E27FC236}">
                  <a16:creationId xmlns:a16="http://schemas.microsoft.com/office/drawing/2014/main" xmlns="" id="{F8E2D74B-ADCA-47BA-BC49-8725A00422E3}"/>
                </a:ext>
              </a:extLst>
            </p:cNvPr>
            <p:cNvSpPr/>
            <p:nvPr/>
          </p:nvSpPr>
          <p:spPr>
            <a:xfrm flipV="1">
              <a:off x="818932" y="996892"/>
              <a:ext cx="1052284" cy="997903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  <a:effectLst>
              <a:softEdge rad="2413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5" name="Group 3">
              <a:extLst>
                <a:ext uri="{FF2B5EF4-FFF2-40B4-BE49-F238E27FC236}">
                  <a16:creationId xmlns:a16="http://schemas.microsoft.com/office/drawing/2014/main" xmlns="" id="{41B4159E-5E04-464E-AE98-E6903C521241}"/>
                </a:ext>
              </a:extLst>
            </p:cNvPr>
            <p:cNvGrpSpPr/>
            <p:nvPr/>
          </p:nvGrpSpPr>
          <p:grpSpPr>
            <a:xfrm>
              <a:off x="-232446" y="1142305"/>
              <a:ext cx="2103662" cy="2571799"/>
              <a:chOff x="-232446" y="1142305"/>
              <a:chExt cx="2103662" cy="2571799"/>
            </a:xfrm>
          </p:grpSpPr>
          <p:sp>
            <p:nvSpPr>
              <p:cNvPr id="106" name="Right Triangle 6">
                <a:extLst>
                  <a:ext uri="{FF2B5EF4-FFF2-40B4-BE49-F238E27FC236}">
                    <a16:creationId xmlns:a16="http://schemas.microsoft.com/office/drawing/2014/main" xmlns="" id="{512C828D-E3A5-496B-A2D4-36EFB4671D8F}"/>
                  </a:ext>
                </a:extLst>
              </p:cNvPr>
              <p:cNvSpPr/>
              <p:nvPr/>
            </p:nvSpPr>
            <p:spPr>
              <a:xfrm flipV="1">
                <a:off x="1421274" y="1682104"/>
                <a:ext cx="449942" cy="2032000"/>
              </a:xfrm>
              <a:prstGeom prst="rtTriangle">
                <a:avLst/>
              </a:prstGeom>
              <a:solidFill>
                <a:schemeClr val="tx1">
                  <a:alpha val="28000"/>
                </a:schemeClr>
              </a:solidFill>
              <a:ln>
                <a:noFill/>
              </a:ln>
              <a:effectLst>
                <a:softEdge rad="76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5">
                <a:extLst>
                  <a:ext uri="{FF2B5EF4-FFF2-40B4-BE49-F238E27FC236}">
                    <a16:creationId xmlns:a16="http://schemas.microsoft.com/office/drawing/2014/main" xmlns="" id="{966A0E6D-1B2B-4F3A-BB6A-5386CD8B3E93}"/>
                  </a:ext>
                </a:extLst>
              </p:cNvPr>
              <p:cNvSpPr/>
              <p:nvPr/>
            </p:nvSpPr>
            <p:spPr>
              <a:xfrm>
                <a:off x="-232446" y="1682105"/>
                <a:ext cx="1755321" cy="1672949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7">
                <a:extLst>
                  <a:ext uri="{FF2B5EF4-FFF2-40B4-BE49-F238E27FC236}">
                    <a16:creationId xmlns:a16="http://schemas.microsoft.com/office/drawing/2014/main" xmlns="" id="{21EB7245-4FF9-44D2-8079-B0980E325772}"/>
                  </a:ext>
                </a:extLst>
              </p:cNvPr>
              <p:cNvSpPr txBox="1"/>
              <p:nvPr/>
            </p:nvSpPr>
            <p:spPr>
              <a:xfrm>
                <a:off x="199855" y="1142305"/>
                <a:ext cx="82731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 dirty="0">
                    <a:solidFill>
                      <a:srgbClr val="CC0099"/>
                    </a:solidFill>
                  </a:rPr>
                  <a:t>1</a:t>
                </a:r>
                <a:endParaRPr lang="en-US" sz="7200" b="1" dirty="0">
                  <a:solidFill>
                    <a:srgbClr val="CC0099"/>
                  </a:solidFill>
                </a:endParaRPr>
              </a:p>
            </p:txBody>
          </p:sp>
          <p:sp>
            <p:nvSpPr>
              <p:cNvPr id="115" name="TextBox 9">
                <a:extLst>
                  <a:ext uri="{FF2B5EF4-FFF2-40B4-BE49-F238E27FC236}">
                    <a16:creationId xmlns:a16="http://schemas.microsoft.com/office/drawing/2014/main" xmlns="" id="{8AE9B82E-78E3-4055-8836-43A36B76C70C}"/>
                  </a:ext>
                </a:extLst>
              </p:cNvPr>
              <p:cNvSpPr txBox="1"/>
              <p:nvPr/>
            </p:nvSpPr>
            <p:spPr>
              <a:xfrm>
                <a:off x="-74151" y="1847537"/>
                <a:ext cx="143872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/>
                  <a:t>غرس حب الفقراء في قلوب الناشئة </a:t>
                </a:r>
              </a:p>
            </p:txBody>
          </p:sp>
          <p:sp>
            <p:nvSpPr>
              <p:cNvPr id="120" name="TextBox 10">
                <a:extLst>
                  <a:ext uri="{FF2B5EF4-FFF2-40B4-BE49-F238E27FC236}">
                    <a16:creationId xmlns:a16="http://schemas.microsoft.com/office/drawing/2014/main" xmlns="" id="{6202DE19-90AB-4000-B641-60BD7B2F7667}"/>
                  </a:ext>
                </a:extLst>
              </p:cNvPr>
              <p:cNvSpPr txBox="1"/>
              <p:nvPr/>
            </p:nvSpPr>
            <p:spPr>
              <a:xfrm>
                <a:off x="200308" y="2712618"/>
                <a:ext cx="107405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122" name="Group 86">
            <a:extLst>
              <a:ext uri="{FF2B5EF4-FFF2-40B4-BE49-F238E27FC236}">
                <a16:creationId xmlns:a16="http://schemas.microsoft.com/office/drawing/2014/main" xmlns="" id="{B67F7AC7-DF58-4721-A252-C6C0D5000E0C}"/>
              </a:ext>
            </a:extLst>
          </p:cNvPr>
          <p:cNvGrpSpPr/>
          <p:nvPr/>
        </p:nvGrpSpPr>
        <p:grpSpPr>
          <a:xfrm>
            <a:off x="5924763" y="1577448"/>
            <a:ext cx="2375757" cy="2717212"/>
            <a:chOff x="1965608" y="996892"/>
            <a:chExt cx="2375757" cy="2717212"/>
          </a:xfrm>
        </p:grpSpPr>
        <p:sp>
          <p:nvSpPr>
            <p:cNvPr id="123" name="Right Triangle 15">
              <a:extLst>
                <a:ext uri="{FF2B5EF4-FFF2-40B4-BE49-F238E27FC236}">
                  <a16:creationId xmlns:a16="http://schemas.microsoft.com/office/drawing/2014/main" xmlns="" id="{9835C614-DA19-4345-8A1F-B0A53825F608}"/>
                </a:ext>
              </a:extLst>
            </p:cNvPr>
            <p:cNvSpPr/>
            <p:nvPr/>
          </p:nvSpPr>
          <p:spPr>
            <a:xfrm flipV="1">
              <a:off x="3891423" y="1682104"/>
              <a:ext cx="449942" cy="2032000"/>
            </a:xfrm>
            <a:prstGeom prst="rtTriangle">
              <a:avLst/>
            </a:prstGeom>
            <a:solidFill>
              <a:schemeClr val="tx1">
                <a:alpha val="28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6">
              <a:extLst>
                <a:ext uri="{FF2B5EF4-FFF2-40B4-BE49-F238E27FC236}">
                  <a16:creationId xmlns:a16="http://schemas.microsoft.com/office/drawing/2014/main" xmlns="" id="{62579639-3459-4DA1-A27F-8706F7C49AD8}"/>
                </a:ext>
              </a:extLst>
            </p:cNvPr>
            <p:cNvSpPr/>
            <p:nvPr/>
          </p:nvSpPr>
          <p:spPr>
            <a:xfrm>
              <a:off x="2121825" y="1682105"/>
              <a:ext cx="1871199" cy="167294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7">
              <a:extLst>
                <a:ext uri="{FF2B5EF4-FFF2-40B4-BE49-F238E27FC236}">
                  <a16:creationId xmlns:a16="http://schemas.microsoft.com/office/drawing/2014/main" xmlns="" id="{AFF26460-D99E-4F0D-A8E4-CD821BEFF98D}"/>
                </a:ext>
              </a:extLst>
            </p:cNvPr>
            <p:cNvSpPr/>
            <p:nvPr/>
          </p:nvSpPr>
          <p:spPr>
            <a:xfrm flipV="1">
              <a:off x="3289081" y="996892"/>
              <a:ext cx="1052284" cy="997903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  <a:effectLst>
              <a:softEdge rad="2413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TextBox 18">
              <a:extLst>
                <a:ext uri="{FF2B5EF4-FFF2-40B4-BE49-F238E27FC236}">
                  <a16:creationId xmlns:a16="http://schemas.microsoft.com/office/drawing/2014/main" xmlns="" id="{8F814654-4027-4130-B163-0993B1641F0D}"/>
                </a:ext>
              </a:extLst>
            </p:cNvPr>
            <p:cNvSpPr txBox="1"/>
            <p:nvPr/>
          </p:nvSpPr>
          <p:spPr>
            <a:xfrm>
              <a:off x="2625052" y="1156894"/>
              <a:ext cx="8273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CC0099"/>
                  </a:solidFill>
                </a:rPr>
                <a:t>2</a:t>
              </a:r>
              <a:endParaRPr lang="en-US" sz="4000" b="1" dirty="0">
                <a:solidFill>
                  <a:srgbClr val="CC0099"/>
                </a:solidFill>
              </a:endParaRPr>
            </a:p>
          </p:txBody>
        </p:sp>
        <p:sp>
          <p:nvSpPr>
            <p:cNvPr id="128" name="TextBox 19">
              <a:extLst>
                <a:ext uri="{FF2B5EF4-FFF2-40B4-BE49-F238E27FC236}">
                  <a16:creationId xmlns:a16="http://schemas.microsoft.com/office/drawing/2014/main" xmlns="" id="{9972AC07-1AE8-4D9B-A313-7C66894A0BF5}"/>
                </a:ext>
              </a:extLst>
            </p:cNvPr>
            <p:cNvSpPr txBox="1"/>
            <p:nvPr/>
          </p:nvSpPr>
          <p:spPr>
            <a:xfrm>
              <a:off x="1965608" y="1898769"/>
              <a:ext cx="20237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/>
                <a:t>الاهتمام</a:t>
              </a:r>
            </a:p>
            <a:p>
              <a:pPr algn="r"/>
              <a:r>
                <a:rPr lang="ar-SY" b="1" dirty="0" smtClean="0"/>
                <a:t> </a:t>
              </a:r>
              <a:r>
                <a:rPr lang="ar-SY" b="1" dirty="0"/>
                <a:t>بفئة الأرمل واليتامى </a:t>
              </a:r>
              <a:endParaRPr lang="en-US" b="1" dirty="0"/>
            </a:p>
          </p:txBody>
        </p:sp>
        <p:sp>
          <p:nvSpPr>
            <p:cNvPr id="129" name="TextBox 20">
              <a:extLst>
                <a:ext uri="{FF2B5EF4-FFF2-40B4-BE49-F238E27FC236}">
                  <a16:creationId xmlns:a16="http://schemas.microsoft.com/office/drawing/2014/main" xmlns="" id="{7CA88219-DE2F-4644-8A36-FFCA400654E4}"/>
                </a:ext>
              </a:extLst>
            </p:cNvPr>
            <p:cNvSpPr txBox="1"/>
            <p:nvPr/>
          </p:nvSpPr>
          <p:spPr>
            <a:xfrm>
              <a:off x="2915338" y="2585462"/>
              <a:ext cx="10740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31" name="Group 87">
            <a:extLst>
              <a:ext uri="{FF2B5EF4-FFF2-40B4-BE49-F238E27FC236}">
                <a16:creationId xmlns:a16="http://schemas.microsoft.com/office/drawing/2014/main" xmlns="" id="{15C61778-50BC-46C6-82AC-8F98908105E6}"/>
              </a:ext>
            </a:extLst>
          </p:cNvPr>
          <p:cNvGrpSpPr/>
          <p:nvPr/>
        </p:nvGrpSpPr>
        <p:grpSpPr>
          <a:xfrm>
            <a:off x="8705978" y="1608956"/>
            <a:ext cx="2403877" cy="2717212"/>
            <a:chOff x="4407637" y="1011406"/>
            <a:chExt cx="2403877" cy="2717212"/>
          </a:xfrm>
        </p:grpSpPr>
        <p:sp>
          <p:nvSpPr>
            <p:cNvPr id="132" name="Right Triangle 23">
              <a:extLst>
                <a:ext uri="{FF2B5EF4-FFF2-40B4-BE49-F238E27FC236}">
                  <a16:creationId xmlns:a16="http://schemas.microsoft.com/office/drawing/2014/main" xmlns="" id="{F4B01AC5-A98A-4B88-AA8C-244E71008279}"/>
                </a:ext>
              </a:extLst>
            </p:cNvPr>
            <p:cNvSpPr/>
            <p:nvPr/>
          </p:nvSpPr>
          <p:spPr>
            <a:xfrm flipV="1">
              <a:off x="6361572" y="1696618"/>
              <a:ext cx="449942" cy="2032000"/>
            </a:xfrm>
            <a:prstGeom prst="rtTriangle">
              <a:avLst/>
            </a:prstGeom>
            <a:solidFill>
              <a:schemeClr val="tx1">
                <a:alpha val="28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24">
              <a:extLst>
                <a:ext uri="{FF2B5EF4-FFF2-40B4-BE49-F238E27FC236}">
                  <a16:creationId xmlns:a16="http://schemas.microsoft.com/office/drawing/2014/main" xmlns="" id="{D98EF27A-D01B-409E-ADCC-E628358B76B1}"/>
                </a:ext>
              </a:extLst>
            </p:cNvPr>
            <p:cNvSpPr/>
            <p:nvPr/>
          </p:nvSpPr>
          <p:spPr>
            <a:xfrm>
              <a:off x="4517013" y="1696620"/>
              <a:ext cx="1946160" cy="159925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25">
              <a:extLst>
                <a:ext uri="{FF2B5EF4-FFF2-40B4-BE49-F238E27FC236}">
                  <a16:creationId xmlns:a16="http://schemas.microsoft.com/office/drawing/2014/main" xmlns="" id="{1F8B837C-A7C6-4412-A94C-7897367262C2}"/>
                </a:ext>
              </a:extLst>
            </p:cNvPr>
            <p:cNvSpPr/>
            <p:nvPr/>
          </p:nvSpPr>
          <p:spPr>
            <a:xfrm flipV="1">
              <a:off x="5759230" y="1011406"/>
              <a:ext cx="1052284" cy="997903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  <a:effectLst>
              <a:softEdge rad="2413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extBox 26">
              <a:extLst>
                <a:ext uri="{FF2B5EF4-FFF2-40B4-BE49-F238E27FC236}">
                  <a16:creationId xmlns:a16="http://schemas.microsoft.com/office/drawing/2014/main" xmlns="" id="{B28AD06E-7E8A-489A-907E-E8B84A92D2A8}"/>
                </a:ext>
              </a:extLst>
            </p:cNvPr>
            <p:cNvSpPr txBox="1"/>
            <p:nvPr/>
          </p:nvSpPr>
          <p:spPr>
            <a:xfrm>
              <a:off x="5095201" y="1172677"/>
              <a:ext cx="8273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CC0099"/>
                  </a:solidFill>
                </a:rPr>
                <a:t>3</a:t>
              </a:r>
              <a:endParaRPr lang="en-US" sz="7200" b="1" dirty="0">
                <a:solidFill>
                  <a:srgbClr val="CC0099"/>
                </a:solidFill>
              </a:endParaRPr>
            </a:p>
          </p:txBody>
        </p:sp>
        <p:sp>
          <p:nvSpPr>
            <p:cNvPr id="136" name="TextBox 27">
              <a:extLst>
                <a:ext uri="{FF2B5EF4-FFF2-40B4-BE49-F238E27FC236}">
                  <a16:creationId xmlns:a16="http://schemas.microsoft.com/office/drawing/2014/main" xmlns="" id="{8CBDD41D-E5E1-40C4-9425-80F2BB221E98}"/>
                </a:ext>
              </a:extLst>
            </p:cNvPr>
            <p:cNvSpPr txBox="1"/>
            <p:nvPr/>
          </p:nvSpPr>
          <p:spPr>
            <a:xfrm>
              <a:off x="4407637" y="1878838"/>
              <a:ext cx="216491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/>
                <a:t>اهتمام الشريعة الإسلامية بجميع فئات الشعب واليتامى بشكل خاص </a:t>
              </a:r>
              <a:endParaRPr lang="en-US" b="1" dirty="0"/>
            </a:p>
          </p:txBody>
        </p:sp>
        <p:sp>
          <p:nvSpPr>
            <p:cNvPr id="137" name="TextBox 28">
              <a:extLst>
                <a:ext uri="{FF2B5EF4-FFF2-40B4-BE49-F238E27FC236}">
                  <a16:creationId xmlns:a16="http://schemas.microsoft.com/office/drawing/2014/main" xmlns="" id="{A50B8BEF-F4C3-4BA3-9074-736A9D0919BC}"/>
                </a:ext>
              </a:extLst>
            </p:cNvPr>
            <p:cNvSpPr txBox="1"/>
            <p:nvPr/>
          </p:nvSpPr>
          <p:spPr>
            <a:xfrm>
              <a:off x="5385487" y="2599976"/>
              <a:ext cx="10740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5" name="Group 11">
            <a:extLst>
              <a:ext uri="{FF2B5EF4-FFF2-40B4-BE49-F238E27FC236}">
                <a16:creationId xmlns:a16="http://schemas.microsoft.com/office/drawing/2014/main" xmlns="" id="{21A6DDDA-E0CB-41A5-833D-44C056EA8256}"/>
              </a:ext>
            </a:extLst>
          </p:cNvPr>
          <p:cNvGrpSpPr/>
          <p:nvPr/>
        </p:nvGrpSpPr>
        <p:grpSpPr>
          <a:xfrm>
            <a:off x="3218973" y="4158246"/>
            <a:ext cx="2103662" cy="2717212"/>
            <a:chOff x="-232446" y="996892"/>
            <a:chExt cx="2103662" cy="2717212"/>
          </a:xfrm>
        </p:grpSpPr>
        <p:sp>
          <p:nvSpPr>
            <p:cNvPr id="56" name="Rectangle 8">
              <a:extLst>
                <a:ext uri="{FF2B5EF4-FFF2-40B4-BE49-F238E27FC236}">
                  <a16:creationId xmlns:a16="http://schemas.microsoft.com/office/drawing/2014/main" xmlns="" id="{F8E2D74B-ADCA-47BA-BC49-8725A00422E3}"/>
                </a:ext>
              </a:extLst>
            </p:cNvPr>
            <p:cNvSpPr/>
            <p:nvPr/>
          </p:nvSpPr>
          <p:spPr>
            <a:xfrm flipV="1">
              <a:off x="818932" y="996892"/>
              <a:ext cx="1052284" cy="997903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  <a:effectLst>
              <a:softEdge rad="2413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3">
              <a:extLst>
                <a:ext uri="{FF2B5EF4-FFF2-40B4-BE49-F238E27FC236}">
                  <a16:creationId xmlns:a16="http://schemas.microsoft.com/office/drawing/2014/main" xmlns="" id="{41B4159E-5E04-464E-AE98-E6903C521241}"/>
                </a:ext>
              </a:extLst>
            </p:cNvPr>
            <p:cNvGrpSpPr/>
            <p:nvPr/>
          </p:nvGrpSpPr>
          <p:grpSpPr>
            <a:xfrm>
              <a:off x="-232446" y="1144788"/>
              <a:ext cx="2103662" cy="2569316"/>
              <a:chOff x="-232446" y="1144788"/>
              <a:chExt cx="2103662" cy="2569316"/>
            </a:xfrm>
          </p:grpSpPr>
          <p:sp>
            <p:nvSpPr>
              <p:cNvPr id="58" name="Right Triangle 6">
                <a:extLst>
                  <a:ext uri="{FF2B5EF4-FFF2-40B4-BE49-F238E27FC236}">
                    <a16:creationId xmlns:a16="http://schemas.microsoft.com/office/drawing/2014/main" xmlns="" id="{512C828D-E3A5-496B-A2D4-36EFB4671D8F}"/>
                  </a:ext>
                </a:extLst>
              </p:cNvPr>
              <p:cNvSpPr/>
              <p:nvPr/>
            </p:nvSpPr>
            <p:spPr>
              <a:xfrm flipV="1">
                <a:off x="1421274" y="1682104"/>
                <a:ext cx="449942" cy="2032000"/>
              </a:xfrm>
              <a:prstGeom prst="rtTriangle">
                <a:avLst/>
              </a:prstGeom>
              <a:solidFill>
                <a:schemeClr val="tx1">
                  <a:alpha val="28000"/>
                </a:schemeClr>
              </a:solidFill>
              <a:ln>
                <a:noFill/>
              </a:ln>
              <a:effectLst>
                <a:softEdge rad="76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">
                <a:extLst>
                  <a:ext uri="{FF2B5EF4-FFF2-40B4-BE49-F238E27FC236}">
                    <a16:creationId xmlns:a16="http://schemas.microsoft.com/office/drawing/2014/main" xmlns="" id="{966A0E6D-1B2B-4F3A-BB6A-5386CD8B3E93}"/>
                  </a:ext>
                </a:extLst>
              </p:cNvPr>
              <p:cNvSpPr/>
              <p:nvPr/>
            </p:nvSpPr>
            <p:spPr>
              <a:xfrm>
                <a:off x="-232446" y="1682105"/>
                <a:ext cx="1755321" cy="1672949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extBox 7">
                <a:extLst>
                  <a:ext uri="{FF2B5EF4-FFF2-40B4-BE49-F238E27FC236}">
                    <a16:creationId xmlns:a16="http://schemas.microsoft.com/office/drawing/2014/main" xmlns="" id="{21EB7245-4FF9-44D2-8079-B0980E325772}"/>
                  </a:ext>
                </a:extLst>
              </p:cNvPr>
              <p:cNvSpPr txBox="1"/>
              <p:nvPr/>
            </p:nvSpPr>
            <p:spPr>
              <a:xfrm>
                <a:off x="200308" y="1144788"/>
                <a:ext cx="82731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 dirty="0">
                    <a:solidFill>
                      <a:srgbClr val="CC0099"/>
                    </a:solidFill>
                  </a:rPr>
                  <a:t>1</a:t>
                </a:r>
                <a:endParaRPr lang="en-US" sz="7200" b="1" dirty="0">
                  <a:solidFill>
                    <a:srgbClr val="CC0099"/>
                  </a:solidFill>
                </a:endParaRPr>
              </a:p>
            </p:txBody>
          </p:sp>
          <p:sp>
            <p:nvSpPr>
              <p:cNvPr id="61" name="TextBox 9">
                <a:extLst>
                  <a:ext uri="{FF2B5EF4-FFF2-40B4-BE49-F238E27FC236}">
                    <a16:creationId xmlns:a16="http://schemas.microsoft.com/office/drawing/2014/main" xmlns="" id="{8AE9B82E-78E3-4055-8836-43A36B76C70C}"/>
                  </a:ext>
                </a:extLst>
              </p:cNvPr>
              <p:cNvSpPr txBox="1"/>
              <p:nvPr/>
            </p:nvSpPr>
            <p:spPr>
              <a:xfrm>
                <a:off x="-153072" y="2040326"/>
                <a:ext cx="159657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/>
                  <a:t>غرس حب الفقراء </a:t>
                </a:r>
                <a:r>
                  <a:rPr lang="ar-SY" b="1" dirty="0" smtClean="0"/>
                  <a:t>و مساعدتهم</a:t>
                </a:r>
                <a:endParaRPr lang="ar-SY" b="1" dirty="0"/>
              </a:p>
            </p:txBody>
          </p:sp>
          <p:sp>
            <p:nvSpPr>
              <p:cNvPr id="62" name="TextBox 10">
                <a:extLst>
                  <a:ext uri="{FF2B5EF4-FFF2-40B4-BE49-F238E27FC236}">
                    <a16:creationId xmlns:a16="http://schemas.microsoft.com/office/drawing/2014/main" xmlns="" id="{6202DE19-90AB-4000-B641-60BD7B2F7667}"/>
                  </a:ext>
                </a:extLst>
              </p:cNvPr>
              <p:cNvSpPr txBox="1"/>
              <p:nvPr/>
            </p:nvSpPr>
            <p:spPr>
              <a:xfrm>
                <a:off x="200308" y="2712618"/>
                <a:ext cx="107405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63" name="Group 86">
            <a:extLst>
              <a:ext uri="{FF2B5EF4-FFF2-40B4-BE49-F238E27FC236}">
                <a16:creationId xmlns:a16="http://schemas.microsoft.com/office/drawing/2014/main" xmlns="" id="{B67F7AC7-DF58-4721-A252-C6C0D5000E0C}"/>
              </a:ext>
            </a:extLst>
          </p:cNvPr>
          <p:cNvGrpSpPr/>
          <p:nvPr/>
        </p:nvGrpSpPr>
        <p:grpSpPr>
          <a:xfrm>
            <a:off x="5944531" y="4136740"/>
            <a:ext cx="2370043" cy="2717212"/>
            <a:chOff x="1971322" y="996892"/>
            <a:chExt cx="2370043" cy="2717212"/>
          </a:xfrm>
        </p:grpSpPr>
        <p:sp>
          <p:nvSpPr>
            <p:cNvPr id="64" name="Right Triangle 15">
              <a:extLst>
                <a:ext uri="{FF2B5EF4-FFF2-40B4-BE49-F238E27FC236}">
                  <a16:creationId xmlns:a16="http://schemas.microsoft.com/office/drawing/2014/main" xmlns="" id="{9835C614-DA19-4345-8A1F-B0A53825F608}"/>
                </a:ext>
              </a:extLst>
            </p:cNvPr>
            <p:cNvSpPr/>
            <p:nvPr/>
          </p:nvSpPr>
          <p:spPr>
            <a:xfrm flipV="1">
              <a:off x="3891423" y="1682104"/>
              <a:ext cx="449942" cy="2032000"/>
            </a:xfrm>
            <a:prstGeom prst="rtTriangle">
              <a:avLst/>
            </a:prstGeom>
            <a:solidFill>
              <a:schemeClr val="tx1">
                <a:alpha val="28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16">
              <a:extLst>
                <a:ext uri="{FF2B5EF4-FFF2-40B4-BE49-F238E27FC236}">
                  <a16:creationId xmlns:a16="http://schemas.microsoft.com/office/drawing/2014/main" xmlns="" id="{62579639-3459-4DA1-A27F-8706F7C49AD8}"/>
                </a:ext>
              </a:extLst>
            </p:cNvPr>
            <p:cNvSpPr/>
            <p:nvPr/>
          </p:nvSpPr>
          <p:spPr>
            <a:xfrm>
              <a:off x="2121825" y="1682105"/>
              <a:ext cx="1871199" cy="167294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17">
              <a:extLst>
                <a:ext uri="{FF2B5EF4-FFF2-40B4-BE49-F238E27FC236}">
                  <a16:creationId xmlns:a16="http://schemas.microsoft.com/office/drawing/2014/main" xmlns="" id="{AFF26460-D99E-4F0D-A8E4-CD821BEFF98D}"/>
                </a:ext>
              </a:extLst>
            </p:cNvPr>
            <p:cNvSpPr/>
            <p:nvPr/>
          </p:nvSpPr>
          <p:spPr>
            <a:xfrm flipV="1">
              <a:off x="3289081" y="996892"/>
              <a:ext cx="1052284" cy="997903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  <a:effectLst>
              <a:softEdge rad="2413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18">
              <a:extLst>
                <a:ext uri="{FF2B5EF4-FFF2-40B4-BE49-F238E27FC236}">
                  <a16:creationId xmlns:a16="http://schemas.microsoft.com/office/drawing/2014/main" xmlns="" id="{8F814654-4027-4130-B163-0993B1641F0D}"/>
                </a:ext>
              </a:extLst>
            </p:cNvPr>
            <p:cNvSpPr txBox="1"/>
            <p:nvPr/>
          </p:nvSpPr>
          <p:spPr>
            <a:xfrm>
              <a:off x="2629877" y="1153570"/>
              <a:ext cx="8273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CC0099"/>
                  </a:solidFill>
                </a:rPr>
                <a:t>2</a:t>
              </a:r>
              <a:endParaRPr lang="en-US" sz="4000" b="1" dirty="0">
                <a:solidFill>
                  <a:srgbClr val="CC0099"/>
                </a:solidFill>
              </a:endParaRPr>
            </a:p>
          </p:txBody>
        </p:sp>
        <p:sp>
          <p:nvSpPr>
            <p:cNvPr id="68" name="TextBox 19">
              <a:extLst>
                <a:ext uri="{FF2B5EF4-FFF2-40B4-BE49-F238E27FC236}">
                  <a16:creationId xmlns:a16="http://schemas.microsoft.com/office/drawing/2014/main" xmlns="" id="{9972AC07-1AE8-4D9B-A313-7C66894A0BF5}"/>
                </a:ext>
              </a:extLst>
            </p:cNvPr>
            <p:cNvSpPr txBox="1"/>
            <p:nvPr/>
          </p:nvSpPr>
          <p:spPr>
            <a:xfrm>
              <a:off x="1971322" y="2091750"/>
              <a:ext cx="20237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/>
                <a:t>الحثُّ </a:t>
              </a:r>
              <a:r>
                <a:rPr lang="ar-SY" b="1" dirty="0"/>
                <a:t>على الاهتمام   بالأرمل واليتامى</a:t>
              </a:r>
              <a:endParaRPr lang="en-US" b="1" dirty="0"/>
            </a:p>
          </p:txBody>
        </p:sp>
        <p:sp>
          <p:nvSpPr>
            <p:cNvPr id="69" name="TextBox 20">
              <a:extLst>
                <a:ext uri="{FF2B5EF4-FFF2-40B4-BE49-F238E27FC236}">
                  <a16:creationId xmlns:a16="http://schemas.microsoft.com/office/drawing/2014/main" xmlns="" id="{7CA88219-DE2F-4644-8A36-FFCA400654E4}"/>
                </a:ext>
              </a:extLst>
            </p:cNvPr>
            <p:cNvSpPr txBox="1"/>
            <p:nvPr/>
          </p:nvSpPr>
          <p:spPr>
            <a:xfrm>
              <a:off x="2915338" y="2585462"/>
              <a:ext cx="10740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70" name="Group 87">
            <a:extLst>
              <a:ext uri="{FF2B5EF4-FFF2-40B4-BE49-F238E27FC236}">
                <a16:creationId xmlns:a16="http://schemas.microsoft.com/office/drawing/2014/main" xmlns="" id="{15C61778-50BC-46C6-82AC-8F98908105E6}"/>
              </a:ext>
            </a:extLst>
          </p:cNvPr>
          <p:cNvGrpSpPr/>
          <p:nvPr/>
        </p:nvGrpSpPr>
        <p:grpSpPr>
          <a:xfrm>
            <a:off x="8762070" y="4166249"/>
            <a:ext cx="2403877" cy="2717212"/>
            <a:chOff x="4407637" y="1011406"/>
            <a:chExt cx="2403877" cy="2717212"/>
          </a:xfrm>
        </p:grpSpPr>
        <p:sp>
          <p:nvSpPr>
            <p:cNvPr id="71" name="Right Triangle 23">
              <a:extLst>
                <a:ext uri="{FF2B5EF4-FFF2-40B4-BE49-F238E27FC236}">
                  <a16:creationId xmlns:a16="http://schemas.microsoft.com/office/drawing/2014/main" xmlns="" id="{F4B01AC5-A98A-4B88-AA8C-244E71008279}"/>
                </a:ext>
              </a:extLst>
            </p:cNvPr>
            <p:cNvSpPr/>
            <p:nvPr/>
          </p:nvSpPr>
          <p:spPr>
            <a:xfrm flipV="1">
              <a:off x="6361572" y="1696618"/>
              <a:ext cx="449942" cy="2032000"/>
            </a:xfrm>
            <a:prstGeom prst="rtTriangle">
              <a:avLst/>
            </a:prstGeom>
            <a:solidFill>
              <a:schemeClr val="tx1">
                <a:alpha val="28000"/>
              </a:schemeClr>
            </a:solidFill>
            <a:ln>
              <a:noFill/>
            </a:ln>
            <a:effectLst>
              <a:softEdge rad="762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24">
              <a:extLst>
                <a:ext uri="{FF2B5EF4-FFF2-40B4-BE49-F238E27FC236}">
                  <a16:creationId xmlns:a16="http://schemas.microsoft.com/office/drawing/2014/main" xmlns="" id="{D98EF27A-D01B-409E-ADCC-E628358B76B1}"/>
                </a:ext>
              </a:extLst>
            </p:cNvPr>
            <p:cNvSpPr/>
            <p:nvPr/>
          </p:nvSpPr>
          <p:spPr>
            <a:xfrm>
              <a:off x="4517013" y="1696620"/>
              <a:ext cx="1946160" cy="159925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25">
              <a:extLst>
                <a:ext uri="{FF2B5EF4-FFF2-40B4-BE49-F238E27FC236}">
                  <a16:creationId xmlns:a16="http://schemas.microsoft.com/office/drawing/2014/main" xmlns="" id="{1F8B837C-A7C6-4412-A94C-7897367262C2}"/>
                </a:ext>
              </a:extLst>
            </p:cNvPr>
            <p:cNvSpPr/>
            <p:nvPr/>
          </p:nvSpPr>
          <p:spPr>
            <a:xfrm flipV="1">
              <a:off x="5759230" y="1011406"/>
              <a:ext cx="1052284" cy="997903"/>
            </a:xfrm>
            <a:prstGeom prst="rect">
              <a:avLst/>
            </a:prstGeom>
            <a:solidFill>
              <a:schemeClr val="tx1">
                <a:alpha val="8000"/>
              </a:schemeClr>
            </a:solidFill>
            <a:ln>
              <a:noFill/>
            </a:ln>
            <a:effectLst>
              <a:softEdge rad="2413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26">
              <a:extLst>
                <a:ext uri="{FF2B5EF4-FFF2-40B4-BE49-F238E27FC236}">
                  <a16:creationId xmlns:a16="http://schemas.microsoft.com/office/drawing/2014/main" xmlns="" id="{B28AD06E-7E8A-489A-907E-E8B84A92D2A8}"/>
                </a:ext>
              </a:extLst>
            </p:cNvPr>
            <p:cNvSpPr txBox="1"/>
            <p:nvPr/>
          </p:nvSpPr>
          <p:spPr>
            <a:xfrm>
              <a:off x="5095201" y="1172677"/>
              <a:ext cx="8273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CC0099"/>
                  </a:solidFill>
                </a:rPr>
                <a:t>3</a:t>
              </a:r>
              <a:endParaRPr lang="en-US" sz="7200" b="1" dirty="0">
                <a:solidFill>
                  <a:srgbClr val="CC0099"/>
                </a:solidFill>
              </a:endParaRPr>
            </a:p>
          </p:txBody>
        </p:sp>
        <p:sp>
          <p:nvSpPr>
            <p:cNvPr id="75" name="TextBox 27">
              <a:extLst>
                <a:ext uri="{FF2B5EF4-FFF2-40B4-BE49-F238E27FC236}">
                  <a16:creationId xmlns:a16="http://schemas.microsoft.com/office/drawing/2014/main" xmlns="" id="{8CBDD41D-E5E1-40C4-9425-80F2BB221E98}"/>
                </a:ext>
              </a:extLst>
            </p:cNvPr>
            <p:cNvSpPr txBox="1"/>
            <p:nvPr/>
          </p:nvSpPr>
          <p:spPr>
            <a:xfrm>
              <a:off x="4407637" y="1878838"/>
              <a:ext cx="216491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/>
                <a:t>اهتمام </a:t>
              </a:r>
              <a:r>
                <a:rPr lang="ar-SY" b="1" dirty="0"/>
                <a:t>الشريعة بكافة أفراد المجتمع </a:t>
              </a:r>
              <a:r>
                <a:rPr lang="ar-SY" b="1" dirty="0" smtClean="0"/>
                <a:t>والتركيز </a:t>
              </a:r>
              <a:r>
                <a:rPr lang="ar-SY" b="1" dirty="0"/>
                <a:t>على </a:t>
              </a:r>
              <a:r>
                <a:rPr lang="ar-SY" b="1" dirty="0" smtClean="0"/>
                <a:t> </a:t>
              </a:r>
              <a:r>
                <a:rPr lang="ar-SY" b="1" dirty="0"/>
                <a:t>الأيتام </a:t>
              </a:r>
              <a:endParaRPr lang="en-US" b="1" dirty="0"/>
            </a:p>
          </p:txBody>
        </p:sp>
        <p:sp>
          <p:nvSpPr>
            <p:cNvPr id="76" name="TextBox 28">
              <a:extLst>
                <a:ext uri="{FF2B5EF4-FFF2-40B4-BE49-F238E27FC236}">
                  <a16:creationId xmlns:a16="http://schemas.microsoft.com/office/drawing/2014/main" xmlns="" id="{A50B8BEF-F4C3-4BA3-9074-736A9D0919BC}"/>
                </a:ext>
              </a:extLst>
            </p:cNvPr>
            <p:cNvSpPr txBox="1"/>
            <p:nvPr/>
          </p:nvSpPr>
          <p:spPr>
            <a:xfrm>
              <a:off x="5385487" y="2599976"/>
              <a:ext cx="10740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971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1" grpId="0"/>
      <p:bldP spid="112" grpId="0"/>
      <p:bldP spid="113" grpId="0"/>
      <p:bldP spid="1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91662" y="-302291"/>
            <a:ext cx="870431" cy="2365989"/>
            <a:chOff x="1232840" y="335569"/>
            <a:chExt cx="870431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فئاتٌ  </a:t>
              </a:r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تكلَؤُها عينُ </a:t>
              </a:r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الشريعةِ</a:t>
              </a:r>
              <a:endParaRPr lang="ar-SY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430085" y="4784960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نص الاستماع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43">
            <a:extLst>
              <a:ext uri="{FF2B5EF4-FFF2-40B4-BE49-F238E27FC236}">
                <a16:creationId xmlns:a16="http://schemas.microsoft.com/office/drawing/2014/main" xmlns="" id="{C67D3F12-8A46-4C81-AC2A-7F1A8CB4A7A1}"/>
              </a:ext>
            </a:extLst>
          </p:cNvPr>
          <p:cNvSpPr txBox="1"/>
          <p:nvPr/>
        </p:nvSpPr>
        <p:spPr>
          <a:xfrm>
            <a:off x="453262" y="5332186"/>
            <a:ext cx="154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FF0000"/>
                </a:solidFill>
              </a:rPr>
              <a:t>أُجيب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108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51240" y="1550059"/>
            <a:ext cx="828739" cy="460576"/>
            <a:chOff x="2093494" y="1198097"/>
            <a:chExt cx="2173623" cy="1208003"/>
          </a:xfrm>
        </p:grpSpPr>
        <p:sp>
          <p:nvSpPr>
            <p:cNvPr id="109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solidFill>
              <a:srgbClr val="7030A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736611" y="1637659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2120900" y="1550059"/>
            <a:ext cx="84203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إكمال </a:t>
            </a:r>
            <a:r>
              <a:rPr lang="ar-SY" sz="2000" b="1" dirty="0">
                <a:latin typeface="Century Gothic" panose="020B0502020202020204" pitchFamily="34" charset="0"/>
              </a:rPr>
              <a:t>المنظِّم البياني </a:t>
            </a:r>
            <a:r>
              <a:rPr lang="ar-SY" sz="2000" b="1" dirty="0" smtClean="0">
                <a:latin typeface="Century Gothic" panose="020B0502020202020204" pitchFamily="34" charset="0"/>
              </a:rPr>
              <a:t>الآتي </a:t>
            </a:r>
            <a:r>
              <a:rPr lang="ar-SY" sz="2000" b="1" dirty="0">
                <a:latin typeface="Century Gothic" panose="020B0502020202020204" pitchFamily="34" charset="0"/>
              </a:rPr>
              <a:t>موظِّفين قول </a:t>
            </a:r>
            <a:r>
              <a:rPr lang="ar-SY" sz="2000" b="1" dirty="0" smtClean="0">
                <a:latin typeface="Century Gothic" panose="020B0502020202020204" pitchFamily="34" charset="0"/>
              </a:rPr>
              <a:t>الرسول </a:t>
            </a:r>
            <a:r>
              <a:rPr lang="ar-SY" sz="2000" b="1" dirty="0">
                <a:latin typeface="Century Gothic" panose="020B0502020202020204" pitchFamily="34" charset="0"/>
              </a:rPr>
              <a:t>صلى </a:t>
            </a:r>
            <a:r>
              <a:rPr lang="ar-SY" sz="2000" b="1" dirty="0" smtClean="0">
                <a:latin typeface="Century Gothic" panose="020B0502020202020204" pitchFamily="34" charset="0"/>
              </a:rPr>
              <a:t>الله </a:t>
            </a:r>
            <a:r>
              <a:rPr lang="ar-SY" sz="2000" b="1" dirty="0">
                <a:latin typeface="Century Gothic" panose="020B0502020202020204" pitchFamily="34" charset="0"/>
              </a:rPr>
              <a:t>عليه وسلم: </a:t>
            </a:r>
            <a:endParaRPr lang="ar-SY" sz="2000" b="1" dirty="0" smtClean="0">
              <a:latin typeface="Century Gothic" panose="020B0502020202020204" pitchFamily="34" charset="0"/>
            </a:endParaRPr>
          </a:p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« </a:t>
            </a:r>
            <a:r>
              <a:rPr lang="ar-SY" sz="20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أنا وكافل اليتيم </a:t>
            </a:r>
            <a:r>
              <a:rPr lang="ar-SY" sz="2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في الجنة هكذا، و أشار بالسبَّابة والوسطى، </a:t>
            </a:r>
            <a:r>
              <a:rPr lang="ar-SY" sz="20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وفرَّجَ </a:t>
            </a:r>
            <a:r>
              <a:rPr lang="ar-SY" sz="2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بينهما شيئًا </a:t>
            </a:r>
            <a:r>
              <a:rPr lang="ar-SY" sz="2000" b="1" dirty="0">
                <a:latin typeface="Century Gothic" panose="020B0502020202020204" pitchFamily="34" charset="0"/>
              </a:rPr>
              <a:t>» {رواه البخاري</a:t>
            </a:r>
            <a:r>
              <a:rPr lang="ar-SY" sz="2000" b="1" dirty="0" smtClean="0">
                <a:latin typeface="Century Gothic" panose="020B0502020202020204" pitchFamily="34" charset="0"/>
              </a:rPr>
              <a:t>}.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113" name="TextBox 44">
            <a:extLst>
              <a:ext uri="{FF2B5EF4-FFF2-40B4-BE49-F238E27FC236}">
                <a16:creationId xmlns:a16="http://schemas.microsoft.com/office/drawing/2014/main" xmlns="" id="{7FF244B9-4C55-4354-8703-92C767B05F0D}"/>
              </a:ext>
            </a:extLst>
          </p:cNvPr>
          <p:cNvSpPr txBox="1"/>
          <p:nvPr/>
        </p:nvSpPr>
        <p:spPr>
          <a:xfrm>
            <a:off x="5357219" y="823476"/>
            <a:ext cx="6134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رابعاً </a:t>
            </a:r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- </a:t>
            </a:r>
            <a:r>
              <a:rPr lang="ar-SY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أتعاون </a:t>
            </a:r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مع من بجواري ؛ لتنفيذ المهمتين</a:t>
            </a:r>
            <a:r>
              <a:rPr lang="ar-SY" sz="2400" b="1" dirty="0">
                <a:latin typeface="Century Gothic" panose="020B0502020202020204" pitchFamily="34" charset="0"/>
              </a:rPr>
              <a:t> </a:t>
            </a:r>
            <a:r>
              <a:rPr lang="ar-SY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الآتيتين:</a:t>
            </a:r>
            <a:endParaRPr lang="ar-SY" sz="24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Freeform: Shape 19">
            <a:extLst>
              <a:ext uri="{FF2B5EF4-FFF2-40B4-BE49-F238E27FC236}">
                <a16:creationId xmlns="" xmlns:a16="http://schemas.microsoft.com/office/drawing/2014/main" id="{8B30D744-4424-4D09-B316-05B34DDF8C04}"/>
              </a:ext>
            </a:extLst>
          </p:cNvPr>
          <p:cNvSpPr/>
          <p:nvPr/>
        </p:nvSpPr>
        <p:spPr>
          <a:xfrm>
            <a:off x="3097375" y="2845165"/>
            <a:ext cx="7871491" cy="777038"/>
          </a:xfrm>
          <a:custGeom>
            <a:avLst/>
            <a:gdLst>
              <a:gd name="connsiteX0" fmla="*/ 0 w 12191999"/>
              <a:gd name="connsiteY0" fmla="*/ 0 h 932742"/>
              <a:gd name="connsiteX1" fmla="*/ 234580 w 12191999"/>
              <a:gd name="connsiteY1" fmla="*/ 97027 h 932742"/>
              <a:gd name="connsiteX2" fmla="*/ 6096000 w 12191999"/>
              <a:gd name="connsiteY2" fmla="*/ 859854 h 932742"/>
              <a:gd name="connsiteX3" fmla="*/ 11957421 w 12191999"/>
              <a:gd name="connsiteY3" fmla="*/ 97027 h 932742"/>
              <a:gd name="connsiteX4" fmla="*/ 12191999 w 12191999"/>
              <a:gd name="connsiteY4" fmla="*/ 1 h 932742"/>
              <a:gd name="connsiteX5" fmla="*/ 12191999 w 12191999"/>
              <a:gd name="connsiteY5" fmla="*/ 75420 h 932742"/>
              <a:gd name="connsiteX6" fmla="*/ 12190366 w 12191999"/>
              <a:gd name="connsiteY6" fmla="*/ 76220 h 932742"/>
              <a:gd name="connsiteX7" fmla="*/ 6096000 w 12191999"/>
              <a:gd name="connsiteY7" fmla="*/ 932742 h 932742"/>
              <a:gd name="connsiteX8" fmla="*/ 1634 w 12191999"/>
              <a:gd name="connsiteY8" fmla="*/ 76220 h 932742"/>
              <a:gd name="connsiteX9" fmla="*/ 0 w 12191999"/>
              <a:gd name="connsiteY9" fmla="*/ 75419 h 932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1999" h="932742">
                <a:moveTo>
                  <a:pt x="0" y="0"/>
                </a:moveTo>
                <a:lnTo>
                  <a:pt x="234580" y="97027"/>
                </a:lnTo>
                <a:cubicBezTo>
                  <a:pt x="1462777" y="555455"/>
                  <a:pt x="3628849" y="859854"/>
                  <a:pt x="6096000" y="859854"/>
                </a:cubicBezTo>
                <a:cubicBezTo>
                  <a:pt x="8563152" y="859854"/>
                  <a:pt x="10729223" y="555455"/>
                  <a:pt x="11957421" y="97027"/>
                </a:cubicBezTo>
                <a:lnTo>
                  <a:pt x="12191999" y="1"/>
                </a:lnTo>
                <a:lnTo>
                  <a:pt x="12191999" y="75420"/>
                </a:lnTo>
                <a:lnTo>
                  <a:pt x="12190366" y="76220"/>
                </a:lnTo>
                <a:cubicBezTo>
                  <a:pt x="11016695" y="586403"/>
                  <a:pt x="8727628" y="932742"/>
                  <a:pt x="6096000" y="932742"/>
                </a:cubicBezTo>
                <a:cubicBezTo>
                  <a:pt x="3464372" y="932742"/>
                  <a:pt x="1175306" y="586403"/>
                  <a:pt x="1634" y="76220"/>
                </a:cubicBezTo>
                <a:lnTo>
                  <a:pt x="0" y="75419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9A9A9A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25">
            <a:extLst>
              <a:ext uri="{FF2B5EF4-FFF2-40B4-BE49-F238E27FC236}">
                <a16:creationId xmlns="" xmlns:a16="http://schemas.microsoft.com/office/drawing/2014/main" id="{9CCCC07C-35EF-4F6F-8C60-7F871754B9EB}"/>
              </a:ext>
            </a:extLst>
          </p:cNvPr>
          <p:cNvCxnSpPr>
            <a:cxnSpLocks/>
          </p:cNvCxnSpPr>
          <p:nvPr/>
        </p:nvCxnSpPr>
        <p:spPr>
          <a:xfrm flipH="1">
            <a:off x="10175290" y="3490693"/>
            <a:ext cx="62784" cy="16594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27">
            <a:extLst>
              <a:ext uri="{FF2B5EF4-FFF2-40B4-BE49-F238E27FC236}">
                <a16:creationId xmlns="" xmlns:a16="http://schemas.microsoft.com/office/drawing/2014/main" id="{AB9E5EBA-48CE-4DFA-868E-D6E2053AECCF}"/>
              </a:ext>
            </a:extLst>
          </p:cNvPr>
          <p:cNvSpPr/>
          <p:nvPr/>
        </p:nvSpPr>
        <p:spPr>
          <a:xfrm>
            <a:off x="10228991" y="3095779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iamond 28">
            <a:extLst>
              <a:ext uri="{FF2B5EF4-FFF2-40B4-BE49-F238E27FC236}">
                <a16:creationId xmlns="" xmlns:a16="http://schemas.microsoft.com/office/drawing/2014/main" id="{F56F6180-66A5-4B92-AF2A-B0DAF9EB99A0}"/>
              </a:ext>
            </a:extLst>
          </p:cNvPr>
          <p:cNvSpPr/>
          <p:nvPr/>
        </p:nvSpPr>
        <p:spPr>
          <a:xfrm>
            <a:off x="10055821" y="3106537"/>
            <a:ext cx="357809" cy="357809"/>
          </a:xfrm>
          <a:prstGeom prst="diamond">
            <a:avLst/>
          </a:prstGeom>
          <a:gradFill flip="none" rotWithShape="1">
            <a:gsLst>
              <a:gs pos="0">
                <a:srgbClr val="00CC99"/>
              </a:gs>
              <a:gs pos="96000">
                <a:srgbClr val="000099"/>
              </a:gs>
            </a:gsLst>
            <a:lin ang="27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29">
            <a:extLst>
              <a:ext uri="{FF2B5EF4-FFF2-40B4-BE49-F238E27FC236}">
                <a16:creationId xmlns="" xmlns:a16="http://schemas.microsoft.com/office/drawing/2014/main" id="{D5A24988-02B6-4273-99AA-C810D54110BB}"/>
              </a:ext>
            </a:extLst>
          </p:cNvPr>
          <p:cNvSpPr/>
          <p:nvPr/>
        </p:nvSpPr>
        <p:spPr>
          <a:xfrm>
            <a:off x="10146930" y="5120452"/>
            <a:ext cx="902678" cy="9319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1">
            <a:extLst>
              <a:ext uri="{FF2B5EF4-FFF2-40B4-BE49-F238E27FC236}">
                <a16:creationId xmlns="" xmlns:a16="http://schemas.microsoft.com/office/drawing/2014/main" id="{D0CAFEC7-12DA-4A8D-9634-130512FBDCAD}"/>
              </a:ext>
            </a:extLst>
          </p:cNvPr>
          <p:cNvGrpSpPr/>
          <p:nvPr/>
        </p:nvGrpSpPr>
        <p:grpSpPr>
          <a:xfrm>
            <a:off x="10736611" y="4010371"/>
            <a:ext cx="1510748" cy="889903"/>
            <a:chOff x="4367255" y="2454216"/>
            <a:chExt cx="1510748" cy="889903"/>
          </a:xfrm>
        </p:grpSpPr>
        <p:sp>
          <p:nvSpPr>
            <p:cNvPr id="71" name="TextBox 32">
              <a:extLst>
                <a:ext uri="{FF2B5EF4-FFF2-40B4-BE49-F238E27FC236}">
                  <a16:creationId xmlns="" xmlns:a16="http://schemas.microsoft.com/office/drawing/2014/main" id="{DB0B237A-63F0-4F0A-A68C-524A9C8A7241}"/>
                </a:ext>
              </a:extLst>
            </p:cNvPr>
            <p:cNvSpPr txBox="1"/>
            <p:nvPr/>
          </p:nvSpPr>
          <p:spPr>
            <a:xfrm>
              <a:off x="4418778" y="2454216"/>
              <a:ext cx="8481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المشبَّه</a:t>
              </a:r>
              <a:endParaRPr lang="en-US" b="1" dirty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2" name="TextBox 33">
              <a:extLst>
                <a:ext uri="{FF2B5EF4-FFF2-40B4-BE49-F238E27FC236}">
                  <a16:creationId xmlns="" xmlns:a16="http://schemas.microsoft.com/office/drawing/2014/main" id="{89576820-4497-4744-B7FA-7FA5DC331186}"/>
                </a:ext>
              </a:extLst>
            </p:cNvPr>
            <p:cNvSpPr txBox="1"/>
            <p:nvPr/>
          </p:nvSpPr>
          <p:spPr>
            <a:xfrm>
              <a:off x="4367255" y="2944009"/>
              <a:ext cx="15107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000">
                  <a:latin typeface="Century Gothic" panose="020B0502020202020204" pitchFamily="34" charset="0"/>
                </a:defRPr>
              </a:lvl1pPr>
            </a:lstStyle>
            <a:p>
              <a:r>
                <a:rPr lang="ar-SY" sz="2000" b="1" dirty="0"/>
                <a:t>أنا وكافل اليتيم </a:t>
              </a:r>
              <a:endParaRPr lang="en-US" sz="2000" b="1" dirty="0"/>
            </a:p>
          </p:txBody>
        </p:sp>
      </p:grpSp>
      <p:grpSp>
        <p:nvGrpSpPr>
          <p:cNvPr id="94" name="Group 59">
            <a:extLst>
              <a:ext uri="{FF2B5EF4-FFF2-40B4-BE49-F238E27FC236}">
                <a16:creationId xmlns="" xmlns:a16="http://schemas.microsoft.com/office/drawing/2014/main" id="{181173B3-191D-4533-83E5-EE9457E32842}"/>
              </a:ext>
            </a:extLst>
          </p:cNvPr>
          <p:cNvGrpSpPr/>
          <p:nvPr/>
        </p:nvGrpSpPr>
        <p:grpSpPr>
          <a:xfrm>
            <a:off x="9708704" y="5136441"/>
            <a:ext cx="902678" cy="902678"/>
            <a:chOff x="4010426" y="3728956"/>
            <a:chExt cx="902678" cy="902678"/>
          </a:xfrm>
        </p:grpSpPr>
        <p:sp>
          <p:nvSpPr>
            <p:cNvPr id="95" name="Diamond 30">
              <a:extLst>
                <a:ext uri="{FF2B5EF4-FFF2-40B4-BE49-F238E27FC236}">
                  <a16:creationId xmlns="" xmlns:a16="http://schemas.microsoft.com/office/drawing/2014/main" id="{207CF2DE-069D-4C85-BEAD-2E28CCA1C94C}"/>
                </a:ext>
              </a:extLst>
            </p:cNvPr>
            <p:cNvSpPr/>
            <p:nvPr/>
          </p:nvSpPr>
          <p:spPr>
            <a:xfrm>
              <a:off x="4010426" y="3728956"/>
              <a:ext cx="902678" cy="902678"/>
            </a:xfrm>
            <a:prstGeom prst="diamond">
              <a:avLst/>
            </a:prstGeom>
            <a:gradFill flip="none" rotWithShape="1">
              <a:gsLst>
                <a:gs pos="0">
                  <a:srgbClr val="00CC99"/>
                </a:gs>
                <a:gs pos="96000">
                  <a:srgbClr val="000099"/>
                </a:gs>
              </a:gsLst>
              <a:lin ang="10800000" scaled="1"/>
              <a:tileRect/>
            </a:gra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6" name="Picture 60">
              <a:extLst>
                <a:ext uri="{FF2B5EF4-FFF2-40B4-BE49-F238E27FC236}">
                  <a16:creationId xmlns="" xmlns:a16="http://schemas.microsoft.com/office/drawing/2014/main" id="{A3E18344-D0B2-4670-9090-2280A387951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229" t="2353" r="12367" b="18923"/>
            <a:stretch/>
          </p:blipFill>
          <p:spPr>
            <a:xfrm>
              <a:off x="4277749" y="3981648"/>
              <a:ext cx="377919" cy="394558"/>
            </a:xfrm>
            <a:prstGeom prst="rect">
              <a:avLst/>
            </a:prstGeom>
          </p:spPr>
        </p:pic>
      </p:grpSp>
      <p:sp>
        <p:nvSpPr>
          <p:cNvPr id="120" name="TextBox 21">
            <a:extLst>
              <a:ext uri="{FF2B5EF4-FFF2-40B4-BE49-F238E27FC236}">
                <a16:creationId xmlns="" xmlns:a16="http://schemas.microsoft.com/office/drawing/2014/main" id="{21D0DFD9-9F8E-4AF3-B14B-7D4AAEEFB226}"/>
              </a:ext>
            </a:extLst>
          </p:cNvPr>
          <p:cNvSpPr txBox="1"/>
          <p:nvPr/>
        </p:nvSpPr>
        <p:spPr>
          <a:xfrm>
            <a:off x="5544610" y="2706635"/>
            <a:ext cx="2806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latin typeface="Century Gothic" panose="020B0502020202020204" pitchFamily="34" charset="0"/>
              </a:rPr>
              <a:t>أركان</a:t>
            </a:r>
            <a:r>
              <a:rPr lang="ar-SY" sz="2000" spc="600" dirty="0">
                <a:latin typeface="Century Gothic" panose="020B0502020202020204" pitchFamily="34" charset="0"/>
              </a:rPr>
              <a:t> </a:t>
            </a:r>
            <a:r>
              <a:rPr lang="ar-SY" sz="2400" b="1" dirty="0" smtClean="0">
                <a:latin typeface="Century Gothic" panose="020B0502020202020204" pitchFamily="34" charset="0"/>
              </a:rPr>
              <a:t>التشبيه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cxnSp>
        <p:nvCxnSpPr>
          <p:cNvPr id="61" name="Straight Connector 34">
            <a:extLst>
              <a:ext uri="{FF2B5EF4-FFF2-40B4-BE49-F238E27FC236}">
                <a16:creationId xmlns="" xmlns:a16="http://schemas.microsoft.com/office/drawing/2014/main" id="{CCF74841-F6DF-4563-8A26-AF5554C8645D}"/>
              </a:ext>
            </a:extLst>
          </p:cNvPr>
          <p:cNvCxnSpPr>
            <a:stCxn id="63" idx="2"/>
            <a:endCxn id="88" idx="0"/>
          </p:cNvCxnSpPr>
          <p:nvPr/>
        </p:nvCxnSpPr>
        <p:spPr>
          <a:xfrm flipH="1">
            <a:off x="8133878" y="3803121"/>
            <a:ext cx="4945" cy="162677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35">
            <a:extLst>
              <a:ext uri="{FF2B5EF4-FFF2-40B4-BE49-F238E27FC236}">
                <a16:creationId xmlns="" xmlns:a16="http://schemas.microsoft.com/office/drawing/2014/main" id="{AD7C484D-C035-4794-83E0-869DCDA48AB6}"/>
              </a:ext>
            </a:extLst>
          </p:cNvPr>
          <p:cNvSpPr/>
          <p:nvPr/>
        </p:nvSpPr>
        <p:spPr>
          <a:xfrm>
            <a:off x="8133088" y="3434554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iamond 36">
            <a:extLst>
              <a:ext uri="{FF2B5EF4-FFF2-40B4-BE49-F238E27FC236}">
                <a16:creationId xmlns=""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7959918" y="3445312"/>
            <a:ext cx="357809" cy="357809"/>
          </a:xfrm>
          <a:prstGeom prst="diamond">
            <a:avLst/>
          </a:prstGeom>
          <a:gradFill flip="none" rotWithShape="1">
            <a:gsLst>
              <a:gs pos="0">
                <a:srgbClr val="FF66CC"/>
              </a:gs>
              <a:gs pos="96000">
                <a:srgbClr val="6600CC"/>
              </a:gs>
            </a:gsLst>
            <a:lin ang="27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37">
            <a:extLst>
              <a:ext uri="{FF2B5EF4-FFF2-40B4-BE49-F238E27FC236}">
                <a16:creationId xmlns="" xmlns:a16="http://schemas.microsoft.com/office/drawing/2014/main" id="{F0F4404A-6B81-428D-818D-447F2F0A9904}"/>
              </a:ext>
            </a:extLst>
          </p:cNvPr>
          <p:cNvSpPr/>
          <p:nvPr/>
        </p:nvSpPr>
        <p:spPr>
          <a:xfrm>
            <a:off x="8145333" y="5415278"/>
            <a:ext cx="902678" cy="9319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Group 63">
            <a:extLst>
              <a:ext uri="{FF2B5EF4-FFF2-40B4-BE49-F238E27FC236}">
                <a16:creationId xmlns="" xmlns:a16="http://schemas.microsoft.com/office/drawing/2014/main" id="{8155691B-316E-45F1-AEF5-FCF2D228A46C}"/>
              </a:ext>
            </a:extLst>
          </p:cNvPr>
          <p:cNvGrpSpPr/>
          <p:nvPr/>
        </p:nvGrpSpPr>
        <p:grpSpPr>
          <a:xfrm>
            <a:off x="8200317" y="4066327"/>
            <a:ext cx="1695387" cy="892797"/>
            <a:chOff x="6283191" y="4352669"/>
            <a:chExt cx="1695387" cy="892797"/>
          </a:xfrm>
        </p:grpSpPr>
        <p:sp>
          <p:nvSpPr>
            <p:cNvPr id="85" name="TextBox 40">
              <a:extLst>
                <a:ext uri="{FF2B5EF4-FFF2-40B4-BE49-F238E27FC236}">
                  <a16:creationId xmlns="" xmlns:a16="http://schemas.microsoft.com/office/drawing/2014/main" id="{51901E75-C6B9-4A65-B125-01718A0FBF05}"/>
                </a:ext>
              </a:extLst>
            </p:cNvPr>
            <p:cNvSpPr txBox="1"/>
            <p:nvPr/>
          </p:nvSpPr>
          <p:spPr>
            <a:xfrm>
              <a:off x="6467830" y="4352669"/>
              <a:ext cx="10279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7030A0"/>
                  </a:solidFill>
                  <a:latin typeface="Century Gothic" panose="020B0502020202020204" pitchFamily="34" charset="0"/>
                </a:rPr>
                <a:t>المشبَّه به</a:t>
              </a:r>
              <a:endParaRPr lang="en-US" sz="1200" b="1" dirty="0">
                <a:solidFill>
                  <a:srgbClr val="7030A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6" name="TextBox 41">
              <a:extLst>
                <a:ext uri="{FF2B5EF4-FFF2-40B4-BE49-F238E27FC236}">
                  <a16:creationId xmlns="" xmlns:a16="http://schemas.microsoft.com/office/drawing/2014/main" id="{1D76D72F-E6EB-434E-BE58-83E9EC92EA09}"/>
                </a:ext>
              </a:extLst>
            </p:cNvPr>
            <p:cNvSpPr txBox="1"/>
            <p:nvPr/>
          </p:nvSpPr>
          <p:spPr>
            <a:xfrm>
              <a:off x="6283191" y="4845356"/>
              <a:ext cx="16953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000">
                  <a:latin typeface="Century Gothic" panose="020B0502020202020204" pitchFamily="34" charset="0"/>
                </a:defRPr>
              </a:lvl1pPr>
            </a:lstStyle>
            <a:p>
              <a:r>
                <a:rPr lang="ar-SY" sz="2000" b="1" dirty="0"/>
                <a:t>السبابة والوسطى </a:t>
              </a:r>
              <a:endParaRPr lang="en-US" sz="2000" b="1" dirty="0"/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="" xmlns:a16="http://schemas.microsoft.com/office/drawing/2014/main" id="{857DA8DD-AD57-428D-BA63-DF22A15127E1}"/>
              </a:ext>
            </a:extLst>
          </p:cNvPr>
          <p:cNvGrpSpPr/>
          <p:nvPr/>
        </p:nvGrpSpPr>
        <p:grpSpPr>
          <a:xfrm>
            <a:off x="7682539" y="5429899"/>
            <a:ext cx="902678" cy="902678"/>
            <a:chOff x="5762304" y="5842036"/>
            <a:chExt cx="902678" cy="902678"/>
          </a:xfrm>
        </p:grpSpPr>
        <p:sp>
          <p:nvSpPr>
            <p:cNvPr id="88" name="Diamond 38">
              <a:extLst>
                <a:ext uri="{FF2B5EF4-FFF2-40B4-BE49-F238E27FC236}">
                  <a16:creationId xmlns="" xmlns:a16="http://schemas.microsoft.com/office/drawing/2014/main" id="{BED46A01-6F6B-44F9-937B-2906FC973F55}"/>
                </a:ext>
              </a:extLst>
            </p:cNvPr>
            <p:cNvSpPr/>
            <p:nvPr/>
          </p:nvSpPr>
          <p:spPr>
            <a:xfrm>
              <a:off x="5762304" y="5842036"/>
              <a:ext cx="902678" cy="902678"/>
            </a:xfrm>
            <a:prstGeom prst="diamond">
              <a:avLst/>
            </a:prstGeom>
            <a:gradFill flip="none" rotWithShape="1">
              <a:gsLst>
                <a:gs pos="0">
                  <a:srgbClr val="FF66CC"/>
                </a:gs>
                <a:gs pos="96000">
                  <a:srgbClr val="6600CC"/>
                </a:gs>
              </a:gsLst>
              <a:lin ang="10800000" scaled="1"/>
              <a:tileRect/>
            </a:gra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9" name="Picture 58">
              <a:extLst>
                <a:ext uri="{FF2B5EF4-FFF2-40B4-BE49-F238E27FC236}">
                  <a16:creationId xmlns="" xmlns:a16="http://schemas.microsoft.com/office/drawing/2014/main" id="{4E4FD077-6DFC-4617-98FE-094AAB540CA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32" t="4453" r="14459" b="16130"/>
            <a:stretch/>
          </p:blipFill>
          <p:spPr>
            <a:xfrm>
              <a:off x="6088016" y="6084462"/>
              <a:ext cx="309476" cy="325495"/>
            </a:xfrm>
            <a:prstGeom prst="rect">
              <a:avLst/>
            </a:prstGeom>
          </p:spPr>
        </p:pic>
      </p:grpSp>
      <p:cxnSp>
        <p:nvCxnSpPr>
          <p:cNvPr id="106" name="Straight Connector 42">
            <a:extLst>
              <a:ext uri="{FF2B5EF4-FFF2-40B4-BE49-F238E27FC236}">
                <a16:creationId xmlns="" xmlns:a16="http://schemas.microsoft.com/office/drawing/2014/main" id="{18BC8361-8C62-4334-99EE-44A5C126EA5A}"/>
              </a:ext>
            </a:extLst>
          </p:cNvPr>
          <p:cNvCxnSpPr>
            <a:stCxn id="116" idx="2"/>
            <a:endCxn id="123" idx="0"/>
          </p:cNvCxnSpPr>
          <p:nvPr/>
        </p:nvCxnSpPr>
        <p:spPr>
          <a:xfrm flipH="1">
            <a:off x="6199515" y="3813376"/>
            <a:ext cx="4945" cy="172521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43">
            <a:extLst>
              <a:ext uri="{FF2B5EF4-FFF2-40B4-BE49-F238E27FC236}">
                <a16:creationId xmlns="" xmlns:a16="http://schemas.microsoft.com/office/drawing/2014/main" id="{55AEFBCB-8E60-4365-AD90-0D68717AC83D}"/>
              </a:ext>
            </a:extLst>
          </p:cNvPr>
          <p:cNvSpPr/>
          <p:nvPr/>
        </p:nvSpPr>
        <p:spPr>
          <a:xfrm>
            <a:off x="6198725" y="3444809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Diamond 44">
            <a:extLst>
              <a:ext uri="{FF2B5EF4-FFF2-40B4-BE49-F238E27FC236}">
                <a16:creationId xmlns="" xmlns:a16="http://schemas.microsoft.com/office/drawing/2014/main" id="{9229EEC8-7DBC-4B20-8C1E-0C7A3903196D}"/>
              </a:ext>
            </a:extLst>
          </p:cNvPr>
          <p:cNvSpPr/>
          <p:nvPr/>
        </p:nvSpPr>
        <p:spPr>
          <a:xfrm>
            <a:off x="6025555" y="3455567"/>
            <a:ext cx="357809" cy="357809"/>
          </a:xfrm>
          <a:prstGeom prst="diamond">
            <a:avLst/>
          </a:prstGeom>
          <a:gradFill flip="none" rotWithShape="1">
            <a:gsLst>
              <a:gs pos="0">
                <a:srgbClr val="00CCFF"/>
              </a:gs>
              <a:gs pos="96000">
                <a:srgbClr val="669900"/>
              </a:gs>
            </a:gsLst>
            <a:lin ang="27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45">
            <a:extLst>
              <a:ext uri="{FF2B5EF4-FFF2-40B4-BE49-F238E27FC236}">
                <a16:creationId xmlns="" xmlns:a16="http://schemas.microsoft.com/office/drawing/2014/main" id="{BC7E9DED-62E9-4C1C-A1F8-2EAB0A1E372E}"/>
              </a:ext>
            </a:extLst>
          </p:cNvPr>
          <p:cNvSpPr/>
          <p:nvPr/>
        </p:nvSpPr>
        <p:spPr>
          <a:xfrm>
            <a:off x="6197942" y="5519649"/>
            <a:ext cx="902678" cy="9319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66">
            <a:extLst>
              <a:ext uri="{FF2B5EF4-FFF2-40B4-BE49-F238E27FC236}">
                <a16:creationId xmlns="" xmlns:a16="http://schemas.microsoft.com/office/drawing/2014/main" id="{A6612554-A31A-454A-A231-72E043E012CB}"/>
              </a:ext>
            </a:extLst>
          </p:cNvPr>
          <p:cNvGrpSpPr/>
          <p:nvPr/>
        </p:nvGrpSpPr>
        <p:grpSpPr>
          <a:xfrm>
            <a:off x="5882350" y="4066327"/>
            <a:ext cx="2063853" cy="925303"/>
            <a:chOff x="8197988" y="2547909"/>
            <a:chExt cx="1558492" cy="925303"/>
          </a:xfrm>
        </p:grpSpPr>
        <p:sp>
          <p:nvSpPr>
            <p:cNvPr id="119" name="TextBox 48">
              <a:extLst>
                <a:ext uri="{FF2B5EF4-FFF2-40B4-BE49-F238E27FC236}">
                  <a16:creationId xmlns="" xmlns:a16="http://schemas.microsoft.com/office/drawing/2014/main" id="{73ACBD14-1199-4F85-B1EF-BBD1700A2E12}"/>
                </a:ext>
              </a:extLst>
            </p:cNvPr>
            <p:cNvSpPr txBox="1"/>
            <p:nvPr/>
          </p:nvSpPr>
          <p:spPr>
            <a:xfrm>
              <a:off x="8515633" y="2547909"/>
              <a:ext cx="8481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00B050"/>
                  </a:solidFill>
                  <a:latin typeface="Century Gothic" panose="020B0502020202020204" pitchFamily="34" charset="0"/>
                </a:rPr>
                <a:t>أداة التشبيه</a:t>
              </a:r>
              <a:endParaRPr lang="en-US" sz="2000" b="1" dirty="0">
                <a:solidFill>
                  <a:srgbClr val="00B05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1" name="TextBox 49">
              <a:extLst>
                <a:ext uri="{FF2B5EF4-FFF2-40B4-BE49-F238E27FC236}">
                  <a16:creationId xmlns="" xmlns:a16="http://schemas.microsoft.com/office/drawing/2014/main" id="{6029C5C6-D93D-487E-90F9-19F9040DC818}"/>
                </a:ext>
              </a:extLst>
            </p:cNvPr>
            <p:cNvSpPr txBox="1"/>
            <p:nvPr/>
          </p:nvSpPr>
          <p:spPr>
            <a:xfrm>
              <a:off x="8197988" y="3073102"/>
              <a:ext cx="15584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000">
                  <a:latin typeface="Century Gothic" panose="020B0502020202020204" pitchFamily="34" charset="0"/>
                </a:defRPr>
              </a:lvl1pPr>
            </a:lstStyle>
            <a:p>
              <a:pPr algn="ctr"/>
              <a:r>
                <a:rPr lang="ar-SY" sz="2000" b="1" dirty="0"/>
                <a:t>الكاف </a:t>
              </a:r>
              <a:endParaRPr lang="en-US" b="1" dirty="0"/>
            </a:p>
          </p:txBody>
        </p:sp>
      </p:grpSp>
      <p:grpSp>
        <p:nvGrpSpPr>
          <p:cNvPr id="122" name="Group 67">
            <a:extLst>
              <a:ext uri="{FF2B5EF4-FFF2-40B4-BE49-F238E27FC236}">
                <a16:creationId xmlns="" xmlns:a16="http://schemas.microsoft.com/office/drawing/2014/main" id="{7D38AFD5-935A-43B5-9583-07DCBB5EC618}"/>
              </a:ext>
            </a:extLst>
          </p:cNvPr>
          <p:cNvGrpSpPr/>
          <p:nvPr/>
        </p:nvGrpSpPr>
        <p:grpSpPr>
          <a:xfrm>
            <a:off x="5748176" y="5538589"/>
            <a:ext cx="902678" cy="902678"/>
            <a:chOff x="7972841" y="4020171"/>
            <a:chExt cx="902678" cy="902678"/>
          </a:xfrm>
        </p:grpSpPr>
        <p:sp>
          <p:nvSpPr>
            <p:cNvPr id="123" name="Diamond 46">
              <a:extLst>
                <a:ext uri="{FF2B5EF4-FFF2-40B4-BE49-F238E27FC236}">
                  <a16:creationId xmlns="" xmlns:a16="http://schemas.microsoft.com/office/drawing/2014/main" id="{F6274A7D-83C4-4FD0-A0E3-3B6CBEE78F30}"/>
                </a:ext>
              </a:extLst>
            </p:cNvPr>
            <p:cNvSpPr/>
            <p:nvPr/>
          </p:nvSpPr>
          <p:spPr>
            <a:xfrm>
              <a:off x="7972841" y="4020171"/>
              <a:ext cx="902678" cy="902678"/>
            </a:xfrm>
            <a:prstGeom prst="diamond">
              <a:avLst/>
            </a:prstGeom>
            <a:gradFill flip="none" rotWithShape="1">
              <a:gsLst>
                <a:gs pos="0">
                  <a:srgbClr val="00CCFF"/>
                </a:gs>
                <a:gs pos="96000">
                  <a:srgbClr val="669900"/>
                </a:gs>
              </a:gsLst>
              <a:lin ang="10800000" scaled="1"/>
              <a:tileRect/>
            </a:gra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4" name="Picture 9">
              <a:extLst>
                <a:ext uri="{FF2B5EF4-FFF2-40B4-BE49-F238E27FC236}">
                  <a16:creationId xmlns="" xmlns:a16="http://schemas.microsoft.com/office/drawing/2014/main" id="{F5F572A1-A101-4C82-AC87-413F2A7B0F7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45" t="5181" r="13169" b="17887"/>
            <a:stretch/>
          </p:blipFill>
          <p:spPr>
            <a:xfrm>
              <a:off x="8294438" y="4276582"/>
              <a:ext cx="313591" cy="325197"/>
            </a:xfrm>
            <a:prstGeom prst="rect">
              <a:avLst/>
            </a:prstGeom>
          </p:spPr>
        </p:pic>
      </p:grpSp>
      <p:cxnSp>
        <p:nvCxnSpPr>
          <p:cNvPr id="125" name="Straight Connector 50">
            <a:extLst>
              <a:ext uri="{FF2B5EF4-FFF2-40B4-BE49-F238E27FC236}">
                <a16:creationId xmlns="" xmlns:a16="http://schemas.microsoft.com/office/drawing/2014/main" id="{793D3B9E-2492-4E96-B9BA-35118E4C50CC}"/>
              </a:ext>
            </a:extLst>
          </p:cNvPr>
          <p:cNvCxnSpPr>
            <a:stCxn id="127" idx="2"/>
            <a:endCxn id="134" idx="0"/>
          </p:cNvCxnSpPr>
          <p:nvPr/>
        </p:nvCxnSpPr>
        <p:spPr>
          <a:xfrm flipH="1">
            <a:off x="3944099" y="3521513"/>
            <a:ext cx="4945" cy="124813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51">
            <a:extLst>
              <a:ext uri="{FF2B5EF4-FFF2-40B4-BE49-F238E27FC236}">
                <a16:creationId xmlns="" xmlns:a16="http://schemas.microsoft.com/office/drawing/2014/main" id="{53789A3B-26D6-4F50-BD47-9A40AD17593A}"/>
              </a:ext>
            </a:extLst>
          </p:cNvPr>
          <p:cNvSpPr/>
          <p:nvPr/>
        </p:nvSpPr>
        <p:spPr>
          <a:xfrm>
            <a:off x="3943309" y="3152946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Diamond 52">
            <a:extLst>
              <a:ext uri="{FF2B5EF4-FFF2-40B4-BE49-F238E27FC236}">
                <a16:creationId xmlns="" xmlns:a16="http://schemas.microsoft.com/office/drawing/2014/main" id="{B1FA84AE-59B3-4247-B1A8-0732C41195D4}"/>
              </a:ext>
            </a:extLst>
          </p:cNvPr>
          <p:cNvSpPr/>
          <p:nvPr/>
        </p:nvSpPr>
        <p:spPr>
          <a:xfrm>
            <a:off x="3770139" y="3163704"/>
            <a:ext cx="357809" cy="357809"/>
          </a:xfrm>
          <a:prstGeom prst="diamond">
            <a:avLst/>
          </a:prstGeom>
          <a:gradFill flip="none" rotWithShape="1">
            <a:gsLst>
              <a:gs pos="0">
                <a:srgbClr val="FFCC00"/>
              </a:gs>
              <a:gs pos="96000">
                <a:srgbClr val="003366"/>
              </a:gs>
            </a:gsLst>
            <a:lin ang="27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53">
            <a:extLst>
              <a:ext uri="{FF2B5EF4-FFF2-40B4-BE49-F238E27FC236}">
                <a16:creationId xmlns="" xmlns:a16="http://schemas.microsoft.com/office/drawing/2014/main" id="{D1EA01BE-99A2-4D0B-BF6B-0C58F6E21567}"/>
              </a:ext>
            </a:extLst>
          </p:cNvPr>
          <p:cNvSpPr/>
          <p:nvPr/>
        </p:nvSpPr>
        <p:spPr>
          <a:xfrm>
            <a:off x="3937581" y="4765581"/>
            <a:ext cx="902678" cy="9319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68">
            <a:extLst>
              <a:ext uri="{FF2B5EF4-FFF2-40B4-BE49-F238E27FC236}">
                <a16:creationId xmlns="" xmlns:a16="http://schemas.microsoft.com/office/drawing/2014/main" id="{47E33FBD-D564-467E-802C-A343EF35E09D}"/>
              </a:ext>
            </a:extLst>
          </p:cNvPr>
          <p:cNvGrpSpPr/>
          <p:nvPr/>
        </p:nvGrpSpPr>
        <p:grpSpPr>
          <a:xfrm>
            <a:off x="4028641" y="4010371"/>
            <a:ext cx="1741069" cy="865666"/>
            <a:chOff x="10649392" y="2415407"/>
            <a:chExt cx="1741069" cy="865666"/>
          </a:xfrm>
        </p:grpSpPr>
        <p:sp>
          <p:nvSpPr>
            <p:cNvPr id="131" name="TextBox 56">
              <a:extLst>
                <a:ext uri="{FF2B5EF4-FFF2-40B4-BE49-F238E27FC236}">
                  <a16:creationId xmlns="" xmlns:a16="http://schemas.microsoft.com/office/drawing/2014/main" id="{0E5E0F61-34A1-4C10-882C-83D5F0D3E32F}"/>
                </a:ext>
              </a:extLst>
            </p:cNvPr>
            <p:cNvSpPr txBox="1"/>
            <p:nvPr/>
          </p:nvSpPr>
          <p:spPr>
            <a:xfrm>
              <a:off x="10748699" y="2415407"/>
              <a:ext cx="14166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accent4">
                      <a:lumMod val="50000"/>
                    </a:schemeClr>
                  </a:solidFill>
                  <a:latin typeface="Century Gothic" panose="020B0502020202020204" pitchFamily="34" charset="0"/>
                </a:rPr>
                <a:t>وجه </a:t>
              </a:r>
              <a:r>
                <a:rPr lang="ar-SY" sz="2000" b="1" dirty="0" smtClean="0">
                  <a:solidFill>
                    <a:schemeClr val="accent4">
                      <a:lumMod val="50000"/>
                    </a:schemeClr>
                  </a:solidFill>
                  <a:latin typeface="Century Gothic" panose="020B0502020202020204" pitchFamily="34" charset="0"/>
                </a:rPr>
                <a:t>الشبه</a:t>
              </a:r>
              <a:endParaRPr lang="en-US" sz="2000" b="1" dirty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2" name="TextBox 57">
              <a:extLst>
                <a:ext uri="{FF2B5EF4-FFF2-40B4-BE49-F238E27FC236}">
                  <a16:creationId xmlns="" xmlns:a16="http://schemas.microsoft.com/office/drawing/2014/main" id="{A2625FC0-ABE3-4701-873B-38202E81E8FD}"/>
                </a:ext>
              </a:extLst>
            </p:cNvPr>
            <p:cNvSpPr txBox="1"/>
            <p:nvPr/>
          </p:nvSpPr>
          <p:spPr>
            <a:xfrm>
              <a:off x="10649392" y="2880963"/>
              <a:ext cx="17410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القرب والملازمة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33" name="Group 69">
            <a:extLst>
              <a:ext uri="{FF2B5EF4-FFF2-40B4-BE49-F238E27FC236}">
                <a16:creationId xmlns="" xmlns:a16="http://schemas.microsoft.com/office/drawing/2014/main" id="{5F33FC6C-A62C-4096-BA1F-B11A0C8F28B9}"/>
              </a:ext>
            </a:extLst>
          </p:cNvPr>
          <p:cNvGrpSpPr/>
          <p:nvPr/>
        </p:nvGrpSpPr>
        <p:grpSpPr>
          <a:xfrm>
            <a:off x="3492760" y="4769647"/>
            <a:ext cx="902678" cy="902678"/>
            <a:chOff x="10122160" y="3235225"/>
            <a:chExt cx="902678" cy="902678"/>
          </a:xfrm>
        </p:grpSpPr>
        <p:sp>
          <p:nvSpPr>
            <p:cNvPr id="134" name="Diamond 54">
              <a:extLst>
                <a:ext uri="{FF2B5EF4-FFF2-40B4-BE49-F238E27FC236}">
                  <a16:creationId xmlns="" xmlns:a16="http://schemas.microsoft.com/office/drawing/2014/main" id="{F8E00BC0-406E-4C65-BE2F-014A15388A9C}"/>
                </a:ext>
              </a:extLst>
            </p:cNvPr>
            <p:cNvSpPr/>
            <p:nvPr/>
          </p:nvSpPr>
          <p:spPr>
            <a:xfrm>
              <a:off x="10122160" y="3235225"/>
              <a:ext cx="902678" cy="902678"/>
            </a:xfrm>
            <a:prstGeom prst="diamond">
              <a:avLst/>
            </a:prstGeom>
            <a:gradFill flip="none" rotWithShape="1">
              <a:gsLst>
                <a:gs pos="0">
                  <a:srgbClr val="FFCC00"/>
                </a:gs>
                <a:gs pos="96000">
                  <a:srgbClr val="003366"/>
                </a:gs>
              </a:gsLst>
              <a:lin ang="10800000" scaled="1"/>
              <a:tileRect/>
            </a:gra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5" name="Picture 7">
              <a:extLst>
                <a:ext uri="{FF2B5EF4-FFF2-40B4-BE49-F238E27FC236}">
                  <a16:creationId xmlns="" xmlns:a16="http://schemas.microsoft.com/office/drawing/2014/main" id="{93E611CC-C0D4-48B0-8A66-EC252AAC8FA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 cstate="print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25" t="2655" r="8906" b="16340"/>
            <a:stretch/>
          </p:blipFill>
          <p:spPr>
            <a:xfrm>
              <a:off x="10393460" y="3490186"/>
              <a:ext cx="369279" cy="3698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5080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20" dur="200" fill="hold"/>
                                        <p:tgtEl>
                                          <p:spTgt spid="6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50"/>
                            </p:stCondLst>
                            <p:childTnLst>
                              <p:par>
                                <p:cTn id="12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850"/>
                            </p:stCondLst>
                            <p:childTnLst>
                              <p:par>
                                <p:cTn id="13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2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7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54" dur="200" fill="hold"/>
                                        <p:tgtEl>
                                          <p:spTgt spid="6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55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650"/>
                            </p:stCondLst>
                            <p:childTnLst>
                              <p:par>
                                <p:cTn id="15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2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850"/>
                            </p:stCondLst>
                            <p:childTnLst>
                              <p:par>
                                <p:cTn id="166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7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88" dur="200" fill="hold"/>
                                        <p:tgtEl>
                                          <p:spTgt spid="11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89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650"/>
                            </p:stCondLst>
                            <p:childTnLst>
                              <p:par>
                                <p:cTn id="193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2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850"/>
                            </p:stCondLst>
                            <p:childTnLst>
                              <p:par>
                                <p:cTn id="200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2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7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222" dur="200" fill="hold"/>
                                        <p:tgtEl>
                                          <p:spTgt spid="12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223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650"/>
                            </p:stCondLst>
                            <p:childTnLst>
                              <p:par>
                                <p:cTn id="22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2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2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850"/>
                            </p:stCondLst>
                            <p:childTnLst>
                              <p:par>
                                <p:cTn id="23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2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2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2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2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7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1" grpId="0"/>
      <p:bldP spid="112" grpId="0"/>
      <p:bldP spid="113" grpId="0"/>
      <p:bldP spid="64" grpId="0" animBg="1"/>
      <p:bldP spid="66" grpId="0" animBg="1"/>
      <p:bldP spid="67" grpId="0" animBg="1"/>
      <p:bldP spid="67" grpId="1" animBg="1"/>
      <p:bldP spid="68" grpId="0" animBg="1"/>
      <p:bldP spid="120" grpId="0"/>
      <p:bldP spid="62" grpId="0" animBg="1"/>
      <p:bldP spid="63" grpId="0" animBg="1"/>
      <p:bldP spid="63" grpId="1" animBg="1"/>
      <p:bldP spid="81" grpId="0" animBg="1"/>
      <p:bldP spid="107" grpId="0" animBg="1"/>
      <p:bldP spid="116" grpId="0" animBg="1"/>
      <p:bldP spid="116" grpId="1" animBg="1"/>
      <p:bldP spid="117" grpId="0" animBg="1"/>
      <p:bldP spid="126" grpId="0" animBg="1"/>
      <p:bldP spid="127" grpId="0" animBg="1"/>
      <p:bldP spid="127" grpId="1" animBg="1"/>
      <p:bldP spid="1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E4118AEC-26BC-4DCF-B290-9395F9C896EF}"/>
              </a:ext>
            </a:extLst>
          </p:cNvPr>
          <p:cNvSpPr/>
          <p:nvPr/>
        </p:nvSpPr>
        <p:spPr>
          <a:xfrm>
            <a:off x="554949" y="1638634"/>
            <a:ext cx="1303383" cy="179251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0">
            <a:extLst>
              <a:ext uri="{FF2B5EF4-FFF2-40B4-BE49-F238E27FC236}">
                <a16:creationId xmlns:a16="http://schemas.microsoft.com/office/drawing/2014/main" xmlns="" id="{C66FAF7E-8CDD-4926-A0A3-38BBE055ABF3}"/>
              </a:ext>
            </a:extLst>
          </p:cNvPr>
          <p:cNvSpPr/>
          <p:nvPr/>
        </p:nvSpPr>
        <p:spPr>
          <a:xfrm flipH="1">
            <a:off x="87817" y="1638634"/>
            <a:ext cx="467132" cy="17925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24">
            <a:extLst>
              <a:ext uri="{FF2B5EF4-FFF2-40B4-BE49-F238E27FC236}">
                <a16:creationId xmlns:a16="http://schemas.microsoft.com/office/drawing/2014/main" xmlns="" id="{2031FD8F-C762-45B7-9144-CFCF75B7A842}"/>
              </a:ext>
            </a:extLst>
          </p:cNvPr>
          <p:cNvSpPr/>
          <p:nvPr/>
        </p:nvSpPr>
        <p:spPr>
          <a:xfrm rot="16200000" flipH="1">
            <a:off x="839096" y="-351791"/>
            <a:ext cx="785521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57BA40-394C-4DEB-B07B-6482F26A4E82}"/>
              </a:ext>
            </a:extLst>
          </p:cNvPr>
          <p:cNvGrpSpPr/>
          <p:nvPr/>
        </p:nvGrpSpPr>
        <p:grpSpPr>
          <a:xfrm>
            <a:off x="726428" y="1764186"/>
            <a:ext cx="1001486" cy="1186810"/>
            <a:chOff x="3009022" y="4211323"/>
            <a:chExt cx="1001486" cy="1186810"/>
          </a:xfrm>
        </p:grpSpPr>
        <p:sp>
          <p:nvSpPr>
            <p:cNvPr id="18" name="TextBox 1">
              <a:extLst>
                <a:ext uri="{FF2B5EF4-FFF2-40B4-BE49-F238E27FC236}">
                  <a16:creationId xmlns:a16="http://schemas.microsoft.com/office/drawing/2014/main" xmlns="" id="{AA2499F0-511C-43F7-A264-303F54DEFF44}"/>
                </a:ext>
              </a:extLst>
            </p:cNvPr>
            <p:cNvSpPr txBox="1"/>
            <p:nvPr/>
          </p:nvSpPr>
          <p:spPr>
            <a:xfrm>
              <a:off x="3009022" y="4211323"/>
              <a:ext cx="1001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Oswald" panose="02000503000000000000" pitchFamily="2" charset="0"/>
                </a:rPr>
                <a:t>الوحدة الأولى</a:t>
              </a:r>
              <a:endParaRPr lang="en-US" b="1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9" name="TextBox 2">
              <a:extLst>
                <a:ext uri="{FF2B5EF4-FFF2-40B4-BE49-F238E27FC236}">
                  <a16:creationId xmlns:a16="http://schemas.microsoft.com/office/drawing/2014/main" xmlns="" id="{FEF93B47-867D-41A4-BEEF-0B2046E16230}"/>
                </a:ext>
              </a:extLst>
            </p:cNvPr>
            <p:cNvSpPr txBox="1"/>
            <p:nvPr/>
          </p:nvSpPr>
          <p:spPr>
            <a:xfrm>
              <a:off x="3096473" y="4751802"/>
              <a:ext cx="7855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swald" panose="02000503000000000000" pitchFamily="2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swald" panose="02000503000000000000" pitchFamily="2" charset="0"/>
              </a:endParaRPr>
            </a:p>
          </p:txBody>
        </p:sp>
      </p:grpSp>
      <p:pic>
        <p:nvPicPr>
          <p:cNvPr id="20" name="Graphic 44">
            <a:extLst>
              <a:ext uri="{FF2B5EF4-FFF2-40B4-BE49-F238E27FC236}">
                <a16:creationId xmlns:a16="http://schemas.microsoft.com/office/drawing/2014/main" xmlns="" id="{3811AB20-2F0F-4BBB-AEEE-982409F95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2526">
            <a:off x="1028716" y="2876277"/>
            <a:ext cx="595902" cy="3512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53">
            <a:extLst>
              <a:ext uri="{FF2B5EF4-FFF2-40B4-BE49-F238E27FC236}">
                <a16:creationId xmlns:a16="http://schemas.microsoft.com/office/drawing/2014/main" xmlns="" id="{6A460868-B9FD-412C-A768-ECBAB7A7A540}"/>
              </a:ext>
            </a:extLst>
          </p:cNvPr>
          <p:cNvGrpSpPr/>
          <p:nvPr/>
        </p:nvGrpSpPr>
        <p:grpSpPr>
          <a:xfrm rot="5400000">
            <a:off x="891662" y="-302291"/>
            <a:ext cx="870431" cy="2365989"/>
            <a:chOff x="1232840" y="335569"/>
            <a:chExt cx="870431" cy="2365989"/>
          </a:xfrm>
        </p:grpSpPr>
        <p:sp>
          <p:nvSpPr>
            <p:cNvPr id="22" name="TextBox 51">
              <a:extLst>
                <a:ext uri="{FF2B5EF4-FFF2-40B4-BE49-F238E27FC236}">
                  <a16:creationId xmlns:a16="http://schemas.microsoft.com/office/drawing/2014/main" xmlns="" id="{4E19FC31-64B6-492B-A85A-416820957BD0}"/>
                </a:ext>
              </a:extLst>
            </p:cNvPr>
            <p:cNvSpPr txBox="1"/>
            <p:nvPr/>
          </p:nvSpPr>
          <p:spPr>
            <a:xfrm>
              <a:off x="1232840" y="575526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00B0F0"/>
                  </a:solidFill>
                  <a:latin typeface="Oswald" panose="02000503000000000000" pitchFamily="2" charset="0"/>
                </a:rPr>
                <a:t>حقوق و واجبات</a:t>
              </a:r>
            </a:p>
          </p:txBody>
        </p:sp>
        <p:sp>
          <p:nvSpPr>
            <p:cNvPr id="23" name="TextBox 52">
              <a:extLst>
                <a:ext uri="{FF2B5EF4-FFF2-40B4-BE49-F238E27FC236}">
                  <a16:creationId xmlns:a16="http://schemas.microsoft.com/office/drawing/2014/main" xmlns="" id="{626BC3BB-DB17-4728-9BD9-860DBDFEF42C}"/>
                </a:ext>
              </a:extLst>
            </p:cNvPr>
            <p:cNvSpPr txBox="1"/>
            <p:nvPr/>
          </p:nvSpPr>
          <p:spPr>
            <a:xfrm>
              <a:off x="1610828" y="335569"/>
              <a:ext cx="492443" cy="23659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فئاتٌ  </a:t>
              </a:r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تكلَؤُها عينُ </a:t>
              </a:r>
              <a:r>
                <a:rPr lang="ar-SY" sz="2000" b="1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الشريعةِ</a:t>
              </a:r>
              <a:endParaRPr lang="ar-SY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4" name="Oval 39">
            <a:extLst>
              <a:ext uri="{FF2B5EF4-FFF2-40B4-BE49-F238E27FC236}">
                <a16:creationId xmlns:a16="http://schemas.microsoft.com/office/drawing/2014/main" xmlns="" id="{05335CBB-05C3-40B6-8758-E5BD10E2530B}"/>
              </a:ext>
            </a:extLst>
          </p:cNvPr>
          <p:cNvSpPr/>
          <p:nvPr/>
        </p:nvSpPr>
        <p:spPr>
          <a:xfrm>
            <a:off x="-44488" y="5770784"/>
            <a:ext cx="2543318" cy="445595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69000"/>
                </a:schemeClr>
              </a:gs>
              <a:gs pos="100000">
                <a:srgbClr val="BFBFB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reflection blurRad="6350" stA="50000" endA="275" endPos="40000" dist="101600" dir="5400000" sy="-100000" algn="bl" rotWithShape="0"/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xmlns="" id="{7F8FD261-C06C-414F-9E84-B77B161A92D0}"/>
              </a:ext>
            </a:extLst>
          </p:cNvPr>
          <p:cNvSpPr/>
          <p:nvPr/>
        </p:nvSpPr>
        <p:spPr>
          <a:xfrm>
            <a:off x="59218" y="3617007"/>
            <a:ext cx="2335906" cy="233590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47">
            <a:extLst>
              <a:ext uri="{FF2B5EF4-FFF2-40B4-BE49-F238E27FC236}">
                <a16:creationId xmlns:a16="http://schemas.microsoft.com/office/drawing/2014/main" xmlns="" id="{6F6C6184-EE9F-45FC-8A01-E0AD551BADAF}"/>
              </a:ext>
            </a:extLst>
          </p:cNvPr>
          <p:cNvSpPr/>
          <p:nvPr/>
        </p:nvSpPr>
        <p:spPr>
          <a:xfrm>
            <a:off x="1080602" y="3611162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chemeClr val="tx1"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xmlns="" id="{78328E0F-5909-4689-BCE4-D1C7E00E5E4C}"/>
              </a:ext>
            </a:extLst>
          </p:cNvPr>
          <p:cNvSpPr/>
          <p:nvPr/>
        </p:nvSpPr>
        <p:spPr>
          <a:xfrm>
            <a:off x="1163057" y="3617007"/>
            <a:ext cx="1232067" cy="1475935"/>
          </a:xfrm>
          <a:custGeom>
            <a:avLst/>
            <a:gdLst>
              <a:gd name="connsiteX0" fmla="*/ 103982 w 1232067"/>
              <a:gd name="connsiteY0" fmla="*/ 0 h 1475935"/>
              <a:gd name="connsiteX1" fmla="*/ 1070087 w 1232067"/>
              <a:gd name="connsiteY1" fmla="*/ 880941 h 1475935"/>
              <a:gd name="connsiteX2" fmla="*/ 1073165 w 1232067"/>
              <a:gd name="connsiteY2" fmla="*/ 942535 h 1475935"/>
              <a:gd name="connsiteX3" fmla="*/ 1232067 w 1232067"/>
              <a:gd name="connsiteY3" fmla="*/ 942535 h 1475935"/>
              <a:gd name="connsiteX4" fmla="*/ 790206 w 1232067"/>
              <a:gd name="connsiteY4" fmla="*/ 1475935 h 1475935"/>
              <a:gd name="connsiteX5" fmla="*/ 348344 w 1232067"/>
              <a:gd name="connsiteY5" fmla="*/ 942535 h 1475935"/>
              <a:gd name="connsiteX6" fmla="*/ 566521 w 1232067"/>
              <a:gd name="connsiteY6" fmla="*/ 942535 h 1475935"/>
              <a:gd name="connsiteX7" fmla="*/ 585669 w 1232067"/>
              <a:gd name="connsiteY7" fmla="*/ 876516 h 1475935"/>
              <a:gd name="connsiteX8" fmla="*/ 599516 w 1232067"/>
              <a:gd name="connsiteY8" fmla="*/ 729497 h 1475935"/>
              <a:gd name="connsiteX9" fmla="*/ 55289 w 1232067"/>
              <a:gd name="connsiteY9" fmla="*/ 14821 h 1475935"/>
              <a:gd name="connsiteX10" fmla="*/ 0 w 1232067"/>
              <a:gd name="connsiteY10" fmla="*/ 5790 h 1475935"/>
              <a:gd name="connsiteX11" fmla="*/ 4691 w 1232067"/>
              <a:gd name="connsiteY11" fmla="*/ 5066 h 1475935"/>
              <a:gd name="connsiteX12" fmla="*/ 103982 w 1232067"/>
              <a:gd name="connsiteY12" fmla="*/ 0 h 1475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2067" h="1475935">
                <a:moveTo>
                  <a:pt x="103982" y="0"/>
                </a:moveTo>
                <a:cubicBezTo>
                  <a:pt x="606796" y="0"/>
                  <a:pt x="1020356" y="386130"/>
                  <a:pt x="1070087" y="880941"/>
                </a:cubicBezTo>
                <a:lnTo>
                  <a:pt x="1073165" y="942535"/>
                </a:lnTo>
                <a:lnTo>
                  <a:pt x="1232067" y="942535"/>
                </a:lnTo>
                <a:lnTo>
                  <a:pt x="790206" y="1475935"/>
                </a:lnTo>
                <a:lnTo>
                  <a:pt x="348344" y="942535"/>
                </a:lnTo>
                <a:lnTo>
                  <a:pt x="566521" y="942535"/>
                </a:lnTo>
                <a:lnTo>
                  <a:pt x="585669" y="876516"/>
                </a:lnTo>
                <a:cubicBezTo>
                  <a:pt x="594748" y="829028"/>
                  <a:pt x="599516" y="779858"/>
                  <a:pt x="599516" y="729497"/>
                </a:cubicBezTo>
                <a:cubicBezTo>
                  <a:pt x="599516" y="376968"/>
                  <a:pt x="365879" y="82844"/>
                  <a:pt x="55289" y="14821"/>
                </a:cubicBezTo>
                <a:lnTo>
                  <a:pt x="0" y="5790"/>
                </a:lnTo>
                <a:lnTo>
                  <a:pt x="4691" y="5066"/>
                </a:lnTo>
                <a:cubicBezTo>
                  <a:pt x="37337" y="1716"/>
                  <a:pt x="70461" y="0"/>
                  <a:pt x="103982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5">
            <a:extLst>
              <a:ext uri="{FF2B5EF4-FFF2-40B4-BE49-F238E27FC236}">
                <a16:creationId xmlns:a16="http://schemas.microsoft.com/office/drawing/2014/main" xmlns="" id="{3880956F-289D-44FF-8BE0-B59D43DB10FF}"/>
              </a:ext>
            </a:extLst>
          </p:cNvPr>
          <p:cNvSpPr txBox="1"/>
          <p:nvPr/>
        </p:nvSpPr>
        <p:spPr>
          <a:xfrm>
            <a:off x="1645127" y="4431493"/>
            <a:ext cx="651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endParaRPr lang="en-US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Graphic 26" descr="Lightbulb">
            <a:extLst>
              <a:ext uri="{FF2B5EF4-FFF2-40B4-BE49-F238E27FC236}">
                <a16:creationId xmlns:a16="http://schemas.microsoft.com/office/drawing/2014/main" xmlns="" id="{CB8C1ED7-F581-415F-B310-913BECE722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/>
        </p:blipFill>
        <p:spPr>
          <a:xfrm>
            <a:off x="762463" y="3918934"/>
            <a:ext cx="640080" cy="640080"/>
          </a:xfrm>
          <a:prstGeom prst="rect">
            <a:avLst/>
          </a:prstGeom>
        </p:spPr>
      </p:pic>
      <p:sp>
        <p:nvSpPr>
          <p:cNvPr id="30" name="TextBox 27">
            <a:extLst>
              <a:ext uri="{FF2B5EF4-FFF2-40B4-BE49-F238E27FC236}">
                <a16:creationId xmlns:a16="http://schemas.microsoft.com/office/drawing/2014/main" xmlns="" id="{B607D86F-8A6D-4EAE-8CE6-59024662943A}"/>
              </a:ext>
            </a:extLst>
          </p:cNvPr>
          <p:cNvSpPr txBox="1"/>
          <p:nvPr/>
        </p:nvSpPr>
        <p:spPr>
          <a:xfrm>
            <a:off x="430085" y="4784960"/>
            <a:ext cx="1465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latin typeface="Century Gothic" panose="020B0502020202020204" pitchFamily="34" charset="0"/>
              </a:rPr>
              <a:t>نص الاستماع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43">
            <a:extLst>
              <a:ext uri="{FF2B5EF4-FFF2-40B4-BE49-F238E27FC236}">
                <a16:creationId xmlns:a16="http://schemas.microsoft.com/office/drawing/2014/main" xmlns="" id="{C67D3F12-8A46-4C81-AC2A-7F1A8CB4A7A1}"/>
              </a:ext>
            </a:extLst>
          </p:cNvPr>
          <p:cNvSpPr txBox="1"/>
          <p:nvPr/>
        </p:nvSpPr>
        <p:spPr>
          <a:xfrm>
            <a:off x="453262" y="5332186"/>
            <a:ext cx="154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FF0000"/>
                </a:solidFill>
              </a:rPr>
              <a:t>أُجيب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108" name="Group 116">
            <a:extLst>
              <a:ext uri="{FF2B5EF4-FFF2-40B4-BE49-F238E27FC236}">
                <a16:creationId xmlns:a16="http://schemas.microsoft.com/office/drawing/2014/main" xmlns="" id="{0C25064A-B9B1-434A-B342-1FA287A427AB}"/>
              </a:ext>
            </a:extLst>
          </p:cNvPr>
          <p:cNvGrpSpPr/>
          <p:nvPr/>
        </p:nvGrpSpPr>
        <p:grpSpPr>
          <a:xfrm>
            <a:off x="11251240" y="1550059"/>
            <a:ext cx="828739" cy="523220"/>
            <a:chOff x="2093494" y="1198097"/>
            <a:chExt cx="2173623" cy="1372306"/>
          </a:xfrm>
        </p:grpSpPr>
        <p:sp>
          <p:nvSpPr>
            <p:cNvPr id="109" name="Arrow: Left 12">
              <a:extLst>
                <a:ext uri="{FF2B5EF4-FFF2-40B4-BE49-F238E27FC236}">
                  <a16:creationId xmlns:a16="http://schemas.microsoft.com/office/drawing/2014/main" xmlns="" id="{71994C90-5293-4732-B465-9DBAADC79081}"/>
                </a:ext>
              </a:extLst>
            </p:cNvPr>
            <p:cNvSpPr/>
            <p:nvPr/>
          </p:nvSpPr>
          <p:spPr>
            <a:xfrm>
              <a:off x="2093494" y="1237956"/>
              <a:ext cx="2173623" cy="1168144"/>
            </a:xfrm>
            <a:prstGeom prst="leftArrow">
              <a:avLst>
                <a:gd name="adj1" fmla="val 78903"/>
                <a:gd name="adj2" fmla="val 50000"/>
              </a:avLst>
            </a:prstGeom>
            <a:solidFill>
              <a:srgbClr val="7030A0"/>
            </a:solidFill>
            <a:ln>
              <a:noFill/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28">
              <a:extLst>
                <a:ext uri="{FF2B5EF4-FFF2-40B4-BE49-F238E27FC236}">
                  <a16:creationId xmlns:a16="http://schemas.microsoft.com/office/drawing/2014/main" xmlns="" id="{DD6E3A1A-9F5A-484E-9960-6F41BC399723}"/>
                </a:ext>
              </a:extLst>
            </p:cNvPr>
            <p:cNvSpPr txBox="1"/>
            <p:nvPr/>
          </p:nvSpPr>
          <p:spPr>
            <a:xfrm>
              <a:off x="3180304" y="1198097"/>
              <a:ext cx="647115" cy="137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111" name="Graphic 37" descr="Research">
            <a:extLst>
              <a:ext uri="{FF2B5EF4-FFF2-40B4-BE49-F238E27FC236}">
                <a16:creationId xmlns:a16="http://schemas.microsoft.com/office/drawing/2014/main" xmlns="" id="{1232CECC-4249-4D5B-AC96-7BD197E5165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736611" y="1637659"/>
            <a:ext cx="365760" cy="365760"/>
          </a:xfrm>
          <a:prstGeom prst="rect">
            <a:avLst/>
          </a:prstGeom>
        </p:spPr>
      </p:pic>
      <p:sp>
        <p:nvSpPr>
          <p:cNvPr id="11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2120900" y="1550059"/>
            <a:ext cx="84203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2- إكمال </a:t>
            </a:r>
            <a:r>
              <a:rPr lang="ar-SY" sz="2000" b="1" dirty="0">
                <a:latin typeface="Century Gothic" panose="020B0502020202020204" pitchFamily="34" charset="0"/>
              </a:rPr>
              <a:t>المنظِّم البياني الآتي موظِّفين قول </a:t>
            </a:r>
            <a:r>
              <a:rPr lang="ar-SY" sz="2000" b="1" dirty="0" smtClean="0">
                <a:latin typeface="Century Gothic" panose="020B0502020202020204" pitchFamily="34" charset="0"/>
              </a:rPr>
              <a:t>الله  سبحانه و تعالى : </a:t>
            </a:r>
            <a:endParaRPr lang="ar-SY" sz="2000" b="1" dirty="0">
              <a:latin typeface="Century Gothic" panose="020B0502020202020204" pitchFamily="34" charset="0"/>
            </a:endParaRPr>
          </a:p>
          <a:p>
            <a:pPr algn="r"/>
            <a:r>
              <a:rPr lang="ar-SY" sz="2000" b="1" dirty="0" smtClean="0">
                <a:latin typeface="Century Gothic" panose="020B0502020202020204" pitchFamily="34" charset="0"/>
              </a:rPr>
              <a:t>« </a:t>
            </a:r>
            <a:r>
              <a:rPr lang="ar-SY" sz="20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أَلمْ تَرَ كَيْفَ ضَرَبَ اللهُ مَثَلاً كَلِمَةً طَيِّبَةً كَشَجَرَةٍ طَيِّبَةٍ أَصْلُها ثابِتٌ وَ فَرْعُها في السَّماءِ </a:t>
            </a:r>
            <a:r>
              <a:rPr lang="ar-SY" sz="2000" b="1" dirty="0" smtClean="0">
                <a:latin typeface="Century Gothic" panose="020B0502020202020204" pitchFamily="34" charset="0"/>
              </a:rPr>
              <a:t>»</a:t>
            </a:r>
            <a:endParaRPr lang="ar-SY" sz="2000" b="1" dirty="0">
              <a:latin typeface="Century Gothic" panose="020B0502020202020204" pitchFamily="34" charset="0"/>
            </a:endParaRPr>
          </a:p>
        </p:txBody>
      </p:sp>
      <p:sp>
        <p:nvSpPr>
          <p:cNvPr id="64" name="Freeform: Shape 19">
            <a:extLst>
              <a:ext uri="{FF2B5EF4-FFF2-40B4-BE49-F238E27FC236}">
                <a16:creationId xmlns="" xmlns:a16="http://schemas.microsoft.com/office/drawing/2014/main" id="{8B30D744-4424-4D09-B316-05B34DDF8C04}"/>
              </a:ext>
            </a:extLst>
          </p:cNvPr>
          <p:cNvSpPr/>
          <p:nvPr/>
        </p:nvSpPr>
        <p:spPr>
          <a:xfrm>
            <a:off x="3097375" y="2845165"/>
            <a:ext cx="7871491" cy="777038"/>
          </a:xfrm>
          <a:custGeom>
            <a:avLst/>
            <a:gdLst>
              <a:gd name="connsiteX0" fmla="*/ 0 w 12191999"/>
              <a:gd name="connsiteY0" fmla="*/ 0 h 932742"/>
              <a:gd name="connsiteX1" fmla="*/ 234580 w 12191999"/>
              <a:gd name="connsiteY1" fmla="*/ 97027 h 932742"/>
              <a:gd name="connsiteX2" fmla="*/ 6096000 w 12191999"/>
              <a:gd name="connsiteY2" fmla="*/ 859854 h 932742"/>
              <a:gd name="connsiteX3" fmla="*/ 11957421 w 12191999"/>
              <a:gd name="connsiteY3" fmla="*/ 97027 h 932742"/>
              <a:gd name="connsiteX4" fmla="*/ 12191999 w 12191999"/>
              <a:gd name="connsiteY4" fmla="*/ 1 h 932742"/>
              <a:gd name="connsiteX5" fmla="*/ 12191999 w 12191999"/>
              <a:gd name="connsiteY5" fmla="*/ 75420 h 932742"/>
              <a:gd name="connsiteX6" fmla="*/ 12190366 w 12191999"/>
              <a:gd name="connsiteY6" fmla="*/ 76220 h 932742"/>
              <a:gd name="connsiteX7" fmla="*/ 6096000 w 12191999"/>
              <a:gd name="connsiteY7" fmla="*/ 932742 h 932742"/>
              <a:gd name="connsiteX8" fmla="*/ 1634 w 12191999"/>
              <a:gd name="connsiteY8" fmla="*/ 76220 h 932742"/>
              <a:gd name="connsiteX9" fmla="*/ 0 w 12191999"/>
              <a:gd name="connsiteY9" fmla="*/ 75419 h 932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1999" h="932742">
                <a:moveTo>
                  <a:pt x="0" y="0"/>
                </a:moveTo>
                <a:lnTo>
                  <a:pt x="234580" y="97027"/>
                </a:lnTo>
                <a:cubicBezTo>
                  <a:pt x="1462777" y="555455"/>
                  <a:pt x="3628849" y="859854"/>
                  <a:pt x="6096000" y="859854"/>
                </a:cubicBezTo>
                <a:cubicBezTo>
                  <a:pt x="8563152" y="859854"/>
                  <a:pt x="10729223" y="555455"/>
                  <a:pt x="11957421" y="97027"/>
                </a:cubicBezTo>
                <a:lnTo>
                  <a:pt x="12191999" y="1"/>
                </a:lnTo>
                <a:lnTo>
                  <a:pt x="12191999" y="75420"/>
                </a:lnTo>
                <a:lnTo>
                  <a:pt x="12190366" y="76220"/>
                </a:lnTo>
                <a:cubicBezTo>
                  <a:pt x="11016695" y="586403"/>
                  <a:pt x="8727628" y="932742"/>
                  <a:pt x="6096000" y="932742"/>
                </a:cubicBezTo>
                <a:cubicBezTo>
                  <a:pt x="3464372" y="932742"/>
                  <a:pt x="1175306" y="586403"/>
                  <a:pt x="1634" y="76220"/>
                </a:cubicBezTo>
                <a:lnTo>
                  <a:pt x="0" y="75419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9A9A9A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25">
            <a:extLst>
              <a:ext uri="{FF2B5EF4-FFF2-40B4-BE49-F238E27FC236}">
                <a16:creationId xmlns="" xmlns:a16="http://schemas.microsoft.com/office/drawing/2014/main" id="{9CCCC07C-35EF-4F6F-8C60-7F871754B9EB}"/>
              </a:ext>
            </a:extLst>
          </p:cNvPr>
          <p:cNvCxnSpPr>
            <a:cxnSpLocks/>
          </p:cNvCxnSpPr>
          <p:nvPr/>
        </p:nvCxnSpPr>
        <p:spPr>
          <a:xfrm flipH="1">
            <a:off x="10175290" y="3490693"/>
            <a:ext cx="62784" cy="16594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27">
            <a:extLst>
              <a:ext uri="{FF2B5EF4-FFF2-40B4-BE49-F238E27FC236}">
                <a16:creationId xmlns="" xmlns:a16="http://schemas.microsoft.com/office/drawing/2014/main" id="{AB9E5EBA-48CE-4DFA-868E-D6E2053AECCF}"/>
              </a:ext>
            </a:extLst>
          </p:cNvPr>
          <p:cNvSpPr/>
          <p:nvPr/>
        </p:nvSpPr>
        <p:spPr>
          <a:xfrm>
            <a:off x="10228991" y="3095779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iamond 28">
            <a:extLst>
              <a:ext uri="{FF2B5EF4-FFF2-40B4-BE49-F238E27FC236}">
                <a16:creationId xmlns="" xmlns:a16="http://schemas.microsoft.com/office/drawing/2014/main" id="{F56F6180-66A5-4B92-AF2A-B0DAF9EB99A0}"/>
              </a:ext>
            </a:extLst>
          </p:cNvPr>
          <p:cNvSpPr/>
          <p:nvPr/>
        </p:nvSpPr>
        <p:spPr>
          <a:xfrm>
            <a:off x="10055821" y="3106537"/>
            <a:ext cx="357809" cy="357809"/>
          </a:xfrm>
          <a:prstGeom prst="diamond">
            <a:avLst/>
          </a:prstGeom>
          <a:gradFill flip="none" rotWithShape="1">
            <a:gsLst>
              <a:gs pos="0">
                <a:srgbClr val="00CC99"/>
              </a:gs>
              <a:gs pos="96000">
                <a:srgbClr val="000099"/>
              </a:gs>
            </a:gsLst>
            <a:lin ang="27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29">
            <a:extLst>
              <a:ext uri="{FF2B5EF4-FFF2-40B4-BE49-F238E27FC236}">
                <a16:creationId xmlns="" xmlns:a16="http://schemas.microsoft.com/office/drawing/2014/main" id="{D5A24988-02B6-4273-99AA-C810D54110BB}"/>
              </a:ext>
            </a:extLst>
          </p:cNvPr>
          <p:cNvSpPr/>
          <p:nvPr/>
        </p:nvSpPr>
        <p:spPr>
          <a:xfrm>
            <a:off x="10146930" y="5120452"/>
            <a:ext cx="902678" cy="9319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1">
            <a:extLst>
              <a:ext uri="{FF2B5EF4-FFF2-40B4-BE49-F238E27FC236}">
                <a16:creationId xmlns="" xmlns:a16="http://schemas.microsoft.com/office/drawing/2014/main" id="{D0CAFEC7-12DA-4A8D-9634-130512FBDCAD}"/>
              </a:ext>
            </a:extLst>
          </p:cNvPr>
          <p:cNvGrpSpPr/>
          <p:nvPr/>
        </p:nvGrpSpPr>
        <p:grpSpPr>
          <a:xfrm>
            <a:off x="10353946" y="4010371"/>
            <a:ext cx="1893413" cy="889903"/>
            <a:chOff x="3984590" y="2454216"/>
            <a:chExt cx="1893413" cy="889903"/>
          </a:xfrm>
        </p:grpSpPr>
        <p:sp>
          <p:nvSpPr>
            <p:cNvPr id="71" name="TextBox 32">
              <a:extLst>
                <a:ext uri="{FF2B5EF4-FFF2-40B4-BE49-F238E27FC236}">
                  <a16:creationId xmlns="" xmlns:a16="http://schemas.microsoft.com/office/drawing/2014/main" id="{DB0B237A-63F0-4F0A-A68C-524A9C8A7241}"/>
                </a:ext>
              </a:extLst>
            </p:cNvPr>
            <p:cNvSpPr txBox="1"/>
            <p:nvPr/>
          </p:nvSpPr>
          <p:spPr>
            <a:xfrm>
              <a:off x="4418778" y="2454216"/>
              <a:ext cx="8481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0070C0"/>
                  </a:solidFill>
                  <a:latin typeface="Century Gothic" panose="020B0502020202020204" pitchFamily="34" charset="0"/>
                </a:rPr>
                <a:t>المشبَّه</a:t>
              </a:r>
              <a:endParaRPr lang="en-US" b="1" dirty="0">
                <a:solidFill>
                  <a:srgbClr val="0070C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2" name="TextBox 33">
              <a:extLst>
                <a:ext uri="{FF2B5EF4-FFF2-40B4-BE49-F238E27FC236}">
                  <a16:creationId xmlns="" xmlns:a16="http://schemas.microsoft.com/office/drawing/2014/main" id="{89576820-4497-4744-B7FA-7FA5DC331186}"/>
                </a:ext>
              </a:extLst>
            </p:cNvPr>
            <p:cNvSpPr txBox="1"/>
            <p:nvPr/>
          </p:nvSpPr>
          <p:spPr>
            <a:xfrm>
              <a:off x="3984590" y="2944009"/>
              <a:ext cx="18934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000">
                  <a:latin typeface="Century Gothic" panose="020B0502020202020204" pitchFamily="34" charset="0"/>
                </a:defRPr>
              </a:lvl1pPr>
            </a:lstStyle>
            <a:p>
              <a:pPr algn="ctr"/>
              <a:r>
                <a:rPr lang="ar-SY" sz="2000" b="1" dirty="0"/>
                <a:t>الكلمة الطيبة </a:t>
              </a:r>
              <a:endParaRPr lang="en-US" sz="2000" b="1" dirty="0"/>
            </a:p>
          </p:txBody>
        </p:sp>
      </p:grpSp>
      <p:grpSp>
        <p:nvGrpSpPr>
          <p:cNvPr id="94" name="Group 59">
            <a:extLst>
              <a:ext uri="{FF2B5EF4-FFF2-40B4-BE49-F238E27FC236}">
                <a16:creationId xmlns="" xmlns:a16="http://schemas.microsoft.com/office/drawing/2014/main" id="{181173B3-191D-4533-83E5-EE9457E32842}"/>
              </a:ext>
            </a:extLst>
          </p:cNvPr>
          <p:cNvGrpSpPr/>
          <p:nvPr/>
        </p:nvGrpSpPr>
        <p:grpSpPr>
          <a:xfrm>
            <a:off x="9708704" y="5136441"/>
            <a:ext cx="902678" cy="902678"/>
            <a:chOff x="4010426" y="3728956"/>
            <a:chExt cx="902678" cy="902678"/>
          </a:xfrm>
        </p:grpSpPr>
        <p:sp>
          <p:nvSpPr>
            <p:cNvPr id="95" name="Diamond 30">
              <a:extLst>
                <a:ext uri="{FF2B5EF4-FFF2-40B4-BE49-F238E27FC236}">
                  <a16:creationId xmlns="" xmlns:a16="http://schemas.microsoft.com/office/drawing/2014/main" id="{207CF2DE-069D-4C85-BEAD-2E28CCA1C94C}"/>
                </a:ext>
              </a:extLst>
            </p:cNvPr>
            <p:cNvSpPr/>
            <p:nvPr/>
          </p:nvSpPr>
          <p:spPr>
            <a:xfrm>
              <a:off x="4010426" y="3728956"/>
              <a:ext cx="902678" cy="902678"/>
            </a:xfrm>
            <a:prstGeom prst="diamond">
              <a:avLst/>
            </a:prstGeom>
            <a:gradFill flip="none" rotWithShape="1">
              <a:gsLst>
                <a:gs pos="0">
                  <a:srgbClr val="00CC99"/>
                </a:gs>
                <a:gs pos="96000">
                  <a:srgbClr val="000099"/>
                </a:gs>
              </a:gsLst>
              <a:lin ang="10800000" scaled="1"/>
              <a:tileRect/>
            </a:gra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6" name="Picture 60">
              <a:extLst>
                <a:ext uri="{FF2B5EF4-FFF2-40B4-BE49-F238E27FC236}">
                  <a16:creationId xmlns="" xmlns:a16="http://schemas.microsoft.com/office/drawing/2014/main" id="{A3E18344-D0B2-4670-9090-2280A387951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229" t="2353" r="12367" b="18923"/>
            <a:stretch/>
          </p:blipFill>
          <p:spPr>
            <a:xfrm>
              <a:off x="4277749" y="3981648"/>
              <a:ext cx="377919" cy="394558"/>
            </a:xfrm>
            <a:prstGeom prst="rect">
              <a:avLst/>
            </a:prstGeom>
          </p:spPr>
        </p:pic>
      </p:grpSp>
      <p:sp>
        <p:nvSpPr>
          <p:cNvPr id="120" name="TextBox 21">
            <a:extLst>
              <a:ext uri="{FF2B5EF4-FFF2-40B4-BE49-F238E27FC236}">
                <a16:creationId xmlns="" xmlns:a16="http://schemas.microsoft.com/office/drawing/2014/main" id="{21D0DFD9-9F8E-4AF3-B14B-7D4AAEEFB226}"/>
              </a:ext>
            </a:extLst>
          </p:cNvPr>
          <p:cNvSpPr txBox="1"/>
          <p:nvPr/>
        </p:nvSpPr>
        <p:spPr>
          <a:xfrm>
            <a:off x="5544610" y="2706635"/>
            <a:ext cx="2806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latin typeface="Century Gothic" panose="020B0502020202020204" pitchFamily="34" charset="0"/>
              </a:rPr>
              <a:t>أركان</a:t>
            </a:r>
            <a:r>
              <a:rPr lang="ar-SY" sz="2000" spc="600" dirty="0">
                <a:latin typeface="Century Gothic" panose="020B0502020202020204" pitchFamily="34" charset="0"/>
              </a:rPr>
              <a:t> </a:t>
            </a:r>
            <a:r>
              <a:rPr lang="ar-SY" sz="2400" b="1" dirty="0" smtClean="0">
                <a:latin typeface="Century Gothic" panose="020B0502020202020204" pitchFamily="34" charset="0"/>
              </a:rPr>
              <a:t>التشبيه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cxnSp>
        <p:nvCxnSpPr>
          <p:cNvPr id="61" name="Straight Connector 34">
            <a:extLst>
              <a:ext uri="{FF2B5EF4-FFF2-40B4-BE49-F238E27FC236}">
                <a16:creationId xmlns="" xmlns:a16="http://schemas.microsoft.com/office/drawing/2014/main" id="{CCF74841-F6DF-4563-8A26-AF5554C8645D}"/>
              </a:ext>
            </a:extLst>
          </p:cNvPr>
          <p:cNvCxnSpPr>
            <a:stCxn id="63" idx="2"/>
            <a:endCxn id="88" idx="0"/>
          </p:cNvCxnSpPr>
          <p:nvPr/>
        </p:nvCxnSpPr>
        <p:spPr>
          <a:xfrm flipH="1">
            <a:off x="8133878" y="3803121"/>
            <a:ext cx="4945" cy="162677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35">
            <a:extLst>
              <a:ext uri="{FF2B5EF4-FFF2-40B4-BE49-F238E27FC236}">
                <a16:creationId xmlns="" xmlns:a16="http://schemas.microsoft.com/office/drawing/2014/main" id="{AD7C484D-C035-4794-83E0-869DCDA48AB6}"/>
              </a:ext>
            </a:extLst>
          </p:cNvPr>
          <p:cNvSpPr/>
          <p:nvPr/>
        </p:nvSpPr>
        <p:spPr>
          <a:xfrm>
            <a:off x="8133088" y="3434554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iamond 36">
            <a:extLst>
              <a:ext uri="{FF2B5EF4-FFF2-40B4-BE49-F238E27FC236}">
                <a16:creationId xmlns="" xmlns:a16="http://schemas.microsoft.com/office/drawing/2014/main" id="{6C964224-EF99-412C-BD7E-2DB5DA7078C9}"/>
              </a:ext>
            </a:extLst>
          </p:cNvPr>
          <p:cNvSpPr/>
          <p:nvPr/>
        </p:nvSpPr>
        <p:spPr>
          <a:xfrm>
            <a:off x="7959918" y="3445312"/>
            <a:ext cx="357809" cy="357809"/>
          </a:xfrm>
          <a:prstGeom prst="diamond">
            <a:avLst/>
          </a:prstGeom>
          <a:gradFill flip="none" rotWithShape="1">
            <a:gsLst>
              <a:gs pos="0">
                <a:srgbClr val="FF66CC"/>
              </a:gs>
              <a:gs pos="96000">
                <a:srgbClr val="6600CC"/>
              </a:gs>
            </a:gsLst>
            <a:lin ang="27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37">
            <a:extLst>
              <a:ext uri="{FF2B5EF4-FFF2-40B4-BE49-F238E27FC236}">
                <a16:creationId xmlns="" xmlns:a16="http://schemas.microsoft.com/office/drawing/2014/main" id="{F0F4404A-6B81-428D-818D-447F2F0A9904}"/>
              </a:ext>
            </a:extLst>
          </p:cNvPr>
          <p:cNvSpPr/>
          <p:nvPr/>
        </p:nvSpPr>
        <p:spPr>
          <a:xfrm>
            <a:off x="8145333" y="5415278"/>
            <a:ext cx="902678" cy="9319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Group 63">
            <a:extLst>
              <a:ext uri="{FF2B5EF4-FFF2-40B4-BE49-F238E27FC236}">
                <a16:creationId xmlns="" xmlns:a16="http://schemas.microsoft.com/office/drawing/2014/main" id="{8155691B-316E-45F1-AEF5-FCF2D228A46C}"/>
              </a:ext>
            </a:extLst>
          </p:cNvPr>
          <p:cNvGrpSpPr/>
          <p:nvPr/>
        </p:nvGrpSpPr>
        <p:grpSpPr>
          <a:xfrm>
            <a:off x="8200317" y="4066327"/>
            <a:ext cx="1974973" cy="892797"/>
            <a:chOff x="6283191" y="4352669"/>
            <a:chExt cx="1974973" cy="892797"/>
          </a:xfrm>
        </p:grpSpPr>
        <p:sp>
          <p:nvSpPr>
            <p:cNvPr id="85" name="TextBox 40">
              <a:extLst>
                <a:ext uri="{FF2B5EF4-FFF2-40B4-BE49-F238E27FC236}">
                  <a16:creationId xmlns="" xmlns:a16="http://schemas.microsoft.com/office/drawing/2014/main" id="{51901E75-C6B9-4A65-B125-01718A0FBF05}"/>
                </a:ext>
              </a:extLst>
            </p:cNvPr>
            <p:cNvSpPr txBox="1"/>
            <p:nvPr/>
          </p:nvSpPr>
          <p:spPr>
            <a:xfrm>
              <a:off x="6634357" y="4352669"/>
              <a:ext cx="10279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7030A0"/>
                  </a:solidFill>
                  <a:latin typeface="Century Gothic" panose="020B0502020202020204" pitchFamily="34" charset="0"/>
                </a:rPr>
                <a:t>المشبَّه به</a:t>
              </a:r>
              <a:endParaRPr lang="en-US" sz="1200" b="1" dirty="0">
                <a:solidFill>
                  <a:srgbClr val="7030A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6" name="TextBox 41">
              <a:extLst>
                <a:ext uri="{FF2B5EF4-FFF2-40B4-BE49-F238E27FC236}">
                  <a16:creationId xmlns="" xmlns:a16="http://schemas.microsoft.com/office/drawing/2014/main" id="{1D76D72F-E6EB-434E-BE58-83E9EC92EA09}"/>
                </a:ext>
              </a:extLst>
            </p:cNvPr>
            <p:cNvSpPr txBox="1"/>
            <p:nvPr/>
          </p:nvSpPr>
          <p:spPr>
            <a:xfrm>
              <a:off x="6283191" y="4845356"/>
              <a:ext cx="19749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000">
                  <a:latin typeface="Century Gothic" panose="020B0502020202020204" pitchFamily="34" charset="0"/>
                </a:defRPr>
              </a:lvl1pPr>
            </a:lstStyle>
            <a:p>
              <a:pPr algn="ctr"/>
              <a:r>
                <a:rPr lang="ar-SY" sz="2000" b="1" dirty="0"/>
                <a:t>شجرة </a:t>
              </a:r>
              <a:r>
                <a:rPr lang="ar-SY" sz="2000" b="1" dirty="0" smtClean="0"/>
                <a:t>طيبة</a:t>
              </a:r>
              <a:endParaRPr lang="en-US" sz="2000" b="1" dirty="0"/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="" xmlns:a16="http://schemas.microsoft.com/office/drawing/2014/main" id="{857DA8DD-AD57-428D-BA63-DF22A15127E1}"/>
              </a:ext>
            </a:extLst>
          </p:cNvPr>
          <p:cNvGrpSpPr/>
          <p:nvPr/>
        </p:nvGrpSpPr>
        <p:grpSpPr>
          <a:xfrm>
            <a:off x="7682539" y="5429899"/>
            <a:ext cx="902678" cy="902678"/>
            <a:chOff x="5762304" y="5842036"/>
            <a:chExt cx="902678" cy="902678"/>
          </a:xfrm>
        </p:grpSpPr>
        <p:sp>
          <p:nvSpPr>
            <p:cNvPr id="88" name="Diamond 38">
              <a:extLst>
                <a:ext uri="{FF2B5EF4-FFF2-40B4-BE49-F238E27FC236}">
                  <a16:creationId xmlns="" xmlns:a16="http://schemas.microsoft.com/office/drawing/2014/main" id="{BED46A01-6F6B-44F9-937B-2906FC973F55}"/>
                </a:ext>
              </a:extLst>
            </p:cNvPr>
            <p:cNvSpPr/>
            <p:nvPr/>
          </p:nvSpPr>
          <p:spPr>
            <a:xfrm>
              <a:off x="5762304" y="5842036"/>
              <a:ext cx="902678" cy="902678"/>
            </a:xfrm>
            <a:prstGeom prst="diamond">
              <a:avLst/>
            </a:prstGeom>
            <a:gradFill flip="none" rotWithShape="1">
              <a:gsLst>
                <a:gs pos="0">
                  <a:srgbClr val="FF66CC"/>
                </a:gs>
                <a:gs pos="96000">
                  <a:srgbClr val="6600CC"/>
                </a:gs>
              </a:gsLst>
              <a:lin ang="10800000" scaled="1"/>
              <a:tileRect/>
            </a:gra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9" name="Picture 58">
              <a:extLst>
                <a:ext uri="{FF2B5EF4-FFF2-40B4-BE49-F238E27FC236}">
                  <a16:creationId xmlns="" xmlns:a16="http://schemas.microsoft.com/office/drawing/2014/main" id="{4E4FD077-6DFC-4617-98FE-094AAB540CA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32" t="4453" r="14459" b="16130"/>
            <a:stretch/>
          </p:blipFill>
          <p:spPr>
            <a:xfrm>
              <a:off x="6088016" y="6084462"/>
              <a:ext cx="309476" cy="325495"/>
            </a:xfrm>
            <a:prstGeom prst="rect">
              <a:avLst/>
            </a:prstGeom>
          </p:spPr>
        </p:pic>
      </p:grpSp>
      <p:cxnSp>
        <p:nvCxnSpPr>
          <p:cNvPr id="106" name="Straight Connector 42">
            <a:extLst>
              <a:ext uri="{FF2B5EF4-FFF2-40B4-BE49-F238E27FC236}">
                <a16:creationId xmlns="" xmlns:a16="http://schemas.microsoft.com/office/drawing/2014/main" id="{18BC8361-8C62-4334-99EE-44A5C126EA5A}"/>
              </a:ext>
            </a:extLst>
          </p:cNvPr>
          <p:cNvCxnSpPr>
            <a:stCxn id="116" idx="2"/>
            <a:endCxn id="123" idx="0"/>
          </p:cNvCxnSpPr>
          <p:nvPr/>
        </p:nvCxnSpPr>
        <p:spPr>
          <a:xfrm flipH="1">
            <a:off x="6199515" y="3813376"/>
            <a:ext cx="4945" cy="172521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43">
            <a:extLst>
              <a:ext uri="{FF2B5EF4-FFF2-40B4-BE49-F238E27FC236}">
                <a16:creationId xmlns="" xmlns:a16="http://schemas.microsoft.com/office/drawing/2014/main" id="{55AEFBCB-8E60-4365-AD90-0D68717AC83D}"/>
              </a:ext>
            </a:extLst>
          </p:cNvPr>
          <p:cNvSpPr/>
          <p:nvPr/>
        </p:nvSpPr>
        <p:spPr>
          <a:xfrm>
            <a:off x="6198725" y="3444809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Diamond 44">
            <a:extLst>
              <a:ext uri="{FF2B5EF4-FFF2-40B4-BE49-F238E27FC236}">
                <a16:creationId xmlns="" xmlns:a16="http://schemas.microsoft.com/office/drawing/2014/main" id="{9229EEC8-7DBC-4B20-8C1E-0C7A3903196D}"/>
              </a:ext>
            </a:extLst>
          </p:cNvPr>
          <p:cNvSpPr/>
          <p:nvPr/>
        </p:nvSpPr>
        <p:spPr>
          <a:xfrm>
            <a:off x="6025555" y="3455567"/>
            <a:ext cx="357809" cy="357809"/>
          </a:xfrm>
          <a:prstGeom prst="diamond">
            <a:avLst/>
          </a:prstGeom>
          <a:gradFill flip="none" rotWithShape="1">
            <a:gsLst>
              <a:gs pos="0">
                <a:srgbClr val="00CCFF"/>
              </a:gs>
              <a:gs pos="96000">
                <a:srgbClr val="669900"/>
              </a:gs>
            </a:gsLst>
            <a:lin ang="27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45">
            <a:extLst>
              <a:ext uri="{FF2B5EF4-FFF2-40B4-BE49-F238E27FC236}">
                <a16:creationId xmlns="" xmlns:a16="http://schemas.microsoft.com/office/drawing/2014/main" id="{BC7E9DED-62E9-4C1C-A1F8-2EAB0A1E372E}"/>
              </a:ext>
            </a:extLst>
          </p:cNvPr>
          <p:cNvSpPr/>
          <p:nvPr/>
        </p:nvSpPr>
        <p:spPr>
          <a:xfrm>
            <a:off x="6197942" y="5519649"/>
            <a:ext cx="902678" cy="9319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66">
            <a:extLst>
              <a:ext uri="{FF2B5EF4-FFF2-40B4-BE49-F238E27FC236}">
                <a16:creationId xmlns="" xmlns:a16="http://schemas.microsoft.com/office/drawing/2014/main" id="{A6612554-A31A-454A-A231-72E043E012CB}"/>
              </a:ext>
            </a:extLst>
          </p:cNvPr>
          <p:cNvGrpSpPr/>
          <p:nvPr/>
        </p:nvGrpSpPr>
        <p:grpSpPr>
          <a:xfrm>
            <a:off x="5882350" y="4066327"/>
            <a:ext cx="2063853" cy="925303"/>
            <a:chOff x="8197988" y="2547909"/>
            <a:chExt cx="1558492" cy="925303"/>
          </a:xfrm>
        </p:grpSpPr>
        <p:sp>
          <p:nvSpPr>
            <p:cNvPr id="119" name="TextBox 48">
              <a:extLst>
                <a:ext uri="{FF2B5EF4-FFF2-40B4-BE49-F238E27FC236}">
                  <a16:creationId xmlns="" xmlns:a16="http://schemas.microsoft.com/office/drawing/2014/main" id="{73ACBD14-1199-4F85-B1EF-BBD1700A2E12}"/>
                </a:ext>
              </a:extLst>
            </p:cNvPr>
            <p:cNvSpPr txBox="1"/>
            <p:nvPr/>
          </p:nvSpPr>
          <p:spPr>
            <a:xfrm>
              <a:off x="8515633" y="2547909"/>
              <a:ext cx="8481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rgbClr val="00B050"/>
                  </a:solidFill>
                  <a:latin typeface="Century Gothic" panose="020B0502020202020204" pitchFamily="34" charset="0"/>
                </a:rPr>
                <a:t>أداة التشبيه</a:t>
              </a:r>
              <a:endParaRPr lang="en-US" sz="2000" b="1" dirty="0">
                <a:solidFill>
                  <a:srgbClr val="00B05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1" name="TextBox 49">
              <a:extLst>
                <a:ext uri="{FF2B5EF4-FFF2-40B4-BE49-F238E27FC236}">
                  <a16:creationId xmlns="" xmlns:a16="http://schemas.microsoft.com/office/drawing/2014/main" id="{6029C5C6-D93D-487E-90F9-19F9040DC818}"/>
                </a:ext>
              </a:extLst>
            </p:cNvPr>
            <p:cNvSpPr txBox="1"/>
            <p:nvPr/>
          </p:nvSpPr>
          <p:spPr>
            <a:xfrm>
              <a:off x="8197988" y="3073102"/>
              <a:ext cx="15584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000">
                  <a:latin typeface="Century Gothic" panose="020B0502020202020204" pitchFamily="34" charset="0"/>
                </a:defRPr>
              </a:lvl1pPr>
            </a:lstStyle>
            <a:p>
              <a:pPr algn="ctr"/>
              <a:r>
                <a:rPr lang="ar-SY" sz="2000" b="1" dirty="0"/>
                <a:t>الكاف </a:t>
              </a:r>
              <a:endParaRPr lang="en-US" b="1" dirty="0"/>
            </a:p>
          </p:txBody>
        </p:sp>
      </p:grpSp>
      <p:grpSp>
        <p:nvGrpSpPr>
          <p:cNvPr id="122" name="Group 67">
            <a:extLst>
              <a:ext uri="{FF2B5EF4-FFF2-40B4-BE49-F238E27FC236}">
                <a16:creationId xmlns="" xmlns:a16="http://schemas.microsoft.com/office/drawing/2014/main" id="{7D38AFD5-935A-43B5-9583-07DCBB5EC618}"/>
              </a:ext>
            </a:extLst>
          </p:cNvPr>
          <p:cNvGrpSpPr/>
          <p:nvPr/>
        </p:nvGrpSpPr>
        <p:grpSpPr>
          <a:xfrm>
            <a:off x="5748176" y="5538589"/>
            <a:ext cx="902678" cy="902678"/>
            <a:chOff x="7972841" y="4020171"/>
            <a:chExt cx="902678" cy="902678"/>
          </a:xfrm>
        </p:grpSpPr>
        <p:sp>
          <p:nvSpPr>
            <p:cNvPr id="123" name="Diamond 46">
              <a:extLst>
                <a:ext uri="{FF2B5EF4-FFF2-40B4-BE49-F238E27FC236}">
                  <a16:creationId xmlns="" xmlns:a16="http://schemas.microsoft.com/office/drawing/2014/main" id="{F6274A7D-83C4-4FD0-A0E3-3B6CBEE78F30}"/>
                </a:ext>
              </a:extLst>
            </p:cNvPr>
            <p:cNvSpPr/>
            <p:nvPr/>
          </p:nvSpPr>
          <p:spPr>
            <a:xfrm>
              <a:off x="7972841" y="4020171"/>
              <a:ext cx="902678" cy="902678"/>
            </a:xfrm>
            <a:prstGeom prst="diamond">
              <a:avLst/>
            </a:prstGeom>
            <a:gradFill flip="none" rotWithShape="1">
              <a:gsLst>
                <a:gs pos="0">
                  <a:srgbClr val="00CCFF"/>
                </a:gs>
                <a:gs pos="96000">
                  <a:srgbClr val="669900"/>
                </a:gs>
              </a:gsLst>
              <a:lin ang="10800000" scaled="1"/>
              <a:tileRect/>
            </a:gra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4" name="Picture 9">
              <a:extLst>
                <a:ext uri="{FF2B5EF4-FFF2-40B4-BE49-F238E27FC236}">
                  <a16:creationId xmlns="" xmlns:a16="http://schemas.microsoft.com/office/drawing/2014/main" id="{F5F572A1-A101-4C82-AC87-413F2A7B0F7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45" t="5181" r="13169" b="17887"/>
            <a:stretch/>
          </p:blipFill>
          <p:spPr>
            <a:xfrm>
              <a:off x="8294438" y="4276582"/>
              <a:ext cx="313591" cy="325197"/>
            </a:xfrm>
            <a:prstGeom prst="rect">
              <a:avLst/>
            </a:prstGeom>
          </p:spPr>
        </p:pic>
      </p:grpSp>
      <p:cxnSp>
        <p:nvCxnSpPr>
          <p:cNvPr id="125" name="Straight Connector 50">
            <a:extLst>
              <a:ext uri="{FF2B5EF4-FFF2-40B4-BE49-F238E27FC236}">
                <a16:creationId xmlns="" xmlns:a16="http://schemas.microsoft.com/office/drawing/2014/main" id="{793D3B9E-2492-4E96-B9BA-35118E4C50CC}"/>
              </a:ext>
            </a:extLst>
          </p:cNvPr>
          <p:cNvCxnSpPr>
            <a:stCxn id="127" idx="2"/>
            <a:endCxn id="134" idx="0"/>
          </p:cNvCxnSpPr>
          <p:nvPr/>
        </p:nvCxnSpPr>
        <p:spPr>
          <a:xfrm flipH="1">
            <a:off x="3944099" y="3521513"/>
            <a:ext cx="4945" cy="124813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51">
            <a:extLst>
              <a:ext uri="{FF2B5EF4-FFF2-40B4-BE49-F238E27FC236}">
                <a16:creationId xmlns="" xmlns:a16="http://schemas.microsoft.com/office/drawing/2014/main" id="{53789A3B-26D6-4F50-BD47-9A40AD17593A}"/>
              </a:ext>
            </a:extLst>
          </p:cNvPr>
          <p:cNvSpPr/>
          <p:nvPr/>
        </p:nvSpPr>
        <p:spPr>
          <a:xfrm>
            <a:off x="3943309" y="3152946"/>
            <a:ext cx="369278" cy="3812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Diamond 52">
            <a:extLst>
              <a:ext uri="{FF2B5EF4-FFF2-40B4-BE49-F238E27FC236}">
                <a16:creationId xmlns="" xmlns:a16="http://schemas.microsoft.com/office/drawing/2014/main" id="{B1FA84AE-59B3-4247-B1A8-0732C41195D4}"/>
              </a:ext>
            </a:extLst>
          </p:cNvPr>
          <p:cNvSpPr/>
          <p:nvPr/>
        </p:nvSpPr>
        <p:spPr>
          <a:xfrm>
            <a:off x="3770139" y="3163704"/>
            <a:ext cx="357809" cy="357809"/>
          </a:xfrm>
          <a:prstGeom prst="diamond">
            <a:avLst/>
          </a:prstGeom>
          <a:gradFill flip="none" rotWithShape="1">
            <a:gsLst>
              <a:gs pos="0">
                <a:srgbClr val="FFCC00"/>
              </a:gs>
              <a:gs pos="96000">
                <a:srgbClr val="003366"/>
              </a:gs>
            </a:gsLst>
            <a:lin ang="2700000" scaled="1"/>
            <a:tileRect/>
          </a:gra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53">
            <a:extLst>
              <a:ext uri="{FF2B5EF4-FFF2-40B4-BE49-F238E27FC236}">
                <a16:creationId xmlns="" xmlns:a16="http://schemas.microsoft.com/office/drawing/2014/main" id="{D1EA01BE-99A2-4D0B-BF6B-0C58F6E21567}"/>
              </a:ext>
            </a:extLst>
          </p:cNvPr>
          <p:cNvSpPr/>
          <p:nvPr/>
        </p:nvSpPr>
        <p:spPr>
          <a:xfrm>
            <a:off x="3937581" y="4765581"/>
            <a:ext cx="902678" cy="9319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1">
                  <a:lumMod val="50000"/>
                  <a:lumOff val="50000"/>
                  <a:alpha val="42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68">
            <a:extLst>
              <a:ext uri="{FF2B5EF4-FFF2-40B4-BE49-F238E27FC236}">
                <a16:creationId xmlns="" xmlns:a16="http://schemas.microsoft.com/office/drawing/2014/main" id="{47E33FBD-D564-467E-802C-A343EF35E09D}"/>
              </a:ext>
            </a:extLst>
          </p:cNvPr>
          <p:cNvGrpSpPr/>
          <p:nvPr/>
        </p:nvGrpSpPr>
        <p:grpSpPr>
          <a:xfrm>
            <a:off x="4028641" y="4010371"/>
            <a:ext cx="1741069" cy="865666"/>
            <a:chOff x="10649392" y="2415407"/>
            <a:chExt cx="1741069" cy="865666"/>
          </a:xfrm>
        </p:grpSpPr>
        <p:sp>
          <p:nvSpPr>
            <p:cNvPr id="131" name="TextBox 56">
              <a:extLst>
                <a:ext uri="{FF2B5EF4-FFF2-40B4-BE49-F238E27FC236}">
                  <a16:creationId xmlns="" xmlns:a16="http://schemas.microsoft.com/office/drawing/2014/main" id="{0E5E0F61-34A1-4C10-882C-83D5F0D3E32F}"/>
                </a:ext>
              </a:extLst>
            </p:cNvPr>
            <p:cNvSpPr txBox="1"/>
            <p:nvPr/>
          </p:nvSpPr>
          <p:spPr>
            <a:xfrm>
              <a:off x="10748699" y="2415407"/>
              <a:ext cx="14166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accent4">
                      <a:lumMod val="50000"/>
                    </a:schemeClr>
                  </a:solidFill>
                  <a:latin typeface="Century Gothic" panose="020B0502020202020204" pitchFamily="34" charset="0"/>
                </a:rPr>
                <a:t>وجه </a:t>
              </a:r>
              <a:r>
                <a:rPr lang="ar-SY" sz="2000" b="1" dirty="0" smtClean="0">
                  <a:solidFill>
                    <a:schemeClr val="accent4">
                      <a:lumMod val="50000"/>
                    </a:schemeClr>
                  </a:solidFill>
                  <a:latin typeface="Century Gothic" panose="020B0502020202020204" pitchFamily="34" charset="0"/>
                </a:rPr>
                <a:t>الشبه</a:t>
              </a:r>
              <a:endParaRPr lang="en-US" sz="2000" b="1" dirty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2" name="TextBox 57">
              <a:extLst>
                <a:ext uri="{FF2B5EF4-FFF2-40B4-BE49-F238E27FC236}">
                  <a16:creationId xmlns="" xmlns:a16="http://schemas.microsoft.com/office/drawing/2014/main" id="{A2625FC0-ABE3-4701-873B-38202E81E8FD}"/>
                </a:ext>
              </a:extLst>
            </p:cNvPr>
            <p:cNvSpPr txBox="1"/>
            <p:nvPr/>
          </p:nvSpPr>
          <p:spPr>
            <a:xfrm>
              <a:off x="10649392" y="2880963"/>
              <a:ext cx="17410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الخير والمنفعة 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33" name="Group 69">
            <a:extLst>
              <a:ext uri="{FF2B5EF4-FFF2-40B4-BE49-F238E27FC236}">
                <a16:creationId xmlns="" xmlns:a16="http://schemas.microsoft.com/office/drawing/2014/main" id="{5F33FC6C-A62C-4096-BA1F-B11A0C8F28B9}"/>
              </a:ext>
            </a:extLst>
          </p:cNvPr>
          <p:cNvGrpSpPr/>
          <p:nvPr/>
        </p:nvGrpSpPr>
        <p:grpSpPr>
          <a:xfrm>
            <a:off x="3492760" y="4769647"/>
            <a:ext cx="902678" cy="902678"/>
            <a:chOff x="10122160" y="3235225"/>
            <a:chExt cx="902678" cy="902678"/>
          </a:xfrm>
        </p:grpSpPr>
        <p:sp>
          <p:nvSpPr>
            <p:cNvPr id="134" name="Diamond 54">
              <a:extLst>
                <a:ext uri="{FF2B5EF4-FFF2-40B4-BE49-F238E27FC236}">
                  <a16:creationId xmlns="" xmlns:a16="http://schemas.microsoft.com/office/drawing/2014/main" id="{F8E00BC0-406E-4C65-BE2F-014A15388A9C}"/>
                </a:ext>
              </a:extLst>
            </p:cNvPr>
            <p:cNvSpPr/>
            <p:nvPr/>
          </p:nvSpPr>
          <p:spPr>
            <a:xfrm>
              <a:off x="10122160" y="3235225"/>
              <a:ext cx="902678" cy="902678"/>
            </a:xfrm>
            <a:prstGeom prst="diamond">
              <a:avLst/>
            </a:prstGeom>
            <a:gradFill flip="none" rotWithShape="1">
              <a:gsLst>
                <a:gs pos="0">
                  <a:srgbClr val="FFCC00"/>
                </a:gs>
                <a:gs pos="96000">
                  <a:srgbClr val="003366"/>
                </a:gs>
              </a:gsLst>
              <a:lin ang="10800000" scaled="1"/>
              <a:tileRect/>
            </a:gra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5" name="Picture 7">
              <a:extLst>
                <a:ext uri="{FF2B5EF4-FFF2-40B4-BE49-F238E27FC236}">
                  <a16:creationId xmlns="" xmlns:a16="http://schemas.microsoft.com/office/drawing/2014/main" id="{93E611CC-C0D4-48B0-8A66-EC252AAC8FA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 cstate="print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25" t="2655" r="8906" b="16340"/>
            <a:stretch/>
          </p:blipFill>
          <p:spPr>
            <a:xfrm>
              <a:off x="10393460" y="3490186"/>
              <a:ext cx="369279" cy="3698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5136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13" dur="200" fill="hold"/>
                                        <p:tgtEl>
                                          <p:spTgt spid="6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650"/>
                            </p:stCondLst>
                            <p:childTnLst>
                              <p:par>
                                <p:cTn id="118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50"/>
                            </p:stCondLst>
                            <p:childTnLst>
                              <p:par>
                                <p:cTn id="12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7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47" dur="200" fill="hold"/>
                                        <p:tgtEl>
                                          <p:spTgt spid="6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650"/>
                            </p:stCondLst>
                            <p:childTnLst>
                              <p:par>
                                <p:cTn id="15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2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850"/>
                            </p:stCondLst>
                            <p:childTnLst>
                              <p:par>
                                <p:cTn id="15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2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7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81" dur="200" fill="hold"/>
                                        <p:tgtEl>
                                          <p:spTgt spid="11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82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650"/>
                            </p:stCondLst>
                            <p:childTnLst>
                              <p:par>
                                <p:cTn id="186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2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850"/>
                            </p:stCondLst>
                            <p:childTnLst>
                              <p:par>
                                <p:cTn id="193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2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7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215" dur="200" fill="hold"/>
                                        <p:tgtEl>
                                          <p:spTgt spid="12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216" presetID="2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650"/>
                            </p:stCondLst>
                            <p:childTnLst>
                              <p:par>
                                <p:cTn id="220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2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2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850"/>
                            </p:stCondLst>
                            <p:childTnLst>
                              <p:par>
                                <p:cTn id="22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2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2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7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4" grpId="0" animBg="1"/>
      <p:bldP spid="25" grpId="0" animBg="1"/>
      <p:bldP spid="26" grpId="0" animBg="1"/>
      <p:bldP spid="27" grpId="0" animBg="1"/>
      <p:bldP spid="28" grpId="0"/>
      <p:bldP spid="30" grpId="0"/>
      <p:bldP spid="31" grpId="0"/>
      <p:bldP spid="112" grpId="0"/>
      <p:bldP spid="64" grpId="0" animBg="1"/>
      <p:bldP spid="66" grpId="0" animBg="1"/>
      <p:bldP spid="67" grpId="0" animBg="1"/>
      <p:bldP spid="67" grpId="1" animBg="1"/>
      <p:bldP spid="68" grpId="0" animBg="1"/>
      <p:bldP spid="120" grpId="0"/>
      <p:bldP spid="62" grpId="0" animBg="1"/>
      <p:bldP spid="63" grpId="0" animBg="1"/>
      <p:bldP spid="63" grpId="1" animBg="1"/>
      <p:bldP spid="81" grpId="0" animBg="1"/>
      <p:bldP spid="107" grpId="0" animBg="1"/>
      <p:bldP spid="116" grpId="0" animBg="1"/>
      <p:bldP spid="116" grpId="1" animBg="1"/>
      <p:bldP spid="117" grpId="0" animBg="1"/>
      <p:bldP spid="126" grpId="0" animBg="1"/>
      <p:bldP spid="127" grpId="0" animBg="1"/>
      <p:bldP spid="127" grpId="1" animBg="1"/>
      <p:bldP spid="1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250E7897-69CF-43F3-9F8E-1CB0605F53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F3300">
                  <a:alpha val="74000"/>
                </a:srgbClr>
              </a:gs>
              <a:gs pos="91000">
                <a:srgbClr val="E11532">
                  <a:alpha val="89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xmlns="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xmlns="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xmlns="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xmlns="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xmlns="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xmlns="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xmlns="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xmlns="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xmlns="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xmlns="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xmlns="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xmlns="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xmlns="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xmlns="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xmlns="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xmlns="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xmlns="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xmlns="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xmlns="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xmlns="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xmlns="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xmlns="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xmlns="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xmlns="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xmlns="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xmlns="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xmlns="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xmlns="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xmlns="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xmlns="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xmlns="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xmlns="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xmlns="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xmlns="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xmlns="" id="{9E382AEB-E7BF-44DF-8D7C-F84006A33278}"/>
              </a:ext>
            </a:extLst>
          </p:cNvPr>
          <p:cNvSpPr/>
          <p:nvPr/>
        </p:nvSpPr>
        <p:spPr>
          <a:xfrm>
            <a:off x="4675013" y="3134668"/>
            <a:ext cx="18998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3200" b="1" dirty="0" smtClean="0">
                <a:latin typeface="Economica" panose="02000506040000020004" pitchFamily="2" charset="0"/>
              </a:rPr>
              <a:t>انتهى الدرس</a:t>
            </a:r>
            <a:endParaRPr lang="ar-SY" sz="3200" b="1" dirty="0">
              <a:latin typeface="Economica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750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578</Words>
  <Application>Microsoft Office PowerPoint</Application>
  <PresentationFormat>مخصص</PresentationFormat>
  <Paragraphs>141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426</cp:revision>
  <dcterms:created xsi:type="dcterms:W3CDTF">2020-11-11T11:02:52Z</dcterms:created>
  <dcterms:modified xsi:type="dcterms:W3CDTF">2021-06-22T14:24:26Z</dcterms:modified>
</cp:coreProperties>
</file>