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89" r:id="rId2"/>
    <p:sldId id="766" r:id="rId3"/>
    <p:sldId id="816" r:id="rId4"/>
    <p:sldId id="790" r:id="rId5"/>
    <p:sldId id="791" r:id="rId6"/>
    <p:sldId id="792" r:id="rId7"/>
    <p:sldId id="793" r:id="rId8"/>
    <p:sldId id="796" r:id="rId9"/>
    <p:sldId id="795" r:id="rId10"/>
    <p:sldId id="797" r:id="rId11"/>
    <p:sldId id="798" r:id="rId12"/>
    <p:sldId id="799" r:id="rId13"/>
    <p:sldId id="800" r:id="rId14"/>
    <p:sldId id="801" r:id="rId15"/>
    <p:sldId id="818" r:id="rId16"/>
    <p:sldId id="804" r:id="rId17"/>
    <p:sldId id="805" r:id="rId18"/>
    <p:sldId id="806" r:id="rId19"/>
    <p:sldId id="819" r:id="rId20"/>
    <p:sldId id="808" r:id="rId21"/>
    <p:sldId id="820" r:id="rId22"/>
    <p:sldId id="810" r:id="rId23"/>
    <p:sldId id="814" r:id="rId24"/>
    <p:sldId id="812" r:id="rId25"/>
    <p:sldId id="813" r:id="rId2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33CCFF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9" autoAdjust="0"/>
    <p:restoredTop sz="94660"/>
  </p:normalViewPr>
  <p:slideViewPr>
    <p:cSldViewPr snapToGrid="0">
      <p:cViewPr>
        <p:scale>
          <a:sx n="75" d="100"/>
          <a:sy n="75" d="100"/>
        </p:scale>
        <p:origin x="216" y="54"/>
      </p:cViewPr>
      <p:guideLst>
        <p:guide orient="horz" pos="1149"/>
        <p:guide pos="62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15/10/1442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2.png"/><Relationship Id="rId10" Type="http://schemas.openxmlformats.org/officeDocument/2006/relationships/image" Target="../media/image9.svg"/><Relationship Id="rId9" Type="http://schemas.openxmlformats.org/officeDocument/2006/relationships/image" Target="../media/image18.pn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.sv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9.svg"/><Relationship Id="rId19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7" Type="http://schemas.openxmlformats.org/officeDocument/2006/relationships/image" Target="../media/image17.svg"/><Relationship Id="rId2" Type="http://schemas.openxmlformats.org/officeDocument/2006/relationships/image" Target="../media/image38.gif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9.png"/><Relationship Id="rId15" Type="http://schemas.openxmlformats.org/officeDocument/2006/relationships/image" Target="../media/image15.svg"/><Relationship Id="rId19" Type="http://schemas.openxmlformats.org/officeDocument/2006/relationships/image" Target="../media/image7.sv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42.gif"/><Relationship Id="rId12" Type="http://schemas.openxmlformats.org/officeDocument/2006/relationships/image" Target="../media/image11.sv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1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4.png"/><Relationship Id="rId9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46.gif"/><Relationship Id="rId12" Type="http://schemas.openxmlformats.org/officeDocument/2006/relationships/image" Target="../media/image11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1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3" Type="http://schemas.openxmlformats.org/officeDocument/2006/relationships/image" Target="../media/image14.png"/><Relationship Id="rId7" Type="http://schemas.openxmlformats.org/officeDocument/2006/relationships/image" Target="../media/image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10" Type="http://schemas.openxmlformats.org/officeDocument/2006/relationships/image" Target="../media/image18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177239" y="2680769"/>
            <a:ext cx="8124047" cy="1265254"/>
            <a:chOff x="9198889" y="2670931"/>
            <a:chExt cx="8124047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023712" y="3082968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التَّصحُّر وأثرُه في البيئةِ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sp>
        <p:nvSpPr>
          <p:cNvPr id="14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8167458" y="304576"/>
            <a:ext cx="1268844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أُنَمِّي </a:t>
            </a:r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لُغَتِي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6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564961" y="2140478"/>
            <a:ext cx="1850088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استهلاكها</a:t>
            </a:r>
            <a:endParaRPr lang="en-US" sz="32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7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550205" y="3379866"/>
            <a:ext cx="1879600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حركة و إشارة</a:t>
            </a:r>
            <a:endParaRPr lang="en-US" sz="32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0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471949" y="4393914"/>
            <a:ext cx="1943100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علامات الوجه</a:t>
            </a:r>
            <a:endParaRPr lang="en-US" sz="32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1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327948" y="5397208"/>
            <a:ext cx="2070100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المواجهة و التحدي</a:t>
            </a:r>
            <a:endParaRPr lang="en-US" sz="32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23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1600200" y="1023531"/>
            <a:ext cx="7538705" cy="645820"/>
            <a:chOff x="676027" y="1378890"/>
            <a:chExt cx="7538705" cy="645820"/>
          </a:xfrm>
        </p:grpSpPr>
        <p:sp>
          <p:nvSpPr>
            <p:cNvPr id="24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2" y="1401946"/>
              <a:ext cx="725690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28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107980" y="1484132"/>
              <a:ext cx="7013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1. اَتَنَبَّهُ لِلكَلِماتِ المُلَوَّنةِ ثُمَّ أَخْتارُ مِنَ المَعَانِي المُقَابِلَةِ لَهَا مَا يُرَادِفُهَا:</a:t>
              </a:r>
            </a:p>
          </p:txBody>
        </p:sp>
      </p:grpSp>
      <p:grpSp>
        <p:nvGrpSpPr>
          <p:cNvPr id="30" name="Group 10">
            <a:extLst>
              <a:ext uri="{FF2B5EF4-FFF2-40B4-BE49-F238E27FC236}">
                <a16:creationId xmlns=""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8948686" y="946757"/>
            <a:ext cx="822423" cy="822423"/>
            <a:chOff x="3608900" y="1227358"/>
            <a:chExt cx="822423" cy="822423"/>
          </a:xfrm>
        </p:grpSpPr>
        <p:sp>
          <p:nvSpPr>
            <p:cNvPr id="31" name="Oval 9">
              <a:extLst>
                <a:ext uri="{FF2B5EF4-FFF2-40B4-BE49-F238E27FC236}">
                  <a16:creationId xmlns=""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8">
              <a:extLst>
                <a:ext uri="{FF2B5EF4-FFF2-40B4-BE49-F238E27FC236}">
                  <a16:creationId xmlns=""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Graphic 63" descr="Downward trend">
            <a:extLst>
              <a:ext uri="{FF2B5EF4-FFF2-40B4-BE49-F238E27FC236}">
                <a16:creationId xmlns=""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5785" y="1166037"/>
            <a:ext cx="365760" cy="365760"/>
          </a:xfrm>
          <a:prstGeom prst="rect">
            <a:avLst/>
          </a:prstGeom>
        </p:spPr>
      </p:pic>
      <p:grpSp>
        <p:nvGrpSpPr>
          <p:cNvPr id="40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4290791" y="1985708"/>
            <a:ext cx="4862099" cy="645820"/>
            <a:chOff x="676027" y="1378890"/>
            <a:chExt cx="4862099" cy="645820"/>
          </a:xfrm>
        </p:grpSpPr>
        <p:sp>
          <p:nvSpPr>
            <p:cNvPr id="41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4580292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44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885201" y="1477399"/>
              <a:ext cx="45152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استِثمارُ الأَرَاضي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الزِّرَاعيَّةِ دُونَ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استِنْزافِها</a:t>
              </a:r>
              <a:endParaRPr lang="ar-SY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6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5198659" y="3146428"/>
            <a:ext cx="3795477" cy="637097"/>
            <a:chOff x="676027" y="2568995"/>
            <a:chExt cx="3795477" cy="637097"/>
          </a:xfrm>
        </p:grpSpPr>
        <p:sp>
          <p:nvSpPr>
            <p:cNvPr id="47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351979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50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165043" y="2672691"/>
              <a:ext cx="2996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رَدَّ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الجَدُّ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بِإيِمَاءةٍ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ي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ملَؤهَا الرِّضا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2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>
            <a:off x="5198659" y="4467440"/>
            <a:ext cx="3652466" cy="640328"/>
            <a:chOff x="676027" y="3890007"/>
            <a:chExt cx="3652466" cy="640328"/>
          </a:xfrm>
        </p:grpSpPr>
        <p:sp>
          <p:nvSpPr>
            <p:cNvPr id="53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337678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56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165043" y="4055943"/>
              <a:ext cx="2996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حِينَهَا ظَهَرَتْ عَلَى مَلَامِحِ الطِّفْلَيْنِ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8" name="Group 86">
            <a:extLst>
              <a:ext uri="{FF2B5EF4-FFF2-40B4-BE49-F238E27FC236}">
                <a16:creationId xmlns="" xmlns:a16="http://schemas.microsoft.com/office/drawing/2014/main" id="{9B78D6AC-BB74-413A-8F7E-44513CF30CA0}"/>
              </a:ext>
            </a:extLst>
          </p:cNvPr>
          <p:cNvGrpSpPr/>
          <p:nvPr/>
        </p:nvGrpSpPr>
        <p:grpSpPr>
          <a:xfrm>
            <a:off x="5198659" y="5641172"/>
            <a:ext cx="3940246" cy="637191"/>
            <a:chOff x="676027" y="5063739"/>
            <a:chExt cx="3940246" cy="637191"/>
          </a:xfrm>
        </p:grpSpPr>
        <p:sp>
          <p:nvSpPr>
            <p:cNvPr id="59" name="Rectangle 41">
              <a:extLst>
                <a:ext uri="{FF2B5EF4-FFF2-40B4-BE49-F238E27FC236}">
                  <a16:creationId xmlns="" xmlns:a16="http://schemas.microsoft.com/office/drawing/2014/main" id="{EDD39EDE-1214-4C0F-BE8A-61B4170D5322}"/>
                </a:ext>
              </a:extLst>
            </p:cNvPr>
            <p:cNvSpPr/>
            <p:nvPr/>
          </p:nvSpPr>
          <p:spPr>
            <a:xfrm flipH="1">
              <a:off x="951705" y="5078166"/>
              <a:ext cx="3664568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1">
              <a:extLst>
                <a:ext uri="{FF2B5EF4-FFF2-40B4-BE49-F238E27FC236}">
                  <a16:creationId xmlns="" xmlns:a16="http://schemas.microsoft.com/office/drawing/2014/main" id="{285533A6-F03C-46CF-865E-54837BAC2305}"/>
                </a:ext>
              </a:extLst>
            </p:cNvPr>
            <p:cNvGrpSpPr/>
            <p:nvPr/>
          </p:nvGrpSpPr>
          <p:grpSpPr>
            <a:xfrm>
              <a:off x="676027" y="5063739"/>
              <a:ext cx="537103" cy="534197"/>
              <a:chOff x="11049987" y="1270856"/>
              <a:chExt cx="537103" cy="534197"/>
            </a:xfrm>
          </p:grpSpPr>
          <p:sp>
            <p:nvSpPr>
              <p:cNvPr id="62" name="Teardrop 52">
                <a:extLst>
                  <a:ext uri="{FF2B5EF4-FFF2-40B4-BE49-F238E27FC236}">
                    <a16:creationId xmlns="" xmlns:a16="http://schemas.microsoft.com/office/drawing/2014/main" id="{9E3E7311-763B-41F4-A3DF-BE24F7DEF333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53">
                <a:extLst>
                  <a:ext uri="{FF2B5EF4-FFF2-40B4-BE49-F238E27FC236}">
                    <a16:creationId xmlns="" xmlns:a16="http://schemas.microsoft.com/office/drawing/2014/main" id="{1C2F196A-F332-4795-A419-A8868FA620BB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77">
              <a:extLst>
                <a:ext uri="{FF2B5EF4-FFF2-40B4-BE49-F238E27FC236}">
                  <a16:creationId xmlns="" xmlns:a16="http://schemas.microsoft.com/office/drawing/2014/main" id="{257F20A4-C4EF-4DAC-9500-98B097296CB7}"/>
                </a:ext>
              </a:extLst>
            </p:cNvPr>
            <p:cNvSpPr txBox="1"/>
            <p:nvPr/>
          </p:nvSpPr>
          <p:spPr>
            <a:xfrm>
              <a:off x="1323325" y="5140297"/>
              <a:ext cx="2996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كَيْفَ يُمْكِنُنَا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التَّصدِّي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لِهَذِهِ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المُشكِلَةِ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4" name="Group 10">
            <a:extLst>
              <a:ext uri="{FF2B5EF4-FFF2-40B4-BE49-F238E27FC236}">
                <a16:creationId xmlns=""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8784573" y="1897407"/>
            <a:ext cx="822423" cy="822423"/>
            <a:chOff x="3608900" y="1227358"/>
            <a:chExt cx="822423" cy="822423"/>
          </a:xfrm>
        </p:grpSpPr>
        <p:sp>
          <p:nvSpPr>
            <p:cNvPr id="65" name="Oval 9">
              <a:extLst>
                <a:ext uri="{FF2B5EF4-FFF2-40B4-BE49-F238E27FC236}">
                  <a16:creationId xmlns=""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D6009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8">
              <a:extLst>
                <a:ext uri="{FF2B5EF4-FFF2-40B4-BE49-F238E27FC236}">
                  <a16:creationId xmlns=""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11">
            <a:extLst>
              <a:ext uri="{FF2B5EF4-FFF2-40B4-BE49-F238E27FC236}">
                <a16:creationId xmlns="" xmlns:a16="http://schemas.microsoft.com/office/drawing/2014/main" id="{1B670949-E3D2-4A73-B24B-FE24938DD4F9}"/>
              </a:ext>
            </a:extLst>
          </p:cNvPr>
          <p:cNvGrpSpPr/>
          <p:nvPr/>
        </p:nvGrpSpPr>
        <p:grpSpPr>
          <a:xfrm>
            <a:off x="8642489" y="3034805"/>
            <a:ext cx="822423" cy="822423"/>
            <a:chOff x="3608900" y="1227358"/>
            <a:chExt cx="822423" cy="822423"/>
          </a:xfrm>
        </p:grpSpPr>
        <p:sp>
          <p:nvSpPr>
            <p:cNvPr id="68" name="Oval 12">
              <a:extLst>
                <a:ext uri="{FF2B5EF4-FFF2-40B4-BE49-F238E27FC236}">
                  <a16:creationId xmlns="" xmlns:a16="http://schemas.microsoft.com/office/drawing/2014/main" id="{D31F9321-6A88-472C-8934-92E810A68EDB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00336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13">
              <a:extLst>
                <a:ext uri="{FF2B5EF4-FFF2-40B4-BE49-F238E27FC236}">
                  <a16:creationId xmlns="" xmlns:a16="http://schemas.microsoft.com/office/drawing/2014/main" id="{49DD812A-9871-475D-8786-A27C90266A3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14">
            <a:extLst>
              <a:ext uri="{FF2B5EF4-FFF2-40B4-BE49-F238E27FC236}">
                <a16:creationId xmlns="" xmlns:a16="http://schemas.microsoft.com/office/drawing/2014/main" id="{A008B990-FB1F-4306-8CFD-23D407693C0B}"/>
              </a:ext>
            </a:extLst>
          </p:cNvPr>
          <p:cNvGrpSpPr/>
          <p:nvPr/>
        </p:nvGrpSpPr>
        <p:grpSpPr>
          <a:xfrm>
            <a:off x="8718020" y="4372291"/>
            <a:ext cx="822423" cy="822423"/>
            <a:chOff x="3608900" y="1227358"/>
            <a:chExt cx="822423" cy="822423"/>
          </a:xfrm>
        </p:grpSpPr>
        <p:sp>
          <p:nvSpPr>
            <p:cNvPr id="71" name="Oval 15">
              <a:extLst>
                <a:ext uri="{FF2B5EF4-FFF2-40B4-BE49-F238E27FC236}">
                  <a16:creationId xmlns="" xmlns:a16="http://schemas.microsoft.com/office/drawing/2014/main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6600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16">
              <a:extLst>
                <a:ext uri="{FF2B5EF4-FFF2-40B4-BE49-F238E27FC236}">
                  <a16:creationId xmlns="" xmlns:a16="http://schemas.microsoft.com/office/drawing/2014/main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17">
            <a:extLst>
              <a:ext uri="{FF2B5EF4-FFF2-40B4-BE49-F238E27FC236}">
                <a16:creationId xmlns="" xmlns:a16="http://schemas.microsoft.com/office/drawing/2014/main" id="{F53F6F05-5148-4FC6-99BB-4ED34035D78F}"/>
              </a:ext>
            </a:extLst>
          </p:cNvPr>
          <p:cNvGrpSpPr/>
          <p:nvPr/>
        </p:nvGrpSpPr>
        <p:grpSpPr>
          <a:xfrm>
            <a:off x="8784573" y="5506573"/>
            <a:ext cx="822423" cy="822423"/>
            <a:chOff x="3608900" y="1227358"/>
            <a:chExt cx="822423" cy="822423"/>
          </a:xfrm>
        </p:grpSpPr>
        <p:sp>
          <p:nvSpPr>
            <p:cNvPr id="74" name="Oval 18">
              <a:extLst>
                <a:ext uri="{FF2B5EF4-FFF2-40B4-BE49-F238E27FC236}">
                  <a16:creationId xmlns="" xmlns:a16="http://schemas.microsoft.com/office/drawing/2014/main" id="{72888031-EF61-4A17-96BC-89261CCC177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9">
              <a:extLst>
                <a:ext uri="{FF2B5EF4-FFF2-40B4-BE49-F238E27FC236}">
                  <a16:creationId xmlns="" xmlns:a16="http://schemas.microsoft.com/office/drawing/2014/main" id="{68167DE7-43C4-4940-8D75-AFD90516035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6" name="Graphic 63" descr="Downward trend">
            <a:extLst>
              <a:ext uri="{FF2B5EF4-FFF2-40B4-BE49-F238E27FC236}">
                <a16:creationId xmlns=""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94137" y="2140478"/>
            <a:ext cx="365760" cy="321713"/>
          </a:xfrm>
          <a:prstGeom prst="rect">
            <a:avLst/>
          </a:prstGeom>
        </p:spPr>
      </p:pic>
      <p:pic>
        <p:nvPicPr>
          <p:cNvPr id="77" name="Graphic 65" descr="Stopwatch">
            <a:extLst>
              <a:ext uri="{FF2B5EF4-FFF2-40B4-BE49-F238E27FC236}">
                <a16:creationId xmlns="" xmlns:a16="http://schemas.microsoft.com/office/drawing/2014/main" id="{EE9572EA-9324-4C50-9320-2DA60B217B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23323" y="3233525"/>
            <a:ext cx="365760" cy="365760"/>
          </a:xfrm>
          <a:prstGeom prst="rect">
            <a:avLst/>
          </a:prstGeom>
        </p:spPr>
      </p:pic>
      <p:pic>
        <p:nvPicPr>
          <p:cNvPr id="78" name="Graphic 67" descr="Hourglass">
            <a:extLst>
              <a:ext uri="{FF2B5EF4-FFF2-40B4-BE49-F238E27FC236}">
                <a16:creationId xmlns="" xmlns:a16="http://schemas.microsoft.com/office/drawing/2014/main" id="{3E3295AC-E987-4C73-A40D-8D36174280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06250" y="5743965"/>
            <a:ext cx="365760" cy="365760"/>
          </a:xfrm>
          <a:prstGeom prst="rect">
            <a:avLst/>
          </a:prstGeom>
        </p:spPr>
      </p:pic>
      <p:pic>
        <p:nvPicPr>
          <p:cNvPr id="79" name="Graphic 69" descr="Research">
            <a:extLst>
              <a:ext uri="{FF2B5EF4-FFF2-40B4-BE49-F238E27FC236}">
                <a16:creationId xmlns="" xmlns:a16="http://schemas.microsoft.com/office/drawing/2014/main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58210" y="4624906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2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975600" y="1094765"/>
            <a:ext cx="1319644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الأَرَاضي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sp>
        <p:nvSpPr>
          <p:cNvPr id="16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4000499" y="1094764"/>
            <a:ext cx="1519889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الأرض</a:t>
            </a:r>
            <a:endParaRPr lang="en-US" sz="32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7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4000500" y="1736539"/>
            <a:ext cx="1519888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الحقل</a:t>
            </a:r>
            <a:endParaRPr lang="en-US" sz="32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0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4000500" y="2309599"/>
            <a:ext cx="1519888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الشجرة</a:t>
            </a:r>
            <a:endParaRPr lang="en-US" sz="32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1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4000500" y="2894551"/>
            <a:ext cx="1519888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الوادي</a:t>
            </a:r>
            <a:endParaRPr lang="en-US" sz="32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3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975600" y="1760138"/>
            <a:ext cx="1319644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الحُقُولُ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4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975600" y="2422992"/>
            <a:ext cx="1319644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الأَشجارُ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6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975600" y="3019794"/>
            <a:ext cx="1319644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الأَوِديةُ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7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975600" y="3673651"/>
            <a:ext cx="1319644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العُطُورُ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8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975600" y="4409100"/>
            <a:ext cx="1319644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المزارعين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0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975600" y="5095178"/>
            <a:ext cx="1319644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النَّبَاتاتُ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1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975600" y="5742694"/>
            <a:ext cx="1319644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الآبَارُ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2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4000499" y="3622213"/>
            <a:ext cx="1519888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العطر</a:t>
            </a:r>
            <a:endParaRPr lang="en-US" sz="32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3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4000500" y="4401972"/>
            <a:ext cx="1519888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المزارع</a:t>
            </a:r>
            <a:endParaRPr lang="en-US" sz="32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40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4000500" y="5058478"/>
            <a:ext cx="1519888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النبات</a:t>
            </a:r>
            <a:endParaRPr lang="en-US" sz="32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41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4000499" y="5740338"/>
            <a:ext cx="1519888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البئر</a:t>
            </a:r>
            <a:endParaRPr lang="en-US" sz="32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42" name="Group 86">
            <a:extLst>
              <a:ext uri="{FF2B5EF4-FFF2-40B4-BE49-F238E27FC236}">
                <a16:creationId xmlns="" xmlns:a16="http://schemas.microsoft.com/office/drawing/2014/main" id="{9B78D6AC-BB74-413A-8F7E-44513CF30CA0}"/>
              </a:ext>
            </a:extLst>
          </p:cNvPr>
          <p:cNvGrpSpPr/>
          <p:nvPr/>
        </p:nvGrpSpPr>
        <p:grpSpPr>
          <a:xfrm>
            <a:off x="5248884" y="209281"/>
            <a:ext cx="3940246" cy="637191"/>
            <a:chOff x="676027" y="5063739"/>
            <a:chExt cx="3940246" cy="637191"/>
          </a:xfrm>
        </p:grpSpPr>
        <p:sp>
          <p:nvSpPr>
            <p:cNvPr id="43" name="Rectangle 41">
              <a:extLst>
                <a:ext uri="{FF2B5EF4-FFF2-40B4-BE49-F238E27FC236}">
                  <a16:creationId xmlns="" xmlns:a16="http://schemas.microsoft.com/office/drawing/2014/main" id="{EDD39EDE-1214-4C0F-BE8A-61B4170D5322}"/>
                </a:ext>
              </a:extLst>
            </p:cNvPr>
            <p:cNvSpPr/>
            <p:nvPr/>
          </p:nvSpPr>
          <p:spPr>
            <a:xfrm flipH="1">
              <a:off x="951705" y="5078166"/>
              <a:ext cx="3664568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51">
              <a:extLst>
                <a:ext uri="{FF2B5EF4-FFF2-40B4-BE49-F238E27FC236}">
                  <a16:creationId xmlns="" xmlns:a16="http://schemas.microsoft.com/office/drawing/2014/main" id="{285533A6-F03C-46CF-865E-54837BAC2305}"/>
                </a:ext>
              </a:extLst>
            </p:cNvPr>
            <p:cNvGrpSpPr/>
            <p:nvPr/>
          </p:nvGrpSpPr>
          <p:grpSpPr>
            <a:xfrm>
              <a:off x="676027" y="5063739"/>
              <a:ext cx="537103" cy="534197"/>
              <a:chOff x="11049987" y="1270856"/>
              <a:chExt cx="537103" cy="534197"/>
            </a:xfrm>
          </p:grpSpPr>
          <p:sp>
            <p:nvSpPr>
              <p:cNvPr id="46" name="Teardrop 52">
                <a:extLst>
                  <a:ext uri="{FF2B5EF4-FFF2-40B4-BE49-F238E27FC236}">
                    <a16:creationId xmlns="" xmlns:a16="http://schemas.microsoft.com/office/drawing/2014/main" id="{9E3E7311-763B-41F4-A3DF-BE24F7DEF333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53">
                <a:extLst>
                  <a:ext uri="{FF2B5EF4-FFF2-40B4-BE49-F238E27FC236}">
                    <a16:creationId xmlns="" xmlns:a16="http://schemas.microsoft.com/office/drawing/2014/main" id="{1C2F196A-F332-4795-A419-A8868FA620BB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77">
              <a:extLst>
                <a:ext uri="{FF2B5EF4-FFF2-40B4-BE49-F238E27FC236}">
                  <a16:creationId xmlns="" xmlns:a16="http://schemas.microsoft.com/office/drawing/2014/main" id="{257F20A4-C4EF-4DAC-9500-98B097296CB7}"/>
                </a:ext>
              </a:extLst>
            </p:cNvPr>
            <p:cNvSpPr txBox="1"/>
            <p:nvPr/>
          </p:nvSpPr>
          <p:spPr>
            <a:xfrm>
              <a:off x="1107981" y="5140297"/>
              <a:ext cx="32115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2. آتِي بِمُفْردِ الجُمُوعِ الآتِيةِ :</a:t>
              </a:r>
            </a:p>
          </p:txBody>
        </p:sp>
      </p:grpSp>
      <p:grpSp>
        <p:nvGrpSpPr>
          <p:cNvPr id="49" name="Group 17">
            <a:extLst>
              <a:ext uri="{FF2B5EF4-FFF2-40B4-BE49-F238E27FC236}">
                <a16:creationId xmlns="" xmlns:a16="http://schemas.microsoft.com/office/drawing/2014/main" id="{F53F6F05-5148-4FC6-99BB-4ED34035D78F}"/>
              </a:ext>
            </a:extLst>
          </p:cNvPr>
          <p:cNvGrpSpPr/>
          <p:nvPr/>
        </p:nvGrpSpPr>
        <p:grpSpPr>
          <a:xfrm>
            <a:off x="8834798" y="74682"/>
            <a:ext cx="822423" cy="822423"/>
            <a:chOff x="3608900" y="1227358"/>
            <a:chExt cx="822423" cy="822423"/>
          </a:xfrm>
        </p:grpSpPr>
        <p:sp>
          <p:nvSpPr>
            <p:cNvPr id="50" name="Oval 18">
              <a:extLst>
                <a:ext uri="{FF2B5EF4-FFF2-40B4-BE49-F238E27FC236}">
                  <a16:creationId xmlns="" xmlns:a16="http://schemas.microsoft.com/office/drawing/2014/main" id="{72888031-EF61-4A17-96BC-89261CCC177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9">
              <a:extLst>
                <a:ext uri="{FF2B5EF4-FFF2-40B4-BE49-F238E27FC236}">
                  <a16:creationId xmlns="" xmlns:a16="http://schemas.microsoft.com/office/drawing/2014/main" id="{68167DE7-43C4-4940-8D75-AFD90516035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Graphic 67" descr="Hourglass">
            <a:extLst>
              <a:ext uri="{FF2B5EF4-FFF2-40B4-BE49-F238E27FC236}">
                <a16:creationId xmlns="" xmlns:a16="http://schemas.microsoft.com/office/drawing/2014/main" id="{3E3295AC-E987-4C73-A40D-8D3617428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56475" y="31207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6" grpId="0" animBg="1"/>
      <p:bldP spid="17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975599" y="1993911"/>
            <a:ext cx="1319644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مُعَارض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9973530" y="3991939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sp>
        <p:nvSpPr>
          <p:cNvPr id="16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4000498" y="1993910"/>
            <a:ext cx="1519889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مُؤيِّد</a:t>
            </a:r>
            <a:endParaRPr lang="en-US" sz="32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7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4000499" y="2635685"/>
            <a:ext cx="1519888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منافِع</a:t>
            </a:r>
            <a:endParaRPr lang="en-US" sz="32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0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4000499" y="3208745"/>
            <a:ext cx="1519888" cy="461665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ارتفاع</a:t>
            </a:r>
            <a:endParaRPr lang="en-US" sz="32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3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975599" y="2659284"/>
            <a:ext cx="1319644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مَضارّ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4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975599" y="3322138"/>
            <a:ext cx="1319644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انْخفَاض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18" name="Group 86">
            <a:extLst>
              <a:ext uri="{FF2B5EF4-FFF2-40B4-BE49-F238E27FC236}">
                <a16:creationId xmlns="" xmlns:a16="http://schemas.microsoft.com/office/drawing/2014/main" id="{9B78D6AC-BB74-413A-8F7E-44513CF30CA0}"/>
              </a:ext>
            </a:extLst>
          </p:cNvPr>
          <p:cNvGrpSpPr/>
          <p:nvPr/>
        </p:nvGrpSpPr>
        <p:grpSpPr>
          <a:xfrm>
            <a:off x="3554439" y="152382"/>
            <a:ext cx="5868960" cy="637191"/>
            <a:chOff x="676027" y="5063739"/>
            <a:chExt cx="5868960" cy="637191"/>
          </a:xfrm>
        </p:grpSpPr>
        <p:sp>
          <p:nvSpPr>
            <p:cNvPr id="21" name="Rectangle 41">
              <a:extLst>
                <a:ext uri="{FF2B5EF4-FFF2-40B4-BE49-F238E27FC236}">
                  <a16:creationId xmlns="" xmlns:a16="http://schemas.microsoft.com/office/drawing/2014/main" id="{EDD39EDE-1214-4C0F-BE8A-61B4170D5322}"/>
                </a:ext>
              </a:extLst>
            </p:cNvPr>
            <p:cNvSpPr/>
            <p:nvPr/>
          </p:nvSpPr>
          <p:spPr>
            <a:xfrm flipH="1">
              <a:off x="951704" y="5078166"/>
              <a:ext cx="5593283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51">
              <a:extLst>
                <a:ext uri="{FF2B5EF4-FFF2-40B4-BE49-F238E27FC236}">
                  <a16:creationId xmlns="" xmlns:a16="http://schemas.microsoft.com/office/drawing/2014/main" id="{285533A6-F03C-46CF-865E-54837BAC2305}"/>
                </a:ext>
              </a:extLst>
            </p:cNvPr>
            <p:cNvGrpSpPr/>
            <p:nvPr/>
          </p:nvGrpSpPr>
          <p:grpSpPr>
            <a:xfrm>
              <a:off x="676027" y="5063739"/>
              <a:ext cx="537103" cy="534197"/>
              <a:chOff x="11049987" y="1270856"/>
              <a:chExt cx="537103" cy="534197"/>
            </a:xfrm>
          </p:grpSpPr>
          <p:sp>
            <p:nvSpPr>
              <p:cNvPr id="28" name="Teardrop 52">
                <a:extLst>
                  <a:ext uri="{FF2B5EF4-FFF2-40B4-BE49-F238E27FC236}">
                    <a16:creationId xmlns="" xmlns:a16="http://schemas.microsoft.com/office/drawing/2014/main" id="{9E3E7311-763B-41F4-A3DF-BE24F7DEF333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53">
                <a:extLst>
                  <a:ext uri="{FF2B5EF4-FFF2-40B4-BE49-F238E27FC236}">
                    <a16:creationId xmlns="" xmlns:a16="http://schemas.microsoft.com/office/drawing/2014/main" id="{1C2F196A-F332-4795-A419-A8868FA620BB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77">
              <a:extLst>
                <a:ext uri="{FF2B5EF4-FFF2-40B4-BE49-F238E27FC236}">
                  <a16:creationId xmlns="" xmlns:a16="http://schemas.microsoft.com/office/drawing/2014/main" id="{257F20A4-C4EF-4DAC-9500-98B097296CB7}"/>
                </a:ext>
              </a:extLst>
            </p:cNvPr>
            <p:cNvSpPr txBox="1"/>
            <p:nvPr/>
          </p:nvSpPr>
          <p:spPr>
            <a:xfrm>
              <a:off x="1107980" y="5140297"/>
              <a:ext cx="5157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3. آتِي مِنَ النَّص بِأَضدَادِ الكَلِمَاتِ الآتِيةِ:</a:t>
              </a:r>
            </a:p>
          </p:txBody>
        </p:sp>
      </p:grpSp>
      <p:grpSp>
        <p:nvGrpSpPr>
          <p:cNvPr id="31" name="Group 17">
            <a:extLst>
              <a:ext uri="{FF2B5EF4-FFF2-40B4-BE49-F238E27FC236}">
                <a16:creationId xmlns="" xmlns:a16="http://schemas.microsoft.com/office/drawing/2014/main" id="{F53F6F05-5148-4FC6-99BB-4ED34035D78F}"/>
              </a:ext>
            </a:extLst>
          </p:cNvPr>
          <p:cNvGrpSpPr/>
          <p:nvPr/>
        </p:nvGrpSpPr>
        <p:grpSpPr>
          <a:xfrm>
            <a:off x="9144102" y="40759"/>
            <a:ext cx="822423" cy="822423"/>
            <a:chOff x="3608900" y="1227358"/>
            <a:chExt cx="822423" cy="822423"/>
          </a:xfrm>
        </p:grpSpPr>
        <p:sp>
          <p:nvSpPr>
            <p:cNvPr id="32" name="Oval 18">
              <a:extLst>
                <a:ext uri="{FF2B5EF4-FFF2-40B4-BE49-F238E27FC236}">
                  <a16:creationId xmlns="" xmlns:a16="http://schemas.microsoft.com/office/drawing/2014/main" id="{72888031-EF61-4A17-96BC-89261CCC177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9">
              <a:extLst>
                <a:ext uri="{FF2B5EF4-FFF2-40B4-BE49-F238E27FC236}">
                  <a16:creationId xmlns="" xmlns:a16="http://schemas.microsoft.com/office/drawing/2014/main" id="{68167DE7-43C4-4940-8D75-AFD90516035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Graphic 67" descr="Hourglass">
            <a:extLst>
              <a:ext uri="{FF2B5EF4-FFF2-40B4-BE49-F238E27FC236}">
                <a16:creationId xmlns="" xmlns:a16="http://schemas.microsoft.com/office/drawing/2014/main" id="{3E3295AC-E987-4C73-A40D-8D3617428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65779" y="278151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6" grpId="0" animBg="1"/>
      <p:bldP spid="17" grpId="0" animBg="1"/>
      <p:bldP spid="20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1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98" y="1677520"/>
            <a:ext cx="7524827" cy="3436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232175" y="2889752"/>
            <a:ext cx="88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حفيد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42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3263900" y="3408537"/>
            <a:ext cx="112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غلافان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43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140344" y="3957692"/>
            <a:ext cx="106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شجرة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44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3294001" y="4478287"/>
            <a:ext cx="106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حديقتان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17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1600200" y="482953"/>
            <a:ext cx="7538705" cy="645820"/>
            <a:chOff x="676027" y="1378890"/>
            <a:chExt cx="7538705" cy="645820"/>
          </a:xfrm>
        </p:grpSpPr>
        <p:sp>
          <p:nvSpPr>
            <p:cNvPr id="20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2" y="1401946"/>
              <a:ext cx="725690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24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107980" y="1484132"/>
              <a:ext cx="7013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4. أُكْمِلُ الجَدْولَ الآتِي مُحَاكِيًا الحَقْلَ الَأوَّلَ:</a:t>
              </a:r>
            </a:p>
          </p:txBody>
        </p:sp>
      </p:grpSp>
      <p:grpSp>
        <p:nvGrpSpPr>
          <p:cNvPr id="27" name="Group 10">
            <a:extLst>
              <a:ext uri="{FF2B5EF4-FFF2-40B4-BE49-F238E27FC236}">
                <a16:creationId xmlns=""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8948686" y="406179"/>
            <a:ext cx="822423" cy="822423"/>
            <a:chOff x="3608900" y="1227358"/>
            <a:chExt cx="822423" cy="822423"/>
          </a:xfrm>
        </p:grpSpPr>
        <p:sp>
          <p:nvSpPr>
            <p:cNvPr id="28" name="Oval 9">
              <a:extLst>
                <a:ext uri="{FF2B5EF4-FFF2-40B4-BE49-F238E27FC236}">
                  <a16:creationId xmlns=""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8">
              <a:extLst>
                <a:ext uri="{FF2B5EF4-FFF2-40B4-BE49-F238E27FC236}">
                  <a16:creationId xmlns=""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Graphic 63" descr="Downward trend">
            <a:extLst>
              <a:ext uri="{FF2B5EF4-FFF2-40B4-BE49-F238E27FC236}">
                <a16:creationId xmlns=""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5785" y="625459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4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1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15" y="1213751"/>
            <a:ext cx="2551943" cy="1779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4394199" y="3226032"/>
            <a:ext cx="186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تجريف التربة</a:t>
            </a:r>
            <a:endParaRPr lang="en-US" sz="32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42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938999" y="3208745"/>
            <a:ext cx="1943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الأحزمة الخضراء</a:t>
            </a:r>
            <a:endParaRPr lang="en-US" sz="32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43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8000884" y="3304355"/>
            <a:ext cx="106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التصحُّر</a:t>
            </a:r>
            <a:endParaRPr lang="en-US" sz="32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44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6556851" y="6025204"/>
            <a:ext cx="194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المياه الجوفيَّة</a:t>
            </a:r>
            <a:endParaRPr lang="en-US" sz="32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1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37" y="1226335"/>
            <a:ext cx="3242421" cy="177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22" y="4106180"/>
            <a:ext cx="3072681" cy="168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11" y="4097020"/>
            <a:ext cx="3296320" cy="1694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3" y="1226335"/>
            <a:ext cx="2985301" cy="175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2585559" y="5975819"/>
            <a:ext cx="194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الكثبان الرَّمليَّة</a:t>
            </a:r>
            <a:endParaRPr lang="en-US" sz="32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26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1741102" y="208065"/>
            <a:ext cx="7538705" cy="645820"/>
            <a:chOff x="676027" y="1378890"/>
            <a:chExt cx="7538705" cy="645820"/>
          </a:xfrm>
        </p:grpSpPr>
        <p:sp>
          <p:nvSpPr>
            <p:cNvPr id="27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2" y="1401946"/>
              <a:ext cx="725690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31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107980" y="1484132"/>
              <a:ext cx="7013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5. أَكْتُبُ المُصطَلحَ المُنَاسبَ تَحْتَ الصورةِ الدَّالَّةِ عليهِ فِيمَا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يَأتِي :</a:t>
              </a:r>
              <a:endParaRPr lang="ar-SY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3" name="Group 10">
            <a:extLst>
              <a:ext uri="{FF2B5EF4-FFF2-40B4-BE49-F238E27FC236}">
                <a16:creationId xmlns=""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9089588" y="131291"/>
            <a:ext cx="822423" cy="822423"/>
            <a:chOff x="3608900" y="1227358"/>
            <a:chExt cx="822423" cy="822423"/>
          </a:xfrm>
        </p:grpSpPr>
        <p:sp>
          <p:nvSpPr>
            <p:cNvPr id="40" name="Oval 9">
              <a:extLst>
                <a:ext uri="{FF2B5EF4-FFF2-40B4-BE49-F238E27FC236}">
                  <a16:creationId xmlns=""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8">
              <a:extLst>
                <a:ext uri="{FF2B5EF4-FFF2-40B4-BE49-F238E27FC236}">
                  <a16:creationId xmlns=""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Graphic 63" descr="Downward trend">
            <a:extLst>
              <a:ext uri="{FF2B5EF4-FFF2-40B4-BE49-F238E27FC236}">
                <a16:creationId xmlns=""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36687" y="350571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sp>
        <p:nvSpPr>
          <p:cNvPr id="17" name="Freeform: Shape 53">
            <a:extLst>
              <a:ext uri="{FF2B5EF4-FFF2-40B4-BE49-F238E27FC236}">
                <a16:creationId xmlns="" xmlns:a16="http://schemas.microsoft.com/office/drawing/2014/main" id="{BBD7BD17-7887-4B44-84CB-A7C656D2D648}"/>
              </a:ext>
            </a:extLst>
          </p:cNvPr>
          <p:cNvSpPr/>
          <p:nvPr/>
        </p:nvSpPr>
        <p:spPr>
          <a:xfrm rot="16200000" flipH="1">
            <a:off x="6078447" y="3882858"/>
            <a:ext cx="2589336" cy="2965780"/>
          </a:xfrm>
          <a:custGeom>
            <a:avLst/>
            <a:gdLst>
              <a:gd name="connsiteX0" fmla="*/ 0 w 2854865"/>
              <a:gd name="connsiteY0" fmla="*/ 985230 h 3269912"/>
              <a:gd name="connsiteX1" fmla="*/ 446923 w 2854865"/>
              <a:gd name="connsiteY1" fmla="*/ 1902104 h 3269912"/>
              <a:gd name="connsiteX2" fmla="*/ 463078 w 2854865"/>
              <a:gd name="connsiteY2" fmla="*/ 2073112 h 3269912"/>
              <a:gd name="connsiteX3" fmla="*/ 463078 w 2854865"/>
              <a:gd name="connsiteY3" fmla="*/ 2905810 h 3269912"/>
              <a:gd name="connsiteX4" fmla="*/ 827180 w 2854865"/>
              <a:gd name="connsiteY4" fmla="*/ 3269912 h 3269912"/>
              <a:gd name="connsiteX5" fmla="*/ 2490763 w 2854865"/>
              <a:gd name="connsiteY5" fmla="*/ 3269912 h 3269912"/>
              <a:gd name="connsiteX6" fmla="*/ 2854865 w 2854865"/>
              <a:gd name="connsiteY6" fmla="*/ 2905810 h 3269912"/>
              <a:gd name="connsiteX7" fmla="*/ 2854865 w 2854865"/>
              <a:gd name="connsiteY7" fmla="*/ 832756 h 3269912"/>
              <a:gd name="connsiteX8" fmla="*/ 2490763 w 2854865"/>
              <a:gd name="connsiteY8" fmla="*/ 468654 h 3269912"/>
              <a:gd name="connsiteX9" fmla="*/ 2096743 w 2854865"/>
              <a:gd name="connsiteY9" fmla="*/ 468654 h 3269912"/>
              <a:gd name="connsiteX10" fmla="*/ 2034098 w 2854865"/>
              <a:gd name="connsiteY10" fmla="*/ 463665 h 3269912"/>
              <a:gd name="connsiteX11" fmla="*/ 940003 w 2854865"/>
              <a:gd name="connsiteY11" fmla="*/ 0 h 3269912"/>
              <a:gd name="connsiteX12" fmla="*/ 940003 w 2854865"/>
              <a:gd name="connsiteY12" fmla="*/ 468654 h 3269912"/>
              <a:gd name="connsiteX13" fmla="*/ 827180 w 2854865"/>
              <a:gd name="connsiteY13" fmla="*/ 468654 h 3269912"/>
              <a:gd name="connsiteX14" fmla="*/ 463078 w 2854865"/>
              <a:gd name="connsiteY14" fmla="*/ 832756 h 3269912"/>
              <a:gd name="connsiteX15" fmla="*/ 463078 w 2854865"/>
              <a:gd name="connsiteY15" fmla="*/ 985230 h 326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4865" h="3269912">
                <a:moveTo>
                  <a:pt x="0" y="985230"/>
                </a:moveTo>
                <a:cubicBezTo>
                  <a:pt x="326547" y="1284732"/>
                  <a:pt x="408166" y="1559740"/>
                  <a:pt x="446923" y="1902104"/>
                </a:cubicBezTo>
                <a:lnTo>
                  <a:pt x="463078" y="2073112"/>
                </a:lnTo>
                <a:lnTo>
                  <a:pt x="463078" y="2905810"/>
                </a:lnTo>
                <a:cubicBezTo>
                  <a:pt x="463078" y="3106898"/>
                  <a:pt x="626092" y="3269912"/>
                  <a:pt x="827180" y="3269912"/>
                </a:cubicBezTo>
                <a:lnTo>
                  <a:pt x="2490763" y="3269912"/>
                </a:lnTo>
                <a:cubicBezTo>
                  <a:pt x="2691851" y="3269912"/>
                  <a:pt x="2854865" y="3106898"/>
                  <a:pt x="2854865" y="2905810"/>
                </a:cubicBezTo>
                <a:lnTo>
                  <a:pt x="2854865" y="832756"/>
                </a:lnTo>
                <a:cubicBezTo>
                  <a:pt x="2854865" y="631668"/>
                  <a:pt x="2691851" y="468654"/>
                  <a:pt x="2490763" y="468654"/>
                </a:cubicBezTo>
                <a:lnTo>
                  <a:pt x="2096743" y="468654"/>
                </a:lnTo>
                <a:lnTo>
                  <a:pt x="2034098" y="463665"/>
                </a:lnTo>
                <a:cubicBezTo>
                  <a:pt x="1605503" y="428569"/>
                  <a:pt x="1289421" y="380972"/>
                  <a:pt x="940003" y="0"/>
                </a:cubicBezTo>
                <a:lnTo>
                  <a:pt x="940003" y="468654"/>
                </a:lnTo>
                <a:lnTo>
                  <a:pt x="827180" y="468654"/>
                </a:lnTo>
                <a:cubicBezTo>
                  <a:pt x="626092" y="468654"/>
                  <a:pt x="463078" y="631668"/>
                  <a:pt x="463078" y="832756"/>
                </a:cubicBezTo>
                <a:lnTo>
                  <a:pt x="463078" y="985230"/>
                </a:lnTo>
                <a:close/>
              </a:path>
            </a:pathLst>
          </a:custGeom>
          <a:solidFill>
            <a:srgbClr val="E62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52">
            <a:extLst>
              <a:ext uri="{FF2B5EF4-FFF2-40B4-BE49-F238E27FC236}">
                <a16:creationId xmlns="" xmlns:a16="http://schemas.microsoft.com/office/drawing/2014/main" id="{A50591C2-A3A6-4404-A1AD-A8645AF91558}"/>
              </a:ext>
            </a:extLst>
          </p:cNvPr>
          <p:cNvSpPr/>
          <p:nvPr/>
        </p:nvSpPr>
        <p:spPr>
          <a:xfrm rot="16200000" flipV="1">
            <a:off x="1528915" y="751670"/>
            <a:ext cx="2442985" cy="3595816"/>
          </a:xfrm>
          <a:custGeom>
            <a:avLst/>
            <a:gdLst>
              <a:gd name="connsiteX0" fmla="*/ 2693504 w 2693504"/>
              <a:gd name="connsiteY0" fmla="*/ 3413786 h 3696901"/>
              <a:gd name="connsiteX1" fmla="*/ 2693504 w 2693504"/>
              <a:gd name="connsiteY1" fmla="*/ 752038 h 3696901"/>
              <a:gd name="connsiteX2" fmla="*/ 2410389 w 2693504"/>
              <a:gd name="connsiteY2" fmla="*/ 468923 h 3696901"/>
              <a:gd name="connsiteX3" fmla="*/ 2038975 w 2693504"/>
              <a:gd name="connsiteY3" fmla="*/ 468923 h 3696901"/>
              <a:gd name="connsiteX4" fmla="*/ 1972952 w 2693504"/>
              <a:gd name="connsiteY4" fmla="*/ 463665 h 3696901"/>
              <a:gd name="connsiteX5" fmla="*/ 878857 w 2693504"/>
              <a:gd name="connsiteY5" fmla="*/ 0 h 3696901"/>
              <a:gd name="connsiteX6" fmla="*/ 878857 w 2693504"/>
              <a:gd name="connsiteY6" fmla="*/ 468923 h 3696901"/>
              <a:gd name="connsiteX7" fmla="*/ 736074 w 2693504"/>
              <a:gd name="connsiteY7" fmla="*/ 468923 h 3696901"/>
              <a:gd name="connsiteX8" fmla="*/ 452959 w 2693504"/>
              <a:gd name="connsiteY8" fmla="*/ 752038 h 3696901"/>
              <a:gd name="connsiteX9" fmla="*/ 452959 w 2693504"/>
              <a:gd name="connsiteY9" fmla="*/ 924450 h 3696901"/>
              <a:gd name="connsiteX10" fmla="*/ 0 w 2693504"/>
              <a:gd name="connsiteY10" fmla="*/ 924450 h 3696901"/>
              <a:gd name="connsiteX11" fmla="*/ 446923 w 2693504"/>
              <a:gd name="connsiteY11" fmla="*/ 1841324 h 3696901"/>
              <a:gd name="connsiteX12" fmla="*/ 452959 w 2693504"/>
              <a:gd name="connsiteY12" fmla="*/ 1905218 h 3696901"/>
              <a:gd name="connsiteX13" fmla="*/ 452959 w 2693504"/>
              <a:gd name="connsiteY13" fmla="*/ 3413786 h 3696901"/>
              <a:gd name="connsiteX14" fmla="*/ 736074 w 2693504"/>
              <a:gd name="connsiteY14" fmla="*/ 3696901 h 3696901"/>
              <a:gd name="connsiteX15" fmla="*/ 2410389 w 2693504"/>
              <a:gd name="connsiteY15" fmla="*/ 3696901 h 3696901"/>
              <a:gd name="connsiteX16" fmla="*/ 2693504 w 2693504"/>
              <a:gd name="connsiteY16" fmla="*/ 3413786 h 369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3504" h="3696901">
                <a:moveTo>
                  <a:pt x="2693504" y="3413786"/>
                </a:moveTo>
                <a:lnTo>
                  <a:pt x="2693504" y="752038"/>
                </a:lnTo>
                <a:cubicBezTo>
                  <a:pt x="2693504" y="595678"/>
                  <a:pt x="2566749" y="468923"/>
                  <a:pt x="2410389" y="468923"/>
                </a:cubicBezTo>
                <a:lnTo>
                  <a:pt x="2038975" y="468923"/>
                </a:lnTo>
                <a:lnTo>
                  <a:pt x="1972952" y="463665"/>
                </a:lnTo>
                <a:cubicBezTo>
                  <a:pt x="1544356" y="428569"/>
                  <a:pt x="1228275" y="380972"/>
                  <a:pt x="878857" y="0"/>
                </a:cubicBezTo>
                <a:lnTo>
                  <a:pt x="878857" y="468923"/>
                </a:lnTo>
                <a:lnTo>
                  <a:pt x="736074" y="468923"/>
                </a:lnTo>
                <a:cubicBezTo>
                  <a:pt x="579714" y="468923"/>
                  <a:pt x="452959" y="595678"/>
                  <a:pt x="452959" y="752038"/>
                </a:cubicBezTo>
                <a:lnTo>
                  <a:pt x="452959" y="924450"/>
                </a:lnTo>
                <a:lnTo>
                  <a:pt x="0" y="924450"/>
                </a:lnTo>
                <a:cubicBezTo>
                  <a:pt x="326547" y="1223951"/>
                  <a:pt x="408166" y="1498960"/>
                  <a:pt x="446923" y="1841324"/>
                </a:cubicBezTo>
                <a:lnTo>
                  <a:pt x="452959" y="1905218"/>
                </a:lnTo>
                <a:lnTo>
                  <a:pt x="452959" y="3413786"/>
                </a:lnTo>
                <a:cubicBezTo>
                  <a:pt x="452959" y="3570146"/>
                  <a:pt x="579714" y="3696901"/>
                  <a:pt x="736074" y="3696901"/>
                </a:cubicBezTo>
                <a:lnTo>
                  <a:pt x="2410389" y="3696901"/>
                </a:lnTo>
                <a:cubicBezTo>
                  <a:pt x="2566749" y="3696901"/>
                  <a:pt x="2693504" y="3570146"/>
                  <a:pt x="2693504" y="3413786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44">
            <a:extLst>
              <a:ext uri="{FF2B5EF4-FFF2-40B4-BE49-F238E27FC236}">
                <a16:creationId xmlns="" xmlns:a16="http://schemas.microsoft.com/office/drawing/2014/main" id="{241BB3BB-1E93-4AF9-8DBD-ED9C0E776403}"/>
              </a:ext>
            </a:extLst>
          </p:cNvPr>
          <p:cNvSpPr/>
          <p:nvPr/>
        </p:nvSpPr>
        <p:spPr>
          <a:xfrm rot="10800000">
            <a:off x="4005965" y="5042848"/>
            <a:ext cx="2025403" cy="1617567"/>
          </a:xfrm>
          <a:custGeom>
            <a:avLst/>
            <a:gdLst>
              <a:gd name="connsiteX0" fmla="*/ 569241 w 2233102"/>
              <a:gd name="connsiteY0" fmla="*/ 1783444 h 1783444"/>
              <a:gd name="connsiteX1" fmla="*/ 0 w 2233102"/>
              <a:gd name="connsiteY1" fmla="*/ 1783444 h 1783444"/>
              <a:gd name="connsiteX2" fmla="*/ 108310 w 2233102"/>
              <a:gd name="connsiteY2" fmla="*/ 1444513 h 1783444"/>
              <a:gd name="connsiteX3" fmla="*/ 144389 w 2233102"/>
              <a:gd name="connsiteY3" fmla="*/ 1258962 h 1783444"/>
              <a:gd name="connsiteX4" fmla="*/ 144389 w 2233102"/>
              <a:gd name="connsiteY4" fmla="*/ 229513 h 1783444"/>
              <a:gd name="connsiteX5" fmla="*/ 373902 w 2233102"/>
              <a:gd name="connsiteY5" fmla="*/ 0 h 1783444"/>
              <a:gd name="connsiteX6" fmla="*/ 2003589 w 2233102"/>
              <a:gd name="connsiteY6" fmla="*/ 0 h 1783444"/>
              <a:gd name="connsiteX7" fmla="*/ 2233102 w 2233102"/>
              <a:gd name="connsiteY7" fmla="*/ 229513 h 1783444"/>
              <a:gd name="connsiteX8" fmla="*/ 2233102 w 2233102"/>
              <a:gd name="connsiteY8" fmla="*/ 1278159 h 1783444"/>
              <a:gd name="connsiteX9" fmla="*/ 2003589 w 2233102"/>
              <a:gd name="connsiteY9" fmla="*/ 1507672 h 1783444"/>
              <a:gd name="connsiteX10" fmla="*/ 473173 w 2233102"/>
              <a:gd name="connsiteY10" fmla="*/ 1507672 h 1783444"/>
              <a:gd name="connsiteX11" fmla="*/ 497558 w 2233102"/>
              <a:gd name="connsiteY11" fmla="*/ 1606359 h 1783444"/>
              <a:gd name="connsiteX12" fmla="*/ 569241 w 2233102"/>
              <a:gd name="connsiteY12" fmla="*/ 1783444 h 178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3102" h="1783444">
                <a:moveTo>
                  <a:pt x="569241" y="1783444"/>
                </a:moveTo>
                <a:lnTo>
                  <a:pt x="0" y="1783444"/>
                </a:lnTo>
                <a:cubicBezTo>
                  <a:pt x="51621" y="1673319"/>
                  <a:pt x="82725" y="1563259"/>
                  <a:pt x="108310" y="1444513"/>
                </a:cubicBezTo>
                <a:lnTo>
                  <a:pt x="144389" y="1258962"/>
                </a:lnTo>
                <a:lnTo>
                  <a:pt x="144389" y="229513"/>
                </a:lnTo>
                <a:cubicBezTo>
                  <a:pt x="144389" y="102756"/>
                  <a:pt x="247145" y="0"/>
                  <a:pt x="373902" y="0"/>
                </a:cubicBezTo>
                <a:lnTo>
                  <a:pt x="2003589" y="0"/>
                </a:lnTo>
                <a:cubicBezTo>
                  <a:pt x="2130346" y="0"/>
                  <a:pt x="2233102" y="102756"/>
                  <a:pt x="2233102" y="229513"/>
                </a:cubicBezTo>
                <a:lnTo>
                  <a:pt x="2233102" y="1278159"/>
                </a:lnTo>
                <a:cubicBezTo>
                  <a:pt x="2233102" y="1404916"/>
                  <a:pt x="2130346" y="1507672"/>
                  <a:pt x="2003589" y="1507672"/>
                </a:cubicBezTo>
                <a:lnTo>
                  <a:pt x="473173" y="1507672"/>
                </a:lnTo>
                <a:lnTo>
                  <a:pt x="497558" y="1606359"/>
                </a:lnTo>
                <a:cubicBezTo>
                  <a:pt x="517035" y="1665628"/>
                  <a:pt x="541077" y="1724536"/>
                  <a:pt x="569241" y="1783444"/>
                </a:cubicBezTo>
                <a:close/>
              </a:path>
            </a:pathLst>
          </a:custGeom>
          <a:solidFill>
            <a:srgbClr val="A33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8">
            <a:extLst>
              <a:ext uri="{FF2B5EF4-FFF2-40B4-BE49-F238E27FC236}">
                <a16:creationId xmlns="" xmlns:a16="http://schemas.microsoft.com/office/drawing/2014/main" id="{A5CC773F-DDAA-4080-9266-7DB277E9F1EC}"/>
              </a:ext>
            </a:extLst>
          </p:cNvPr>
          <p:cNvSpPr/>
          <p:nvPr/>
        </p:nvSpPr>
        <p:spPr>
          <a:xfrm>
            <a:off x="1860136" y="4778739"/>
            <a:ext cx="2079199" cy="1197954"/>
          </a:xfrm>
          <a:prstGeom prst="roundRect">
            <a:avLst>
              <a:gd name="adj" fmla="val 25592"/>
            </a:avLst>
          </a:prstGeom>
          <a:solidFill>
            <a:srgbClr val="0DA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12">
            <a:extLst>
              <a:ext uri="{FF2B5EF4-FFF2-40B4-BE49-F238E27FC236}">
                <a16:creationId xmlns="" xmlns:a16="http://schemas.microsoft.com/office/drawing/2014/main" id="{D25F28EB-F070-4D4D-819F-0A4B8769498A}"/>
              </a:ext>
            </a:extLst>
          </p:cNvPr>
          <p:cNvSpPr/>
          <p:nvPr/>
        </p:nvSpPr>
        <p:spPr>
          <a:xfrm>
            <a:off x="6546291" y="1577886"/>
            <a:ext cx="2380784" cy="1620937"/>
          </a:xfrm>
          <a:prstGeom prst="roundRect">
            <a:avLst>
              <a:gd name="adj" fmla="val 12636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17">
            <a:extLst>
              <a:ext uri="{FF2B5EF4-FFF2-40B4-BE49-F238E27FC236}">
                <a16:creationId xmlns="" xmlns:a16="http://schemas.microsoft.com/office/drawing/2014/main" id="{D8B0CF8D-E1CF-4B29-8330-435E09C4984B}"/>
              </a:ext>
            </a:extLst>
          </p:cNvPr>
          <p:cNvSpPr/>
          <p:nvPr/>
        </p:nvSpPr>
        <p:spPr>
          <a:xfrm>
            <a:off x="3094700" y="2404802"/>
            <a:ext cx="1461970" cy="1262274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8">
            <a:extLst>
              <a:ext uri="{FF2B5EF4-FFF2-40B4-BE49-F238E27FC236}">
                <a16:creationId xmlns="" xmlns:a16="http://schemas.microsoft.com/office/drawing/2014/main" id="{4C0D1CF9-F09D-44B2-9671-28293FAEC784}"/>
              </a:ext>
            </a:extLst>
          </p:cNvPr>
          <p:cNvSpPr/>
          <p:nvPr/>
        </p:nvSpPr>
        <p:spPr>
          <a:xfrm>
            <a:off x="3239452" y="4412500"/>
            <a:ext cx="1082834" cy="105354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9">
            <a:extLst>
              <a:ext uri="{FF2B5EF4-FFF2-40B4-BE49-F238E27FC236}">
                <a16:creationId xmlns="" xmlns:a16="http://schemas.microsoft.com/office/drawing/2014/main" id="{9BF47667-604E-4417-BC5A-C647E8F1B087}"/>
              </a:ext>
            </a:extLst>
          </p:cNvPr>
          <p:cNvSpPr/>
          <p:nvPr/>
        </p:nvSpPr>
        <p:spPr>
          <a:xfrm>
            <a:off x="6029178" y="4069973"/>
            <a:ext cx="1430780" cy="15215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0">
            <a:extLst>
              <a:ext uri="{FF2B5EF4-FFF2-40B4-BE49-F238E27FC236}">
                <a16:creationId xmlns="" xmlns:a16="http://schemas.microsoft.com/office/drawing/2014/main" id="{86B94508-DD4C-4822-9F18-90DF5CDE61AF}"/>
              </a:ext>
            </a:extLst>
          </p:cNvPr>
          <p:cNvSpPr/>
          <p:nvPr/>
        </p:nvSpPr>
        <p:spPr>
          <a:xfrm>
            <a:off x="6014156" y="2353743"/>
            <a:ext cx="1430780" cy="15215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4">
            <a:extLst>
              <a:ext uri="{FF2B5EF4-FFF2-40B4-BE49-F238E27FC236}">
                <a16:creationId xmlns="" xmlns:a16="http://schemas.microsoft.com/office/drawing/2014/main" id="{95EB013F-9B4F-4A47-8D3A-BAD09AC0EF7E}"/>
              </a:ext>
            </a:extLst>
          </p:cNvPr>
          <p:cNvSpPr/>
          <p:nvPr/>
        </p:nvSpPr>
        <p:spPr>
          <a:xfrm>
            <a:off x="5110240" y="4265306"/>
            <a:ext cx="1276415" cy="1262274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4">
            <a:extLst>
              <a:ext uri="{FF2B5EF4-FFF2-40B4-BE49-F238E27FC236}">
                <a16:creationId xmlns="" xmlns:a16="http://schemas.microsoft.com/office/drawing/2014/main" id="{A9084F69-524C-4DC8-838F-F5679A2C03C5}"/>
              </a:ext>
            </a:extLst>
          </p:cNvPr>
          <p:cNvSpPr/>
          <p:nvPr/>
        </p:nvSpPr>
        <p:spPr>
          <a:xfrm>
            <a:off x="3537518" y="2727751"/>
            <a:ext cx="3534316" cy="2385982"/>
          </a:xfrm>
          <a:prstGeom prst="roundRect">
            <a:avLst>
              <a:gd name="adj" fmla="val 118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2">
            <a:extLst>
              <a:ext uri="{FF2B5EF4-FFF2-40B4-BE49-F238E27FC236}">
                <a16:creationId xmlns="" xmlns:a16="http://schemas.microsoft.com/office/drawing/2014/main" id="{B3BF8D73-B0CF-45F3-98F7-36C4B9D55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83" y="3467600"/>
            <a:ext cx="1763333" cy="906284"/>
          </a:xfrm>
          <a:prstGeom prst="rect">
            <a:avLst/>
          </a:prstGeom>
          <a:effectLst/>
        </p:spPr>
      </p:pic>
      <p:sp>
        <p:nvSpPr>
          <p:cNvPr id="40" name="TextBox 27">
            <a:extLst>
              <a:ext uri="{FF2B5EF4-FFF2-40B4-BE49-F238E27FC236}">
                <a16:creationId xmlns="" xmlns:a16="http://schemas.microsoft.com/office/drawing/2014/main" id="{68DB67FF-825F-4B02-A0C6-0F29842DF189}"/>
              </a:ext>
            </a:extLst>
          </p:cNvPr>
          <p:cNvSpPr txBox="1"/>
          <p:nvPr/>
        </p:nvSpPr>
        <p:spPr>
          <a:xfrm>
            <a:off x="4938907" y="3712259"/>
            <a:ext cx="196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التصحُّرُ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TextBox 28">
            <a:extLst>
              <a:ext uri="{FF2B5EF4-FFF2-40B4-BE49-F238E27FC236}">
                <a16:creationId xmlns="" xmlns:a16="http://schemas.microsoft.com/office/drawing/2014/main" id="{9E2E74E7-C7FD-4335-B275-5469FD8ADE65}"/>
              </a:ext>
            </a:extLst>
          </p:cNvPr>
          <p:cNvSpPr txBox="1"/>
          <p:nvPr/>
        </p:nvSpPr>
        <p:spPr>
          <a:xfrm>
            <a:off x="876299" y="2091009"/>
            <a:ext cx="336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أَهمِّيةُ النَّباتِ للإنْسانِ والحَيَوانِ</a:t>
            </a:r>
            <a:endParaRPr lang="ar-SY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48" name="Group 7">
            <a:extLst>
              <a:ext uri="{FF2B5EF4-FFF2-40B4-BE49-F238E27FC236}">
                <a16:creationId xmlns="" xmlns:a16="http://schemas.microsoft.com/office/drawing/2014/main" id="{7404FDCA-7808-427C-BD42-531FEABC3509}"/>
              </a:ext>
            </a:extLst>
          </p:cNvPr>
          <p:cNvGrpSpPr/>
          <p:nvPr/>
        </p:nvGrpSpPr>
        <p:grpSpPr>
          <a:xfrm>
            <a:off x="1860135" y="5050541"/>
            <a:ext cx="2079199" cy="830997"/>
            <a:chOff x="2833810" y="4731683"/>
            <a:chExt cx="2079199" cy="830997"/>
          </a:xfrm>
        </p:grpSpPr>
        <p:sp>
          <p:nvSpPr>
            <p:cNvPr id="49" name="TextBox 34">
              <a:extLst>
                <a:ext uri="{FF2B5EF4-FFF2-40B4-BE49-F238E27FC236}">
                  <a16:creationId xmlns="" xmlns:a16="http://schemas.microsoft.com/office/drawing/2014/main" id="{00480235-F774-49CF-AD86-14ED3DC2511A}"/>
                </a:ext>
              </a:extLst>
            </p:cNvPr>
            <p:cNvSpPr txBox="1"/>
            <p:nvPr/>
          </p:nvSpPr>
          <p:spPr>
            <a:xfrm>
              <a:off x="2833810" y="4731683"/>
              <a:ext cx="2079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كيفيّة التَّصدِّي لظاهرة التَّصحُّر</a:t>
              </a:r>
              <a:endPara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0" name="TextBox 37">
              <a:extLst>
                <a:ext uri="{FF2B5EF4-FFF2-40B4-BE49-F238E27FC236}">
                  <a16:creationId xmlns="" xmlns:a16="http://schemas.microsoft.com/office/drawing/2014/main" id="{298D5B6B-CFE7-46AF-B39B-7028BEDC3E61}"/>
                </a:ext>
              </a:extLst>
            </p:cNvPr>
            <p:cNvSpPr txBox="1"/>
            <p:nvPr/>
          </p:nvSpPr>
          <p:spPr>
            <a:xfrm>
              <a:off x="2901765" y="5249292"/>
              <a:ext cx="19432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2" name="TextBox 31">
            <a:extLst>
              <a:ext uri="{FF2B5EF4-FFF2-40B4-BE49-F238E27FC236}">
                <a16:creationId xmlns="" xmlns:a16="http://schemas.microsoft.com/office/drawing/2014/main" id="{67DBBA0B-9EA0-4933-9073-F9358EAA1273}"/>
              </a:ext>
            </a:extLst>
          </p:cNvPr>
          <p:cNvSpPr txBox="1"/>
          <p:nvPr/>
        </p:nvSpPr>
        <p:spPr>
          <a:xfrm>
            <a:off x="6598994" y="2156667"/>
            <a:ext cx="246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مَفْهومُ </a:t>
            </a:r>
            <a:r>
              <a:rPr lang="ar-SY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التَّصحُّرِ</a:t>
            </a: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54" name="Group 2">
            <a:extLst>
              <a:ext uri="{FF2B5EF4-FFF2-40B4-BE49-F238E27FC236}">
                <a16:creationId xmlns="" xmlns:a16="http://schemas.microsoft.com/office/drawing/2014/main" id="{6348CA8A-E46C-4FEF-82E4-0E852EE873C1}"/>
              </a:ext>
            </a:extLst>
          </p:cNvPr>
          <p:cNvGrpSpPr/>
          <p:nvPr/>
        </p:nvGrpSpPr>
        <p:grpSpPr>
          <a:xfrm>
            <a:off x="6386654" y="5300835"/>
            <a:ext cx="2425927" cy="830997"/>
            <a:chOff x="7469170" y="4344688"/>
            <a:chExt cx="2425927" cy="830997"/>
          </a:xfrm>
        </p:grpSpPr>
        <p:sp>
          <p:nvSpPr>
            <p:cNvPr id="55" name="TextBox 29">
              <a:extLst>
                <a:ext uri="{FF2B5EF4-FFF2-40B4-BE49-F238E27FC236}">
                  <a16:creationId xmlns="" xmlns:a16="http://schemas.microsoft.com/office/drawing/2014/main" id="{E706F4D6-EC60-4DB4-AC91-550250F7ABAD}"/>
                </a:ext>
              </a:extLst>
            </p:cNvPr>
            <p:cNvSpPr txBox="1"/>
            <p:nvPr/>
          </p:nvSpPr>
          <p:spPr>
            <a:xfrm>
              <a:off x="7469170" y="4344688"/>
              <a:ext cx="2317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العوامل التي أسهمت في ظاهرة التَّصحُّر</a:t>
              </a:r>
              <a:endPara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40">
              <a:extLst>
                <a:ext uri="{FF2B5EF4-FFF2-40B4-BE49-F238E27FC236}">
                  <a16:creationId xmlns="" xmlns:a16="http://schemas.microsoft.com/office/drawing/2014/main" id="{129D703F-639D-491E-8217-3863BBFC0B86}"/>
                </a:ext>
              </a:extLst>
            </p:cNvPr>
            <p:cNvSpPr txBox="1"/>
            <p:nvPr/>
          </p:nvSpPr>
          <p:spPr>
            <a:xfrm>
              <a:off x="7470089" y="4855898"/>
              <a:ext cx="2425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8" name="TextBox 35">
            <a:extLst>
              <a:ext uri="{FF2B5EF4-FFF2-40B4-BE49-F238E27FC236}">
                <a16:creationId xmlns="" xmlns:a16="http://schemas.microsoft.com/office/drawing/2014/main" id="{38F6C021-EC4E-45A8-B04B-D19F4BD62780}"/>
              </a:ext>
            </a:extLst>
          </p:cNvPr>
          <p:cNvSpPr txBox="1"/>
          <p:nvPr/>
        </p:nvSpPr>
        <p:spPr>
          <a:xfrm>
            <a:off x="4068071" y="5698955"/>
            <a:ext cx="1846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أثر التَّصحُّر على الحالة الاقتصادية</a:t>
            </a: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942207" y="66213"/>
            <a:ext cx="1619290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أَفْهَمُ وَأجِيبُ</a:t>
            </a:r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: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41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1335798" y="575778"/>
            <a:ext cx="8825298" cy="645820"/>
            <a:chOff x="676027" y="1378890"/>
            <a:chExt cx="8825298" cy="645820"/>
          </a:xfrm>
        </p:grpSpPr>
        <p:sp>
          <p:nvSpPr>
            <p:cNvPr id="42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29" y="1401946"/>
              <a:ext cx="8543496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107980" y="1484132"/>
              <a:ext cx="7547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1. اُكْملُ الخَرِيطةَ المَعْرفيَّةَ الآتِيةَ بِكِتَابةِ أَهمِّ الأَفْكَارِ التِي دَارَ حَولهَا النَّص:</a:t>
              </a:r>
            </a:p>
          </p:txBody>
        </p:sp>
      </p:grpSp>
      <p:grpSp>
        <p:nvGrpSpPr>
          <p:cNvPr id="51" name="Group 10">
            <a:extLst>
              <a:ext uri="{FF2B5EF4-FFF2-40B4-BE49-F238E27FC236}">
                <a16:creationId xmlns=""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9261390" y="464155"/>
            <a:ext cx="822423" cy="822423"/>
            <a:chOff x="3608900" y="1227358"/>
            <a:chExt cx="822423" cy="822423"/>
          </a:xfrm>
        </p:grpSpPr>
        <p:sp>
          <p:nvSpPr>
            <p:cNvPr id="53" name="Oval 9">
              <a:extLst>
                <a:ext uri="{FF2B5EF4-FFF2-40B4-BE49-F238E27FC236}">
                  <a16:creationId xmlns=""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8">
              <a:extLst>
                <a:ext uri="{FF2B5EF4-FFF2-40B4-BE49-F238E27FC236}">
                  <a16:creationId xmlns=""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Graphic 63" descr="Downward trend">
            <a:extLst>
              <a:ext uri="{FF2B5EF4-FFF2-40B4-BE49-F238E27FC236}">
                <a16:creationId xmlns=""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8489" y="683435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7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ntr" presetSubtype="1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3" grpId="0" animBg="1"/>
          <p:bldP spid="24" grpId="0" animBg="1"/>
          <p:bldP spid="26" grpId="0" animBg="1"/>
          <p:bldP spid="27" grpId="0" animBg="1"/>
          <p:bldP spid="28" grpId="0" animBg="1"/>
          <p:bldP spid="30" grpId="0" animBg="1"/>
          <p:bldP spid="31" grpId="0" animBg="1"/>
          <p:bldP spid="32" grpId="0" animBg="1"/>
          <p:bldP spid="40" grpId="0"/>
          <p:bldP spid="46" grpId="0"/>
          <p:bldP spid="52" grpId="0"/>
          <p:bldP spid="58" grpId="0"/>
          <p:bldP spid="6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ntr" presetSubtype="1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3" grpId="0" animBg="1"/>
          <p:bldP spid="24" grpId="0" animBg="1"/>
          <p:bldP spid="26" grpId="0" animBg="1"/>
          <p:bldP spid="27" grpId="0" animBg="1"/>
          <p:bldP spid="28" grpId="0" animBg="1"/>
          <p:bldP spid="30" grpId="0" animBg="1"/>
          <p:bldP spid="31" grpId="0" animBg="1"/>
          <p:bldP spid="32" grpId="0" animBg="1"/>
          <p:bldP spid="40" grpId="0"/>
          <p:bldP spid="46" grpId="0"/>
          <p:bldP spid="52" grpId="0"/>
          <p:bldP spid="58" grpId="0"/>
          <p:bldP spid="6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1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6" y="1407567"/>
            <a:ext cx="9577341" cy="3918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4" name="Group 35">
            <a:extLst>
              <a:ext uri="{FF2B5EF4-FFF2-40B4-BE49-F238E27FC236}">
                <a16:creationId xmlns="" xmlns:a16="http://schemas.microsoft.com/office/drawing/2014/main" id="{04F554CE-C380-4424-9114-B4AFFBD97D89}"/>
              </a:ext>
            </a:extLst>
          </p:cNvPr>
          <p:cNvGrpSpPr/>
          <p:nvPr/>
        </p:nvGrpSpPr>
        <p:grpSpPr>
          <a:xfrm>
            <a:off x="3247338" y="1929829"/>
            <a:ext cx="228600" cy="228600"/>
            <a:chOff x="9158514" y="1814286"/>
            <a:chExt cx="435429" cy="435429"/>
          </a:xfrm>
        </p:grpSpPr>
        <p:sp>
          <p:nvSpPr>
            <p:cNvPr id="26" name="Oval 36">
              <a:extLst>
                <a:ext uri="{FF2B5EF4-FFF2-40B4-BE49-F238E27FC236}">
                  <a16:creationId xmlns="" xmlns:a16="http://schemas.microsoft.com/office/drawing/2014/main" id="{CAF2AB06-E0FE-452B-AAC6-D5A2D95E8574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37" descr="Checkmark">
              <a:extLst>
                <a:ext uri="{FF2B5EF4-FFF2-40B4-BE49-F238E27FC236}">
                  <a16:creationId xmlns="" xmlns:a16="http://schemas.microsoft.com/office/drawing/2014/main" id="{DBF86B65-E63E-472D-BA37-D8151CCE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32" name="Group 35">
            <a:extLst>
              <a:ext uri="{FF2B5EF4-FFF2-40B4-BE49-F238E27FC236}">
                <a16:creationId xmlns="" xmlns:a16="http://schemas.microsoft.com/office/drawing/2014/main" id="{04F554CE-C380-4424-9114-B4AFFBD97D89}"/>
              </a:ext>
            </a:extLst>
          </p:cNvPr>
          <p:cNvGrpSpPr/>
          <p:nvPr/>
        </p:nvGrpSpPr>
        <p:grpSpPr>
          <a:xfrm>
            <a:off x="1358044" y="2516182"/>
            <a:ext cx="228600" cy="228600"/>
            <a:chOff x="9158514" y="1814286"/>
            <a:chExt cx="435429" cy="435429"/>
          </a:xfrm>
        </p:grpSpPr>
        <p:sp>
          <p:nvSpPr>
            <p:cNvPr id="33" name="Oval 36">
              <a:extLst>
                <a:ext uri="{FF2B5EF4-FFF2-40B4-BE49-F238E27FC236}">
                  <a16:creationId xmlns="" xmlns:a16="http://schemas.microsoft.com/office/drawing/2014/main" id="{CAF2AB06-E0FE-452B-AAC6-D5A2D95E8574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Graphic 37" descr="Checkmark">
              <a:extLst>
                <a:ext uri="{FF2B5EF4-FFF2-40B4-BE49-F238E27FC236}">
                  <a16:creationId xmlns="" xmlns:a16="http://schemas.microsoft.com/office/drawing/2014/main" id="{DBF86B65-E63E-472D-BA37-D8151CCE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41" name="Group 35">
            <a:extLst>
              <a:ext uri="{FF2B5EF4-FFF2-40B4-BE49-F238E27FC236}">
                <a16:creationId xmlns="" xmlns:a16="http://schemas.microsoft.com/office/drawing/2014/main" id="{04F554CE-C380-4424-9114-B4AFFBD97D89}"/>
              </a:ext>
            </a:extLst>
          </p:cNvPr>
          <p:cNvGrpSpPr/>
          <p:nvPr/>
        </p:nvGrpSpPr>
        <p:grpSpPr>
          <a:xfrm>
            <a:off x="3246526" y="3060434"/>
            <a:ext cx="228600" cy="228600"/>
            <a:chOff x="9158514" y="1814286"/>
            <a:chExt cx="435429" cy="435429"/>
          </a:xfrm>
        </p:grpSpPr>
        <p:sp>
          <p:nvSpPr>
            <p:cNvPr id="42" name="Oval 36">
              <a:extLst>
                <a:ext uri="{FF2B5EF4-FFF2-40B4-BE49-F238E27FC236}">
                  <a16:creationId xmlns="" xmlns:a16="http://schemas.microsoft.com/office/drawing/2014/main" id="{CAF2AB06-E0FE-452B-AAC6-D5A2D95E8574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Graphic 37" descr="Checkmark">
              <a:extLst>
                <a:ext uri="{FF2B5EF4-FFF2-40B4-BE49-F238E27FC236}">
                  <a16:creationId xmlns="" xmlns:a16="http://schemas.microsoft.com/office/drawing/2014/main" id="{DBF86B65-E63E-472D-BA37-D8151CCE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44" name="Group 35">
            <a:extLst>
              <a:ext uri="{FF2B5EF4-FFF2-40B4-BE49-F238E27FC236}">
                <a16:creationId xmlns="" xmlns:a16="http://schemas.microsoft.com/office/drawing/2014/main" id="{04F554CE-C380-4424-9114-B4AFFBD97D89}"/>
              </a:ext>
            </a:extLst>
          </p:cNvPr>
          <p:cNvGrpSpPr/>
          <p:nvPr/>
        </p:nvGrpSpPr>
        <p:grpSpPr>
          <a:xfrm>
            <a:off x="3241523" y="3616411"/>
            <a:ext cx="228600" cy="228600"/>
            <a:chOff x="9158514" y="1814286"/>
            <a:chExt cx="435429" cy="435429"/>
          </a:xfrm>
        </p:grpSpPr>
        <p:sp>
          <p:nvSpPr>
            <p:cNvPr id="45" name="Oval 36">
              <a:extLst>
                <a:ext uri="{FF2B5EF4-FFF2-40B4-BE49-F238E27FC236}">
                  <a16:creationId xmlns="" xmlns:a16="http://schemas.microsoft.com/office/drawing/2014/main" id="{CAF2AB06-E0FE-452B-AAC6-D5A2D95E8574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37" descr="Checkmark">
              <a:extLst>
                <a:ext uri="{FF2B5EF4-FFF2-40B4-BE49-F238E27FC236}">
                  <a16:creationId xmlns="" xmlns:a16="http://schemas.microsoft.com/office/drawing/2014/main" id="{DBF86B65-E63E-472D-BA37-D8151CCE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47" name="Group 35">
            <a:extLst>
              <a:ext uri="{FF2B5EF4-FFF2-40B4-BE49-F238E27FC236}">
                <a16:creationId xmlns="" xmlns:a16="http://schemas.microsoft.com/office/drawing/2014/main" id="{04F554CE-C380-4424-9114-B4AFFBD97D89}"/>
              </a:ext>
            </a:extLst>
          </p:cNvPr>
          <p:cNvGrpSpPr/>
          <p:nvPr/>
        </p:nvGrpSpPr>
        <p:grpSpPr>
          <a:xfrm>
            <a:off x="1341197" y="4270123"/>
            <a:ext cx="228600" cy="228600"/>
            <a:chOff x="9158514" y="1814286"/>
            <a:chExt cx="435429" cy="435429"/>
          </a:xfrm>
        </p:grpSpPr>
        <p:sp>
          <p:nvSpPr>
            <p:cNvPr id="48" name="Oval 36">
              <a:extLst>
                <a:ext uri="{FF2B5EF4-FFF2-40B4-BE49-F238E27FC236}">
                  <a16:creationId xmlns="" xmlns:a16="http://schemas.microsoft.com/office/drawing/2014/main" id="{CAF2AB06-E0FE-452B-AAC6-D5A2D95E8574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Graphic 37" descr="Checkmark">
              <a:extLst>
                <a:ext uri="{FF2B5EF4-FFF2-40B4-BE49-F238E27FC236}">
                  <a16:creationId xmlns="" xmlns:a16="http://schemas.microsoft.com/office/drawing/2014/main" id="{DBF86B65-E63E-472D-BA37-D8151CCE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31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1358044" y="340534"/>
            <a:ext cx="8825298" cy="645820"/>
            <a:chOff x="676027" y="1378890"/>
            <a:chExt cx="8825298" cy="645820"/>
          </a:xfrm>
        </p:grpSpPr>
        <p:sp>
          <p:nvSpPr>
            <p:cNvPr id="50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29" y="1401946"/>
              <a:ext cx="8543496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53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904627" y="1484132"/>
              <a:ext cx="7806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2.أُمَيّزُ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بَينَ السَّببِ والعِلَاجِ لِمُشكلةِ التَّصحُّرِ فِي العِبَاراتِ الآتِيةِ بِوَضعِ عَلَامَةِ</a:t>
              </a:r>
            </a:p>
          </p:txBody>
        </p:sp>
      </p:grpSp>
      <p:grpSp>
        <p:nvGrpSpPr>
          <p:cNvPr id="55" name="Group 10">
            <a:extLst>
              <a:ext uri="{FF2B5EF4-FFF2-40B4-BE49-F238E27FC236}">
                <a16:creationId xmlns=""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9283636" y="228911"/>
            <a:ext cx="822423" cy="822423"/>
            <a:chOff x="3608900" y="1227358"/>
            <a:chExt cx="822423" cy="822423"/>
          </a:xfrm>
        </p:grpSpPr>
        <p:sp>
          <p:nvSpPr>
            <p:cNvPr id="56" name="Oval 9">
              <a:extLst>
                <a:ext uri="{FF2B5EF4-FFF2-40B4-BE49-F238E27FC236}">
                  <a16:creationId xmlns=""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8">
              <a:extLst>
                <a:ext uri="{FF2B5EF4-FFF2-40B4-BE49-F238E27FC236}">
                  <a16:creationId xmlns=""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Graphic 63" descr="Downward trend">
            <a:extLst>
              <a:ext uri="{FF2B5EF4-FFF2-40B4-BE49-F238E27FC236}">
                <a16:creationId xmlns=""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30735" y="448191"/>
            <a:ext cx="365760" cy="365760"/>
          </a:xfrm>
          <a:prstGeom prst="rect">
            <a:avLst/>
          </a:prstGeom>
        </p:spPr>
      </p:pic>
      <p:grpSp>
        <p:nvGrpSpPr>
          <p:cNvPr id="59" name="Group 18">
            <a:extLst>
              <a:ext uri="{FF2B5EF4-FFF2-40B4-BE49-F238E27FC236}">
                <a16:creationId xmlns="" xmlns:a16="http://schemas.microsoft.com/office/drawing/2014/main" id="{423C9394-E5E6-4775-B672-9D248B96F650}"/>
              </a:ext>
            </a:extLst>
          </p:cNvPr>
          <p:cNvGrpSpPr/>
          <p:nvPr/>
        </p:nvGrpSpPr>
        <p:grpSpPr>
          <a:xfrm>
            <a:off x="1498187" y="477993"/>
            <a:ext cx="228600" cy="228600"/>
            <a:chOff x="9158514" y="1814286"/>
            <a:chExt cx="435429" cy="435429"/>
          </a:xfrm>
        </p:grpSpPr>
        <p:sp>
          <p:nvSpPr>
            <p:cNvPr id="60" name="Oval 17">
              <a:extLst>
                <a:ext uri="{FF2B5EF4-FFF2-40B4-BE49-F238E27FC236}">
                  <a16:creationId xmlns="" xmlns:a16="http://schemas.microsoft.com/office/drawing/2014/main" id="{B5711CFD-69BF-4940-90B9-14B24E4DB224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Graphic 14" descr="Checkmark">
              <a:extLst>
                <a:ext uri="{FF2B5EF4-FFF2-40B4-BE49-F238E27FC236}">
                  <a16:creationId xmlns="" xmlns:a16="http://schemas.microsoft.com/office/drawing/2014/main" id="{6885D4C2-B778-44D1-AA1D-5380F429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</p:grpSp>
    </p:spTree>
    <p:extLst>
      <p:ext uri="{BB962C8B-B14F-4D97-AF65-F5344CB8AC3E}">
        <p14:creationId xmlns:p14="http://schemas.microsoft.com/office/powerpoint/2010/main" val="4239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23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07" y="1765658"/>
            <a:ext cx="7540893" cy="3489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4" name="Group 35">
            <a:extLst>
              <a:ext uri="{FF2B5EF4-FFF2-40B4-BE49-F238E27FC236}">
                <a16:creationId xmlns="" xmlns:a16="http://schemas.microsoft.com/office/drawing/2014/main" id="{04F554CE-C380-4424-9114-B4AFFBD97D89}"/>
              </a:ext>
            </a:extLst>
          </p:cNvPr>
          <p:cNvGrpSpPr/>
          <p:nvPr/>
        </p:nvGrpSpPr>
        <p:grpSpPr>
          <a:xfrm>
            <a:off x="4288694" y="2410264"/>
            <a:ext cx="228600" cy="228600"/>
            <a:chOff x="9158514" y="1814286"/>
            <a:chExt cx="435429" cy="435429"/>
          </a:xfrm>
        </p:grpSpPr>
        <p:sp>
          <p:nvSpPr>
            <p:cNvPr id="26" name="Oval 36">
              <a:extLst>
                <a:ext uri="{FF2B5EF4-FFF2-40B4-BE49-F238E27FC236}">
                  <a16:creationId xmlns="" xmlns:a16="http://schemas.microsoft.com/office/drawing/2014/main" id="{CAF2AB06-E0FE-452B-AAC6-D5A2D95E8574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37" descr="Checkmark">
              <a:extLst>
                <a:ext uri="{FF2B5EF4-FFF2-40B4-BE49-F238E27FC236}">
                  <a16:creationId xmlns="" xmlns:a16="http://schemas.microsoft.com/office/drawing/2014/main" id="{DBF86B65-E63E-472D-BA37-D8151CCE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28" name="Group 35">
            <a:extLst>
              <a:ext uri="{FF2B5EF4-FFF2-40B4-BE49-F238E27FC236}">
                <a16:creationId xmlns="" xmlns:a16="http://schemas.microsoft.com/office/drawing/2014/main" id="{04F554CE-C380-4424-9114-B4AFFBD97D89}"/>
              </a:ext>
            </a:extLst>
          </p:cNvPr>
          <p:cNvGrpSpPr/>
          <p:nvPr/>
        </p:nvGrpSpPr>
        <p:grpSpPr>
          <a:xfrm>
            <a:off x="2889456" y="2980145"/>
            <a:ext cx="228600" cy="228600"/>
            <a:chOff x="9158514" y="1814286"/>
            <a:chExt cx="435429" cy="435429"/>
          </a:xfrm>
        </p:grpSpPr>
        <p:sp>
          <p:nvSpPr>
            <p:cNvPr id="30" name="Oval 36">
              <a:extLst>
                <a:ext uri="{FF2B5EF4-FFF2-40B4-BE49-F238E27FC236}">
                  <a16:creationId xmlns="" xmlns:a16="http://schemas.microsoft.com/office/drawing/2014/main" id="{CAF2AB06-E0FE-452B-AAC6-D5A2D95E8574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phic 37" descr="Checkmark">
              <a:extLst>
                <a:ext uri="{FF2B5EF4-FFF2-40B4-BE49-F238E27FC236}">
                  <a16:creationId xmlns="" xmlns:a16="http://schemas.microsoft.com/office/drawing/2014/main" id="{DBF86B65-E63E-472D-BA37-D8151CCE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32" name="Group 35">
            <a:extLst>
              <a:ext uri="{FF2B5EF4-FFF2-40B4-BE49-F238E27FC236}">
                <a16:creationId xmlns="" xmlns:a16="http://schemas.microsoft.com/office/drawing/2014/main" id="{04F554CE-C380-4424-9114-B4AFFBD97D89}"/>
              </a:ext>
            </a:extLst>
          </p:cNvPr>
          <p:cNvGrpSpPr/>
          <p:nvPr/>
        </p:nvGrpSpPr>
        <p:grpSpPr>
          <a:xfrm>
            <a:off x="2889456" y="3554325"/>
            <a:ext cx="228600" cy="228600"/>
            <a:chOff x="9158514" y="1814286"/>
            <a:chExt cx="435429" cy="435429"/>
          </a:xfrm>
        </p:grpSpPr>
        <p:sp>
          <p:nvSpPr>
            <p:cNvPr id="33" name="Oval 36">
              <a:extLst>
                <a:ext uri="{FF2B5EF4-FFF2-40B4-BE49-F238E27FC236}">
                  <a16:creationId xmlns="" xmlns:a16="http://schemas.microsoft.com/office/drawing/2014/main" id="{CAF2AB06-E0FE-452B-AAC6-D5A2D95E8574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Graphic 37" descr="Checkmark">
              <a:extLst>
                <a:ext uri="{FF2B5EF4-FFF2-40B4-BE49-F238E27FC236}">
                  <a16:creationId xmlns="" xmlns:a16="http://schemas.microsoft.com/office/drawing/2014/main" id="{DBF86B65-E63E-472D-BA37-D8151CCE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41" name="Group 35">
            <a:extLst>
              <a:ext uri="{FF2B5EF4-FFF2-40B4-BE49-F238E27FC236}">
                <a16:creationId xmlns="" xmlns:a16="http://schemas.microsoft.com/office/drawing/2014/main" id="{04F554CE-C380-4424-9114-B4AFFBD97D89}"/>
              </a:ext>
            </a:extLst>
          </p:cNvPr>
          <p:cNvGrpSpPr/>
          <p:nvPr/>
        </p:nvGrpSpPr>
        <p:grpSpPr>
          <a:xfrm>
            <a:off x="4316047" y="4109552"/>
            <a:ext cx="228600" cy="228600"/>
            <a:chOff x="9158514" y="1814286"/>
            <a:chExt cx="435429" cy="435429"/>
          </a:xfrm>
        </p:grpSpPr>
        <p:sp>
          <p:nvSpPr>
            <p:cNvPr id="42" name="Oval 36">
              <a:extLst>
                <a:ext uri="{FF2B5EF4-FFF2-40B4-BE49-F238E27FC236}">
                  <a16:creationId xmlns="" xmlns:a16="http://schemas.microsoft.com/office/drawing/2014/main" id="{CAF2AB06-E0FE-452B-AAC6-D5A2D95E8574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Graphic 37" descr="Checkmark">
              <a:extLst>
                <a:ext uri="{FF2B5EF4-FFF2-40B4-BE49-F238E27FC236}">
                  <a16:creationId xmlns="" xmlns:a16="http://schemas.microsoft.com/office/drawing/2014/main" id="{DBF86B65-E63E-472D-BA37-D8151CCE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44" name="Group 35">
            <a:extLst>
              <a:ext uri="{FF2B5EF4-FFF2-40B4-BE49-F238E27FC236}">
                <a16:creationId xmlns="" xmlns:a16="http://schemas.microsoft.com/office/drawing/2014/main" id="{04F554CE-C380-4424-9114-B4AFFBD97D89}"/>
              </a:ext>
            </a:extLst>
          </p:cNvPr>
          <p:cNvGrpSpPr/>
          <p:nvPr/>
        </p:nvGrpSpPr>
        <p:grpSpPr>
          <a:xfrm>
            <a:off x="2889456" y="4763097"/>
            <a:ext cx="228600" cy="228600"/>
            <a:chOff x="9158514" y="1814286"/>
            <a:chExt cx="435429" cy="435429"/>
          </a:xfrm>
        </p:grpSpPr>
        <p:sp>
          <p:nvSpPr>
            <p:cNvPr id="45" name="Oval 36">
              <a:extLst>
                <a:ext uri="{FF2B5EF4-FFF2-40B4-BE49-F238E27FC236}">
                  <a16:creationId xmlns="" xmlns:a16="http://schemas.microsoft.com/office/drawing/2014/main" id="{CAF2AB06-E0FE-452B-AAC6-D5A2D95E8574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37" descr="Checkmark">
              <a:extLst>
                <a:ext uri="{FF2B5EF4-FFF2-40B4-BE49-F238E27FC236}">
                  <a16:creationId xmlns="" xmlns:a16="http://schemas.microsoft.com/office/drawing/2014/main" id="{DBF86B65-E63E-472D-BA37-D8151CCE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47" name="Group 35">
            <a:extLst>
              <a:ext uri="{FF2B5EF4-FFF2-40B4-BE49-F238E27FC236}">
                <a16:creationId xmlns="" xmlns:a16="http://schemas.microsoft.com/office/drawing/2014/main" id="{04F554CE-C380-4424-9114-B4AFFBD97D89}"/>
              </a:ext>
            </a:extLst>
          </p:cNvPr>
          <p:cNvGrpSpPr/>
          <p:nvPr/>
        </p:nvGrpSpPr>
        <p:grpSpPr>
          <a:xfrm>
            <a:off x="4312997" y="2410264"/>
            <a:ext cx="228600" cy="228600"/>
            <a:chOff x="9158514" y="1814286"/>
            <a:chExt cx="435429" cy="435429"/>
          </a:xfrm>
        </p:grpSpPr>
        <p:sp>
          <p:nvSpPr>
            <p:cNvPr id="48" name="Oval 36">
              <a:extLst>
                <a:ext uri="{FF2B5EF4-FFF2-40B4-BE49-F238E27FC236}">
                  <a16:creationId xmlns="" xmlns:a16="http://schemas.microsoft.com/office/drawing/2014/main" id="{CAF2AB06-E0FE-452B-AAC6-D5A2D95E8574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Graphic 37" descr="Checkmark">
              <a:extLst>
                <a:ext uri="{FF2B5EF4-FFF2-40B4-BE49-F238E27FC236}">
                  <a16:creationId xmlns="" xmlns:a16="http://schemas.microsoft.com/office/drawing/2014/main" id="{DBF86B65-E63E-472D-BA37-D8151CCE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9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23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00" y="1385963"/>
            <a:ext cx="6369907" cy="3845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46" y="4548095"/>
            <a:ext cx="753675" cy="60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60" y="4601681"/>
            <a:ext cx="794784" cy="60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58" y="4628879"/>
            <a:ext cx="746925" cy="60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89">
            <a:extLst>
              <a:ext uri="{FF2B5EF4-FFF2-40B4-BE49-F238E27FC236}">
                <a16:creationId xmlns="" xmlns:a16="http://schemas.microsoft.com/office/drawing/2014/main" id="{3CA8D11D-A767-4398-8E30-9ABDEDA0A9E9}"/>
              </a:ext>
            </a:extLst>
          </p:cNvPr>
          <p:cNvGrpSpPr/>
          <p:nvPr/>
        </p:nvGrpSpPr>
        <p:grpSpPr>
          <a:xfrm>
            <a:off x="5132808" y="263265"/>
            <a:ext cx="3535876" cy="637097"/>
            <a:chOff x="7486866" y="2568995"/>
            <a:chExt cx="3535876" cy="637097"/>
          </a:xfrm>
        </p:grpSpPr>
        <p:sp>
          <p:nvSpPr>
            <p:cNvPr id="16" name="Rectangle 33">
              <a:extLst>
                <a:ext uri="{FF2B5EF4-FFF2-40B4-BE49-F238E27FC236}">
                  <a16:creationId xmlns="" xmlns:a16="http://schemas.microsoft.com/office/drawing/2014/main" id="{553F96CE-F6D6-4602-9D85-1EF024B2ABF6}"/>
                </a:ext>
              </a:extLst>
            </p:cNvPr>
            <p:cNvSpPr/>
            <p:nvPr/>
          </p:nvSpPr>
          <p:spPr>
            <a:xfrm>
              <a:off x="8120137" y="2583328"/>
              <a:ext cx="2583566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42">
              <a:extLst>
                <a:ext uri="{FF2B5EF4-FFF2-40B4-BE49-F238E27FC236}">
                  <a16:creationId xmlns="" xmlns:a16="http://schemas.microsoft.com/office/drawing/2014/main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20" name="Teardrop 43">
                <a:extLst>
                  <a:ext uri="{FF2B5EF4-FFF2-40B4-BE49-F238E27FC236}">
                    <a16:creationId xmlns="" xmlns:a16="http://schemas.microsoft.com/office/drawing/2014/main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44">
                <a:extLst>
                  <a:ext uri="{FF2B5EF4-FFF2-40B4-BE49-F238E27FC236}">
                    <a16:creationId xmlns="" xmlns:a16="http://schemas.microsoft.com/office/drawing/2014/main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79">
              <a:extLst>
                <a:ext uri="{FF2B5EF4-FFF2-40B4-BE49-F238E27FC236}">
                  <a16:creationId xmlns="" xmlns:a16="http://schemas.microsoft.com/office/drawing/2014/main" id="{D05D65E6-F779-4A21-8B0E-F10A7474C23C}"/>
                </a:ext>
              </a:extLst>
            </p:cNvPr>
            <p:cNvSpPr txBox="1"/>
            <p:nvPr/>
          </p:nvSpPr>
          <p:spPr>
            <a:xfrm>
              <a:off x="7486866" y="2728477"/>
              <a:ext cx="299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هل تعلم !!!</a:t>
              </a:r>
              <a:endPara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D86FA54-C95D-442C-A3CE-05EFCE0C5E97}"/>
              </a:ext>
            </a:extLst>
          </p:cNvPr>
          <p:cNvGrpSpPr/>
          <p:nvPr/>
        </p:nvGrpSpPr>
        <p:grpSpPr>
          <a:xfrm>
            <a:off x="5230498" y="207380"/>
            <a:ext cx="822423" cy="822423"/>
            <a:chOff x="3608900" y="1227358"/>
            <a:chExt cx="822423" cy="822423"/>
          </a:xfrm>
        </p:grpSpPr>
        <p:sp>
          <p:nvSpPr>
            <p:cNvPr id="26" name="Oval 24">
              <a:extLst>
                <a:ext uri="{FF2B5EF4-FFF2-40B4-BE49-F238E27FC236}">
                  <a16:creationId xmlns="" xmlns:a16="http://schemas.microsoft.com/office/drawing/2014/main" id="{AE80951A-3F18-444F-B0CA-D07B517291A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5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5">
              <a:extLst>
                <a:ext uri="{FF2B5EF4-FFF2-40B4-BE49-F238E27FC236}">
                  <a16:creationId xmlns="" xmlns:a16="http://schemas.microsoft.com/office/drawing/2014/main" id="{5000CC32-420A-446C-AD48-2B3AF6CF07F8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Graphic 3" descr="Bar chart">
            <a:extLst>
              <a:ext uri="{FF2B5EF4-FFF2-40B4-BE49-F238E27FC236}">
                <a16:creationId xmlns="" xmlns:a16="http://schemas.microsoft.com/office/drawing/2014/main" id="{850202CA-6720-44F0-A8A0-45C33C1FB1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8829" y="454505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23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33" y="1491908"/>
            <a:ext cx="6337411" cy="45175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7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596663">
            <a:off x="6341633" y="2133368"/>
            <a:ext cx="1007845" cy="1014444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9152584">
            <a:off x="3602629" y="2413965"/>
            <a:ext cx="900899" cy="891921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35">
            <a:extLst>
              <a:ext uri="{FF2B5EF4-FFF2-40B4-BE49-F238E27FC236}">
                <a16:creationId xmlns=""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21040519" flipV="1">
            <a:off x="7298975" y="4273513"/>
            <a:ext cx="768063" cy="1185570"/>
          </a:xfrm>
          <a:custGeom>
            <a:avLst/>
            <a:gdLst>
              <a:gd name="connsiteX0" fmla="*/ 1900754 w 1900754"/>
              <a:gd name="connsiteY0" fmla="*/ 39248 h 1319408"/>
              <a:gd name="connsiteX1" fmla="*/ 1246189 w 1900754"/>
              <a:gd name="connsiteY1" fmla="*/ 95519 h 1319408"/>
              <a:gd name="connsiteX2" fmla="*/ 1032197 w 1900754"/>
              <a:gd name="connsiteY2" fmla="*/ 869242 h 1319408"/>
              <a:gd name="connsiteX3" fmla="*/ 289518 w 1900754"/>
              <a:gd name="connsiteY3" fmla="*/ 1122461 h 1319408"/>
              <a:gd name="connsiteX4" fmla="*/ 0 w 1900754"/>
              <a:gd name="connsiteY4" fmla="*/ 1319408 h 131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754" h="1319408" extrusionOk="0">
                <a:moveTo>
                  <a:pt x="1900754" y="39248"/>
                </a:moveTo>
                <a:cubicBezTo>
                  <a:pt x="1675945" y="35425"/>
                  <a:pt x="1389301" y="7222"/>
                  <a:pt x="1246189" y="95519"/>
                </a:cubicBezTo>
                <a:cubicBezTo>
                  <a:pt x="1048158" y="278031"/>
                  <a:pt x="1179190" y="720660"/>
                  <a:pt x="1032197" y="869242"/>
                </a:cubicBezTo>
                <a:cubicBezTo>
                  <a:pt x="851676" y="1058435"/>
                  <a:pt x="488610" y="1003034"/>
                  <a:pt x="289518" y="1122461"/>
                </a:cubicBezTo>
                <a:cubicBezTo>
                  <a:pt x="99126" y="1195137"/>
                  <a:pt x="59595" y="1262537"/>
                  <a:pt x="0" y="1319408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35">
            <a:extLst>
              <a:ext uri="{FF2B5EF4-FFF2-40B4-BE49-F238E27FC236}">
                <a16:creationId xmlns=""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4521315" flipV="1">
            <a:off x="4530166" y="4499387"/>
            <a:ext cx="768063" cy="1185570"/>
          </a:xfrm>
          <a:custGeom>
            <a:avLst/>
            <a:gdLst>
              <a:gd name="connsiteX0" fmla="*/ 1900754 w 1900754"/>
              <a:gd name="connsiteY0" fmla="*/ 39248 h 1319408"/>
              <a:gd name="connsiteX1" fmla="*/ 1246189 w 1900754"/>
              <a:gd name="connsiteY1" fmla="*/ 95519 h 1319408"/>
              <a:gd name="connsiteX2" fmla="*/ 1032197 w 1900754"/>
              <a:gd name="connsiteY2" fmla="*/ 869242 h 1319408"/>
              <a:gd name="connsiteX3" fmla="*/ 289518 w 1900754"/>
              <a:gd name="connsiteY3" fmla="*/ 1122461 h 1319408"/>
              <a:gd name="connsiteX4" fmla="*/ 0 w 1900754"/>
              <a:gd name="connsiteY4" fmla="*/ 1319408 h 131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754" h="1319408" extrusionOk="0">
                <a:moveTo>
                  <a:pt x="1900754" y="39248"/>
                </a:moveTo>
                <a:cubicBezTo>
                  <a:pt x="1675945" y="35425"/>
                  <a:pt x="1389301" y="7222"/>
                  <a:pt x="1246189" y="95519"/>
                </a:cubicBezTo>
                <a:cubicBezTo>
                  <a:pt x="1048158" y="278031"/>
                  <a:pt x="1179190" y="720660"/>
                  <a:pt x="1032197" y="869242"/>
                </a:cubicBezTo>
                <a:cubicBezTo>
                  <a:pt x="851676" y="1058435"/>
                  <a:pt x="488610" y="1003034"/>
                  <a:pt x="289518" y="1122461"/>
                </a:cubicBezTo>
                <a:cubicBezTo>
                  <a:pt x="99126" y="1195137"/>
                  <a:pt x="59595" y="1262537"/>
                  <a:pt x="0" y="1319408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1335798" y="307250"/>
            <a:ext cx="8825298" cy="645820"/>
            <a:chOff x="676027" y="1378890"/>
            <a:chExt cx="8825298" cy="645820"/>
          </a:xfrm>
        </p:grpSpPr>
        <p:sp>
          <p:nvSpPr>
            <p:cNvPr id="18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29" y="1401946"/>
              <a:ext cx="8543496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24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107980" y="1484132"/>
              <a:ext cx="7547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4- أصل اسم العنصر الغذائي بالصورة التي تُمثِّل أغنى الأطعمة به :</a:t>
              </a:r>
            </a:p>
          </p:txBody>
        </p:sp>
      </p:grpSp>
      <p:grpSp>
        <p:nvGrpSpPr>
          <p:cNvPr id="27" name="Group 10">
            <a:extLst>
              <a:ext uri="{FF2B5EF4-FFF2-40B4-BE49-F238E27FC236}">
                <a16:creationId xmlns=""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9261390" y="195627"/>
            <a:ext cx="822423" cy="822423"/>
            <a:chOff x="3608900" y="1227358"/>
            <a:chExt cx="822423" cy="822423"/>
          </a:xfrm>
        </p:grpSpPr>
        <p:sp>
          <p:nvSpPr>
            <p:cNvPr id="28" name="Oval 9">
              <a:extLst>
                <a:ext uri="{FF2B5EF4-FFF2-40B4-BE49-F238E27FC236}">
                  <a16:creationId xmlns=""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8">
              <a:extLst>
                <a:ext uri="{FF2B5EF4-FFF2-40B4-BE49-F238E27FC236}">
                  <a16:creationId xmlns=""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Graphic 63" descr="Downward trend">
            <a:extLst>
              <a:ext uri="{FF2B5EF4-FFF2-40B4-BE49-F238E27FC236}">
                <a16:creationId xmlns=""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8489" y="414907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51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6D37B73-8F67-4C82-89CA-E5C6D900362F}"/>
              </a:ext>
            </a:extLst>
          </p:cNvPr>
          <p:cNvGrpSpPr/>
          <p:nvPr/>
        </p:nvGrpSpPr>
        <p:grpSpPr>
          <a:xfrm>
            <a:off x="6603667" y="1156701"/>
            <a:ext cx="1796476" cy="4549295"/>
            <a:chOff x="6603667" y="1156701"/>
            <a:chExt cx="1796476" cy="454929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E9ED09DA-853F-4295-A9E4-FD266201D6AB}"/>
                </a:ext>
              </a:extLst>
            </p:cNvPr>
            <p:cNvSpPr/>
            <p:nvPr/>
          </p:nvSpPr>
          <p:spPr>
            <a:xfrm flipH="1">
              <a:off x="6705602" y="1209013"/>
              <a:ext cx="1694541" cy="4439974"/>
            </a:xfrm>
            <a:custGeom>
              <a:avLst/>
              <a:gdLst>
                <a:gd name="connsiteX0" fmla="*/ 1694541 w 1694541"/>
                <a:gd name="connsiteY0" fmla="*/ 0 h 4439974"/>
                <a:gd name="connsiteX1" fmla="*/ 1694541 w 1694541"/>
                <a:gd name="connsiteY1" fmla="*/ 34796 h 4439974"/>
                <a:gd name="connsiteX2" fmla="*/ 1628993 w 1694541"/>
                <a:gd name="connsiteY2" fmla="*/ 51650 h 4439974"/>
                <a:gd name="connsiteX3" fmla="*/ 33733 w 1694541"/>
                <a:gd name="connsiteY3" fmla="*/ 2219987 h 4439974"/>
                <a:gd name="connsiteX4" fmla="*/ 1628993 w 1694541"/>
                <a:gd name="connsiteY4" fmla="*/ 4388324 h 4439974"/>
                <a:gd name="connsiteX5" fmla="*/ 1694541 w 1694541"/>
                <a:gd name="connsiteY5" fmla="*/ 4405178 h 4439974"/>
                <a:gd name="connsiteX6" fmla="*/ 1694541 w 1694541"/>
                <a:gd name="connsiteY6" fmla="*/ 4439974 h 4439974"/>
                <a:gd name="connsiteX7" fmla="*/ 1618962 w 1694541"/>
                <a:gd name="connsiteY7" fmla="*/ 4420541 h 4439974"/>
                <a:gd name="connsiteX8" fmla="*/ 0 w 1694541"/>
                <a:gd name="connsiteY8" fmla="*/ 2219987 h 4439974"/>
                <a:gd name="connsiteX9" fmla="*/ 1618962 w 1694541"/>
                <a:gd name="connsiteY9" fmla="*/ 19434 h 443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41" h="4439974">
                  <a:moveTo>
                    <a:pt x="1694541" y="0"/>
                  </a:moveTo>
                  <a:lnTo>
                    <a:pt x="1694541" y="34796"/>
                  </a:lnTo>
                  <a:lnTo>
                    <a:pt x="1628993" y="51650"/>
                  </a:lnTo>
                  <a:cubicBezTo>
                    <a:pt x="704780" y="339110"/>
                    <a:pt x="33733" y="1201183"/>
                    <a:pt x="33733" y="2219987"/>
                  </a:cubicBezTo>
                  <a:cubicBezTo>
                    <a:pt x="33733" y="3238792"/>
                    <a:pt x="704780" y="4100864"/>
                    <a:pt x="1628993" y="4388324"/>
                  </a:cubicBezTo>
                  <a:lnTo>
                    <a:pt x="1694541" y="4405178"/>
                  </a:lnTo>
                  <a:lnTo>
                    <a:pt x="1694541" y="4439974"/>
                  </a:lnTo>
                  <a:lnTo>
                    <a:pt x="1618962" y="4420541"/>
                  </a:lnTo>
                  <a:cubicBezTo>
                    <a:pt x="681017" y="4128810"/>
                    <a:pt x="0" y="3253928"/>
                    <a:pt x="0" y="2219987"/>
                  </a:cubicBezTo>
                  <a:cubicBezTo>
                    <a:pt x="0" y="1186046"/>
                    <a:pt x="681017" y="311165"/>
                    <a:pt x="1618962" y="19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xmlns="" id="{BA362CCE-8297-4170-B783-8F88CD9D8150}"/>
                </a:ext>
              </a:extLst>
            </p:cNvPr>
            <p:cNvSpPr/>
            <p:nvPr/>
          </p:nvSpPr>
          <p:spPr>
            <a:xfrm rot="16200000" flipH="1">
              <a:off x="6604995" y="1166410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xmlns="" id="{A32028E2-7452-4FDF-9986-E558219DF9C9}"/>
                </a:ext>
              </a:extLst>
            </p:cNvPr>
            <p:cNvSpPr/>
            <p:nvPr/>
          </p:nvSpPr>
          <p:spPr>
            <a:xfrm rot="16200000" flipH="1">
              <a:off x="6593958" y="5574927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8EC01B7-14B8-4BF8-A94A-403E0A6324A2}"/>
              </a:ext>
            </a:extLst>
          </p:cNvPr>
          <p:cNvGrpSpPr/>
          <p:nvPr/>
        </p:nvGrpSpPr>
        <p:grpSpPr>
          <a:xfrm>
            <a:off x="3791859" y="1152216"/>
            <a:ext cx="1817304" cy="4549295"/>
            <a:chOff x="3791859" y="1152216"/>
            <a:chExt cx="1817304" cy="454929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332D84D-1A04-4CA8-9492-2C56BBC1712A}"/>
                </a:ext>
              </a:extLst>
            </p:cNvPr>
            <p:cNvSpPr/>
            <p:nvPr/>
          </p:nvSpPr>
          <p:spPr>
            <a:xfrm>
              <a:off x="3791859" y="1209014"/>
              <a:ext cx="1694541" cy="4439974"/>
            </a:xfrm>
            <a:custGeom>
              <a:avLst/>
              <a:gdLst>
                <a:gd name="connsiteX0" fmla="*/ 1694541 w 1694541"/>
                <a:gd name="connsiteY0" fmla="*/ 0 h 4439974"/>
                <a:gd name="connsiteX1" fmla="*/ 1694541 w 1694541"/>
                <a:gd name="connsiteY1" fmla="*/ 34796 h 4439974"/>
                <a:gd name="connsiteX2" fmla="*/ 1628993 w 1694541"/>
                <a:gd name="connsiteY2" fmla="*/ 51650 h 4439974"/>
                <a:gd name="connsiteX3" fmla="*/ 33733 w 1694541"/>
                <a:gd name="connsiteY3" fmla="*/ 2219987 h 4439974"/>
                <a:gd name="connsiteX4" fmla="*/ 1628993 w 1694541"/>
                <a:gd name="connsiteY4" fmla="*/ 4388324 h 4439974"/>
                <a:gd name="connsiteX5" fmla="*/ 1694541 w 1694541"/>
                <a:gd name="connsiteY5" fmla="*/ 4405178 h 4439974"/>
                <a:gd name="connsiteX6" fmla="*/ 1694541 w 1694541"/>
                <a:gd name="connsiteY6" fmla="*/ 4439974 h 4439974"/>
                <a:gd name="connsiteX7" fmla="*/ 1618962 w 1694541"/>
                <a:gd name="connsiteY7" fmla="*/ 4420541 h 4439974"/>
                <a:gd name="connsiteX8" fmla="*/ 0 w 1694541"/>
                <a:gd name="connsiteY8" fmla="*/ 2219987 h 4439974"/>
                <a:gd name="connsiteX9" fmla="*/ 1618962 w 1694541"/>
                <a:gd name="connsiteY9" fmla="*/ 19434 h 443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41" h="4439974">
                  <a:moveTo>
                    <a:pt x="1694541" y="0"/>
                  </a:moveTo>
                  <a:lnTo>
                    <a:pt x="1694541" y="34796"/>
                  </a:lnTo>
                  <a:lnTo>
                    <a:pt x="1628993" y="51650"/>
                  </a:lnTo>
                  <a:cubicBezTo>
                    <a:pt x="704780" y="339110"/>
                    <a:pt x="33733" y="1201183"/>
                    <a:pt x="33733" y="2219987"/>
                  </a:cubicBezTo>
                  <a:cubicBezTo>
                    <a:pt x="33733" y="3238792"/>
                    <a:pt x="704780" y="4100864"/>
                    <a:pt x="1628993" y="4388324"/>
                  </a:cubicBezTo>
                  <a:lnTo>
                    <a:pt x="1694541" y="4405178"/>
                  </a:lnTo>
                  <a:lnTo>
                    <a:pt x="1694541" y="4439974"/>
                  </a:lnTo>
                  <a:lnTo>
                    <a:pt x="1618962" y="4420541"/>
                  </a:lnTo>
                  <a:cubicBezTo>
                    <a:pt x="681017" y="4128810"/>
                    <a:pt x="0" y="3253928"/>
                    <a:pt x="0" y="2219987"/>
                  </a:cubicBezTo>
                  <a:cubicBezTo>
                    <a:pt x="0" y="1186046"/>
                    <a:pt x="681017" y="311165"/>
                    <a:pt x="1618962" y="19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BBABFF97-B618-4BE6-89C4-022F19AB0F4D}"/>
                </a:ext>
              </a:extLst>
            </p:cNvPr>
            <p:cNvSpPr/>
            <p:nvPr/>
          </p:nvSpPr>
          <p:spPr>
            <a:xfrm rot="5400000">
              <a:off x="5478094" y="1161925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xmlns="" id="{4BA663C7-098A-4137-86E7-0E9D27D7D81A}"/>
                </a:ext>
              </a:extLst>
            </p:cNvPr>
            <p:cNvSpPr/>
            <p:nvPr/>
          </p:nvSpPr>
          <p:spPr>
            <a:xfrm rot="5400000">
              <a:off x="5467057" y="5570442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57975F-AE1C-4464-BC85-5B9483882708}"/>
              </a:ext>
            </a:extLst>
          </p:cNvPr>
          <p:cNvSpPr/>
          <p:nvPr/>
        </p:nvSpPr>
        <p:spPr>
          <a:xfrm rot="20257163">
            <a:off x="4921534" y="5270087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4C00320-63A7-4BF7-AEE1-5A54BB11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58" y="2675638"/>
            <a:ext cx="4608286" cy="1584097"/>
          </a:xfrm>
          <a:custGeom>
            <a:avLst/>
            <a:gdLst>
              <a:gd name="connsiteX0" fmla="*/ 546159 w 4608286"/>
              <a:gd name="connsiteY0" fmla="*/ 0 h 3052689"/>
              <a:gd name="connsiteX1" fmla="*/ 4062128 w 4608286"/>
              <a:gd name="connsiteY1" fmla="*/ 0 h 3052689"/>
              <a:gd name="connsiteX2" fmla="*/ 4082132 w 4608286"/>
              <a:gd name="connsiteY2" fmla="*/ 22010 h 3052689"/>
              <a:gd name="connsiteX3" fmla="*/ 4608286 w 4608286"/>
              <a:gd name="connsiteY3" fmla="*/ 1487659 h 3052689"/>
              <a:gd name="connsiteX4" fmla="*/ 4082132 w 4608286"/>
              <a:gd name="connsiteY4" fmla="*/ 2953308 h 3052689"/>
              <a:gd name="connsiteX5" fmla="*/ 3991808 w 4608286"/>
              <a:gd name="connsiteY5" fmla="*/ 3052689 h 3052689"/>
              <a:gd name="connsiteX6" fmla="*/ 616478 w 4608286"/>
              <a:gd name="connsiteY6" fmla="*/ 3052689 h 3052689"/>
              <a:gd name="connsiteX7" fmla="*/ 526155 w 4608286"/>
              <a:gd name="connsiteY7" fmla="*/ 2953308 h 3052689"/>
              <a:gd name="connsiteX8" fmla="*/ 0 w 4608286"/>
              <a:gd name="connsiteY8" fmla="*/ 1487659 h 3052689"/>
              <a:gd name="connsiteX9" fmla="*/ 526155 w 4608286"/>
              <a:gd name="connsiteY9" fmla="*/ 22010 h 305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08286" h="3052689">
                <a:moveTo>
                  <a:pt x="546159" y="0"/>
                </a:moveTo>
                <a:lnTo>
                  <a:pt x="4062128" y="0"/>
                </a:lnTo>
                <a:lnTo>
                  <a:pt x="4082132" y="22010"/>
                </a:lnTo>
                <a:cubicBezTo>
                  <a:pt x="4410832" y="420302"/>
                  <a:pt x="4608286" y="930922"/>
                  <a:pt x="4608286" y="1487659"/>
                </a:cubicBezTo>
                <a:cubicBezTo>
                  <a:pt x="4608286" y="2044397"/>
                  <a:pt x="4410832" y="2555016"/>
                  <a:pt x="4082132" y="2953308"/>
                </a:cubicBezTo>
                <a:lnTo>
                  <a:pt x="3991808" y="3052689"/>
                </a:lnTo>
                <a:lnTo>
                  <a:pt x="616478" y="3052689"/>
                </a:lnTo>
                <a:lnTo>
                  <a:pt x="526155" y="2953308"/>
                </a:lnTo>
                <a:cubicBezTo>
                  <a:pt x="197455" y="2555016"/>
                  <a:pt x="0" y="2044397"/>
                  <a:pt x="0" y="1487659"/>
                </a:cubicBezTo>
                <a:cubicBezTo>
                  <a:pt x="0" y="930922"/>
                  <a:pt x="197455" y="420302"/>
                  <a:pt x="526155" y="22010"/>
                </a:cubicBez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B21547A-D3F8-45AF-8544-AF4301808F61}"/>
              </a:ext>
            </a:extLst>
          </p:cNvPr>
          <p:cNvSpPr/>
          <p:nvPr/>
        </p:nvSpPr>
        <p:spPr>
          <a:xfrm>
            <a:off x="4767944" y="5270708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DF1BCC18-126A-471A-9A3C-425A911FC320}"/>
              </a:ext>
            </a:extLst>
          </p:cNvPr>
          <p:cNvSpPr/>
          <p:nvPr/>
        </p:nvSpPr>
        <p:spPr>
          <a:xfrm rot="20257163">
            <a:off x="7990496" y="4485856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F78409C-3DC1-490F-B72E-7CFDBD95F261}"/>
              </a:ext>
            </a:extLst>
          </p:cNvPr>
          <p:cNvSpPr/>
          <p:nvPr/>
        </p:nvSpPr>
        <p:spPr>
          <a:xfrm flipH="1">
            <a:off x="7873417" y="4521865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Graphic 24" descr="Bullseye">
            <a:extLst>
              <a:ext uri="{FF2B5EF4-FFF2-40B4-BE49-F238E27FC236}">
                <a16:creationId xmlns:a16="http://schemas.microsoft.com/office/drawing/2014/main" xmlns="" id="{2629585B-453E-4E77-906B-66803F8F2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3506" y="1037791"/>
            <a:ext cx="548640" cy="548640"/>
          </a:xfrm>
          <a:prstGeom prst="rect">
            <a:avLst/>
          </a:prstGeom>
        </p:spPr>
      </p:pic>
      <p:pic>
        <p:nvPicPr>
          <p:cNvPr id="27" name="Graphic 26" descr="Presentation with bar chart">
            <a:extLst>
              <a:ext uri="{FF2B5EF4-FFF2-40B4-BE49-F238E27FC236}">
                <a16:creationId xmlns:a16="http://schemas.microsoft.com/office/drawing/2014/main" xmlns="" id="{10F732E0-2149-4642-B70D-B309D6C8C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43506" y="2114366"/>
            <a:ext cx="548640" cy="548640"/>
          </a:xfrm>
          <a:prstGeom prst="rect">
            <a:avLst/>
          </a:prstGeom>
        </p:spPr>
      </p:pic>
      <p:pic>
        <p:nvPicPr>
          <p:cNvPr id="29" name="Graphic 28" descr="Head with gears">
            <a:extLst>
              <a:ext uri="{FF2B5EF4-FFF2-40B4-BE49-F238E27FC236}">
                <a16:creationId xmlns:a16="http://schemas.microsoft.com/office/drawing/2014/main" xmlns="" id="{36B3A429-166C-4B35-B641-69E119D67C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743506" y="3190941"/>
            <a:ext cx="548640" cy="548640"/>
          </a:xfrm>
          <a:prstGeom prst="rect">
            <a:avLst/>
          </a:prstGeom>
        </p:spPr>
      </p:pic>
      <p:pic>
        <p:nvPicPr>
          <p:cNvPr id="31" name="Graphic 30" descr="Stopwatch">
            <a:extLst>
              <a:ext uri="{FF2B5EF4-FFF2-40B4-BE49-F238E27FC236}">
                <a16:creationId xmlns:a16="http://schemas.microsoft.com/office/drawing/2014/main" xmlns="" id="{371060B7-4CFF-4843-BE48-306A94DEB7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743506" y="4267516"/>
            <a:ext cx="548640" cy="548640"/>
          </a:xfrm>
          <a:prstGeom prst="rect">
            <a:avLst/>
          </a:prstGeom>
        </p:spPr>
      </p:pic>
      <p:pic>
        <p:nvPicPr>
          <p:cNvPr id="33" name="Graphic 32" descr="Bank">
            <a:extLst>
              <a:ext uri="{FF2B5EF4-FFF2-40B4-BE49-F238E27FC236}">
                <a16:creationId xmlns:a16="http://schemas.microsoft.com/office/drawing/2014/main" xmlns="" id="{F67E934B-E602-4D8B-BE51-E961DC478C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743506" y="5344092"/>
            <a:ext cx="548640" cy="548640"/>
          </a:xfrm>
          <a:prstGeom prst="rect">
            <a:avLst/>
          </a:prstGeom>
        </p:spPr>
      </p:pic>
      <p:pic>
        <p:nvPicPr>
          <p:cNvPr id="35" name="Graphic 34" descr="Dance">
            <a:extLst>
              <a:ext uri="{FF2B5EF4-FFF2-40B4-BE49-F238E27FC236}">
                <a16:creationId xmlns:a16="http://schemas.microsoft.com/office/drawing/2014/main" xmlns="" id="{98AA3C8C-9316-4124-93A6-00E7BE12A85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783682" y="2023278"/>
            <a:ext cx="548640" cy="548640"/>
          </a:xfrm>
          <a:prstGeom prst="rect">
            <a:avLst/>
          </a:prstGeom>
        </p:spPr>
      </p:pic>
      <p:pic>
        <p:nvPicPr>
          <p:cNvPr id="37" name="Graphic 36" descr="Podium">
            <a:extLst>
              <a:ext uri="{FF2B5EF4-FFF2-40B4-BE49-F238E27FC236}">
                <a16:creationId xmlns:a16="http://schemas.microsoft.com/office/drawing/2014/main" xmlns="" id="{001FC6CA-DAE4-475E-AF50-5201BC2370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783682" y="934693"/>
            <a:ext cx="548640" cy="548640"/>
          </a:xfrm>
          <a:prstGeom prst="rect">
            <a:avLst/>
          </a:prstGeom>
        </p:spPr>
      </p:pic>
      <p:pic>
        <p:nvPicPr>
          <p:cNvPr id="39" name="Graphic 38" descr="Wedding cake">
            <a:extLst>
              <a:ext uri="{FF2B5EF4-FFF2-40B4-BE49-F238E27FC236}">
                <a16:creationId xmlns:a16="http://schemas.microsoft.com/office/drawing/2014/main" xmlns="" id="{52E4A0AC-7DEB-4618-8D35-1EA3552C0BC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8783682" y="3070440"/>
            <a:ext cx="548640" cy="548640"/>
          </a:xfrm>
          <a:prstGeom prst="rect">
            <a:avLst/>
          </a:prstGeom>
        </p:spPr>
      </p:pic>
      <p:pic>
        <p:nvPicPr>
          <p:cNvPr id="41" name="Graphic 40" descr="Present">
            <a:extLst>
              <a:ext uri="{FF2B5EF4-FFF2-40B4-BE49-F238E27FC236}">
                <a16:creationId xmlns:a16="http://schemas.microsoft.com/office/drawing/2014/main" xmlns="" id="{81526DC7-A1DE-4E01-98C2-7A8F81760B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8797842" y="4191692"/>
            <a:ext cx="548640" cy="548640"/>
          </a:xfrm>
          <a:prstGeom prst="rect">
            <a:avLst/>
          </a:prstGeom>
        </p:spPr>
      </p:pic>
      <p:pic>
        <p:nvPicPr>
          <p:cNvPr id="43" name="Graphic 42" descr="Clapping hands">
            <a:extLst>
              <a:ext uri="{FF2B5EF4-FFF2-40B4-BE49-F238E27FC236}">
                <a16:creationId xmlns:a16="http://schemas.microsoft.com/office/drawing/2014/main" xmlns="" id="{F741D9C4-2DAB-48E3-A37A-63CF7F04361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8783682" y="5177178"/>
            <a:ext cx="548640" cy="5486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D6B54E3-4402-4D08-8F4A-D8EC70696589}"/>
              </a:ext>
            </a:extLst>
          </p:cNvPr>
          <p:cNvGrpSpPr/>
          <p:nvPr/>
        </p:nvGrpSpPr>
        <p:grpSpPr>
          <a:xfrm>
            <a:off x="494577" y="967478"/>
            <a:ext cx="2032246" cy="757261"/>
            <a:chOff x="494577" y="967478"/>
            <a:chExt cx="2032246" cy="75726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A4D20C26-4F31-4EE4-9139-81ECED3E9BB8}"/>
                </a:ext>
              </a:extLst>
            </p:cNvPr>
            <p:cNvSpPr txBox="1"/>
            <p:nvPr/>
          </p:nvSpPr>
          <p:spPr>
            <a:xfrm>
              <a:off x="1182856" y="967478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مدخل الوحدة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EB3BF16E-B875-4525-8F20-03445249D946}"/>
                </a:ext>
              </a:extLst>
            </p:cNvPr>
            <p:cNvSpPr txBox="1"/>
            <p:nvPr/>
          </p:nvSpPr>
          <p:spPr>
            <a:xfrm>
              <a:off x="494577" y="1355407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أنشطة تمهيدية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8229025-31E7-4B8E-A512-AF128FABAE68}"/>
              </a:ext>
            </a:extLst>
          </p:cNvPr>
          <p:cNvGrpSpPr/>
          <p:nvPr/>
        </p:nvGrpSpPr>
        <p:grpSpPr>
          <a:xfrm>
            <a:off x="519491" y="1966653"/>
            <a:ext cx="2032247" cy="825435"/>
            <a:chOff x="519491" y="1966653"/>
            <a:chExt cx="2032247" cy="82543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5808F06-E532-481A-A022-92622020D281}"/>
                </a:ext>
              </a:extLst>
            </p:cNvPr>
            <p:cNvSpPr txBox="1"/>
            <p:nvPr/>
          </p:nvSpPr>
          <p:spPr>
            <a:xfrm>
              <a:off x="594234" y="1966653"/>
              <a:ext cx="1957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مشروع </a:t>
              </a:r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7179B74-6BB7-4432-9FA8-1D7AA219BD84}"/>
                </a:ext>
              </a:extLst>
            </p:cNvPr>
            <p:cNvSpPr txBox="1"/>
            <p:nvPr/>
          </p:nvSpPr>
          <p:spPr>
            <a:xfrm>
              <a:off x="519491" y="2422756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التعريف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بالمشروع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61D9F80-B6F7-4793-B2AC-44970236AF68}"/>
              </a:ext>
            </a:extLst>
          </p:cNvPr>
          <p:cNvGrpSpPr/>
          <p:nvPr/>
        </p:nvGrpSpPr>
        <p:grpSpPr>
          <a:xfrm>
            <a:off x="485318" y="2965828"/>
            <a:ext cx="2091333" cy="882321"/>
            <a:chOff x="485318" y="2965828"/>
            <a:chExt cx="2091333" cy="88232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9C65583-DAAD-4DD3-8331-E25B9CFCF256}"/>
                </a:ext>
              </a:extLst>
            </p:cNvPr>
            <p:cNvSpPr txBox="1"/>
            <p:nvPr/>
          </p:nvSpPr>
          <p:spPr>
            <a:xfrm>
              <a:off x="1232684" y="2965828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نص الاستماع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0EBB7A66-276A-4DEE-8A34-B37A6AAD2600}"/>
                </a:ext>
              </a:extLst>
            </p:cNvPr>
            <p:cNvSpPr txBox="1"/>
            <p:nvPr/>
          </p:nvSpPr>
          <p:spPr>
            <a:xfrm>
              <a:off x="485318" y="3478817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ناقلُ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الأمراض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AD3DC40-FE6A-44B1-BB6A-015C154E8C72}"/>
              </a:ext>
            </a:extLst>
          </p:cNvPr>
          <p:cNvGrpSpPr/>
          <p:nvPr/>
        </p:nvGrpSpPr>
        <p:grpSpPr>
          <a:xfrm>
            <a:off x="569319" y="3888145"/>
            <a:ext cx="2032247" cy="819336"/>
            <a:chOff x="569319" y="3888145"/>
            <a:chExt cx="2032247" cy="81933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038A6448-BBA9-4A78-991E-91C831395023}"/>
                </a:ext>
              </a:extLst>
            </p:cNvPr>
            <p:cNvSpPr txBox="1"/>
            <p:nvPr/>
          </p:nvSpPr>
          <p:spPr>
            <a:xfrm>
              <a:off x="594233" y="3888145"/>
              <a:ext cx="2007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نص الفهم</a:t>
              </a:r>
              <a:r>
                <a:rPr lang="ar-SY" sz="2000" b="1" dirty="0">
                  <a:latin typeface="Century Gothic" panose="020B0502020202020204" pitchFamily="34" charset="0"/>
                </a:rPr>
                <a:t> القرائي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27F5636D-BF6C-469B-B5AD-437BC6A5807F}"/>
                </a:ext>
              </a:extLst>
            </p:cNvPr>
            <p:cNvSpPr txBox="1"/>
            <p:nvPr/>
          </p:nvSpPr>
          <p:spPr>
            <a:xfrm>
              <a:off x="569319" y="4338149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التَّصحُّر وأثرُه في البيئةِ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CE22CC0-EFC5-4CFF-864D-859982C7244B}"/>
              </a:ext>
            </a:extLst>
          </p:cNvPr>
          <p:cNvGrpSpPr/>
          <p:nvPr/>
        </p:nvGrpSpPr>
        <p:grpSpPr>
          <a:xfrm>
            <a:off x="0" y="4882771"/>
            <a:ext cx="2626480" cy="999175"/>
            <a:chOff x="0" y="4882771"/>
            <a:chExt cx="2626480" cy="99917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5B50E0D9-558C-424B-9E5E-1E428B1BD0BC}"/>
                </a:ext>
              </a:extLst>
            </p:cNvPr>
            <p:cNvSpPr txBox="1"/>
            <p:nvPr/>
          </p:nvSpPr>
          <p:spPr>
            <a:xfrm>
              <a:off x="856344" y="4882771"/>
              <a:ext cx="1770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الظاهرة</a:t>
              </a:r>
              <a:r>
                <a:rPr lang="ar-SY" sz="2000" b="1" dirty="0">
                  <a:latin typeface="Century Gothic" panose="020B0502020202020204" pitchFamily="34" charset="0"/>
                </a:rPr>
                <a:t> الإملائية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91D5DE68-C8E8-4D26-B4FA-8AB0B4C64887}"/>
                </a:ext>
              </a:extLst>
            </p:cNvPr>
            <p:cNvSpPr txBox="1"/>
            <p:nvPr/>
          </p:nvSpPr>
          <p:spPr>
            <a:xfrm>
              <a:off x="0" y="5235615"/>
              <a:ext cx="2626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كلماتٌ حذفت الألفُ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وسطِها</a:t>
              </a:r>
            </a:p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همزتا القطع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والوصل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A0E03CF-23B5-45F7-8724-1790956E1455}"/>
              </a:ext>
            </a:extLst>
          </p:cNvPr>
          <p:cNvGrpSpPr/>
          <p:nvPr/>
        </p:nvGrpSpPr>
        <p:grpSpPr>
          <a:xfrm>
            <a:off x="8511822" y="5018246"/>
            <a:ext cx="2896654" cy="1119584"/>
            <a:chOff x="8511822" y="5018246"/>
            <a:chExt cx="2896654" cy="111958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D0EE3AC7-1166-4CF8-94EE-9976875DB3DC}"/>
                </a:ext>
              </a:extLst>
            </p:cNvPr>
            <p:cNvSpPr txBox="1"/>
            <p:nvPr/>
          </p:nvSpPr>
          <p:spPr>
            <a:xfrm>
              <a:off x="9564883" y="5018246"/>
              <a:ext cx="1567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التواصل</a:t>
              </a:r>
              <a:r>
                <a:rPr lang="ar-SY" sz="2000" b="1" dirty="0">
                  <a:latin typeface="Century Gothic" panose="020B0502020202020204" pitchFamily="34" charset="0"/>
                </a:rPr>
                <a:t> الكتابي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E07EFF8-6AED-4547-8635-F0D14451B0A0}"/>
                </a:ext>
              </a:extLst>
            </p:cNvPr>
            <p:cNvSpPr txBox="1"/>
            <p:nvPr/>
          </p:nvSpPr>
          <p:spPr>
            <a:xfrm>
              <a:off x="8511822" y="5491499"/>
              <a:ext cx="2896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كتابة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قصة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مشاهد معروضة</a:t>
              </a:r>
            </a:p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بناء فقرتين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687B8D2-74B7-4304-9227-983D84DBF996}"/>
              </a:ext>
            </a:extLst>
          </p:cNvPr>
          <p:cNvGrpSpPr/>
          <p:nvPr/>
        </p:nvGrpSpPr>
        <p:grpSpPr>
          <a:xfrm>
            <a:off x="9058002" y="3819100"/>
            <a:ext cx="2346122" cy="1063671"/>
            <a:chOff x="9058002" y="3819100"/>
            <a:chExt cx="2346122" cy="106367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F1D1D0B-826C-4A2A-A243-3A88454116ED}"/>
                </a:ext>
              </a:extLst>
            </p:cNvPr>
            <p:cNvSpPr txBox="1"/>
            <p:nvPr/>
          </p:nvSpPr>
          <p:spPr>
            <a:xfrm>
              <a:off x="9058002" y="3819100"/>
              <a:ext cx="1657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التواصل</a:t>
              </a:r>
              <a:r>
                <a:rPr lang="ar-SY" sz="2000" b="1" dirty="0">
                  <a:latin typeface="Century Gothic" panose="020B0502020202020204" pitchFamily="34" charset="0"/>
                </a:rPr>
                <a:t> الشفهي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215521E-18BB-4E15-B613-7637973B04D7}"/>
                </a:ext>
              </a:extLst>
            </p:cNvPr>
            <p:cNvSpPr txBox="1"/>
            <p:nvPr/>
          </p:nvSpPr>
          <p:spPr>
            <a:xfrm>
              <a:off x="9371878" y="4236440"/>
              <a:ext cx="2032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إبداء الرأي</a:t>
              </a:r>
            </a:p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وصف مشاهدات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6666481-2F5E-41E5-8906-8037FF1A4BDE}"/>
              </a:ext>
            </a:extLst>
          </p:cNvPr>
          <p:cNvGrpSpPr/>
          <p:nvPr/>
        </p:nvGrpSpPr>
        <p:grpSpPr>
          <a:xfrm>
            <a:off x="9332322" y="2970377"/>
            <a:ext cx="2032246" cy="640769"/>
            <a:chOff x="9332322" y="2970377"/>
            <a:chExt cx="2032246" cy="64076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1E798B48-C546-4740-903B-9FE6949592D8}"/>
                </a:ext>
              </a:extLst>
            </p:cNvPr>
            <p:cNvSpPr txBox="1"/>
            <p:nvPr/>
          </p:nvSpPr>
          <p:spPr>
            <a:xfrm>
              <a:off x="9332322" y="2970377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النص الشعري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BF2DD72F-DB6B-4E9A-91B9-50A085600F4E}"/>
                </a:ext>
              </a:extLst>
            </p:cNvPr>
            <p:cNvSpPr txBox="1"/>
            <p:nvPr/>
          </p:nvSpPr>
          <p:spPr>
            <a:xfrm>
              <a:off x="9332322" y="3241814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لِمَ تأتِ الفراشةُ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؟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AC6ABDD-BAF0-49E6-BD00-C6F939C8BFF7}"/>
              </a:ext>
            </a:extLst>
          </p:cNvPr>
          <p:cNvGrpSpPr/>
          <p:nvPr/>
        </p:nvGrpSpPr>
        <p:grpSpPr>
          <a:xfrm>
            <a:off x="8886011" y="1975624"/>
            <a:ext cx="2478557" cy="917768"/>
            <a:chOff x="8886011" y="1975624"/>
            <a:chExt cx="2478557" cy="917768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5DE1C71B-43C0-4E29-929D-902D65F318BA}"/>
                </a:ext>
              </a:extLst>
            </p:cNvPr>
            <p:cNvSpPr txBox="1"/>
            <p:nvPr/>
          </p:nvSpPr>
          <p:spPr>
            <a:xfrm>
              <a:off x="9332322" y="1975624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 smtClean="0">
                  <a:latin typeface="Century Gothic" panose="020B0502020202020204" pitchFamily="34" charset="0"/>
                </a:rPr>
                <a:t>الرسم </a:t>
              </a:r>
              <a:r>
                <a:rPr lang="ar-SY" sz="2000" b="1" dirty="0">
                  <a:latin typeface="Century Gothic" panose="020B0502020202020204" pitchFamily="34" charset="0"/>
                </a:rPr>
                <a:t>الكتابي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AA41D9EB-62CC-49F3-BF0F-5F5601F7BBD4}"/>
                </a:ext>
              </a:extLst>
            </p:cNvPr>
            <p:cNvSpPr txBox="1"/>
            <p:nvPr/>
          </p:nvSpPr>
          <p:spPr>
            <a:xfrm>
              <a:off x="8886011" y="2247061"/>
              <a:ext cx="2478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الحروف المرتكزة على السطر</a:t>
              </a:r>
            </a:p>
            <a:p>
              <a:pPr algn="ctr"/>
              <a:r>
                <a:rPr lang="ar-SY" dirty="0">
                  <a:solidFill>
                    <a:schemeClr val="bg1"/>
                  </a:solidFill>
                </a:rPr>
                <a:t>[</a:t>
              </a:r>
              <a:r>
                <a:rPr lang="ar-SY" b="1" dirty="0">
                  <a:solidFill>
                    <a:schemeClr val="bg1"/>
                  </a:solidFill>
                </a:rPr>
                <a:t>ب  د  ط  ف</a:t>
              </a:r>
              <a:r>
                <a:rPr lang="ar-SY" dirty="0">
                  <a:solidFill>
                    <a:schemeClr val="bg1"/>
                  </a:solidFill>
                </a:rPr>
                <a:t>]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CED76C2-F94A-45BD-B596-08E93EA33A26}"/>
              </a:ext>
            </a:extLst>
          </p:cNvPr>
          <p:cNvGrpSpPr/>
          <p:nvPr/>
        </p:nvGrpSpPr>
        <p:grpSpPr>
          <a:xfrm>
            <a:off x="8886011" y="958334"/>
            <a:ext cx="2057340" cy="1015679"/>
            <a:chOff x="8886011" y="958334"/>
            <a:chExt cx="2057340" cy="101567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76F5A9E3-84F6-4295-B0FF-6E4314EED273}"/>
                </a:ext>
              </a:extLst>
            </p:cNvPr>
            <p:cNvSpPr txBox="1"/>
            <p:nvPr/>
          </p:nvSpPr>
          <p:spPr>
            <a:xfrm>
              <a:off x="9153073" y="958334"/>
              <a:ext cx="1790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الوظيفة</a:t>
              </a:r>
              <a:r>
                <a:rPr lang="ar-SY" sz="2000" b="1" dirty="0">
                  <a:latin typeface="Century Gothic" panose="020B0502020202020204" pitchFamily="34" charset="0"/>
                </a:rPr>
                <a:t> النحوية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04003622-D990-4175-A5A3-24FA2BA5F32C}"/>
                </a:ext>
              </a:extLst>
            </p:cNvPr>
            <p:cNvSpPr txBox="1"/>
            <p:nvPr/>
          </p:nvSpPr>
          <p:spPr>
            <a:xfrm>
              <a:off x="8886011" y="1327682"/>
              <a:ext cx="2032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الكلمة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 ا لجملة</a:t>
              </a:r>
            </a:p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المبتدأ و الخبر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61AC4F01-6A3C-491F-A4C7-891A6B46686A}"/>
              </a:ext>
            </a:extLst>
          </p:cNvPr>
          <p:cNvSpPr/>
          <p:nvPr/>
        </p:nvSpPr>
        <p:spPr>
          <a:xfrm rot="20257163">
            <a:off x="4147312" y="4533280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D4825A81-CEB1-41A4-A4AA-74D5D98DEED6}"/>
              </a:ext>
            </a:extLst>
          </p:cNvPr>
          <p:cNvSpPr/>
          <p:nvPr/>
        </p:nvSpPr>
        <p:spPr>
          <a:xfrm rot="20257163">
            <a:off x="3802578" y="3302071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DA9875F3-5543-48BB-8005-2AB372F192C1}"/>
              </a:ext>
            </a:extLst>
          </p:cNvPr>
          <p:cNvSpPr/>
          <p:nvPr/>
        </p:nvSpPr>
        <p:spPr>
          <a:xfrm rot="20257163">
            <a:off x="4056154" y="2146379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A671EC0C-4617-4856-8237-7D0E7EBD6879}"/>
              </a:ext>
            </a:extLst>
          </p:cNvPr>
          <p:cNvSpPr/>
          <p:nvPr/>
        </p:nvSpPr>
        <p:spPr>
          <a:xfrm rot="20257163">
            <a:off x="4934857" y="1310359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682F6EBC-A56C-4835-81AB-81AAD676BE18}"/>
              </a:ext>
            </a:extLst>
          </p:cNvPr>
          <p:cNvSpPr/>
          <p:nvPr/>
        </p:nvSpPr>
        <p:spPr>
          <a:xfrm rot="20257163">
            <a:off x="7157159" y="1216641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B3C82B20-3DF3-47C5-9482-CAA043B0CFB7}"/>
              </a:ext>
            </a:extLst>
          </p:cNvPr>
          <p:cNvSpPr/>
          <p:nvPr/>
        </p:nvSpPr>
        <p:spPr>
          <a:xfrm rot="20257163">
            <a:off x="8057315" y="2153486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7CC8C3AA-02C9-4770-BC73-EA17F260B9AF}"/>
              </a:ext>
            </a:extLst>
          </p:cNvPr>
          <p:cNvSpPr/>
          <p:nvPr/>
        </p:nvSpPr>
        <p:spPr>
          <a:xfrm rot="20257163">
            <a:off x="8364686" y="3276532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9C032F6E-1CA8-4A33-9CEE-39EB950A1A05}"/>
              </a:ext>
            </a:extLst>
          </p:cNvPr>
          <p:cNvSpPr/>
          <p:nvPr/>
        </p:nvSpPr>
        <p:spPr>
          <a:xfrm rot="20257163">
            <a:off x="7203880" y="5242276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A45E0E5-04CD-474E-826B-4784975D0D6E}"/>
              </a:ext>
            </a:extLst>
          </p:cNvPr>
          <p:cNvSpPr/>
          <p:nvPr/>
        </p:nvSpPr>
        <p:spPr>
          <a:xfrm flipH="1">
            <a:off x="7043059" y="5284584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018BDAE-A2F2-49A5-B773-AC9FB8FDA8C4}"/>
              </a:ext>
            </a:extLst>
          </p:cNvPr>
          <p:cNvSpPr/>
          <p:nvPr/>
        </p:nvSpPr>
        <p:spPr>
          <a:xfrm flipH="1">
            <a:off x="8215784" y="3266011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A287BA4-FC3D-4C4D-80BD-3648266BB674}"/>
              </a:ext>
            </a:extLst>
          </p:cNvPr>
          <p:cNvSpPr/>
          <p:nvPr/>
        </p:nvSpPr>
        <p:spPr>
          <a:xfrm flipH="1">
            <a:off x="7928430" y="2142143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C87A3A2-EA03-4E97-B902-FC6E06FBC7D8}"/>
              </a:ext>
            </a:extLst>
          </p:cNvPr>
          <p:cNvSpPr/>
          <p:nvPr/>
        </p:nvSpPr>
        <p:spPr>
          <a:xfrm flipH="1">
            <a:off x="7043059" y="1209013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92033CC-8649-4399-8EF9-0D597C621398}"/>
              </a:ext>
            </a:extLst>
          </p:cNvPr>
          <p:cNvSpPr/>
          <p:nvPr/>
        </p:nvSpPr>
        <p:spPr>
          <a:xfrm>
            <a:off x="4767944" y="1311302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91D9F66C-8A53-4110-B56F-26F8DEB5D44A}"/>
              </a:ext>
            </a:extLst>
          </p:cNvPr>
          <p:cNvSpPr/>
          <p:nvPr/>
        </p:nvSpPr>
        <p:spPr>
          <a:xfrm>
            <a:off x="3924085" y="2142143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7A5301F-55FA-4863-AA9E-68837FF24BA4}"/>
              </a:ext>
            </a:extLst>
          </p:cNvPr>
          <p:cNvSpPr/>
          <p:nvPr/>
        </p:nvSpPr>
        <p:spPr>
          <a:xfrm>
            <a:off x="3652561" y="3262086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2DD1AE2-87FC-4676-A0D5-7A42E420C9B7}"/>
              </a:ext>
            </a:extLst>
          </p:cNvPr>
          <p:cNvSpPr/>
          <p:nvPr/>
        </p:nvSpPr>
        <p:spPr>
          <a:xfrm>
            <a:off x="3988085" y="4518164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71" grpId="0" animBg="1"/>
      <p:bldP spid="19" grpId="0" animBg="1"/>
      <p:bldP spid="58" grpId="0" animBg="1"/>
      <p:bldP spid="59" grpId="0" animBg="1"/>
      <p:bldP spid="60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18" grpId="0" animBg="1"/>
      <p:bldP spid="20" grpId="0" animBg="1"/>
      <p:bldP spid="21" grpId="0" animBg="1"/>
      <p:bldP spid="22" grpId="0" animBg="1"/>
      <p:bldP spid="17" grpId="0" animBg="1"/>
      <p:bldP spid="16" grpId="0" animBg="1"/>
      <p:bldP spid="15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sp>
        <p:nvSpPr>
          <p:cNvPr id="14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988300" y="175750"/>
            <a:ext cx="1738744" cy="461665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أُحَلِّلُ شفهيًّا :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1026" name="Picture 2" descr="C:\Users\Win7\Desktop\book 1\bobby_studying_hg_cl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39" y="72323"/>
            <a:ext cx="1068533" cy="66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90">
            <a:extLst>
              <a:ext uri="{FF2B5EF4-FFF2-40B4-BE49-F238E27FC236}">
                <a16:creationId xmlns="" xmlns:a16="http://schemas.microsoft.com/office/drawing/2014/main" id="{0D517EB2-01CC-4FE8-9794-803FF58548AE}"/>
              </a:ext>
            </a:extLst>
          </p:cNvPr>
          <p:cNvGrpSpPr/>
          <p:nvPr/>
        </p:nvGrpSpPr>
        <p:grpSpPr>
          <a:xfrm>
            <a:off x="1445935" y="1871903"/>
            <a:ext cx="5503749" cy="645820"/>
            <a:chOff x="5518993" y="1378890"/>
            <a:chExt cx="5503749" cy="645820"/>
          </a:xfrm>
        </p:grpSpPr>
        <p:sp>
          <p:nvSpPr>
            <p:cNvPr id="21" name="Rectangle 32">
              <a:extLst>
                <a:ext uri="{FF2B5EF4-FFF2-40B4-BE49-F238E27FC236}">
                  <a16:creationId xmlns="" xmlns:a16="http://schemas.microsoft.com/office/drawing/2014/main" id="{E1661676-CFAC-4FA4-AADD-0BB58B205DEC}"/>
                </a:ext>
              </a:extLst>
            </p:cNvPr>
            <p:cNvSpPr/>
            <p:nvPr/>
          </p:nvSpPr>
          <p:spPr>
            <a:xfrm>
              <a:off x="5518993" y="1401946"/>
              <a:ext cx="519769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1">
              <a:extLst>
                <a:ext uri="{FF2B5EF4-FFF2-40B4-BE49-F238E27FC236}">
                  <a16:creationId xmlns="" xmlns:a16="http://schemas.microsoft.com/office/drawing/2014/main" id="{6ACC9FA2-EE6B-475E-A2D2-D795F79077F4}"/>
                </a:ext>
              </a:extLst>
            </p:cNvPr>
            <p:cNvGrpSpPr/>
            <p:nvPr/>
          </p:nvGrpSpPr>
          <p:grpSpPr>
            <a:xfrm>
              <a:off x="10485639" y="1378890"/>
              <a:ext cx="537103" cy="534197"/>
              <a:chOff x="11049987" y="1270856"/>
              <a:chExt cx="537103" cy="534197"/>
            </a:xfrm>
          </p:grpSpPr>
          <p:sp>
            <p:nvSpPr>
              <p:cNvPr id="29" name="Teardrop 36">
                <a:extLst>
                  <a:ext uri="{FF2B5EF4-FFF2-40B4-BE49-F238E27FC236}">
                    <a16:creationId xmlns="" xmlns:a16="http://schemas.microsoft.com/office/drawing/2014/main" id="{BD22C72F-0760-4998-BB72-F02C0C1E1CA9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37">
                <a:extLst>
                  <a:ext uri="{FF2B5EF4-FFF2-40B4-BE49-F238E27FC236}">
                    <a16:creationId xmlns="" xmlns:a16="http://schemas.microsoft.com/office/drawing/2014/main" id="{88099A5C-23D3-4F36-8950-1342B9B4D0BD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78">
              <a:extLst>
                <a:ext uri="{FF2B5EF4-FFF2-40B4-BE49-F238E27FC236}">
                  <a16:creationId xmlns="" xmlns:a16="http://schemas.microsoft.com/office/drawing/2014/main" id="{BC38886A-A9A0-4A2F-A6BF-F1C0DA7D8DF6}"/>
                </a:ext>
              </a:extLst>
            </p:cNvPr>
            <p:cNvSpPr txBox="1"/>
            <p:nvPr/>
          </p:nvSpPr>
          <p:spPr>
            <a:xfrm>
              <a:off x="5833473" y="1482586"/>
              <a:ext cx="4835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أ. تَبَسمِ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الجَدِّ واِقْتِرابِهِ مِنْ حَفِيدَيهِ، وَضمِّهِمَا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اِلَيهِ</a:t>
              </a:r>
              <a:endParaRPr lang="ar-SY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1" name="Group 89">
            <a:extLst>
              <a:ext uri="{FF2B5EF4-FFF2-40B4-BE49-F238E27FC236}">
                <a16:creationId xmlns="" xmlns:a16="http://schemas.microsoft.com/office/drawing/2014/main" id="{3CA8D11D-A767-4398-8E30-9ABDEDA0A9E9}"/>
              </a:ext>
            </a:extLst>
          </p:cNvPr>
          <p:cNvGrpSpPr/>
          <p:nvPr/>
        </p:nvGrpSpPr>
        <p:grpSpPr>
          <a:xfrm>
            <a:off x="1526538" y="3062008"/>
            <a:ext cx="6668221" cy="637097"/>
            <a:chOff x="5332759" y="2568995"/>
            <a:chExt cx="5689983" cy="637097"/>
          </a:xfrm>
        </p:grpSpPr>
        <p:sp>
          <p:nvSpPr>
            <p:cNvPr id="32" name="Rectangle 33">
              <a:extLst>
                <a:ext uri="{FF2B5EF4-FFF2-40B4-BE49-F238E27FC236}">
                  <a16:creationId xmlns="" xmlns:a16="http://schemas.microsoft.com/office/drawing/2014/main" id="{553F96CE-F6D6-4602-9D85-1EF024B2ABF6}"/>
                </a:ext>
              </a:extLst>
            </p:cNvPr>
            <p:cNvSpPr/>
            <p:nvPr/>
          </p:nvSpPr>
          <p:spPr>
            <a:xfrm>
              <a:off x="5332759" y="2583328"/>
              <a:ext cx="537094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42">
              <a:extLst>
                <a:ext uri="{FF2B5EF4-FFF2-40B4-BE49-F238E27FC236}">
                  <a16:creationId xmlns="" xmlns:a16="http://schemas.microsoft.com/office/drawing/2014/main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41" name="Teardrop 43">
                <a:extLst>
                  <a:ext uri="{FF2B5EF4-FFF2-40B4-BE49-F238E27FC236}">
                    <a16:creationId xmlns="" xmlns:a16="http://schemas.microsoft.com/office/drawing/2014/main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4">
                <a:extLst>
                  <a:ext uri="{FF2B5EF4-FFF2-40B4-BE49-F238E27FC236}">
                    <a16:creationId xmlns="" xmlns:a16="http://schemas.microsoft.com/office/drawing/2014/main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79">
              <a:extLst>
                <a:ext uri="{FF2B5EF4-FFF2-40B4-BE49-F238E27FC236}">
                  <a16:creationId xmlns="" xmlns:a16="http://schemas.microsoft.com/office/drawing/2014/main" id="{D05D65E6-F779-4A21-8B0E-F10A7474C23C}"/>
                </a:ext>
              </a:extLst>
            </p:cNvPr>
            <p:cNvSpPr txBox="1"/>
            <p:nvPr/>
          </p:nvSpPr>
          <p:spPr>
            <a:xfrm>
              <a:off x="5472241" y="2651557"/>
              <a:ext cx="5231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*- تصرُّف سليم يزيد من الألفة و المحبَّة بين الجدّ و أحفاده</a:t>
              </a:r>
            </a:p>
          </p:txBody>
        </p:sp>
      </p:grpSp>
      <p:grpSp>
        <p:nvGrpSpPr>
          <p:cNvPr id="43" name="Group 88">
            <a:extLst>
              <a:ext uri="{FF2B5EF4-FFF2-40B4-BE49-F238E27FC236}">
                <a16:creationId xmlns="" xmlns:a16="http://schemas.microsoft.com/office/drawing/2014/main" id="{75841E1E-8B82-467C-8892-9F1C81360E9E}"/>
              </a:ext>
            </a:extLst>
          </p:cNvPr>
          <p:cNvGrpSpPr/>
          <p:nvPr/>
        </p:nvGrpSpPr>
        <p:grpSpPr>
          <a:xfrm>
            <a:off x="1643465" y="4305895"/>
            <a:ext cx="4985150" cy="640328"/>
            <a:chOff x="6037592" y="3890007"/>
            <a:chExt cx="4985150" cy="640328"/>
          </a:xfrm>
        </p:grpSpPr>
        <p:sp>
          <p:nvSpPr>
            <p:cNvPr id="44" name="Rectangle 34">
              <a:extLst>
                <a:ext uri="{FF2B5EF4-FFF2-40B4-BE49-F238E27FC236}">
                  <a16:creationId xmlns="" xmlns:a16="http://schemas.microsoft.com/office/drawing/2014/main" id="{F0E9C49C-4506-4E64-B030-24CA0980B403}"/>
                </a:ext>
              </a:extLst>
            </p:cNvPr>
            <p:cNvSpPr/>
            <p:nvPr/>
          </p:nvSpPr>
          <p:spPr>
            <a:xfrm>
              <a:off x="6037592" y="3907571"/>
              <a:ext cx="4666112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5">
              <a:extLst>
                <a:ext uri="{FF2B5EF4-FFF2-40B4-BE49-F238E27FC236}">
                  <a16:creationId xmlns="" xmlns:a16="http://schemas.microsoft.com/office/drawing/2014/main" id="{3B8DA231-9F34-4C5F-B056-12FC47D0C9B1}"/>
                </a:ext>
              </a:extLst>
            </p:cNvPr>
            <p:cNvGrpSpPr/>
            <p:nvPr/>
          </p:nvGrpSpPr>
          <p:grpSpPr>
            <a:xfrm>
              <a:off x="10485639" y="3890007"/>
              <a:ext cx="537103" cy="534197"/>
              <a:chOff x="11049987" y="1270856"/>
              <a:chExt cx="537103" cy="534197"/>
            </a:xfrm>
          </p:grpSpPr>
          <p:sp>
            <p:nvSpPr>
              <p:cNvPr id="48" name="Teardrop 46">
                <a:extLst>
                  <a:ext uri="{FF2B5EF4-FFF2-40B4-BE49-F238E27FC236}">
                    <a16:creationId xmlns="" xmlns:a16="http://schemas.microsoft.com/office/drawing/2014/main" id="{A297CF3D-879C-463E-8C36-87CE0C4B0826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7">
                <a:extLst>
                  <a:ext uri="{FF2B5EF4-FFF2-40B4-BE49-F238E27FC236}">
                    <a16:creationId xmlns="" xmlns:a16="http://schemas.microsoft.com/office/drawing/2014/main" id="{C6330538-F312-4782-A253-A7FEA0CFD897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80">
              <a:extLst>
                <a:ext uri="{FF2B5EF4-FFF2-40B4-BE49-F238E27FC236}">
                  <a16:creationId xmlns="" xmlns:a16="http://schemas.microsoft.com/office/drawing/2014/main" id="{468CED4C-DD6C-40A7-8FAC-033705BBAAFB}"/>
                </a:ext>
              </a:extLst>
            </p:cNvPr>
            <p:cNvSpPr txBox="1"/>
            <p:nvPr/>
          </p:nvSpPr>
          <p:spPr>
            <a:xfrm>
              <a:off x="6468211" y="4011723"/>
              <a:ext cx="4228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ب. تَناوُلِ الفَوَاكِهِ والعَصائرِ الطَّازَجةِ</a:t>
              </a:r>
            </a:p>
          </p:txBody>
        </p:sp>
      </p:grpSp>
      <p:grpSp>
        <p:nvGrpSpPr>
          <p:cNvPr id="50" name="Group 87">
            <a:extLst>
              <a:ext uri="{FF2B5EF4-FFF2-40B4-BE49-F238E27FC236}">
                <a16:creationId xmlns="" xmlns:a16="http://schemas.microsoft.com/office/drawing/2014/main" id="{C3AD7D9E-3942-4DD4-AC38-B9D1A9AC0FB3}"/>
              </a:ext>
            </a:extLst>
          </p:cNvPr>
          <p:cNvGrpSpPr/>
          <p:nvPr/>
        </p:nvGrpSpPr>
        <p:grpSpPr>
          <a:xfrm>
            <a:off x="1456681" y="5505254"/>
            <a:ext cx="6434046" cy="637191"/>
            <a:chOff x="4588696" y="5063739"/>
            <a:chExt cx="6434046" cy="637191"/>
          </a:xfrm>
        </p:grpSpPr>
        <p:sp>
          <p:nvSpPr>
            <p:cNvPr id="51" name="Rectangle 35">
              <a:extLst>
                <a:ext uri="{FF2B5EF4-FFF2-40B4-BE49-F238E27FC236}">
                  <a16:creationId xmlns="" xmlns:a16="http://schemas.microsoft.com/office/drawing/2014/main" id="{75F38BB3-6A51-4C77-8C35-8D3E2454CDEE}"/>
                </a:ext>
              </a:extLst>
            </p:cNvPr>
            <p:cNvSpPr/>
            <p:nvPr/>
          </p:nvSpPr>
          <p:spPr>
            <a:xfrm>
              <a:off x="4588696" y="5078166"/>
              <a:ext cx="6108353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48">
              <a:extLst>
                <a:ext uri="{FF2B5EF4-FFF2-40B4-BE49-F238E27FC236}">
                  <a16:creationId xmlns="" xmlns:a16="http://schemas.microsoft.com/office/drawing/2014/main" id="{B3D166D6-D7E1-4A1F-AA96-B76699AB7892}"/>
                </a:ext>
              </a:extLst>
            </p:cNvPr>
            <p:cNvGrpSpPr/>
            <p:nvPr/>
          </p:nvGrpSpPr>
          <p:grpSpPr>
            <a:xfrm>
              <a:off x="10485639" y="5063739"/>
              <a:ext cx="537103" cy="534197"/>
              <a:chOff x="11049987" y="1270856"/>
              <a:chExt cx="537103" cy="534197"/>
            </a:xfrm>
          </p:grpSpPr>
          <p:sp>
            <p:nvSpPr>
              <p:cNvPr id="54" name="Teardrop 49">
                <a:extLst>
                  <a:ext uri="{FF2B5EF4-FFF2-40B4-BE49-F238E27FC236}">
                    <a16:creationId xmlns="" xmlns:a16="http://schemas.microsoft.com/office/drawing/2014/main" id="{B930088A-1038-4387-B4FF-38D61966927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0">
                <a:extLst>
                  <a:ext uri="{FF2B5EF4-FFF2-40B4-BE49-F238E27FC236}">
                    <a16:creationId xmlns="" xmlns:a16="http://schemas.microsoft.com/office/drawing/2014/main" id="{672360E4-99B8-4CAB-B355-886793963526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81">
              <a:extLst>
                <a:ext uri="{FF2B5EF4-FFF2-40B4-BE49-F238E27FC236}">
                  <a16:creationId xmlns="" xmlns:a16="http://schemas.microsoft.com/office/drawing/2014/main" id="{34C71521-DCCE-468F-BA00-4545E1251D1F}"/>
                </a:ext>
              </a:extLst>
            </p:cNvPr>
            <p:cNvSpPr txBox="1"/>
            <p:nvPr/>
          </p:nvSpPr>
          <p:spPr>
            <a:xfrm>
              <a:off x="4806956" y="5190819"/>
              <a:ext cx="5890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*- تصرُّف سليم لأنَّ الأطعمة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الصّحيَّة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مفيدة لجسم الإنسان</a:t>
              </a:r>
            </a:p>
          </p:txBody>
        </p:sp>
      </p:grpSp>
      <p:grpSp>
        <p:nvGrpSpPr>
          <p:cNvPr id="56" name="Group 20">
            <a:extLst>
              <a:ext uri="{FF2B5EF4-FFF2-40B4-BE49-F238E27FC236}">
                <a16:creationId xmlns="" xmlns:a16="http://schemas.microsoft.com/office/drawing/2014/main" id="{E83CD384-4E5D-414C-9597-69077999E646}"/>
              </a:ext>
            </a:extLst>
          </p:cNvPr>
          <p:cNvGrpSpPr/>
          <p:nvPr/>
        </p:nvGrpSpPr>
        <p:grpSpPr>
          <a:xfrm>
            <a:off x="1008066" y="1760280"/>
            <a:ext cx="822423" cy="822423"/>
            <a:chOff x="3608900" y="1227358"/>
            <a:chExt cx="822423" cy="822423"/>
          </a:xfrm>
        </p:grpSpPr>
        <p:sp>
          <p:nvSpPr>
            <p:cNvPr id="57" name="Oval 21">
              <a:extLst>
                <a:ext uri="{FF2B5EF4-FFF2-40B4-BE49-F238E27FC236}">
                  <a16:creationId xmlns="" xmlns:a16="http://schemas.microsoft.com/office/drawing/2014/main" id="{46F44D83-FF0D-407A-A3BF-8A4207C5742F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99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22">
              <a:extLst>
                <a:ext uri="{FF2B5EF4-FFF2-40B4-BE49-F238E27FC236}">
                  <a16:creationId xmlns="" xmlns:a16="http://schemas.microsoft.com/office/drawing/2014/main" id="{19DC3F46-B00C-4964-BF5C-C0A592457698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23">
            <a:extLst>
              <a:ext uri="{FF2B5EF4-FFF2-40B4-BE49-F238E27FC236}">
                <a16:creationId xmlns="" xmlns:a16="http://schemas.microsoft.com/office/drawing/2014/main" id="{3D86FA54-C95D-442C-A3CE-05EFCE0C5E97}"/>
              </a:ext>
            </a:extLst>
          </p:cNvPr>
          <p:cNvGrpSpPr/>
          <p:nvPr/>
        </p:nvGrpSpPr>
        <p:grpSpPr>
          <a:xfrm>
            <a:off x="1012795" y="2945398"/>
            <a:ext cx="822423" cy="822423"/>
            <a:chOff x="3608900" y="1227358"/>
            <a:chExt cx="822423" cy="822423"/>
          </a:xfrm>
        </p:grpSpPr>
        <p:sp>
          <p:nvSpPr>
            <p:cNvPr id="60" name="Oval 24">
              <a:extLst>
                <a:ext uri="{FF2B5EF4-FFF2-40B4-BE49-F238E27FC236}">
                  <a16:creationId xmlns="" xmlns:a16="http://schemas.microsoft.com/office/drawing/2014/main" id="{AE80951A-3F18-444F-B0CA-D07B517291A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25">
              <a:extLst>
                <a:ext uri="{FF2B5EF4-FFF2-40B4-BE49-F238E27FC236}">
                  <a16:creationId xmlns="" xmlns:a16="http://schemas.microsoft.com/office/drawing/2014/main" id="{5000CC32-420A-446C-AD48-2B3AF6CF07F8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26">
            <a:extLst>
              <a:ext uri="{FF2B5EF4-FFF2-40B4-BE49-F238E27FC236}">
                <a16:creationId xmlns="" xmlns:a16="http://schemas.microsoft.com/office/drawing/2014/main" id="{ED41D5FC-F9E9-4280-9EEF-1921F55A1193}"/>
              </a:ext>
            </a:extLst>
          </p:cNvPr>
          <p:cNvGrpSpPr/>
          <p:nvPr/>
        </p:nvGrpSpPr>
        <p:grpSpPr>
          <a:xfrm>
            <a:off x="1000865" y="4228770"/>
            <a:ext cx="822423" cy="822423"/>
            <a:chOff x="3608900" y="1227358"/>
            <a:chExt cx="822423" cy="822423"/>
          </a:xfrm>
        </p:grpSpPr>
        <p:sp>
          <p:nvSpPr>
            <p:cNvPr id="63" name="Oval 27">
              <a:extLst>
                <a:ext uri="{FF2B5EF4-FFF2-40B4-BE49-F238E27FC236}">
                  <a16:creationId xmlns="" xmlns:a16="http://schemas.microsoft.com/office/drawing/2014/main" id="{5887AA1B-22EA-4C99-B84A-F7A13BC939CE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2D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28">
              <a:extLst>
                <a:ext uri="{FF2B5EF4-FFF2-40B4-BE49-F238E27FC236}">
                  <a16:creationId xmlns="" xmlns:a16="http://schemas.microsoft.com/office/drawing/2014/main" id="{26397492-06F3-4D4C-BC6E-3279D4D741A1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29">
            <a:extLst>
              <a:ext uri="{FF2B5EF4-FFF2-40B4-BE49-F238E27FC236}">
                <a16:creationId xmlns="" xmlns:a16="http://schemas.microsoft.com/office/drawing/2014/main" id="{196EDE46-1EE4-4A80-82EF-1DCE50FC8BC9}"/>
              </a:ext>
            </a:extLst>
          </p:cNvPr>
          <p:cNvGrpSpPr/>
          <p:nvPr/>
        </p:nvGrpSpPr>
        <p:grpSpPr>
          <a:xfrm>
            <a:off x="955841" y="5420312"/>
            <a:ext cx="822423" cy="822423"/>
            <a:chOff x="3608900" y="1227358"/>
            <a:chExt cx="822423" cy="822423"/>
          </a:xfrm>
        </p:grpSpPr>
        <p:sp>
          <p:nvSpPr>
            <p:cNvPr id="66" name="Oval 30">
              <a:extLst>
                <a:ext uri="{FF2B5EF4-FFF2-40B4-BE49-F238E27FC236}">
                  <a16:creationId xmlns="" xmlns:a16="http://schemas.microsoft.com/office/drawing/2014/main" id="{DE27BF97-1E58-4FF3-8DA6-D47CA4D4734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2D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31">
              <a:extLst>
                <a:ext uri="{FF2B5EF4-FFF2-40B4-BE49-F238E27FC236}">
                  <a16:creationId xmlns="" xmlns:a16="http://schemas.microsoft.com/office/drawing/2014/main" id="{01AF5B98-BE49-4B8A-9DBE-002BBA074021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8" name="Graphic 3" descr="Bar chart">
            <a:extLst>
              <a:ext uri="{FF2B5EF4-FFF2-40B4-BE49-F238E27FC236}">
                <a16:creationId xmlns="" xmlns:a16="http://schemas.microsoft.com/office/drawing/2014/main" id="{850202CA-6720-44F0-A8A0-45C33C1FB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3030" y="3192523"/>
            <a:ext cx="365760" cy="365760"/>
          </a:xfrm>
          <a:prstGeom prst="rect">
            <a:avLst/>
          </a:prstGeom>
        </p:spPr>
      </p:pic>
      <p:pic>
        <p:nvPicPr>
          <p:cNvPr id="69" name="Graphic 5" descr="Upward trend RTL">
            <a:extLst>
              <a:ext uri="{FF2B5EF4-FFF2-40B4-BE49-F238E27FC236}">
                <a16:creationId xmlns="" xmlns:a16="http://schemas.microsoft.com/office/drawing/2014/main" id="{D02DFA87-F48B-4CA9-ABEC-CCD25DCFCD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9197" y="1985663"/>
            <a:ext cx="365760" cy="365760"/>
          </a:xfrm>
          <a:prstGeom prst="rect">
            <a:avLst/>
          </a:prstGeom>
        </p:spPr>
      </p:pic>
      <p:pic>
        <p:nvPicPr>
          <p:cNvPr id="70" name="Graphic 71" descr="Eye">
            <a:extLst>
              <a:ext uri="{FF2B5EF4-FFF2-40B4-BE49-F238E27FC236}">
                <a16:creationId xmlns="" xmlns:a16="http://schemas.microsoft.com/office/drawing/2014/main" id="{0E0CADBC-8525-473E-83B1-0FC809F0BC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32378" y="4475564"/>
            <a:ext cx="365760" cy="365760"/>
          </a:xfrm>
          <a:prstGeom prst="rect">
            <a:avLst/>
          </a:prstGeom>
        </p:spPr>
      </p:pic>
      <p:pic>
        <p:nvPicPr>
          <p:cNvPr id="71" name="Graphic 73" descr="Target">
            <a:extLst>
              <a:ext uri="{FF2B5EF4-FFF2-40B4-BE49-F238E27FC236}">
                <a16:creationId xmlns="" xmlns:a16="http://schemas.microsoft.com/office/drawing/2014/main" id="{B2B6365B-2099-4035-8AA1-576D215B748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84172" y="5652452"/>
            <a:ext cx="365760" cy="365760"/>
          </a:xfrm>
          <a:prstGeom prst="rect">
            <a:avLst/>
          </a:prstGeom>
        </p:spPr>
      </p:pic>
      <p:grpSp>
        <p:nvGrpSpPr>
          <p:cNvPr id="72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4706142" y="807341"/>
            <a:ext cx="4847125" cy="645820"/>
            <a:chOff x="676027" y="1378890"/>
            <a:chExt cx="4847125" cy="645820"/>
          </a:xfrm>
        </p:grpSpPr>
        <p:sp>
          <p:nvSpPr>
            <p:cNvPr id="73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28" y="1401946"/>
              <a:ext cx="45653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76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793278" y="1484132"/>
              <a:ext cx="4088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1. أُبْدِي رَأيِي فِي المَوْقِفَين الآتِيينِ :</a:t>
              </a:r>
            </a:p>
          </p:txBody>
        </p:sp>
      </p:grpSp>
      <p:grpSp>
        <p:nvGrpSpPr>
          <p:cNvPr id="78" name="Group 10">
            <a:extLst>
              <a:ext uri="{FF2B5EF4-FFF2-40B4-BE49-F238E27FC236}">
                <a16:creationId xmlns=""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9180171" y="730567"/>
            <a:ext cx="822423" cy="822423"/>
            <a:chOff x="3608900" y="1227358"/>
            <a:chExt cx="822423" cy="822423"/>
          </a:xfrm>
        </p:grpSpPr>
        <p:sp>
          <p:nvSpPr>
            <p:cNvPr id="79" name="Oval 9">
              <a:extLst>
                <a:ext uri="{FF2B5EF4-FFF2-40B4-BE49-F238E27FC236}">
                  <a16:creationId xmlns=""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8">
              <a:extLst>
                <a:ext uri="{FF2B5EF4-FFF2-40B4-BE49-F238E27FC236}">
                  <a16:creationId xmlns=""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" name="Graphic 63" descr="Downward trend">
            <a:extLst>
              <a:ext uri="{FF2B5EF4-FFF2-40B4-BE49-F238E27FC236}">
                <a16:creationId xmlns=""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27270" y="949847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sp>
        <p:nvSpPr>
          <p:cNvPr id="14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478613" y="475364"/>
            <a:ext cx="1738744" cy="461665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2. </a:t>
            </a:r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مَاذَا أَستفيدُ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1026" name="Picture 2" descr="C:\Users\Win7\Desktop\book 1\bobby_studying_hg_cl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53" y="119403"/>
            <a:ext cx="2613722" cy="16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Win7\Desktop\book 1\unnamed 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30" y="4074215"/>
            <a:ext cx="1291589" cy="199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1697813" y="2116138"/>
            <a:ext cx="8396268" cy="1544288"/>
            <a:chOff x="676027" y="2568995"/>
            <a:chExt cx="3463890" cy="637098"/>
          </a:xfrm>
        </p:grpSpPr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9"/>
              <a:ext cx="318820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26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220187" y="2685204"/>
              <a:ext cx="2708567" cy="41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قَالَ فَوَّازٌ: صحِيحٌ وَلَقَدْ قرأتْ أَيْضاً أنَّ النَّبَاتَاتِ مَصدَرٌ رَئِيِسٌ لِلْأَدْوِيَةِ وَالعُطُورِ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و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َالزُّيُوتِ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لَوْ أَنَّ فَوَّازاً لَمْ يَكُنْ قَدْ قَرأَ عَنْ فَوَائدِ النَّبَاتاتِ، فَهَلْ سَيَكُونُ بِإمْكَانِه المُشاركَةُ فِي الحَدِيثِ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؟</a:t>
              </a:r>
              <a:endParaRPr lang="ar-SY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>
            <a:off x="5198659" y="4467440"/>
            <a:ext cx="3652466" cy="640328"/>
            <a:chOff x="676027" y="3890007"/>
            <a:chExt cx="3652466" cy="640328"/>
          </a:xfrm>
        </p:grpSpPr>
        <p:sp>
          <p:nvSpPr>
            <p:cNvPr id="29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337678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32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165043" y="4055943"/>
              <a:ext cx="2996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لا , لم يكن يمكنه المشاركة </a:t>
              </a:r>
            </a:p>
          </p:txBody>
        </p:sp>
      </p:grpSp>
      <p:grpSp>
        <p:nvGrpSpPr>
          <p:cNvPr id="40" name="Group 86">
            <a:extLst>
              <a:ext uri="{FF2B5EF4-FFF2-40B4-BE49-F238E27FC236}">
                <a16:creationId xmlns="" xmlns:a16="http://schemas.microsoft.com/office/drawing/2014/main" id="{9B78D6AC-BB74-413A-8F7E-44513CF30CA0}"/>
              </a:ext>
            </a:extLst>
          </p:cNvPr>
          <p:cNvGrpSpPr/>
          <p:nvPr/>
        </p:nvGrpSpPr>
        <p:grpSpPr>
          <a:xfrm>
            <a:off x="5198659" y="5641172"/>
            <a:ext cx="3940246" cy="637191"/>
            <a:chOff x="676027" y="5063739"/>
            <a:chExt cx="3940246" cy="637191"/>
          </a:xfrm>
        </p:grpSpPr>
        <p:sp>
          <p:nvSpPr>
            <p:cNvPr id="41" name="Rectangle 41">
              <a:extLst>
                <a:ext uri="{FF2B5EF4-FFF2-40B4-BE49-F238E27FC236}">
                  <a16:creationId xmlns="" xmlns:a16="http://schemas.microsoft.com/office/drawing/2014/main" id="{EDD39EDE-1214-4C0F-BE8A-61B4170D5322}"/>
                </a:ext>
              </a:extLst>
            </p:cNvPr>
            <p:cNvSpPr/>
            <p:nvPr/>
          </p:nvSpPr>
          <p:spPr>
            <a:xfrm flipH="1">
              <a:off x="951705" y="5078166"/>
              <a:ext cx="3664568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1">
              <a:extLst>
                <a:ext uri="{FF2B5EF4-FFF2-40B4-BE49-F238E27FC236}">
                  <a16:creationId xmlns="" xmlns:a16="http://schemas.microsoft.com/office/drawing/2014/main" id="{285533A6-F03C-46CF-865E-54837BAC2305}"/>
                </a:ext>
              </a:extLst>
            </p:cNvPr>
            <p:cNvGrpSpPr/>
            <p:nvPr/>
          </p:nvGrpSpPr>
          <p:grpSpPr>
            <a:xfrm>
              <a:off x="676027" y="5063739"/>
              <a:ext cx="537103" cy="534197"/>
              <a:chOff x="11049987" y="1270856"/>
              <a:chExt cx="537103" cy="534197"/>
            </a:xfrm>
          </p:grpSpPr>
          <p:sp>
            <p:nvSpPr>
              <p:cNvPr id="44" name="Teardrop 52">
                <a:extLst>
                  <a:ext uri="{FF2B5EF4-FFF2-40B4-BE49-F238E27FC236}">
                    <a16:creationId xmlns="" xmlns:a16="http://schemas.microsoft.com/office/drawing/2014/main" id="{9E3E7311-763B-41F4-A3DF-BE24F7DEF333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53">
                <a:extLst>
                  <a:ext uri="{FF2B5EF4-FFF2-40B4-BE49-F238E27FC236}">
                    <a16:creationId xmlns="" xmlns:a16="http://schemas.microsoft.com/office/drawing/2014/main" id="{1C2F196A-F332-4795-A419-A8868FA620BB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77">
              <a:extLst>
                <a:ext uri="{FF2B5EF4-FFF2-40B4-BE49-F238E27FC236}">
                  <a16:creationId xmlns="" xmlns:a16="http://schemas.microsoft.com/office/drawing/2014/main" id="{257F20A4-C4EF-4DAC-9500-98B097296CB7}"/>
                </a:ext>
              </a:extLst>
            </p:cNvPr>
            <p:cNvSpPr txBox="1"/>
            <p:nvPr/>
          </p:nvSpPr>
          <p:spPr>
            <a:xfrm>
              <a:off x="1107981" y="5189493"/>
              <a:ext cx="3211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أستفيد بأنَّ القراءة تزيد من المعرفة</a:t>
              </a:r>
            </a:p>
          </p:txBody>
        </p:sp>
      </p:grpSp>
      <p:grpSp>
        <p:nvGrpSpPr>
          <p:cNvPr id="46" name="Group 14">
            <a:extLst>
              <a:ext uri="{FF2B5EF4-FFF2-40B4-BE49-F238E27FC236}">
                <a16:creationId xmlns="" xmlns:a16="http://schemas.microsoft.com/office/drawing/2014/main" id="{A008B990-FB1F-4306-8CFD-23D407693C0B}"/>
              </a:ext>
            </a:extLst>
          </p:cNvPr>
          <p:cNvGrpSpPr/>
          <p:nvPr/>
        </p:nvGrpSpPr>
        <p:grpSpPr>
          <a:xfrm>
            <a:off x="8718020" y="4372291"/>
            <a:ext cx="822423" cy="822423"/>
            <a:chOff x="3608900" y="1227358"/>
            <a:chExt cx="822423" cy="822423"/>
          </a:xfrm>
        </p:grpSpPr>
        <p:sp>
          <p:nvSpPr>
            <p:cNvPr id="48" name="Oval 15">
              <a:extLst>
                <a:ext uri="{FF2B5EF4-FFF2-40B4-BE49-F238E27FC236}">
                  <a16:creationId xmlns="" xmlns:a16="http://schemas.microsoft.com/office/drawing/2014/main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6600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16">
              <a:extLst>
                <a:ext uri="{FF2B5EF4-FFF2-40B4-BE49-F238E27FC236}">
                  <a16:creationId xmlns="" xmlns:a16="http://schemas.microsoft.com/office/drawing/2014/main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17">
            <a:extLst>
              <a:ext uri="{FF2B5EF4-FFF2-40B4-BE49-F238E27FC236}">
                <a16:creationId xmlns="" xmlns:a16="http://schemas.microsoft.com/office/drawing/2014/main" id="{F53F6F05-5148-4FC6-99BB-4ED34035D78F}"/>
              </a:ext>
            </a:extLst>
          </p:cNvPr>
          <p:cNvGrpSpPr/>
          <p:nvPr/>
        </p:nvGrpSpPr>
        <p:grpSpPr>
          <a:xfrm>
            <a:off x="8784573" y="5506573"/>
            <a:ext cx="822423" cy="822423"/>
            <a:chOff x="3608900" y="1227358"/>
            <a:chExt cx="822423" cy="822423"/>
          </a:xfrm>
        </p:grpSpPr>
        <p:sp>
          <p:nvSpPr>
            <p:cNvPr id="51" name="Oval 18">
              <a:extLst>
                <a:ext uri="{FF2B5EF4-FFF2-40B4-BE49-F238E27FC236}">
                  <a16:creationId xmlns="" xmlns:a16="http://schemas.microsoft.com/office/drawing/2014/main" id="{72888031-EF61-4A17-96BC-89261CCC177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19">
              <a:extLst>
                <a:ext uri="{FF2B5EF4-FFF2-40B4-BE49-F238E27FC236}">
                  <a16:creationId xmlns="" xmlns:a16="http://schemas.microsoft.com/office/drawing/2014/main" id="{68167DE7-43C4-4940-8D75-AFD90516035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Graphic 67" descr="Hourglass">
            <a:extLst>
              <a:ext uri="{FF2B5EF4-FFF2-40B4-BE49-F238E27FC236}">
                <a16:creationId xmlns="" xmlns:a16="http://schemas.microsoft.com/office/drawing/2014/main" id="{3E3295AC-E987-4C73-A40D-8D3617428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06250" y="5743965"/>
            <a:ext cx="365760" cy="365760"/>
          </a:xfrm>
          <a:prstGeom prst="rect">
            <a:avLst/>
          </a:prstGeom>
        </p:spPr>
      </p:pic>
      <p:pic>
        <p:nvPicPr>
          <p:cNvPr id="54" name="Graphic 69" descr="Research">
            <a:extLst>
              <a:ext uri="{FF2B5EF4-FFF2-40B4-BE49-F238E27FC236}">
                <a16:creationId xmlns="" xmlns:a16="http://schemas.microsoft.com/office/drawing/2014/main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58210" y="4624906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3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23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565540"/>
            <a:ext cx="8568478" cy="26270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152304" y="4818438"/>
            <a:ext cx="1649576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قَضبَاً: </a:t>
            </a:r>
            <a:r>
              <a:rPr lang="ar-SY" sz="20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عَلَفَاً </a:t>
            </a:r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رَطبًا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4258625" y="4818438"/>
            <a:ext cx="2155587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غُلْباً: </a:t>
            </a:r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مُتَكَاثِفَةَ </a:t>
            </a:r>
            <a:r>
              <a:rPr lang="ar-SY" sz="20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الأَشجَارِ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0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2007312" y="4818438"/>
            <a:ext cx="1308100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أَبّاً: </a:t>
            </a:r>
            <a:r>
              <a:rPr lang="ar-SY" sz="20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عُشباً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16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>
            <a:off x="5520418" y="319557"/>
            <a:ext cx="3652466" cy="640328"/>
            <a:chOff x="676027" y="3890007"/>
            <a:chExt cx="3652466" cy="640328"/>
          </a:xfrm>
        </p:grpSpPr>
        <p:sp>
          <p:nvSpPr>
            <p:cNvPr id="21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337678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27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199138" y="3993703"/>
              <a:ext cx="299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3. اَستَمِعُ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وأَتَدَبَّرُ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</p:txBody>
        </p:sp>
      </p:grpSp>
      <p:grpSp>
        <p:nvGrpSpPr>
          <p:cNvPr id="30" name="Group 14">
            <a:extLst>
              <a:ext uri="{FF2B5EF4-FFF2-40B4-BE49-F238E27FC236}">
                <a16:creationId xmlns="" xmlns:a16="http://schemas.microsoft.com/office/drawing/2014/main" id="{A008B990-FB1F-4306-8CFD-23D407693C0B}"/>
              </a:ext>
            </a:extLst>
          </p:cNvPr>
          <p:cNvGrpSpPr/>
          <p:nvPr/>
        </p:nvGrpSpPr>
        <p:grpSpPr>
          <a:xfrm>
            <a:off x="9039779" y="224408"/>
            <a:ext cx="822423" cy="822423"/>
            <a:chOff x="3608900" y="1227358"/>
            <a:chExt cx="822423" cy="822423"/>
          </a:xfrm>
        </p:grpSpPr>
        <p:sp>
          <p:nvSpPr>
            <p:cNvPr id="31" name="Oval 15">
              <a:extLst>
                <a:ext uri="{FF2B5EF4-FFF2-40B4-BE49-F238E27FC236}">
                  <a16:creationId xmlns="" xmlns:a16="http://schemas.microsoft.com/office/drawing/2014/main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6600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6">
              <a:extLst>
                <a:ext uri="{FF2B5EF4-FFF2-40B4-BE49-F238E27FC236}">
                  <a16:creationId xmlns="" xmlns:a16="http://schemas.microsoft.com/office/drawing/2014/main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Graphic 69" descr="Research">
            <a:extLst>
              <a:ext uri="{FF2B5EF4-FFF2-40B4-BE49-F238E27FC236}">
                <a16:creationId xmlns="" xmlns:a16="http://schemas.microsoft.com/office/drawing/2014/main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79969" y="477023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sp>
        <p:nvSpPr>
          <p:cNvPr id="14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8079944" y="456623"/>
            <a:ext cx="1345044" cy="461665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تفكير ناقد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6" name="Rectangle: Rounded Corners 16">
            <a:extLst>
              <a:ext uri="{FF2B5EF4-FFF2-40B4-BE49-F238E27FC236}">
                <a16:creationId xmlns="" xmlns:a16="http://schemas.microsoft.com/office/drawing/2014/main" id="{221EFBA9-B765-43F5-B990-2F1BB1C0C649}"/>
              </a:ext>
            </a:extLst>
          </p:cNvPr>
          <p:cNvSpPr/>
          <p:nvPr/>
        </p:nvSpPr>
        <p:spPr>
          <a:xfrm rot="220048">
            <a:off x="5082314" y="2856986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7">
            <a:extLst>
              <a:ext uri="{FF2B5EF4-FFF2-40B4-BE49-F238E27FC236}">
                <a16:creationId xmlns="" xmlns:a16="http://schemas.microsoft.com/office/drawing/2014/main" id="{C7A27F80-1A2E-4539-A4B5-655DDD31578C}"/>
              </a:ext>
            </a:extLst>
          </p:cNvPr>
          <p:cNvSpPr/>
          <p:nvPr/>
        </p:nvSpPr>
        <p:spPr>
          <a:xfrm>
            <a:off x="2558699" y="2403298"/>
            <a:ext cx="7075715" cy="1012874"/>
          </a:xfrm>
          <a:prstGeom prst="roundRect">
            <a:avLst/>
          </a:prstGeom>
          <a:gradFill flip="none" rotWithShape="1">
            <a:gsLst>
              <a:gs pos="0">
                <a:srgbClr val="00CC99"/>
              </a:gs>
              <a:gs pos="100000">
                <a:srgbClr val="00808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18">
            <a:extLst>
              <a:ext uri="{FF2B5EF4-FFF2-40B4-BE49-F238E27FC236}">
                <a16:creationId xmlns="" xmlns:a16="http://schemas.microsoft.com/office/drawing/2014/main" id="{A28828EA-657D-488D-A736-987288368F2D}"/>
              </a:ext>
            </a:extLst>
          </p:cNvPr>
          <p:cNvSpPr/>
          <p:nvPr/>
        </p:nvSpPr>
        <p:spPr>
          <a:xfrm>
            <a:off x="2925667" y="2245427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: Rounded Corners 22">
            <a:extLst>
              <a:ext uri="{FF2B5EF4-FFF2-40B4-BE49-F238E27FC236}">
                <a16:creationId xmlns="" xmlns:a16="http://schemas.microsoft.com/office/drawing/2014/main" id="{EAC4A0E4-4CBD-49AB-BD49-ABF90A4C4862}"/>
              </a:ext>
            </a:extLst>
          </p:cNvPr>
          <p:cNvSpPr/>
          <p:nvPr/>
        </p:nvSpPr>
        <p:spPr>
          <a:xfrm rot="220048">
            <a:off x="5082314" y="4630385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3">
            <a:extLst>
              <a:ext uri="{FF2B5EF4-FFF2-40B4-BE49-F238E27FC236}">
                <a16:creationId xmlns="" xmlns:a16="http://schemas.microsoft.com/office/drawing/2014/main" id="{C372AA08-D913-4B9D-BFE0-4FF63C86C802}"/>
              </a:ext>
            </a:extLst>
          </p:cNvPr>
          <p:cNvSpPr/>
          <p:nvPr/>
        </p:nvSpPr>
        <p:spPr>
          <a:xfrm>
            <a:off x="2535928" y="4176697"/>
            <a:ext cx="7075715" cy="1012874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4">
            <a:extLst>
              <a:ext uri="{FF2B5EF4-FFF2-40B4-BE49-F238E27FC236}">
                <a16:creationId xmlns="" xmlns:a16="http://schemas.microsoft.com/office/drawing/2014/main" id="{67BBCFFB-4337-49AD-A54C-21E7FBAF47F7}"/>
              </a:ext>
            </a:extLst>
          </p:cNvPr>
          <p:cNvSpPr/>
          <p:nvPr/>
        </p:nvSpPr>
        <p:spPr>
          <a:xfrm>
            <a:off x="2914359" y="4052028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46">
            <a:extLst>
              <a:ext uri="{FF2B5EF4-FFF2-40B4-BE49-F238E27FC236}">
                <a16:creationId xmlns="" xmlns:a16="http://schemas.microsoft.com/office/drawing/2014/main" id="{72B2D40A-3D9C-43D4-8380-3BF5D04000B7}"/>
              </a:ext>
            </a:extLst>
          </p:cNvPr>
          <p:cNvGrpSpPr/>
          <p:nvPr/>
        </p:nvGrpSpPr>
        <p:grpSpPr>
          <a:xfrm>
            <a:off x="3469174" y="2451044"/>
            <a:ext cx="5640691" cy="912876"/>
            <a:chOff x="-593001" y="1196910"/>
            <a:chExt cx="5640691" cy="912876"/>
          </a:xfrm>
        </p:grpSpPr>
        <p:sp>
          <p:nvSpPr>
            <p:cNvPr id="29" name="TextBox 47">
              <a:extLst>
                <a:ext uri="{FF2B5EF4-FFF2-40B4-BE49-F238E27FC236}">
                  <a16:creationId xmlns="" xmlns:a16="http://schemas.microsoft.com/office/drawing/2014/main" id="{97EAC3C0-D354-4FCD-87A5-6095AF8A02D8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48">
              <a:extLst>
                <a:ext uri="{FF2B5EF4-FFF2-40B4-BE49-F238E27FC236}">
                  <a16:creationId xmlns="" xmlns:a16="http://schemas.microsoft.com/office/drawing/2014/main" id="{0DB16EC3-D11C-455D-93BA-195F52123095}"/>
                </a:ext>
              </a:extLst>
            </p:cNvPr>
            <p:cNvSpPr txBox="1"/>
            <p:nvPr/>
          </p:nvSpPr>
          <p:spPr>
            <a:xfrm>
              <a:off x="-593001" y="1278789"/>
              <a:ext cx="56406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أرسلت نورة بصرها في أنحاء الطريق قائلةً : ما أجمل منظر الحقول ! </a:t>
              </a:r>
            </a:p>
          </p:txBody>
        </p:sp>
      </p:grpSp>
      <p:grpSp>
        <p:nvGrpSpPr>
          <p:cNvPr id="31" name="Group 49">
            <a:extLst>
              <a:ext uri="{FF2B5EF4-FFF2-40B4-BE49-F238E27FC236}">
                <a16:creationId xmlns="" xmlns:a16="http://schemas.microsoft.com/office/drawing/2014/main" id="{E968BE6A-FD52-4F17-B17A-04F54C547E24}"/>
              </a:ext>
            </a:extLst>
          </p:cNvPr>
          <p:cNvGrpSpPr/>
          <p:nvPr/>
        </p:nvGrpSpPr>
        <p:grpSpPr>
          <a:xfrm>
            <a:off x="3530835" y="4251462"/>
            <a:ext cx="5833074" cy="926996"/>
            <a:chOff x="-1753954" y="1196910"/>
            <a:chExt cx="7201213" cy="926996"/>
          </a:xfrm>
        </p:grpSpPr>
        <p:sp>
          <p:nvSpPr>
            <p:cNvPr id="32" name="TextBox 50">
              <a:extLst>
                <a:ext uri="{FF2B5EF4-FFF2-40B4-BE49-F238E27FC236}">
                  <a16:creationId xmlns="" xmlns:a16="http://schemas.microsoft.com/office/drawing/2014/main" id="{55888999-B950-498E-B6AD-766E07FA9BFB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51">
              <a:extLst>
                <a:ext uri="{FF2B5EF4-FFF2-40B4-BE49-F238E27FC236}">
                  <a16:creationId xmlns="" xmlns:a16="http://schemas.microsoft.com/office/drawing/2014/main" id="{75A28EC1-40C8-4858-A175-95A31B65BBEF}"/>
                </a:ext>
              </a:extLst>
            </p:cNvPr>
            <p:cNvSpPr txBox="1"/>
            <p:nvPr/>
          </p:nvSpPr>
          <p:spPr>
            <a:xfrm>
              <a:off x="-1753954" y="1292909"/>
              <a:ext cx="7201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فالتفت إليها فواز مؤيِّداً و قال : حقَّاً الخضرة مُبهجةٌ للنَّفس و مُريحةٌ للعين</a:t>
              </a:r>
            </a:p>
          </p:txBody>
        </p:sp>
      </p:grpSp>
      <p:grpSp>
        <p:nvGrpSpPr>
          <p:cNvPr id="40" name="Group 9">
            <a:extLst>
              <a:ext uri="{FF2B5EF4-FFF2-40B4-BE49-F238E27FC236}">
                <a16:creationId xmlns="" xmlns:a16="http://schemas.microsoft.com/office/drawing/2014/main" id="{80DC600E-44EC-4026-BDAF-18EFA8362B34}"/>
              </a:ext>
            </a:extLst>
          </p:cNvPr>
          <p:cNvGrpSpPr/>
          <p:nvPr/>
        </p:nvGrpSpPr>
        <p:grpSpPr>
          <a:xfrm>
            <a:off x="9032071" y="2325497"/>
            <a:ext cx="612354" cy="594846"/>
            <a:chOff x="10767881" y="1071362"/>
            <a:chExt cx="657616" cy="643925"/>
          </a:xfrm>
        </p:grpSpPr>
        <p:sp>
          <p:nvSpPr>
            <p:cNvPr id="41" name="Freeform: Shape 63">
              <a:extLst>
                <a:ext uri="{FF2B5EF4-FFF2-40B4-BE49-F238E27FC236}">
                  <a16:creationId xmlns="" xmlns:a16="http://schemas.microsoft.com/office/drawing/2014/main" id="{73BA2458-DEC9-4F62-94E2-CF1B91784DCC}"/>
                </a:ext>
              </a:extLst>
            </p:cNvPr>
            <p:cNvSpPr/>
            <p:nvPr/>
          </p:nvSpPr>
          <p:spPr>
            <a:xfrm>
              <a:off x="10767881" y="1128718"/>
              <a:ext cx="657616" cy="58656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67">
              <a:extLst>
                <a:ext uri="{FF2B5EF4-FFF2-40B4-BE49-F238E27FC236}">
                  <a16:creationId xmlns="" xmlns:a16="http://schemas.microsoft.com/office/drawing/2014/main" id="{038B1342-972F-402F-91F3-7FEF1C9B0D7D}"/>
                </a:ext>
              </a:extLst>
            </p:cNvPr>
            <p:cNvSpPr txBox="1"/>
            <p:nvPr/>
          </p:nvSpPr>
          <p:spPr>
            <a:xfrm>
              <a:off x="10917497" y="1071362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3" name="Group 8">
            <a:extLst>
              <a:ext uri="{FF2B5EF4-FFF2-40B4-BE49-F238E27FC236}">
                <a16:creationId xmlns="" xmlns:a16="http://schemas.microsoft.com/office/drawing/2014/main" id="{C74A9D79-B75C-4CC7-B012-1B4A6E281982}"/>
              </a:ext>
            </a:extLst>
          </p:cNvPr>
          <p:cNvGrpSpPr/>
          <p:nvPr/>
        </p:nvGrpSpPr>
        <p:grpSpPr>
          <a:xfrm>
            <a:off x="9032071" y="4055074"/>
            <a:ext cx="646917" cy="616592"/>
            <a:chOff x="10813143" y="2800940"/>
            <a:chExt cx="646917" cy="616592"/>
          </a:xfrm>
        </p:grpSpPr>
        <p:sp>
          <p:nvSpPr>
            <p:cNvPr id="44" name="Freeform: Shape 62">
              <a:extLst>
                <a:ext uri="{FF2B5EF4-FFF2-40B4-BE49-F238E27FC236}">
                  <a16:creationId xmlns="" xmlns:a16="http://schemas.microsoft.com/office/drawing/2014/main" id="{289ACBD1-4A5B-4C39-AF50-72835288932A}"/>
                </a:ext>
              </a:extLst>
            </p:cNvPr>
            <p:cNvSpPr/>
            <p:nvPr/>
          </p:nvSpPr>
          <p:spPr>
            <a:xfrm>
              <a:off x="10813143" y="2935483"/>
              <a:ext cx="602343" cy="48204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TextBox 68">
              <a:extLst>
                <a:ext uri="{FF2B5EF4-FFF2-40B4-BE49-F238E27FC236}">
                  <a16:creationId xmlns="" xmlns:a16="http://schemas.microsoft.com/office/drawing/2014/main" id="{924F436A-0992-46DF-AAB2-F9C27ABA603D}"/>
                </a:ext>
              </a:extLst>
            </p:cNvPr>
            <p:cNvSpPr txBox="1"/>
            <p:nvPr/>
          </p:nvSpPr>
          <p:spPr>
            <a:xfrm>
              <a:off x="10952060" y="2800940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6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167171" y="1149121"/>
            <a:ext cx="9235055" cy="645820"/>
            <a:chOff x="676027" y="1378890"/>
            <a:chExt cx="9235055" cy="645820"/>
          </a:xfrm>
        </p:grpSpPr>
        <p:sp>
          <p:nvSpPr>
            <p:cNvPr id="48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2" y="1401946"/>
              <a:ext cx="895325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51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107981" y="1484132"/>
              <a:ext cx="8652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لو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أرَدْتُ الاستِشهادَ بِهذِه الآياتِ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القُرآنِيّةِ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فِي نَص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التَّصحُّرِ , فَأَيْنَ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المَوْضعُ المُنَاسبُ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لَها؟</a:t>
              </a:r>
              <a:endParaRPr lang="ar-SY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3" name="Group 10">
            <a:extLst>
              <a:ext uri="{FF2B5EF4-FFF2-40B4-BE49-F238E27FC236}">
                <a16:creationId xmlns=""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9236673" y="1065880"/>
            <a:ext cx="822423" cy="822423"/>
            <a:chOff x="3608900" y="1227358"/>
            <a:chExt cx="822423" cy="822423"/>
          </a:xfrm>
        </p:grpSpPr>
        <p:sp>
          <p:nvSpPr>
            <p:cNvPr id="54" name="Oval 9">
              <a:extLst>
                <a:ext uri="{FF2B5EF4-FFF2-40B4-BE49-F238E27FC236}">
                  <a16:creationId xmlns=""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8">
              <a:extLst>
                <a:ext uri="{FF2B5EF4-FFF2-40B4-BE49-F238E27FC236}">
                  <a16:creationId xmlns=""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6" name="Graphic 63" descr="Downward trend">
            <a:extLst>
              <a:ext uri="{FF2B5EF4-FFF2-40B4-BE49-F238E27FC236}">
                <a16:creationId xmlns=""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83772" y="1285160"/>
            <a:ext cx="365760" cy="365760"/>
          </a:xfrm>
          <a:prstGeom prst="rect">
            <a:avLst/>
          </a:prstGeom>
        </p:spPr>
      </p:pic>
      <p:pic>
        <p:nvPicPr>
          <p:cNvPr id="5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3" y="3270750"/>
            <a:ext cx="2150879" cy="149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08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"/>
                            </p:stCondLst>
                            <p:childTnLst>
                              <p:par>
                                <p:cTn id="6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"/>
                            </p:stCondLst>
                            <p:childTnLst>
                              <p:par>
                                <p:cTn id="7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1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89" y="3237104"/>
            <a:ext cx="7593589" cy="2283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6832601" y="4613909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عظمة خلق الله للنبات </a:t>
            </a:r>
            <a:endParaRPr lang="en-US" sz="28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0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3339732" y="4583131"/>
            <a:ext cx="2381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ما وجدنا ما نأكله</a:t>
            </a:r>
            <a:endParaRPr lang="en-US" sz="28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3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6278392" y="5081266"/>
            <a:ext cx="343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تراكم الأملاح في التربة الزراعيَّة</a:t>
            </a:r>
            <a:endParaRPr lang="en-US" sz="28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4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2908300" y="5093413"/>
            <a:ext cx="3234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ما أجمل منظر هذه الحقول !</a:t>
            </a:r>
            <a:endParaRPr lang="en-US" sz="28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4098" name="Picture 2" descr="C:\Users\Win7\Desktop\book 1\unnamed (1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32" y="302118"/>
            <a:ext cx="1470219" cy="11541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>
            <a:off x="5088464" y="563117"/>
            <a:ext cx="3652466" cy="640328"/>
            <a:chOff x="676027" y="3890007"/>
            <a:chExt cx="3652466" cy="640328"/>
          </a:xfrm>
        </p:grpSpPr>
        <p:sp>
          <p:nvSpPr>
            <p:cNvPr id="53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337678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56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165043" y="4055943"/>
              <a:ext cx="299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أُحَاكِي الأسلوبَ اللُّغَويَّ :</a:t>
              </a:r>
            </a:p>
          </p:txBody>
        </p:sp>
      </p:grpSp>
      <p:grpSp>
        <p:nvGrpSpPr>
          <p:cNvPr id="58" name="Group 86">
            <a:extLst>
              <a:ext uri="{FF2B5EF4-FFF2-40B4-BE49-F238E27FC236}">
                <a16:creationId xmlns="" xmlns:a16="http://schemas.microsoft.com/office/drawing/2014/main" id="{9B78D6AC-BB74-413A-8F7E-44513CF30CA0}"/>
              </a:ext>
            </a:extLst>
          </p:cNvPr>
          <p:cNvGrpSpPr/>
          <p:nvPr/>
        </p:nvGrpSpPr>
        <p:grpSpPr>
          <a:xfrm>
            <a:off x="1946039" y="1736849"/>
            <a:ext cx="7210662" cy="637191"/>
            <a:chOff x="676027" y="5063739"/>
            <a:chExt cx="7210662" cy="637191"/>
          </a:xfrm>
        </p:grpSpPr>
        <p:sp>
          <p:nvSpPr>
            <p:cNvPr id="59" name="Rectangle 41">
              <a:extLst>
                <a:ext uri="{FF2B5EF4-FFF2-40B4-BE49-F238E27FC236}">
                  <a16:creationId xmlns="" xmlns:a16="http://schemas.microsoft.com/office/drawing/2014/main" id="{EDD39EDE-1214-4C0F-BE8A-61B4170D5322}"/>
                </a:ext>
              </a:extLst>
            </p:cNvPr>
            <p:cNvSpPr/>
            <p:nvPr/>
          </p:nvSpPr>
          <p:spPr>
            <a:xfrm flipH="1">
              <a:off x="951705" y="5078166"/>
              <a:ext cx="693498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1">
              <a:extLst>
                <a:ext uri="{FF2B5EF4-FFF2-40B4-BE49-F238E27FC236}">
                  <a16:creationId xmlns="" xmlns:a16="http://schemas.microsoft.com/office/drawing/2014/main" id="{285533A6-F03C-46CF-865E-54837BAC2305}"/>
                </a:ext>
              </a:extLst>
            </p:cNvPr>
            <p:cNvGrpSpPr/>
            <p:nvPr/>
          </p:nvGrpSpPr>
          <p:grpSpPr>
            <a:xfrm>
              <a:off x="676027" y="5063739"/>
              <a:ext cx="537103" cy="534197"/>
              <a:chOff x="11049987" y="1270856"/>
              <a:chExt cx="537103" cy="534197"/>
            </a:xfrm>
          </p:grpSpPr>
          <p:sp>
            <p:nvSpPr>
              <p:cNvPr id="62" name="Teardrop 52">
                <a:extLst>
                  <a:ext uri="{FF2B5EF4-FFF2-40B4-BE49-F238E27FC236}">
                    <a16:creationId xmlns="" xmlns:a16="http://schemas.microsoft.com/office/drawing/2014/main" id="{9E3E7311-763B-41F4-A3DF-BE24F7DEF333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53">
                <a:extLst>
                  <a:ext uri="{FF2B5EF4-FFF2-40B4-BE49-F238E27FC236}">
                    <a16:creationId xmlns="" xmlns:a16="http://schemas.microsoft.com/office/drawing/2014/main" id="{1C2F196A-F332-4795-A419-A8868FA620BB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77">
              <a:extLst>
                <a:ext uri="{FF2B5EF4-FFF2-40B4-BE49-F238E27FC236}">
                  <a16:creationId xmlns="" xmlns:a16="http://schemas.microsoft.com/office/drawing/2014/main" id="{257F20A4-C4EF-4DAC-9500-98B097296CB7}"/>
                </a:ext>
              </a:extLst>
            </p:cNvPr>
            <p:cNvSpPr txBox="1"/>
            <p:nvPr/>
          </p:nvSpPr>
          <p:spPr>
            <a:xfrm>
              <a:off x="1107980" y="5189493"/>
              <a:ext cx="6423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أتأمَّل الجمل الواردة في الجدول الآتي ثمَّ آتي بجملٍ على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غرارها</a:t>
              </a:r>
              <a:endParaRPr lang="ar-SY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4" name="Group 14">
            <a:extLst>
              <a:ext uri="{FF2B5EF4-FFF2-40B4-BE49-F238E27FC236}">
                <a16:creationId xmlns="" xmlns:a16="http://schemas.microsoft.com/office/drawing/2014/main" id="{A008B990-FB1F-4306-8CFD-23D407693C0B}"/>
              </a:ext>
            </a:extLst>
          </p:cNvPr>
          <p:cNvGrpSpPr/>
          <p:nvPr/>
        </p:nvGrpSpPr>
        <p:grpSpPr>
          <a:xfrm>
            <a:off x="8607825" y="467968"/>
            <a:ext cx="822423" cy="822423"/>
            <a:chOff x="3608900" y="1227358"/>
            <a:chExt cx="822423" cy="822423"/>
          </a:xfrm>
        </p:grpSpPr>
        <p:sp>
          <p:nvSpPr>
            <p:cNvPr id="65" name="Oval 15">
              <a:extLst>
                <a:ext uri="{FF2B5EF4-FFF2-40B4-BE49-F238E27FC236}">
                  <a16:creationId xmlns="" xmlns:a16="http://schemas.microsoft.com/office/drawing/2014/main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6600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6">
              <a:extLst>
                <a:ext uri="{FF2B5EF4-FFF2-40B4-BE49-F238E27FC236}">
                  <a16:creationId xmlns="" xmlns:a16="http://schemas.microsoft.com/office/drawing/2014/main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17">
            <a:extLst>
              <a:ext uri="{FF2B5EF4-FFF2-40B4-BE49-F238E27FC236}">
                <a16:creationId xmlns="" xmlns:a16="http://schemas.microsoft.com/office/drawing/2014/main" id="{F53F6F05-5148-4FC6-99BB-4ED34035D78F}"/>
              </a:ext>
            </a:extLst>
          </p:cNvPr>
          <p:cNvGrpSpPr/>
          <p:nvPr/>
        </p:nvGrpSpPr>
        <p:grpSpPr>
          <a:xfrm>
            <a:off x="8674378" y="1625226"/>
            <a:ext cx="822423" cy="822423"/>
            <a:chOff x="3608900" y="1227358"/>
            <a:chExt cx="822423" cy="822423"/>
          </a:xfrm>
        </p:grpSpPr>
        <p:sp>
          <p:nvSpPr>
            <p:cNvPr id="68" name="Oval 18">
              <a:extLst>
                <a:ext uri="{FF2B5EF4-FFF2-40B4-BE49-F238E27FC236}">
                  <a16:creationId xmlns="" xmlns:a16="http://schemas.microsoft.com/office/drawing/2014/main" id="{72888031-EF61-4A17-96BC-89261CCC177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19">
              <a:extLst>
                <a:ext uri="{FF2B5EF4-FFF2-40B4-BE49-F238E27FC236}">
                  <a16:creationId xmlns="" xmlns:a16="http://schemas.microsoft.com/office/drawing/2014/main" id="{68167DE7-43C4-4940-8D75-AFD90516035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Graphic 67" descr="Hourglass">
            <a:extLst>
              <a:ext uri="{FF2B5EF4-FFF2-40B4-BE49-F238E27FC236}">
                <a16:creationId xmlns="" xmlns:a16="http://schemas.microsoft.com/office/drawing/2014/main" id="{3E3295AC-E987-4C73-A40D-8D3617428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96055" y="1862618"/>
            <a:ext cx="365760" cy="365760"/>
          </a:xfrm>
          <a:prstGeom prst="rect">
            <a:avLst/>
          </a:prstGeom>
        </p:spPr>
      </p:pic>
      <p:pic>
        <p:nvPicPr>
          <p:cNvPr id="71" name="Graphic 69" descr="Research">
            <a:extLst>
              <a:ext uri="{FF2B5EF4-FFF2-40B4-BE49-F238E27FC236}">
                <a16:creationId xmlns="" xmlns:a16="http://schemas.microsoft.com/office/drawing/2014/main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48015" y="720583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97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grpSp>
        <p:nvGrpSpPr>
          <p:cNvPr id="18" name="Group 83">
            <a:extLst>
              <a:ext uri="{FF2B5EF4-FFF2-40B4-BE49-F238E27FC236}">
                <a16:creationId xmlns:a16="http://schemas.microsoft.com/office/drawing/2014/main" xmlns="" id="{83B0AEF1-0D84-44DC-8471-B65E40E3B440}"/>
              </a:ext>
            </a:extLst>
          </p:cNvPr>
          <p:cNvGrpSpPr/>
          <p:nvPr/>
        </p:nvGrpSpPr>
        <p:grpSpPr>
          <a:xfrm>
            <a:off x="2163054" y="1197341"/>
            <a:ext cx="7911708" cy="1253393"/>
            <a:chOff x="676027" y="1378890"/>
            <a:chExt cx="4076567" cy="645820"/>
          </a:xfrm>
        </p:grpSpPr>
        <p:sp>
          <p:nvSpPr>
            <p:cNvPr id="20" name="Rectangle 38">
              <a:extLst>
                <a:ext uri="{FF2B5EF4-FFF2-40B4-BE49-F238E27FC236}">
                  <a16:creationId xmlns:a16="http://schemas.microsoft.com/office/drawing/2014/main" xmlns="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79476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60">
              <a:extLst>
                <a:ext uri="{FF2B5EF4-FFF2-40B4-BE49-F238E27FC236}">
                  <a16:creationId xmlns:a16="http://schemas.microsoft.com/office/drawing/2014/main" xmlns="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24" name="Teardrop 61">
                <a:extLst>
                  <a:ext uri="{FF2B5EF4-FFF2-40B4-BE49-F238E27FC236}">
                    <a16:creationId xmlns:a16="http://schemas.microsoft.com/office/drawing/2014/main" xmlns="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62">
                <a:extLst>
                  <a:ext uri="{FF2B5EF4-FFF2-40B4-BE49-F238E27FC236}">
                    <a16:creationId xmlns:a16="http://schemas.microsoft.com/office/drawing/2014/main" xmlns="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74">
              <a:extLst>
                <a:ext uri="{FF2B5EF4-FFF2-40B4-BE49-F238E27FC236}">
                  <a16:creationId xmlns:a16="http://schemas.microsoft.com/office/drawing/2014/main" xmlns="" id="{DE82C172-7C54-43B8-9C5E-501F35CB54F7}"/>
                </a:ext>
              </a:extLst>
            </p:cNvPr>
            <p:cNvSpPr txBox="1"/>
            <p:nvPr/>
          </p:nvSpPr>
          <p:spPr>
            <a:xfrm>
              <a:off x="1056176" y="1499240"/>
              <a:ext cx="3684922" cy="364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الجَدُّ: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حَسَناً. التَّصحُّرُ - يَا أَبْنَائِي - مُشكِلَةٌ عَالَمِيَّةٌ تُعَرِّ ضُ كَوْكَبَ الأَرْض لِتَدَهْوُرِ</a:t>
              </a:r>
            </a:p>
            <a:p>
              <a:pPr algn="ct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نِظَامِهِ البِيئِيِّ؛ بِسَبَبِ نَقْص الغِطَاءِ النَّبَاتِيِّ، إِذْ تَتَحَوَّلُ الأَرَاضي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اِلَى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مَا يُشبِهُ الصحْرَاءَ.</a:t>
              </a:r>
            </a:p>
          </p:txBody>
        </p:sp>
      </p:grpSp>
      <p:grpSp>
        <p:nvGrpSpPr>
          <p:cNvPr id="27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1656181" y="2917752"/>
            <a:ext cx="8396268" cy="1544288"/>
            <a:chOff x="676027" y="2568995"/>
            <a:chExt cx="3463890" cy="637098"/>
          </a:xfrm>
        </p:grpSpPr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9"/>
              <a:ext cx="318820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31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194074" y="2666982"/>
              <a:ext cx="2899484" cy="41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وَمِنَ العَوَامِلِ التِي أَسهَمَتْ فِي ظَاهِرَةِ </a:t>
              </a:r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التَّصحُّرِ: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ارْتِفَاعُ دَرَجَاتِ الحَرَارَةِ وَ قَلَّةُ الأمطار</a:t>
              </a:r>
            </a:p>
            <a:p>
              <a:pPr algn="ct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وَتَراكُمُ الأَمْلاحِ فِي التُّرْبَةِ الزِّرَاعِيَّةِ، بِالإِضافةِ إِلَى زَحْفِ الكُثْبَانِ الرَّمْلِيَّةِ بِفِعْلِ الرِّيَاحِ، وَارْتِفَاعِ مَنْسوبِ المِيَاهِ الجَوْفِيَّةِ وَكَذَلِكَ تَجْرِيفُ التُّرْبَةِ مِنْ أَجْلِ بِنَاءِ المَسَاكِنِ.</a:t>
              </a:r>
            </a:p>
          </p:txBody>
        </p:sp>
      </p:grpSp>
      <p:grpSp>
        <p:nvGrpSpPr>
          <p:cNvPr id="33" name="Group 89">
            <a:extLst>
              <a:ext uri="{FF2B5EF4-FFF2-40B4-BE49-F238E27FC236}">
                <a16:creationId xmlns:a16="http://schemas.microsoft.com/office/drawing/2014/main" xmlns="" id="{3CA8D11D-A767-4398-8E30-9ABDEDA0A9E9}"/>
              </a:ext>
            </a:extLst>
          </p:cNvPr>
          <p:cNvGrpSpPr/>
          <p:nvPr/>
        </p:nvGrpSpPr>
        <p:grpSpPr>
          <a:xfrm>
            <a:off x="4078841" y="209329"/>
            <a:ext cx="4791989" cy="637097"/>
            <a:chOff x="6230753" y="2568995"/>
            <a:chExt cx="4791989" cy="637097"/>
          </a:xfrm>
        </p:grpSpPr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xmlns="" id="{553F96CE-F6D6-4602-9D85-1EF024B2ABF6}"/>
                </a:ext>
              </a:extLst>
            </p:cNvPr>
            <p:cNvSpPr/>
            <p:nvPr/>
          </p:nvSpPr>
          <p:spPr>
            <a:xfrm>
              <a:off x="6522853" y="2583328"/>
              <a:ext cx="418085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2">
              <a:extLst>
                <a:ext uri="{FF2B5EF4-FFF2-40B4-BE49-F238E27FC236}">
                  <a16:creationId xmlns:a16="http://schemas.microsoft.com/office/drawing/2014/main" xmlns="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43" name="Teardrop 43">
                <a:extLst>
                  <a:ext uri="{FF2B5EF4-FFF2-40B4-BE49-F238E27FC236}">
                    <a16:creationId xmlns:a16="http://schemas.microsoft.com/office/drawing/2014/main" xmlns="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4">
                <a:extLst>
                  <a:ext uri="{FF2B5EF4-FFF2-40B4-BE49-F238E27FC236}">
                    <a16:creationId xmlns:a16="http://schemas.microsoft.com/office/drawing/2014/main" xmlns="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79">
              <a:extLst>
                <a:ext uri="{FF2B5EF4-FFF2-40B4-BE49-F238E27FC236}">
                  <a16:creationId xmlns:a16="http://schemas.microsoft.com/office/drawing/2014/main" xmlns="" id="{D05D65E6-F779-4A21-8B0E-F10A7474C23C}"/>
                </a:ext>
              </a:extLst>
            </p:cNvPr>
            <p:cNvSpPr txBox="1"/>
            <p:nvPr/>
          </p:nvSpPr>
          <p:spPr>
            <a:xfrm>
              <a:off x="6230753" y="2657968"/>
              <a:ext cx="4252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حَدِّثْنَا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عنِ التَّصحُّر كَمَا وَعَدْتَ </a:t>
              </a:r>
              <a:r>
                <a:rPr lang="ar-SY" sz="2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يَا جَدِّي</a:t>
              </a:r>
            </a:p>
          </p:txBody>
        </p:sp>
      </p:grpSp>
      <p:grpSp>
        <p:nvGrpSpPr>
          <p:cNvPr id="45" name="Group 52">
            <a:extLst>
              <a:ext uri="{FF2B5EF4-FFF2-40B4-BE49-F238E27FC236}">
                <a16:creationId xmlns:a16="http://schemas.microsoft.com/office/drawing/2014/main" xmlns="" id="{954C0DE4-B2F7-4DD9-8E60-CFE4EAA77495}"/>
              </a:ext>
            </a:extLst>
          </p:cNvPr>
          <p:cNvGrpSpPr/>
          <p:nvPr/>
        </p:nvGrpSpPr>
        <p:grpSpPr>
          <a:xfrm>
            <a:off x="3403581" y="134926"/>
            <a:ext cx="837619" cy="837619"/>
            <a:chOff x="8716003" y="905947"/>
            <a:chExt cx="2110273" cy="2110273"/>
          </a:xfrm>
        </p:grpSpPr>
        <p:sp>
          <p:nvSpPr>
            <p:cNvPr id="46" name="Oval 36">
              <a:extLst>
                <a:ext uri="{FF2B5EF4-FFF2-40B4-BE49-F238E27FC236}">
                  <a16:creationId xmlns:a16="http://schemas.microsoft.com/office/drawing/2014/main" xmlns="" id="{3A4387F4-71A9-49B8-9CD8-1F56A258BC43}"/>
                </a:ext>
              </a:extLst>
            </p:cNvPr>
            <p:cNvSpPr/>
            <p:nvPr/>
          </p:nvSpPr>
          <p:spPr>
            <a:xfrm>
              <a:off x="8716003" y="905947"/>
              <a:ext cx="2110273" cy="2110273"/>
            </a:xfrm>
            <a:prstGeom prst="ellipse">
              <a:avLst/>
            </a:prstGeom>
            <a:gradFill flip="none" rotWithShape="1">
              <a:gsLst>
                <a:gs pos="17000">
                  <a:srgbClr val="FED629"/>
                </a:gs>
                <a:gs pos="42000">
                  <a:srgbClr val="FEC724"/>
                </a:gs>
                <a:gs pos="77000">
                  <a:srgbClr val="FCA017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37">
              <a:extLst>
                <a:ext uri="{FF2B5EF4-FFF2-40B4-BE49-F238E27FC236}">
                  <a16:creationId xmlns:a16="http://schemas.microsoft.com/office/drawing/2014/main" xmlns="" id="{B17B01CB-B3C2-4BB2-AE66-13A40FC875DA}"/>
                </a:ext>
              </a:extLst>
            </p:cNvPr>
            <p:cNvSpPr/>
            <p:nvPr/>
          </p:nvSpPr>
          <p:spPr>
            <a:xfrm>
              <a:off x="8769997" y="946023"/>
              <a:ext cx="1233703" cy="928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0">
              <a:extLst>
                <a:ext uri="{FF2B5EF4-FFF2-40B4-BE49-F238E27FC236}">
                  <a16:creationId xmlns:a16="http://schemas.microsoft.com/office/drawing/2014/main" xmlns="" id="{66C7D027-C724-4F7C-BD6C-AEBC4F28C3B9}"/>
                </a:ext>
              </a:extLst>
            </p:cNvPr>
            <p:cNvSpPr/>
            <p:nvPr/>
          </p:nvSpPr>
          <p:spPr>
            <a:xfrm>
              <a:off x="8825455" y="1961083"/>
              <a:ext cx="561394" cy="430812"/>
            </a:xfrm>
            <a:prstGeom prst="ellipse">
              <a:avLst/>
            </a:prstGeom>
            <a:solidFill>
              <a:srgbClr val="D42622"/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1">
              <a:extLst>
                <a:ext uri="{FF2B5EF4-FFF2-40B4-BE49-F238E27FC236}">
                  <a16:creationId xmlns:a16="http://schemas.microsoft.com/office/drawing/2014/main" xmlns="" id="{C4DC8C76-3E3D-46AC-B643-5036812B46DE}"/>
                </a:ext>
              </a:extLst>
            </p:cNvPr>
            <p:cNvSpPr/>
            <p:nvPr/>
          </p:nvSpPr>
          <p:spPr>
            <a:xfrm>
              <a:off x="10173134" y="1956511"/>
              <a:ext cx="561394" cy="430812"/>
            </a:xfrm>
            <a:prstGeom prst="ellipse">
              <a:avLst/>
            </a:prstGeom>
            <a:solidFill>
              <a:srgbClr val="D42622"/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49">
              <a:extLst>
                <a:ext uri="{FF2B5EF4-FFF2-40B4-BE49-F238E27FC236}">
                  <a16:creationId xmlns:a16="http://schemas.microsoft.com/office/drawing/2014/main" xmlns="" id="{08D430AD-325E-48CA-A76D-CD396618DBEF}"/>
                </a:ext>
              </a:extLst>
            </p:cNvPr>
            <p:cNvSpPr/>
            <p:nvPr/>
          </p:nvSpPr>
          <p:spPr>
            <a:xfrm>
              <a:off x="9140407" y="2115609"/>
              <a:ext cx="1230492" cy="538167"/>
            </a:xfrm>
            <a:custGeom>
              <a:avLst/>
              <a:gdLst>
                <a:gd name="connsiteX0" fmla="*/ 0 w 1591009"/>
                <a:gd name="connsiteY0" fmla="*/ 0 h 538167"/>
                <a:gd name="connsiteX1" fmla="*/ 61378 w 1591009"/>
                <a:gd name="connsiteY1" fmla="*/ 78736 h 538167"/>
                <a:gd name="connsiteX2" fmla="*/ 813420 w 1591009"/>
                <a:gd name="connsiteY2" fmla="*/ 357151 h 538167"/>
                <a:gd name="connsiteX3" fmla="*/ 1565463 w 1591009"/>
                <a:gd name="connsiteY3" fmla="*/ 78736 h 538167"/>
                <a:gd name="connsiteX4" fmla="*/ 1591009 w 1591009"/>
                <a:gd name="connsiteY4" fmla="*/ 45964 h 538167"/>
                <a:gd name="connsiteX5" fmla="*/ 1589618 w 1591009"/>
                <a:gd name="connsiteY5" fmla="*/ 56276 h 538167"/>
                <a:gd name="connsiteX6" fmla="*/ 798604 w 1591009"/>
                <a:gd name="connsiteY6" fmla="*/ 538167 h 538167"/>
                <a:gd name="connsiteX7" fmla="*/ 7590 w 1591009"/>
                <a:gd name="connsiteY7" fmla="*/ 56276 h 5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1009" h="538167">
                  <a:moveTo>
                    <a:pt x="0" y="0"/>
                  </a:moveTo>
                  <a:lnTo>
                    <a:pt x="61378" y="78736"/>
                  </a:lnTo>
                  <a:cubicBezTo>
                    <a:pt x="224360" y="246712"/>
                    <a:pt x="500367" y="357151"/>
                    <a:pt x="813420" y="357151"/>
                  </a:cubicBezTo>
                  <a:cubicBezTo>
                    <a:pt x="1126473" y="357151"/>
                    <a:pt x="1402480" y="246712"/>
                    <a:pt x="1565463" y="78736"/>
                  </a:cubicBezTo>
                  <a:lnTo>
                    <a:pt x="1591009" y="45964"/>
                  </a:lnTo>
                  <a:lnTo>
                    <a:pt x="1589618" y="56276"/>
                  </a:lnTo>
                  <a:cubicBezTo>
                    <a:pt x="1514330" y="331291"/>
                    <a:pt x="1188789" y="538167"/>
                    <a:pt x="798604" y="538167"/>
                  </a:cubicBezTo>
                  <a:cubicBezTo>
                    <a:pt x="408420" y="538167"/>
                    <a:pt x="82879" y="331291"/>
                    <a:pt x="7590" y="56276"/>
                  </a:cubicBezTo>
                  <a:close/>
                </a:path>
              </a:pathLst>
            </a:custGeom>
            <a:solidFill>
              <a:srgbClr val="2F1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0">
              <a:extLst>
                <a:ext uri="{FF2B5EF4-FFF2-40B4-BE49-F238E27FC236}">
                  <a16:creationId xmlns:a16="http://schemas.microsoft.com/office/drawing/2014/main" xmlns="" id="{4766F031-37B5-4B27-BE01-47117371683E}"/>
                </a:ext>
              </a:extLst>
            </p:cNvPr>
            <p:cNvSpPr/>
            <p:nvPr/>
          </p:nvSpPr>
          <p:spPr>
            <a:xfrm flipV="1">
              <a:off x="9313413" y="1780762"/>
              <a:ext cx="376974" cy="236343"/>
            </a:xfrm>
            <a:custGeom>
              <a:avLst/>
              <a:gdLst>
                <a:gd name="connsiteX0" fmla="*/ 0 w 1591009"/>
                <a:gd name="connsiteY0" fmla="*/ 0 h 538167"/>
                <a:gd name="connsiteX1" fmla="*/ 61378 w 1591009"/>
                <a:gd name="connsiteY1" fmla="*/ 78736 h 538167"/>
                <a:gd name="connsiteX2" fmla="*/ 813420 w 1591009"/>
                <a:gd name="connsiteY2" fmla="*/ 357151 h 538167"/>
                <a:gd name="connsiteX3" fmla="*/ 1565463 w 1591009"/>
                <a:gd name="connsiteY3" fmla="*/ 78736 h 538167"/>
                <a:gd name="connsiteX4" fmla="*/ 1591009 w 1591009"/>
                <a:gd name="connsiteY4" fmla="*/ 45964 h 538167"/>
                <a:gd name="connsiteX5" fmla="*/ 1589618 w 1591009"/>
                <a:gd name="connsiteY5" fmla="*/ 56276 h 538167"/>
                <a:gd name="connsiteX6" fmla="*/ 798604 w 1591009"/>
                <a:gd name="connsiteY6" fmla="*/ 538167 h 538167"/>
                <a:gd name="connsiteX7" fmla="*/ 7590 w 1591009"/>
                <a:gd name="connsiteY7" fmla="*/ 56276 h 5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1009" h="538167">
                  <a:moveTo>
                    <a:pt x="0" y="0"/>
                  </a:moveTo>
                  <a:lnTo>
                    <a:pt x="61378" y="78736"/>
                  </a:lnTo>
                  <a:cubicBezTo>
                    <a:pt x="224360" y="246712"/>
                    <a:pt x="500367" y="357151"/>
                    <a:pt x="813420" y="357151"/>
                  </a:cubicBezTo>
                  <a:cubicBezTo>
                    <a:pt x="1126473" y="357151"/>
                    <a:pt x="1402480" y="246712"/>
                    <a:pt x="1565463" y="78736"/>
                  </a:cubicBezTo>
                  <a:lnTo>
                    <a:pt x="1591009" y="45964"/>
                  </a:lnTo>
                  <a:lnTo>
                    <a:pt x="1589618" y="56276"/>
                  </a:lnTo>
                  <a:cubicBezTo>
                    <a:pt x="1514330" y="331291"/>
                    <a:pt x="1188789" y="538167"/>
                    <a:pt x="798604" y="538167"/>
                  </a:cubicBezTo>
                  <a:cubicBezTo>
                    <a:pt x="408420" y="538167"/>
                    <a:pt x="82879" y="331291"/>
                    <a:pt x="7590" y="56276"/>
                  </a:cubicBezTo>
                  <a:close/>
                </a:path>
              </a:pathLst>
            </a:custGeom>
            <a:solidFill>
              <a:srgbClr val="2F1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1">
              <a:extLst>
                <a:ext uri="{FF2B5EF4-FFF2-40B4-BE49-F238E27FC236}">
                  <a16:creationId xmlns:a16="http://schemas.microsoft.com/office/drawing/2014/main" xmlns="" id="{8157B3B8-12AD-45AE-A53F-64BB74226594}"/>
                </a:ext>
              </a:extLst>
            </p:cNvPr>
            <p:cNvSpPr/>
            <p:nvPr/>
          </p:nvSpPr>
          <p:spPr>
            <a:xfrm flipV="1">
              <a:off x="9892899" y="1792193"/>
              <a:ext cx="376974" cy="236343"/>
            </a:xfrm>
            <a:custGeom>
              <a:avLst/>
              <a:gdLst>
                <a:gd name="connsiteX0" fmla="*/ 0 w 1591009"/>
                <a:gd name="connsiteY0" fmla="*/ 0 h 538167"/>
                <a:gd name="connsiteX1" fmla="*/ 61378 w 1591009"/>
                <a:gd name="connsiteY1" fmla="*/ 78736 h 538167"/>
                <a:gd name="connsiteX2" fmla="*/ 813420 w 1591009"/>
                <a:gd name="connsiteY2" fmla="*/ 357151 h 538167"/>
                <a:gd name="connsiteX3" fmla="*/ 1565463 w 1591009"/>
                <a:gd name="connsiteY3" fmla="*/ 78736 h 538167"/>
                <a:gd name="connsiteX4" fmla="*/ 1591009 w 1591009"/>
                <a:gd name="connsiteY4" fmla="*/ 45964 h 538167"/>
                <a:gd name="connsiteX5" fmla="*/ 1589618 w 1591009"/>
                <a:gd name="connsiteY5" fmla="*/ 56276 h 538167"/>
                <a:gd name="connsiteX6" fmla="*/ 798604 w 1591009"/>
                <a:gd name="connsiteY6" fmla="*/ 538167 h 538167"/>
                <a:gd name="connsiteX7" fmla="*/ 7590 w 1591009"/>
                <a:gd name="connsiteY7" fmla="*/ 56276 h 5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1009" h="538167">
                  <a:moveTo>
                    <a:pt x="0" y="0"/>
                  </a:moveTo>
                  <a:lnTo>
                    <a:pt x="61378" y="78736"/>
                  </a:lnTo>
                  <a:cubicBezTo>
                    <a:pt x="224360" y="246712"/>
                    <a:pt x="500367" y="357151"/>
                    <a:pt x="813420" y="357151"/>
                  </a:cubicBezTo>
                  <a:cubicBezTo>
                    <a:pt x="1126473" y="357151"/>
                    <a:pt x="1402480" y="246712"/>
                    <a:pt x="1565463" y="78736"/>
                  </a:cubicBezTo>
                  <a:lnTo>
                    <a:pt x="1591009" y="45964"/>
                  </a:lnTo>
                  <a:lnTo>
                    <a:pt x="1589618" y="56276"/>
                  </a:lnTo>
                  <a:cubicBezTo>
                    <a:pt x="1514330" y="331291"/>
                    <a:pt x="1188789" y="538167"/>
                    <a:pt x="798604" y="538167"/>
                  </a:cubicBezTo>
                  <a:cubicBezTo>
                    <a:pt x="408420" y="538167"/>
                    <a:pt x="82879" y="331291"/>
                    <a:pt x="7590" y="56276"/>
                  </a:cubicBezTo>
                  <a:close/>
                </a:path>
              </a:pathLst>
            </a:custGeom>
            <a:solidFill>
              <a:srgbClr val="2F1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4" name="Group 86">
            <a:extLst>
              <a:ext uri="{FF2B5EF4-FFF2-40B4-BE49-F238E27FC236}">
                <a16:creationId xmlns:a16="http://schemas.microsoft.com/office/drawing/2014/main" xmlns="" id="{9B78D6AC-BB74-413A-8F7E-44513CF30CA0}"/>
              </a:ext>
            </a:extLst>
          </p:cNvPr>
          <p:cNvGrpSpPr/>
          <p:nvPr/>
        </p:nvGrpSpPr>
        <p:grpSpPr>
          <a:xfrm>
            <a:off x="2608957" y="4810250"/>
            <a:ext cx="6238803" cy="928048"/>
            <a:chOff x="676027" y="5063739"/>
            <a:chExt cx="4283518" cy="637191"/>
          </a:xfrm>
        </p:grpSpPr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xmlns="" id="{EDD39EDE-1214-4C0F-BE8A-61B4170D5322}"/>
                </a:ext>
              </a:extLst>
            </p:cNvPr>
            <p:cNvSpPr/>
            <p:nvPr/>
          </p:nvSpPr>
          <p:spPr>
            <a:xfrm flipH="1">
              <a:off x="951706" y="5078166"/>
              <a:ext cx="400783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1">
              <a:extLst>
                <a:ext uri="{FF2B5EF4-FFF2-40B4-BE49-F238E27FC236}">
                  <a16:creationId xmlns:a16="http://schemas.microsoft.com/office/drawing/2014/main" xmlns="" id="{285533A6-F03C-46CF-865E-54837BAC2305}"/>
                </a:ext>
              </a:extLst>
            </p:cNvPr>
            <p:cNvGrpSpPr/>
            <p:nvPr/>
          </p:nvGrpSpPr>
          <p:grpSpPr>
            <a:xfrm>
              <a:off x="676027" y="5063739"/>
              <a:ext cx="537103" cy="534197"/>
              <a:chOff x="11049987" y="1270856"/>
              <a:chExt cx="537103" cy="534197"/>
            </a:xfrm>
          </p:grpSpPr>
          <p:sp>
            <p:nvSpPr>
              <p:cNvPr id="58" name="Teardrop 52">
                <a:extLst>
                  <a:ext uri="{FF2B5EF4-FFF2-40B4-BE49-F238E27FC236}">
                    <a16:creationId xmlns:a16="http://schemas.microsoft.com/office/drawing/2014/main" xmlns="" id="{9E3E7311-763B-41F4-A3DF-BE24F7DEF333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3">
                <a:extLst>
                  <a:ext uri="{FF2B5EF4-FFF2-40B4-BE49-F238E27FC236}">
                    <a16:creationId xmlns:a16="http://schemas.microsoft.com/office/drawing/2014/main" xmlns="" id="{1C2F196A-F332-4795-A419-A8868FA620BB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77">
              <a:extLst>
                <a:ext uri="{FF2B5EF4-FFF2-40B4-BE49-F238E27FC236}">
                  <a16:creationId xmlns:a16="http://schemas.microsoft.com/office/drawing/2014/main" xmlns="" id="{257F20A4-C4EF-4DAC-9500-98B097296CB7}"/>
                </a:ext>
              </a:extLst>
            </p:cNvPr>
            <p:cNvSpPr txBox="1"/>
            <p:nvPr/>
          </p:nvSpPr>
          <p:spPr>
            <a:xfrm>
              <a:off x="1207424" y="5238081"/>
              <a:ext cx="3752120" cy="2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كل ذَلِكَ يؤَدِّي إِلَى تَنَاقُص المِسَاحَاتِ الزِّرَاعِيَّةِ وَتَصحُّرِ الأَرَاضي.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06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 p14:presetBounceEnd="6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1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23" y="3208745"/>
            <a:ext cx="4106921" cy="256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5" y="3260142"/>
            <a:ext cx="4766387" cy="244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85">
            <a:extLst>
              <a:ext uri="{FF2B5EF4-FFF2-40B4-BE49-F238E27FC236}">
                <a16:creationId xmlns:a16="http://schemas.microsoft.com/office/drawing/2014/main" xmlns="" id="{B1FB5BF1-24E5-4339-9152-844FA5BECE25}"/>
              </a:ext>
            </a:extLst>
          </p:cNvPr>
          <p:cNvGrpSpPr/>
          <p:nvPr/>
        </p:nvGrpSpPr>
        <p:grpSpPr>
          <a:xfrm>
            <a:off x="2202546" y="200603"/>
            <a:ext cx="7070139" cy="1387768"/>
            <a:chOff x="597825" y="3873003"/>
            <a:chExt cx="3348851" cy="657332"/>
          </a:xfrm>
        </p:grpSpPr>
        <p:sp>
          <p:nvSpPr>
            <p:cNvPr id="17" name="Rectangle 40">
              <a:extLst>
                <a:ext uri="{FF2B5EF4-FFF2-40B4-BE49-F238E27FC236}">
                  <a16:creationId xmlns:a16="http://schemas.microsoft.com/office/drawing/2014/main" xmlns="" id="{FBC1A429-7844-4121-AAC3-9BB8D4BFA20C}"/>
                </a:ext>
              </a:extLst>
            </p:cNvPr>
            <p:cNvSpPr/>
            <p:nvPr/>
          </p:nvSpPr>
          <p:spPr>
            <a:xfrm flipH="1">
              <a:off x="866376" y="3907571"/>
              <a:ext cx="308030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54">
              <a:extLst>
                <a:ext uri="{FF2B5EF4-FFF2-40B4-BE49-F238E27FC236}">
                  <a16:creationId xmlns:a16="http://schemas.microsoft.com/office/drawing/2014/main" xmlns="" id="{B3B5D88D-AB1F-4A72-A1DB-AC948698DBA5}"/>
                </a:ext>
              </a:extLst>
            </p:cNvPr>
            <p:cNvGrpSpPr/>
            <p:nvPr/>
          </p:nvGrpSpPr>
          <p:grpSpPr>
            <a:xfrm>
              <a:off x="597825" y="3873003"/>
              <a:ext cx="537103" cy="534197"/>
              <a:chOff x="10971785" y="1253852"/>
              <a:chExt cx="537103" cy="534197"/>
            </a:xfrm>
          </p:grpSpPr>
          <p:sp>
            <p:nvSpPr>
              <p:cNvPr id="26" name="Teardrop 55">
                <a:extLst>
                  <a:ext uri="{FF2B5EF4-FFF2-40B4-BE49-F238E27FC236}">
                    <a16:creationId xmlns:a16="http://schemas.microsoft.com/office/drawing/2014/main" xmlns="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0971785" y="1253852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56">
                <a:extLst>
                  <a:ext uri="{FF2B5EF4-FFF2-40B4-BE49-F238E27FC236}">
                    <a16:creationId xmlns:a16="http://schemas.microsoft.com/office/drawing/2014/main" xmlns="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76">
              <a:extLst>
                <a:ext uri="{FF2B5EF4-FFF2-40B4-BE49-F238E27FC236}">
                  <a16:creationId xmlns:a16="http://schemas.microsoft.com/office/drawing/2014/main" xmlns="" id="{506BF21A-E698-409F-A354-C3FE858D1177}"/>
                </a:ext>
              </a:extLst>
            </p:cNvPr>
            <p:cNvSpPr txBox="1"/>
            <p:nvPr/>
          </p:nvSpPr>
          <p:spPr>
            <a:xfrm>
              <a:off x="1107981" y="3978413"/>
              <a:ext cx="2533509" cy="481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والتَّصحُّرُ يؤثِّرُ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تَأْثِيراً خَطِيراً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عَلَى الحَالَةِ الاقْتِصادِيّةِ لِلدُّوَلِ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؛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بِسَبَبِ تمَدُّدِ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الصحَارِي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عَلَى أَرَاضيهَا وَذَلِكَ يُؤَدِّي إلَى قِلَّةِ المَحَاصيلِ الزِّرَاعِيّةِ، وَتَزَايُدِ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أسعَارِهَا</a:t>
              </a:r>
              <a:endParaRPr lang="ar-SY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 14">
            <a:extLst>
              <a:ext uri="{FF2B5EF4-FFF2-40B4-BE49-F238E27FC236}">
                <a16:creationId xmlns:a16="http://schemas.microsoft.com/office/drawing/2014/main" xmlns="" id="{A008B990-FB1F-4306-8CFD-23D407693C0B}"/>
              </a:ext>
            </a:extLst>
          </p:cNvPr>
          <p:cNvGrpSpPr/>
          <p:nvPr/>
        </p:nvGrpSpPr>
        <p:grpSpPr>
          <a:xfrm>
            <a:off x="8778802" y="273590"/>
            <a:ext cx="1295037" cy="1295037"/>
            <a:chOff x="3608900" y="1227358"/>
            <a:chExt cx="822423" cy="822423"/>
          </a:xfrm>
        </p:grpSpPr>
        <p:sp>
          <p:nvSpPr>
            <p:cNvPr id="29" name="Oval 15">
              <a:extLst>
                <a:ext uri="{FF2B5EF4-FFF2-40B4-BE49-F238E27FC236}">
                  <a16:creationId xmlns:a16="http://schemas.microsoft.com/office/drawing/2014/main" xmlns="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C000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6">
              <a:extLst>
                <a:ext uri="{FF2B5EF4-FFF2-40B4-BE49-F238E27FC236}">
                  <a16:creationId xmlns:a16="http://schemas.microsoft.com/office/drawing/2014/main" xmlns="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Graphic 69" descr="Research">
            <a:extLst>
              <a:ext uri="{FF2B5EF4-FFF2-40B4-BE49-F238E27FC236}">
                <a16:creationId xmlns:a16="http://schemas.microsoft.com/office/drawing/2014/main" xmlns="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261670" y="778645"/>
            <a:ext cx="365760" cy="365760"/>
          </a:xfrm>
          <a:prstGeom prst="rect">
            <a:avLst/>
          </a:prstGeom>
        </p:spPr>
      </p:pic>
      <p:grpSp>
        <p:nvGrpSpPr>
          <p:cNvPr id="32" name="Group 83">
            <a:extLst>
              <a:ext uri="{FF2B5EF4-FFF2-40B4-BE49-F238E27FC236}">
                <a16:creationId xmlns:a16="http://schemas.microsoft.com/office/drawing/2014/main" xmlns="" id="{83B0AEF1-0D84-44DC-8471-B65E40E3B440}"/>
              </a:ext>
            </a:extLst>
          </p:cNvPr>
          <p:cNvGrpSpPr/>
          <p:nvPr/>
        </p:nvGrpSpPr>
        <p:grpSpPr>
          <a:xfrm>
            <a:off x="1385733" y="1824038"/>
            <a:ext cx="7743269" cy="1226708"/>
            <a:chOff x="676027" y="1378890"/>
            <a:chExt cx="4076567" cy="645820"/>
          </a:xfrm>
        </p:grpSpPr>
        <p:sp>
          <p:nvSpPr>
            <p:cNvPr id="33" name="Rectangle 38">
              <a:extLst>
                <a:ext uri="{FF2B5EF4-FFF2-40B4-BE49-F238E27FC236}">
                  <a16:creationId xmlns:a16="http://schemas.microsoft.com/office/drawing/2014/main" xmlns="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79476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xmlns="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42" name="Teardrop 61">
                <a:extLst>
                  <a:ext uri="{FF2B5EF4-FFF2-40B4-BE49-F238E27FC236}">
                    <a16:creationId xmlns:a16="http://schemas.microsoft.com/office/drawing/2014/main" xmlns="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62">
                <a:extLst>
                  <a:ext uri="{FF2B5EF4-FFF2-40B4-BE49-F238E27FC236}">
                    <a16:creationId xmlns:a16="http://schemas.microsoft.com/office/drawing/2014/main" xmlns="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74">
              <a:extLst>
                <a:ext uri="{FF2B5EF4-FFF2-40B4-BE49-F238E27FC236}">
                  <a16:creationId xmlns:a16="http://schemas.microsoft.com/office/drawing/2014/main" xmlns="" id="{DE82C172-7C54-43B8-9C5E-501F35CB54F7}"/>
                </a:ext>
              </a:extLst>
            </p:cNvPr>
            <p:cNvSpPr txBox="1"/>
            <p:nvPr/>
          </p:nvSpPr>
          <p:spPr>
            <a:xfrm>
              <a:off x="1107981" y="1534164"/>
              <a:ext cx="3437802" cy="37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كَمَا يَفْقِدُ العَالَمُ سَنَوِيَّاً سَبْعَمِائَةِ كِيلُو مِتْرٍ مُرَبَّعٍ مِنَ الأَرَاضي الزِّرَاعِيَّةِ، لِيبْقَى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حَوالَي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ثُلُثِ الأَرَاضي عَلَى الكُرَةِ الأَرْضيَّةِ مُعَرَّضاً لِلتَّصحُّرِ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  <a:endParaRPr lang="ar-SY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4" name="Group 10">
            <a:extLst>
              <a:ext uri="{FF2B5EF4-FFF2-40B4-BE49-F238E27FC236}">
                <a16:creationId xmlns:a16="http://schemas.microsoft.com/office/drawing/2014/main" xmlns="" id="{DE99E0F0-7F05-40D8-908D-8686A0CE01A5}"/>
              </a:ext>
            </a:extLst>
          </p:cNvPr>
          <p:cNvGrpSpPr/>
          <p:nvPr/>
        </p:nvGrpSpPr>
        <p:grpSpPr>
          <a:xfrm>
            <a:off x="8759567" y="1933764"/>
            <a:ext cx="1078305" cy="1078305"/>
            <a:chOff x="3608900" y="1227358"/>
            <a:chExt cx="822423" cy="822423"/>
          </a:xfrm>
        </p:grpSpPr>
        <p:sp>
          <p:nvSpPr>
            <p:cNvPr id="45" name="Oval 9">
              <a:extLst>
                <a:ext uri="{FF2B5EF4-FFF2-40B4-BE49-F238E27FC236}">
                  <a16:creationId xmlns:a16="http://schemas.microsoft.com/office/drawing/2014/main" xmlns="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8">
              <a:extLst>
                <a:ext uri="{FF2B5EF4-FFF2-40B4-BE49-F238E27FC236}">
                  <a16:creationId xmlns:a16="http://schemas.microsoft.com/office/drawing/2014/main" xmlns="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Graphic 63" descr="Downward trend">
            <a:extLst>
              <a:ext uri="{FF2B5EF4-FFF2-40B4-BE49-F238E27FC236}">
                <a16:creationId xmlns:a16="http://schemas.microsoft.com/office/drawing/2014/main" xmlns="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006666" y="2233137"/>
            <a:ext cx="479560" cy="4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grpSp>
        <p:nvGrpSpPr>
          <p:cNvPr id="17" name="Group 83">
            <a:extLst>
              <a:ext uri="{FF2B5EF4-FFF2-40B4-BE49-F238E27FC236}">
                <a16:creationId xmlns:a16="http://schemas.microsoft.com/office/drawing/2014/main" xmlns="" id="{83B0AEF1-0D84-44DC-8471-B65E40E3B440}"/>
              </a:ext>
            </a:extLst>
          </p:cNvPr>
          <p:cNvGrpSpPr/>
          <p:nvPr/>
        </p:nvGrpSpPr>
        <p:grpSpPr>
          <a:xfrm>
            <a:off x="2163054" y="1423577"/>
            <a:ext cx="7911708" cy="1443294"/>
            <a:chOff x="676027" y="1378890"/>
            <a:chExt cx="4076567" cy="743668"/>
          </a:xfrm>
        </p:grpSpPr>
        <p:sp>
          <p:nvSpPr>
            <p:cNvPr id="20" name="Rectangle 38">
              <a:extLst>
                <a:ext uri="{FF2B5EF4-FFF2-40B4-BE49-F238E27FC236}">
                  <a16:creationId xmlns:a16="http://schemas.microsoft.com/office/drawing/2014/main" xmlns="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79476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60">
              <a:extLst>
                <a:ext uri="{FF2B5EF4-FFF2-40B4-BE49-F238E27FC236}">
                  <a16:creationId xmlns:a16="http://schemas.microsoft.com/office/drawing/2014/main" xmlns="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24" name="Teardrop 61">
                <a:extLst>
                  <a:ext uri="{FF2B5EF4-FFF2-40B4-BE49-F238E27FC236}">
                    <a16:creationId xmlns:a16="http://schemas.microsoft.com/office/drawing/2014/main" xmlns="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62">
                <a:extLst>
                  <a:ext uri="{FF2B5EF4-FFF2-40B4-BE49-F238E27FC236}">
                    <a16:creationId xmlns:a16="http://schemas.microsoft.com/office/drawing/2014/main" xmlns="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74">
              <a:extLst>
                <a:ext uri="{FF2B5EF4-FFF2-40B4-BE49-F238E27FC236}">
                  <a16:creationId xmlns:a16="http://schemas.microsoft.com/office/drawing/2014/main" xmlns="" id="{DE82C172-7C54-43B8-9C5E-501F35CB54F7}"/>
                </a:ext>
              </a:extLst>
            </p:cNvPr>
            <p:cNvSpPr txBox="1"/>
            <p:nvPr/>
          </p:nvSpPr>
          <p:spPr>
            <a:xfrm>
              <a:off x="1223302" y="1440646"/>
              <a:ext cx="3517795" cy="68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الجَدُّ: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يُمْكِنُ التّصدِّي لِهَذِهِ المُشكِلَةِ، </a:t>
              </a:r>
              <a:r>
                <a:rPr lang="ar-SY" sz="20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بِالتَّوَسعِ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 فِي استِخْدَامِ الأَحْزِمَةِ الخَضرَاءِ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حَوْلَ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المُدُنِ وَالقُرَى وَالطُّرُقِ الخَارِجِيَّةِ؛ لِصدِّ الرِّيَاِحِ عَنْهَا، </a:t>
              </a:r>
              <a:r>
                <a:rPr lang="ar-SY" sz="20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وَالعِنَايةِ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 بِتَشجِيرِ المِسَاحَاتِ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الخَالِيَةِ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دَاخِلَ المَنَاطِقِ السكَنِيَّةِ</a:t>
              </a:r>
            </a:p>
            <a:p>
              <a:pPr algn="ctr"/>
              <a:endParaRPr lang="ar-SY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7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2295181" y="3143987"/>
            <a:ext cx="7779581" cy="1426759"/>
            <a:chOff x="676027" y="2568995"/>
            <a:chExt cx="3473854" cy="637098"/>
          </a:xfrm>
        </p:grpSpPr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9"/>
              <a:ext cx="318820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31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209311" y="2672691"/>
              <a:ext cx="2940570" cy="453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وَكَذَلِكَ </a:t>
              </a:r>
              <a:r>
                <a:rPr lang="ar-SY" sz="20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إِنْشَاءُ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 المَخَازِنِ المَائِيَّةِ فِي المَنَاطِقِ الصحْرَاوِيَّةِ، </a:t>
              </a:r>
              <a:r>
                <a:rPr lang="ar-SY" sz="20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وَحَفْرُ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 الآبَارِ؛ لِاستِخْراجِ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المِيَاهِ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الجَوْفِيَّةِ، وَالاستِفَادَةِ مِنْهَا فِي </a:t>
              </a:r>
              <a:r>
                <a:rPr lang="ar-SY" sz="20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زِيَادِةِ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 الغِطَاءِ النَّبَاتيِّ فِي الصحْرَاءِ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،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 وَاستِخْدَامُ الوَسَائِلِ الحَدِيثَةِ فِي تَثْبيتِ الكُثْبَانِ الرَّمْلِيَّةِ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endParaRPr lang="ar-SY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3" name="Group 89">
            <a:extLst>
              <a:ext uri="{FF2B5EF4-FFF2-40B4-BE49-F238E27FC236}">
                <a16:creationId xmlns:a16="http://schemas.microsoft.com/office/drawing/2014/main" xmlns="" id="{3CA8D11D-A767-4398-8E30-9ABDEDA0A9E9}"/>
              </a:ext>
            </a:extLst>
          </p:cNvPr>
          <p:cNvGrpSpPr/>
          <p:nvPr/>
        </p:nvGrpSpPr>
        <p:grpSpPr>
          <a:xfrm>
            <a:off x="1003300" y="398305"/>
            <a:ext cx="7817042" cy="674356"/>
            <a:chOff x="3155212" y="2531736"/>
            <a:chExt cx="7817042" cy="674356"/>
          </a:xfrm>
        </p:grpSpPr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xmlns="" id="{553F96CE-F6D6-4602-9D85-1EF024B2ABF6}"/>
                </a:ext>
              </a:extLst>
            </p:cNvPr>
            <p:cNvSpPr/>
            <p:nvPr/>
          </p:nvSpPr>
          <p:spPr>
            <a:xfrm>
              <a:off x="3244112" y="2583328"/>
              <a:ext cx="7459591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2">
              <a:extLst>
                <a:ext uri="{FF2B5EF4-FFF2-40B4-BE49-F238E27FC236}">
                  <a16:creationId xmlns:a16="http://schemas.microsoft.com/office/drawing/2014/main" xmlns="" id="{44503852-E1D2-490B-B996-CC3E66DBEFB2}"/>
                </a:ext>
              </a:extLst>
            </p:cNvPr>
            <p:cNvGrpSpPr/>
            <p:nvPr/>
          </p:nvGrpSpPr>
          <p:grpSpPr>
            <a:xfrm>
              <a:off x="10435151" y="2531736"/>
              <a:ext cx="537103" cy="534197"/>
              <a:chOff x="10999499" y="1233597"/>
              <a:chExt cx="537103" cy="534197"/>
            </a:xfrm>
          </p:grpSpPr>
          <p:sp>
            <p:nvSpPr>
              <p:cNvPr id="43" name="Teardrop 43">
                <a:extLst>
                  <a:ext uri="{FF2B5EF4-FFF2-40B4-BE49-F238E27FC236}">
                    <a16:creationId xmlns:a16="http://schemas.microsoft.com/office/drawing/2014/main" xmlns="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0999499" y="1233597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4">
                <a:extLst>
                  <a:ext uri="{FF2B5EF4-FFF2-40B4-BE49-F238E27FC236}">
                    <a16:creationId xmlns:a16="http://schemas.microsoft.com/office/drawing/2014/main" xmlns="" id="{A6414DF3-6DF5-4B0F-848F-F01776EE1EE1}"/>
                  </a:ext>
                </a:extLst>
              </p:cNvPr>
              <p:cNvSpPr/>
              <p:nvPr/>
            </p:nvSpPr>
            <p:spPr>
              <a:xfrm>
                <a:off x="11104648" y="1337293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79">
              <a:extLst>
                <a:ext uri="{FF2B5EF4-FFF2-40B4-BE49-F238E27FC236}">
                  <a16:creationId xmlns:a16="http://schemas.microsoft.com/office/drawing/2014/main" xmlns="" id="{D05D65E6-F779-4A21-8B0E-F10A7474C23C}"/>
                </a:ext>
              </a:extLst>
            </p:cNvPr>
            <p:cNvSpPr txBox="1"/>
            <p:nvPr/>
          </p:nvSpPr>
          <p:spPr>
            <a:xfrm>
              <a:off x="3155212" y="2593253"/>
              <a:ext cx="7327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وَلَكِنْ يَا جَدِّي كَيْفَ يُمْكِنُنَا التَّصدِّي لِهَذِهِ المُشكِلَةِ بَعْدَ أَنْ عَرَفْنَا أَسبَابَهَا؟</a:t>
              </a:r>
            </a:p>
          </p:txBody>
        </p:sp>
      </p:grpSp>
      <p:grpSp>
        <p:nvGrpSpPr>
          <p:cNvPr id="45" name="Group 52">
            <a:extLst>
              <a:ext uri="{FF2B5EF4-FFF2-40B4-BE49-F238E27FC236}">
                <a16:creationId xmlns:a16="http://schemas.microsoft.com/office/drawing/2014/main" xmlns="" id="{954C0DE4-B2F7-4DD9-8E60-CFE4EAA77495}"/>
              </a:ext>
            </a:extLst>
          </p:cNvPr>
          <p:cNvGrpSpPr/>
          <p:nvPr/>
        </p:nvGrpSpPr>
        <p:grpSpPr>
          <a:xfrm>
            <a:off x="202890" y="271844"/>
            <a:ext cx="837619" cy="837619"/>
            <a:chOff x="8716003" y="905947"/>
            <a:chExt cx="2110273" cy="2110273"/>
          </a:xfrm>
        </p:grpSpPr>
        <p:sp>
          <p:nvSpPr>
            <p:cNvPr id="46" name="Oval 36">
              <a:extLst>
                <a:ext uri="{FF2B5EF4-FFF2-40B4-BE49-F238E27FC236}">
                  <a16:creationId xmlns:a16="http://schemas.microsoft.com/office/drawing/2014/main" xmlns="" id="{3A4387F4-71A9-49B8-9CD8-1F56A258BC43}"/>
                </a:ext>
              </a:extLst>
            </p:cNvPr>
            <p:cNvSpPr/>
            <p:nvPr/>
          </p:nvSpPr>
          <p:spPr>
            <a:xfrm>
              <a:off x="8716003" y="905947"/>
              <a:ext cx="2110273" cy="2110273"/>
            </a:xfrm>
            <a:prstGeom prst="ellipse">
              <a:avLst/>
            </a:prstGeom>
            <a:gradFill flip="none" rotWithShape="1">
              <a:gsLst>
                <a:gs pos="17000">
                  <a:srgbClr val="FED629"/>
                </a:gs>
                <a:gs pos="42000">
                  <a:srgbClr val="FEC724"/>
                </a:gs>
                <a:gs pos="77000">
                  <a:srgbClr val="FCA017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37">
              <a:extLst>
                <a:ext uri="{FF2B5EF4-FFF2-40B4-BE49-F238E27FC236}">
                  <a16:creationId xmlns:a16="http://schemas.microsoft.com/office/drawing/2014/main" xmlns="" id="{B17B01CB-B3C2-4BB2-AE66-13A40FC875DA}"/>
                </a:ext>
              </a:extLst>
            </p:cNvPr>
            <p:cNvSpPr/>
            <p:nvPr/>
          </p:nvSpPr>
          <p:spPr>
            <a:xfrm>
              <a:off x="8769997" y="946023"/>
              <a:ext cx="1233703" cy="928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0">
              <a:extLst>
                <a:ext uri="{FF2B5EF4-FFF2-40B4-BE49-F238E27FC236}">
                  <a16:creationId xmlns:a16="http://schemas.microsoft.com/office/drawing/2014/main" xmlns="" id="{66C7D027-C724-4F7C-BD6C-AEBC4F28C3B9}"/>
                </a:ext>
              </a:extLst>
            </p:cNvPr>
            <p:cNvSpPr/>
            <p:nvPr/>
          </p:nvSpPr>
          <p:spPr>
            <a:xfrm>
              <a:off x="8825455" y="1961083"/>
              <a:ext cx="561394" cy="430812"/>
            </a:xfrm>
            <a:prstGeom prst="ellipse">
              <a:avLst/>
            </a:prstGeom>
            <a:solidFill>
              <a:srgbClr val="D42622"/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1">
              <a:extLst>
                <a:ext uri="{FF2B5EF4-FFF2-40B4-BE49-F238E27FC236}">
                  <a16:creationId xmlns:a16="http://schemas.microsoft.com/office/drawing/2014/main" xmlns="" id="{C4DC8C76-3E3D-46AC-B643-5036812B46DE}"/>
                </a:ext>
              </a:extLst>
            </p:cNvPr>
            <p:cNvSpPr/>
            <p:nvPr/>
          </p:nvSpPr>
          <p:spPr>
            <a:xfrm>
              <a:off x="10173134" y="1956511"/>
              <a:ext cx="561394" cy="430812"/>
            </a:xfrm>
            <a:prstGeom prst="ellipse">
              <a:avLst/>
            </a:prstGeom>
            <a:solidFill>
              <a:srgbClr val="D42622"/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49">
              <a:extLst>
                <a:ext uri="{FF2B5EF4-FFF2-40B4-BE49-F238E27FC236}">
                  <a16:creationId xmlns:a16="http://schemas.microsoft.com/office/drawing/2014/main" xmlns="" id="{08D430AD-325E-48CA-A76D-CD396618DBEF}"/>
                </a:ext>
              </a:extLst>
            </p:cNvPr>
            <p:cNvSpPr/>
            <p:nvPr/>
          </p:nvSpPr>
          <p:spPr>
            <a:xfrm>
              <a:off x="9140407" y="2115609"/>
              <a:ext cx="1230492" cy="538167"/>
            </a:xfrm>
            <a:custGeom>
              <a:avLst/>
              <a:gdLst>
                <a:gd name="connsiteX0" fmla="*/ 0 w 1591009"/>
                <a:gd name="connsiteY0" fmla="*/ 0 h 538167"/>
                <a:gd name="connsiteX1" fmla="*/ 61378 w 1591009"/>
                <a:gd name="connsiteY1" fmla="*/ 78736 h 538167"/>
                <a:gd name="connsiteX2" fmla="*/ 813420 w 1591009"/>
                <a:gd name="connsiteY2" fmla="*/ 357151 h 538167"/>
                <a:gd name="connsiteX3" fmla="*/ 1565463 w 1591009"/>
                <a:gd name="connsiteY3" fmla="*/ 78736 h 538167"/>
                <a:gd name="connsiteX4" fmla="*/ 1591009 w 1591009"/>
                <a:gd name="connsiteY4" fmla="*/ 45964 h 538167"/>
                <a:gd name="connsiteX5" fmla="*/ 1589618 w 1591009"/>
                <a:gd name="connsiteY5" fmla="*/ 56276 h 538167"/>
                <a:gd name="connsiteX6" fmla="*/ 798604 w 1591009"/>
                <a:gd name="connsiteY6" fmla="*/ 538167 h 538167"/>
                <a:gd name="connsiteX7" fmla="*/ 7590 w 1591009"/>
                <a:gd name="connsiteY7" fmla="*/ 56276 h 5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1009" h="538167">
                  <a:moveTo>
                    <a:pt x="0" y="0"/>
                  </a:moveTo>
                  <a:lnTo>
                    <a:pt x="61378" y="78736"/>
                  </a:lnTo>
                  <a:cubicBezTo>
                    <a:pt x="224360" y="246712"/>
                    <a:pt x="500367" y="357151"/>
                    <a:pt x="813420" y="357151"/>
                  </a:cubicBezTo>
                  <a:cubicBezTo>
                    <a:pt x="1126473" y="357151"/>
                    <a:pt x="1402480" y="246712"/>
                    <a:pt x="1565463" y="78736"/>
                  </a:cubicBezTo>
                  <a:lnTo>
                    <a:pt x="1591009" y="45964"/>
                  </a:lnTo>
                  <a:lnTo>
                    <a:pt x="1589618" y="56276"/>
                  </a:lnTo>
                  <a:cubicBezTo>
                    <a:pt x="1514330" y="331291"/>
                    <a:pt x="1188789" y="538167"/>
                    <a:pt x="798604" y="538167"/>
                  </a:cubicBezTo>
                  <a:cubicBezTo>
                    <a:pt x="408420" y="538167"/>
                    <a:pt x="82879" y="331291"/>
                    <a:pt x="7590" y="56276"/>
                  </a:cubicBezTo>
                  <a:close/>
                </a:path>
              </a:pathLst>
            </a:custGeom>
            <a:solidFill>
              <a:srgbClr val="2F1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0">
              <a:extLst>
                <a:ext uri="{FF2B5EF4-FFF2-40B4-BE49-F238E27FC236}">
                  <a16:creationId xmlns:a16="http://schemas.microsoft.com/office/drawing/2014/main" xmlns="" id="{4766F031-37B5-4B27-BE01-47117371683E}"/>
                </a:ext>
              </a:extLst>
            </p:cNvPr>
            <p:cNvSpPr/>
            <p:nvPr/>
          </p:nvSpPr>
          <p:spPr>
            <a:xfrm flipV="1">
              <a:off x="9313413" y="1780762"/>
              <a:ext cx="376974" cy="236343"/>
            </a:xfrm>
            <a:custGeom>
              <a:avLst/>
              <a:gdLst>
                <a:gd name="connsiteX0" fmla="*/ 0 w 1591009"/>
                <a:gd name="connsiteY0" fmla="*/ 0 h 538167"/>
                <a:gd name="connsiteX1" fmla="*/ 61378 w 1591009"/>
                <a:gd name="connsiteY1" fmla="*/ 78736 h 538167"/>
                <a:gd name="connsiteX2" fmla="*/ 813420 w 1591009"/>
                <a:gd name="connsiteY2" fmla="*/ 357151 h 538167"/>
                <a:gd name="connsiteX3" fmla="*/ 1565463 w 1591009"/>
                <a:gd name="connsiteY3" fmla="*/ 78736 h 538167"/>
                <a:gd name="connsiteX4" fmla="*/ 1591009 w 1591009"/>
                <a:gd name="connsiteY4" fmla="*/ 45964 h 538167"/>
                <a:gd name="connsiteX5" fmla="*/ 1589618 w 1591009"/>
                <a:gd name="connsiteY5" fmla="*/ 56276 h 538167"/>
                <a:gd name="connsiteX6" fmla="*/ 798604 w 1591009"/>
                <a:gd name="connsiteY6" fmla="*/ 538167 h 538167"/>
                <a:gd name="connsiteX7" fmla="*/ 7590 w 1591009"/>
                <a:gd name="connsiteY7" fmla="*/ 56276 h 5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1009" h="538167">
                  <a:moveTo>
                    <a:pt x="0" y="0"/>
                  </a:moveTo>
                  <a:lnTo>
                    <a:pt x="61378" y="78736"/>
                  </a:lnTo>
                  <a:cubicBezTo>
                    <a:pt x="224360" y="246712"/>
                    <a:pt x="500367" y="357151"/>
                    <a:pt x="813420" y="357151"/>
                  </a:cubicBezTo>
                  <a:cubicBezTo>
                    <a:pt x="1126473" y="357151"/>
                    <a:pt x="1402480" y="246712"/>
                    <a:pt x="1565463" y="78736"/>
                  </a:cubicBezTo>
                  <a:lnTo>
                    <a:pt x="1591009" y="45964"/>
                  </a:lnTo>
                  <a:lnTo>
                    <a:pt x="1589618" y="56276"/>
                  </a:lnTo>
                  <a:cubicBezTo>
                    <a:pt x="1514330" y="331291"/>
                    <a:pt x="1188789" y="538167"/>
                    <a:pt x="798604" y="538167"/>
                  </a:cubicBezTo>
                  <a:cubicBezTo>
                    <a:pt x="408420" y="538167"/>
                    <a:pt x="82879" y="331291"/>
                    <a:pt x="7590" y="56276"/>
                  </a:cubicBezTo>
                  <a:close/>
                </a:path>
              </a:pathLst>
            </a:custGeom>
            <a:solidFill>
              <a:srgbClr val="2F1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1">
              <a:extLst>
                <a:ext uri="{FF2B5EF4-FFF2-40B4-BE49-F238E27FC236}">
                  <a16:creationId xmlns:a16="http://schemas.microsoft.com/office/drawing/2014/main" xmlns="" id="{8157B3B8-12AD-45AE-A53F-64BB74226594}"/>
                </a:ext>
              </a:extLst>
            </p:cNvPr>
            <p:cNvSpPr/>
            <p:nvPr/>
          </p:nvSpPr>
          <p:spPr>
            <a:xfrm flipV="1">
              <a:off x="9892899" y="1792193"/>
              <a:ext cx="376974" cy="236343"/>
            </a:xfrm>
            <a:custGeom>
              <a:avLst/>
              <a:gdLst>
                <a:gd name="connsiteX0" fmla="*/ 0 w 1591009"/>
                <a:gd name="connsiteY0" fmla="*/ 0 h 538167"/>
                <a:gd name="connsiteX1" fmla="*/ 61378 w 1591009"/>
                <a:gd name="connsiteY1" fmla="*/ 78736 h 538167"/>
                <a:gd name="connsiteX2" fmla="*/ 813420 w 1591009"/>
                <a:gd name="connsiteY2" fmla="*/ 357151 h 538167"/>
                <a:gd name="connsiteX3" fmla="*/ 1565463 w 1591009"/>
                <a:gd name="connsiteY3" fmla="*/ 78736 h 538167"/>
                <a:gd name="connsiteX4" fmla="*/ 1591009 w 1591009"/>
                <a:gd name="connsiteY4" fmla="*/ 45964 h 538167"/>
                <a:gd name="connsiteX5" fmla="*/ 1589618 w 1591009"/>
                <a:gd name="connsiteY5" fmla="*/ 56276 h 538167"/>
                <a:gd name="connsiteX6" fmla="*/ 798604 w 1591009"/>
                <a:gd name="connsiteY6" fmla="*/ 538167 h 538167"/>
                <a:gd name="connsiteX7" fmla="*/ 7590 w 1591009"/>
                <a:gd name="connsiteY7" fmla="*/ 56276 h 5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1009" h="538167">
                  <a:moveTo>
                    <a:pt x="0" y="0"/>
                  </a:moveTo>
                  <a:lnTo>
                    <a:pt x="61378" y="78736"/>
                  </a:lnTo>
                  <a:cubicBezTo>
                    <a:pt x="224360" y="246712"/>
                    <a:pt x="500367" y="357151"/>
                    <a:pt x="813420" y="357151"/>
                  </a:cubicBezTo>
                  <a:cubicBezTo>
                    <a:pt x="1126473" y="357151"/>
                    <a:pt x="1402480" y="246712"/>
                    <a:pt x="1565463" y="78736"/>
                  </a:cubicBezTo>
                  <a:lnTo>
                    <a:pt x="1591009" y="45964"/>
                  </a:lnTo>
                  <a:lnTo>
                    <a:pt x="1589618" y="56276"/>
                  </a:lnTo>
                  <a:cubicBezTo>
                    <a:pt x="1514330" y="331291"/>
                    <a:pt x="1188789" y="538167"/>
                    <a:pt x="798604" y="538167"/>
                  </a:cubicBezTo>
                  <a:cubicBezTo>
                    <a:pt x="408420" y="538167"/>
                    <a:pt x="82879" y="331291"/>
                    <a:pt x="7590" y="56276"/>
                  </a:cubicBezTo>
                  <a:close/>
                </a:path>
              </a:pathLst>
            </a:custGeom>
            <a:solidFill>
              <a:srgbClr val="2F1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4" name="Group 86">
            <a:extLst>
              <a:ext uri="{FF2B5EF4-FFF2-40B4-BE49-F238E27FC236}">
                <a16:creationId xmlns:a16="http://schemas.microsoft.com/office/drawing/2014/main" xmlns="" id="{9B78D6AC-BB74-413A-8F7E-44513CF30CA0}"/>
              </a:ext>
            </a:extLst>
          </p:cNvPr>
          <p:cNvGrpSpPr/>
          <p:nvPr/>
        </p:nvGrpSpPr>
        <p:grpSpPr>
          <a:xfrm>
            <a:off x="2564664" y="5054514"/>
            <a:ext cx="7487781" cy="1035120"/>
            <a:chOff x="645616" y="5076118"/>
            <a:chExt cx="5141057" cy="710706"/>
          </a:xfrm>
        </p:grpSpPr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xmlns="" id="{EDD39EDE-1214-4C0F-BE8A-61B4170D5322}"/>
                </a:ext>
              </a:extLst>
            </p:cNvPr>
            <p:cNvSpPr/>
            <p:nvPr/>
          </p:nvSpPr>
          <p:spPr>
            <a:xfrm flipH="1">
              <a:off x="951704" y="5078166"/>
              <a:ext cx="4834969" cy="7086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1">
              <a:extLst>
                <a:ext uri="{FF2B5EF4-FFF2-40B4-BE49-F238E27FC236}">
                  <a16:creationId xmlns:a16="http://schemas.microsoft.com/office/drawing/2014/main" xmlns="" id="{285533A6-F03C-46CF-865E-54837BAC2305}"/>
                </a:ext>
              </a:extLst>
            </p:cNvPr>
            <p:cNvGrpSpPr/>
            <p:nvPr/>
          </p:nvGrpSpPr>
          <p:grpSpPr>
            <a:xfrm>
              <a:off x="645616" y="5076118"/>
              <a:ext cx="596670" cy="593442"/>
              <a:chOff x="11019576" y="1283235"/>
              <a:chExt cx="596670" cy="593442"/>
            </a:xfrm>
          </p:grpSpPr>
          <p:sp>
            <p:nvSpPr>
              <p:cNvPr id="58" name="Teardrop 52">
                <a:extLst>
                  <a:ext uri="{FF2B5EF4-FFF2-40B4-BE49-F238E27FC236}">
                    <a16:creationId xmlns:a16="http://schemas.microsoft.com/office/drawing/2014/main" xmlns="" id="{9E3E7311-763B-41F4-A3DF-BE24F7DEF333}"/>
                  </a:ext>
                </a:extLst>
              </p:cNvPr>
              <p:cNvSpPr/>
              <p:nvPr/>
            </p:nvSpPr>
            <p:spPr>
              <a:xfrm rot="8141980">
                <a:off x="11019576" y="1283235"/>
                <a:ext cx="596670" cy="593442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3">
                <a:extLst>
                  <a:ext uri="{FF2B5EF4-FFF2-40B4-BE49-F238E27FC236}">
                    <a16:creationId xmlns:a16="http://schemas.microsoft.com/office/drawing/2014/main" xmlns="" id="{1C2F196A-F332-4795-A419-A8868FA620BB}"/>
                  </a:ext>
                </a:extLst>
              </p:cNvPr>
              <p:cNvSpPr/>
              <p:nvPr/>
            </p:nvSpPr>
            <p:spPr>
              <a:xfrm>
                <a:off x="11118892" y="1374554"/>
                <a:ext cx="363050" cy="36305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77">
              <a:extLst>
                <a:ext uri="{FF2B5EF4-FFF2-40B4-BE49-F238E27FC236}">
                  <a16:creationId xmlns:a16="http://schemas.microsoft.com/office/drawing/2014/main" xmlns="" id="{257F20A4-C4EF-4DAC-9500-98B097296CB7}"/>
                </a:ext>
              </a:extLst>
            </p:cNvPr>
            <p:cNvSpPr txBox="1"/>
            <p:nvPr/>
          </p:nvSpPr>
          <p:spPr>
            <a:xfrm>
              <a:off x="1192101" y="5167437"/>
              <a:ext cx="4594572" cy="48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ar-SY" sz="20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وَالحِرْص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 عَلَى استِثْمَارِ الأَرَاضي الزِّرِاعِيَّةِ دُونَ استِنْزَافِهَا، كُلُّ ذَلِكَ يُعَدُّ مِنَ الأَسَالِيبِ النَّاجِعَةِ فِي الحَدِّ مِنْ تَأثِيرِ مُشكِلَةِ التَّصحُّرِ بِالوَسَائِلِ السلِيمَة عَلَى البِيئَةِ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22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 p14:presetBounceEnd="6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1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41" y="3208745"/>
            <a:ext cx="4036962" cy="2800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3161463" y="658387"/>
            <a:ext cx="6268437" cy="645820"/>
            <a:chOff x="676027" y="1378890"/>
            <a:chExt cx="6268437" cy="645820"/>
          </a:xfrm>
        </p:grpSpPr>
        <p:sp>
          <p:nvSpPr>
            <p:cNvPr id="16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598663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21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107981" y="1482669"/>
              <a:ext cx="5242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جدِّي !!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الحَمْدُ لِلهِ أَنَّ هَذِهِ القَرْيَةَ لَمْ يُصبْهَا التّصحرُ</a:t>
              </a:r>
            </a:p>
          </p:txBody>
        </p:sp>
      </p:grpSp>
      <p:grpSp>
        <p:nvGrpSpPr>
          <p:cNvPr id="24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1997449" y="1835887"/>
            <a:ext cx="7197621" cy="637097"/>
            <a:chOff x="676027" y="2568995"/>
            <a:chExt cx="7197621" cy="637097"/>
          </a:xfrm>
        </p:grpSpPr>
        <p:sp>
          <p:nvSpPr>
            <p:cNvPr id="26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8"/>
              <a:ext cx="692194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29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217440" y="2736440"/>
              <a:ext cx="6479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الجدُّ: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حَقًّاً، الحَمْد لِلهِ حَمْداً كَثيراً عَلَى نِعَمهِ التِي لاتُعَدُّ وَلا تُحْصى.</a:t>
              </a:r>
            </a:p>
          </p:txBody>
        </p:sp>
      </p:grpSp>
      <p:grpSp>
        <p:nvGrpSpPr>
          <p:cNvPr id="31" name="Group 10">
            <a:extLst>
              <a:ext uri="{FF2B5EF4-FFF2-40B4-BE49-F238E27FC236}">
                <a16:creationId xmlns=""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9117655" y="581613"/>
            <a:ext cx="822423" cy="822423"/>
            <a:chOff x="3608900" y="1227358"/>
            <a:chExt cx="822423" cy="822423"/>
          </a:xfrm>
        </p:grpSpPr>
        <p:sp>
          <p:nvSpPr>
            <p:cNvPr id="32" name="Oval 9">
              <a:extLst>
                <a:ext uri="{FF2B5EF4-FFF2-40B4-BE49-F238E27FC236}">
                  <a16:creationId xmlns=""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8">
              <a:extLst>
                <a:ext uri="{FF2B5EF4-FFF2-40B4-BE49-F238E27FC236}">
                  <a16:creationId xmlns=""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11">
            <a:extLst>
              <a:ext uri="{FF2B5EF4-FFF2-40B4-BE49-F238E27FC236}">
                <a16:creationId xmlns="" xmlns:a16="http://schemas.microsoft.com/office/drawing/2014/main" id="{1B670949-E3D2-4A73-B24B-FE24938DD4F9}"/>
              </a:ext>
            </a:extLst>
          </p:cNvPr>
          <p:cNvGrpSpPr/>
          <p:nvPr/>
        </p:nvGrpSpPr>
        <p:grpSpPr>
          <a:xfrm>
            <a:off x="9018689" y="1750390"/>
            <a:ext cx="822423" cy="822423"/>
            <a:chOff x="3608900" y="1227358"/>
            <a:chExt cx="822423" cy="822423"/>
          </a:xfrm>
        </p:grpSpPr>
        <p:sp>
          <p:nvSpPr>
            <p:cNvPr id="41" name="Oval 12">
              <a:extLst>
                <a:ext uri="{FF2B5EF4-FFF2-40B4-BE49-F238E27FC236}">
                  <a16:creationId xmlns="" xmlns:a16="http://schemas.microsoft.com/office/drawing/2014/main" id="{D31F9321-6A88-472C-8934-92E810A68EDB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00336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13">
              <a:extLst>
                <a:ext uri="{FF2B5EF4-FFF2-40B4-BE49-F238E27FC236}">
                  <a16:creationId xmlns="" xmlns:a16="http://schemas.microsoft.com/office/drawing/2014/main" id="{49DD812A-9871-475D-8786-A27C90266A3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Graphic 63" descr="Downward trend">
            <a:extLst>
              <a:ext uri="{FF2B5EF4-FFF2-40B4-BE49-F238E27FC236}">
                <a16:creationId xmlns=""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54" y="800893"/>
            <a:ext cx="365760" cy="365760"/>
          </a:xfrm>
          <a:prstGeom prst="rect">
            <a:avLst/>
          </a:prstGeom>
        </p:spPr>
      </p:pic>
      <p:pic>
        <p:nvPicPr>
          <p:cNvPr id="44" name="Graphic 65" descr="Stopwatch">
            <a:extLst>
              <a:ext uri="{FF2B5EF4-FFF2-40B4-BE49-F238E27FC236}">
                <a16:creationId xmlns="" xmlns:a16="http://schemas.microsoft.com/office/drawing/2014/main" id="{EE9572EA-9324-4C50-9320-2DA60B217B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2576" y="1981787"/>
            <a:ext cx="365760" cy="365760"/>
          </a:xfrm>
          <a:prstGeom prst="rect">
            <a:avLst/>
          </a:prstGeom>
        </p:spPr>
      </p:pic>
      <p:grpSp>
        <p:nvGrpSpPr>
          <p:cNvPr id="45" name="Group 69">
            <a:extLst>
              <a:ext uri="{FF2B5EF4-FFF2-40B4-BE49-F238E27FC236}">
                <a16:creationId xmlns:a16="http://schemas.microsoft.com/office/drawing/2014/main" xmlns="" id="{13E04C7A-D081-4DCA-87B4-7DD3484156A3}"/>
              </a:ext>
            </a:extLst>
          </p:cNvPr>
          <p:cNvGrpSpPr/>
          <p:nvPr/>
        </p:nvGrpSpPr>
        <p:grpSpPr>
          <a:xfrm>
            <a:off x="2003504" y="434674"/>
            <a:ext cx="965464" cy="908065"/>
            <a:chOff x="8590771" y="906517"/>
            <a:chExt cx="2110273" cy="2110273"/>
          </a:xfrm>
        </p:grpSpPr>
        <p:sp>
          <p:nvSpPr>
            <p:cNvPr id="46" name="Oval 54">
              <a:extLst>
                <a:ext uri="{FF2B5EF4-FFF2-40B4-BE49-F238E27FC236}">
                  <a16:creationId xmlns:a16="http://schemas.microsoft.com/office/drawing/2014/main" xmlns="" id="{E6EA9482-4EC8-43FD-ACB2-8AF1002AD60C}"/>
                </a:ext>
              </a:extLst>
            </p:cNvPr>
            <p:cNvSpPr/>
            <p:nvPr/>
          </p:nvSpPr>
          <p:spPr>
            <a:xfrm>
              <a:off x="8590771" y="906517"/>
              <a:ext cx="2110273" cy="2110273"/>
            </a:xfrm>
            <a:prstGeom prst="ellipse">
              <a:avLst/>
            </a:prstGeom>
            <a:gradFill flip="none" rotWithShape="1">
              <a:gsLst>
                <a:gs pos="17000">
                  <a:srgbClr val="FED629"/>
                </a:gs>
                <a:gs pos="42000">
                  <a:srgbClr val="FEC724"/>
                </a:gs>
                <a:gs pos="77000">
                  <a:srgbClr val="FCA017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55">
              <a:extLst>
                <a:ext uri="{FF2B5EF4-FFF2-40B4-BE49-F238E27FC236}">
                  <a16:creationId xmlns:a16="http://schemas.microsoft.com/office/drawing/2014/main" xmlns="" id="{6B81DC1D-661D-4EFE-A7F8-58523749796D}"/>
                </a:ext>
              </a:extLst>
            </p:cNvPr>
            <p:cNvSpPr/>
            <p:nvPr/>
          </p:nvSpPr>
          <p:spPr>
            <a:xfrm>
              <a:off x="8644765" y="946593"/>
              <a:ext cx="1233703" cy="928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56">
              <a:extLst>
                <a:ext uri="{FF2B5EF4-FFF2-40B4-BE49-F238E27FC236}">
                  <a16:creationId xmlns:a16="http://schemas.microsoft.com/office/drawing/2014/main" xmlns="" id="{75E8D80A-A7D6-42AA-9E72-1EDFE1D70714}"/>
                </a:ext>
              </a:extLst>
            </p:cNvPr>
            <p:cNvSpPr/>
            <p:nvPr/>
          </p:nvSpPr>
          <p:spPr>
            <a:xfrm flipV="1">
              <a:off x="9121167" y="1656287"/>
              <a:ext cx="392149" cy="156711"/>
            </a:xfrm>
            <a:custGeom>
              <a:avLst/>
              <a:gdLst>
                <a:gd name="connsiteX0" fmla="*/ 2028041 w 2028041"/>
                <a:gd name="connsiteY0" fmla="*/ 0 h 624134"/>
                <a:gd name="connsiteX1" fmla="*/ 2016488 w 2028041"/>
                <a:gd name="connsiteY1" fmla="*/ 76773 h 624134"/>
                <a:gd name="connsiteX2" fmla="*/ 1014020 w 2028041"/>
                <a:gd name="connsiteY2" fmla="*/ 624134 h 624134"/>
                <a:gd name="connsiteX3" fmla="*/ 11552 w 2028041"/>
                <a:gd name="connsiteY3" fmla="*/ 76773 h 624134"/>
                <a:gd name="connsiteX4" fmla="*/ 0 w 2028041"/>
                <a:gd name="connsiteY4" fmla="*/ 0 h 624134"/>
                <a:gd name="connsiteX5" fmla="*/ 153822 w 2028041"/>
                <a:gd name="connsiteY5" fmla="*/ 56550 h 624134"/>
                <a:gd name="connsiteX6" fmla="*/ 1014020 w 2028041"/>
                <a:gd name="connsiteY6" fmla="*/ 173625 h 624134"/>
                <a:gd name="connsiteX7" fmla="*/ 1874218 w 2028041"/>
                <a:gd name="connsiteY7" fmla="*/ 56550 h 6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8041" h="624134">
                  <a:moveTo>
                    <a:pt x="2028041" y="0"/>
                  </a:moveTo>
                  <a:lnTo>
                    <a:pt x="2016488" y="76773"/>
                  </a:lnTo>
                  <a:cubicBezTo>
                    <a:pt x="1921073" y="389152"/>
                    <a:pt x="1508508" y="624134"/>
                    <a:pt x="1014020" y="624134"/>
                  </a:cubicBezTo>
                  <a:cubicBezTo>
                    <a:pt x="519532" y="624134"/>
                    <a:pt x="106967" y="389152"/>
                    <a:pt x="11552" y="76773"/>
                  </a:cubicBezTo>
                  <a:lnTo>
                    <a:pt x="0" y="0"/>
                  </a:lnTo>
                  <a:lnTo>
                    <a:pt x="153822" y="56550"/>
                  </a:lnTo>
                  <a:cubicBezTo>
                    <a:pt x="399371" y="130465"/>
                    <a:pt x="695383" y="173625"/>
                    <a:pt x="1014020" y="173625"/>
                  </a:cubicBezTo>
                  <a:cubicBezTo>
                    <a:pt x="1332657" y="173625"/>
                    <a:pt x="1628670" y="130465"/>
                    <a:pt x="1874218" y="56550"/>
                  </a:cubicBezTo>
                  <a:close/>
                </a:path>
              </a:pathLst>
            </a:custGeom>
            <a:solidFill>
              <a:srgbClr val="2F1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57">
              <a:extLst>
                <a:ext uri="{FF2B5EF4-FFF2-40B4-BE49-F238E27FC236}">
                  <a16:creationId xmlns:a16="http://schemas.microsoft.com/office/drawing/2014/main" xmlns="" id="{5C60AFD1-6324-4206-85ED-7AAD5EA45BCA}"/>
                </a:ext>
              </a:extLst>
            </p:cNvPr>
            <p:cNvSpPr/>
            <p:nvPr/>
          </p:nvSpPr>
          <p:spPr>
            <a:xfrm flipV="1">
              <a:off x="9736388" y="1676070"/>
              <a:ext cx="392149" cy="156711"/>
            </a:xfrm>
            <a:custGeom>
              <a:avLst/>
              <a:gdLst>
                <a:gd name="connsiteX0" fmla="*/ 2028041 w 2028041"/>
                <a:gd name="connsiteY0" fmla="*/ 0 h 624134"/>
                <a:gd name="connsiteX1" fmla="*/ 2016488 w 2028041"/>
                <a:gd name="connsiteY1" fmla="*/ 76773 h 624134"/>
                <a:gd name="connsiteX2" fmla="*/ 1014020 w 2028041"/>
                <a:gd name="connsiteY2" fmla="*/ 624134 h 624134"/>
                <a:gd name="connsiteX3" fmla="*/ 11552 w 2028041"/>
                <a:gd name="connsiteY3" fmla="*/ 76773 h 624134"/>
                <a:gd name="connsiteX4" fmla="*/ 0 w 2028041"/>
                <a:gd name="connsiteY4" fmla="*/ 0 h 624134"/>
                <a:gd name="connsiteX5" fmla="*/ 153822 w 2028041"/>
                <a:gd name="connsiteY5" fmla="*/ 56550 h 624134"/>
                <a:gd name="connsiteX6" fmla="*/ 1014020 w 2028041"/>
                <a:gd name="connsiteY6" fmla="*/ 173625 h 624134"/>
                <a:gd name="connsiteX7" fmla="*/ 1874218 w 2028041"/>
                <a:gd name="connsiteY7" fmla="*/ 56550 h 6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8041" h="624134">
                  <a:moveTo>
                    <a:pt x="2028041" y="0"/>
                  </a:moveTo>
                  <a:lnTo>
                    <a:pt x="2016488" y="76773"/>
                  </a:lnTo>
                  <a:cubicBezTo>
                    <a:pt x="1921073" y="389152"/>
                    <a:pt x="1508508" y="624134"/>
                    <a:pt x="1014020" y="624134"/>
                  </a:cubicBezTo>
                  <a:cubicBezTo>
                    <a:pt x="519532" y="624134"/>
                    <a:pt x="106967" y="389152"/>
                    <a:pt x="11552" y="76773"/>
                  </a:cubicBezTo>
                  <a:lnTo>
                    <a:pt x="0" y="0"/>
                  </a:lnTo>
                  <a:lnTo>
                    <a:pt x="153822" y="56550"/>
                  </a:lnTo>
                  <a:cubicBezTo>
                    <a:pt x="399371" y="130465"/>
                    <a:pt x="695383" y="173625"/>
                    <a:pt x="1014020" y="173625"/>
                  </a:cubicBezTo>
                  <a:cubicBezTo>
                    <a:pt x="1332657" y="173625"/>
                    <a:pt x="1628670" y="130465"/>
                    <a:pt x="1874218" y="56550"/>
                  </a:cubicBezTo>
                  <a:close/>
                </a:path>
              </a:pathLst>
            </a:custGeom>
            <a:solidFill>
              <a:srgbClr val="2F1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8">
              <a:extLst>
                <a:ext uri="{FF2B5EF4-FFF2-40B4-BE49-F238E27FC236}">
                  <a16:creationId xmlns:a16="http://schemas.microsoft.com/office/drawing/2014/main" xmlns="" id="{553C45F6-9613-4C0E-A0B7-47C33653E07B}"/>
                </a:ext>
              </a:extLst>
            </p:cNvPr>
            <p:cNvSpPr/>
            <p:nvPr/>
          </p:nvSpPr>
          <p:spPr>
            <a:xfrm>
              <a:off x="8700223" y="1961653"/>
              <a:ext cx="561394" cy="430812"/>
            </a:xfrm>
            <a:prstGeom prst="ellipse">
              <a:avLst/>
            </a:prstGeom>
            <a:solidFill>
              <a:srgbClr val="D42622"/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9">
              <a:extLst>
                <a:ext uri="{FF2B5EF4-FFF2-40B4-BE49-F238E27FC236}">
                  <a16:creationId xmlns:a16="http://schemas.microsoft.com/office/drawing/2014/main" xmlns="" id="{AE819294-425B-4A91-BE66-6578BD10D904}"/>
                </a:ext>
              </a:extLst>
            </p:cNvPr>
            <p:cNvSpPr/>
            <p:nvPr/>
          </p:nvSpPr>
          <p:spPr>
            <a:xfrm>
              <a:off x="10047902" y="1957081"/>
              <a:ext cx="561394" cy="430812"/>
            </a:xfrm>
            <a:prstGeom prst="ellipse">
              <a:avLst/>
            </a:prstGeom>
            <a:solidFill>
              <a:srgbClr val="D42622"/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61">
              <a:extLst>
                <a:ext uri="{FF2B5EF4-FFF2-40B4-BE49-F238E27FC236}">
                  <a16:creationId xmlns:a16="http://schemas.microsoft.com/office/drawing/2014/main" xmlns="" id="{ACAA3444-C69E-48C1-ADC3-3EEA8AB96547}"/>
                </a:ext>
              </a:extLst>
            </p:cNvPr>
            <p:cNvSpPr/>
            <p:nvPr/>
          </p:nvSpPr>
          <p:spPr>
            <a:xfrm>
              <a:off x="8968667" y="1937298"/>
              <a:ext cx="1354480" cy="872264"/>
            </a:xfrm>
            <a:custGeom>
              <a:avLst/>
              <a:gdLst>
                <a:gd name="connsiteX0" fmla="*/ 2028041 w 2028041"/>
                <a:gd name="connsiteY0" fmla="*/ 0 h 624134"/>
                <a:gd name="connsiteX1" fmla="*/ 2016488 w 2028041"/>
                <a:gd name="connsiteY1" fmla="*/ 76773 h 624134"/>
                <a:gd name="connsiteX2" fmla="*/ 1014020 w 2028041"/>
                <a:gd name="connsiteY2" fmla="*/ 624134 h 624134"/>
                <a:gd name="connsiteX3" fmla="*/ 11552 w 2028041"/>
                <a:gd name="connsiteY3" fmla="*/ 76773 h 624134"/>
                <a:gd name="connsiteX4" fmla="*/ 0 w 2028041"/>
                <a:gd name="connsiteY4" fmla="*/ 0 h 624134"/>
                <a:gd name="connsiteX5" fmla="*/ 153822 w 2028041"/>
                <a:gd name="connsiteY5" fmla="*/ 56550 h 624134"/>
                <a:gd name="connsiteX6" fmla="*/ 1014020 w 2028041"/>
                <a:gd name="connsiteY6" fmla="*/ 173625 h 624134"/>
                <a:gd name="connsiteX7" fmla="*/ 1874218 w 2028041"/>
                <a:gd name="connsiteY7" fmla="*/ 56550 h 6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8041" h="624134">
                  <a:moveTo>
                    <a:pt x="2028041" y="0"/>
                  </a:moveTo>
                  <a:lnTo>
                    <a:pt x="2016488" y="76773"/>
                  </a:lnTo>
                  <a:cubicBezTo>
                    <a:pt x="1921073" y="389152"/>
                    <a:pt x="1508508" y="624134"/>
                    <a:pt x="1014020" y="624134"/>
                  </a:cubicBezTo>
                  <a:cubicBezTo>
                    <a:pt x="519532" y="624134"/>
                    <a:pt x="106967" y="389152"/>
                    <a:pt x="11552" y="76773"/>
                  </a:cubicBezTo>
                  <a:lnTo>
                    <a:pt x="0" y="0"/>
                  </a:lnTo>
                  <a:lnTo>
                    <a:pt x="153822" y="56550"/>
                  </a:lnTo>
                  <a:cubicBezTo>
                    <a:pt x="399371" y="130465"/>
                    <a:pt x="695383" y="173625"/>
                    <a:pt x="1014020" y="173625"/>
                  </a:cubicBezTo>
                  <a:cubicBezTo>
                    <a:pt x="1332657" y="173625"/>
                    <a:pt x="1628670" y="130465"/>
                    <a:pt x="1874218" y="56550"/>
                  </a:cubicBezTo>
                  <a:close/>
                </a:path>
              </a:pathLst>
            </a:custGeom>
            <a:solidFill>
              <a:srgbClr val="2F1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67">
              <a:extLst>
                <a:ext uri="{FF2B5EF4-FFF2-40B4-BE49-F238E27FC236}">
                  <a16:creationId xmlns:a16="http://schemas.microsoft.com/office/drawing/2014/main" xmlns="" id="{FAF6E1D2-4F2A-446C-8694-2003EFC4C00F}"/>
                </a:ext>
              </a:extLst>
            </p:cNvPr>
            <p:cNvSpPr/>
            <p:nvPr/>
          </p:nvSpPr>
          <p:spPr>
            <a:xfrm>
              <a:off x="9299728" y="2598365"/>
              <a:ext cx="682880" cy="209874"/>
            </a:xfrm>
            <a:custGeom>
              <a:avLst/>
              <a:gdLst>
                <a:gd name="connsiteX0" fmla="*/ 342719 w 682880"/>
                <a:gd name="connsiteY0" fmla="*/ 0 h 209874"/>
                <a:gd name="connsiteX1" fmla="*/ 672472 w 682880"/>
                <a:gd name="connsiteY1" fmla="*/ 74572 h 209874"/>
                <a:gd name="connsiteX2" fmla="*/ 682880 w 682880"/>
                <a:gd name="connsiteY2" fmla="*/ 80930 h 209874"/>
                <a:gd name="connsiteX3" fmla="*/ 680807 w 682880"/>
                <a:gd name="connsiteY3" fmla="*/ 82944 h 209874"/>
                <a:gd name="connsiteX4" fmla="*/ 340636 w 682880"/>
                <a:gd name="connsiteY4" fmla="*/ 209874 h 209874"/>
                <a:gd name="connsiteX5" fmla="*/ 464 w 682880"/>
                <a:gd name="connsiteY5" fmla="*/ 82944 h 209874"/>
                <a:gd name="connsiteX6" fmla="*/ 0 w 682880"/>
                <a:gd name="connsiteY6" fmla="*/ 82492 h 209874"/>
                <a:gd name="connsiteX7" fmla="*/ 12966 w 682880"/>
                <a:gd name="connsiteY7" fmla="*/ 74572 h 209874"/>
                <a:gd name="connsiteX8" fmla="*/ 342719 w 682880"/>
                <a:gd name="connsiteY8" fmla="*/ 0 h 20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880" h="209874">
                  <a:moveTo>
                    <a:pt x="342719" y="0"/>
                  </a:moveTo>
                  <a:cubicBezTo>
                    <a:pt x="464867" y="0"/>
                    <a:pt x="578342" y="27491"/>
                    <a:pt x="672472" y="74572"/>
                  </a:cubicBezTo>
                  <a:lnTo>
                    <a:pt x="682880" y="80930"/>
                  </a:lnTo>
                  <a:lnTo>
                    <a:pt x="680807" y="82944"/>
                  </a:lnTo>
                  <a:cubicBezTo>
                    <a:pt x="580634" y="163693"/>
                    <a:pt x="464482" y="209874"/>
                    <a:pt x="340636" y="209874"/>
                  </a:cubicBezTo>
                  <a:cubicBezTo>
                    <a:pt x="216790" y="209874"/>
                    <a:pt x="100638" y="163693"/>
                    <a:pt x="464" y="82944"/>
                  </a:cubicBezTo>
                  <a:lnTo>
                    <a:pt x="0" y="82492"/>
                  </a:lnTo>
                  <a:lnTo>
                    <a:pt x="12966" y="74572"/>
                  </a:lnTo>
                  <a:cubicBezTo>
                    <a:pt x="107096" y="27491"/>
                    <a:pt x="220571" y="0"/>
                    <a:pt x="342719" y="0"/>
                  </a:cubicBezTo>
                  <a:close/>
                </a:path>
              </a:pathLst>
            </a:custGeom>
            <a:solidFill>
              <a:srgbClr val="D42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68">
              <a:extLst>
                <a:ext uri="{FF2B5EF4-FFF2-40B4-BE49-F238E27FC236}">
                  <a16:creationId xmlns:a16="http://schemas.microsoft.com/office/drawing/2014/main" xmlns="" id="{E2D999F2-4F29-47AD-BFCA-9C18B91C8B7F}"/>
                </a:ext>
              </a:extLst>
            </p:cNvPr>
            <p:cNvSpPr/>
            <p:nvPr/>
          </p:nvSpPr>
          <p:spPr>
            <a:xfrm>
              <a:off x="9075080" y="1989146"/>
              <a:ext cx="1118865" cy="323555"/>
            </a:xfrm>
            <a:custGeom>
              <a:avLst/>
              <a:gdLst>
                <a:gd name="connsiteX0" fmla="*/ 0 w 1118865"/>
                <a:gd name="connsiteY0" fmla="*/ 0 h 323555"/>
                <a:gd name="connsiteX1" fmla="*/ 16302 w 1118865"/>
                <a:gd name="connsiteY1" fmla="*/ 12541 h 323555"/>
                <a:gd name="connsiteX2" fmla="*/ 590808 w 1118865"/>
                <a:gd name="connsiteY2" fmla="*/ 176160 h 323555"/>
                <a:gd name="connsiteX3" fmla="*/ 1036288 w 1118865"/>
                <a:gd name="connsiteY3" fmla="*/ 81687 h 323555"/>
                <a:gd name="connsiteX4" fmla="*/ 1118865 w 1118865"/>
                <a:gd name="connsiteY4" fmla="*/ 37433 h 323555"/>
                <a:gd name="connsiteX5" fmla="*/ 1110714 w 1118865"/>
                <a:gd name="connsiteY5" fmla="*/ 56873 h 323555"/>
                <a:gd name="connsiteX6" fmla="*/ 567280 w 1118865"/>
                <a:gd name="connsiteY6" fmla="*/ 323555 h 323555"/>
                <a:gd name="connsiteX7" fmla="*/ 23846 w 1118865"/>
                <a:gd name="connsiteY7" fmla="*/ 56873 h 32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8865" h="323555">
                  <a:moveTo>
                    <a:pt x="0" y="0"/>
                  </a:moveTo>
                  <a:lnTo>
                    <a:pt x="16302" y="12541"/>
                  </a:lnTo>
                  <a:cubicBezTo>
                    <a:pt x="180298" y="115842"/>
                    <a:pt x="377998" y="176160"/>
                    <a:pt x="590808" y="176160"/>
                  </a:cubicBezTo>
                  <a:cubicBezTo>
                    <a:pt x="750416" y="176160"/>
                    <a:pt x="901524" y="142231"/>
                    <a:pt x="1036288" y="81687"/>
                  </a:cubicBezTo>
                  <a:lnTo>
                    <a:pt x="1118865" y="37433"/>
                  </a:lnTo>
                  <a:lnTo>
                    <a:pt x="1110714" y="56873"/>
                  </a:lnTo>
                  <a:cubicBezTo>
                    <a:pt x="1021180" y="213591"/>
                    <a:pt x="811576" y="323555"/>
                    <a:pt x="567280" y="323555"/>
                  </a:cubicBezTo>
                  <a:cubicBezTo>
                    <a:pt x="322984" y="323555"/>
                    <a:pt x="113380" y="213591"/>
                    <a:pt x="23846" y="568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76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8666782" y="239817"/>
            <a:ext cx="735444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أَقْرَأ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1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81" y="3222854"/>
            <a:ext cx="7621963" cy="2837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6" name="Group 22">
            <a:extLst>
              <a:ext uri="{FF2B5EF4-FFF2-40B4-BE49-F238E27FC236}">
                <a16:creationId xmlns="" xmlns:a16="http://schemas.microsoft.com/office/drawing/2014/main" id="{62F9BDBA-631F-4E4B-A038-8BB275602A5B}"/>
              </a:ext>
            </a:extLst>
          </p:cNvPr>
          <p:cNvGrpSpPr/>
          <p:nvPr/>
        </p:nvGrpSpPr>
        <p:grpSpPr>
          <a:xfrm>
            <a:off x="2424606" y="3692142"/>
            <a:ext cx="228600" cy="228600"/>
            <a:chOff x="8498339" y="2099136"/>
            <a:chExt cx="384292" cy="384292"/>
          </a:xfrm>
        </p:grpSpPr>
        <p:sp>
          <p:nvSpPr>
            <p:cNvPr id="27" name="Oval 20">
              <a:extLst>
                <a:ext uri="{FF2B5EF4-FFF2-40B4-BE49-F238E27FC236}">
                  <a16:creationId xmlns="" xmlns:a16="http://schemas.microsoft.com/office/drawing/2014/main" id="{301E624D-C06C-4E55-9515-E9D3C32D9E05}"/>
                </a:ext>
              </a:extLst>
            </p:cNvPr>
            <p:cNvSpPr/>
            <p:nvPr/>
          </p:nvSpPr>
          <p:spPr>
            <a:xfrm>
              <a:off x="8498339" y="2099136"/>
              <a:ext cx="384292" cy="384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16" descr="Close">
              <a:extLst>
                <a:ext uri="{FF2B5EF4-FFF2-40B4-BE49-F238E27FC236}">
                  <a16:creationId xmlns="" xmlns:a16="http://schemas.microsoft.com/office/drawing/2014/main" id="{8024CD10-B935-4EC8-9982-A533CA2D3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67041" y="2167838"/>
              <a:ext cx="246888" cy="246888"/>
            </a:xfrm>
            <a:prstGeom prst="rect">
              <a:avLst/>
            </a:prstGeom>
          </p:spPr>
        </p:pic>
      </p:grpSp>
      <p:grpSp>
        <p:nvGrpSpPr>
          <p:cNvPr id="29" name="Group 35">
            <a:extLst>
              <a:ext uri="{FF2B5EF4-FFF2-40B4-BE49-F238E27FC236}">
                <a16:creationId xmlns="" xmlns:a16="http://schemas.microsoft.com/office/drawing/2014/main" id="{04F554CE-C380-4424-9114-B4AFFBD97D89}"/>
              </a:ext>
            </a:extLst>
          </p:cNvPr>
          <p:cNvGrpSpPr/>
          <p:nvPr/>
        </p:nvGrpSpPr>
        <p:grpSpPr>
          <a:xfrm>
            <a:off x="2383738" y="4651505"/>
            <a:ext cx="228600" cy="228600"/>
            <a:chOff x="9158514" y="1814286"/>
            <a:chExt cx="435429" cy="435429"/>
          </a:xfrm>
        </p:grpSpPr>
        <p:sp>
          <p:nvSpPr>
            <p:cNvPr id="30" name="Oval 36">
              <a:extLst>
                <a:ext uri="{FF2B5EF4-FFF2-40B4-BE49-F238E27FC236}">
                  <a16:creationId xmlns="" xmlns:a16="http://schemas.microsoft.com/office/drawing/2014/main" id="{CAF2AB06-E0FE-452B-AAC6-D5A2D95E8574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phic 37" descr="Checkmark">
              <a:extLst>
                <a:ext uri="{FF2B5EF4-FFF2-40B4-BE49-F238E27FC236}">
                  <a16:creationId xmlns="" xmlns:a16="http://schemas.microsoft.com/office/drawing/2014/main" id="{DBF86B65-E63E-472D-BA37-D8151CCE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32" name="Group 38">
            <a:extLst>
              <a:ext uri="{FF2B5EF4-FFF2-40B4-BE49-F238E27FC236}">
                <a16:creationId xmlns="" xmlns:a16="http://schemas.microsoft.com/office/drawing/2014/main" id="{311D5464-8CE3-45EB-9E4B-28B1EFC72DA3}"/>
              </a:ext>
            </a:extLst>
          </p:cNvPr>
          <p:cNvGrpSpPr/>
          <p:nvPr/>
        </p:nvGrpSpPr>
        <p:grpSpPr>
          <a:xfrm>
            <a:off x="2383738" y="5579451"/>
            <a:ext cx="228600" cy="228600"/>
            <a:chOff x="9158514" y="1814286"/>
            <a:chExt cx="435429" cy="435429"/>
          </a:xfrm>
        </p:grpSpPr>
        <p:sp>
          <p:nvSpPr>
            <p:cNvPr id="33" name="Oval 39">
              <a:extLst>
                <a:ext uri="{FF2B5EF4-FFF2-40B4-BE49-F238E27FC236}">
                  <a16:creationId xmlns="" xmlns:a16="http://schemas.microsoft.com/office/drawing/2014/main" id="{34D9265F-4C0C-4FD5-B7F1-BE61549E55B9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Graphic 40" descr="Checkmark">
              <a:extLst>
                <a:ext uri="{FF2B5EF4-FFF2-40B4-BE49-F238E27FC236}">
                  <a16:creationId xmlns="" xmlns:a16="http://schemas.microsoft.com/office/drawing/2014/main" id="{B6938B6F-A3B8-4276-91D5-0458C06D3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41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167171" y="925195"/>
            <a:ext cx="9235055" cy="645820"/>
            <a:chOff x="676027" y="1378890"/>
            <a:chExt cx="9235055" cy="645820"/>
          </a:xfrm>
        </p:grpSpPr>
        <p:sp>
          <p:nvSpPr>
            <p:cNvPr id="42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2" y="1401946"/>
              <a:ext cx="895325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107981" y="1484132"/>
              <a:ext cx="8652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أَقْرَأ (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من انْطلقَ.....إلَى المَدينةِ) قِرَاءةً َصامِتَةً مُدَّةَ خَمسِ دَقَائِقَ، ثُمَّ اُجِيبُ عَن الآتي :</a:t>
              </a:r>
            </a:p>
          </p:txBody>
        </p:sp>
      </p:grpSp>
      <p:grpSp>
        <p:nvGrpSpPr>
          <p:cNvPr id="48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3114243" y="2102695"/>
            <a:ext cx="6075763" cy="637097"/>
            <a:chOff x="676027" y="2568995"/>
            <a:chExt cx="6075763" cy="637097"/>
          </a:xfrm>
        </p:grpSpPr>
        <p:sp>
          <p:nvSpPr>
            <p:cNvPr id="49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8"/>
              <a:ext cx="5800082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52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84574" y="2716277"/>
              <a:ext cx="553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1. اَضعُ عَلَامةَ     أَو     أَمَامَ العِبَاراتِ الآتِيةِ:</a:t>
              </a:r>
            </a:p>
          </p:txBody>
        </p:sp>
      </p:grpSp>
      <p:grpSp>
        <p:nvGrpSpPr>
          <p:cNvPr id="54" name="Group 10">
            <a:extLst>
              <a:ext uri="{FF2B5EF4-FFF2-40B4-BE49-F238E27FC236}">
                <a16:creationId xmlns=""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9236673" y="841954"/>
            <a:ext cx="822423" cy="822423"/>
            <a:chOff x="3608900" y="1227358"/>
            <a:chExt cx="822423" cy="822423"/>
          </a:xfrm>
        </p:grpSpPr>
        <p:sp>
          <p:nvSpPr>
            <p:cNvPr id="55" name="Oval 9">
              <a:extLst>
                <a:ext uri="{FF2B5EF4-FFF2-40B4-BE49-F238E27FC236}">
                  <a16:creationId xmlns=""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8">
              <a:extLst>
                <a:ext uri="{FF2B5EF4-FFF2-40B4-BE49-F238E27FC236}">
                  <a16:creationId xmlns=""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11">
            <a:extLst>
              <a:ext uri="{FF2B5EF4-FFF2-40B4-BE49-F238E27FC236}">
                <a16:creationId xmlns="" xmlns:a16="http://schemas.microsoft.com/office/drawing/2014/main" id="{1B670949-E3D2-4A73-B24B-FE24938DD4F9}"/>
              </a:ext>
            </a:extLst>
          </p:cNvPr>
          <p:cNvGrpSpPr/>
          <p:nvPr/>
        </p:nvGrpSpPr>
        <p:grpSpPr>
          <a:xfrm>
            <a:off x="9117655" y="2017198"/>
            <a:ext cx="822423" cy="822423"/>
            <a:chOff x="3608900" y="1227358"/>
            <a:chExt cx="822423" cy="822423"/>
          </a:xfrm>
        </p:grpSpPr>
        <p:sp>
          <p:nvSpPr>
            <p:cNvPr id="58" name="Oval 12">
              <a:extLst>
                <a:ext uri="{FF2B5EF4-FFF2-40B4-BE49-F238E27FC236}">
                  <a16:creationId xmlns="" xmlns:a16="http://schemas.microsoft.com/office/drawing/2014/main" id="{D31F9321-6A88-472C-8934-92E810A68EDB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00336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3">
              <a:extLst>
                <a:ext uri="{FF2B5EF4-FFF2-40B4-BE49-F238E27FC236}">
                  <a16:creationId xmlns="" xmlns:a16="http://schemas.microsoft.com/office/drawing/2014/main" id="{49DD812A-9871-475D-8786-A27C90266A3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Graphic 63" descr="Downward trend">
            <a:extLst>
              <a:ext uri="{FF2B5EF4-FFF2-40B4-BE49-F238E27FC236}">
                <a16:creationId xmlns=""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83772" y="1061234"/>
            <a:ext cx="365760" cy="365760"/>
          </a:xfrm>
          <a:prstGeom prst="rect">
            <a:avLst/>
          </a:prstGeom>
        </p:spPr>
      </p:pic>
      <p:pic>
        <p:nvPicPr>
          <p:cNvPr id="61" name="Graphic 65" descr="Stopwatch">
            <a:extLst>
              <a:ext uri="{FF2B5EF4-FFF2-40B4-BE49-F238E27FC236}">
                <a16:creationId xmlns="" xmlns:a16="http://schemas.microsoft.com/office/drawing/2014/main" id="{EE9572EA-9324-4C50-9320-2DA60B217B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31542" y="2248595"/>
            <a:ext cx="365760" cy="365760"/>
          </a:xfrm>
          <a:prstGeom prst="rect">
            <a:avLst/>
          </a:prstGeom>
        </p:spPr>
      </p:pic>
      <p:grpSp>
        <p:nvGrpSpPr>
          <p:cNvPr id="72" name="Group 18">
            <a:extLst>
              <a:ext uri="{FF2B5EF4-FFF2-40B4-BE49-F238E27FC236}">
                <a16:creationId xmlns="" xmlns:a16="http://schemas.microsoft.com/office/drawing/2014/main" id="{423C9394-E5E6-4775-B672-9D248B96F650}"/>
              </a:ext>
            </a:extLst>
          </p:cNvPr>
          <p:cNvGrpSpPr/>
          <p:nvPr/>
        </p:nvGrpSpPr>
        <p:grpSpPr>
          <a:xfrm>
            <a:off x="7149063" y="2366510"/>
            <a:ext cx="228600" cy="228600"/>
            <a:chOff x="9158514" y="1814286"/>
            <a:chExt cx="435429" cy="435429"/>
          </a:xfrm>
        </p:grpSpPr>
        <p:sp>
          <p:nvSpPr>
            <p:cNvPr id="73" name="Oval 17">
              <a:extLst>
                <a:ext uri="{FF2B5EF4-FFF2-40B4-BE49-F238E27FC236}">
                  <a16:creationId xmlns="" xmlns:a16="http://schemas.microsoft.com/office/drawing/2014/main" id="{B5711CFD-69BF-4940-90B9-14B24E4DB224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Graphic 14" descr="Checkmark">
              <a:extLst>
                <a:ext uri="{FF2B5EF4-FFF2-40B4-BE49-F238E27FC236}">
                  <a16:creationId xmlns="" xmlns:a16="http://schemas.microsoft.com/office/drawing/2014/main" id="{6885D4C2-B778-44D1-AA1D-5380F429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</p:grpSp>
      <p:grpSp>
        <p:nvGrpSpPr>
          <p:cNvPr id="75" name="Group 22">
            <a:extLst>
              <a:ext uri="{FF2B5EF4-FFF2-40B4-BE49-F238E27FC236}">
                <a16:creationId xmlns="" xmlns:a16="http://schemas.microsoft.com/office/drawing/2014/main" id="{62F9BDBA-631F-4E4B-A038-8BB275602A5B}"/>
              </a:ext>
            </a:extLst>
          </p:cNvPr>
          <p:cNvGrpSpPr/>
          <p:nvPr/>
        </p:nvGrpSpPr>
        <p:grpSpPr>
          <a:xfrm>
            <a:off x="6522174" y="2368896"/>
            <a:ext cx="228600" cy="228600"/>
            <a:chOff x="8498339" y="2099136"/>
            <a:chExt cx="384292" cy="384292"/>
          </a:xfrm>
        </p:grpSpPr>
        <p:sp>
          <p:nvSpPr>
            <p:cNvPr id="76" name="Oval 20">
              <a:extLst>
                <a:ext uri="{FF2B5EF4-FFF2-40B4-BE49-F238E27FC236}">
                  <a16:creationId xmlns="" xmlns:a16="http://schemas.microsoft.com/office/drawing/2014/main" id="{301E624D-C06C-4E55-9515-E9D3C32D9E05}"/>
                </a:ext>
              </a:extLst>
            </p:cNvPr>
            <p:cNvSpPr/>
            <p:nvPr/>
          </p:nvSpPr>
          <p:spPr>
            <a:xfrm>
              <a:off x="8498339" y="2099136"/>
              <a:ext cx="384292" cy="384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Graphic 16" descr="Close">
              <a:extLst>
                <a:ext uri="{FF2B5EF4-FFF2-40B4-BE49-F238E27FC236}">
                  <a16:creationId xmlns="" xmlns:a16="http://schemas.microsoft.com/office/drawing/2014/main" id="{8024CD10-B935-4EC8-9982-A533CA2D3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67041" y="2167838"/>
              <a:ext cx="246888" cy="246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2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8559800" y="527878"/>
            <a:ext cx="735444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أَقْرَأ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24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12" y="3239577"/>
            <a:ext cx="4036962" cy="2800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3094910" y="1238140"/>
            <a:ext cx="6268437" cy="645820"/>
            <a:chOff x="676027" y="1378890"/>
            <a:chExt cx="6268437" cy="645820"/>
          </a:xfrm>
        </p:grpSpPr>
        <p:sp>
          <p:nvSpPr>
            <p:cNvPr id="17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598663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21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107981" y="1482669"/>
              <a:ext cx="5242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2. لِمَ تَوقَّفَ الجَدُّ بِالسيَّارةِ عَلَى جَانِبِ الطَّرِيقِ؟</a:t>
              </a:r>
            </a:p>
          </p:txBody>
        </p:sp>
      </p:grpSp>
      <p:grpSp>
        <p:nvGrpSpPr>
          <p:cNvPr id="26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4195917" y="2367233"/>
            <a:ext cx="4716636" cy="637097"/>
            <a:chOff x="676027" y="2568995"/>
            <a:chExt cx="4716636" cy="637097"/>
          </a:xfrm>
        </p:grpSpPr>
        <p:sp>
          <p:nvSpPr>
            <p:cNvPr id="27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8"/>
              <a:ext cx="4397423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30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951708" y="2679287"/>
              <a:ext cx="4440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لأن الجد شعر بحاجة حفيده للرَّاحة</a:t>
              </a:r>
            </a:p>
          </p:txBody>
        </p:sp>
      </p:grpSp>
      <p:grpSp>
        <p:nvGrpSpPr>
          <p:cNvPr id="32" name="Group 10">
            <a:extLst>
              <a:ext uri="{FF2B5EF4-FFF2-40B4-BE49-F238E27FC236}">
                <a16:creationId xmlns=""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9051102" y="1161366"/>
            <a:ext cx="822423" cy="822423"/>
            <a:chOff x="3608900" y="1227358"/>
            <a:chExt cx="822423" cy="822423"/>
          </a:xfrm>
        </p:grpSpPr>
        <p:sp>
          <p:nvSpPr>
            <p:cNvPr id="33" name="Oval 9">
              <a:extLst>
                <a:ext uri="{FF2B5EF4-FFF2-40B4-BE49-F238E27FC236}">
                  <a16:creationId xmlns=""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8">
              <a:extLst>
                <a:ext uri="{FF2B5EF4-FFF2-40B4-BE49-F238E27FC236}">
                  <a16:creationId xmlns=""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11">
            <a:extLst>
              <a:ext uri="{FF2B5EF4-FFF2-40B4-BE49-F238E27FC236}">
                <a16:creationId xmlns="" xmlns:a16="http://schemas.microsoft.com/office/drawing/2014/main" id="{1B670949-E3D2-4A73-B24B-FE24938DD4F9}"/>
              </a:ext>
            </a:extLst>
          </p:cNvPr>
          <p:cNvGrpSpPr/>
          <p:nvPr/>
        </p:nvGrpSpPr>
        <p:grpSpPr>
          <a:xfrm>
            <a:off x="8754811" y="2281736"/>
            <a:ext cx="822423" cy="822423"/>
            <a:chOff x="3608900" y="1227358"/>
            <a:chExt cx="822423" cy="822423"/>
          </a:xfrm>
        </p:grpSpPr>
        <p:sp>
          <p:nvSpPr>
            <p:cNvPr id="42" name="Oval 12">
              <a:extLst>
                <a:ext uri="{FF2B5EF4-FFF2-40B4-BE49-F238E27FC236}">
                  <a16:creationId xmlns="" xmlns:a16="http://schemas.microsoft.com/office/drawing/2014/main" id="{D31F9321-6A88-472C-8934-92E810A68EDB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00336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13">
              <a:extLst>
                <a:ext uri="{FF2B5EF4-FFF2-40B4-BE49-F238E27FC236}">
                  <a16:creationId xmlns="" xmlns:a16="http://schemas.microsoft.com/office/drawing/2014/main" id="{49DD812A-9871-475D-8786-A27C90266A3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Graphic 63" descr="Downward trend">
            <a:extLst>
              <a:ext uri="{FF2B5EF4-FFF2-40B4-BE49-F238E27FC236}">
                <a16:creationId xmlns=""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98201" y="1380646"/>
            <a:ext cx="365760" cy="365760"/>
          </a:xfrm>
          <a:prstGeom prst="rect">
            <a:avLst/>
          </a:prstGeom>
        </p:spPr>
      </p:pic>
      <p:pic>
        <p:nvPicPr>
          <p:cNvPr id="45" name="Graphic 65" descr="Stopwatch">
            <a:extLst>
              <a:ext uri="{FF2B5EF4-FFF2-40B4-BE49-F238E27FC236}">
                <a16:creationId xmlns="" xmlns:a16="http://schemas.microsoft.com/office/drawing/2014/main" id="{EE9572EA-9324-4C50-9320-2DA60B217B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68698" y="2513133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:a16="http://schemas.microsoft.com/office/drawing/2014/main" xmlns="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:a16="http://schemas.microsoft.com/office/drawing/2014/main" xmlns="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:a16="http://schemas.microsoft.com/office/drawing/2014/main" xmlns="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:a16="http://schemas.microsoft.com/office/drawing/2014/main" xmlns="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xmlns="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xmlns="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xmlns="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xmlns="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:a16="http://schemas.microsoft.com/office/drawing/2014/main" xmlns="" id="{C337937F-134E-409E-863B-F5EE4D01A6D2}"/>
              </a:ext>
            </a:extLst>
          </p:cNvPr>
          <p:cNvSpPr txBox="1"/>
          <p:nvPr/>
        </p:nvSpPr>
        <p:spPr>
          <a:xfrm>
            <a:off x="10127881" y="1023531"/>
            <a:ext cx="1348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3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نص الفهم </a:t>
            </a:r>
            <a:r>
              <a:rPr lang="ar-SY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القرائي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التَّصحُّر وأثرُه في البيئةِ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grpSp>
        <p:nvGrpSpPr>
          <p:cNvPr id="41" name="Group 62">
            <a:extLst>
              <a:ext uri="{FF2B5EF4-FFF2-40B4-BE49-F238E27FC236}">
                <a16:creationId xmlns:a16="http://schemas.microsoft.com/office/drawing/2014/main" xmlns="" id="{0897287A-7DEC-47F9-A968-0D58A5DDFF62}"/>
              </a:ext>
            </a:extLst>
          </p:cNvPr>
          <p:cNvGrpSpPr/>
          <p:nvPr/>
        </p:nvGrpSpPr>
        <p:grpSpPr>
          <a:xfrm>
            <a:off x="7070159" y="736514"/>
            <a:ext cx="2869919" cy="3549387"/>
            <a:chOff x="6591499" y="705675"/>
            <a:chExt cx="2138086" cy="2228601"/>
          </a:xfrm>
        </p:grpSpPr>
        <p:sp>
          <p:nvSpPr>
            <p:cNvPr id="42" name="Rectangle: Top Corners One Rounded and One Snipped 7">
              <a:extLst>
                <a:ext uri="{FF2B5EF4-FFF2-40B4-BE49-F238E27FC236}">
                  <a16:creationId xmlns:a16="http://schemas.microsoft.com/office/drawing/2014/main" xmlns="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Folded Corner 39">
              <a:extLst>
                <a:ext uri="{FF2B5EF4-FFF2-40B4-BE49-F238E27FC236}">
                  <a16:creationId xmlns:a16="http://schemas.microsoft.com/office/drawing/2014/main" xmlns="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E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8">
              <a:extLst>
                <a:ext uri="{FF2B5EF4-FFF2-40B4-BE49-F238E27FC236}">
                  <a16:creationId xmlns:a16="http://schemas.microsoft.com/office/drawing/2014/main" xmlns="" id="{79812243-DFF3-432F-9294-054B66B41E24}"/>
                </a:ext>
              </a:extLst>
            </p:cNvPr>
            <p:cNvSpPr txBox="1"/>
            <p:nvPr/>
          </p:nvSpPr>
          <p:spPr>
            <a:xfrm rot="420206">
              <a:off x="6659577" y="1246869"/>
              <a:ext cx="1940649" cy="985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7030A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إجَابَتِي </a:t>
              </a:r>
              <a:r>
                <a:rPr lang="ar-SY" sz="2400" b="1" dirty="0">
                  <a:solidFill>
                    <a:srgbClr val="7030A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عَنِ الفِقْراتِ </a:t>
              </a:r>
              <a:r>
                <a:rPr lang="ar-SY" sz="2400" b="1" dirty="0" smtClean="0">
                  <a:solidFill>
                    <a:srgbClr val="7030A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السابقَةِ </a:t>
              </a:r>
              <a:r>
                <a:rPr lang="ar-SY" sz="2400" b="1" dirty="0">
                  <a:solidFill>
                    <a:srgbClr val="7030A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تَدُلُّ عَلَى </a:t>
              </a:r>
              <a:r>
                <a:rPr lang="ar-SY" sz="2400" b="1" dirty="0" smtClean="0">
                  <a:solidFill>
                    <a:srgbClr val="7030A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مُستوى </a:t>
              </a:r>
              <a:r>
                <a:rPr lang="ar-SY" sz="2400" b="1" dirty="0">
                  <a:solidFill>
                    <a:srgbClr val="7030A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قِرَاءتِي وَمَدَى فَهْمِي </a:t>
              </a:r>
              <a:r>
                <a:rPr lang="ar-SY" sz="2400" b="1" dirty="0" smtClean="0">
                  <a:solidFill>
                    <a:srgbClr val="7030A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لِلنَّص </a:t>
              </a:r>
              <a:r>
                <a:rPr lang="ar-SY" sz="2400" b="1" dirty="0">
                  <a:solidFill>
                    <a:srgbClr val="7030A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المَقْرُوءِ</a:t>
              </a:r>
              <a:endParaRPr lang="en-US" sz="2400" b="1" dirty="0">
                <a:solidFill>
                  <a:srgbClr val="7030A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45" name="TextBox 55">
              <a:extLst>
                <a:ext uri="{FF2B5EF4-FFF2-40B4-BE49-F238E27FC236}">
                  <a16:creationId xmlns:a16="http://schemas.microsoft.com/office/drawing/2014/main" xmlns="" id="{074CA648-CF1E-4406-817E-C6E1C2BDBF04}"/>
                </a:ext>
              </a:extLst>
            </p:cNvPr>
            <p:cNvSpPr txBox="1"/>
            <p:nvPr/>
          </p:nvSpPr>
          <p:spPr>
            <a:xfrm rot="326294">
              <a:off x="6685767" y="936791"/>
              <a:ext cx="1887641" cy="28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إنَّ :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6" name="Group 40">
            <a:extLst>
              <a:ext uri="{FF2B5EF4-FFF2-40B4-BE49-F238E27FC236}">
                <a16:creationId xmlns:a16="http://schemas.microsoft.com/office/drawing/2014/main" xmlns="" id="{4900EB7E-1540-47E0-8812-097E85526131}"/>
              </a:ext>
            </a:extLst>
          </p:cNvPr>
          <p:cNvGrpSpPr/>
          <p:nvPr/>
        </p:nvGrpSpPr>
        <p:grpSpPr>
          <a:xfrm flipH="1">
            <a:off x="8244685" y="515244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xmlns="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2">
              <a:extLst>
                <a:ext uri="{FF2B5EF4-FFF2-40B4-BE49-F238E27FC236}">
                  <a16:creationId xmlns:a16="http://schemas.microsoft.com/office/drawing/2014/main" xmlns="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apezoid 10">
              <a:extLst>
                <a:ext uri="{FF2B5EF4-FFF2-40B4-BE49-F238E27FC236}">
                  <a16:creationId xmlns:a16="http://schemas.microsoft.com/office/drawing/2014/main" xmlns="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44">
              <a:extLst>
                <a:ext uri="{FF2B5EF4-FFF2-40B4-BE49-F238E27FC236}">
                  <a16:creationId xmlns:a16="http://schemas.microsoft.com/office/drawing/2014/main" xmlns="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62">
            <a:extLst>
              <a:ext uri="{FF2B5EF4-FFF2-40B4-BE49-F238E27FC236}">
                <a16:creationId xmlns:a16="http://schemas.microsoft.com/office/drawing/2014/main" xmlns="" id="{0897287A-7DEC-47F9-A968-0D58A5DDFF62}"/>
              </a:ext>
            </a:extLst>
          </p:cNvPr>
          <p:cNvGrpSpPr/>
          <p:nvPr/>
        </p:nvGrpSpPr>
        <p:grpSpPr>
          <a:xfrm flipH="1">
            <a:off x="3350822" y="1567300"/>
            <a:ext cx="2869919" cy="3549387"/>
            <a:chOff x="6591499" y="705675"/>
            <a:chExt cx="2138086" cy="2228601"/>
          </a:xfrm>
        </p:grpSpPr>
        <p:sp>
          <p:nvSpPr>
            <p:cNvPr id="53" name="Rectangle: Top Corners One Rounded and One Snipped 7">
              <a:extLst>
                <a:ext uri="{FF2B5EF4-FFF2-40B4-BE49-F238E27FC236}">
                  <a16:creationId xmlns:a16="http://schemas.microsoft.com/office/drawing/2014/main" xmlns="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Folded Corner 39">
              <a:extLst>
                <a:ext uri="{FF2B5EF4-FFF2-40B4-BE49-F238E27FC236}">
                  <a16:creationId xmlns:a16="http://schemas.microsoft.com/office/drawing/2014/main" xmlns="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48">
              <a:extLst>
                <a:ext uri="{FF2B5EF4-FFF2-40B4-BE49-F238E27FC236}">
                  <a16:creationId xmlns:a16="http://schemas.microsoft.com/office/drawing/2014/main" xmlns="" id="{79812243-DFF3-432F-9294-054B66B41E24}"/>
                </a:ext>
              </a:extLst>
            </p:cNvPr>
            <p:cNvSpPr txBox="1"/>
            <p:nvPr/>
          </p:nvSpPr>
          <p:spPr>
            <a:xfrm rot="420206">
              <a:off x="6659577" y="1246869"/>
              <a:ext cx="1940649" cy="985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D60093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الفِقْرةُ: مَجْموعةٌ منَ الجُملِ </a:t>
              </a:r>
              <a:r>
                <a:rPr lang="ar-SY" sz="2400" b="1" dirty="0" smtClean="0">
                  <a:solidFill>
                    <a:srgbClr val="D60093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تشكِّلُ جُزْءاً </a:t>
              </a:r>
              <a:r>
                <a:rPr lang="ar-SY" sz="2400" b="1" dirty="0">
                  <a:solidFill>
                    <a:srgbClr val="D60093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مِنَ </a:t>
              </a:r>
              <a:r>
                <a:rPr lang="ar-SY" sz="2400" b="1" dirty="0" smtClean="0">
                  <a:solidFill>
                    <a:srgbClr val="D60093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النّص، </a:t>
              </a:r>
              <a:r>
                <a:rPr lang="ar-SY" sz="2400" b="1" dirty="0">
                  <a:solidFill>
                    <a:srgbClr val="D60093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تَحْوِي فِكْرةً وَاحِدةً</a:t>
              </a:r>
              <a:endParaRPr lang="en-US" sz="2400" b="1" dirty="0">
                <a:solidFill>
                  <a:srgbClr val="D60093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074CA648-CF1E-4406-817E-C6E1C2BDBF04}"/>
                </a:ext>
              </a:extLst>
            </p:cNvPr>
            <p:cNvSpPr txBox="1"/>
            <p:nvPr/>
          </p:nvSpPr>
          <p:spPr>
            <a:xfrm rot="326294">
              <a:off x="6685767" y="936791"/>
              <a:ext cx="1887641" cy="28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إنَّ :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57" name="Group 40">
            <a:extLst>
              <a:ext uri="{FF2B5EF4-FFF2-40B4-BE49-F238E27FC236}">
                <a16:creationId xmlns:a16="http://schemas.microsoft.com/office/drawing/2014/main" xmlns="" id="{4900EB7E-1540-47E0-8812-097E85526131}"/>
              </a:ext>
            </a:extLst>
          </p:cNvPr>
          <p:cNvGrpSpPr/>
          <p:nvPr/>
        </p:nvGrpSpPr>
        <p:grpSpPr>
          <a:xfrm>
            <a:off x="4525348" y="1346030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Rectangle 41">
              <a:extLst>
                <a:ext uri="{FF2B5EF4-FFF2-40B4-BE49-F238E27FC236}">
                  <a16:creationId xmlns:a16="http://schemas.microsoft.com/office/drawing/2014/main" xmlns="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42">
              <a:extLst>
                <a:ext uri="{FF2B5EF4-FFF2-40B4-BE49-F238E27FC236}">
                  <a16:creationId xmlns:a16="http://schemas.microsoft.com/office/drawing/2014/main" xmlns="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apezoid 10">
              <a:extLst>
                <a:ext uri="{FF2B5EF4-FFF2-40B4-BE49-F238E27FC236}">
                  <a16:creationId xmlns:a16="http://schemas.microsoft.com/office/drawing/2014/main" xmlns="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44">
              <a:extLst>
                <a:ext uri="{FF2B5EF4-FFF2-40B4-BE49-F238E27FC236}">
                  <a16:creationId xmlns:a16="http://schemas.microsoft.com/office/drawing/2014/main" xmlns="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xmlns="" id="{0897287A-7DEC-47F9-A968-0D58A5DDFF62}"/>
              </a:ext>
            </a:extLst>
          </p:cNvPr>
          <p:cNvGrpSpPr/>
          <p:nvPr/>
        </p:nvGrpSpPr>
        <p:grpSpPr>
          <a:xfrm flipH="1">
            <a:off x="207594" y="694431"/>
            <a:ext cx="2869919" cy="3549387"/>
            <a:chOff x="6591499" y="705675"/>
            <a:chExt cx="2138086" cy="2228601"/>
          </a:xfrm>
        </p:grpSpPr>
        <p:sp>
          <p:nvSpPr>
            <p:cNvPr id="63" name="Rectangle: Top Corners One Rounded and One Snipped 7">
              <a:extLst>
                <a:ext uri="{FF2B5EF4-FFF2-40B4-BE49-F238E27FC236}">
                  <a16:creationId xmlns:a16="http://schemas.microsoft.com/office/drawing/2014/main" xmlns="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Folded Corner 39">
              <a:extLst>
                <a:ext uri="{FF2B5EF4-FFF2-40B4-BE49-F238E27FC236}">
                  <a16:creationId xmlns:a16="http://schemas.microsoft.com/office/drawing/2014/main" xmlns="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48">
              <a:extLst>
                <a:ext uri="{FF2B5EF4-FFF2-40B4-BE49-F238E27FC236}">
                  <a16:creationId xmlns:a16="http://schemas.microsoft.com/office/drawing/2014/main" xmlns="" id="{79812243-DFF3-432F-9294-054B66B41E24}"/>
                </a:ext>
              </a:extLst>
            </p:cNvPr>
            <p:cNvSpPr txBox="1"/>
            <p:nvPr/>
          </p:nvSpPr>
          <p:spPr>
            <a:xfrm rot="420206">
              <a:off x="6612292" y="1362509"/>
              <a:ext cx="1934638" cy="753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النَّص : </a:t>
              </a:r>
              <a:r>
                <a:rPr lang="ar-SY" sz="2400" b="1" dirty="0">
                  <a:solidFill>
                    <a:srgbClr val="C0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مَجْموعُ الفِقْراتِ التي تُكَوِّنُ </a:t>
              </a:r>
              <a:r>
                <a:rPr lang="ar-SY" sz="2400" b="1" dirty="0" smtClean="0">
                  <a:solidFill>
                    <a:srgbClr val="C0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مَوْسوعاً وَاحِداً</a:t>
              </a:r>
              <a:endParaRPr lang="en-US" sz="2400" b="1" dirty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66" name="TextBox 55">
              <a:extLst>
                <a:ext uri="{FF2B5EF4-FFF2-40B4-BE49-F238E27FC236}">
                  <a16:creationId xmlns:a16="http://schemas.microsoft.com/office/drawing/2014/main" xmlns="" id="{074CA648-CF1E-4406-817E-C6E1C2BDBF04}"/>
                </a:ext>
              </a:extLst>
            </p:cNvPr>
            <p:cNvSpPr txBox="1"/>
            <p:nvPr/>
          </p:nvSpPr>
          <p:spPr>
            <a:xfrm rot="326294">
              <a:off x="6685767" y="936791"/>
              <a:ext cx="1887641" cy="28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إنَّ :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67" name="Group 40">
            <a:extLst>
              <a:ext uri="{FF2B5EF4-FFF2-40B4-BE49-F238E27FC236}">
                <a16:creationId xmlns:a16="http://schemas.microsoft.com/office/drawing/2014/main" xmlns="" id="{4900EB7E-1540-47E0-8812-097E85526131}"/>
              </a:ext>
            </a:extLst>
          </p:cNvPr>
          <p:cNvGrpSpPr/>
          <p:nvPr/>
        </p:nvGrpSpPr>
        <p:grpSpPr>
          <a:xfrm>
            <a:off x="1382120" y="473161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8" name="Rectangle 41">
              <a:extLst>
                <a:ext uri="{FF2B5EF4-FFF2-40B4-BE49-F238E27FC236}">
                  <a16:creationId xmlns:a16="http://schemas.microsoft.com/office/drawing/2014/main" xmlns="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42">
              <a:extLst>
                <a:ext uri="{FF2B5EF4-FFF2-40B4-BE49-F238E27FC236}">
                  <a16:creationId xmlns:a16="http://schemas.microsoft.com/office/drawing/2014/main" xmlns="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10">
              <a:extLst>
                <a:ext uri="{FF2B5EF4-FFF2-40B4-BE49-F238E27FC236}">
                  <a16:creationId xmlns:a16="http://schemas.microsoft.com/office/drawing/2014/main" xmlns="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44">
              <a:extLst>
                <a:ext uri="{FF2B5EF4-FFF2-40B4-BE49-F238E27FC236}">
                  <a16:creationId xmlns:a16="http://schemas.microsoft.com/office/drawing/2014/main" xmlns="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263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7548</TotalTime>
  <Words>970</Words>
  <Application>Microsoft Office PowerPoint</Application>
  <PresentationFormat>مخصص</PresentationFormat>
  <Paragraphs>223</Paragraphs>
  <Slides>25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5434</cp:revision>
  <dcterms:created xsi:type="dcterms:W3CDTF">2020-10-10T04:32:51Z</dcterms:created>
  <dcterms:modified xsi:type="dcterms:W3CDTF">2021-05-26T15:39:40Z</dcterms:modified>
</cp:coreProperties>
</file>