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42" r:id="rId1"/>
    <p:sldMasterId id="2147483766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2" r:id="rId7"/>
    <p:sldId id="260" r:id="rId8"/>
    <p:sldId id="261" r:id="rId9"/>
  </p:sldIdLst>
  <p:sldSz cx="9144000" cy="6858000" type="screen4x3"/>
  <p:notesSz cx="6858000" cy="9144000"/>
  <p:custDataLst>
    <p:tags r:id="rId11"/>
  </p:custData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87" autoAdjust="0"/>
    <p:restoredTop sz="91103" autoAdjust="0"/>
  </p:normalViewPr>
  <p:slideViewPr>
    <p:cSldViewPr>
      <p:cViewPr varScale="1">
        <p:scale>
          <a:sx n="79" d="100"/>
          <a:sy n="79" d="100"/>
        </p:scale>
        <p:origin x="180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1DBE250-EBC8-4FF7-81AB-0EA693E88063}" type="datetimeFigureOut">
              <a:rPr lang="ar-EG" smtClean="0"/>
              <a:pPr/>
              <a:t>01/03/1441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26BDBA-3E88-4B35-AA02-961CF36B3C3A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2023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عنوان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0" name="عنوان فرعي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01/03/41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11" name="عنصر نائب لرقم الشريحة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3557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01/03/41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98660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01/03/41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65804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A832-7535-4DAE-9418-368EACEF7CE6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01/03/41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1C0D6-194C-4873-846D-149643610FE8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63032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A832-7535-4DAE-9418-368EACEF7CE6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01/03/41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1C0D6-194C-4873-846D-149643610FE8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37853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A832-7535-4DAE-9418-368EACEF7CE6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01/03/41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1C0D6-194C-4873-846D-149643610FE8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27762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A832-7535-4DAE-9418-368EACEF7CE6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01/03/41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1C0D6-194C-4873-846D-149643610FE8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4626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A832-7535-4DAE-9418-368EACEF7CE6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01/03/41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1C0D6-194C-4873-846D-149643610FE8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22999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A832-7535-4DAE-9418-368EACEF7CE6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01/03/41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1C0D6-194C-4873-846D-149643610FE8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05113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A832-7535-4DAE-9418-368EACEF7CE6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01/03/41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1C0D6-194C-4873-846D-149643610FE8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46253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A832-7535-4DAE-9418-368EACEF7CE6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01/03/41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1C0D6-194C-4873-846D-149643610FE8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5823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01/03/41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62809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A832-7535-4DAE-9418-368EACEF7CE6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01/03/41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1C0D6-194C-4873-846D-149643610FE8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5503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A832-7535-4DAE-9418-368EACEF7CE6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01/03/41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1C0D6-194C-4873-846D-149643610FE8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1461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A832-7535-4DAE-9418-368EACEF7CE6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01/03/41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1C0D6-194C-4873-846D-149643610FE8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41177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01/03/41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0797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01/03/41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44514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01/03/41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1441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01/03/41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66238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01/03/41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50431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01/03/41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062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مستطيل ذو زاوية واحدة مستديرة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01/03/41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الأيقونة لإضافة صورة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0683385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عنصر نائب للعنوان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699CB88-5E1A-4FAC-892A-60949ACB1F6F}" type="datetimeFigureOut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10/29/2019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18" name="عنصر نائب للتذييل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1974DF9-AD47-4691-BA21-BBFCE3637A9A}" type="slidenum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04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l" rtl="1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r" rtl="1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r" rtl="1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r" rtl="1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r" rtl="1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9CB88-5E1A-4FAC-892A-60949ACB1F6F}" type="datetimeFigureOut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10/29/2019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699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3.wav"/><Relationship Id="rId5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3.wav"/><Relationship Id="rId5" Type="http://schemas.openxmlformats.org/officeDocument/2006/relationships/image" Target="../media/image5.png"/><Relationship Id="rId10" Type="http://schemas.openxmlformats.org/officeDocument/2006/relationships/image" Target="../media/image7.tmp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3.wav"/><Relationship Id="rId5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مستطيل 14"/>
          <p:cNvSpPr>
            <a:spLocks noChangeArrowheads="1"/>
          </p:cNvSpPr>
          <p:nvPr/>
        </p:nvSpPr>
        <p:spPr bwMode="auto">
          <a:xfrm>
            <a:off x="179833" y="1844238"/>
            <a:ext cx="8856663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sz="3200" b="1" dirty="0">
                <a:solidFill>
                  <a:prstClr val="black"/>
                </a:solidFill>
              </a:rPr>
              <a:t>1</a:t>
            </a:r>
            <a:r>
              <a:rPr lang="ar-SA" sz="2800" b="1" dirty="0">
                <a:solidFill>
                  <a:prstClr val="black"/>
                </a:solidFill>
              </a:rPr>
              <a:t>- </a:t>
            </a:r>
            <a:r>
              <a:rPr lang="ar-SA" sz="2800" b="1" dirty="0" smtClean="0">
                <a:solidFill>
                  <a:prstClr val="black"/>
                </a:solidFill>
              </a:rPr>
              <a:t>المخلوقات الحية الدقيقة (الميكروبات) قد تكون متعددة الخلايا ، وقد تكون  </a:t>
            </a:r>
            <a:r>
              <a:rPr lang="ar-SA" sz="1600" b="1" dirty="0" smtClean="0">
                <a:solidFill>
                  <a:prstClr val="black"/>
                </a:solidFill>
              </a:rPr>
              <a:t>.............................  </a:t>
            </a:r>
            <a:r>
              <a:rPr lang="ar-SA" sz="2800" b="1" dirty="0" smtClean="0">
                <a:solidFill>
                  <a:prstClr val="black"/>
                </a:solidFill>
              </a:rPr>
              <a:t>.</a:t>
            </a:r>
            <a:endParaRPr lang="ar-SA" sz="2800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ar-SA" sz="2800" b="1" dirty="0">
                <a:solidFill>
                  <a:prstClr val="black"/>
                </a:solidFill>
              </a:rPr>
              <a:t>2- البكتريا مثال علي المخلوقات الحية الدقيقة أو </a:t>
            </a:r>
            <a:r>
              <a:rPr lang="ar-SA" sz="1600" b="1" dirty="0" smtClean="0">
                <a:solidFill>
                  <a:prstClr val="black"/>
                </a:solidFill>
              </a:rPr>
              <a:t>...................  </a:t>
            </a:r>
            <a:r>
              <a:rPr lang="ar-SA" sz="2000" b="1" dirty="0">
                <a:solidFill>
                  <a:prstClr val="black"/>
                </a:solidFill>
              </a:rPr>
              <a:t>.</a:t>
            </a:r>
            <a:endParaRPr lang="ar-SA" sz="1600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ar-SA" sz="2800" b="1" dirty="0" smtClean="0">
                <a:solidFill>
                  <a:prstClr val="black"/>
                </a:solidFill>
              </a:rPr>
              <a:t>3- </a:t>
            </a:r>
            <a:r>
              <a:rPr lang="ar-SA" sz="1600" b="1" dirty="0" smtClean="0">
                <a:solidFill>
                  <a:prstClr val="black"/>
                </a:solidFill>
              </a:rPr>
              <a:t>.....................</a:t>
            </a:r>
            <a:r>
              <a:rPr lang="ar-SA" sz="2800" b="1" dirty="0" smtClean="0">
                <a:solidFill>
                  <a:prstClr val="black"/>
                </a:solidFill>
              </a:rPr>
              <a:t> شكل من أشكال التكاثر </a:t>
            </a:r>
            <a:r>
              <a:rPr lang="ar-SA" sz="2800" b="1" dirty="0" err="1" smtClean="0">
                <a:solidFill>
                  <a:prstClr val="black"/>
                </a:solidFill>
              </a:rPr>
              <a:t>اللا</a:t>
            </a:r>
            <a:r>
              <a:rPr lang="ar-SA" sz="2800" b="1" dirty="0" smtClean="0">
                <a:solidFill>
                  <a:prstClr val="black"/>
                </a:solidFill>
              </a:rPr>
              <a:t> جنسي  يلاحظ في الخميرة </a:t>
            </a:r>
            <a:endParaRPr lang="ar-SA" sz="2800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ar-SA" sz="2800" b="1" dirty="0">
                <a:solidFill>
                  <a:prstClr val="black"/>
                </a:solidFill>
              </a:rPr>
              <a:t>4- </a:t>
            </a:r>
            <a:r>
              <a:rPr lang="ar-SA" sz="1600" b="1" dirty="0" smtClean="0">
                <a:solidFill>
                  <a:prstClr val="black"/>
                </a:solidFill>
              </a:rPr>
              <a:t>..................</a:t>
            </a:r>
            <a:r>
              <a:rPr lang="ar-SA" sz="2800" b="1" dirty="0" smtClean="0">
                <a:solidFill>
                  <a:prstClr val="black"/>
                </a:solidFill>
              </a:rPr>
              <a:t> </a:t>
            </a:r>
            <a:r>
              <a:rPr lang="ar-SA" sz="2800" b="1" dirty="0">
                <a:solidFill>
                  <a:prstClr val="black"/>
                </a:solidFill>
              </a:rPr>
              <a:t>تركيب فيه نبات صغير غير مكتمل النمو </a:t>
            </a:r>
            <a:r>
              <a:rPr lang="ar-SA" sz="2800" b="1" dirty="0" smtClean="0">
                <a:solidFill>
                  <a:prstClr val="black"/>
                </a:solidFill>
              </a:rPr>
              <a:t>يختزن </a:t>
            </a:r>
            <a:r>
              <a:rPr lang="ar-SA" sz="2800" b="1" dirty="0">
                <a:solidFill>
                  <a:prstClr val="black"/>
                </a:solidFill>
              </a:rPr>
              <a:t>الغذاء </a:t>
            </a:r>
          </a:p>
          <a:p>
            <a:pPr>
              <a:defRPr/>
            </a:pPr>
            <a:r>
              <a:rPr lang="ar-SA" sz="2800" b="1" dirty="0">
                <a:solidFill>
                  <a:prstClr val="black"/>
                </a:solidFill>
              </a:rPr>
              <a:t>5- انتقال حبوب اللقاح من المتك </a:t>
            </a:r>
            <a:r>
              <a:rPr lang="ar-SA" sz="2800" b="1" dirty="0" smtClean="0">
                <a:solidFill>
                  <a:prstClr val="black"/>
                </a:solidFill>
              </a:rPr>
              <a:t>إلى </a:t>
            </a:r>
            <a:r>
              <a:rPr lang="ar-SA" sz="2800" b="1" dirty="0">
                <a:solidFill>
                  <a:prstClr val="black"/>
                </a:solidFill>
              </a:rPr>
              <a:t>الميسم في الأزهار يسمي </a:t>
            </a:r>
            <a:r>
              <a:rPr lang="ar-SA" sz="1600" b="1" dirty="0" smtClean="0">
                <a:solidFill>
                  <a:prstClr val="black"/>
                </a:solidFill>
              </a:rPr>
              <a:t>................. </a:t>
            </a:r>
            <a:r>
              <a:rPr lang="ar-SA" sz="2800" b="1" dirty="0" smtClean="0">
                <a:solidFill>
                  <a:prstClr val="black"/>
                </a:solidFill>
              </a:rPr>
              <a:t> .</a:t>
            </a:r>
            <a:endParaRPr lang="ar-SA" sz="2800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ar-SA" sz="2800" b="1" dirty="0">
                <a:solidFill>
                  <a:prstClr val="black"/>
                </a:solidFill>
              </a:rPr>
              <a:t>6- </a:t>
            </a:r>
            <a:r>
              <a:rPr lang="ar-SA" sz="1600" b="1" dirty="0" smtClean="0">
                <a:solidFill>
                  <a:prstClr val="black"/>
                </a:solidFill>
              </a:rPr>
              <a:t>................................</a:t>
            </a:r>
            <a:r>
              <a:rPr lang="ar-SA" sz="2800" b="1" dirty="0" smtClean="0">
                <a:solidFill>
                  <a:prstClr val="black"/>
                </a:solidFill>
              </a:rPr>
              <a:t>  تكاثر </a:t>
            </a:r>
            <a:r>
              <a:rPr lang="ar-SA" sz="2800" b="1" dirty="0">
                <a:solidFill>
                  <a:prstClr val="black"/>
                </a:solidFill>
              </a:rPr>
              <a:t>لاجنسي ينقسم فيه المخلوق </a:t>
            </a:r>
            <a:r>
              <a:rPr lang="ar-SA" sz="2800" b="1" dirty="0" smtClean="0">
                <a:solidFill>
                  <a:prstClr val="black"/>
                </a:solidFill>
              </a:rPr>
              <a:t>إلى </a:t>
            </a:r>
            <a:r>
              <a:rPr lang="ar-SA" sz="2800" b="1" dirty="0">
                <a:solidFill>
                  <a:prstClr val="black"/>
                </a:solidFill>
              </a:rPr>
              <a:t>مخلوقين حيين جديدين متماثلين  </a:t>
            </a:r>
            <a:r>
              <a:rPr lang="ar-SA" sz="2800" b="1" dirty="0" smtClean="0">
                <a:solidFill>
                  <a:prstClr val="black"/>
                </a:solidFill>
              </a:rPr>
              <a:t>. 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30" name="مستطيل 14"/>
          <p:cNvSpPr>
            <a:spLocks noChangeArrowheads="1"/>
          </p:cNvSpPr>
          <p:nvPr/>
        </p:nvSpPr>
        <p:spPr bwMode="auto">
          <a:xfrm>
            <a:off x="6772315" y="2357735"/>
            <a:ext cx="16610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800" b="1" dirty="0" smtClean="0">
                <a:solidFill>
                  <a:srgbClr val="0070C0"/>
                </a:solidFill>
              </a:rPr>
              <a:t>وحيدة </a:t>
            </a:r>
            <a:r>
              <a:rPr lang="ar-SA" sz="2800" b="1" dirty="0">
                <a:solidFill>
                  <a:srgbClr val="0070C0"/>
                </a:solidFill>
              </a:rPr>
              <a:t>الخلية</a:t>
            </a:r>
          </a:p>
        </p:txBody>
      </p:sp>
      <p:sp>
        <p:nvSpPr>
          <p:cNvPr id="31" name="مستطيل 15"/>
          <p:cNvSpPr>
            <a:spLocks noChangeArrowheads="1"/>
          </p:cNvSpPr>
          <p:nvPr/>
        </p:nvSpPr>
        <p:spPr bwMode="auto">
          <a:xfrm>
            <a:off x="1860200" y="2742927"/>
            <a:ext cx="14574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800" b="1" dirty="0" smtClean="0">
                <a:solidFill>
                  <a:srgbClr val="0070C0"/>
                </a:solidFill>
              </a:rPr>
              <a:t>الميكروبات</a:t>
            </a:r>
            <a:endParaRPr lang="ar-SA" sz="2800" b="1" dirty="0">
              <a:solidFill>
                <a:srgbClr val="0070C0"/>
              </a:solidFill>
            </a:endParaRPr>
          </a:p>
        </p:txBody>
      </p:sp>
      <p:sp>
        <p:nvSpPr>
          <p:cNvPr id="32" name="مستطيل 17"/>
          <p:cNvSpPr>
            <a:spLocks noChangeArrowheads="1"/>
          </p:cNvSpPr>
          <p:nvPr/>
        </p:nvSpPr>
        <p:spPr bwMode="auto">
          <a:xfrm>
            <a:off x="7108500" y="3212976"/>
            <a:ext cx="13217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التبرعم </a:t>
            </a:r>
          </a:p>
        </p:txBody>
      </p:sp>
      <p:sp>
        <p:nvSpPr>
          <p:cNvPr id="33" name="مستطيل 16"/>
          <p:cNvSpPr>
            <a:spLocks noChangeArrowheads="1"/>
          </p:cNvSpPr>
          <p:nvPr/>
        </p:nvSpPr>
        <p:spPr bwMode="auto">
          <a:xfrm>
            <a:off x="7540115" y="3645024"/>
            <a:ext cx="8483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800" b="1" dirty="0" smtClean="0">
                <a:solidFill>
                  <a:srgbClr val="0070C0"/>
                </a:solidFill>
              </a:rPr>
              <a:t>البذرة</a:t>
            </a:r>
            <a:endParaRPr lang="ar-SA" sz="2800" b="1" dirty="0">
              <a:solidFill>
                <a:srgbClr val="0070C0"/>
              </a:solidFill>
            </a:endParaRPr>
          </a:p>
        </p:txBody>
      </p:sp>
      <p:sp>
        <p:nvSpPr>
          <p:cNvPr id="36" name="Round Diagonal Corner Rectangle 35"/>
          <p:cNvSpPr/>
          <p:nvPr/>
        </p:nvSpPr>
        <p:spPr>
          <a:xfrm>
            <a:off x="2634118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مراجعة الفصل الثالث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37" name="مربع نص 1"/>
          <p:cNvSpPr txBox="1">
            <a:spLocks noChangeArrowheads="1"/>
          </p:cNvSpPr>
          <p:nvPr/>
        </p:nvSpPr>
        <p:spPr bwMode="auto">
          <a:xfrm>
            <a:off x="1907704" y="634425"/>
            <a:ext cx="7000875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ar-SA" sz="3200" b="1" u="sng" dirty="0">
                <a:solidFill>
                  <a:srgbClr val="FF0000"/>
                </a:solidFill>
              </a:rPr>
              <a:t>أكمل كلا من الُجِمل </a:t>
            </a:r>
            <a:r>
              <a:rPr lang="ar-SA" sz="3200" b="1" u="sng" dirty="0" smtClean="0">
                <a:solidFill>
                  <a:srgbClr val="FF0000"/>
                </a:solidFill>
              </a:rPr>
              <a:t>التإلىة </a:t>
            </a:r>
            <a:r>
              <a:rPr lang="ar-SA" sz="3200" b="1" u="sng" dirty="0">
                <a:solidFill>
                  <a:srgbClr val="FF0000"/>
                </a:solidFill>
              </a:rPr>
              <a:t>بالمفردة  المناسبة </a:t>
            </a:r>
            <a:r>
              <a:rPr lang="ar-SA" sz="3200" b="1" u="sng" dirty="0" smtClean="0">
                <a:solidFill>
                  <a:srgbClr val="FF0000"/>
                </a:solidFill>
              </a:rPr>
              <a:t>:</a:t>
            </a:r>
            <a:endParaRPr lang="en-US" sz="3200" u="sng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8" name="مستطيل 14"/>
          <p:cNvSpPr>
            <a:spLocks noChangeArrowheads="1"/>
          </p:cNvSpPr>
          <p:nvPr/>
        </p:nvSpPr>
        <p:spPr bwMode="auto">
          <a:xfrm>
            <a:off x="8028384" y="1301024"/>
            <a:ext cx="8334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0070C0"/>
                </a:solidFill>
              </a:rPr>
              <a:t>التلقيح</a:t>
            </a:r>
          </a:p>
        </p:txBody>
      </p:sp>
      <p:sp>
        <p:nvSpPr>
          <p:cNvPr id="39" name="مستطيل 15"/>
          <p:cNvSpPr>
            <a:spLocks noChangeArrowheads="1"/>
          </p:cNvSpPr>
          <p:nvPr/>
        </p:nvSpPr>
        <p:spPr bwMode="auto">
          <a:xfrm>
            <a:off x="6637168" y="1295400"/>
            <a:ext cx="1274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الميكروبات</a:t>
            </a:r>
            <a:endParaRPr lang="ar-SA" sz="2400" dirty="0">
              <a:solidFill>
                <a:prstClr val="black"/>
              </a:solidFill>
            </a:endParaRPr>
          </a:p>
        </p:txBody>
      </p:sp>
      <p:sp>
        <p:nvSpPr>
          <p:cNvPr id="40" name="مستطيل 16"/>
          <p:cNvSpPr>
            <a:spLocks noChangeArrowheads="1"/>
          </p:cNvSpPr>
          <p:nvPr/>
        </p:nvSpPr>
        <p:spPr bwMode="auto">
          <a:xfrm>
            <a:off x="6029325" y="1295400"/>
            <a:ext cx="752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0070C0"/>
                </a:solidFill>
              </a:rPr>
              <a:t>البذرة</a:t>
            </a:r>
            <a:endParaRPr lang="ar-SA" sz="2400" dirty="0">
              <a:solidFill>
                <a:srgbClr val="0070C0"/>
              </a:solidFill>
            </a:endParaRPr>
          </a:p>
        </p:txBody>
      </p:sp>
      <p:sp>
        <p:nvSpPr>
          <p:cNvPr id="41" name="مستطيل 17"/>
          <p:cNvSpPr>
            <a:spLocks noChangeArrowheads="1"/>
          </p:cNvSpPr>
          <p:nvPr/>
        </p:nvSpPr>
        <p:spPr bwMode="auto">
          <a:xfrm>
            <a:off x="4648200" y="1309414"/>
            <a:ext cx="1071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التبرعم </a:t>
            </a:r>
            <a:endParaRPr lang="ar-SA" sz="2400" dirty="0">
              <a:solidFill>
                <a:prstClr val="black"/>
              </a:solidFill>
            </a:endParaRPr>
          </a:p>
        </p:txBody>
      </p:sp>
      <p:sp>
        <p:nvSpPr>
          <p:cNvPr id="42" name="مستطيل 14"/>
          <p:cNvSpPr>
            <a:spLocks noChangeArrowheads="1"/>
          </p:cNvSpPr>
          <p:nvPr/>
        </p:nvSpPr>
        <p:spPr bwMode="auto">
          <a:xfrm>
            <a:off x="3109678" y="1309415"/>
            <a:ext cx="1473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0070C0"/>
                </a:solidFill>
              </a:rPr>
              <a:t>الوحيد الخلية</a:t>
            </a:r>
            <a:endParaRPr lang="ar-SA" sz="2400" dirty="0">
              <a:solidFill>
                <a:srgbClr val="0070C0"/>
              </a:solidFill>
            </a:endParaRPr>
          </a:p>
        </p:txBody>
      </p:sp>
      <p:sp>
        <p:nvSpPr>
          <p:cNvPr id="43" name="مستطيل 14"/>
          <p:cNvSpPr>
            <a:spLocks noChangeArrowheads="1"/>
          </p:cNvSpPr>
          <p:nvPr/>
        </p:nvSpPr>
        <p:spPr bwMode="auto">
          <a:xfrm>
            <a:off x="1002808" y="1340212"/>
            <a:ext cx="17637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الانشطار الثنائي</a:t>
            </a:r>
            <a:endParaRPr lang="ar-SA" sz="2400" dirty="0">
              <a:solidFill>
                <a:prstClr val="black"/>
              </a:solidFill>
            </a:endParaRPr>
          </a:p>
        </p:txBody>
      </p:sp>
      <p:sp>
        <p:nvSpPr>
          <p:cNvPr id="44" name="مستطيل 14"/>
          <p:cNvSpPr>
            <a:spLocks noChangeArrowheads="1"/>
          </p:cNvSpPr>
          <p:nvPr/>
        </p:nvSpPr>
        <p:spPr bwMode="auto">
          <a:xfrm>
            <a:off x="673579" y="4077072"/>
            <a:ext cx="9460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التلقيح</a:t>
            </a:r>
          </a:p>
        </p:txBody>
      </p:sp>
      <p:sp>
        <p:nvSpPr>
          <p:cNvPr id="45" name="مستطيل 14"/>
          <p:cNvSpPr>
            <a:spLocks noChangeArrowheads="1"/>
          </p:cNvSpPr>
          <p:nvPr/>
        </p:nvSpPr>
        <p:spPr bwMode="auto">
          <a:xfrm>
            <a:off x="6768816" y="4509120"/>
            <a:ext cx="17636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0070C0"/>
                </a:solidFill>
              </a:rPr>
              <a:t>الانشطار الثنائي</a:t>
            </a:r>
            <a:endParaRPr lang="ar-SA" sz="2400" dirty="0">
              <a:solidFill>
                <a:srgbClr val="0070C0"/>
              </a:solidFill>
            </a:endParaRPr>
          </a:p>
        </p:txBody>
      </p:sp>
      <p:sp>
        <p:nvSpPr>
          <p:cNvPr id="21" name="دبوس زينة 20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صـ90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85537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6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76200" y="1600200"/>
            <a:ext cx="8958261" cy="1736646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2400" b="1" u="sng" dirty="0">
                <a:solidFill>
                  <a:srgbClr val="660066"/>
                </a:solidFill>
                <a:cs typeface="Times New Roman" pitchFamily="18" charset="0"/>
              </a:rPr>
              <a:t>الإجابة </a:t>
            </a:r>
            <a:r>
              <a:rPr lang="ar-SA" sz="2400" b="1" u="sng" dirty="0" smtClean="0">
                <a:solidFill>
                  <a:srgbClr val="660066"/>
                </a:solidFill>
                <a:cs typeface="Times New Roman" pitchFamily="18" charset="0"/>
              </a:rPr>
              <a:t>: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ar-SA" sz="2400" b="1" dirty="0" smtClean="0">
                <a:solidFill>
                  <a:srgbClr val="0000FF"/>
                </a:solidFill>
                <a:cs typeface="Times New Roman" pitchFamily="18" charset="0"/>
              </a:rPr>
              <a:t>يتشابهان </a:t>
            </a:r>
            <a:r>
              <a:rPr lang="ar-SA" sz="2400" b="1" dirty="0">
                <a:solidFill>
                  <a:srgbClr val="0000FF"/>
                </a:solidFill>
                <a:cs typeface="Times New Roman" pitchFamily="18" charset="0"/>
              </a:rPr>
              <a:t>في : انتقال حبة اللقاح من المتك </a:t>
            </a:r>
            <a:r>
              <a:rPr lang="ar-SA" sz="2400" b="1" dirty="0" smtClean="0">
                <a:solidFill>
                  <a:srgbClr val="0000FF"/>
                </a:solidFill>
                <a:cs typeface="Times New Roman" pitchFamily="18" charset="0"/>
              </a:rPr>
              <a:t>إلى </a:t>
            </a:r>
            <a:r>
              <a:rPr lang="ar-SA" sz="2400" b="1" dirty="0">
                <a:solidFill>
                  <a:srgbClr val="0000FF"/>
                </a:solidFill>
                <a:cs typeface="Times New Roman" pitchFamily="18" charset="0"/>
              </a:rPr>
              <a:t>الميسم </a:t>
            </a:r>
          </a:p>
          <a:p>
            <a:pPr>
              <a:defRPr/>
            </a:pPr>
            <a:r>
              <a:rPr lang="ar-SA" sz="2400" b="1" dirty="0">
                <a:solidFill>
                  <a:srgbClr val="0000FF"/>
                </a:solidFill>
                <a:cs typeface="Times New Roman" pitchFamily="18" charset="0"/>
              </a:rPr>
              <a:t>يختلفان في : انتقال حبة اللقاح من متك الزهرة  </a:t>
            </a:r>
            <a:r>
              <a:rPr lang="ar-SA" sz="2400" b="1" dirty="0" smtClean="0">
                <a:solidFill>
                  <a:srgbClr val="0000FF"/>
                </a:solidFill>
                <a:cs typeface="Times New Roman" pitchFamily="18" charset="0"/>
              </a:rPr>
              <a:t>إلى </a:t>
            </a:r>
            <a:r>
              <a:rPr lang="ar-SA" sz="2400" b="1" dirty="0">
                <a:solidFill>
                  <a:srgbClr val="0000FF"/>
                </a:solidFill>
                <a:cs typeface="Times New Roman" pitchFamily="18" charset="0"/>
              </a:rPr>
              <a:t>ميسم نفس الزهرة (ذاتي) تنتقل حبة اللقاح من متك زهرة </a:t>
            </a:r>
            <a:r>
              <a:rPr lang="ar-SA" sz="2400" b="1" dirty="0" smtClean="0">
                <a:solidFill>
                  <a:srgbClr val="0000FF"/>
                </a:solidFill>
                <a:cs typeface="Times New Roman" pitchFamily="18" charset="0"/>
              </a:rPr>
              <a:t>إلى </a:t>
            </a:r>
            <a:r>
              <a:rPr lang="ar-SA" sz="2400" b="1" dirty="0">
                <a:solidFill>
                  <a:srgbClr val="0000FF"/>
                </a:solidFill>
                <a:cs typeface="Times New Roman" pitchFamily="18" charset="0"/>
              </a:rPr>
              <a:t>ميسم زهرة أخري ( خلطي )  </a:t>
            </a:r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5724128" y="582051"/>
            <a:ext cx="3130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cs typeface="Times New Roman" pitchFamily="18" charset="0"/>
              </a:rPr>
              <a:t>أجيب عن الأسئلة </a:t>
            </a:r>
            <a:r>
              <a:rPr lang="ar-SA" sz="2800" b="1" dirty="0" smtClean="0">
                <a:solidFill>
                  <a:srgbClr val="FF0000"/>
                </a:solidFill>
                <a:cs typeface="Times New Roman" pitchFamily="18" charset="0"/>
              </a:rPr>
              <a:t>التإلىة </a:t>
            </a:r>
            <a:r>
              <a:rPr lang="ar-SA" sz="2800" b="1" dirty="0">
                <a:solidFill>
                  <a:srgbClr val="FF0000"/>
                </a:solidFill>
                <a:cs typeface="Times New Roman" pitchFamily="18" charset="0"/>
              </a:rPr>
              <a:t>: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85739" y="1106741"/>
            <a:ext cx="87840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0070C0"/>
                </a:solidFill>
                <a:cs typeface="Times New Roman" pitchFamily="18" charset="0"/>
              </a:rPr>
              <a:t>7- اقارن . </a:t>
            </a:r>
            <a:r>
              <a:rPr lang="ar-SA" sz="2400" b="1" dirty="0">
                <a:solidFill>
                  <a:srgbClr val="FF0000"/>
                </a:solidFill>
                <a:cs typeface="Times New Roman" pitchFamily="18" charset="0"/>
              </a:rPr>
              <a:t>ما اوجه الشبه واوجه الاختلاف بين التلقيح الذاتي والتلقيح الخلطي ؟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251520" y="3429000"/>
            <a:ext cx="86871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  <a:cs typeface="Times New Roman" pitchFamily="18" charset="0"/>
              </a:rPr>
              <a:t> 8- الكتابة التوضيحية . </a:t>
            </a:r>
            <a:endParaRPr lang="ar-EG" sz="2800" b="1" dirty="0" smtClean="0">
              <a:solidFill>
                <a:srgbClr val="0070C0"/>
              </a:solidFill>
              <a:cs typeface="Times New Roman" pitchFamily="18" charset="0"/>
            </a:endParaRPr>
          </a:p>
          <a:p>
            <a:r>
              <a:rPr lang="ar-SA" sz="2800" b="1" dirty="0" smtClean="0">
                <a:solidFill>
                  <a:srgbClr val="FF0000"/>
                </a:solidFill>
                <a:cs typeface="Times New Roman" pitchFamily="18" charset="0"/>
              </a:rPr>
              <a:t>أوضح </a:t>
            </a:r>
            <a:r>
              <a:rPr lang="ar-SA" sz="2800" b="1" dirty="0">
                <a:solidFill>
                  <a:srgbClr val="FF0000"/>
                </a:solidFill>
                <a:cs typeface="Times New Roman" pitchFamily="18" charset="0"/>
              </a:rPr>
              <a:t>كيف يتم نقل المواد الغذائية والماء والاملاح في النبات ؟ 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14" name="مربع نص 13"/>
          <p:cNvSpPr txBox="1">
            <a:spLocks noChangeArrowheads="1"/>
          </p:cNvSpPr>
          <p:nvPr/>
        </p:nvSpPr>
        <p:spPr bwMode="auto">
          <a:xfrm>
            <a:off x="302079" y="4343400"/>
            <a:ext cx="7698921" cy="1736646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srgbClr val="FF0000"/>
                </a:solidFill>
                <a:cs typeface="Times New Roman" pitchFamily="18" charset="0"/>
              </a:rPr>
              <a:t>الإجابة </a:t>
            </a:r>
            <a:r>
              <a:rPr lang="ar-SA" sz="2400" b="1" dirty="0" smtClean="0">
                <a:solidFill>
                  <a:srgbClr val="FF0000"/>
                </a:solidFill>
                <a:cs typeface="Times New Roman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ar-SA" sz="2400" b="1" dirty="0" smtClean="0">
                <a:solidFill>
                  <a:srgbClr val="0000FF"/>
                </a:solidFill>
                <a:cs typeface="Times New Roman" pitchFamily="18" charset="0"/>
              </a:rPr>
              <a:t>تمتص </a:t>
            </a:r>
            <a:r>
              <a:rPr lang="ar-SA" sz="2400" b="1" dirty="0">
                <a:solidFill>
                  <a:srgbClr val="0000FF"/>
                </a:solidFill>
                <a:cs typeface="Times New Roman" pitchFamily="18" charset="0"/>
              </a:rPr>
              <a:t>الجذور الماء والأملاح من التربة ثم يرتفع في السيقان خلال أنابيب الخشب ليصل </a:t>
            </a:r>
            <a:r>
              <a:rPr lang="ar-SA" sz="2400" b="1" dirty="0" smtClean="0">
                <a:solidFill>
                  <a:srgbClr val="0000FF"/>
                </a:solidFill>
                <a:cs typeface="Times New Roman" pitchFamily="18" charset="0"/>
              </a:rPr>
              <a:t>إلى </a:t>
            </a:r>
            <a:r>
              <a:rPr lang="ar-SA" sz="2400" b="1" dirty="0">
                <a:solidFill>
                  <a:srgbClr val="0000FF"/>
                </a:solidFill>
                <a:cs typeface="Times New Roman" pitchFamily="18" charset="0"/>
              </a:rPr>
              <a:t>الأغصان والأوراق حيث تتم عملية البناء الضوئي وصنع الغذاء ثم ينقل الغذاء من الأوراق </a:t>
            </a:r>
            <a:r>
              <a:rPr lang="ar-SA" sz="2400" b="1" dirty="0" smtClean="0">
                <a:solidFill>
                  <a:srgbClr val="0000FF"/>
                </a:solidFill>
                <a:cs typeface="Times New Roman" pitchFamily="18" charset="0"/>
              </a:rPr>
              <a:t>إلى </a:t>
            </a:r>
            <a:r>
              <a:rPr lang="ar-SA" sz="2400" b="1" dirty="0">
                <a:solidFill>
                  <a:srgbClr val="0000FF"/>
                </a:solidFill>
                <a:cs typeface="Times New Roman" pitchFamily="18" charset="0"/>
              </a:rPr>
              <a:t>أجزاء النبات خلال انابيب اللحاء     </a:t>
            </a:r>
          </a:p>
        </p:txBody>
      </p:sp>
      <p:sp>
        <p:nvSpPr>
          <p:cNvPr id="15" name="Round Diagonal Corner Rectangle 14"/>
          <p:cNvSpPr/>
          <p:nvPr/>
        </p:nvSpPr>
        <p:spPr>
          <a:xfrm>
            <a:off x="2634118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مراجعة الفصل الثالث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7" name="دبوس زينة 16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91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33321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  <p:bldP spid="14" grpId="0" animBg="1"/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رابط مستقيم 16"/>
          <p:cNvCxnSpPr/>
          <p:nvPr/>
        </p:nvCxnSpPr>
        <p:spPr>
          <a:xfrm rot="5400000">
            <a:off x="-3429413" y="3428587"/>
            <a:ext cx="6858794" cy="32"/>
          </a:xfrm>
          <a:prstGeom prst="line">
            <a:avLst/>
          </a:prstGeom>
          <a:ln w="76200">
            <a:solidFill>
              <a:schemeClr val="accent1"/>
            </a:solidFill>
          </a:ln>
          <a:effectLst>
            <a:glow rad="70000">
              <a:schemeClr val="dk1">
                <a:tint val="30000"/>
                <a:shade val="95000"/>
                <a:satMod val="300000"/>
                <a:alpha val="5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مربع نص 1"/>
          <p:cNvSpPr txBox="1">
            <a:spLocks noChangeArrowheads="1"/>
          </p:cNvSpPr>
          <p:nvPr/>
        </p:nvSpPr>
        <p:spPr bwMode="auto">
          <a:xfrm>
            <a:off x="2077478" y="853604"/>
            <a:ext cx="5950297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ar-SA" sz="2800" b="1" u="sng" dirty="0">
                <a:solidFill>
                  <a:srgbClr val="002060"/>
                </a:solidFill>
                <a:cs typeface="Times New Roman" pitchFamily="18" charset="0"/>
              </a:rPr>
              <a:t>س 9: ألاحظ </a:t>
            </a:r>
            <a:r>
              <a:rPr lang="ar-SA" sz="2800" b="1" u="sng" dirty="0">
                <a:solidFill>
                  <a:prstClr val="white"/>
                </a:solidFill>
                <a:cs typeface="Times New Roman" pitchFamily="18" charset="0"/>
              </a:rPr>
              <a:t>. </a:t>
            </a:r>
            <a:r>
              <a:rPr lang="ar-SA" sz="2800" b="1" dirty="0">
                <a:solidFill>
                  <a:srgbClr val="FF0000"/>
                </a:solidFill>
                <a:cs typeface="Times New Roman" pitchFamily="18" charset="0"/>
              </a:rPr>
              <a:t>ما المخلوقات التي تظهر علي قطعة خبز رطبة إذا وضعت في مكان معتم  ؟   </a:t>
            </a:r>
          </a:p>
        </p:txBody>
      </p:sp>
      <p:sp>
        <p:nvSpPr>
          <p:cNvPr id="16" name="مربع نص 15"/>
          <p:cNvSpPr txBox="1">
            <a:spLocks noChangeArrowheads="1"/>
          </p:cNvSpPr>
          <p:nvPr/>
        </p:nvSpPr>
        <p:spPr bwMode="auto">
          <a:xfrm>
            <a:off x="7406070" y="1943263"/>
            <a:ext cx="1190625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ar-SA" sz="2800" b="1" u="sng" dirty="0">
                <a:solidFill>
                  <a:srgbClr val="660066"/>
                </a:solidFill>
                <a:cs typeface="Times New Roman" pitchFamily="18" charset="0"/>
              </a:rPr>
              <a:t>الإجابة 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مربع نص 1"/>
          <p:cNvSpPr txBox="1">
            <a:spLocks noChangeArrowheads="1"/>
          </p:cNvSpPr>
          <p:nvPr/>
        </p:nvSpPr>
        <p:spPr bwMode="auto">
          <a:xfrm>
            <a:off x="1763688" y="3449653"/>
            <a:ext cx="7194698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ar-SA" sz="2800" b="1" u="sng" dirty="0">
                <a:solidFill>
                  <a:srgbClr val="002060"/>
                </a:solidFill>
                <a:cs typeface="Times New Roman" pitchFamily="18" charset="0"/>
              </a:rPr>
              <a:t>س 10 – التفكير الناقد </a:t>
            </a:r>
            <a:r>
              <a:rPr lang="ar-SA" sz="2800" b="1" u="sng" dirty="0">
                <a:solidFill>
                  <a:prstClr val="white"/>
                </a:solidFill>
                <a:cs typeface="Times New Roman" pitchFamily="18" charset="0"/>
              </a:rPr>
              <a:t>.  </a:t>
            </a:r>
            <a:r>
              <a:rPr lang="ar-SA" sz="2800" b="1" dirty="0" smtClean="0">
                <a:solidFill>
                  <a:srgbClr val="FF0000"/>
                </a:solidFill>
                <a:cs typeface="Times New Roman" pitchFamily="18" charset="0"/>
              </a:rPr>
              <a:t>لماذا لا تصنف الطلائعيات التي تصنع غذاءها بنفسها من النباتات؟ 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مربع نص 3"/>
          <p:cNvSpPr txBox="1">
            <a:spLocks noChangeArrowheads="1"/>
          </p:cNvSpPr>
          <p:nvPr/>
        </p:nvSpPr>
        <p:spPr bwMode="auto">
          <a:xfrm>
            <a:off x="2265869" y="5301208"/>
            <a:ext cx="5428233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ar-SA" sz="28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0" name="مربع نص 3"/>
          <p:cNvSpPr txBox="1">
            <a:spLocks noChangeArrowheads="1"/>
          </p:cNvSpPr>
          <p:nvPr/>
        </p:nvSpPr>
        <p:spPr bwMode="auto">
          <a:xfrm>
            <a:off x="3013582" y="2629972"/>
            <a:ext cx="4567808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ar-SA" sz="2800" b="1" dirty="0">
                <a:solidFill>
                  <a:srgbClr val="0000FF"/>
                </a:solidFill>
                <a:cs typeface="Times New Roman" pitchFamily="18" charset="0"/>
              </a:rPr>
              <a:t>مخلوقات حية دقيقة أهمها عفن الخبز </a:t>
            </a:r>
          </a:p>
        </p:txBody>
      </p:sp>
      <p:sp>
        <p:nvSpPr>
          <p:cNvPr id="21" name="مربع نص 20"/>
          <p:cNvSpPr txBox="1">
            <a:spLocks noChangeArrowheads="1"/>
          </p:cNvSpPr>
          <p:nvPr/>
        </p:nvSpPr>
        <p:spPr bwMode="auto">
          <a:xfrm>
            <a:off x="7727613" y="4705325"/>
            <a:ext cx="1190625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ar-SA" sz="2800" b="1" u="sng" dirty="0">
                <a:solidFill>
                  <a:srgbClr val="660066"/>
                </a:solidFill>
                <a:cs typeface="Times New Roman" pitchFamily="18" charset="0"/>
              </a:rPr>
              <a:t>الإجابة 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 Diagonal Corner Rectangle 22"/>
          <p:cNvSpPr/>
          <p:nvPr/>
        </p:nvSpPr>
        <p:spPr>
          <a:xfrm>
            <a:off x="2634118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مراجعة الفصل الثالث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27" name="دبوس زينة 26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91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5627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3"/>
          <p:cNvSpPr txBox="1">
            <a:spLocks noChangeArrowheads="1"/>
          </p:cNvSpPr>
          <p:nvPr/>
        </p:nvSpPr>
        <p:spPr bwMode="auto">
          <a:xfrm>
            <a:off x="6035773" y="1889906"/>
            <a:ext cx="2775299" cy="2009061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2800" b="1" dirty="0">
                <a:solidFill>
                  <a:srgbClr val="FF0000"/>
                </a:solidFill>
                <a:cs typeface="Times New Roman" pitchFamily="18" charset="0"/>
              </a:rPr>
              <a:t>الإجابة </a:t>
            </a:r>
            <a:r>
              <a:rPr lang="ar-SA" sz="2800" b="1" dirty="0" smtClean="0">
                <a:solidFill>
                  <a:srgbClr val="FF0000"/>
                </a:solidFill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ar-SA" sz="2800" b="1" dirty="0" smtClean="0">
                <a:solidFill>
                  <a:srgbClr val="0000FF"/>
                </a:solidFill>
                <a:cs typeface="Times New Roman" pitchFamily="18" charset="0"/>
              </a:rPr>
              <a:t>يحدث </a:t>
            </a:r>
            <a:r>
              <a:rPr lang="ar-SA" sz="2800" b="1" dirty="0">
                <a:solidFill>
                  <a:srgbClr val="0000FF"/>
                </a:solidFill>
                <a:cs typeface="Times New Roman" pitchFamily="18" charset="0"/>
              </a:rPr>
              <a:t>الانقسام المنصف في الخلايا الجنسية  </a:t>
            </a:r>
            <a:r>
              <a:rPr lang="ar-SA" sz="2800" b="1" dirty="0" smtClean="0">
                <a:solidFill>
                  <a:srgbClr val="0000FF"/>
                </a:solidFill>
                <a:cs typeface="Times New Roman" pitchFamily="18" charset="0"/>
              </a:rPr>
              <a:t>.</a:t>
            </a:r>
            <a:endParaRPr lang="ar-SA" sz="28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2634118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مراجعة الفصل الثالث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693003"/>
            <a:ext cx="848754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  <a:cs typeface="Times New Roman" pitchFamily="18" charset="0"/>
              </a:rPr>
              <a:t>س 11: استنتج . </a:t>
            </a:r>
            <a:r>
              <a:rPr lang="ar-EG" sz="2800" b="1" dirty="0" smtClean="0">
                <a:solidFill>
                  <a:srgbClr val="FF0000"/>
                </a:solidFill>
                <a:cs typeface="Times New Roman" pitchFamily="18" charset="0"/>
              </a:rPr>
              <a:t>أ</a:t>
            </a:r>
            <a:r>
              <a:rPr lang="ar-SA" sz="2800" b="1" dirty="0" smtClean="0">
                <a:solidFill>
                  <a:srgbClr val="FF0000"/>
                </a:solidFill>
                <a:cs typeface="Times New Roman" pitchFamily="18" charset="0"/>
              </a:rPr>
              <a:t>قر</a:t>
            </a:r>
            <a:r>
              <a:rPr lang="ar-EG" sz="2800" b="1" dirty="0" smtClean="0">
                <a:solidFill>
                  <a:srgbClr val="FF0000"/>
                </a:solidFill>
                <a:cs typeface="Times New Roman" pitchFamily="18" charset="0"/>
              </a:rPr>
              <a:t>أ</a:t>
            </a:r>
            <a:r>
              <a:rPr lang="ar-SA" sz="28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ar-SA" sz="2800" b="1" dirty="0">
                <a:solidFill>
                  <a:srgbClr val="FF0000"/>
                </a:solidFill>
                <a:cs typeface="Times New Roman" pitchFamily="18" charset="0"/>
              </a:rPr>
              <a:t>مخطط  دورة حياة نبات حزازي كما هو  مبين  ادناه </a:t>
            </a:r>
            <a:r>
              <a:rPr lang="ar-SA" sz="2800" b="1" dirty="0" smtClean="0">
                <a:solidFill>
                  <a:srgbClr val="FF0000"/>
                </a:solidFill>
                <a:cs typeface="Times New Roman" pitchFamily="18" charset="0"/>
              </a:rPr>
              <a:t>و</a:t>
            </a:r>
            <a:r>
              <a:rPr lang="ar-EG" sz="2800" b="1" dirty="0" smtClean="0">
                <a:solidFill>
                  <a:srgbClr val="FF0000"/>
                </a:solidFill>
                <a:cs typeface="Times New Roman" pitchFamily="18" charset="0"/>
              </a:rPr>
              <a:t>أ</a:t>
            </a:r>
            <a:r>
              <a:rPr lang="ar-SA" sz="2800" b="1" dirty="0" smtClean="0">
                <a:solidFill>
                  <a:srgbClr val="FF0000"/>
                </a:solidFill>
                <a:cs typeface="Times New Roman" pitchFamily="18" charset="0"/>
              </a:rPr>
              <a:t>ستنتج </a:t>
            </a:r>
            <a:r>
              <a:rPr lang="ar-SA" sz="2800" b="1" dirty="0">
                <a:solidFill>
                  <a:srgbClr val="FF0000"/>
                </a:solidFill>
                <a:cs typeface="Times New Roman" pitchFamily="18" charset="0"/>
              </a:rPr>
              <a:t>.ماذا يجب ان يحدث </a:t>
            </a:r>
            <a:r>
              <a:rPr lang="ar-SA" sz="2800" b="1" dirty="0" smtClean="0">
                <a:solidFill>
                  <a:srgbClr val="FF0000"/>
                </a:solidFill>
                <a:cs typeface="Times New Roman" pitchFamily="18" charset="0"/>
              </a:rPr>
              <a:t>للبويضة قبل  </a:t>
            </a:r>
            <a:r>
              <a:rPr lang="ar-SA" sz="2800" b="1" dirty="0">
                <a:solidFill>
                  <a:srgbClr val="FF0000"/>
                </a:solidFill>
                <a:cs typeface="Times New Roman" pitchFamily="18" charset="0"/>
              </a:rPr>
              <a:t>تكون الابواغ  ؟    </a:t>
            </a:r>
          </a:p>
        </p:txBody>
      </p:sp>
      <p:sp>
        <p:nvSpPr>
          <p:cNvPr id="11" name="دبوس زينة 10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91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5334677" cy="403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870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2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6215063"/>
            <a:ext cx="863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02022">
            <a:off x="5530850" y="5953125"/>
            <a:ext cx="82867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 descr="http://www.gp4arab.com/jm/modules/fisheye_menu/images/exit.png">
            <a:hlinkClick r:id="" action="ppaction://hlinkshowjump?jump=endshow" highlightClick="1">
              <a:snd r:embed="rId6" name="الترجمة من Google#en-ar-lu hgsgh.wav"/>
            </a:hlinkClick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8" y="5972175"/>
            <a:ext cx="8858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مربع نص 3"/>
          <p:cNvSpPr txBox="1">
            <a:spLocks noChangeArrowheads="1"/>
          </p:cNvSpPr>
          <p:nvPr/>
        </p:nvSpPr>
        <p:spPr bwMode="auto">
          <a:xfrm>
            <a:off x="1071562" y="2780928"/>
            <a:ext cx="7748909" cy="1736646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b="1" dirty="0">
                <a:solidFill>
                  <a:srgbClr val="0000FF"/>
                </a:solidFill>
                <a:cs typeface="Times New Roman" pitchFamily="18" charset="0"/>
              </a:rPr>
              <a:t>العبارة الخاطئة ؛ بعض أنواع المخلوقات الحية المجهرية تتكاثر بالاقتران</a:t>
            </a:r>
          </a:p>
          <a:p>
            <a:pPr algn="ctr">
              <a:defRPr/>
            </a:pPr>
            <a:r>
              <a:rPr lang="ar-SA" sz="3200" b="1" dirty="0">
                <a:solidFill>
                  <a:srgbClr val="0000FF"/>
                </a:solidFill>
                <a:cs typeface="Times New Roman" pitchFamily="18" charset="0"/>
              </a:rPr>
              <a:t> ( </a:t>
            </a:r>
            <a:r>
              <a:rPr lang="ar-SA" sz="3200" b="1" dirty="0" err="1">
                <a:solidFill>
                  <a:srgbClr val="0000FF"/>
                </a:solidFill>
                <a:cs typeface="Times New Roman" pitchFamily="18" charset="0"/>
              </a:rPr>
              <a:t>تكائر</a:t>
            </a:r>
            <a:r>
              <a:rPr lang="ar-SA" sz="3200" b="1" dirty="0">
                <a:solidFill>
                  <a:srgbClr val="0000FF"/>
                </a:solidFill>
                <a:cs typeface="Times New Roman" pitchFamily="18" charset="0"/>
              </a:rPr>
              <a:t> جنسي ) .</a:t>
            </a:r>
          </a:p>
        </p:txBody>
      </p:sp>
      <p:sp>
        <p:nvSpPr>
          <p:cNvPr id="14" name="Round Diagonal Corner Rectangle 13"/>
          <p:cNvSpPr/>
          <p:nvPr/>
        </p:nvSpPr>
        <p:spPr>
          <a:xfrm>
            <a:off x="2634118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مراجعة الفصل الثالث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896" y="908720"/>
            <a:ext cx="89916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  <a:cs typeface="Times New Roman" pitchFamily="18" charset="0"/>
              </a:rPr>
              <a:t>س 12 – </a:t>
            </a:r>
            <a:r>
              <a:rPr lang="ar-SA" sz="3200" b="1" dirty="0" smtClean="0">
                <a:solidFill>
                  <a:srgbClr val="0070C0"/>
                </a:solidFill>
                <a:cs typeface="Times New Roman" pitchFamily="18" charset="0"/>
              </a:rPr>
              <a:t>صواب أم خطأ . </a:t>
            </a:r>
            <a:r>
              <a:rPr lang="ar-SA" sz="3200" b="1" dirty="0" smtClean="0">
                <a:solidFill>
                  <a:srgbClr val="FF0000"/>
                </a:solidFill>
                <a:cs typeface="Times New Roman" pitchFamily="18" charset="0"/>
              </a:rPr>
              <a:t>تتكاثر جميع انواع المخلوقات الحية المجهرية تكاثراَ لا جنسياً ؛ هل العبارة صحيحة أم خاطئة ؟ أفسر إجابتي . </a:t>
            </a: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شكل بيضاوي 6">
            <a:hlinkClick r:id="" action="ppaction://hlinkshowjump?jump=firstslide"/>
            <a:hlinkHover r:id="" action="ppaction://noaction" highlightClick="1">
              <a:snd r:embed="rId9" name="الترجمة من Google#en-ar-ط§ظ„طھظ„_3.wav"/>
            </a:hlinkHover>
          </p:cNvPr>
          <p:cNvSpPr/>
          <p:nvPr/>
        </p:nvSpPr>
        <p:spPr>
          <a:xfrm rot="16200000" flipV="1">
            <a:off x="3751514" y="5515210"/>
            <a:ext cx="586131" cy="19442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>
              <a:defRPr/>
            </a:pPr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MCS Khaybar S_U normal." pitchFamily="2" charset="-78"/>
              </a:rPr>
              <a:t>الرئيسية</a:t>
            </a:r>
          </a:p>
        </p:txBody>
      </p:sp>
      <p:sp>
        <p:nvSpPr>
          <p:cNvPr id="11" name="دبوس زينة 10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91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47832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3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6215063"/>
            <a:ext cx="863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02022">
            <a:off x="5530850" y="5953125"/>
            <a:ext cx="82867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 descr="http://www.gp4arab.com/jm/modules/fisheye_menu/images/exit.png">
            <a:hlinkClick r:id="" action="ppaction://hlinkshowjump?jump=endshow" highlightClick="1">
              <a:snd r:embed="rId6" name="الترجمة من Google#en-ar-lu hgsgh.wav"/>
            </a:hlinkClick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8" y="5972175"/>
            <a:ext cx="8858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 Diagonal Corner Rectangle 13"/>
          <p:cNvSpPr/>
          <p:nvPr/>
        </p:nvSpPr>
        <p:spPr>
          <a:xfrm>
            <a:off x="2634118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مراجعة الفصل الثالث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8" name="شكل بيضاوي 6">
            <a:hlinkClick r:id="" action="ppaction://hlinkshowjump?jump=firstslide"/>
            <a:hlinkHover r:id="" action="ppaction://noaction" highlightClick="1">
              <a:snd r:embed="rId9" name="الترجمة من Google#en-ar-ط§ظ„طھظ„_3.wav"/>
            </a:hlinkHover>
          </p:cNvPr>
          <p:cNvSpPr/>
          <p:nvPr/>
        </p:nvSpPr>
        <p:spPr>
          <a:xfrm rot="16200000" flipV="1">
            <a:off x="3751514" y="5515210"/>
            <a:ext cx="586131" cy="19442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>
              <a:defRPr/>
            </a:pPr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MCS Khaybar S_U normal." pitchFamily="2" charset="-78"/>
              </a:rPr>
              <a:t>الرئيسية</a:t>
            </a:r>
          </a:p>
        </p:txBody>
      </p:sp>
      <p:sp>
        <p:nvSpPr>
          <p:cNvPr id="11" name="دبوس زينة 10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91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22056" y="692696"/>
            <a:ext cx="3491215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13. اختار الإجابة الصحيحة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840022" y="1268760"/>
            <a:ext cx="4513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 smtClean="0">
                <a:solidFill>
                  <a:srgbClr val="FF0000"/>
                </a:solidFill>
              </a:rPr>
              <a:t>ما العملية الحيوية التي تظهر في الصورة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68144" y="3789040"/>
            <a:ext cx="2592287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 ) بناء ضوئي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28337" y="3789040"/>
            <a:ext cx="2592287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ب) تنفس خلوي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884041" y="4487680"/>
            <a:ext cx="2592287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 ) تبرعم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543878" y="4497620"/>
            <a:ext cx="2592287" cy="4320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 ) انشطار ثنائي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63010"/>
            <a:ext cx="3372321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85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3" grpId="0" animBg="1"/>
      <p:bldP spid="15" grpId="0"/>
      <p:bldP spid="16" grpId="0" animBg="1"/>
      <p:bldP spid="17" grpId="0" animBg="1"/>
      <p:bldP spid="19" grpId="0" animBg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2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6215063"/>
            <a:ext cx="863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4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02022">
            <a:off x="5530850" y="5953125"/>
            <a:ext cx="82867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 descr="http://www.gp4arab.com/jm/modules/fisheye_menu/images/exit.png">
            <a:hlinkClick r:id="" action="ppaction://hlinkshowjump?jump=endshow" highlightClick="1">
              <a:snd r:embed="rId6" name="الترجمة من Google#en-ar-lu hgsgh.wav"/>
            </a:hlinkClick>
            <a:hlinkHover r:id="" action="ppaction://noaction" highlightClick="1">
              <a:snd r:embed="rId7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8" y="5972175"/>
            <a:ext cx="8858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مربع نص 3"/>
          <p:cNvSpPr txBox="1">
            <a:spLocks noChangeArrowheads="1"/>
          </p:cNvSpPr>
          <p:nvPr/>
        </p:nvSpPr>
        <p:spPr bwMode="auto">
          <a:xfrm>
            <a:off x="3654424" y="2330689"/>
            <a:ext cx="3382723" cy="1055608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2800" b="1" dirty="0">
                <a:solidFill>
                  <a:srgbClr val="FF0000"/>
                </a:solidFill>
                <a:cs typeface="Times New Roman" pitchFamily="18" charset="0"/>
              </a:rPr>
              <a:t>الإجابة :</a:t>
            </a:r>
          </a:p>
          <a:p>
            <a:pPr>
              <a:defRPr/>
            </a:pPr>
            <a:r>
              <a:rPr lang="ar-SA" sz="2800" b="1" dirty="0" smtClean="0">
                <a:solidFill>
                  <a:srgbClr val="0000FF"/>
                </a:solidFill>
                <a:cs typeface="Times New Roman" pitchFamily="18" charset="0"/>
              </a:rPr>
              <a:t>التغذية </a:t>
            </a:r>
            <a:r>
              <a:rPr lang="ar-SA" sz="2800" b="1" dirty="0">
                <a:solidFill>
                  <a:srgbClr val="0000FF"/>
                </a:solidFill>
                <a:cs typeface="Times New Roman" pitchFamily="18" charset="0"/>
              </a:rPr>
              <a:t>– التكاثر – التنفس  </a:t>
            </a:r>
          </a:p>
        </p:txBody>
      </p:sp>
      <p:sp>
        <p:nvSpPr>
          <p:cNvPr id="14" name="Round Diagonal Corner Rectangle 13"/>
          <p:cNvSpPr/>
          <p:nvPr/>
        </p:nvSpPr>
        <p:spPr>
          <a:xfrm>
            <a:off x="2634118" y="0"/>
            <a:ext cx="3309482" cy="6096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مراجعة الفصل الثالث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896" y="908720"/>
            <a:ext cx="89916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>
                <a:solidFill>
                  <a:srgbClr val="0070C0"/>
                </a:solidFill>
                <a:cs typeface="Times New Roman" pitchFamily="18" charset="0"/>
              </a:rPr>
              <a:t>س </a:t>
            </a:r>
            <a:r>
              <a:rPr lang="ar-SA" sz="3200" b="1" smtClean="0">
                <a:solidFill>
                  <a:srgbClr val="0070C0"/>
                </a:solidFill>
                <a:cs typeface="Times New Roman" pitchFamily="18" charset="0"/>
              </a:rPr>
              <a:t>14 </a:t>
            </a:r>
            <a:r>
              <a:rPr lang="ar-SA" sz="3200" b="1" dirty="0">
                <a:solidFill>
                  <a:srgbClr val="0070C0"/>
                </a:solidFill>
                <a:cs typeface="Times New Roman" pitchFamily="18" charset="0"/>
              </a:rPr>
              <a:t>– </a:t>
            </a:r>
            <a:r>
              <a:rPr lang="ar-SA" sz="3200" b="1" dirty="0" smtClean="0">
                <a:solidFill>
                  <a:srgbClr val="0070C0"/>
                </a:solidFill>
                <a:cs typeface="Times New Roman" pitchFamily="18" charset="0"/>
              </a:rPr>
              <a:t>الفكرة </a:t>
            </a:r>
            <a:r>
              <a:rPr lang="ar-SA" sz="3200" b="1" dirty="0">
                <a:solidFill>
                  <a:srgbClr val="0070C0"/>
                </a:solidFill>
                <a:cs typeface="Times New Roman" pitchFamily="18" charset="0"/>
              </a:rPr>
              <a:t>العامة . </a:t>
            </a:r>
            <a:r>
              <a:rPr lang="ar-SA" sz="3200" b="1" dirty="0">
                <a:solidFill>
                  <a:srgbClr val="FF0000"/>
                </a:solidFill>
                <a:cs typeface="Times New Roman" pitchFamily="18" charset="0"/>
              </a:rPr>
              <a:t>ما عمليات الحياة التي تحدث في النباتات والمخلوقات الحية الدقيقة ؟ </a:t>
            </a: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شكل بيضاوي 6">
            <a:hlinkClick r:id="" action="ppaction://hlinkshowjump?jump=firstslide"/>
            <a:hlinkHover r:id="" action="ppaction://noaction" highlightClick="1">
              <a:snd r:embed="rId9" name="الترجمة من Google#en-ar-ط§ظ„طھظ„_3.wav"/>
            </a:hlinkHover>
          </p:cNvPr>
          <p:cNvSpPr/>
          <p:nvPr/>
        </p:nvSpPr>
        <p:spPr>
          <a:xfrm rot="16200000" flipV="1">
            <a:off x="3751514" y="5515210"/>
            <a:ext cx="586131" cy="19442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>
              <a:defRPr/>
            </a:pPr>
            <a:r>
              <a:rPr lang="ar-SA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MCS Khaybar S_U normal." pitchFamily="2" charset="-78"/>
              </a:rPr>
              <a:t>الرئيسية</a:t>
            </a:r>
          </a:p>
        </p:txBody>
      </p:sp>
      <p:sp>
        <p:nvSpPr>
          <p:cNvPr id="11" name="دبوس زينة 10"/>
          <p:cNvSpPr/>
          <p:nvPr/>
        </p:nvSpPr>
        <p:spPr>
          <a:xfrm>
            <a:off x="-36270" y="-27384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</a:t>
            </a:r>
            <a:r>
              <a:rPr lang="ar-EG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91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01987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3" grpId="0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THUMBNAIL_REFRESH" val="1"/>
  <p:tag name="ARTICULATE_SLIDE_COUNT" val="1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واجهة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">
      <a:majorFont>
        <a:latin typeface="Sakkal Majalla"/>
        <a:ea typeface=""/>
        <a:cs typeface="Sakkal Majalla"/>
      </a:majorFont>
      <a:minorFont>
        <a:latin typeface="Sakkal Majalla"/>
        <a:ea typeface=""/>
        <a:cs typeface="Sakkal Majalla"/>
      </a:minorFont>
    </a:fontScheme>
    <a:fmtScheme name="حضري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4164</TotalTime>
  <Words>438</Words>
  <Application>Microsoft Office PowerPoint</Application>
  <PresentationFormat>عرض على الشاشة (3:4)‏</PresentationFormat>
  <Paragraphs>65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7</vt:i4>
      </vt:variant>
    </vt:vector>
  </HeadingPairs>
  <TitlesOfParts>
    <vt:vector size="16" baseType="lpstr">
      <vt:lpstr>Arial</vt:lpstr>
      <vt:lpstr>Calibri</vt:lpstr>
      <vt:lpstr>MCS Khaybar S_U normal.</vt:lpstr>
      <vt:lpstr>Sakkal Majalla</vt:lpstr>
      <vt:lpstr>Times New Roman</vt:lpstr>
      <vt:lpstr>Verdana</vt:lpstr>
      <vt:lpstr>Wingdings 2</vt:lpstr>
      <vt:lpstr>2_واجهة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عمرو و محمد نور عيني</dc:creator>
  <cp:lastModifiedBy>mos</cp:lastModifiedBy>
  <cp:revision>337</cp:revision>
  <dcterms:created xsi:type="dcterms:W3CDTF">2011-03-17T07:07:04Z</dcterms:created>
  <dcterms:modified xsi:type="dcterms:W3CDTF">2019-10-29T07:24:19Z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C89ED302-8AE5-4756-8AAD-B36EBC6E1DAB</vt:lpwstr>
  </property>
  <property fmtid="{D5CDD505-2E9C-101B-9397-08002B2CF9AE}" pid="3" name="ArticulatePath">
    <vt:lpwstr>1</vt:lpwstr>
  </property>
</Properties>
</file>