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89" r:id="rId2"/>
    <p:sldId id="641" r:id="rId3"/>
    <p:sldId id="635" r:id="rId4"/>
    <p:sldId id="643" r:id="rId5"/>
    <p:sldId id="646" r:id="rId6"/>
    <p:sldId id="647" r:id="rId7"/>
    <p:sldId id="637" r:id="rId8"/>
    <p:sldId id="633" r:id="rId9"/>
    <p:sldId id="631" r:id="rId10"/>
    <p:sldId id="616" r:id="rId11"/>
    <p:sldId id="650" r:id="rId12"/>
    <p:sldId id="652" r:id="rId13"/>
    <p:sldId id="596" r:id="rId14"/>
    <p:sldId id="653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6" autoAdjust="0"/>
    <p:restoredTop sz="94660"/>
  </p:normalViewPr>
  <p:slideViewPr>
    <p:cSldViewPr snapToGrid="0">
      <p:cViewPr>
        <p:scale>
          <a:sx n="75" d="100"/>
          <a:sy n="75" d="100"/>
        </p:scale>
        <p:origin x="162" y="-162"/>
      </p:cViewPr>
      <p:guideLst>
        <p:guide orient="horz" pos="1589"/>
        <p:guide pos="5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28/08/1442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gi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634742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515904" y="3124874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نَظَافَةُ الْيَدَيْنِ وَالْقَدَمَيْنِ</a:t>
              </a:r>
              <a:endParaRPr lang="ar-SY" sz="28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03218" y="2291252"/>
            <a:ext cx="1795684" cy="2291861"/>
            <a:chOff x="1722372" y="2290278"/>
            <a:chExt cx="1794199" cy="2293269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0768" y="3667604"/>
              <a:ext cx="869387" cy="7364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2372" y="3202526"/>
              <a:ext cx="1794199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40BE6769-A66C-4448-8A3C-506D3A8FF29A}"/>
              </a:ext>
            </a:extLst>
          </p:cNvPr>
          <p:cNvSpPr/>
          <p:nvPr/>
        </p:nvSpPr>
        <p:spPr>
          <a:xfrm flipH="1">
            <a:off x="6671767" y="5865813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588349" y="275579"/>
            <a:ext cx="585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لِسَلامَةِ قَدَمِي وَحِمَايَتِهَا أَسْتَخْدِمُ مَا يَأْتِي:</a:t>
            </a:r>
            <a:endParaRPr lang="en-US" sz="2400" b="1" dirty="0"/>
          </a:p>
        </p:txBody>
      </p:sp>
      <p:sp>
        <p:nvSpPr>
          <p:cNvPr id="55" name="Rectangle: Rounded Corners 51">
            <a:extLst>
              <a:ext uri="{FF2B5EF4-FFF2-40B4-BE49-F238E27FC236}">
                <a16:creationId xmlns:a16="http://schemas.microsoft.com/office/drawing/2014/main" xmlns="" id="{5586B426-9E16-4FC0-9C48-36786D93BB36}"/>
              </a:ext>
            </a:extLst>
          </p:cNvPr>
          <p:cNvSpPr/>
          <p:nvPr/>
        </p:nvSpPr>
        <p:spPr>
          <a:xfrm>
            <a:off x="4744972" y="1362074"/>
            <a:ext cx="4543161" cy="4051065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41">
            <a:extLst>
              <a:ext uri="{FF2B5EF4-FFF2-40B4-BE49-F238E27FC236}">
                <a16:creationId xmlns:a16="http://schemas.microsoft.com/office/drawing/2014/main" xmlns="" id="{99E85BF5-7988-4D25-B795-11ED39ADBB06}"/>
              </a:ext>
            </a:extLst>
          </p:cNvPr>
          <p:cNvGrpSpPr/>
          <p:nvPr/>
        </p:nvGrpSpPr>
        <p:grpSpPr>
          <a:xfrm>
            <a:off x="4455181" y="1155829"/>
            <a:ext cx="5092700" cy="4630786"/>
            <a:chOff x="4438840" y="652264"/>
            <a:chExt cx="2939478" cy="2672864"/>
          </a:xfrm>
        </p:grpSpPr>
        <p:sp>
          <p:nvSpPr>
            <p:cNvPr id="68" name="Rectangle: Rounded Corners 17">
              <a:extLst>
                <a:ext uri="{FF2B5EF4-FFF2-40B4-BE49-F238E27FC236}">
                  <a16:creationId xmlns:a16="http://schemas.microsoft.com/office/drawing/2014/main" xmlns="" id="{BE554183-7F8B-4472-A1C9-FCA51A6CB549}"/>
                </a:ext>
              </a:extLst>
            </p:cNvPr>
            <p:cNvSpPr/>
            <p:nvPr/>
          </p:nvSpPr>
          <p:spPr>
            <a:xfrm>
              <a:off x="4767698" y="815550"/>
              <a:ext cx="2276622" cy="2309523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FF4711"/>
                </a:gs>
                <a:gs pos="94690">
                  <a:srgbClr val="EB410E"/>
                </a:gs>
                <a:gs pos="75000">
                  <a:srgbClr val="9A26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Graphic 18">
              <a:extLst>
                <a:ext uri="{FF2B5EF4-FFF2-40B4-BE49-F238E27FC236}">
                  <a16:creationId xmlns:a16="http://schemas.microsoft.com/office/drawing/2014/main" xmlns="" id="{25F97F49-90BF-4864-B9E9-9FBF50CB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646" y="1371443"/>
              <a:ext cx="2044304" cy="1565668"/>
            </a:xfrm>
            <a:prstGeom prst="rect">
              <a:avLst/>
            </a:prstGeom>
          </p:spPr>
        </p:pic>
        <p:sp>
          <p:nvSpPr>
            <p:cNvPr id="70" name="Rectangle: Rounded Corners 19">
              <a:extLst>
                <a:ext uri="{FF2B5EF4-FFF2-40B4-BE49-F238E27FC236}">
                  <a16:creationId xmlns:a16="http://schemas.microsoft.com/office/drawing/2014/main" xmlns="" id="{CBCFF548-D47C-4BFB-9216-4CA9C4DC8FCC}"/>
                </a:ext>
              </a:extLst>
            </p:cNvPr>
            <p:cNvSpPr/>
            <p:nvPr/>
          </p:nvSpPr>
          <p:spPr>
            <a:xfrm>
              <a:off x="4438840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20">
              <a:extLst>
                <a:ext uri="{FF2B5EF4-FFF2-40B4-BE49-F238E27FC236}">
                  <a16:creationId xmlns:a16="http://schemas.microsoft.com/office/drawing/2014/main" xmlns="" id="{0C0B8AF1-14A6-47F8-B3E5-D8DD92126E4D}"/>
                </a:ext>
              </a:extLst>
            </p:cNvPr>
            <p:cNvSpPr/>
            <p:nvPr/>
          </p:nvSpPr>
          <p:spPr>
            <a:xfrm>
              <a:off x="4767698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4000">
                  <a:srgbClr val="9A2600"/>
                </a:gs>
                <a:gs pos="38000">
                  <a:srgbClr val="F2440F"/>
                </a:gs>
                <a:gs pos="59000">
                  <a:srgbClr val="FF4711"/>
                </a:gs>
                <a:gs pos="84000">
                  <a:srgbClr val="9A2600"/>
                </a:gs>
              </a:gsLst>
              <a:lin ang="5400000" scaled="1"/>
            </a:gradFill>
            <a:ln>
              <a:noFill/>
            </a:ln>
            <a:effectLst>
              <a:outerShdw blurRad="101600" dist="114300" dir="5400000" algn="t" rotWithShape="0">
                <a:srgbClr val="C0370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21">
              <a:extLst>
                <a:ext uri="{FF2B5EF4-FFF2-40B4-BE49-F238E27FC236}">
                  <a16:creationId xmlns:a16="http://schemas.microsoft.com/office/drawing/2014/main" xmlns="" id="{5C38E4C3-D872-4DBF-9C8E-C901C6625B4A}"/>
                </a:ext>
              </a:extLst>
            </p:cNvPr>
            <p:cNvSpPr txBox="1"/>
            <p:nvPr/>
          </p:nvSpPr>
          <p:spPr>
            <a:xfrm>
              <a:off x="4716077" y="2925018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22">
              <a:extLst>
                <a:ext uri="{FF2B5EF4-FFF2-40B4-BE49-F238E27FC236}">
                  <a16:creationId xmlns:a16="http://schemas.microsoft.com/office/drawing/2014/main" xmlns="" id="{A6734844-8AF9-4758-A3C4-A8AA921AA357}"/>
                </a:ext>
              </a:extLst>
            </p:cNvPr>
            <p:cNvSpPr txBox="1"/>
            <p:nvPr/>
          </p:nvSpPr>
          <p:spPr>
            <a:xfrm>
              <a:off x="5012384" y="3094296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2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20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28093" y="3649174"/>
              <a:ext cx="830219" cy="7032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54863"/>
              <a:ext cx="1794200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25822" y="1101302"/>
            <a:ext cx="5368667" cy="994198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591300" y="1226917"/>
            <a:ext cx="5110275" cy="581890"/>
            <a:chOff x="2222229" y="1971530"/>
            <a:chExt cx="5401182" cy="581890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222229" y="2091755"/>
              <a:ext cx="5401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تَغْيِيرُ الْجَوَارِبِ يَوْمِيّاً يَمْنَعُ </a:t>
              </a:r>
              <a:r>
                <a:rPr lang="ar-SY" sz="2400" b="1" dirty="0" smtClean="0"/>
                <a:t>ظُهُورَ </a:t>
              </a:r>
              <a:r>
                <a:rPr lang="ar-SY" sz="2400" b="1" dirty="0"/>
                <a:t>الرَّائِحَةِ الكَرِيهَةِ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698948" y="244802"/>
            <a:ext cx="178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26594" y="2997315"/>
            <a:ext cx="5418385" cy="1003405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532258" y="3122931"/>
            <a:ext cx="5061559" cy="665123"/>
            <a:chOff x="1466269" y="1971530"/>
            <a:chExt cx="5520689" cy="665123"/>
          </a:xfrm>
        </p:grpSpPr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466269" y="2174988"/>
              <a:ext cx="5520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لُبْسُ الْحِذَاءِ الْمُنَاسِبِ يُسَاعِدُ </a:t>
              </a:r>
              <a:r>
                <a:rPr lang="ar-SY" sz="2400" b="1" dirty="0" smtClean="0"/>
                <a:t>عَلَى </a:t>
              </a:r>
              <a:r>
                <a:rPr lang="ar-SY" sz="2400" b="1" dirty="0"/>
                <a:t>حِمَايَةِ </a:t>
              </a:r>
              <a:r>
                <a:rPr lang="ar-SY" sz="2400" b="1" dirty="0" smtClean="0"/>
                <a:t>الْقَدَمَيْنِ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33" y="2675653"/>
            <a:ext cx="2960216" cy="2501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979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20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3201" y="3633082"/>
              <a:ext cx="874677" cy="740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38110"/>
              <a:ext cx="1794200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25822" y="1101302"/>
            <a:ext cx="5368667" cy="994198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591300" y="1226917"/>
            <a:ext cx="5110275" cy="581890"/>
            <a:chOff x="2222229" y="1971530"/>
            <a:chExt cx="5401182" cy="581890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222229" y="2091755"/>
              <a:ext cx="54011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أَضَعُ </a:t>
              </a:r>
              <a:r>
                <a:rPr lang="ar-SY" sz="2400" b="1" dirty="0" smtClean="0"/>
                <a:t>عَلَامَةَ     </a:t>
              </a:r>
              <a:r>
                <a:rPr lang="ar-SY" sz="2400" b="1" dirty="0"/>
                <a:t>أَمَامَ التَّصَرُّفِ الَّذِي قُمْتُ بِهِ الْيَوْمَ: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698948" y="244802"/>
            <a:ext cx="178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9973165" y="1211528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1" y="3122931"/>
            <a:ext cx="2603730" cy="2501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33" y="3061511"/>
            <a:ext cx="2960216" cy="2501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9347610" y="5834328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1" name="TextBox 59">
            <a:extLst>
              <a:ext uri="{FF2B5EF4-FFF2-40B4-BE49-F238E27FC236}">
                <a16:creationId xmlns="" xmlns:a16="http://schemas.microsoft.com/office/drawing/2014/main" id="{D641E5B2-6EBA-4B0F-9280-86826A8A15D8}"/>
              </a:ext>
            </a:extLst>
          </p:cNvPr>
          <p:cNvSpPr txBox="1"/>
          <p:nvPr/>
        </p:nvSpPr>
        <p:spPr>
          <a:xfrm>
            <a:off x="5545941" y="5834328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3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3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FDBBD5-49CE-4BBA-8BB2-69DEA3692443}"/>
              </a:ext>
            </a:extLst>
          </p:cNvPr>
          <p:cNvSpPr/>
          <p:nvPr/>
        </p:nvSpPr>
        <p:spPr>
          <a:xfrm>
            <a:off x="-10496" y="0"/>
            <a:ext cx="12202496" cy="6801730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2000" t="-6000" r="-17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658AB4E0-0DE3-4518-A85C-A8BD46813E6F}"/>
              </a:ext>
            </a:extLst>
          </p:cNvPr>
          <p:cNvSpPr/>
          <p:nvPr/>
        </p:nvSpPr>
        <p:spPr>
          <a:xfrm rot="16200000">
            <a:off x="3236583" y="639825"/>
            <a:ext cx="4367694" cy="6113887"/>
          </a:xfrm>
          <a:custGeom>
            <a:avLst/>
            <a:gdLst>
              <a:gd name="connsiteX0" fmla="*/ 4367694 w 4367694"/>
              <a:gd name="connsiteY0" fmla="*/ 436770 h 6113887"/>
              <a:gd name="connsiteX1" fmla="*/ 4367693 w 4367694"/>
              <a:gd name="connsiteY1" fmla="*/ 6113887 h 6113887"/>
              <a:gd name="connsiteX2" fmla="*/ 3494154 w 4367694"/>
              <a:gd name="connsiteY2" fmla="*/ 6113887 h 6113887"/>
              <a:gd name="connsiteX3" fmla="*/ 3494154 w 4367694"/>
              <a:gd name="connsiteY3" fmla="*/ 5445991 h 6113887"/>
              <a:gd name="connsiteX4" fmla="*/ 3494154 w 4367694"/>
              <a:gd name="connsiteY4" fmla="*/ 6113887 h 6113887"/>
              <a:gd name="connsiteX5" fmla="*/ 2620616 w 4367694"/>
              <a:gd name="connsiteY5" fmla="*/ 6113887 h 6113887"/>
              <a:gd name="connsiteX6" fmla="*/ 2620615 w 4367694"/>
              <a:gd name="connsiteY6" fmla="*/ 6113887 h 6113887"/>
              <a:gd name="connsiteX7" fmla="*/ 1747077 w 4367694"/>
              <a:gd name="connsiteY7" fmla="*/ 6113887 h 6113887"/>
              <a:gd name="connsiteX8" fmla="*/ 873539 w 4367694"/>
              <a:gd name="connsiteY8" fmla="*/ 6113887 h 6113887"/>
              <a:gd name="connsiteX9" fmla="*/ 873538 w 4367694"/>
              <a:gd name="connsiteY9" fmla="*/ 6113887 h 6113887"/>
              <a:gd name="connsiteX10" fmla="*/ 0 w 4367694"/>
              <a:gd name="connsiteY10" fmla="*/ 6113887 h 6113887"/>
              <a:gd name="connsiteX11" fmla="*/ 0 w 4367694"/>
              <a:gd name="connsiteY11" fmla="*/ 436770 h 6113887"/>
              <a:gd name="connsiteX12" fmla="*/ 436770 w 4367694"/>
              <a:gd name="connsiteY12" fmla="*/ 0 h 6113887"/>
              <a:gd name="connsiteX13" fmla="*/ 864666 w 4367694"/>
              <a:gd name="connsiteY13" fmla="*/ 348746 h 6113887"/>
              <a:gd name="connsiteX14" fmla="*/ 873539 w 4367694"/>
              <a:gd name="connsiteY14" fmla="*/ 436761 h 6113887"/>
              <a:gd name="connsiteX15" fmla="*/ 882412 w 4367694"/>
              <a:gd name="connsiteY15" fmla="*/ 348746 h 6113887"/>
              <a:gd name="connsiteX16" fmla="*/ 1310308 w 4367694"/>
              <a:gd name="connsiteY16" fmla="*/ 0 h 6113887"/>
              <a:gd name="connsiteX17" fmla="*/ 1738204 w 4367694"/>
              <a:gd name="connsiteY17" fmla="*/ 348746 h 6113887"/>
              <a:gd name="connsiteX18" fmla="*/ 1747078 w 4367694"/>
              <a:gd name="connsiteY18" fmla="*/ 436765 h 6113887"/>
              <a:gd name="connsiteX19" fmla="*/ 1755951 w 4367694"/>
              <a:gd name="connsiteY19" fmla="*/ 348746 h 6113887"/>
              <a:gd name="connsiteX20" fmla="*/ 2183847 w 4367694"/>
              <a:gd name="connsiteY20" fmla="*/ 0 h 6113887"/>
              <a:gd name="connsiteX21" fmla="*/ 2611743 w 4367694"/>
              <a:gd name="connsiteY21" fmla="*/ 348746 h 6113887"/>
              <a:gd name="connsiteX22" fmla="*/ 2620616 w 4367694"/>
              <a:gd name="connsiteY22" fmla="*/ 436760 h 6113887"/>
              <a:gd name="connsiteX23" fmla="*/ 2629489 w 4367694"/>
              <a:gd name="connsiteY23" fmla="*/ 348746 h 6113887"/>
              <a:gd name="connsiteX24" fmla="*/ 3057385 w 4367694"/>
              <a:gd name="connsiteY24" fmla="*/ 0 h 6113887"/>
              <a:gd name="connsiteX25" fmla="*/ 3485281 w 4367694"/>
              <a:gd name="connsiteY25" fmla="*/ 348746 h 6113887"/>
              <a:gd name="connsiteX26" fmla="*/ 3494154 w 4367694"/>
              <a:gd name="connsiteY26" fmla="*/ 436765 h 6113887"/>
              <a:gd name="connsiteX27" fmla="*/ 3503028 w 4367694"/>
              <a:gd name="connsiteY27" fmla="*/ 348746 h 6113887"/>
              <a:gd name="connsiteX28" fmla="*/ 3930924 w 4367694"/>
              <a:gd name="connsiteY28" fmla="*/ 0 h 6113887"/>
              <a:gd name="connsiteX29" fmla="*/ 4367694 w 4367694"/>
              <a:gd name="connsiteY29" fmla="*/ 436770 h 611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67694" h="6113887">
                <a:moveTo>
                  <a:pt x="4367694" y="436770"/>
                </a:moveTo>
                <a:cubicBezTo>
                  <a:pt x="4367694" y="2329142"/>
                  <a:pt x="4367693" y="4221515"/>
                  <a:pt x="4367693" y="6113887"/>
                </a:cubicBezTo>
                <a:lnTo>
                  <a:pt x="3494154" y="6113887"/>
                </a:lnTo>
                <a:lnTo>
                  <a:pt x="3494154" y="5445991"/>
                </a:lnTo>
                <a:lnTo>
                  <a:pt x="3494154" y="6113887"/>
                </a:lnTo>
                <a:lnTo>
                  <a:pt x="2620616" y="6113887"/>
                </a:lnTo>
                <a:lnTo>
                  <a:pt x="2620615" y="6113887"/>
                </a:lnTo>
                <a:lnTo>
                  <a:pt x="1747077" y="6113887"/>
                </a:lnTo>
                <a:lnTo>
                  <a:pt x="873539" y="6113887"/>
                </a:lnTo>
                <a:lnTo>
                  <a:pt x="873538" y="6113887"/>
                </a:lnTo>
                <a:lnTo>
                  <a:pt x="0" y="6113887"/>
                </a:lnTo>
                <a:lnTo>
                  <a:pt x="0" y="436770"/>
                </a:lnTo>
                <a:cubicBezTo>
                  <a:pt x="0" y="195549"/>
                  <a:pt x="195549" y="0"/>
                  <a:pt x="436770" y="0"/>
                </a:cubicBezTo>
                <a:cubicBezTo>
                  <a:pt x="647839" y="0"/>
                  <a:pt x="823939" y="149718"/>
                  <a:pt x="864666" y="348746"/>
                </a:cubicBezTo>
                <a:lnTo>
                  <a:pt x="873539" y="436761"/>
                </a:lnTo>
                <a:lnTo>
                  <a:pt x="882412" y="348746"/>
                </a:lnTo>
                <a:cubicBezTo>
                  <a:pt x="923139" y="149718"/>
                  <a:pt x="1099240" y="0"/>
                  <a:pt x="1310308" y="0"/>
                </a:cubicBezTo>
                <a:cubicBezTo>
                  <a:pt x="1521376" y="0"/>
                  <a:pt x="1697477" y="149718"/>
                  <a:pt x="1738204" y="348746"/>
                </a:cubicBezTo>
                <a:lnTo>
                  <a:pt x="1747078" y="436765"/>
                </a:lnTo>
                <a:lnTo>
                  <a:pt x="1755951" y="348746"/>
                </a:lnTo>
                <a:cubicBezTo>
                  <a:pt x="1796678" y="149717"/>
                  <a:pt x="1972779" y="0"/>
                  <a:pt x="2183847" y="0"/>
                </a:cubicBezTo>
                <a:cubicBezTo>
                  <a:pt x="2394915" y="0"/>
                  <a:pt x="2571016" y="149717"/>
                  <a:pt x="2611743" y="348746"/>
                </a:cubicBezTo>
                <a:lnTo>
                  <a:pt x="2620616" y="436760"/>
                </a:lnTo>
                <a:lnTo>
                  <a:pt x="2629489" y="348746"/>
                </a:lnTo>
                <a:cubicBezTo>
                  <a:pt x="2670216" y="149717"/>
                  <a:pt x="2846317" y="0"/>
                  <a:pt x="3057385" y="0"/>
                </a:cubicBezTo>
                <a:cubicBezTo>
                  <a:pt x="3268453" y="0"/>
                  <a:pt x="3444554" y="149717"/>
                  <a:pt x="3485281" y="348746"/>
                </a:cubicBezTo>
                <a:lnTo>
                  <a:pt x="3494154" y="436765"/>
                </a:lnTo>
                <a:lnTo>
                  <a:pt x="3503028" y="348746"/>
                </a:lnTo>
                <a:cubicBezTo>
                  <a:pt x="3543755" y="149717"/>
                  <a:pt x="3719856" y="0"/>
                  <a:pt x="3930924" y="0"/>
                </a:cubicBezTo>
                <a:cubicBezTo>
                  <a:pt x="4172145" y="0"/>
                  <a:pt x="4367694" y="195549"/>
                  <a:pt x="4367694" y="436770"/>
                </a:cubicBezTo>
                <a:close/>
              </a:path>
            </a:pathLst>
          </a:custGeom>
          <a:solidFill>
            <a:schemeClr val="tx1">
              <a:alpha val="98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68BE590-BD0B-4734-ADB0-A890D9074E21}"/>
              </a:ext>
            </a:extLst>
          </p:cNvPr>
          <p:cNvGrpSpPr/>
          <p:nvPr/>
        </p:nvGrpSpPr>
        <p:grpSpPr>
          <a:xfrm>
            <a:off x="2504048" y="1626363"/>
            <a:ext cx="6113887" cy="873539"/>
            <a:chOff x="2504048" y="2151013"/>
            <a:chExt cx="6113887" cy="873539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="" xmlns:a16="http://schemas.microsoft.com/office/drawing/2014/main" id="{7CFD0A8B-7B57-4533-AB87-B31167F4CC97}"/>
                </a:ext>
              </a:extLst>
            </p:cNvPr>
            <p:cNvSpPr/>
            <p:nvPr/>
          </p:nvSpPr>
          <p:spPr>
            <a:xfrm rot="16200000">
              <a:off x="5124222" y="-469161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DC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2F8C4D9-9E6D-4328-9F76-D4918473B260}"/>
                </a:ext>
              </a:extLst>
            </p:cNvPr>
            <p:cNvSpPr txBox="1"/>
            <p:nvPr/>
          </p:nvSpPr>
          <p:spPr>
            <a:xfrm>
              <a:off x="2658794" y="2233840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36C31F70-DE17-461C-B3C4-EC599D8871FD}"/>
                </a:ext>
              </a:extLst>
            </p:cNvPr>
            <p:cNvGrpSpPr/>
            <p:nvPr/>
          </p:nvGrpSpPr>
          <p:grpSpPr>
            <a:xfrm>
              <a:off x="3031580" y="2167589"/>
              <a:ext cx="4777700" cy="830997"/>
              <a:chOff x="3031580" y="1154715"/>
              <a:chExt cx="4777700" cy="830997"/>
            </a:xfrm>
          </p:grpSpPr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BD3CAD08-DEF8-488F-A5E7-E56C7A226FC2}"/>
                  </a:ext>
                </a:extLst>
              </p:cNvPr>
              <p:cNvSpPr txBox="1"/>
              <p:nvPr/>
            </p:nvSpPr>
            <p:spPr>
              <a:xfrm>
                <a:off x="3031580" y="1154715"/>
                <a:ext cx="4777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الحْرْصُ عَلَى غَسْلِ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اليْدَينْ قَبلْ الأكَلِ وَبعَدَهُ يحُافظِ </a:t>
                </a:r>
                <a:r>
                  <a:rPr lang="ar-SY" sz="2400" b="1" dirty="0">
                    <a:solidFill>
                      <a:schemeClr val="bg1"/>
                    </a:solidFill>
                  </a:rPr>
                  <a:t>عَلَى صِحَّتِكِ.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9B3A083-01D2-4CA4-AD29-7477AB5B0618}"/>
                  </a:ext>
                </a:extLst>
              </p:cNvPr>
              <p:cNvSpPr txBox="1"/>
              <p:nvPr/>
            </p:nvSpPr>
            <p:spPr>
              <a:xfrm>
                <a:off x="3370553" y="1495529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6A1402F-0D5F-4B52-9CCC-6CCA44417D7C}"/>
              </a:ext>
            </a:extLst>
          </p:cNvPr>
          <p:cNvGrpSpPr/>
          <p:nvPr/>
        </p:nvGrpSpPr>
        <p:grpSpPr>
          <a:xfrm>
            <a:off x="2504048" y="2468643"/>
            <a:ext cx="6113887" cy="904798"/>
            <a:chOff x="2504048" y="2993293"/>
            <a:chExt cx="6113887" cy="904798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="" xmlns:a16="http://schemas.microsoft.com/office/drawing/2014/main" id="{54536FE0-8182-47CC-8605-BCC1F89E9970}"/>
                </a:ext>
              </a:extLst>
            </p:cNvPr>
            <p:cNvSpPr/>
            <p:nvPr/>
          </p:nvSpPr>
          <p:spPr>
            <a:xfrm rot="16200000">
              <a:off x="5124222" y="404378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B684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F7AD090-F28B-46A0-B754-6CC5906C0DE8}"/>
                </a:ext>
              </a:extLst>
            </p:cNvPr>
            <p:cNvSpPr txBox="1"/>
            <p:nvPr/>
          </p:nvSpPr>
          <p:spPr>
            <a:xfrm>
              <a:off x="2658793" y="3105557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74AEDB7A-546C-45A0-8F46-8BFAB50D9260}"/>
                </a:ext>
              </a:extLst>
            </p:cNvPr>
            <p:cNvGrpSpPr/>
            <p:nvPr/>
          </p:nvGrpSpPr>
          <p:grpSpPr>
            <a:xfrm>
              <a:off x="2504048" y="2993293"/>
              <a:ext cx="4773051" cy="830997"/>
              <a:chOff x="2504048" y="1115919"/>
              <a:chExt cx="4773051" cy="830997"/>
            </a:xfrm>
          </p:grpSpPr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1685E620-3311-4B7A-831C-68664ABE7962}"/>
                  </a:ext>
                </a:extLst>
              </p:cNvPr>
              <p:cNvSpPr txBox="1"/>
              <p:nvPr/>
            </p:nvSpPr>
            <p:spPr>
              <a:xfrm>
                <a:off x="2504048" y="1115919"/>
                <a:ext cx="47730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لُبْسُ الْحِذَاءِ الْمُنَاسِبِ يُسَاعِدُ عَلَى حِمَايَةِ القَدَمَيْنِ.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ABEE0861-AA10-4D48-B665-49363D4FDC3D}"/>
                  </a:ext>
                </a:extLst>
              </p:cNvPr>
              <p:cNvSpPr txBox="1"/>
              <p:nvPr/>
            </p:nvSpPr>
            <p:spPr>
              <a:xfrm>
                <a:off x="3314931" y="1254418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A0FEA97-F887-4B7C-A171-0D80399B1E41}"/>
              </a:ext>
            </a:extLst>
          </p:cNvPr>
          <p:cNvGrpSpPr/>
          <p:nvPr/>
        </p:nvGrpSpPr>
        <p:grpSpPr>
          <a:xfrm>
            <a:off x="2504048" y="3365632"/>
            <a:ext cx="6113887" cy="881347"/>
            <a:chOff x="2504048" y="3890282"/>
            <a:chExt cx="6113887" cy="881347"/>
          </a:xfrm>
        </p:grpSpPr>
        <p:sp>
          <p:nvSpPr>
            <p:cNvPr id="13" name="Rectangle: Top Corners Rounded 12">
              <a:extLst>
                <a:ext uri="{FF2B5EF4-FFF2-40B4-BE49-F238E27FC236}">
                  <a16:creationId xmlns="" xmlns:a16="http://schemas.microsoft.com/office/drawing/2014/main" id="{398415C3-8F33-4784-ABEE-64E3F290188B}"/>
                </a:ext>
              </a:extLst>
            </p:cNvPr>
            <p:cNvSpPr/>
            <p:nvPr/>
          </p:nvSpPr>
          <p:spPr>
            <a:xfrm rot="16200000">
              <a:off x="5124222" y="1277916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CC2A36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EFAC325-DB82-4B91-BEAB-AD614FB5C8E5}"/>
                </a:ext>
              </a:extLst>
            </p:cNvPr>
            <p:cNvSpPr txBox="1"/>
            <p:nvPr/>
          </p:nvSpPr>
          <p:spPr>
            <a:xfrm>
              <a:off x="2658792" y="3977274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9B53E047-83B4-4991-B45A-C0653DD073E4}"/>
                </a:ext>
              </a:extLst>
            </p:cNvPr>
            <p:cNvGrpSpPr/>
            <p:nvPr/>
          </p:nvGrpSpPr>
          <p:grpSpPr>
            <a:xfrm>
              <a:off x="2613699" y="3890282"/>
              <a:ext cx="4663400" cy="830997"/>
              <a:chOff x="2613699" y="1120272"/>
              <a:chExt cx="4663400" cy="830997"/>
            </a:xfrm>
          </p:grpSpPr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31AB2181-B779-450B-A678-8751FF3A0FBF}"/>
                  </a:ext>
                </a:extLst>
              </p:cNvPr>
              <p:cNvSpPr txBox="1"/>
              <p:nvPr/>
            </p:nvSpPr>
            <p:spPr>
              <a:xfrm>
                <a:off x="2613699" y="1120272"/>
                <a:ext cx="4663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تَغْيِيرُ الْجَوَارِبِ يَوْمِيّاً يَمْنَعُ ظُهُورَ الرَّائِحةِ الكَرِيهَةِ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3A2A5AB6-5F46-4B8F-A015-512B2E6389C7}"/>
                  </a:ext>
                </a:extLst>
              </p:cNvPr>
              <p:cNvSpPr txBox="1"/>
              <p:nvPr/>
            </p:nvSpPr>
            <p:spPr>
              <a:xfrm>
                <a:off x="3314931" y="15775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0AF7E3-1B77-4C1D-836F-4E1ACD3D2499}"/>
              </a:ext>
            </a:extLst>
          </p:cNvPr>
          <p:cNvGrpSpPr/>
          <p:nvPr/>
        </p:nvGrpSpPr>
        <p:grpSpPr>
          <a:xfrm>
            <a:off x="2504048" y="4246979"/>
            <a:ext cx="6113887" cy="873539"/>
            <a:chOff x="2504048" y="4771629"/>
            <a:chExt cx="6113887" cy="873539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="" xmlns:a16="http://schemas.microsoft.com/office/drawing/2014/main" id="{2930A2D5-E2B1-4DCB-9DD4-8B665D716779}"/>
                </a:ext>
              </a:extLst>
            </p:cNvPr>
            <p:cNvSpPr/>
            <p:nvPr/>
          </p:nvSpPr>
          <p:spPr>
            <a:xfrm rot="16200000">
              <a:off x="5124222" y="2151455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4F372D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F204A308-956B-4D47-9E81-4B8C0BA81F02}"/>
                </a:ext>
              </a:extLst>
            </p:cNvPr>
            <p:cNvSpPr txBox="1"/>
            <p:nvPr/>
          </p:nvSpPr>
          <p:spPr>
            <a:xfrm>
              <a:off x="2658791" y="4848991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ABFC186D-F81A-488E-AB43-6A4543695B9A}"/>
                </a:ext>
              </a:extLst>
            </p:cNvPr>
            <p:cNvGrpSpPr/>
            <p:nvPr/>
          </p:nvGrpSpPr>
          <p:grpSpPr>
            <a:xfrm>
              <a:off x="3170981" y="4902271"/>
              <a:ext cx="4146422" cy="572755"/>
              <a:chOff x="3170981" y="1281829"/>
              <a:chExt cx="4146422" cy="572755"/>
            </a:xfrm>
          </p:grpSpPr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E85AED27-2E6C-4E05-A681-C8DDF76341BD}"/>
                  </a:ext>
                </a:extLst>
              </p:cNvPr>
              <p:cNvSpPr txBox="1"/>
              <p:nvPr/>
            </p:nvSpPr>
            <p:spPr>
              <a:xfrm>
                <a:off x="3170981" y="1281829"/>
                <a:ext cx="4146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طَرِيقَةُ التَّحَدُّثِ بِالْيَدَيْنِ هِيَ لُغَةُ الْإِشَارَةِ.</a:t>
                </a:r>
                <a:endParaRPr lang="en-US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4042AE21-1919-4829-8FD0-FFC624F62B57}"/>
                  </a:ext>
                </a:extLst>
              </p:cNvPr>
              <p:cNvSpPr txBox="1"/>
              <p:nvPr/>
            </p:nvSpPr>
            <p:spPr>
              <a:xfrm>
                <a:off x="3314931" y="1577585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308D090-2083-47B0-83AA-9B1C09F8CBA0}"/>
              </a:ext>
            </a:extLst>
          </p:cNvPr>
          <p:cNvGrpSpPr/>
          <p:nvPr/>
        </p:nvGrpSpPr>
        <p:grpSpPr>
          <a:xfrm>
            <a:off x="2499399" y="5120517"/>
            <a:ext cx="6118536" cy="873539"/>
            <a:chOff x="2499399" y="5645167"/>
            <a:chExt cx="6118536" cy="873539"/>
          </a:xfrm>
        </p:grpSpPr>
        <p:sp>
          <p:nvSpPr>
            <p:cNvPr id="15" name="Rectangle: Top Corners Rounded 14">
              <a:extLst>
                <a:ext uri="{FF2B5EF4-FFF2-40B4-BE49-F238E27FC236}">
                  <a16:creationId xmlns="" xmlns:a16="http://schemas.microsoft.com/office/drawing/2014/main" id="{0C9EAE70-EAD4-49C7-AB5C-85A367AC6073}"/>
                </a:ext>
              </a:extLst>
            </p:cNvPr>
            <p:cNvSpPr/>
            <p:nvPr/>
          </p:nvSpPr>
          <p:spPr>
            <a:xfrm rot="16200000">
              <a:off x="5124222" y="3024993"/>
              <a:ext cx="873539" cy="6113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A0B0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900D1EB5-AA39-485B-94D3-BBB05EEB19EE}"/>
                </a:ext>
              </a:extLst>
            </p:cNvPr>
            <p:cNvSpPr txBox="1"/>
            <p:nvPr/>
          </p:nvSpPr>
          <p:spPr>
            <a:xfrm>
              <a:off x="2658790" y="5720708"/>
              <a:ext cx="9706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05FA2457-6DAA-42E5-9C52-71CEBCB4D2F8}"/>
                </a:ext>
              </a:extLst>
            </p:cNvPr>
            <p:cNvGrpSpPr/>
            <p:nvPr/>
          </p:nvGrpSpPr>
          <p:grpSpPr>
            <a:xfrm>
              <a:off x="2499399" y="5672324"/>
              <a:ext cx="4961954" cy="830997"/>
              <a:chOff x="2499399" y="1159246"/>
              <a:chExt cx="4961954" cy="830997"/>
            </a:xfrm>
          </p:grpSpPr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id="{331AE00C-17CC-4984-B333-F6C8BBD4BB63}"/>
                  </a:ext>
                </a:extLst>
              </p:cNvPr>
              <p:cNvSpPr txBox="1"/>
              <p:nvPr/>
            </p:nvSpPr>
            <p:spPr>
              <a:xfrm>
                <a:off x="2499399" y="1159246"/>
                <a:ext cx="49619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عنْدَمَا تُهْمِلِينَ غَسْلَ </a:t>
                </a:r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يَدَيْكِ </a:t>
                </a:r>
                <a:r>
                  <a:rPr lang="ar-SY" sz="2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طَوالَ الْيَوْمِ </a:t>
                </a:r>
              </a:p>
              <a:p>
                <a:pPr algn="r"/>
                <a:r>
                  <a:rPr lang="ar-SY" sz="2400" b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تُصابين بالأمراض التي تسبِّبها الجراثيم</a:t>
                </a:r>
                <a:endPara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9F32639B-B423-4984-921E-9F212A2D619E}"/>
                  </a:ext>
                </a:extLst>
              </p:cNvPr>
              <p:cNvSpPr txBox="1"/>
              <p:nvPr/>
            </p:nvSpPr>
            <p:spPr>
              <a:xfrm>
                <a:off x="3314931" y="1423073"/>
                <a:ext cx="31280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A5447555-DB0B-4569-B21B-C67CC73B7654}"/>
              </a:ext>
            </a:extLst>
          </p:cNvPr>
          <p:cNvSpPr/>
          <p:nvPr/>
        </p:nvSpPr>
        <p:spPr>
          <a:xfrm>
            <a:off x="7461353" y="1771902"/>
            <a:ext cx="2413567" cy="4047978"/>
          </a:xfrm>
          <a:custGeom>
            <a:avLst/>
            <a:gdLst>
              <a:gd name="connsiteX0" fmla="*/ 884022 w 1768044"/>
              <a:gd name="connsiteY0" fmla="*/ 0 h 3225528"/>
              <a:gd name="connsiteX1" fmla="*/ 1768044 w 1768044"/>
              <a:gd name="connsiteY1" fmla="*/ 884022 h 3225528"/>
              <a:gd name="connsiteX2" fmla="*/ 1378287 w 1768044"/>
              <a:gd name="connsiteY2" fmla="*/ 1617067 h 3225528"/>
              <a:gd name="connsiteX3" fmla="*/ 1230762 w 1768044"/>
              <a:gd name="connsiteY3" fmla="*/ 1697141 h 3225528"/>
              <a:gd name="connsiteX4" fmla="*/ 1438319 w 1768044"/>
              <a:gd name="connsiteY4" fmla="*/ 3225528 h 3225528"/>
              <a:gd name="connsiteX5" fmla="*/ 329725 w 1768044"/>
              <a:gd name="connsiteY5" fmla="*/ 3225528 h 3225528"/>
              <a:gd name="connsiteX6" fmla="*/ 537283 w 1768044"/>
              <a:gd name="connsiteY6" fmla="*/ 1697141 h 3225528"/>
              <a:gd name="connsiteX7" fmla="*/ 389757 w 1768044"/>
              <a:gd name="connsiteY7" fmla="*/ 1617067 h 3225528"/>
              <a:gd name="connsiteX8" fmla="*/ 0 w 1768044"/>
              <a:gd name="connsiteY8" fmla="*/ 884022 h 3225528"/>
              <a:gd name="connsiteX9" fmla="*/ 884022 w 1768044"/>
              <a:gd name="connsiteY9" fmla="*/ 0 h 322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044" h="3225528">
                <a:moveTo>
                  <a:pt x="884022" y="0"/>
                </a:moveTo>
                <a:cubicBezTo>
                  <a:pt x="1372254" y="0"/>
                  <a:pt x="1768044" y="395790"/>
                  <a:pt x="1768044" y="884022"/>
                </a:cubicBezTo>
                <a:cubicBezTo>
                  <a:pt x="1768044" y="1189167"/>
                  <a:pt x="1613439" y="1458202"/>
                  <a:pt x="1378287" y="1617067"/>
                </a:cubicBezTo>
                <a:lnTo>
                  <a:pt x="1230762" y="1697141"/>
                </a:lnTo>
                <a:lnTo>
                  <a:pt x="1438319" y="3225528"/>
                </a:lnTo>
                <a:lnTo>
                  <a:pt x="329725" y="3225528"/>
                </a:lnTo>
                <a:lnTo>
                  <a:pt x="537283" y="1697141"/>
                </a:lnTo>
                <a:lnTo>
                  <a:pt x="389757" y="1617067"/>
                </a:lnTo>
                <a:cubicBezTo>
                  <a:pt x="154605" y="1458202"/>
                  <a:pt x="0" y="1189167"/>
                  <a:pt x="0" y="884022"/>
                </a:cubicBezTo>
                <a:cubicBezTo>
                  <a:pt x="0" y="395790"/>
                  <a:pt x="395790" y="0"/>
                  <a:pt x="884022" y="0"/>
                </a:cubicBezTo>
                <a:close/>
              </a:path>
            </a:pathLst>
          </a:custGeom>
          <a:solidFill>
            <a:schemeClr val="tx1"/>
          </a:solidFill>
          <a:ln w="327025"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woPt" dir="t"/>
          </a:scene3d>
          <a:sp3d extrusionH="222250"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832D7DE-1CCB-4696-B3E6-2619125A89DF}"/>
              </a:ext>
            </a:extLst>
          </p:cNvPr>
          <p:cNvGrpSpPr/>
          <p:nvPr/>
        </p:nvGrpSpPr>
        <p:grpSpPr>
          <a:xfrm>
            <a:off x="8077071" y="966526"/>
            <a:ext cx="3446584" cy="3446584"/>
            <a:chOff x="8077071" y="1491176"/>
            <a:chExt cx="3446584" cy="3446584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F890C90F-BEC6-4538-9962-F1DE1E7ECD3C}"/>
                </a:ext>
              </a:extLst>
            </p:cNvPr>
            <p:cNvSpPr/>
            <p:nvPr/>
          </p:nvSpPr>
          <p:spPr>
            <a:xfrm>
              <a:off x="8394194" y="2785402"/>
              <a:ext cx="998806" cy="1252025"/>
            </a:xfrm>
            <a:custGeom>
              <a:avLst/>
              <a:gdLst>
                <a:gd name="connsiteX0" fmla="*/ 745588 w 998806"/>
                <a:gd name="connsiteY0" fmla="*/ 0 h 1280160"/>
                <a:gd name="connsiteX1" fmla="*/ 0 w 998806"/>
                <a:gd name="connsiteY1" fmla="*/ 576775 h 1280160"/>
                <a:gd name="connsiteX2" fmla="*/ 84406 w 998806"/>
                <a:gd name="connsiteY2" fmla="*/ 1209822 h 1280160"/>
                <a:gd name="connsiteX3" fmla="*/ 998806 w 998806"/>
                <a:gd name="connsiteY3" fmla="*/ 1280160 h 1280160"/>
                <a:gd name="connsiteX4" fmla="*/ 745588 w 998806"/>
                <a:gd name="connsiteY4" fmla="*/ 0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806" h="1280160">
                  <a:moveTo>
                    <a:pt x="745588" y="0"/>
                  </a:moveTo>
                  <a:lnTo>
                    <a:pt x="0" y="576775"/>
                  </a:lnTo>
                  <a:lnTo>
                    <a:pt x="84406" y="1209822"/>
                  </a:lnTo>
                  <a:lnTo>
                    <a:pt x="998806" y="1280160"/>
                  </a:lnTo>
                  <a:lnTo>
                    <a:pt x="745588" y="0"/>
                  </a:lnTo>
                  <a:close/>
                </a:path>
              </a:pathLst>
            </a:custGeom>
            <a:gradFill flip="none" rotWithShape="1">
              <a:gsLst>
                <a:gs pos="540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349250"/>
              <a:bevelB w="190500" h="82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ircle: Hollow 1">
              <a:extLst>
                <a:ext uri="{FF2B5EF4-FFF2-40B4-BE49-F238E27FC236}">
                  <a16:creationId xmlns="" xmlns:a16="http://schemas.microsoft.com/office/drawing/2014/main" id="{51900E45-55BD-44CD-B195-D71715E426DE}"/>
                </a:ext>
              </a:extLst>
            </p:cNvPr>
            <p:cNvSpPr/>
            <p:nvPr/>
          </p:nvSpPr>
          <p:spPr>
            <a:xfrm>
              <a:off x="8077071" y="1491176"/>
              <a:ext cx="3446584" cy="3446584"/>
            </a:xfrm>
            <a:prstGeom prst="donut">
              <a:avLst>
                <a:gd name="adj" fmla="val 20655"/>
              </a:avLst>
            </a:prstGeom>
            <a:gradFill>
              <a:gsLst>
                <a:gs pos="54000">
                  <a:schemeClr val="bg1">
                    <a:lumMod val="95000"/>
                  </a:schemeClr>
                </a:gs>
                <a:gs pos="48000">
                  <a:schemeClr val="tx1">
                    <a:lumMod val="50000"/>
                    <a:lumOff val="50000"/>
                  </a:schemeClr>
                </a:gs>
                <a:gs pos="0">
                  <a:schemeClr val="bg1">
                    <a:lumMod val="50000"/>
                  </a:schemeClr>
                </a:gs>
                <a:gs pos="27000">
                  <a:schemeClr val="bg1">
                    <a:lumMod val="95000"/>
                  </a:schemeClr>
                </a:gs>
                <a:gs pos="6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scene3d>
              <a:camera prst="isometricOffAxis1Left"/>
              <a:lightRig rig="threePt" dir="t"/>
            </a:scene3d>
            <a:sp3d extrusionH="196850">
              <a:bevelT w="558800" h="133350"/>
              <a:bevelB w="13335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979694" y="56270"/>
            <a:ext cx="1035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إِرْشَادَات </a:t>
            </a:r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عَامَّة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6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42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4" y="2259160"/>
            <a:chExt cx="179419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5484" y="3590576"/>
              <a:ext cx="875417" cy="741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4" y="3243486"/>
              <a:ext cx="1794199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379800" y="1226917"/>
            <a:ext cx="4518633" cy="513798"/>
            <a:chOff x="3055614" y="1971530"/>
            <a:chExt cx="4775860" cy="513798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055614" y="2023663"/>
              <a:ext cx="4775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فِيمَ تَسْتَخْدِمِينَ يَدَيْكِ وَقَدَمَيْكِ خِلَالَ الْيَوْمِ؟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94" y="2381582"/>
            <a:ext cx="1586800" cy="1724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320787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نَظَافَةُ الْيَدَيْنِ وَالْقَدَمَيْنِ</a:t>
            </a:r>
            <a:endParaRPr lang="en-US" sz="2800" b="1" dirty="0"/>
          </a:p>
        </p:txBody>
      </p:sp>
      <p:pic>
        <p:nvPicPr>
          <p:cNvPr id="3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3" y="2392430"/>
            <a:ext cx="1728687" cy="171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055" y="2392430"/>
            <a:ext cx="1728687" cy="17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33" y="2370289"/>
            <a:ext cx="1747176" cy="174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32" y="2390605"/>
            <a:ext cx="1747176" cy="170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مربع نص 37"/>
          <p:cNvSpPr txBox="1"/>
          <p:nvPr/>
        </p:nvSpPr>
        <p:spPr>
          <a:xfrm>
            <a:off x="10486238" y="4709449"/>
            <a:ext cx="1412195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الصلاة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8676408" y="4745402"/>
            <a:ext cx="1330375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الأكل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580055" y="4721833"/>
            <a:ext cx="1624283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الشرب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591595" y="4721833"/>
            <a:ext cx="154463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الكتابة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793703" y="4709449"/>
            <a:ext cx="154463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اللعب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7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19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2204" y="3568368"/>
              <a:ext cx="825460" cy="6992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23611"/>
              <a:ext cx="1794199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350001" y="1101302"/>
            <a:ext cx="5444488" cy="798286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340793" y="1226917"/>
            <a:ext cx="5444489" cy="528079"/>
            <a:chOff x="1957461" y="1971530"/>
            <a:chExt cx="5754421" cy="528079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957461" y="2037944"/>
              <a:ext cx="57544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شَارِكِي زَمِيلَاتِكِ فِي لُعْبَةٍ تَسْتَخْدِمِينَ فِيهَا يَدَيْكِ وَقَدَمَيْكِ</a:t>
              </a: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81" y="937768"/>
            <a:ext cx="1626189" cy="101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556153" y="244802"/>
            <a:ext cx="214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نشاط1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5" y="2997316"/>
            <a:ext cx="4310743" cy="798286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01354" y="3122931"/>
            <a:ext cx="3906333" cy="497164"/>
            <a:chOff x="3342110" y="1971530"/>
            <a:chExt cx="4128704" cy="497164"/>
          </a:xfrm>
        </p:grpSpPr>
        <p:sp>
          <p:nvSpPr>
            <p:cNvPr id="37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342110" y="2007029"/>
              <a:ext cx="4128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لعبة الغميضة و لعبة القفز على الحبل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47" y="2347616"/>
            <a:ext cx="2949466" cy="2880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860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59" y="2260155"/>
            <a:ext cx="1795684" cy="2322961"/>
            <a:chOff x="1746093" y="2259160"/>
            <a:chExt cx="179419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766" y="3706616"/>
              <a:ext cx="758853" cy="6427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3" y="3226109"/>
              <a:ext cx="1794199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6" y="403157"/>
            <a:ext cx="2338704" cy="3203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556153" y="244802"/>
            <a:ext cx="214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</a:rPr>
              <a:t>أقْرَأُ الصُّورَةَ: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546333" y="1226917"/>
            <a:ext cx="3853853" cy="473890"/>
            <a:chOff x="3231627" y="1971530"/>
            <a:chExt cx="4073236" cy="473890"/>
          </a:xfrm>
        </p:grpSpPr>
        <p:sp>
          <p:nvSpPr>
            <p:cNvPr id="37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231627" y="1983755"/>
              <a:ext cx="4073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في الصورة يد متَّسخة </a:t>
              </a:r>
              <a:endParaRPr lang="ar-SY" sz="2400" b="1" dirty="0"/>
            </a:p>
          </p:txBody>
        </p:sp>
      </p:grpSp>
      <p:sp>
        <p:nvSpPr>
          <p:cNvPr id="39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72780" y="287012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34235" y="2511472"/>
            <a:ext cx="4310743" cy="79828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584724" y="2637087"/>
            <a:ext cx="3853853" cy="461665"/>
            <a:chOff x="3218840" y="1971530"/>
            <a:chExt cx="4073236" cy="461665"/>
          </a:xfrm>
        </p:grpSpPr>
        <p:sp>
          <p:nvSpPr>
            <p:cNvPr id="42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218840" y="1971530"/>
              <a:ext cx="4073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يوجد عليها الكثير من الجراثيم </a:t>
              </a:r>
              <a:endParaRPr lang="ar-SY" sz="2400" b="1" dirty="0"/>
            </a:p>
          </p:txBody>
        </p:sp>
      </p:grpSp>
      <p:sp>
        <p:nvSpPr>
          <p:cNvPr id="4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84878" y="428029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46333" y="3921642"/>
            <a:ext cx="4310743" cy="79828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596822" y="4027920"/>
            <a:ext cx="3853853" cy="461665"/>
            <a:chOff x="3218840" y="1952193"/>
            <a:chExt cx="4073236" cy="461665"/>
          </a:xfrm>
        </p:grpSpPr>
        <p:sp>
          <p:nvSpPr>
            <p:cNvPr id="4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218840" y="1952193"/>
              <a:ext cx="4073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يجب غسلها بالماء و الصابون</a:t>
              </a:r>
              <a:endParaRPr lang="ar-SY" sz="2400" b="1" dirty="0"/>
            </a:p>
          </p:txBody>
        </p:sp>
      </p:grpSp>
      <p:pic>
        <p:nvPicPr>
          <p:cNvPr id="5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27920"/>
            <a:ext cx="2306388" cy="1950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3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  <p:bldP spid="40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20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2752" y="3628120"/>
              <a:ext cx="879931" cy="745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32908"/>
              <a:ext cx="1794200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099300" y="1226917"/>
            <a:ext cx="4685861" cy="507831"/>
            <a:chOff x="2759147" y="1971530"/>
            <a:chExt cx="4952608" cy="507831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759147" y="2017696"/>
              <a:ext cx="495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مَتَى يَجِبُ أَنْ أَغْسِلَ يَدَيَّ بِالْمَاءِ وَالصَّابُونِ: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8" y="1207457"/>
            <a:ext cx="1958043" cy="1958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47" y="443536"/>
            <a:ext cx="1052426" cy="65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950" y="2170369"/>
            <a:ext cx="1945910" cy="1399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473" y="2570453"/>
            <a:ext cx="2121723" cy="15050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30" y="3239401"/>
            <a:ext cx="1965337" cy="1534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48" y="4000721"/>
            <a:ext cx="2058580" cy="148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03" y="4554930"/>
            <a:ext cx="1457268" cy="148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مربع نص 30"/>
          <p:cNvSpPr txBox="1"/>
          <p:nvPr/>
        </p:nvSpPr>
        <p:spPr>
          <a:xfrm>
            <a:off x="10798451" y="3807385"/>
            <a:ext cx="98671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قبل الأكل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886469" y="4203641"/>
            <a:ext cx="111152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بعد الأكل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965635" y="4796829"/>
            <a:ext cx="95263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بعد اللعب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368020" y="5639884"/>
            <a:ext cx="2209759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بعد استخدام دورة المياه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2165748" y="6039994"/>
            <a:ext cx="1756751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بعد تنظيف الأنف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1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20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5978" y="3646651"/>
              <a:ext cx="852053" cy="7217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64186"/>
              <a:ext cx="1794200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536686" y="1101301"/>
            <a:ext cx="6257804" cy="1158853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702300" y="1226917"/>
            <a:ext cx="6049327" cy="898377"/>
            <a:chOff x="-139284" y="1971530"/>
            <a:chExt cx="7815596" cy="89837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-139284" y="2038910"/>
              <a:ext cx="78155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أُسمِّي الأدوات الَّتِي </a:t>
              </a:r>
              <a:r>
                <a:rPr lang="ar-SY" sz="2400" b="1" dirty="0"/>
                <a:t>أَحْتَاجُهَا فِي تَنْظِيفِ يَدَيَّ والْعِنَايَةِ بِهِمَا </a:t>
              </a:r>
              <a:r>
                <a:rPr lang="ar-SY" sz="2400" b="1" dirty="0" smtClean="0"/>
                <a:t>فِي الأشكال الآتية 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0815" y="443535"/>
            <a:ext cx="1052426" cy="657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51" y="2170369"/>
            <a:ext cx="1411108" cy="1399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060" y="2559816"/>
            <a:ext cx="1460549" cy="1526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45" y="3239401"/>
            <a:ext cx="1430507" cy="1534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1" y="4000721"/>
            <a:ext cx="1340836" cy="148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مربع نص 30"/>
          <p:cNvSpPr txBox="1"/>
          <p:nvPr/>
        </p:nvSpPr>
        <p:spPr>
          <a:xfrm>
            <a:off x="10798451" y="3807385"/>
            <a:ext cx="98671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صنبور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8886469" y="4203641"/>
            <a:ext cx="1111522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مقراط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965635" y="4796829"/>
            <a:ext cx="95263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مناشف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368021" y="5639884"/>
            <a:ext cx="1443216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صابون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9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199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6464" y="3607257"/>
              <a:ext cx="933477" cy="7907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37461"/>
              <a:ext cx="1794199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175500" y="1101302"/>
            <a:ext cx="4618989" cy="1266372"/>
          </a:xfrm>
          <a:prstGeom prst="roundRect">
            <a:avLst>
              <a:gd name="adj" fmla="val 2394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175500" y="1226917"/>
            <a:ext cx="4613052" cy="951222"/>
            <a:chOff x="2839683" y="1971530"/>
            <a:chExt cx="4875654" cy="951222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839683" y="2091755"/>
              <a:ext cx="48756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طَبِّقِي طَرِيقَةَ غَسْلِ يَدَيْكِ وَتَجْفِيفِهِمَا بِطَرِيقَةٍ </a:t>
              </a:r>
              <a:r>
                <a:rPr lang="ar-SY" sz="24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صَحِيحَةٍ </a:t>
              </a:r>
              <a:r>
                <a:rPr lang="ar-SY" sz="2400" b="1" dirty="0"/>
                <a:t>كَمَا يَأْتِي: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639116" y="263524"/>
            <a:ext cx="2149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3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7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55" y="3091152"/>
            <a:ext cx="3132118" cy="25014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73" y="1624016"/>
            <a:ext cx="3522867" cy="2979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7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20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33217" y="3653524"/>
              <a:ext cx="819949" cy="6945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62760"/>
              <a:ext cx="1794200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701354" y="1226917"/>
            <a:ext cx="4083808" cy="507831"/>
            <a:chOff x="3395473" y="1971530"/>
            <a:chExt cx="4316282" cy="507831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448836" y="2017696"/>
              <a:ext cx="4262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السبَبُ </a:t>
              </a:r>
              <a:r>
                <a:rPr lang="ar-SY" sz="2400" b="1" dirty="0">
                  <a:solidFill>
                    <a:srgbClr val="FF0000"/>
                  </a:solidFill>
                </a:rPr>
                <a:t>وَالنَّتِيجَةُ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7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1" y="2503204"/>
            <a:ext cx="2808383" cy="99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908013">
            <a:off x="5727610" y="2332264"/>
            <a:ext cx="1324972" cy="1311768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6">
            <a:extLst>
              <a:ext uri="{FF2B5EF4-FFF2-40B4-BE49-F238E27FC236}">
                <a16:creationId xmlns=""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97" y="2503204"/>
            <a:ext cx="2621070" cy="975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1">
            <a:extLst>
              <a:ext uri="{FF2B5EF4-FFF2-40B4-BE49-F238E27FC236}">
                <a16:creationId xmlns="" xmlns:a16="http://schemas.microsoft.com/office/drawing/2014/main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131" y="3969412"/>
            <a:ext cx="2898783" cy="1051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Freeform: Shape 34">
            <a:extLst>
              <a:ext uri="{FF2B5EF4-FFF2-40B4-BE49-F238E27FC236}">
                <a16:creationId xmlns="" xmlns:a16="http://schemas.microsoft.com/office/drawing/2014/main" id="{8E8A3D2E-4E5A-45CA-8893-96C042F0ECEA}"/>
              </a:ext>
            </a:extLst>
          </p:cNvPr>
          <p:cNvSpPr/>
          <p:nvPr/>
        </p:nvSpPr>
        <p:spPr>
          <a:xfrm rot="2908013">
            <a:off x="5907404" y="3722726"/>
            <a:ext cx="1324972" cy="1311768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="" xmlns:ask="http://schemas.microsoft.com/office/drawing/2018/sketchyshapes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6">
            <a:extLst>
              <a:ext uri="{FF2B5EF4-FFF2-40B4-BE49-F238E27FC236}">
                <a16:creationId xmlns="" xmlns:a16="http://schemas.microsoft.com/office/drawing/2014/main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5" y="4000721"/>
            <a:ext cx="2771454" cy="103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698948" y="244802"/>
            <a:ext cx="178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526961" y="2260155"/>
            <a:ext cx="1795684" cy="2322961"/>
            <a:chOff x="1746095" y="2259160"/>
            <a:chExt cx="1794200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1490" y="3671690"/>
              <a:ext cx="756541" cy="640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95" y="3211382"/>
              <a:ext cx="1794200" cy="369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800" b="1" dirty="0"/>
                <a:t>نَظَافَةُ الْيَدَيْنِ وَالْقَدَمَيْنِ</a:t>
              </a:r>
              <a:endParaRPr lang="ar-SY" altLang="en-US" sz="1800" b="1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7326251" y="1226917"/>
            <a:ext cx="4325178" cy="516106"/>
            <a:chOff x="2999017" y="1971530"/>
            <a:chExt cx="4571392" cy="516106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2999017" y="2025971"/>
              <a:ext cx="457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مَاذَا تُسَمَّى لُغَةُ التَّحَدُّثِ بِاليَدَيْنِ؟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9698948" y="244802"/>
            <a:ext cx="178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7534236" y="299731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8064501" y="3122931"/>
            <a:ext cx="3423652" cy="529590"/>
            <a:chOff x="3137500" y="1971530"/>
            <a:chExt cx="3734209" cy="529590"/>
          </a:xfrm>
        </p:grpSpPr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137500" y="2039455"/>
              <a:ext cx="37342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لغة الإشارة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5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5103</TotalTime>
  <Words>298</Words>
  <Application>Microsoft Office PowerPoint</Application>
  <PresentationFormat>مخصص</PresentationFormat>
  <Paragraphs>99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3499</cp:revision>
  <dcterms:created xsi:type="dcterms:W3CDTF">2020-10-10T04:32:51Z</dcterms:created>
  <dcterms:modified xsi:type="dcterms:W3CDTF">2021-04-10T19:16:42Z</dcterms:modified>
</cp:coreProperties>
</file>