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6" r:id="rId2"/>
    <p:sldId id="381" r:id="rId3"/>
    <p:sldId id="373" r:id="rId4"/>
    <p:sldId id="388" r:id="rId5"/>
    <p:sldId id="346" r:id="rId6"/>
    <p:sldId id="389" r:id="rId7"/>
    <p:sldId id="390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30" y="18"/>
      </p:cViewPr>
      <p:guideLst>
        <p:guide orient="horz" pos="1616"/>
        <p:guide pos="50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8.svg"/><Relationship Id="rId18" Type="http://schemas.openxmlformats.org/officeDocument/2006/relationships/image" Target="../media/image9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5.png"/><Relationship Id="rId19" Type="http://schemas.openxmlformats.org/officeDocument/2006/relationships/image" Target="../media/image16.svg"/><Relationship Id="rId9" Type="http://schemas.openxmlformats.org/officeDocument/2006/relationships/image" Target="../media/image6.sv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8" Type="http://schemas.openxmlformats.org/officeDocument/2006/relationships/image" Target="../media/image10.png"/><Relationship Id="rId3" Type="http://schemas.openxmlformats.org/officeDocument/2006/relationships/image" Target="../media/image3.png"/><Relationship Id="rId21" Type="http://schemas.openxmlformats.org/officeDocument/2006/relationships/image" Target="../media/image18.svg"/><Relationship Id="rId7" Type="http://schemas.openxmlformats.org/officeDocument/2006/relationships/image" Target="../media/image6.svg"/><Relationship Id="rId17" Type="http://schemas.openxmlformats.org/officeDocument/2006/relationships/image" Target="../media/image12.svg"/><Relationship Id="rId2" Type="http://schemas.openxmlformats.org/officeDocument/2006/relationships/image" Target="../media/image2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5" Type="http://schemas.openxmlformats.org/officeDocument/2006/relationships/image" Target="../media/image10.svg"/><Relationship Id="rId10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1.PNG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2.png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5.png"/><Relationship Id="rId10" Type="http://schemas.openxmlformats.org/officeDocument/2006/relationships/image" Target="../media/image14.PNG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2984500" y="3125148"/>
            <a:ext cx="4804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 smtClean="0">
                <a:latin typeface="Economica" panose="02000506040000020004" pitchFamily="2" charset="0"/>
              </a:rPr>
              <a:t>رسم الحرفين ( ل ، لا ) </a:t>
            </a:r>
            <a:r>
              <a:rPr lang="ar-SY" sz="3200" b="1" dirty="0">
                <a:latin typeface="Economica" panose="02000506040000020004" pitchFamily="2" charset="0"/>
              </a:rPr>
              <a:t>بخط </a:t>
            </a:r>
            <a:r>
              <a:rPr lang="ar-SY" sz="3200" b="1" dirty="0" smtClean="0">
                <a:latin typeface="Economica" panose="02000506040000020004" pitchFamily="2" charset="0"/>
              </a:rPr>
              <a:t>الرقعة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18407" y="-313647"/>
            <a:ext cx="816943" cy="2365989"/>
            <a:chOff x="1248229" y="335569"/>
            <a:chExt cx="816943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572729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رسم ( ل ، لا ) بخط الرقعة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143883" y="4784960"/>
            <a:ext cx="1728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الرسم</a:t>
            </a:r>
            <a:r>
              <a:rPr lang="ar-SY" sz="2000" b="1" dirty="0">
                <a:latin typeface="Century Gothic" panose="020B0502020202020204" pitchFamily="34" charset="0"/>
              </a:rPr>
              <a:t> الكتابيّ</a:t>
            </a:r>
          </a:p>
        </p:txBody>
      </p:sp>
      <p:sp>
        <p:nvSpPr>
          <p:cNvPr id="31" name="TextBox 43">
            <a:extLst>
              <a:ext uri="{FF2B5EF4-FFF2-40B4-BE49-F238E27FC236}">
                <a16:creationId xmlns="" xmlns:a16="http://schemas.microsoft.com/office/drawing/2014/main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65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0826603" y="1258164"/>
            <a:ext cx="828739" cy="523220"/>
            <a:chOff x="2093494" y="1198097"/>
            <a:chExt cx="2173623" cy="1372306"/>
          </a:xfrm>
        </p:grpSpPr>
        <p:sp>
          <p:nvSpPr>
            <p:cNvPr id="66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8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1036" y="1345764"/>
            <a:ext cx="365760" cy="365760"/>
          </a:xfrm>
          <a:prstGeom prst="rect">
            <a:avLst/>
          </a:prstGeom>
        </p:spPr>
      </p:pic>
      <p:sp>
        <p:nvSpPr>
          <p:cNvPr id="70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9637746" y="654273"/>
            <a:ext cx="109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أولاً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79">
            <a:extLst>
              <a:ext uri="{FF2B5EF4-FFF2-40B4-BE49-F238E27FC236}">
                <a16:creationId xmlns="" xmlns:a16="http://schemas.microsoft.com/office/drawing/2014/main" id="{489AE80C-ADF1-4FF8-8660-5CB7967E507B}"/>
              </a:ext>
            </a:extLst>
          </p:cNvPr>
          <p:cNvGrpSpPr/>
          <p:nvPr/>
        </p:nvGrpSpPr>
        <p:grpSpPr>
          <a:xfrm>
            <a:off x="5499691" y="1886497"/>
            <a:ext cx="1204685" cy="1204685"/>
            <a:chOff x="3870940" y="2053766"/>
            <a:chExt cx="1204685" cy="1204685"/>
          </a:xfrm>
        </p:grpSpPr>
        <p:grpSp>
          <p:nvGrpSpPr>
            <p:cNvPr id="39" name="Group 53">
              <a:extLst>
                <a:ext uri="{FF2B5EF4-FFF2-40B4-BE49-F238E27FC236}">
                  <a16:creationId xmlns="" xmlns:a16="http://schemas.microsoft.com/office/drawing/2014/main" id="{78B50154-6C26-4506-A816-8B390ACD84D0}"/>
                </a:ext>
              </a:extLst>
            </p:cNvPr>
            <p:cNvGrpSpPr/>
            <p:nvPr/>
          </p:nvGrpSpPr>
          <p:grpSpPr>
            <a:xfrm>
              <a:off x="3870940" y="2053766"/>
              <a:ext cx="1204685" cy="1204685"/>
              <a:chOff x="3870940" y="2053766"/>
              <a:chExt cx="1204685" cy="1204685"/>
            </a:xfrm>
          </p:grpSpPr>
          <p:sp>
            <p:nvSpPr>
              <p:cNvPr id="41" name="Oval 12">
                <a:extLst>
                  <a:ext uri="{FF2B5EF4-FFF2-40B4-BE49-F238E27FC236}">
                    <a16:creationId xmlns="" xmlns:a16="http://schemas.microsoft.com/office/drawing/2014/main" id="{B0C4F120-319B-47A2-8A78-17DAD1039D78}"/>
                  </a:ext>
                </a:extLst>
              </p:cNvPr>
              <p:cNvSpPr/>
              <p:nvPr/>
            </p:nvSpPr>
            <p:spPr>
              <a:xfrm>
                <a:off x="3870940" y="2053766"/>
                <a:ext cx="1204685" cy="120468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Graphic 43" descr="Podium">
                <a:extLst>
                  <a:ext uri="{FF2B5EF4-FFF2-40B4-BE49-F238E27FC236}">
                    <a16:creationId xmlns="" xmlns:a16="http://schemas.microsoft.com/office/drawing/2014/main" id="{2DBE23F2-CA1F-404B-9A17-65FC6FD37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319641" y="2147800"/>
                <a:ext cx="307281" cy="307281"/>
              </a:xfrm>
              <a:prstGeom prst="rect">
                <a:avLst/>
              </a:prstGeom>
            </p:spPr>
          </p:pic>
        </p:grpSp>
        <p:sp>
          <p:nvSpPr>
            <p:cNvPr id="40" name="TextBox 78">
              <a:extLst>
                <a:ext uri="{FF2B5EF4-FFF2-40B4-BE49-F238E27FC236}">
                  <a16:creationId xmlns="" xmlns:a16="http://schemas.microsoft.com/office/drawing/2014/main" id="{2809A83D-2677-47E3-AF02-B7AED9F4AD31}"/>
                </a:ext>
              </a:extLst>
            </p:cNvPr>
            <p:cNvSpPr txBox="1"/>
            <p:nvPr/>
          </p:nvSpPr>
          <p:spPr>
            <a:xfrm>
              <a:off x="3978211" y="2611536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ليالِ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68">
            <a:extLst>
              <a:ext uri="{FF2B5EF4-FFF2-40B4-BE49-F238E27FC236}">
                <a16:creationId xmlns="" xmlns:a16="http://schemas.microsoft.com/office/drawing/2014/main" id="{15F67FCB-E7BB-4147-A96B-3ED6A53A4688}"/>
              </a:ext>
            </a:extLst>
          </p:cNvPr>
          <p:cNvGrpSpPr/>
          <p:nvPr/>
        </p:nvGrpSpPr>
        <p:grpSpPr>
          <a:xfrm>
            <a:off x="3977248" y="1713028"/>
            <a:ext cx="1462477" cy="1462477"/>
            <a:chOff x="2440134" y="2486394"/>
            <a:chExt cx="1462477" cy="1462477"/>
          </a:xfrm>
        </p:grpSpPr>
        <p:grpSp>
          <p:nvGrpSpPr>
            <p:cNvPr id="44" name="Group 55">
              <a:extLst>
                <a:ext uri="{FF2B5EF4-FFF2-40B4-BE49-F238E27FC236}">
                  <a16:creationId xmlns="" xmlns:a16="http://schemas.microsoft.com/office/drawing/2014/main" id="{B9023288-D76B-4541-B11A-D30DBA40323B}"/>
                </a:ext>
              </a:extLst>
            </p:cNvPr>
            <p:cNvGrpSpPr/>
            <p:nvPr/>
          </p:nvGrpSpPr>
          <p:grpSpPr>
            <a:xfrm>
              <a:off x="2440134" y="2486394"/>
              <a:ext cx="1462477" cy="1462477"/>
              <a:chOff x="2440134" y="2486394"/>
              <a:chExt cx="1462477" cy="1462477"/>
            </a:xfrm>
          </p:grpSpPr>
          <p:sp>
            <p:nvSpPr>
              <p:cNvPr id="46" name="Oval 21">
                <a:extLst>
                  <a:ext uri="{FF2B5EF4-FFF2-40B4-BE49-F238E27FC236}">
                    <a16:creationId xmlns="" xmlns:a16="http://schemas.microsoft.com/office/drawing/2014/main" id="{2129E1ED-87BB-4112-8000-7567CC29CE95}"/>
                  </a:ext>
                </a:extLst>
              </p:cNvPr>
              <p:cNvSpPr/>
              <p:nvPr/>
            </p:nvSpPr>
            <p:spPr>
              <a:xfrm>
                <a:off x="2440134" y="2486394"/>
                <a:ext cx="1462477" cy="1462477"/>
              </a:xfrm>
              <a:prstGeom prst="ellipse">
                <a:avLst/>
              </a:prstGeom>
              <a:solidFill>
                <a:srgbClr val="33CCFF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8" name="Graphic 45" descr="Trophy">
                <a:extLst>
                  <a:ext uri="{FF2B5EF4-FFF2-40B4-BE49-F238E27FC236}">
                    <a16:creationId xmlns="" xmlns:a16="http://schemas.microsoft.com/office/drawing/2014/main" id="{66E99DA4-0C81-453C-A8CD-42B152479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933286" y="2710082"/>
                <a:ext cx="340291" cy="340291"/>
              </a:xfrm>
              <a:prstGeom prst="rect">
                <a:avLst/>
              </a:prstGeom>
            </p:spPr>
          </p:pic>
        </p:grpSp>
        <p:sp>
          <p:nvSpPr>
            <p:cNvPr id="45" name="TextBox 64">
              <a:extLst>
                <a:ext uri="{FF2B5EF4-FFF2-40B4-BE49-F238E27FC236}">
                  <a16:creationId xmlns="" xmlns:a16="http://schemas.microsoft.com/office/drawing/2014/main" id="{7A56070F-23BE-4D55-9C79-F00FCAF1BADF}"/>
                </a:ext>
              </a:extLst>
            </p:cNvPr>
            <p:cNvSpPr txBox="1"/>
            <p:nvPr/>
          </p:nvSpPr>
          <p:spPr>
            <a:xfrm>
              <a:off x="2685203" y="321763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لمسلم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9522276" y="1813993"/>
            <a:ext cx="1330713" cy="1330713"/>
            <a:chOff x="4635157" y="1122201"/>
            <a:chExt cx="1330713" cy="1330713"/>
          </a:xfrm>
        </p:grpSpPr>
        <p:grpSp>
          <p:nvGrpSpPr>
            <p:cNvPr id="50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52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3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51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ثلاث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4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8219396" y="1895878"/>
            <a:ext cx="1204685" cy="1204685"/>
            <a:chOff x="7006142" y="1608051"/>
            <a:chExt cx="1204685" cy="1204685"/>
          </a:xfrm>
        </p:grpSpPr>
        <p:grpSp>
          <p:nvGrpSpPr>
            <p:cNvPr id="55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57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56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يحَل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73">
            <a:extLst>
              <a:ext uri="{FF2B5EF4-FFF2-40B4-BE49-F238E27FC236}">
                <a16:creationId xmlns="" xmlns:a16="http://schemas.microsoft.com/office/drawing/2014/main" id="{DC57DBB6-F977-4C1E-B923-98DA3DC1192B}"/>
              </a:ext>
            </a:extLst>
          </p:cNvPr>
          <p:cNvGrpSpPr/>
          <p:nvPr/>
        </p:nvGrpSpPr>
        <p:grpSpPr>
          <a:xfrm>
            <a:off x="6730284" y="1798041"/>
            <a:ext cx="1400628" cy="1400628"/>
            <a:chOff x="5435356" y="1973962"/>
            <a:chExt cx="1400628" cy="1400628"/>
          </a:xfrm>
        </p:grpSpPr>
        <p:sp>
          <p:nvSpPr>
            <p:cNvPr id="60" name="Oval 9">
              <a:extLst>
                <a:ext uri="{FF2B5EF4-FFF2-40B4-BE49-F238E27FC236}">
                  <a16:creationId xmlns="" xmlns:a16="http://schemas.microsoft.com/office/drawing/2014/main" id="{C9268440-B4E7-4FCF-8C74-14F2A52BD7FA}"/>
                </a:ext>
              </a:extLst>
            </p:cNvPr>
            <p:cNvSpPr/>
            <p:nvPr/>
          </p:nvSpPr>
          <p:spPr>
            <a:xfrm>
              <a:off x="5435356" y="1973962"/>
              <a:ext cx="1400628" cy="14006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39" descr="Target Audience">
              <a:extLst>
                <a:ext uri="{FF2B5EF4-FFF2-40B4-BE49-F238E27FC236}">
                  <a16:creationId xmlns="" xmlns:a16="http://schemas.microsoft.com/office/drawing/2014/main" id="{A66DC398-0276-4F2B-8BC1-02D3A12CB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21543" y="2139524"/>
              <a:ext cx="357219" cy="357219"/>
            </a:xfrm>
            <a:prstGeom prst="rect">
              <a:avLst/>
            </a:prstGeom>
          </p:spPr>
        </p:pic>
        <p:sp>
          <p:nvSpPr>
            <p:cNvPr id="62" name="TextBox 72">
              <a:extLst>
                <a:ext uri="{FF2B5EF4-FFF2-40B4-BE49-F238E27FC236}">
                  <a16:creationId xmlns="" xmlns:a16="http://schemas.microsoft.com/office/drawing/2014/main" id="{00F967E6-9E29-462C-8EA3-E214D36EBB74}"/>
                </a:ext>
              </a:extLst>
            </p:cNvPr>
            <p:cNvSpPr txBox="1"/>
            <p:nvPr/>
          </p:nvSpPr>
          <p:spPr>
            <a:xfrm>
              <a:off x="5623358" y="2619696"/>
              <a:ext cx="1212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 يهجرَ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10911741" y="1836906"/>
            <a:ext cx="1204685" cy="1204685"/>
            <a:chOff x="6803483" y="3004413"/>
            <a:chExt cx="1204685" cy="1204685"/>
          </a:xfrm>
        </p:grpSpPr>
        <p:grpSp>
          <p:nvGrpSpPr>
            <p:cNvPr id="69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72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3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71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4" name="TextBox 44">
            <a:extLst>
              <a:ext uri="{FF2B5EF4-FFF2-40B4-BE49-F238E27FC236}">
                <a16:creationId xmlns="" xmlns:a16="http://schemas.microsoft.com/office/drawing/2014/main" id="{7FF244B9-4C55-4354-8703-92C767B05F0D}"/>
              </a:ext>
            </a:extLst>
          </p:cNvPr>
          <p:cNvSpPr txBox="1"/>
          <p:nvPr/>
        </p:nvSpPr>
        <p:spPr>
          <a:xfrm>
            <a:off x="5580575" y="1231626"/>
            <a:ext cx="4602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تعاون </a:t>
            </a:r>
            <a:r>
              <a:rPr lang="ar-SY" sz="2000" b="1" dirty="0">
                <a:latin typeface="Century Gothic" panose="020B0502020202020204" pitchFamily="34" charset="0"/>
              </a:rPr>
              <a:t>مع من بجواري ؛ لإكمال العبارتين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الآتيتين :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pSp>
        <p:nvGrpSpPr>
          <p:cNvPr id="74" name="Group 68">
            <a:extLst>
              <a:ext uri="{FF2B5EF4-FFF2-40B4-BE49-F238E27FC236}">
                <a16:creationId xmlns="" xmlns:a16="http://schemas.microsoft.com/office/drawing/2014/main" id="{15F67FCB-E7BB-4147-A96B-3ED6A53A4688}"/>
              </a:ext>
            </a:extLst>
          </p:cNvPr>
          <p:cNvGrpSpPr/>
          <p:nvPr/>
        </p:nvGrpSpPr>
        <p:grpSpPr>
          <a:xfrm>
            <a:off x="2269916" y="1736192"/>
            <a:ext cx="1462477" cy="1462477"/>
            <a:chOff x="2440134" y="2486394"/>
            <a:chExt cx="1462477" cy="1462477"/>
          </a:xfrm>
        </p:grpSpPr>
        <p:grpSp>
          <p:nvGrpSpPr>
            <p:cNvPr id="75" name="Group 55">
              <a:extLst>
                <a:ext uri="{FF2B5EF4-FFF2-40B4-BE49-F238E27FC236}">
                  <a16:creationId xmlns="" xmlns:a16="http://schemas.microsoft.com/office/drawing/2014/main" id="{B9023288-D76B-4541-B11A-D30DBA40323B}"/>
                </a:ext>
              </a:extLst>
            </p:cNvPr>
            <p:cNvGrpSpPr/>
            <p:nvPr/>
          </p:nvGrpSpPr>
          <p:grpSpPr>
            <a:xfrm>
              <a:off x="2440134" y="2486394"/>
              <a:ext cx="1462477" cy="1462477"/>
              <a:chOff x="2440134" y="2486394"/>
              <a:chExt cx="1462477" cy="1462477"/>
            </a:xfrm>
          </p:grpSpPr>
          <p:sp>
            <p:nvSpPr>
              <p:cNvPr id="77" name="Oval 21">
                <a:extLst>
                  <a:ext uri="{FF2B5EF4-FFF2-40B4-BE49-F238E27FC236}">
                    <a16:creationId xmlns="" xmlns:a16="http://schemas.microsoft.com/office/drawing/2014/main" id="{2129E1ED-87BB-4112-8000-7567CC29CE95}"/>
                  </a:ext>
                </a:extLst>
              </p:cNvPr>
              <p:cNvSpPr/>
              <p:nvPr/>
            </p:nvSpPr>
            <p:spPr>
              <a:xfrm>
                <a:off x="2440134" y="2486394"/>
                <a:ext cx="1462477" cy="1462477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8" name="Graphic 45" descr="Trophy">
                <a:extLst>
                  <a:ext uri="{FF2B5EF4-FFF2-40B4-BE49-F238E27FC236}">
                    <a16:creationId xmlns="" xmlns:a16="http://schemas.microsoft.com/office/drawing/2014/main" id="{66E99DA4-0C81-453C-A8CD-42B152479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2933286" y="2710082"/>
                <a:ext cx="340291" cy="340291"/>
              </a:xfrm>
              <a:prstGeom prst="rect">
                <a:avLst/>
              </a:prstGeom>
            </p:spPr>
          </p:pic>
        </p:grpSp>
        <p:sp>
          <p:nvSpPr>
            <p:cNvPr id="76" name="TextBox 64">
              <a:extLst>
                <a:ext uri="{FF2B5EF4-FFF2-40B4-BE49-F238E27FC236}">
                  <a16:creationId xmlns="" xmlns:a16="http://schemas.microsoft.com/office/drawing/2014/main" id="{7A56070F-23BE-4D55-9C79-F00FCAF1BADF}"/>
                </a:ext>
              </a:extLst>
            </p:cNvPr>
            <p:cNvSpPr txBox="1"/>
            <p:nvPr/>
          </p:nvSpPr>
          <p:spPr>
            <a:xfrm>
              <a:off x="2685203" y="321763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أخاه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9" name="Group 7">
            <a:extLst>
              <a:ext uri="{FF2B5EF4-FFF2-40B4-BE49-F238E27FC236}">
                <a16:creationId xmlns="" xmlns:a16="http://schemas.microsoft.com/office/drawing/2014/main" id="{C35CFF30-E6BB-40EE-9DBC-C15FEF931456}"/>
              </a:ext>
            </a:extLst>
          </p:cNvPr>
          <p:cNvGrpSpPr/>
          <p:nvPr/>
        </p:nvGrpSpPr>
        <p:grpSpPr>
          <a:xfrm>
            <a:off x="10993197" y="3314863"/>
            <a:ext cx="770562" cy="759534"/>
            <a:chOff x="1433326" y="2975822"/>
            <a:chExt cx="1264925" cy="1246822"/>
          </a:xfrm>
        </p:grpSpPr>
        <p:grpSp>
          <p:nvGrpSpPr>
            <p:cNvPr id="80" name="Group 3">
              <a:extLst>
                <a:ext uri="{FF2B5EF4-FFF2-40B4-BE49-F238E27FC236}">
                  <a16:creationId xmlns="" xmlns:a16="http://schemas.microsoft.com/office/drawing/2014/main" id="{8CD9C61B-8758-4312-B733-2B7EAB7506D3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82" name="Oval 1">
                <a:extLst>
                  <a:ext uri="{FF2B5EF4-FFF2-40B4-BE49-F238E27FC236}">
                    <a16:creationId xmlns="" xmlns:a16="http://schemas.microsoft.com/office/drawing/2014/main" id="{11D55903-7721-40F3-BB0B-8CB6FD06DBF7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17">
                <a:extLst>
                  <a:ext uri="{FF2B5EF4-FFF2-40B4-BE49-F238E27FC236}">
                    <a16:creationId xmlns="" xmlns:a16="http://schemas.microsoft.com/office/drawing/2014/main" id="{54A443CD-9E28-45BA-AAE8-B40BC152ADEE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5">
              <a:extLst>
                <a:ext uri="{FF2B5EF4-FFF2-40B4-BE49-F238E27FC236}">
                  <a16:creationId xmlns="" xmlns:a16="http://schemas.microsoft.com/office/drawing/2014/main" id="{891FB8EA-5B71-4A2C-BAD9-EF5FD10144D5}"/>
                </a:ext>
              </a:extLst>
            </p:cNvPr>
            <p:cNvSpPr txBox="1"/>
            <p:nvPr/>
          </p:nvSpPr>
          <p:spPr>
            <a:xfrm>
              <a:off x="1433326" y="3137568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4" name="Group 56">
            <a:extLst>
              <a:ext uri="{FF2B5EF4-FFF2-40B4-BE49-F238E27FC236}">
                <a16:creationId xmlns="" xmlns:a16="http://schemas.microsoft.com/office/drawing/2014/main" id="{AF849102-F946-4886-B6FD-73CD4A446350}"/>
              </a:ext>
            </a:extLst>
          </p:cNvPr>
          <p:cNvGrpSpPr/>
          <p:nvPr/>
        </p:nvGrpSpPr>
        <p:grpSpPr>
          <a:xfrm>
            <a:off x="2764475" y="3471929"/>
            <a:ext cx="7931617" cy="400110"/>
            <a:chOff x="-5805957" y="3634799"/>
            <a:chExt cx="7931617" cy="400110"/>
          </a:xfrm>
        </p:grpSpPr>
        <p:sp>
          <p:nvSpPr>
            <p:cNvPr id="85" name="TextBox 12">
              <a:extLst>
                <a:ext uri="{FF2B5EF4-FFF2-40B4-BE49-F238E27FC236}">
                  <a16:creationId xmlns="" xmlns:a16="http://schemas.microsoft.com/office/drawing/2014/main" id="{B277E786-314D-4BE6-ABA8-C874D38F76CD}"/>
                </a:ext>
              </a:extLst>
            </p:cNvPr>
            <p:cNvSpPr txBox="1"/>
            <p:nvPr/>
          </p:nvSpPr>
          <p:spPr>
            <a:xfrm>
              <a:off x="-1752284" y="3634799"/>
              <a:ext cx="38779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99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قال رسول الله محمد صلى الله عليه و سلَّم :</a:t>
              </a:r>
              <a:endParaRPr lang="en-US" sz="2000" b="1" dirty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6" name="TextBox 18">
              <a:extLst>
                <a:ext uri="{FF2B5EF4-FFF2-40B4-BE49-F238E27FC236}">
                  <a16:creationId xmlns="" xmlns:a16="http://schemas.microsoft.com/office/drawing/2014/main" id="{1A9E2362-DC0E-4C1F-9A5E-488C923EBFF5}"/>
                </a:ext>
              </a:extLst>
            </p:cNvPr>
            <p:cNvSpPr txBox="1"/>
            <p:nvPr/>
          </p:nvSpPr>
          <p:spPr>
            <a:xfrm>
              <a:off x="-5805957" y="3634799"/>
              <a:ext cx="42490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{ لا يحل لمسلم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أن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يهجرَ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أخاه فوق ثلاث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ليالِ } 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7" name="Group 19">
            <a:extLst>
              <a:ext uri="{FF2B5EF4-FFF2-40B4-BE49-F238E27FC236}">
                <a16:creationId xmlns="" xmlns:a16="http://schemas.microsoft.com/office/drawing/2014/main" id="{56ED9FBC-A7B0-42E3-A250-A6174434B84B}"/>
              </a:ext>
            </a:extLst>
          </p:cNvPr>
          <p:cNvGrpSpPr/>
          <p:nvPr/>
        </p:nvGrpSpPr>
        <p:grpSpPr>
          <a:xfrm>
            <a:off x="11017848" y="5698415"/>
            <a:ext cx="787947" cy="776671"/>
            <a:chOff x="1433326" y="2975822"/>
            <a:chExt cx="1264925" cy="1246822"/>
          </a:xfrm>
        </p:grpSpPr>
        <p:grpSp>
          <p:nvGrpSpPr>
            <p:cNvPr id="88" name="Group 20">
              <a:extLst>
                <a:ext uri="{FF2B5EF4-FFF2-40B4-BE49-F238E27FC236}">
                  <a16:creationId xmlns="" xmlns:a16="http://schemas.microsoft.com/office/drawing/2014/main" id="{B3EA4893-74DC-47D7-8164-C35671C67C64}"/>
                </a:ext>
              </a:extLst>
            </p:cNvPr>
            <p:cNvGrpSpPr/>
            <p:nvPr/>
          </p:nvGrpSpPr>
          <p:grpSpPr>
            <a:xfrm>
              <a:off x="1442377" y="2975822"/>
              <a:ext cx="1246822" cy="1246822"/>
              <a:chOff x="1451429" y="2975822"/>
              <a:chExt cx="1246822" cy="1246822"/>
            </a:xfrm>
          </p:grpSpPr>
          <p:sp>
            <p:nvSpPr>
              <p:cNvPr id="90" name="Oval 22">
                <a:extLst>
                  <a:ext uri="{FF2B5EF4-FFF2-40B4-BE49-F238E27FC236}">
                    <a16:creationId xmlns="" xmlns:a16="http://schemas.microsoft.com/office/drawing/2014/main" id="{4E3A3403-CE64-4101-BFBC-96FAF9FCF5AF}"/>
                  </a:ext>
                </a:extLst>
              </p:cNvPr>
              <p:cNvSpPr/>
              <p:nvPr/>
            </p:nvSpPr>
            <p:spPr>
              <a:xfrm>
                <a:off x="1451429" y="2975822"/>
                <a:ext cx="1246822" cy="1246822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3">
                <a:extLst>
                  <a:ext uri="{FF2B5EF4-FFF2-40B4-BE49-F238E27FC236}">
                    <a16:creationId xmlns="" xmlns:a16="http://schemas.microsoft.com/office/drawing/2014/main" id="{24454D8D-68E0-4D16-A337-D77B53A5E052}"/>
                  </a:ext>
                </a:extLst>
              </p:cNvPr>
              <p:cNvSpPr/>
              <p:nvPr/>
            </p:nvSpPr>
            <p:spPr>
              <a:xfrm>
                <a:off x="1465943" y="3179721"/>
                <a:ext cx="507131" cy="966106"/>
              </a:xfrm>
              <a:custGeom>
                <a:avLst/>
                <a:gdLst>
                  <a:gd name="connsiteX0" fmla="*/ 310619 w 507131"/>
                  <a:gd name="connsiteY0" fmla="*/ 0 h 1148042"/>
                  <a:gd name="connsiteX1" fmla="*/ 288695 w 507131"/>
                  <a:gd name="connsiteY1" fmla="*/ 48964 h 1148042"/>
                  <a:gd name="connsiteX2" fmla="*/ 219944 w 507131"/>
                  <a:gd name="connsiteY2" fmla="*/ 420689 h 1148042"/>
                  <a:gd name="connsiteX3" fmla="*/ 481113 w 507131"/>
                  <a:gd name="connsiteY3" fmla="*/ 1119600 h 1148042"/>
                  <a:gd name="connsiteX4" fmla="*/ 507131 w 507131"/>
                  <a:gd name="connsiteY4" fmla="*/ 1148042 h 1148042"/>
                  <a:gd name="connsiteX5" fmla="*/ 497772 w 507131"/>
                  <a:gd name="connsiteY5" fmla="*/ 1147099 h 1148042"/>
                  <a:gd name="connsiteX6" fmla="*/ 0 w 507131"/>
                  <a:gd name="connsiteY6" fmla="*/ 536353 h 1148042"/>
                  <a:gd name="connsiteX7" fmla="*/ 274856 w 507131"/>
                  <a:gd name="connsiteY7" fmla="*/ 19411 h 114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31" h="1148042">
                    <a:moveTo>
                      <a:pt x="310619" y="0"/>
                    </a:moveTo>
                    <a:lnTo>
                      <a:pt x="288695" y="48964"/>
                    </a:lnTo>
                    <a:cubicBezTo>
                      <a:pt x="244014" y="166392"/>
                      <a:pt x="219944" y="291243"/>
                      <a:pt x="219944" y="420689"/>
                    </a:cubicBezTo>
                    <a:cubicBezTo>
                      <a:pt x="219944" y="679582"/>
                      <a:pt x="316224" y="920092"/>
                      <a:pt x="481113" y="1119600"/>
                    </a:cubicBezTo>
                    <a:lnTo>
                      <a:pt x="507131" y="1148042"/>
                    </a:lnTo>
                    <a:lnTo>
                      <a:pt x="497772" y="1147099"/>
                    </a:lnTo>
                    <a:cubicBezTo>
                      <a:pt x="213695" y="1088968"/>
                      <a:pt x="0" y="837616"/>
                      <a:pt x="0" y="536353"/>
                    </a:cubicBezTo>
                    <a:cubicBezTo>
                      <a:pt x="0" y="321166"/>
                      <a:pt x="109028" y="131443"/>
                      <a:pt x="274856" y="19411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TextBox 21">
              <a:extLst>
                <a:ext uri="{FF2B5EF4-FFF2-40B4-BE49-F238E27FC236}">
                  <a16:creationId xmlns="" xmlns:a16="http://schemas.microsoft.com/office/drawing/2014/main" id="{C789A931-B6A3-40BF-90B5-F60EA69F3286}"/>
                </a:ext>
              </a:extLst>
            </p:cNvPr>
            <p:cNvSpPr txBox="1"/>
            <p:nvPr/>
          </p:nvSpPr>
          <p:spPr>
            <a:xfrm>
              <a:off x="1433326" y="3137568"/>
              <a:ext cx="126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2" name="Group 57">
            <a:extLst>
              <a:ext uri="{FF2B5EF4-FFF2-40B4-BE49-F238E27FC236}">
                <a16:creationId xmlns="" xmlns:a16="http://schemas.microsoft.com/office/drawing/2014/main" id="{4859F480-1624-4452-9024-3FE95EF37065}"/>
              </a:ext>
            </a:extLst>
          </p:cNvPr>
          <p:cNvGrpSpPr/>
          <p:nvPr/>
        </p:nvGrpSpPr>
        <p:grpSpPr>
          <a:xfrm>
            <a:off x="6002630" y="6004053"/>
            <a:ext cx="4627598" cy="424652"/>
            <a:chOff x="-1530918" y="1245018"/>
            <a:chExt cx="4627598" cy="424652"/>
          </a:xfrm>
        </p:grpSpPr>
        <p:sp>
          <p:nvSpPr>
            <p:cNvPr id="93" name="TextBox 44">
              <a:extLst>
                <a:ext uri="{FF2B5EF4-FFF2-40B4-BE49-F238E27FC236}">
                  <a16:creationId xmlns="" xmlns:a16="http://schemas.microsoft.com/office/drawing/2014/main" id="{71B1E945-9F2C-4CB9-ADF2-DD5D8FD761D9}"/>
                </a:ext>
              </a:extLst>
            </p:cNvPr>
            <p:cNvSpPr txBox="1"/>
            <p:nvPr/>
          </p:nvSpPr>
          <p:spPr>
            <a:xfrm>
              <a:off x="1164854" y="1245018"/>
              <a:ext cx="1931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CC00C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تقول ُ العربُ :</a:t>
              </a:r>
              <a:endParaRPr lang="en-US" sz="2000" b="1" dirty="0">
                <a:solidFill>
                  <a:srgbClr val="CC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45">
              <a:extLst>
                <a:ext uri="{FF2B5EF4-FFF2-40B4-BE49-F238E27FC236}">
                  <a16:creationId xmlns="" xmlns:a16="http://schemas.microsoft.com/office/drawing/2014/main" id="{7291FFDA-5A93-4B8E-AC92-F61943B6A104}"/>
                </a:ext>
              </a:extLst>
            </p:cNvPr>
            <p:cNvSpPr txBox="1"/>
            <p:nvPr/>
          </p:nvSpPr>
          <p:spPr>
            <a:xfrm>
              <a:off x="-1530918" y="1269560"/>
              <a:ext cx="3302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لولا الوئام لهلك الأنام </a:t>
              </a:r>
              <a:endPara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5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8121147" y="4166675"/>
            <a:ext cx="1330713" cy="1330713"/>
            <a:chOff x="4635157" y="1122201"/>
            <a:chExt cx="1330713" cy="1330713"/>
          </a:xfrm>
        </p:grpSpPr>
        <p:grpSp>
          <p:nvGrpSpPr>
            <p:cNvPr id="96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98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9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97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الأنام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0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6565609" y="4248560"/>
            <a:ext cx="1204685" cy="1204685"/>
            <a:chOff x="7006142" y="1608051"/>
            <a:chExt cx="1204685" cy="1204685"/>
          </a:xfrm>
        </p:grpSpPr>
        <p:grpSp>
          <p:nvGrpSpPr>
            <p:cNvPr id="101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103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102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لهلك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5" name="Group 73">
            <a:extLst>
              <a:ext uri="{FF2B5EF4-FFF2-40B4-BE49-F238E27FC236}">
                <a16:creationId xmlns="" xmlns:a16="http://schemas.microsoft.com/office/drawing/2014/main" id="{DC57DBB6-F977-4C1E-B923-98DA3DC1192B}"/>
              </a:ext>
            </a:extLst>
          </p:cNvPr>
          <p:cNvGrpSpPr/>
          <p:nvPr/>
        </p:nvGrpSpPr>
        <p:grpSpPr>
          <a:xfrm>
            <a:off x="4751250" y="4150723"/>
            <a:ext cx="1400628" cy="1400628"/>
            <a:chOff x="5435356" y="1973962"/>
            <a:chExt cx="1400628" cy="1400628"/>
          </a:xfrm>
        </p:grpSpPr>
        <p:sp>
          <p:nvSpPr>
            <p:cNvPr id="106" name="Oval 9">
              <a:extLst>
                <a:ext uri="{FF2B5EF4-FFF2-40B4-BE49-F238E27FC236}">
                  <a16:creationId xmlns="" xmlns:a16="http://schemas.microsoft.com/office/drawing/2014/main" id="{C9268440-B4E7-4FCF-8C74-14F2A52BD7FA}"/>
                </a:ext>
              </a:extLst>
            </p:cNvPr>
            <p:cNvSpPr/>
            <p:nvPr/>
          </p:nvSpPr>
          <p:spPr>
            <a:xfrm>
              <a:off x="5435356" y="1973962"/>
              <a:ext cx="1400628" cy="140062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7" name="Graphic 39" descr="Target Audience">
              <a:extLst>
                <a:ext uri="{FF2B5EF4-FFF2-40B4-BE49-F238E27FC236}">
                  <a16:creationId xmlns="" xmlns:a16="http://schemas.microsoft.com/office/drawing/2014/main" id="{A66DC398-0276-4F2B-8BC1-02D3A12CB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921543" y="2139524"/>
              <a:ext cx="357219" cy="357219"/>
            </a:xfrm>
            <a:prstGeom prst="rect">
              <a:avLst/>
            </a:prstGeom>
          </p:spPr>
        </p:pic>
        <p:sp>
          <p:nvSpPr>
            <p:cNvPr id="108" name="TextBox 72">
              <a:extLst>
                <a:ext uri="{FF2B5EF4-FFF2-40B4-BE49-F238E27FC236}">
                  <a16:creationId xmlns="" xmlns:a16="http://schemas.microsoft.com/office/drawing/2014/main" id="{00F967E6-9E29-462C-8EA3-E214D36EBB74}"/>
                </a:ext>
              </a:extLst>
            </p:cNvPr>
            <p:cNvSpPr txBox="1"/>
            <p:nvPr/>
          </p:nvSpPr>
          <p:spPr>
            <a:xfrm>
              <a:off x="5623358" y="2619696"/>
              <a:ext cx="1212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الوئام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9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9813049" y="4194114"/>
            <a:ext cx="1204685" cy="1204685"/>
            <a:chOff x="6803483" y="3004413"/>
            <a:chExt cx="1204685" cy="1204685"/>
          </a:xfrm>
        </p:grpSpPr>
        <p:grpSp>
          <p:nvGrpSpPr>
            <p:cNvPr id="110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112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3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111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لولا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585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7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3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"/>
                            </p:stCondLst>
                            <p:childTnLst>
                              <p:par>
                                <p:cTn id="1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3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00"/>
                            </p:stCondLst>
                            <p:childTnLst>
                              <p:par>
                                <p:cTn id="1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00"/>
                            </p:stCondLst>
                            <p:childTnLst>
                              <p:par>
                                <p:cTn id="1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3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70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99356" y="-294596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رسم ( ل ، لا ) بخط الرقعة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218729" y="4892887"/>
            <a:ext cx="175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الكتابيّ</a:t>
            </a:r>
          </a:p>
        </p:txBody>
      </p:sp>
      <p:grpSp>
        <p:nvGrpSpPr>
          <p:cNvPr id="41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87607" y="1338887"/>
            <a:ext cx="828739" cy="523220"/>
            <a:chOff x="2093494" y="1198097"/>
            <a:chExt cx="2173623" cy="1372306"/>
          </a:xfrm>
        </p:grpSpPr>
        <p:sp>
          <p:nvSpPr>
            <p:cNvPr id="52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54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83382" y="1385625"/>
            <a:ext cx="365760" cy="365760"/>
          </a:xfrm>
          <a:prstGeom prst="rect">
            <a:avLst/>
          </a:prstGeom>
        </p:spPr>
      </p:pic>
      <p:sp>
        <p:nvSpPr>
          <p:cNvPr id="55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3263900" y="1214562"/>
            <a:ext cx="734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3 أحددُ الحرف الأكثر تكرارًا في العبارتين </a:t>
            </a:r>
            <a:r>
              <a:rPr lang="ar-SY" sz="2000" b="1" dirty="0" smtClean="0">
                <a:latin typeface="Century Gothic" panose="020B0502020202020204" pitchFamily="34" charset="0"/>
              </a:rPr>
              <a:t>السابقتين</a:t>
            </a:r>
            <a:r>
              <a:rPr lang="ar-SY" sz="2000" b="1" dirty="0"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latin typeface="Century Gothic" panose="020B0502020202020204" pitchFamily="34" charset="0"/>
              </a:rPr>
              <a:t>وأرسمُه </a:t>
            </a:r>
            <a:r>
              <a:rPr lang="ar-SY" sz="2000" b="1" dirty="0">
                <a:latin typeface="Century Gothic" panose="020B0502020202020204" pitchFamily="34" charset="0"/>
              </a:rPr>
              <a:t>– على صورتين – منفردًا ومت صلاً بخط الرقعة</a:t>
            </a:r>
            <a:r>
              <a:rPr lang="ar-SY" sz="2000" b="1" dirty="0" smtClean="0">
                <a:latin typeface="Century Gothic" panose="020B0502020202020204" pitchFamily="34" charset="0"/>
              </a:rPr>
              <a:t>: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32" name="Group 71">
            <a:extLst>
              <a:ext uri="{FF2B5EF4-FFF2-40B4-BE49-F238E27FC236}">
                <a16:creationId xmlns="" xmlns:a16="http://schemas.microsoft.com/office/drawing/2014/main" id="{FDF27B60-7E6B-4A0A-B00D-72A07BD16E19}"/>
              </a:ext>
            </a:extLst>
          </p:cNvPr>
          <p:cNvGrpSpPr/>
          <p:nvPr/>
        </p:nvGrpSpPr>
        <p:grpSpPr>
          <a:xfrm>
            <a:off x="6937684" y="3064373"/>
            <a:ext cx="1330713" cy="1330713"/>
            <a:chOff x="4635157" y="1122201"/>
            <a:chExt cx="1330713" cy="1330713"/>
          </a:xfrm>
        </p:grpSpPr>
        <p:grpSp>
          <p:nvGrpSpPr>
            <p:cNvPr id="33" name="Group 54">
              <a:extLst>
                <a:ext uri="{FF2B5EF4-FFF2-40B4-BE49-F238E27FC236}">
                  <a16:creationId xmlns="" xmlns:a16="http://schemas.microsoft.com/office/drawing/2014/main" id="{CCE44E76-DCD3-4810-B524-4C0A3FFF9011}"/>
                </a:ext>
              </a:extLst>
            </p:cNvPr>
            <p:cNvGrpSpPr/>
            <p:nvPr/>
          </p:nvGrpSpPr>
          <p:grpSpPr>
            <a:xfrm>
              <a:off x="4635157" y="1122201"/>
              <a:ext cx="1330713" cy="1330713"/>
              <a:chOff x="4635157" y="1122201"/>
              <a:chExt cx="1330713" cy="1330713"/>
            </a:xfrm>
          </p:grpSpPr>
          <p:sp>
            <p:nvSpPr>
              <p:cNvPr id="38" name="Oval 23">
                <a:extLst>
                  <a:ext uri="{FF2B5EF4-FFF2-40B4-BE49-F238E27FC236}">
                    <a16:creationId xmlns="" xmlns:a16="http://schemas.microsoft.com/office/drawing/2014/main" id="{A8251A32-9ED0-46A7-B7E4-651ED5C2C411}"/>
                  </a:ext>
                </a:extLst>
              </p:cNvPr>
              <p:cNvSpPr/>
              <p:nvPr/>
            </p:nvSpPr>
            <p:spPr>
              <a:xfrm>
                <a:off x="4635157" y="1122201"/>
                <a:ext cx="1330713" cy="1330713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Graphic 41" descr="User network">
                <a:extLst>
                  <a:ext uri="{FF2B5EF4-FFF2-40B4-BE49-F238E27FC236}">
                    <a16:creationId xmlns="" xmlns:a16="http://schemas.microsoft.com/office/drawing/2014/main" id="{DFDC2DC4-3A2D-405F-99FC-55E38FD2D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5165185" y="1311295"/>
                <a:ext cx="290374" cy="290374"/>
              </a:xfrm>
              <a:prstGeom prst="rect">
                <a:avLst/>
              </a:prstGeom>
            </p:spPr>
          </p:pic>
        </p:grpSp>
        <p:sp>
          <p:nvSpPr>
            <p:cNvPr id="37" name="TextBox 65">
              <a:extLst>
                <a:ext uri="{FF2B5EF4-FFF2-40B4-BE49-F238E27FC236}">
                  <a16:creationId xmlns="" xmlns:a16="http://schemas.microsoft.com/office/drawing/2014/main" id="{63752D37-5856-413E-BAFB-8B20B6C33627}"/>
                </a:ext>
              </a:extLst>
            </p:cNvPr>
            <p:cNvSpPr txBox="1"/>
            <p:nvPr/>
          </p:nvSpPr>
          <p:spPr>
            <a:xfrm>
              <a:off x="4818898" y="1750962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Group 70">
            <a:extLst>
              <a:ext uri="{FF2B5EF4-FFF2-40B4-BE49-F238E27FC236}">
                <a16:creationId xmlns="" xmlns:a16="http://schemas.microsoft.com/office/drawing/2014/main" id="{5884891D-7ED6-43B9-BFF0-DB4E42DCC2AD}"/>
              </a:ext>
            </a:extLst>
          </p:cNvPr>
          <p:cNvGrpSpPr/>
          <p:nvPr/>
        </p:nvGrpSpPr>
        <p:grpSpPr>
          <a:xfrm>
            <a:off x="4728881" y="3060246"/>
            <a:ext cx="1204685" cy="1204685"/>
            <a:chOff x="7006142" y="1608051"/>
            <a:chExt cx="1204685" cy="1204685"/>
          </a:xfrm>
        </p:grpSpPr>
        <p:grpSp>
          <p:nvGrpSpPr>
            <p:cNvPr id="42" name="Group 48">
              <a:extLst>
                <a:ext uri="{FF2B5EF4-FFF2-40B4-BE49-F238E27FC236}">
                  <a16:creationId xmlns="" xmlns:a16="http://schemas.microsoft.com/office/drawing/2014/main" id="{70A508E6-2A6A-4AB6-8A61-886A60B4BD13}"/>
                </a:ext>
              </a:extLst>
            </p:cNvPr>
            <p:cNvGrpSpPr/>
            <p:nvPr/>
          </p:nvGrpSpPr>
          <p:grpSpPr>
            <a:xfrm>
              <a:off x="7006142" y="1608051"/>
              <a:ext cx="1204685" cy="1204685"/>
              <a:chOff x="7006142" y="1608051"/>
              <a:chExt cx="1204685" cy="1204685"/>
            </a:xfrm>
          </p:grpSpPr>
          <p:sp>
            <p:nvSpPr>
              <p:cNvPr id="44" name="Oval 15">
                <a:extLst>
                  <a:ext uri="{FF2B5EF4-FFF2-40B4-BE49-F238E27FC236}">
                    <a16:creationId xmlns="" xmlns:a16="http://schemas.microsoft.com/office/drawing/2014/main" id="{25C16C94-E4DC-4902-8BE3-596FF4AA8714}"/>
                  </a:ext>
                </a:extLst>
              </p:cNvPr>
              <p:cNvSpPr/>
              <p:nvPr/>
            </p:nvSpPr>
            <p:spPr>
              <a:xfrm>
                <a:off x="7006142" y="1608051"/>
                <a:ext cx="1204685" cy="1204685"/>
              </a:xfrm>
              <a:prstGeom prst="ellipse">
                <a:avLst/>
              </a:prstGeom>
              <a:solidFill>
                <a:srgbClr val="75C7F9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5" name="Graphic 37" descr="House">
                <a:extLst>
                  <a:ext uri="{FF2B5EF4-FFF2-40B4-BE49-F238E27FC236}">
                    <a16:creationId xmlns="" xmlns:a16="http://schemas.microsoft.com/office/drawing/2014/main" id="{B8054EE0-4CFD-452F-BE8E-6903F8C4FE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7448533" y="1620857"/>
                <a:ext cx="379128" cy="379128"/>
              </a:xfrm>
              <a:prstGeom prst="rect">
                <a:avLst/>
              </a:prstGeom>
            </p:spPr>
          </p:pic>
        </p:grpSp>
        <p:sp>
          <p:nvSpPr>
            <p:cNvPr id="43" name="TextBox 66">
              <a:extLst>
                <a:ext uri="{FF2B5EF4-FFF2-40B4-BE49-F238E27FC236}">
                  <a16:creationId xmlns="" xmlns:a16="http://schemas.microsoft.com/office/drawing/2014/main" id="{BD4B29FC-6A84-4E7C-A261-5EF66E9C5A59}"/>
                </a:ext>
              </a:extLst>
            </p:cNvPr>
            <p:cNvSpPr txBox="1"/>
            <p:nvPr/>
          </p:nvSpPr>
          <p:spPr>
            <a:xfrm>
              <a:off x="7129683" y="2104943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لعب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75">
            <a:extLst>
              <a:ext uri="{FF2B5EF4-FFF2-40B4-BE49-F238E27FC236}">
                <a16:creationId xmlns="" xmlns:a16="http://schemas.microsoft.com/office/drawing/2014/main" id="{12566D88-31D6-416B-B5B5-685630FB662C}"/>
              </a:ext>
            </a:extLst>
          </p:cNvPr>
          <p:cNvGrpSpPr/>
          <p:nvPr/>
        </p:nvGrpSpPr>
        <p:grpSpPr>
          <a:xfrm>
            <a:off x="9478697" y="3127386"/>
            <a:ext cx="1204685" cy="1204685"/>
            <a:chOff x="6803483" y="3004413"/>
            <a:chExt cx="1204685" cy="1204685"/>
          </a:xfrm>
        </p:grpSpPr>
        <p:grpSp>
          <p:nvGrpSpPr>
            <p:cNvPr id="47" name="Group 51">
              <a:extLst>
                <a:ext uri="{FF2B5EF4-FFF2-40B4-BE49-F238E27FC236}">
                  <a16:creationId xmlns="" xmlns:a16="http://schemas.microsoft.com/office/drawing/2014/main" id="{C3322326-DC9B-437A-949E-23E6AA942AF8}"/>
                </a:ext>
              </a:extLst>
            </p:cNvPr>
            <p:cNvGrpSpPr/>
            <p:nvPr/>
          </p:nvGrpSpPr>
          <p:grpSpPr>
            <a:xfrm>
              <a:off x="6803483" y="3004413"/>
              <a:ext cx="1204685" cy="1204685"/>
              <a:chOff x="6803483" y="3004413"/>
              <a:chExt cx="1204685" cy="1204685"/>
            </a:xfrm>
          </p:grpSpPr>
          <p:sp>
            <p:nvSpPr>
              <p:cNvPr id="49" name="Oval 10">
                <a:extLst>
                  <a:ext uri="{FF2B5EF4-FFF2-40B4-BE49-F238E27FC236}">
                    <a16:creationId xmlns="" xmlns:a16="http://schemas.microsoft.com/office/drawing/2014/main" id="{2B602DCE-9734-498E-BA99-D31148558385}"/>
                  </a:ext>
                </a:extLst>
              </p:cNvPr>
              <p:cNvSpPr/>
              <p:nvPr/>
            </p:nvSpPr>
            <p:spPr>
              <a:xfrm>
                <a:off x="6803483" y="3004413"/>
                <a:ext cx="1204685" cy="1204685"/>
              </a:xfrm>
              <a:prstGeom prst="ellipse">
                <a:avLst/>
              </a:prstGeom>
              <a:solidFill>
                <a:srgbClr val="FF00FF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0" name="Graphic 35" descr="Target">
                <a:extLst>
                  <a:ext uri="{FF2B5EF4-FFF2-40B4-BE49-F238E27FC236}">
                    <a16:creationId xmlns="" xmlns:a16="http://schemas.microsoft.com/office/drawing/2014/main" id="{CDF11D26-F863-4640-93EF-5EF105B6E0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21"/>
                  </a:ext>
                </a:extLst>
              </a:blip>
              <a:stretch>
                <a:fillRect/>
              </a:stretch>
            </p:blipFill>
            <p:spPr>
              <a:xfrm>
                <a:off x="7251979" y="3189099"/>
                <a:ext cx="274347" cy="274347"/>
              </a:xfrm>
              <a:prstGeom prst="rect">
                <a:avLst/>
              </a:prstGeom>
            </p:spPr>
          </p:pic>
        </p:grpSp>
        <p:sp>
          <p:nvSpPr>
            <p:cNvPr id="48" name="TextBox 74">
              <a:extLst>
                <a:ext uri="{FF2B5EF4-FFF2-40B4-BE49-F238E27FC236}">
                  <a16:creationId xmlns="" xmlns:a16="http://schemas.microsoft.com/office/drawing/2014/main" id="{E61E29B1-A885-49FA-8EF0-8DCA134FF6ED}"/>
                </a:ext>
              </a:extLst>
            </p:cNvPr>
            <p:cNvSpPr txBox="1"/>
            <p:nvPr/>
          </p:nvSpPr>
          <p:spPr>
            <a:xfrm>
              <a:off x="6989475" y="3503425"/>
              <a:ext cx="9829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اللام 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9035666" y="255922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الحرف الأكثر تكرارًا</a:t>
            </a:r>
          </a:p>
        </p:txBody>
      </p:sp>
      <p:sp>
        <p:nvSpPr>
          <p:cNvPr id="60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6656128" y="2465421"/>
            <a:ext cx="1623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صورته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منفردًا</a:t>
            </a:r>
          </a:p>
        </p:txBody>
      </p:sp>
      <p:sp>
        <p:nvSpPr>
          <p:cNvPr id="61" name="TextBox 41">
            <a:extLst>
              <a:ext uri="{FF2B5EF4-FFF2-40B4-BE49-F238E27FC236}">
                <a16:creationId xmlns="" xmlns:a16="http://schemas.microsoft.com/office/drawing/2014/main" id="{D77AD07B-92C3-4D10-AA4E-4B9370461E59}"/>
              </a:ext>
            </a:extLst>
          </p:cNvPr>
          <p:cNvSpPr txBox="1"/>
          <p:nvPr/>
        </p:nvSpPr>
        <p:spPr>
          <a:xfrm>
            <a:off x="4612228" y="2515842"/>
            <a:ext cx="1432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صورته متصلاً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2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00"/>
                            </p:stCondLst>
                            <p:childTnLst>
                              <p:par>
                                <p:cTn id="10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8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55" grpId="0"/>
      <p:bldP spid="56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رسم ( ل ، لا ) بخط الرقعة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الكتابيّ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14534" y="126631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40431" y="139842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ثانياً-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8196195" y="1275642"/>
            <a:ext cx="162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أَقرأُ </a:t>
            </a:r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و </a:t>
            </a:r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أَتأمَّلُ</a:t>
            </a:r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077372" y="126389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04202" y="127465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9"/>
          <a:stretch/>
        </p:blipFill>
        <p:spPr bwMode="auto">
          <a:xfrm>
            <a:off x="2737475" y="2659548"/>
            <a:ext cx="8383331" cy="95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9019294" y="1940504"/>
            <a:ext cx="162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قال </a:t>
            </a:r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تعالى :</a:t>
            </a:r>
            <a:endParaRPr lang="ar-SY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رسم ( ل ، لا ) بخط الرقعة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الكتابيّ</a:t>
            </a:r>
          </a:p>
        </p:txBody>
      </p:sp>
      <p:grpSp>
        <p:nvGrpSpPr>
          <p:cNvPr id="108" name="Group 116">
            <a:extLst>
              <a:ext uri="{FF2B5EF4-FFF2-40B4-BE49-F238E27FC236}">
                <a16:creationId xmlns="" xmlns:a16="http://schemas.microsoft.com/office/drawing/2014/main" id="{0C25064A-B9B1-434A-B342-1FA287A427AB}"/>
              </a:ext>
            </a:extLst>
          </p:cNvPr>
          <p:cNvGrpSpPr/>
          <p:nvPr/>
        </p:nvGrpSpPr>
        <p:grpSpPr>
          <a:xfrm>
            <a:off x="11114534" y="1266316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="" xmlns:a16="http://schemas.microsoft.com/office/drawing/2014/main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="" xmlns:a16="http://schemas.microsoft.com/office/drawing/2014/main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="" xmlns:a16="http://schemas.microsoft.com/office/drawing/2014/main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40431" y="1398426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10263826" y="657564"/>
            <a:ext cx="83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ثالثاً-</a:t>
            </a:r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7365999" y="1275642"/>
            <a:ext cx="2451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أُلاحظُ </a:t>
            </a:r>
            <a:r>
              <a:rPr lang="ar-SY" sz="2000" b="1" dirty="0">
                <a:latin typeface="Century Gothic" panose="020B0502020202020204" pitchFamily="34" charset="0"/>
              </a:rPr>
              <a:t>و </a:t>
            </a:r>
            <a:r>
              <a:rPr lang="ar-SY" sz="2000" b="1" dirty="0" smtClean="0">
                <a:latin typeface="Century Gothic" panose="020B0502020202020204" pitchFamily="34" charset="0"/>
              </a:rPr>
              <a:t>أُقارنُ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37" name="Rectangle 35">
            <a:extLst>
              <a:ext uri="{FF2B5EF4-FFF2-40B4-BE49-F238E27FC236}">
                <a16:creationId xmlns:a16="http://schemas.microsoft.com/office/drawing/2014/main" xmlns="" id="{AD7C484D-C035-4794-83E0-869DCDA48AB6}"/>
              </a:ext>
            </a:extLst>
          </p:cNvPr>
          <p:cNvSpPr/>
          <p:nvPr/>
        </p:nvSpPr>
        <p:spPr>
          <a:xfrm>
            <a:off x="10077372" y="126389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6">
            <a:extLst>
              <a:ext uri="{FF2B5EF4-FFF2-40B4-BE49-F238E27FC236}">
                <a16:creationId xmlns:a16="http://schemas.microsoft.com/office/drawing/2014/main" xmlns="" id="{6C964224-EF99-412C-BD7E-2DB5DA7078C9}"/>
              </a:ext>
            </a:extLst>
          </p:cNvPr>
          <p:cNvSpPr/>
          <p:nvPr/>
        </p:nvSpPr>
        <p:spPr>
          <a:xfrm>
            <a:off x="9904202" y="1274657"/>
            <a:ext cx="357809" cy="357809"/>
          </a:xfrm>
          <a:prstGeom prst="diamond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9400" y="2659547"/>
            <a:ext cx="7010341" cy="346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40">
            <a:extLst>
              <a:ext uri="{FF2B5EF4-FFF2-40B4-BE49-F238E27FC236}">
                <a16:creationId xmlns="" xmlns:a16="http://schemas.microsoft.com/office/drawing/2014/main" id="{86D070C6-70F9-4883-B132-92C51609905B}"/>
              </a:ext>
            </a:extLst>
          </p:cNvPr>
          <p:cNvSpPr txBox="1"/>
          <p:nvPr/>
        </p:nvSpPr>
        <p:spPr>
          <a:xfrm>
            <a:off x="6108700" y="1940504"/>
            <a:ext cx="4531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بين </a:t>
            </a:r>
            <a:r>
              <a:rPr lang="ar-SY" sz="2000" b="1" dirty="0" smtClean="0">
                <a:latin typeface="Century Gothic" panose="020B0502020202020204" pitchFamily="34" charset="0"/>
              </a:rPr>
              <a:t>صور( </a:t>
            </a:r>
            <a:r>
              <a:rPr lang="ar-SY" sz="2000" b="1" dirty="0">
                <a:latin typeface="Century Gothic" panose="020B0502020202020204" pitchFamily="34" charset="0"/>
              </a:rPr>
              <a:t>ل، لا </a:t>
            </a:r>
            <a:r>
              <a:rPr lang="ar-SY" sz="2000" b="1" dirty="0" smtClean="0">
                <a:latin typeface="Century Gothic" panose="020B0502020202020204" pitchFamily="34" charset="0"/>
              </a:rPr>
              <a:t>) </a:t>
            </a:r>
            <a:r>
              <a:rPr lang="ar-SY" sz="2000" b="1" dirty="0">
                <a:latin typeface="Century Gothic" panose="020B0502020202020204" pitchFamily="34" charset="0"/>
              </a:rPr>
              <a:t>منفردة </a:t>
            </a:r>
            <a:r>
              <a:rPr lang="ar-SY" sz="2000" b="1" dirty="0" smtClean="0">
                <a:latin typeface="Century Gothic" panose="020B0502020202020204" pitchFamily="34" charset="0"/>
              </a:rPr>
              <a:t>ومتصلة </a:t>
            </a:r>
            <a:r>
              <a:rPr lang="ar-SY" sz="2000" b="1" dirty="0">
                <a:latin typeface="Century Gothic" panose="020B0502020202020204" pitchFamily="34" charset="0"/>
              </a:rPr>
              <a:t>بخط الرُّقعة</a:t>
            </a:r>
          </a:p>
        </p:txBody>
      </p:sp>
    </p:spTree>
    <p:extLst>
      <p:ext uri="{BB962C8B-B14F-4D97-AF65-F5344CB8AC3E}">
        <p14:creationId xmlns:p14="http://schemas.microsoft.com/office/powerpoint/2010/main" val="143602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5" dur="200" fill="hold"/>
                                        <p:tgtEl>
                                          <p:spTgt spid="3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"/>
                            </p:stCondLst>
                            <p:childTnLst>
                              <p:par>
                                <p:cTn id="10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"/>
                            </p:stCondLst>
                            <p:childTnLst>
                              <p:par>
                                <p:cTn id="10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112" grpId="0"/>
      <p:bldP spid="32" grpId="0"/>
      <p:bldP spid="37" grpId="0" animBg="1"/>
      <p:bldP spid="38" grpId="0" animBg="1"/>
      <p:bldP spid="38" grpId="1" animBg="1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888315" y="-359519"/>
            <a:ext cx="855042" cy="2365989"/>
            <a:chOff x="1248229" y="335569"/>
            <a:chExt cx="855042" cy="2365989"/>
          </a:xfrm>
        </p:grpSpPr>
        <p:sp>
          <p:nvSpPr>
            <p:cNvPr id="2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48229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رسم ( ل ، لا ) بخط الرقعة</a:t>
              </a:r>
            </a:p>
          </p:txBody>
        </p:sp>
      </p:grpSp>
      <p:sp>
        <p:nvSpPr>
          <p:cNvPr id="24" name="Oval 39">
            <a:extLst>
              <a:ext uri="{FF2B5EF4-FFF2-40B4-BE49-F238E27FC236}">
                <a16:creationId xmlns="" xmlns:a16="http://schemas.microsoft.com/office/drawing/2014/main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="" xmlns:a16="http://schemas.microsoft.com/office/drawing/2014/main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="" xmlns:a16="http://schemas.microsoft.com/office/drawing/2014/main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="" xmlns:a16="http://schemas.microsoft.com/office/drawing/2014/main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="" xmlns:a16="http://schemas.microsoft.com/office/drawing/2014/main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="" xmlns:a16="http://schemas.microsoft.com/office/drawing/2014/main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="" xmlns:a16="http://schemas.microsoft.com/office/drawing/2014/main" id="{B607D86F-8A6D-4EAE-8CE6-59024662943A}"/>
              </a:ext>
            </a:extLst>
          </p:cNvPr>
          <p:cNvSpPr txBox="1"/>
          <p:nvPr/>
        </p:nvSpPr>
        <p:spPr>
          <a:xfrm>
            <a:off x="430085" y="4868334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Century Gothic" panose="020B0502020202020204" pitchFamily="34" charset="0"/>
              </a:rPr>
              <a:t>الرسم الكتابيّ</a:t>
            </a:r>
          </a:p>
        </p:txBody>
      </p:sp>
      <p:grpSp>
        <p:nvGrpSpPr>
          <p:cNvPr id="2" name="مجموعة 1"/>
          <p:cNvGrpSpPr/>
          <p:nvPr/>
        </p:nvGrpSpPr>
        <p:grpSpPr>
          <a:xfrm rot="20699377">
            <a:off x="7308810" y="2059597"/>
            <a:ext cx="2514241" cy="2933304"/>
            <a:chOff x="7215467" y="2193706"/>
            <a:chExt cx="1885093" cy="2249516"/>
          </a:xfrm>
        </p:grpSpPr>
        <p:sp>
          <p:nvSpPr>
            <p:cNvPr id="32" name="TextBox 40">
              <a:extLst>
                <a:ext uri="{FF2B5EF4-FFF2-40B4-BE49-F238E27FC236}">
                  <a16:creationId xmlns="" xmlns:a16="http://schemas.microsoft.com/office/drawing/2014/main" id="{86D070C6-70F9-4883-B132-92C51609905B}"/>
                </a:ext>
              </a:extLst>
            </p:cNvPr>
            <p:cNvSpPr txBox="1"/>
            <p:nvPr/>
          </p:nvSpPr>
          <p:spPr>
            <a:xfrm>
              <a:off x="8297099" y="2312843"/>
              <a:ext cx="803461" cy="354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أعلم أن:</a:t>
              </a:r>
              <a:endParaRPr lang="ar-SY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270" b="28889" l="2212" r="9867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2" t="-1" r="58233" b="69643"/>
            <a:stretch/>
          </p:blipFill>
          <p:spPr bwMode="auto">
            <a:xfrm>
              <a:off x="7786524" y="2193706"/>
              <a:ext cx="548746" cy="594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215467" y="2733166"/>
              <a:ext cx="1574028" cy="17100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مجموعة 33"/>
          <p:cNvGrpSpPr/>
          <p:nvPr/>
        </p:nvGrpSpPr>
        <p:grpSpPr>
          <a:xfrm rot="20783644">
            <a:off x="4221248" y="1289385"/>
            <a:ext cx="2812716" cy="3294338"/>
            <a:chOff x="2555523" y="1880889"/>
            <a:chExt cx="3902170" cy="3921448"/>
          </a:xfrm>
        </p:grpSpPr>
        <p:pic>
          <p:nvPicPr>
            <p:cNvPr id="35" name="Graphic 26">
              <a:extLst>
                <a:ext uri="{FF2B5EF4-FFF2-40B4-BE49-F238E27FC236}">
                  <a16:creationId xmlns="" xmlns:a16="http://schemas.microsoft.com/office/drawing/2014/main" id="{CB8C1ED7-F581-415F-B310-913BECE72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920" y="1880889"/>
              <a:ext cx="849584" cy="870561"/>
            </a:xfrm>
            <a:prstGeom prst="rect">
              <a:avLst/>
            </a:prstGeom>
          </p:spPr>
        </p:pic>
        <p:sp>
          <p:nvSpPr>
            <p:cNvPr id="36" name="TextBox 43">
              <a:extLst>
                <a:ext uri="{FF2B5EF4-FFF2-40B4-BE49-F238E27FC236}">
                  <a16:creationId xmlns="" xmlns:a16="http://schemas.microsoft.com/office/drawing/2014/main" id="{C67D3F12-8A46-4C81-AC2A-7F1A8CB4A7A1}"/>
                </a:ext>
              </a:extLst>
            </p:cNvPr>
            <p:cNvSpPr txBox="1"/>
            <p:nvPr/>
          </p:nvSpPr>
          <p:spPr>
            <a:xfrm>
              <a:off x="4636504" y="2164521"/>
              <a:ext cx="1821189" cy="586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00B0F0"/>
                  </a:solidFill>
                </a:rPr>
                <a:t>أتذكر أن</a:t>
              </a:r>
              <a:r>
                <a:rPr lang="ar-SY" sz="2400" b="1" dirty="0">
                  <a:solidFill>
                    <a:srgbClr val="00B0F0"/>
                  </a:solidFill>
                </a:rPr>
                <a:t>:</a:t>
              </a:r>
              <a:endParaRPr lang="en-US" sz="2400" b="1" dirty="0">
                <a:solidFill>
                  <a:srgbClr val="00B0F0"/>
                </a:solidFill>
              </a:endParaRPr>
            </a:p>
          </p:txBody>
        </p:sp>
        <p:pic>
          <p:nvPicPr>
            <p:cNvPr id="39" name="Graphic 26">
              <a:extLst>
                <a:ext uri="{FF2B5EF4-FFF2-40B4-BE49-F238E27FC236}">
                  <a16:creationId xmlns="" xmlns:a16="http://schemas.microsoft.com/office/drawing/2014/main" id="{CB8C1ED7-F581-415F-B310-913BECE722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5"/>
            <a:stretch/>
          </p:blipFill>
          <p:spPr>
            <a:xfrm>
              <a:off x="2555523" y="2924592"/>
              <a:ext cx="2744215" cy="287774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58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212</Words>
  <Application>Microsoft Office PowerPoint</Application>
  <PresentationFormat>مخصص</PresentationFormat>
  <Paragraphs>69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1114</cp:revision>
  <dcterms:created xsi:type="dcterms:W3CDTF">2020-11-11T11:02:52Z</dcterms:created>
  <dcterms:modified xsi:type="dcterms:W3CDTF">2021-06-22T14:22:26Z</dcterms:modified>
</cp:coreProperties>
</file>