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66" r:id="rId2"/>
    <p:sldId id="398" r:id="rId3"/>
    <p:sldId id="406" r:id="rId4"/>
    <p:sldId id="388" r:id="rId5"/>
    <p:sldId id="407" r:id="rId6"/>
    <p:sldId id="408" r:id="rId7"/>
    <p:sldId id="404" r:id="rId8"/>
    <p:sldId id="405" r:id="rId9"/>
    <p:sldId id="410" r:id="rId10"/>
    <p:sldId id="411" r:id="rId11"/>
    <p:sldId id="400" r:id="rId12"/>
    <p:sldId id="412" r:id="rId13"/>
    <p:sldId id="414" r:id="rId14"/>
    <p:sldId id="413" r:id="rId15"/>
    <p:sldId id="415" r:id="rId16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7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72" y="96"/>
      </p:cViewPr>
      <p:guideLst>
        <p:guide orient="horz" pos="792"/>
        <p:guide pos="36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1D47AA-5F88-4B47-B90A-BF95136B10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5134DA-7167-437C-98FD-917C517D0D25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9702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6.jpeg"/><Relationship Id="rId10" Type="http://schemas.openxmlformats.org/officeDocument/2006/relationships/image" Target="../media/image6.sv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8" Type="http://schemas.openxmlformats.org/officeDocument/2006/relationships/image" Target="../media/image9.png"/><Relationship Id="rId3" Type="http://schemas.openxmlformats.org/officeDocument/2006/relationships/image" Target="../media/image3.png"/><Relationship Id="rId21" Type="http://schemas.openxmlformats.org/officeDocument/2006/relationships/image" Target="../media/image18.svg"/><Relationship Id="rId7" Type="http://schemas.openxmlformats.org/officeDocument/2006/relationships/image" Target="../media/image6.svg"/><Relationship Id="rId17" Type="http://schemas.openxmlformats.org/officeDocument/2006/relationships/image" Target="../media/image12.svg"/><Relationship Id="rId2" Type="http://schemas.openxmlformats.org/officeDocument/2006/relationships/image" Target="../media/image2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10.svg"/><Relationship Id="rId10" Type="http://schemas.openxmlformats.org/officeDocument/2006/relationships/image" Target="../media/image7.png"/><Relationship Id="rId9" Type="http://schemas.openxmlformats.org/officeDocument/2006/relationships/image" Target="../media/image6.svg"/><Relationship Id="rId2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2.png"/><Relationship Id="rId9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4.png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=""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=""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=""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=""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=""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=""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=""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351322" y="3164524"/>
            <a:ext cx="42337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Y" sz="3200" b="1" dirty="0">
                <a:latin typeface="Economica" panose="02000506040000020004" pitchFamily="2" charset="0"/>
              </a:rPr>
              <a:t>الحال</a:t>
            </a:r>
          </a:p>
        </p:txBody>
      </p:sp>
    </p:spTree>
    <p:extLst>
      <p:ext uri="{BB962C8B-B14F-4D97-AF65-F5344CB8AC3E}">
        <p14:creationId xmlns:p14="http://schemas.microsoft.com/office/powerpoint/2010/main" val="21086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الحال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152899" y="4946792"/>
            <a:ext cx="1808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5526" y="857619"/>
            <a:ext cx="4306523" cy="2301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619807" y="3305497"/>
            <a:ext cx="2598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هل تغير معنى الجملة؟</a:t>
            </a:r>
          </a:p>
        </p:txBody>
      </p:sp>
      <p:sp>
        <p:nvSpPr>
          <p:cNvPr id="50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755776" y="390252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582606" y="3913280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*</a:t>
            </a:r>
            <a:endParaRPr lang="en-US" dirty="0"/>
          </a:p>
        </p:txBody>
      </p:sp>
      <p:sp>
        <p:nvSpPr>
          <p:cNvPr id="5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105400" y="3908658"/>
            <a:ext cx="6511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الجملة التي بيَّنت حال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السحابة </a:t>
            </a:r>
            <a:r>
              <a:rPr lang="ar-SY" sz="2000" b="1" dirty="0">
                <a:latin typeface="Century Gothic" panose="020B0502020202020204" pitchFamily="34" charset="0"/>
              </a:rPr>
              <a:t>عندما </a:t>
            </a:r>
            <a:r>
              <a:rPr lang="ar-SY" sz="2000" b="1" dirty="0" smtClean="0">
                <a:latin typeface="Century Gothic" panose="020B0502020202020204" pitchFamily="34" charset="0"/>
              </a:rPr>
              <a:t>رآها </a:t>
            </a:r>
            <a:r>
              <a:rPr lang="ar-SY" sz="2000" b="1" dirty="0">
                <a:latin typeface="Century Gothic" panose="020B0502020202020204" pitchFamily="34" charset="0"/>
              </a:rPr>
              <a:t>هارون </a:t>
            </a:r>
            <a:r>
              <a:rPr lang="ar-SY" sz="2000" b="1" dirty="0" smtClean="0">
                <a:latin typeface="Century Gothic" panose="020B0502020202020204" pitchFamily="34" charset="0"/>
              </a:rPr>
              <a:t>الرشيد </a:t>
            </a:r>
            <a:r>
              <a:rPr lang="ar-SY" sz="2000" b="1" dirty="0">
                <a:latin typeface="Century Gothic" panose="020B0502020202020204" pitchFamily="34" charset="0"/>
              </a:rPr>
              <a:t>في المثال الثاني؟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3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795092" y="4469083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621922" y="4479841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*</a:t>
            </a:r>
            <a:endParaRPr lang="en-US" dirty="0"/>
          </a:p>
        </p:txBody>
      </p:sp>
      <p:sp>
        <p:nvSpPr>
          <p:cNvPr id="55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432799" y="4536038"/>
            <a:ext cx="3173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نوع الحال في المثال الثاني؟</a:t>
            </a:r>
          </a:p>
        </p:txBody>
      </p:sp>
      <p:sp>
        <p:nvSpPr>
          <p:cNvPr id="56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771322" y="5096463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598152" y="5107221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*</a:t>
            </a:r>
            <a:endParaRPr lang="en-US" dirty="0"/>
          </a:p>
        </p:txBody>
      </p:sp>
      <p:sp>
        <p:nvSpPr>
          <p:cNvPr id="70" name="TextBox 20">
            <a:extLst>
              <a:ext uri="{FF2B5EF4-FFF2-40B4-BE49-F238E27FC236}">
                <a16:creationId xmlns:a16="http://schemas.microsoft.com/office/drawing/2014/main" xmlns="" id="{A069E158-5C15-47E7-8296-89544F512F74}"/>
              </a:ext>
            </a:extLst>
          </p:cNvPr>
          <p:cNvSpPr txBox="1"/>
          <p:nvPr/>
        </p:nvSpPr>
        <p:spPr>
          <a:xfrm>
            <a:off x="4261859" y="3366583"/>
            <a:ext cx="852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C0099"/>
                </a:solidFill>
                <a:latin typeface="Century Gothic" panose="020B0502020202020204" pitchFamily="34" charset="0"/>
              </a:rPr>
              <a:t>لا </a:t>
            </a:r>
            <a:endParaRPr lang="en-US" sz="2000" b="1" dirty="0">
              <a:solidFill>
                <a:srgbClr val="CC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TextBox 26">
            <a:extLst>
              <a:ext uri="{FF2B5EF4-FFF2-40B4-BE49-F238E27FC236}">
                <a16:creationId xmlns:a16="http://schemas.microsoft.com/office/drawing/2014/main" xmlns="" id="{D0E934EC-DD01-4B34-9328-83CB78B2C619}"/>
              </a:ext>
            </a:extLst>
          </p:cNvPr>
          <p:cNvSpPr txBox="1"/>
          <p:nvPr/>
        </p:nvSpPr>
        <p:spPr>
          <a:xfrm>
            <a:off x="2402735" y="3949019"/>
            <a:ext cx="2868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C0099"/>
                </a:solidFill>
                <a:latin typeface="Century Gothic" panose="020B0502020202020204" pitchFamily="34" charset="0"/>
              </a:rPr>
              <a:t>الجملة الاسمية (وهي غادية )</a:t>
            </a:r>
            <a:endParaRPr lang="en-US" sz="2000" b="1" dirty="0">
              <a:solidFill>
                <a:srgbClr val="CC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TextBox 26">
            <a:extLst>
              <a:ext uri="{FF2B5EF4-FFF2-40B4-BE49-F238E27FC236}">
                <a16:creationId xmlns:a16="http://schemas.microsoft.com/office/drawing/2014/main" xmlns="" id="{D0E934EC-DD01-4B34-9328-83CB78B2C619}"/>
              </a:ext>
            </a:extLst>
          </p:cNvPr>
          <p:cNvSpPr txBox="1"/>
          <p:nvPr/>
        </p:nvSpPr>
        <p:spPr>
          <a:xfrm>
            <a:off x="3741850" y="4510073"/>
            <a:ext cx="1643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C0099"/>
                </a:solidFill>
                <a:latin typeface="Century Gothic" panose="020B0502020202020204" pitchFamily="34" charset="0"/>
              </a:rPr>
              <a:t>جملة اسمية </a:t>
            </a:r>
          </a:p>
        </p:txBody>
      </p:sp>
      <p:sp>
        <p:nvSpPr>
          <p:cNvPr id="4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651500" y="5100866"/>
            <a:ext cx="5936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الذي ربط جملة الحال «وهي غادية » </a:t>
            </a:r>
            <a:r>
              <a:rPr lang="ar-SY" sz="2000" b="1" dirty="0" smtClean="0">
                <a:latin typeface="Century Gothic" panose="020B0502020202020204" pitchFamily="34" charset="0"/>
              </a:rPr>
              <a:t>بصاحب </a:t>
            </a:r>
            <a:r>
              <a:rPr lang="ar-SY" sz="2000" b="1" dirty="0">
                <a:latin typeface="Century Gothic" panose="020B0502020202020204" pitchFamily="34" charset="0"/>
              </a:rPr>
              <a:t>الحال «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السحابة </a:t>
            </a:r>
            <a:r>
              <a:rPr lang="ar-SY" sz="2000" b="1" dirty="0">
                <a:latin typeface="Century Gothic" panose="020B0502020202020204" pitchFamily="34" charset="0"/>
              </a:rPr>
              <a:t>؟</a:t>
            </a:r>
          </a:p>
        </p:txBody>
      </p:sp>
      <p:sp>
        <p:nvSpPr>
          <p:cNvPr id="45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766342" y="5661291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593172" y="5672049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8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432799" y="5667427"/>
            <a:ext cx="3194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نوع الحال في المثال الثالث؟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9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805658" y="622785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632488" y="6238610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*</a:t>
            </a:r>
            <a:endParaRPr lang="en-US" dirty="0"/>
          </a:p>
        </p:txBody>
      </p:sp>
      <p:sp>
        <p:nvSpPr>
          <p:cNvPr id="61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555969" y="6294807"/>
            <a:ext cx="5060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الرابط الذي ربط الحال «تغدو » </a:t>
            </a:r>
            <a:r>
              <a:rPr lang="ar-SY" sz="2000" b="1" dirty="0" smtClean="0">
                <a:latin typeface="Century Gothic" panose="020B0502020202020204" pitchFamily="34" charset="0"/>
              </a:rPr>
              <a:t>بصاحبها </a:t>
            </a:r>
            <a:r>
              <a:rPr lang="ar-SY" sz="2000" b="1" dirty="0">
                <a:latin typeface="Century Gothic" panose="020B0502020202020204" pitchFamily="34" charset="0"/>
              </a:rPr>
              <a:t>«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السحابة </a:t>
            </a:r>
            <a:r>
              <a:rPr lang="ar-SY" sz="2000" b="1" dirty="0">
                <a:latin typeface="Century Gothic" panose="020B0502020202020204" pitchFamily="34" charset="0"/>
              </a:rPr>
              <a:t>؟»</a:t>
            </a:r>
          </a:p>
        </p:txBody>
      </p:sp>
      <p:sp>
        <p:nvSpPr>
          <p:cNvPr id="62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592417" y="3337040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419247" y="3347798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*</a:t>
            </a:r>
            <a:endParaRPr lang="en-US" dirty="0"/>
          </a:p>
        </p:txBody>
      </p:sp>
      <p:sp>
        <p:nvSpPr>
          <p:cNvPr id="64" name="TextBox 20">
            <a:extLst>
              <a:ext uri="{FF2B5EF4-FFF2-40B4-BE49-F238E27FC236}">
                <a16:creationId xmlns:a16="http://schemas.microsoft.com/office/drawing/2014/main" xmlns="" id="{A069E158-5C15-47E7-8296-89544F512F74}"/>
              </a:ext>
            </a:extLst>
          </p:cNvPr>
          <p:cNvSpPr txBox="1"/>
          <p:nvPr/>
        </p:nvSpPr>
        <p:spPr>
          <a:xfrm>
            <a:off x="3377180" y="5092942"/>
            <a:ext cx="2008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C0099"/>
                </a:solidFill>
                <a:latin typeface="Century Gothic" panose="020B0502020202020204" pitchFamily="34" charset="0"/>
              </a:rPr>
              <a:t>الواو والضمير هي </a:t>
            </a:r>
          </a:p>
        </p:txBody>
      </p:sp>
      <p:sp>
        <p:nvSpPr>
          <p:cNvPr id="65" name="TextBox 26">
            <a:extLst>
              <a:ext uri="{FF2B5EF4-FFF2-40B4-BE49-F238E27FC236}">
                <a16:creationId xmlns:a16="http://schemas.microsoft.com/office/drawing/2014/main" xmlns="" id="{D0E934EC-DD01-4B34-9328-83CB78B2C619}"/>
              </a:ext>
            </a:extLst>
          </p:cNvPr>
          <p:cNvSpPr txBox="1"/>
          <p:nvPr/>
        </p:nvSpPr>
        <p:spPr>
          <a:xfrm>
            <a:off x="3844952" y="5662920"/>
            <a:ext cx="153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C0099"/>
                </a:solidFill>
                <a:latin typeface="Century Gothic" panose="020B0502020202020204" pitchFamily="34" charset="0"/>
              </a:rPr>
              <a:t>جملة فعلية </a:t>
            </a:r>
            <a:endParaRPr lang="en-US" sz="2000" b="1" dirty="0">
              <a:solidFill>
                <a:srgbClr val="CC0099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TextBox 26">
            <a:extLst>
              <a:ext uri="{FF2B5EF4-FFF2-40B4-BE49-F238E27FC236}">
                <a16:creationId xmlns:a16="http://schemas.microsoft.com/office/drawing/2014/main" xmlns="" id="{D0E934EC-DD01-4B34-9328-83CB78B2C619}"/>
              </a:ext>
            </a:extLst>
          </p:cNvPr>
          <p:cNvSpPr txBox="1"/>
          <p:nvPr/>
        </p:nvSpPr>
        <p:spPr>
          <a:xfrm>
            <a:off x="2216823" y="6300572"/>
            <a:ext cx="4329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C0099"/>
                </a:solidFill>
                <a:latin typeface="Century Gothic" panose="020B0502020202020204" pitchFamily="34" charset="0"/>
              </a:rPr>
              <a:t>الضمير المستتر في الفعل </a:t>
            </a:r>
            <a:r>
              <a:rPr lang="ar-SY" sz="2000" b="1" dirty="0" smtClean="0">
                <a:solidFill>
                  <a:srgbClr val="CC0099"/>
                </a:solidFill>
                <a:latin typeface="Century Gothic" panose="020B0502020202020204" pitchFamily="34" charset="0"/>
              </a:rPr>
              <a:t>( تغدو </a:t>
            </a:r>
            <a:r>
              <a:rPr lang="ar-SY" sz="2000" b="1" dirty="0">
                <a:solidFill>
                  <a:srgbClr val="CC0099"/>
                </a:solidFill>
                <a:latin typeface="Century Gothic" panose="020B0502020202020204" pitchFamily="34" charset="0"/>
              </a:rPr>
              <a:t>)وتقديره (هي )</a:t>
            </a:r>
            <a:endParaRPr lang="en-US" sz="2000" b="1" dirty="0">
              <a:solidFill>
                <a:srgbClr val="CC009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2" dur="200" fill="hold"/>
                                        <p:tgtEl>
                                          <p:spTgt spid="6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"/>
                            </p:stCondLst>
                            <p:childTnLst>
                              <p:par>
                                <p:cTn id="8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8" dur="200" fill="hold"/>
                                        <p:tgtEl>
                                          <p:spTgt spid="5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"/>
                            </p:stCondLst>
                            <p:childTnLst>
                              <p:par>
                                <p:cTn id="11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34" dur="200" fill="hold"/>
                                        <p:tgtEl>
                                          <p:spTgt spid="5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650"/>
                            </p:stCondLst>
                            <p:childTnLst>
                              <p:par>
                                <p:cTn id="13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60" dur="200" fill="hold"/>
                                        <p:tgtEl>
                                          <p:spTgt spid="5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50"/>
                            </p:stCondLst>
                            <p:childTnLst>
                              <p:par>
                                <p:cTn id="16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86" dur="200" fill="hold"/>
                                        <p:tgtEl>
                                          <p:spTgt spid="4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50"/>
                            </p:stCondLst>
                            <p:childTnLst>
                              <p:par>
                                <p:cTn id="19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2" dur="200" fill="hold"/>
                                        <p:tgtEl>
                                          <p:spTgt spid="6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50"/>
                            </p:stCondLst>
                            <p:childTnLst>
                              <p:par>
                                <p:cTn id="2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49" grpId="0"/>
      <p:bldP spid="50" grpId="0" animBg="1"/>
      <p:bldP spid="51" grpId="0" animBg="1"/>
      <p:bldP spid="51" grpId="1" animBg="1"/>
      <p:bldP spid="52" grpId="0"/>
      <p:bldP spid="53" grpId="0" animBg="1"/>
      <p:bldP spid="54" grpId="0" animBg="1"/>
      <p:bldP spid="54" grpId="1" animBg="1"/>
      <p:bldP spid="55" grpId="0"/>
      <p:bldP spid="56" grpId="0" animBg="1"/>
      <p:bldP spid="57" grpId="0" animBg="1"/>
      <p:bldP spid="57" grpId="1" animBg="1"/>
      <p:bldP spid="70" grpId="0"/>
      <p:bldP spid="71" grpId="0"/>
      <p:bldP spid="72" grpId="0"/>
      <p:bldP spid="44" grpId="0"/>
      <p:bldP spid="45" grpId="0" animBg="1"/>
      <p:bldP spid="46" grpId="0" animBg="1"/>
      <p:bldP spid="46" grpId="1" animBg="1"/>
      <p:bldP spid="48" grpId="0"/>
      <p:bldP spid="59" grpId="0" animBg="1"/>
      <p:bldP spid="60" grpId="0" animBg="1"/>
      <p:bldP spid="60" grpId="1" animBg="1"/>
      <p:bldP spid="61" grpId="0"/>
      <p:bldP spid="62" grpId="0" animBg="1"/>
      <p:bldP spid="63" grpId="0" animBg="1"/>
      <p:bldP spid="63" grpId="1" animBg="1"/>
      <p:bldP spid="64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الحال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8" y="4468224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321383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sp>
        <p:nvSpPr>
          <p:cNvPr id="48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9766175" y="1344163"/>
            <a:ext cx="794445" cy="840046"/>
          </a:xfrm>
          <a:prstGeom prst="diamond">
            <a:avLst/>
          </a:prstGeom>
          <a:solidFill>
            <a:srgbClr val="FF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000" b="1" dirty="0" smtClean="0">
                <a:solidFill>
                  <a:srgbClr val="FFFF00"/>
                </a:solidFill>
              </a:rPr>
              <a:t>إذاً</a:t>
            </a:r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49" name="Group 7">
            <a:extLst>
              <a:ext uri="{FF2B5EF4-FFF2-40B4-BE49-F238E27FC236}">
                <a16:creationId xmlns="" xmlns:a16="http://schemas.microsoft.com/office/drawing/2014/main" id="{2A0FEA97-F887-4B7C-A171-0D80399B1E41}"/>
              </a:ext>
            </a:extLst>
          </p:cNvPr>
          <p:cNvGrpSpPr/>
          <p:nvPr/>
        </p:nvGrpSpPr>
        <p:grpSpPr>
          <a:xfrm>
            <a:off x="3843065" y="2928421"/>
            <a:ext cx="6717555" cy="1138235"/>
            <a:chOff x="2504048" y="3898090"/>
            <a:chExt cx="6113887" cy="873539"/>
          </a:xfrm>
        </p:grpSpPr>
        <p:sp>
          <p:nvSpPr>
            <p:cNvPr id="50" name="Rectangle: Top Corners Rounded 12">
              <a:extLst>
                <a:ext uri="{FF2B5EF4-FFF2-40B4-BE49-F238E27FC236}">
                  <a16:creationId xmlns="" xmlns:a16="http://schemas.microsoft.com/office/drawing/2014/main" id="{398415C3-8F33-4784-ABEE-64E3F290188B}"/>
                </a:ext>
              </a:extLst>
            </p:cNvPr>
            <p:cNvSpPr/>
            <p:nvPr/>
          </p:nvSpPr>
          <p:spPr>
            <a:xfrm rot="16200000">
              <a:off x="5124222" y="1277916"/>
              <a:ext cx="873539" cy="6113887"/>
            </a:xfrm>
            <a:prstGeom prst="round2SameRect">
              <a:avLst>
                <a:gd name="adj1" fmla="val 50000"/>
                <a:gd name="adj2" fmla="val 47977"/>
              </a:avLst>
            </a:prstGeom>
            <a:solidFill>
              <a:srgbClr val="CC2A36"/>
            </a:solidFill>
            <a:ln w="28575">
              <a:solidFill>
                <a:srgbClr val="FFFF00"/>
              </a:solidFill>
              <a:prstDash val="lgDashDotDot"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29">
              <a:extLst>
                <a:ext uri="{FF2B5EF4-FFF2-40B4-BE49-F238E27FC236}">
                  <a16:creationId xmlns="" xmlns:a16="http://schemas.microsoft.com/office/drawing/2014/main" id="{31AB2181-B779-450B-A678-8751FF3A0FBF}"/>
                </a:ext>
              </a:extLst>
            </p:cNvPr>
            <p:cNvSpPr txBox="1"/>
            <p:nvPr/>
          </p:nvSpPr>
          <p:spPr>
            <a:xfrm>
              <a:off x="3389501" y="4150265"/>
              <a:ext cx="4930911" cy="354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تكون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الحال  </a:t>
              </a:r>
              <a:r>
                <a:rPr lang="ar-SY" sz="2400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مفردة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أو  </a:t>
              </a:r>
              <a:r>
                <a:rPr lang="ar-SY" sz="2400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جملة اسمية 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أو  </a:t>
              </a:r>
              <a:r>
                <a:rPr lang="ar-SY" sz="2400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جملة فعلية</a:t>
              </a:r>
              <a:endParaRPr lang="en-US" sz="2400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521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4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48" grpId="0" animBg="1"/>
      <p:bldP spid="4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8315" y="-2960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الحال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396229" y="4917078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038600" y="1281513"/>
            <a:ext cx="6336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أُصنِّفُ </a:t>
            </a:r>
            <a:r>
              <a:rPr lang="ar-SY" sz="2000" b="1" dirty="0">
                <a:latin typeface="Century Gothic" panose="020B0502020202020204" pitchFamily="34" charset="0"/>
              </a:rPr>
              <a:t>الأحوال في الأمثلة الآتية </a:t>
            </a:r>
            <a:r>
              <a:rPr lang="ar-SY" sz="2000" b="1" dirty="0" smtClean="0">
                <a:latin typeface="Century Gothic" panose="020B0502020202020204" pitchFamily="34" charset="0"/>
              </a:rPr>
              <a:t>حسب أنواعها </a:t>
            </a:r>
            <a:r>
              <a:rPr lang="ar-SY" sz="2000" b="1" dirty="0">
                <a:latin typeface="Century Gothic" panose="020B0502020202020204" pitchFamily="34" charset="0"/>
              </a:rPr>
              <a:t>في الجدول الآتي: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0548046" y="120724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0374876" y="1218000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3</a:t>
            </a:r>
            <a:endParaRPr lang="en-US" dirty="0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48650" y="1726892"/>
            <a:ext cx="4928876" cy="24356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0701" y="4456715"/>
            <a:ext cx="6586624" cy="2056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9499300" y="5392997"/>
            <a:ext cx="80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ملوماً</a:t>
            </a:r>
          </a:p>
        </p:txBody>
      </p:sp>
      <p:sp>
        <p:nvSpPr>
          <p:cNvPr id="48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9431849" y="6022004"/>
            <a:ext cx="943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محسوراً</a:t>
            </a:r>
          </a:p>
        </p:txBody>
      </p:sp>
      <p:sp>
        <p:nvSpPr>
          <p:cNvPr id="60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103644" y="5392997"/>
            <a:ext cx="1447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وهو ساطع </a:t>
            </a:r>
          </a:p>
        </p:txBody>
      </p:sp>
      <p:sp>
        <p:nvSpPr>
          <p:cNvPr id="61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158274" y="5392997"/>
            <a:ext cx="80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يبكون </a:t>
            </a:r>
          </a:p>
        </p:txBody>
      </p:sp>
    </p:spTree>
    <p:extLst>
      <p:ext uri="{BB962C8B-B14F-4D97-AF65-F5344CB8AC3E}">
        <p14:creationId xmlns:p14="http://schemas.microsoft.com/office/powerpoint/2010/main" val="14432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2" grpId="0"/>
      <p:bldP spid="37" grpId="0" animBg="1"/>
      <p:bldP spid="38" grpId="0" animBg="1"/>
      <p:bldP spid="38" grpId="1" animBg="1"/>
      <p:bldP spid="49" grpId="0"/>
      <p:bldP spid="48" grpId="0"/>
      <p:bldP spid="60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910712" y="-321341"/>
            <a:ext cx="832332" cy="2365989"/>
            <a:chOff x="1232840" y="335569"/>
            <a:chExt cx="832332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572729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الحال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216144" y="4865770"/>
            <a:ext cx="1728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grpSp>
        <p:nvGrpSpPr>
          <p:cNvPr id="65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29744" y="1258164"/>
            <a:ext cx="828739" cy="523220"/>
            <a:chOff x="2093494" y="1198097"/>
            <a:chExt cx="2173623" cy="1372306"/>
          </a:xfrm>
        </p:grpSpPr>
        <p:sp>
          <p:nvSpPr>
            <p:cNvPr id="66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68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949427" y="1313170"/>
            <a:ext cx="365760" cy="365760"/>
          </a:xfrm>
          <a:prstGeom prst="rect">
            <a:avLst/>
          </a:prstGeom>
        </p:spPr>
      </p:pic>
      <p:sp>
        <p:nvSpPr>
          <p:cNvPr id="70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9985581" y="654273"/>
            <a:ext cx="109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رابعاً-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6361871" y="1321160"/>
            <a:ext cx="4421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1- </a:t>
            </a:r>
            <a:r>
              <a:rPr lang="ar-SY" sz="2000" b="1" dirty="0" smtClean="0">
                <a:latin typeface="Century Gothic" panose="020B0502020202020204" pitchFamily="34" charset="0"/>
              </a:rPr>
              <a:t>أتعاونُ </a:t>
            </a:r>
            <a:r>
              <a:rPr lang="ar-SY" sz="2000" b="1" dirty="0">
                <a:latin typeface="Century Gothic" panose="020B0502020202020204" pitchFamily="34" charset="0"/>
              </a:rPr>
              <a:t>مع من يجاورني؛ لإكمال الشكل الآتي :</a:t>
            </a:r>
          </a:p>
        </p:txBody>
      </p:sp>
      <p:grpSp>
        <p:nvGrpSpPr>
          <p:cNvPr id="121" name="Group 30">
            <a:extLst>
              <a:ext uri="{FF2B5EF4-FFF2-40B4-BE49-F238E27FC236}">
                <a16:creationId xmlns="" xmlns:a16="http://schemas.microsoft.com/office/drawing/2014/main" id="{6A7AF0F0-E6EC-4B84-85D8-D848BAB1E3A3}"/>
              </a:ext>
            </a:extLst>
          </p:cNvPr>
          <p:cNvGrpSpPr/>
          <p:nvPr/>
        </p:nvGrpSpPr>
        <p:grpSpPr>
          <a:xfrm>
            <a:off x="9577006" y="2720628"/>
            <a:ext cx="2088881" cy="2088880"/>
            <a:chOff x="7823215" y="1520316"/>
            <a:chExt cx="1748511" cy="1748511"/>
          </a:xfrm>
        </p:grpSpPr>
        <p:grpSp>
          <p:nvGrpSpPr>
            <p:cNvPr id="128" name="Group 31">
              <a:extLst>
                <a:ext uri="{FF2B5EF4-FFF2-40B4-BE49-F238E27FC236}">
                  <a16:creationId xmlns="" xmlns:a16="http://schemas.microsoft.com/office/drawing/2014/main" id="{15247EF5-31C8-47A6-A2EA-40E3EB419946}"/>
                </a:ext>
              </a:extLst>
            </p:cNvPr>
            <p:cNvGrpSpPr/>
            <p:nvPr/>
          </p:nvGrpSpPr>
          <p:grpSpPr>
            <a:xfrm>
              <a:off x="7823215" y="1520316"/>
              <a:ext cx="1748511" cy="1748511"/>
              <a:chOff x="7530219" y="1520201"/>
              <a:chExt cx="1755921" cy="1755921"/>
            </a:xfrm>
          </p:grpSpPr>
          <p:sp>
            <p:nvSpPr>
              <p:cNvPr id="130" name="Oval 33">
                <a:extLst>
                  <a:ext uri="{FF2B5EF4-FFF2-40B4-BE49-F238E27FC236}">
                    <a16:creationId xmlns="" xmlns:a16="http://schemas.microsoft.com/office/drawing/2014/main" id="{DF0A8F31-C7CC-48CB-B6CF-370B14367090}"/>
                  </a:ext>
                </a:extLst>
              </p:cNvPr>
              <p:cNvSpPr/>
              <p:nvPr/>
            </p:nvSpPr>
            <p:spPr>
              <a:xfrm>
                <a:off x="7757965" y="1756652"/>
                <a:ext cx="1283018" cy="1283018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Circle: Hollow 34">
                <a:extLst>
                  <a:ext uri="{FF2B5EF4-FFF2-40B4-BE49-F238E27FC236}">
                    <a16:creationId xmlns="" xmlns:a16="http://schemas.microsoft.com/office/drawing/2014/main" id="{C5079127-AEAC-4AE1-9548-F09F4287F6F1}"/>
                  </a:ext>
                </a:extLst>
              </p:cNvPr>
              <p:cNvSpPr/>
              <p:nvPr/>
            </p:nvSpPr>
            <p:spPr>
              <a:xfrm>
                <a:off x="7530219" y="1520201"/>
                <a:ext cx="1755921" cy="1755921"/>
              </a:xfrm>
              <a:prstGeom prst="donut">
                <a:avLst>
                  <a:gd name="adj" fmla="val 12600"/>
                </a:avLst>
              </a:prstGeom>
              <a:solidFill>
                <a:srgbClr val="003366">
                  <a:alpha val="3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9" name="TextBox 32">
              <a:extLst>
                <a:ext uri="{FF2B5EF4-FFF2-40B4-BE49-F238E27FC236}">
                  <a16:creationId xmlns="" xmlns:a16="http://schemas.microsoft.com/office/drawing/2014/main" id="{311EC718-46B5-48E8-89B7-D8C251DB5CC1}"/>
                </a:ext>
              </a:extLst>
            </p:cNvPr>
            <p:cNvSpPr txBox="1"/>
            <p:nvPr/>
          </p:nvSpPr>
          <p:spPr>
            <a:xfrm>
              <a:off x="8050000" y="2221958"/>
              <a:ext cx="1235473" cy="334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Oswald" panose="02000503000000000000" pitchFamily="2" charset="0"/>
                </a:rPr>
                <a:t>الحال</a:t>
              </a:r>
              <a:endParaRPr lang="ar-SY" sz="2000" b="1" dirty="0" smtClean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122" name="Oval 68">
            <a:extLst>
              <a:ext uri="{FF2B5EF4-FFF2-40B4-BE49-F238E27FC236}">
                <a16:creationId xmlns="" xmlns:a16="http://schemas.microsoft.com/office/drawing/2014/main" id="{A302BA89-29AA-438E-8455-E9234E86096D}"/>
              </a:ext>
            </a:extLst>
          </p:cNvPr>
          <p:cNvSpPr/>
          <p:nvPr/>
        </p:nvSpPr>
        <p:spPr>
          <a:xfrm>
            <a:off x="6771783" y="3276781"/>
            <a:ext cx="1130159" cy="1130159"/>
          </a:xfrm>
          <a:prstGeom prst="ellipse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69">
            <a:extLst>
              <a:ext uri="{FF2B5EF4-FFF2-40B4-BE49-F238E27FC236}">
                <a16:creationId xmlns="" xmlns:a16="http://schemas.microsoft.com/office/drawing/2014/main" id="{30730B90-3C4A-45C7-A9F4-A9BED031206C}"/>
              </a:ext>
            </a:extLst>
          </p:cNvPr>
          <p:cNvSpPr txBox="1"/>
          <p:nvPr/>
        </p:nvSpPr>
        <p:spPr>
          <a:xfrm>
            <a:off x="6930919" y="3608571"/>
            <a:ext cx="971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chemeClr val="bg1"/>
                </a:solidFill>
              </a:rPr>
              <a:t>صاحب</a:t>
            </a:r>
            <a:endParaRPr lang="ar-SY" b="1" dirty="0">
              <a:solidFill>
                <a:schemeClr val="bg1"/>
              </a:solidFill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</a:rPr>
              <a:t>الحال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24" name="Straight Arrow Connector 86">
            <a:extLst>
              <a:ext uri="{FF2B5EF4-FFF2-40B4-BE49-F238E27FC236}">
                <a16:creationId xmlns="" xmlns:a16="http://schemas.microsoft.com/office/drawing/2014/main" id="{11CD7CBB-3BFF-4AD0-9057-2A4D5FC7AB1C}"/>
              </a:ext>
            </a:extLst>
          </p:cNvPr>
          <p:cNvCxnSpPr>
            <a:cxnSpLocks/>
          </p:cNvCxnSpPr>
          <p:nvPr/>
        </p:nvCxnSpPr>
        <p:spPr>
          <a:xfrm flipH="1">
            <a:off x="8572500" y="3732199"/>
            <a:ext cx="911986" cy="2670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68">
            <a:extLst>
              <a:ext uri="{FF2B5EF4-FFF2-40B4-BE49-F238E27FC236}">
                <a16:creationId xmlns="" xmlns:a16="http://schemas.microsoft.com/office/drawing/2014/main" id="{A302BA89-29AA-438E-8455-E9234E86096D}"/>
              </a:ext>
            </a:extLst>
          </p:cNvPr>
          <p:cNvSpPr/>
          <p:nvPr/>
        </p:nvSpPr>
        <p:spPr>
          <a:xfrm>
            <a:off x="6897852" y="2094940"/>
            <a:ext cx="1006629" cy="1006628"/>
          </a:xfrm>
          <a:prstGeom prst="ellipse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69">
            <a:extLst>
              <a:ext uri="{FF2B5EF4-FFF2-40B4-BE49-F238E27FC236}">
                <a16:creationId xmlns="" xmlns:a16="http://schemas.microsoft.com/office/drawing/2014/main" id="{30730B90-3C4A-45C7-A9F4-A9BED031206C}"/>
              </a:ext>
            </a:extLst>
          </p:cNvPr>
          <p:cNvSpPr txBox="1"/>
          <p:nvPr/>
        </p:nvSpPr>
        <p:spPr>
          <a:xfrm>
            <a:off x="6951389" y="2301349"/>
            <a:ext cx="864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chemeClr val="bg1"/>
                </a:solidFill>
              </a:rPr>
              <a:t>تعريفها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127" name="Straight Arrow Connector 86">
            <a:extLst>
              <a:ext uri="{FF2B5EF4-FFF2-40B4-BE49-F238E27FC236}">
                <a16:creationId xmlns="" xmlns:a16="http://schemas.microsoft.com/office/drawing/2014/main" id="{11CD7CBB-3BFF-4AD0-9057-2A4D5FC7AB1C}"/>
              </a:ext>
            </a:extLst>
          </p:cNvPr>
          <p:cNvCxnSpPr>
            <a:cxnSpLocks/>
          </p:cNvCxnSpPr>
          <p:nvPr/>
        </p:nvCxnSpPr>
        <p:spPr>
          <a:xfrm>
            <a:off x="8879135" y="2704814"/>
            <a:ext cx="73421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86">
            <a:extLst>
              <a:ext uri="{FF2B5EF4-FFF2-40B4-BE49-F238E27FC236}">
                <a16:creationId xmlns="" xmlns:a16="http://schemas.microsoft.com/office/drawing/2014/main" id="{11CD7CBB-3BFF-4AD0-9057-2A4D5FC7AB1C}"/>
              </a:ext>
            </a:extLst>
          </p:cNvPr>
          <p:cNvCxnSpPr>
            <a:cxnSpLocks/>
          </p:cNvCxnSpPr>
          <p:nvPr/>
        </p:nvCxnSpPr>
        <p:spPr>
          <a:xfrm flipH="1">
            <a:off x="9059353" y="4985015"/>
            <a:ext cx="670053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68">
            <a:extLst>
              <a:ext uri="{FF2B5EF4-FFF2-40B4-BE49-F238E27FC236}">
                <a16:creationId xmlns="" xmlns:a16="http://schemas.microsoft.com/office/drawing/2014/main" id="{A302BA89-29AA-438E-8455-E9234E86096D}"/>
              </a:ext>
            </a:extLst>
          </p:cNvPr>
          <p:cNvSpPr/>
          <p:nvPr/>
        </p:nvSpPr>
        <p:spPr>
          <a:xfrm>
            <a:off x="6771782" y="4533980"/>
            <a:ext cx="1130159" cy="1130159"/>
          </a:xfrm>
          <a:prstGeom prst="ellipse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9">
            <a:extLst>
              <a:ext uri="{FF2B5EF4-FFF2-40B4-BE49-F238E27FC236}">
                <a16:creationId xmlns="" xmlns:a16="http://schemas.microsoft.com/office/drawing/2014/main" id="{30730B90-3C4A-45C7-A9F4-A9BED031206C}"/>
              </a:ext>
            </a:extLst>
          </p:cNvPr>
          <p:cNvSpPr txBox="1"/>
          <p:nvPr/>
        </p:nvSpPr>
        <p:spPr>
          <a:xfrm>
            <a:off x="6930918" y="4865770"/>
            <a:ext cx="971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chemeClr val="bg1"/>
                </a:solidFill>
              </a:rPr>
              <a:t>أنواع</a:t>
            </a:r>
            <a:endParaRPr lang="ar-SY" b="1" dirty="0">
              <a:solidFill>
                <a:schemeClr val="bg1"/>
              </a:solidFill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</a:rPr>
              <a:t>الحال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3204681" y="595452"/>
            <a:ext cx="3825447" cy="2838119"/>
            <a:chOff x="3204681" y="595452"/>
            <a:chExt cx="3825447" cy="2838119"/>
          </a:xfrm>
        </p:grpSpPr>
        <p:sp>
          <p:nvSpPr>
            <p:cNvPr id="62" name="Freeform: Shape 58">
              <a:extLst>
                <a:ext uri="{FF2B5EF4-FFF2-40B4-BE49-F238E27FC236}">
                  <a16:creationId xmlns:a16="http://schemas.microsoft.com/office/drawing/2014/main" xmlns="" id="{F796F4F0-4829-4647-83C3-A88700989A8B}"/>
                </a:ext>
              </a:extLst>
            </p:cNvPr>
            <p:cNvSpPr/>
            <p:nvPr/>
          </p:nvSpPr>
          <p:spPr>
            <a:xfrm rot="2724273">
              <a:off x="3698345" y="101788"/>
              <a:ext cx="2838119" cy="3825447"/>
            </a:xfrm>
            <a:custGeom>
              <a:avLst/>
              <a:gdLst>
                <a:gd name="connsiteX0" fmla="*/ 2171870 w 2171870"/>
                <a:gd name="connsiteY0" fmla="*/ 0 h 2927423"/>
                <a:gd name="connsiteX1" fmla="*/ 2171870 w 2171870"/>
                <a:gd name="connsiteY1" fmla="*/ 1511105 h 2927423"/>
                <a:gd name="connsiteX2" fmla="*/ 912032 w 2171870"/>
                <a:gd name="connsiteY2" fmla="*/ 2770943 h 2927423"/>
                <a:gd name="connsiteX3" fmla="*/ 156480 w 2171870"/>
                <a:gd name="connsiteY3" fmla="*/ 2770943 h 2927423"/>
                <a:gd name="connsiteX4" fmla="*/ 156480 w 2171870"/>
                <a:gd name="connsiteY4" fmla="*/ 2015391 h 2927423"/>
                <a:gd name="connsiteX5" fmla="*/ 2171870 w 2171870"/>
                <a:gd name="connsiteY5" fmla="*/ 0 h 2927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1870" h="2927423">
                  <a:moveTo>
                    <a:pt x="2171870" y="0"/>
                  </a:moveTo>
                  <a:lnTo>
                    <a:pt x="2171870" y="1511105"/>
                  </a:lnTo>
                  <a:lnTo>
                    <a:pt x="912032" y="2770943"/>
                  </a:lnTo>
                  <a:cubicBezTo>
                    <a:pt x="703392" y="2979583"/>
                    <a:pt x="365119" y="2979583"/>
                    <a:pt x="156480" y="2770943"/>
                  </a:cubicBezTo>
                  <a:cubicBezTo>
                    <a:pt x="-52160" y="2562303"/>
                    <a:pt x="-52160" y="2224031"/>
                    <a:pt x="156480" y="2015391"/>
                  </a:cubicBezTo>
                  <a:lnTo>
                    <a:pt x="217187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88496">
                  <a:srgbClr val="FFC000">
                    <a:alpha val="0"/>
                  </a:srgbClr>
                </a:gs>
                <a:gs pos="46000">
                  <a:srgbClr val="FFC000">
                    <a:alpha val="43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TextBox 40">
              <a:extLst>
                <a:ext uri="{FF2B5EF4-FFF2-40B4-BE49-F238E27FC236}">
                  <a16:creationId xmlns="" xmlns:a16="http://schemas.microsoft.com/office/drawing/2014/main" id="{86D070C6-70F9-4883-B132-92C51609905B}"/>
                </a:ext>
              </a:extLst>
            </p:cNvPr>
            <p:cNvSpPr txBox="1"/>
            <p:nvPr/>
          </p:nvSpPr>
          <p:spPr>
            <a:xfrm>
              <a:off x="3263971" y="1890082"/>
              <a:ext cx="316498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اسم نكرة منصوب يبين هيأة صاحبه وقت حدوث الفعل </a:t>
              </a:r>
            </a:p>
            <a:p>
              <a:pPr algn="ctr"/>
              <a:endParaRPr lang="ar-SY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" name="مجموعة 5"/>
          <p:cNvGrpSpPr/>
          <p:nvPr/>
        </p:nvGrpSpPr>
        <p:grpSpPr>
          <a:xfrm>
            <a:off x="2759072" y="2389585"/>
            <a:ext cx="3942574" cy="2752741"/>
            <a:chOff x="2759072" y="2389585"/>
            <a:chExt cx="3942574" cy="2752741"/>
          </a:xfrm>
        </p:grpSpPr>
        <p:sp>
          <p:nvSpPr>
            <p:cNvPr id="69" name="Freeform: Shape 58">
              <a:extLst>
                <a:ext uri="{FF2B5EF4-FFF2-40B4-BE49-F238E27FC236}">
                  <a16:creationId xmlns:a16="http://schemas.microsoft.com/office/drawing/2014/main" xmlns="" id="{F796F4F0-4829-4647-83C3-A88700989A8B}"/>
                </a:ext>
              </a:extLst>
            </p:cNvPr>
            <p:cNvSpPr/>
            <p:nvPr/>
          </p:nvSpPr>
          <p:spPr>
            <a:xfrm rot="2724273">
              <a:off x="3470092" y="1910772"/>
              <a:ext cx="2752741" cy="3710367"/>
            </a:xfrm>
            <a:custGeom>
              <a:avLst/>
              <a:gdLst>
                <a:gd name="connsiteX0" fmla="*/ 2171870 w 2171870"/>
                <a:gd name="connsiteY0" fmla="*/ 0 h 2927423"/>
                <a:gd name="connsiteX1" fmla="*/ 2171870 w 2171870"/>
                <a:gd name="connsiteY1" fmla="*/ 1511105 h 2927423"/>
                <a:gd name="connsiteX2" fmla="*/ 912032 w 2171870"/>
                <a:gd name="connsiteY2" fmla="*/ 2770943 h 2927423"/>
                <a:gd name="connsiteX3" fmla="*/ 156480 w 2171870"/>
                <a:gd name="connsiteY3" fmla="*/ 2770943 h 2927423"/>
                <a:gd name="connsiteX4" fmla="*/ 156480 w 2171870"/>
                <a:gd name="connsiteY4" fmla="*/ 2015391 h 2927423"/>
                <a:gd name="connsiteX5" fmla="*/ 2171870 w 2171870"/>
                <a:gd name="connsiteY5" fmla="*/ 0 h 2927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1870" h="2927423">
                  <a:moveTo>
                    <a:pt x="2171870" y="0"/>
                  </a:moveTo>
                  <a:lnTo>
                    <a:pt x="2171870" y="1511105"/>
                  </a:lnTo>
                  <a:lnTo>
                    <a:pt x="912032" y="2770943"/>
                  </a:lnTo>
                  <a:cubicBezTo>
                    <a:pt x="703392" y="2979583"/>
                    <a:pt x="365119" y="2979583"/>
                    <a:pt x="156480" y="2770943"/>
                  </a:cubicBezTo>
                  <a:cubicBezTo>
                    <a:pt x="-52160" y="2562303"/>
                    <a:pt x="-52160" y="2224031"/>
                    <a:pt x="156480" y="2015391"/>
                  </a:cubicBezTo>
                  <a:lnTo>
                    <a:pt x="217187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88496">
                  <a:srgbClr val="FFC000">
                    <a:alpha val="0"/>
                  </a:srgbClr>
                </a:gs>
                <a:gs pos="46000">
                  <a:srgbClr val="FFC000">
                    <a:alpha val="43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TextBox 40">
              <a:extLst>
                <a:ext uri="{FF2B5EF4-FFF2-40B4-BE49-F238E27FC236}">
                  <a16:creationId xmlns="" xmlns:a16="http://schemas.microsoft.com/office/drawing/2014/main" id="{86D070C6-70F9-4883-B132-92C51609905B}"/>
                </a:ext>
              </a:extLst>
            </p:cNvPr>
            <p:cNvSpPr txBox="1"/>
            <p:nvPr/>
          </p:nvSpPr>
          <p:spPr>
            <a:xfrm>
              <a:off x="2759072" y="3431724"/>
              <a:ext cx="366790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latin typeface="Century Gothic" panose="020B0502020202020204" pitchFamily="34" charset="0"/>
                </a:rPr>
                <a:t>صاحب </a:t>
              </a:r>
              <a:r>
                <a:rPr lang="ar-SY" b="1" dirty="0">
                  <a:latin typeface="Century Gothic" panose="020B0502020202020204" pitchFamily="34" charset="0"/>
                </a:rPr>
                <a:t>الحال ا</a:t>
              </a:r>
              <a:r>
                <a:rPr lang="ar-SY" b="1" dirty="0" smtClean="0">
                  <a:latin typeface="Century Gothic" panose="020B0502020202020204" pitchFamily="34" charset="0"/>
                </a:rPr>
                <a:t>سم </a:t>
              </a: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معرفة</a:t>
              </a:r>
              <a:r>
                <a:rPr lang="ar-SY" b="1" dirty="0" smtClean="0">
                  <a:latin typeface="Century Gothic" panose="020B0502020202020204" pitchFamily="34" charset="0"/>
                </a:rPr>
                <a:t>، </a:t>
              </a:r>
              <a:r>
                <a:rPr lang="ar-SY" b="1" dirty="0">
                  <a:latin typeface="Century Gothic" panose="020B0502020202020204" pitchFamily="34" charset="0"/>
                </a:rPr>
                <a:t>قد </a:t>
              </a:r>
              <a:r>
                <a:rPr lang="ar-SY" b="1" dirty="0" smtClean="0">
                  <a:latin typeface="Century Gothic" panose="020B0502020202020204" pitchFamily="34" charset="0"/>
                </a:rPr>
                <a:t>يكون </a:t>
              </a:r>
              <a:r>
                <a:rPr lang="ar-SY" b="1" dirty="0">
                  <a:latin typeface="Century Gothic" panose="020B0502020202020204" pitchFamily="34" charset="0"/>
                </a:rPr>
                <a:t>الفاعل أو </a:t>
              </a: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المفعول به </a:t>
              </a:r>
              <a:r>
                <a:rPr lang="ar-SY" b="1" dirty="0" smtClean="0">
                  <a:latin typeface="Century Gothic" panose="020B0502020202020204" pitchFamily="34" charset="0"/>
                </a:rPr>
                <a:t>أو </a:t>
              </a: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اسم فاعل </a:t>
              </a:r>
            </a:p>
            <a:p>
              <a:pPr algn="r"/>
              <a:r>
                <a:rPr lang="ar-SY" b="1" dirty="0" smtClean="0">
                  <a:latin typeface="Century Gothic" panose="020B0502020202020204" pitchFamily="34" charset="0"/>
                </a:rPr>
                <a:t>-</a:t>
              </a:r>
              <a:r>
                <a:rPr lang="ar-SY" b="1" dirty="0">
                  <a:latin typeface="Century Gothic" panose="020B0502020202020204" pitchFamily="34" charset="0"/>
                </a:rPr>
                <a:t>تطابق </a:t>
              </a:r>
              <a:r>
                <a:rPr lang="ar-SY" b="1" dirty="0" smtClean="0">
                  <a:latin typeface="Century Gothic" panose="020B0502020202020204" pitchFamily="34" charset="0"/>
                </a:rPr>
                <a:t>الحال </a:t>
              </a:r>
              <a:r>
                <a:rPr lang="ar-SY" b="1" dirty="0">
                  <a:latin typeface="Century Gothic" panose="020B0502020202020204" pitchFamily="34" charset="0"/>
                </a:rPr>
                <a:t>المفردة </a:t>
              </a:r>
              <a:r>
                <a:rPr lang="ar-SY" b="1" dirty="0" smtClean="0">
                  <a:latin typeface="Century Gothic" panose="020B0502020202020204" pitchFamily="34" charset="0"/>
                </a:rPr>
                <a:t>صاحبها في </a:t>
              </a: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التذكير</a:t>
              </a:r>
              <a:r>
                <a:rPr lang="ar-SY" b="1" dirty="0" smtClean="0">
                  <a:latin typeface="Century Gothic" panose="020B0502020202020204" pitchFamily="34" charset="0"/>
                </a:rPr>
                <a:t> </a:t>
              </a:r>
              <a:r>
                <a:rPr lang="ar-SY" b="1" dirty="0">
                  <a:latin typeface="Century Gothic" panose="020B0502020202020204" pitchFamily="34" charset="0"/>
                </a:rPr>
                <a:t>أ</a:t>
              </a:r>
              <a:r>
                <a:rPr lang="ar-SY" b="1" dirty="0" smtClean="0">
                  <a:latin typeface="Century Gothic" panose="020B0502020202020204" pitchFamily="34" charset="0"/>
                </a:rPr>
                <a:t>و </a:t>
              </a: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التأنيث</a:t>
              </a:r>
              <a:r>
                <a:rPr lang="ar-SY" b="1" dirty="0" smtClean="0">
                  <a:latin typeface="Century Gothic" panose="020B0502020202020204" pitchFamily="34" charset="0"/>
                </a:rPr>
                <a:t> و في </a:t>
              </a: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العدد</a:t>
              </a:r>
              <a:r>
                <a:rPr lang="ar-SY" b="1" dirty="0" smtClean="0">
                  <a:latin typeface="Century Gothic" panose="020B0502020202020204" pitchFamily="34" charset="0"/>
                </a:rPr>
                <a:t> (الإفراد أو </a:t>
              </a: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التثنية</a:t>
              </a:r>
              <a:r>
                <a:rPr lang="ar-SY" b="1" dirty="0" smtClean="0">
                  <a:latin typeface="Century Gothic" panose="020B0502020202020204" pitchFamily="34" charset="0"/>
                </a:rPr>
                <a:t> أو </a:t>
              </a: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الجمع</a:t>
              </a:r>
              <a:r>
                <a:rPr lang="ar-SY" b="1" dirty="0" smtClean="0">
                  <a:latin typeface="Century Gothic" panose="020B0502020202020204" pitchFamily="34" charset="0"/>
                </a:rPr>
                <a:t>)</a:t>
              </a:r>
              <a:endParaRPr lang="ar-SY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مجموعة 6"/>
          <p:cNvGrpSpPr/>
          <p:nvPr/>
        </p:nvGrpSpPr>
        <p:grpSpPr>
          <a:xfrm>
            <a:off x="2771772" y="4091592"/>
            <a:ext cx="3628319" cy="2555343"/>
            <a:chOff x="2771772" y="4091592"/>
            <a:chExt cx="3628319" cy="2555343"/>
          </a:xfrm>
        </p:grpSpPr>
        <p:sp>
          <p:nvSpPr>
            <p:cNvPr id="71" name="Freeform: Shape 58">
              <a:extLst>
                <a:ext uri="{FF2B5EF4-FFF2-40B4-BE49-F238E27FC236}">
                  <a16:creationId xmlns:a16="http://schemas.microsoft.com/office/drawing/2014/main" xmlns="" id="{F796F4F0-4829-4647-83C3-A88700989A8B}"/>
                </a:ext>
              </a:extLst>
            </p:cNvPr>
            <p:cNvSpPr/>
            <p:nvPr/>
          </p:nvSpPr>
          <p:spPr>
            <a:xfrm rot="2724273">
              <a:off x="3400269" y="3647114"/>
              <a:ext cx="2555343" cy="3444300"/>
            </a:xfrm>
            <a:custGeom>
              <a:avLst/>
              <a:gdLst>
                <a:gd name="connsiteX0" fmla="*/ 2171870 w 2171870"/>
                <a:gd name="connsiteY0" fmla="*/ 0 h 2927423"/>
                <a:gd name="connsiteX1" fmla="*/ 2171870 w 2171870"/>
                <a:gd name="connsiteY1" fmla="*/ 1511105 h 2927423"/>
                <a:gd name="connsiteX2" fmla="*/ 912032 w 2171870"/>
                <a:gd name="connsiteY2" fmla="*/ 2770943 h 2927423"/>
                <a:gd name="connsiteX3" fmla="*/ 156480 w 2171870"/>
                <a:gd name="connsiteY3" fmla="*/ 2770943 h 2927423"/>
                <a:gd name="connsiteX4" fmla="*/ 156480 w 2171870"/>
                <a:gd name="connsiteY4" fmla="*/ 2015391 h 2927423"/>
                <a:gd name="connsiteX5" fmla="*/ 2171870 w 2171870"/>
                <a:gd name="connsiteY5" fmla="*/ 0 h 2927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1870" h="2927423">
                  <a:moveTo>
                    <a:pt x="2171870" y="0"/>
                  </a:moveTo>
                  <a:lnTo>
                    <a:pt x="2171870" y="1511105"/>
                  </a:lnTo>
                  <a:lnTo>
                    <a:pt x="912032" y="2770943"/>
                  </a:lnTo>
                  <a:cubicBezTo>
                    <a:pt x="703392" y="2979583"/>
                    <a:pt x="365119" y="2979583"/>
                    <a:pt x="156480" y="2770943"/>
                  </a:cubicBezTo>
                  <a:cubicBezTo>
                    <a:pt x="-52160" y="2562303"/>
                    <a:pt x="-52160" y="2224031"/>
                    <a:pt x="156480" y="2015391"/>
                  </a:cubicBezTo>
                  <a:lnTo>
                    <a:pt x="217187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88496">
                  <a:srgbClr val="FFC000">
                    <a:alpha val="0"/>
                  </a:srgbClr>
                </a:gs>
                <a:gs pos="46000">
                  <a:srgbClr val="FFC000">
                    <a:alpha val="43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TextBox 40">
              <a:extLst>
                <a:ext uri="{FF2B5EF4-FFF2-40B4-BE49-F238E27FC236}">
                  <a16:creationId xmlns="" xmlns:a16="http://schemas.microsoft.com/office/drawing/2014/main" id="{86D070C6-70F9-4883-B132-92C51609905B}"/>
                </a:ext>
              </a:extLst>
            </p:cNvPr>
            <p:cNvSpPr txBox="1"/>
            <p:nvPr/>
          </p:nvSpPr>
          <p:spPr>
            <a:xfrm>
              <a:off x="2771772" y="5138880"/>
              <a:ext cx="31189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1-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 مفرد      </a:t>
              </a:r>
              <a:endParaRPr lang="ar-SY" sz="2000" b="1" dirty="0">
                <a:latin typeface="Century Gothic" panose="020B0502020202020204" pitchFamily="34" charset="0"/>
              </a:endParaRPr>
            </a:p>
            <a:p>
              <a:pPr algn="ctr"/>
              <a:r>
                <a:rPr lang="ar-SY" sz="2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2-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 جملة </a:t>
              </a:r>
              <a:r>
                <a:rPr lang="ar-SY" sz="2000" b="1" dirty="0">
                  <a:latin typeface="Century Gothic" panose="020B0502020202020204" pitchFamily="34" charset="0"/>
                </a:rPr>
                <a:t>اسمية</a:t>
              </a:r>
            </a:p>
            <a:p>
              <a:pPr algn="ctr"/>
              <a:r>
                <a:rPr lang="ar-SY" sz="2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3-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 جملة </a:t>
              </a:r>
              <a:r>
                <a:rPr lang="ar-SY" sz="2000" b="1" dirty="0">
                  <a:latin typeface="Century Gothic" panose="020B0502020202020204" pitchFamily="34" charset="0"/>
                </a:rPr>
                <a:t>فعلية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215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0"/>
                            </p:stCondLst>
                            <p:childTnLst>
                              <p:par>
                                <p:cTn id="14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500"/>
                            </p:stCondLst>
                            <p:childTnLst>
                              <p:par>
                                <p:cTn id="15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000"/>
                            </p:stCondLst>
                            <p:childTnLst>
                              <p:par>
                                <p:cTn id="15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000"/>
                            </p:stCondLst>
                            <p:childTnLst>
                              <p:par>
                                <p:cTn id="17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7500"/>
                            </p:stCondLst>
                            <p:childTnLst>
                              <p:par>
                                <p:cTn id="18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70" grpId="0"/>
      <p:bldP spid="64" grpId="0"/>
      <p:bldP spid="122" grpId="0" animBg="1"/>
      <p:bldP spid="123" grpId="0"/>
      <p:bldP spid="125" grpId="0" animBg="1"/>
      <p:bldP spid="126" grpId="0"/>
      <p:bldP spid="60" grpId="0" animBg="1"/>
      <p:bldP spid="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الحال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321383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181600" y="1238524"/>
            <a:ext cx="5193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أضعُ </a:t>
            </a:r>
            <a:r>
              <a:rPr lang="ar-SY" sz="2000" b="1" dirty="0">
                <a:latin typeface="Century Gothic" panose="020B0502020202020204" pitchFamily="34" charset="0"/>
              </a:rPr>
              <a:t>العبارات الآتية في جمل مفيدة بحيث تكون </a:t>
            </a:r>
            <a:r>
              <a:rPr lang="ar-SY" sz="2000" b="1" dirty="0" smtClean="0">
                <a:latin typeface="Century Gothic" panose="020B0502020202020204" pitchFamily="34" charset="0"/>
              </a:rPr>
              <a:t>أحوالاً</a:t>
            </a:r>
            <a:r>
              <a:rPr lang="ar-SY" sz="2000" b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0548046" y="120724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0374876" y="1218000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2</a:t>
            </a:r>
            <a:endParaRPr lang="en-US" dirty="0"/>
          </a:p>
        </p:txBody>
      </p:sp>
      <p:grpSp>
        <p:nvGrpSpPr>
          <p:cNvPr id="45" name="Group 35">
            <a:extLst>
              <a:ext uri="{FF2B5EF4-FFF2-40B4-BE49-F238E27FC236}">
                <a16:creationId xmlns=""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947600" y="2029800"/>
            <a:ext cx="3365118" cy="761433"/>
            <a:chOff x="5413659" y="1364860"/>
            <a:chExt cx="3914383" cy="1226820"/>
          </a:xfrm>
        </p:grpSpPr>
        <p:grpSp>
          <p:nvGrpSpPr>
            <p:cNvPr id="46" name="Group 30">
              <a:extLst>
                <a:ext uri="{FF2B5EF4-FFF2-40B4-BE49-F238E27FC236}">
                  <a16:creationId xmlns=""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61" name="Rectangle: Top Corners Rounded 26">
                <a:extLst>
                  <a:ext uri="{FF2B5EF4-FFF2-40B4-BE49-F238E27FC236}">
                    <a16:creationId xmlns=""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: Shape 29">
                <a:extLst>
                  <a:ext uri="{FF2B5EF4-FFF2-40B4-BE49-F238E27FC236}">
                    <a16:creationId xmlns=""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31">
              <a:extLst>
                <a:ext uri="{FF2B5EF4-FFF2-40B4-BE49-F238E27FC236}">
                  <a16:creationId xmlns=""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382626" cy="644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9" name="TextBox 33">
              <a:extLst>
                <a:ext uri="{FF2B5EF4-FFF2-40B4-BE49-F238E27FC236}">
                  <a16:creationId xmlns=""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792087" y="1727291"/>
              <a:ext cx="3010487" cy="644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الصغيران يحترمان الكبير</a:t>
              </a:r>
              <a:endParaRPr lang="en-US" sz="20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0" name="TextBox 34">
              <a:extLst>
                <a:ext uri="{FF2B5EF4-FFF2-40B4-BE49-F238E27FC236}">
                  <a16:creationId xmlns=""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688959" y="1581218"/>
              <a:ext cx="3010487" cy="371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900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6" name="Group 64">
            <a:extLst>
              <a:ext uri="{FF2B5EF4-FFF2-40B4-BE49-F238E27FC236}">
                <a16:creationId xmlns="" xmlns:a16="http://schemas.microsoft.com/office/drawing/2014/main" id="{B4722E80-26B1-49A7-A77F-B1A779C192A3}"/>
              </a:ext>
            </a:extLst>
          </p:cNvPr>
          <p:cNvGrpSpPr/>
          <p:nvPr/>
        </p:nvGrpSpPr>
        <p:grpSpPr>
          <a:xfrm>
            <a:off x="3923294" y="2995339"/>
            <a:ext cx="3365118" cy="761434"/>
            <a:chOff x="5413659" y="1364860"/>
            <a:chExt cx="3914383" cy="1226820"/>
          </a:xfrm>
        </p:grpSpPr>
        <p:grpSp>
          <p:nvGrpSpPr>
            <p:cNvPr id="77" name="Group 65">
              <a:extLst>
                <a:ext uri="{FF2B5EF4-FFF2-40B4-BE49-F238E27FC236}">
                  <a16:creationId xmlns="" xmlns:a16="http://schemas.microsoft.com/office/drawing/2014/main" id="{3361FB6E-41F6-46EC-95A6-2BA02F153227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81" name="Rectangle: Top Corners Rounded 69">
                <a:extLst>
                  <a:ext uri="{FF2B5EF4-FFF2-40B4-BE49-F238E27FC236}">
                    <a16:creationId xmlns="" xmlns:a16="http://schemas.microsoft.com/office/drawing/2014/main" id="{1CD8C1E3-BC7F-4186-82CA-C3C9C095A4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: Shape 70">
                <a:extLst>
                  <a:ext uri="{FF2B5EF4-FFF2-40B4-BE49-F238E27FC236}">
                    <a16:creationId xmlns="" xmlns:a16="http://schemas.microsoft.com/office/drawing/2014/main" id="{CA27B471-0242-4767-BD3A-CB39421E7FE6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TextBox 66">
              <a:extLst>
                <a:ext uri="{FF2B5EF4-FFF2-40B4-BE49-F238E27FC236}">
                  <a16:creationId xmlns="" xmlns:a16="http://schemas.microsoft.com/office/drawing/2014/main" id="{ACFD994F-F7C6-4492-9FDB-2BCAC456E34E}"/>
                </a:ext>
              </a:extLst>
            </p:cNvPr>
            <p:cNvSpPr txBox="1"/>
            <p:nvPr/>
          </p:nvSpPr>
          <p:spPr>
            <a:xfrm>
              <a:off x="8875868" y="1642793"/>
              <a:ext cx="382626" cy="644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3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9" name="TextBox 67">
              <a:extLst>
                <a:ext uri="{FF2B5EF4-FFF2-40B4-BE49-F238E27FC236}">
                  <a16:creationId xmlns="" xmlns:a16="http://schemas.microsoft.com/office/drawing/2014/main" id="{3157329B-CD0A-4E8B-918E-A71BB255D9EE}"/>
                </a:ext>
              </a:extLst>
            </p:cNvPr>
            <p:cNvSpPr txBox="1"/>
            <p:nvPr/>
          </p:nvSpPr>
          <p:spPr>
            <a:xfrm>
              <a:off x="5921287" y="1421721"/>
              <a:ext cx="3010487" cy="644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سعاد مطيعة والديها</a:t>
              </a:r>
              <a:endParaRPr lang="en-US" sz="20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0" name="TextBox 68">
              <a:extLst>
                <a:ext uri="{FF2B5EF4-FFF2-40B4-BE49-F238E27FC236}">
                  <a16:creationId xmlns="" xmlns:a16="http://schemas.microsoft.com/office/drawing/2014/main" id="{B1E484E2-4DF0-4768-8403-F3409737270D}"/>
                </a:ext>
              </a:extLst>
            </p:cNvPr>
            <p:cNvSpPr txBox="1"/>
            <p:nvPr/>
          </p:nvSpPr>
          <p:spPr>
            <a:xfrm>
              <a:off x="5865055" y="1755899"/>
              <a:ext cx="3010487" cy="371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900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1" name="Group 78">
            <a:extLst>
              <a:ext uri="{FF2B5EF4-FFF2-40B4-BE49-F238E27FC236}">
                <a16:creationId xmlns="" xmlns:a16="http://schemas.microsoft.com/office/drawing/2014/main" id="{637FF8BE-A26E-4F5D-8B48-CDEADC51BDC7}"/>
              </a:ext>
            </a:extLst>
          </p:cNvPr>
          <p:cNvGrpSpPr/>
          <p:nvPr/>
        </p:nvGrpSpPr>
        <p:grpSpPr>
          <a:xfrm>
            <a:off x="3931396" y="4050551"/>
            <a:ext cx="3365118" cy="761434"/>
            <a:chOff x="5413659" y="1364860"/>
            <a:chExt cx="3914383" cy="1226820"/>
          </a:xfrm>
        </p:grpSpPr>
        <p:grpSp>
          <p:nvGrpSpPr>
            <p:cNvPr id="92" name="Group 79">
              <a:extLst>
                <a:ext uri="{FF2B5EF4-FFF2-40B4-BE49-F238E27FC236}">
                  <a16:creationId xmlns="" xmlns:a16="http://schemas.microsoft.com/office/drawing/2014/main" id="{7602462C-0718-4C8B-AD8C-37935779043A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6" name="Rectangle: Top Corners Rounded 83">
                <a:extLst>
                  <a:ext uri="{FF2B5EF4-FFF2-40B4-BE49-F238E27FC236}">
                    <a16:creationId xmlns="" xmlns:a16="http://schemas.microsoft.com/office/drawing/2014/main" id="{921145F7-DD54-4B8E-B47A-C55E4EFF5D3B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Freeform: Shape 84">
                <a:extLst>
                  <a:ext uri="{FF2B5EF4-FFF2-40B4-BE49-F238E27FC236}">
                    <a16:creationId xmlns="" xmlns:a16="http://schemas.microsoft.com/office/drawing/2014/main" id="{6B051CC9-FF3F-4128-922F-B844268E8483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TextBox 80">
              <a:extLst>
                <a:ext uri="{FF2B5EF4-FFF2-40B4-BE49-F238E27FC236}">
                  <a16:creationId xmlns="" xmlns:a16="http://schemas.microsoft.com/office/drawing/2014/main" id="{46D10031-27B3-4C49-98B3-5B12E260223A}"/>
                </a:ext>
              </a:extLst>
            </p:cNvPr>
            <p:cNvSpPr txBox="1"/>
            <p:nvPr/>
          </p:nvSpPr>
          <p:spPr>
            <a:xfrm>
              <a:off x="8875868" y="1642793"/>
              <a:ext cx="382626" cy="644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4" name="TextBox 81">
              <a:extLst>
                <a:ext uri="{FF2B5EF4-FFF2-40B4-BE49-F238E27FC236}">
                  <a16:creationId xmlns="" xmlns:a16="http://schemas.microsoft.com/office/drawing/2014/main" id="{BD126DD9-336E-4BE1-9D9D-62D5FE7CB40C}"/>
                </a:ext>
              </a:extLst>
            </p:cNvPr>
            <p:cNvSpPr txBox="1"/>
            <p:nvPr/>
          </p:nvSpPr>
          <p:spPr>
            <a:xfrm>
              <a:off x="5921287" y="1421721"/>
              <a:ext cx="3010487" cy="644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يدعو المؤمن موقناً بالإجابة </a:t>
              </a:r>
              <a:endParaRPr lang="en-US" sz="20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5" name="TextBox 82">
              <a:extLst>
                <a:ext uri="{FF2B5EF4-FFF2-40B4-BE49-F238E27FC236}">
                  <a16:creationId xmlns="" xmlns:a16="http://schemas.microsoft.com/office/drawing/2014/main" id="{41561AE9-FE7C-4656-93CC-826AA86047A4}"/>
                </a:ext>
              </a:extLst>
            </p:cNvPr>
            <p:cNvSpPr txBox="1"/>
            <p:nvPr/>
          </p:nvSpPr>
          <p:spPr>
            <a:xfrm>
              <a:off x="5865055" y="1755899"/>
              <a:ext cx="3010487" cy="371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900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5" name="Group 78">
            <a:extLst>
              <a:ext uri="{FF2B5EF4-FFF2-40B4-BE49-F238E27FC236}">
                <a16:creationId xmlns="" xmlns:a16="http://schemas.microsoft.com/office/drawing/2014/main" id="{637FF8BE-A26E-4F5D-8B48-CDEADC51BDC7}"/>
              </a:ext>
            </a:extLst>
          </p:cNvPr>
          <p:cNvGrpSpPr/>
          <p:nvPr/>
        </p:nvGrpSpPr>
        <p:grpSpPr>
          <a:xfrm>
            <a:off x="3919822" y="5218504"/>
            <a:ext cx="3365118" cy="761434"/>
            <a:chOff x="5413659" y="1364860"/>
            <a:chExt cx="3914383" cy="1226820"/>
          </a:xfrm>
        </p:grpSpPr>
        <p:grpSp>
          <p:nvGrpSpPr>
            <p:cNvPr id="106" name="Group 79">
              <a:extLst>
                <a:ext uri="{FF2B5EF4-FFF2-40B4-BE49-F238E27FC236}">
                  <a16:creationId xmlns="" xmlns:a16="http://schemas.microsoft.com/office/drawing/2014/main" id="{7602462C-0718-4C8B-AD8C-37935779043A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115" name="Rectangle: Top Corners Rounded 83">
                <a:extLst>
                  <a:ext uri="{FF2B5EF4-FFF2-40B4-BE49-F238E27FC236}">
                    <a16:creationId xmlns="" xmlns:a16="http://schemas.microsoft.com/office/drawing/2014/main" id="{921145F7-DD54-4B8E-B47A-C55E4EFF5D3B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: Shape 84">
                <a:extLst>
                  <a:ext uri="{FF2B5EF4-FFF2-40B4-BE49-F238E27FC236}">
                    <a16:creationId xmlns="" xmlns:a16="http://schemas.microsoft.com/office/drawing/2014/main" id="{6B051CC9-FF3F-4128-922F-B844268E8483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CC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7" name="TextBox 80">
              <a:extLst>
                <a:ext uri="{FF2B5EF4-FFF2-40B4-BE49-F238E27FC236}">
                  <a16:creationId xmlns="" xmlns:a16="http://schemas.microsoft.com/office/drawing/2014/main" id="{46D10031-27B3-4C49-98B3-5B12E260223A}"/>
                </a:ext>
              </a:extLst>
            </p:cNvPr>
            <p:cNvSpPr txBox="1"/>
            <p:nvPr/>
          </p:nvSpPr>
          <p:spPr>
            <a:xfrm>
              <a:off x="8875868" y="1642793"/>
              <a:ext cx="382626" cy="644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3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3" name="TextBox 81">
              <a:extLst>
                <a:ext uri="{FF2B5EF4-FFF2-40B4-BE49-F238E27FC236}">
                  <a16:creationId xmlns="" xmlns:a16="http://schemas.microsoft.com/office/drawing/2014/main" id="{BD126DD9-336E-4BE1-9D9D-62D5FE7CB40C}"/>
                </a:ext>
              </a:extLst>
            </p:cNvPr>
            <p:cNvSpPr txBox="1"/>
            <p:nvPr/>
          </p:nvSpPr>
          <p:spPr>
            <a:xfrm>
              <a:off x="5824399" y="1662680"/>
              <a:ext cx="3010487" cy="644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يقرأ أحمد القرآن وقلبه خاشع</a:t>
              </a:r>
              <a:endParaRPr lang="en-US" sz="20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4" name="TextBox 82">
              <a:extLst>
                <a:ext uri="{FF2B5EF4-FFF2-40B4-BE49-F238E27FC236}">
                  <a16:creationId xmlns="" xmlns:a16="http://schemas.microsoft.com/office/drawing/2014/main" id="{41561AE9-FE7C-4656-93CC-826AA86047A4}"/>
                </a:ext>
              </a:extLst>
            </p:cNvPr>
            <p:cNvSpPr txBox="1"/>
            <p:nvPr/>
          </p:nvSpPr>
          <p:spPr>
            <a:xfrm>
              <a:off x="5865055" y="1755899"/>
              <a:ext cx="3010487" cy="371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900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7" name="Group 70">
            <a:extLst>
              <a:ext uri="{FF2B5EF4-FFF2-40B4-BE49-F238E27FC236}">
                <a16:creationId xmlns:a16="http://schemas.microsoft.com/office/drawing/2014/main" xmlns="" id="{5884891D-7ED6-43B9-BFF0-DB4E42DCC2AD}"/>
              </a:ext>
            </a:extLst>
          </p:cNvPr>
          <p:cNvGrpSpPr/>
          <p:nvPr/>
        </p:nvGrpSpPr>
        <p:grpSpPr>
          <a:xfrm>
            <a:off x="8113201" y="3186499"/>
            <a:ext cx="2837622" cy="570274"/>
            <a:chOff x="7006142" y="1608051"/>
            <a:chExt cx="1204685" cy="1204685"/>
          </a:xfrm>
        </p:grpSpPr>
        <p:sp>
          <p:nvSpPr>
            <p:cNvPr id="120" name="Oval 15">
              <a:extLst>
                <a:ext uri="{FF2B5EF4-FFF2-40B4-BE49-F238E27FC236}">
                  <a16:creationId xmlns:a16="http://schemas.microsoft.com/office/drawing/2014/main" xmlns="" id="{25C16C94-E4DC-4902-8BE3-596FF4AA8714}"/>
                </a:ext>
              </a:extLst>
            </p:cNvPr>
            <p:cNvSpPr/>
            <p:nvPr/>
          </p:nvSpPr>
          <p:spPr>
            <a:xfrm>
              <a:off x="7006142" y="1608051"/>
              <a:ext cx="1204685" cy="120468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66">
              <a:extLst>
                <a:ext uri="{FF2B5EF4-FFF2-40B4-BE49-F238E27FC236}">
                  <a16:creationId xmlns:a16="http://schemas.microsoft.com/office/drawing/2014/main" xmlns="" id="{BD4B29FC-6A84-4E7C-A261-5EF66E9C5A59}"/>
                </a:ext>
              </a:extLst>
            </p:cNvPr>
            <p:cNvSpPr txBox="1"/>
            <p:nvPr/>
          </p:nvSpPr>
          <p:spPr>
            <a:xfrm>
              <a:off x="7129683" y="1887175"/>
              <a:ext cx="982949" cy="845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مطيعة والديها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2" name="Group 75">
            <a:extLst>
              <a:ext uri="{FF2B5EF4-FFF2-40B4-BE49-F238E27FC236}">
                <a16:creationId xmlns:a16="http://schemas.microsoft.com/office/drawing/2014/main" xmlns="" id="{12566D88-31D6-416B-B5B5-685630FB662C}"/>
              </a:ext>
            </a:extLst>
          </p:cNvPr>
          <p:cNvGrpSpPr/>
          <p:nvPr/>
        </p:nvGrpSpPr>
        <p:grpSpPr>
          <a:xfrm>
            <a:off x="8148945" y="2117219"/>
            <a:ext cx="2837622" cy="570274"/>
            <a:chOff x="6803483" y="3004413"/>
            <a:chExt cx="1204685" cy="1204685"/>
          </a:xfrm>
        </p:grpSpPr>
        <p:sp>
          <p:nvSpPr>
            <p:cNvPr id="125" name="Oval 10">
              <a:extLst>
                <a:ext uri="{FF2B5EF4-FFF2-40B4-BE49-F238E27FC236}">
                  <a16:creationId xmlns:a16="http://schemas.microsoft.com/office/drawing/2014/main" xmlns="" id="{2B602DCE-9734-498E-BA99-D31148558385}"/>
                </a:ext>
              </a:extLst>
            </p:cNvPr>
            <p:cNvSpPr/>
            <p:nvPr/>
          </p:nvSpPr>
          <p:spPr>
            <a:xfrm>
              <a:off x="6803483" y="3004413"/>
              <a:ext cx="1204685" cy="120468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74">
              <a:extLst>
                <a:ext uri="{FF2B5EF4-FFF2-40B4-BE49-F238E27FC236}">
                  <a16:creationId xmlns:a16="http://schemas.microsoft.com/office/drawing/2014/main" xmlns="" id="{E61E29B1-A885-49FA-8EF0-8DCA134FF6ED}"/>
                </a:ext>
              </a:extLst>
            </p:cNvPr>
            <p:cNvSpPr txBox="1"/>
            <p:nvPr/>
          </p:nvSpPr>
          <p:spPr>
            <a:xfrm>
              <a:off x="6917436" y="3261090"/>
              <a:ext cx="982949" cy="845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يحترمان الكبير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7" name="Group 70">
            <a:extLst>
              <a:ext uri="{FF2B5EF4-FFF2-40B4-BE49-F238E27FC236}">
                <a16:creationId xmlns:a16="http://schemas.microsoft.com/office/drawing/2014/main" xmlns="" id="{5884891D-7ED6-43B9-BFF0-DB4E42DCC2AD}"/>
              </a:ext>
            </a:extLst>
          </p:cNvPr>
          <p:cNvGrpSpPr/>
          <p:nvPr/>
        </p:nvGrpSpPr>
        <p:grpSpPr>
          <a:xfrm>
            <a:off x="8172972" y="4223052"/>
            <a:ext cx="2837622" cy="570274"/>
            <a:chOff x="7006142" y="1608051"/>
            <a:chExt cx="1204685" cy="1204685"/>
          </a:xfrm>
        </p:grpSpPr>
        <p:sp>
          <p:nvSpPr>
            <p:cNvPr id="130" name="Oval 15">
              <a:extLst>
                <a:ext uri="{FF2B5EF4-FFF2-40B4-BE49-F238E27FC236}">
                  <a16:creationId xmlns:a16="http://schemas.microsoft.com/office/drawing/2014/main" xmlns="" id="{25C16C94-E4DC-4902-8BE3-596FF4AA8714}"/>
                </a:ext>
              </a:extLst>
            </p:cNvPr>
            <p:cNvSpPr/>
            <p:nvPr/>
          </p:nvSpPr>
          <p:spPr>
            <a:xfrm>
              <a:off x="7006142" y="1608051"/>
              <a:ext cx="1204685" cy="120468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66">
              <a:extLst>
                <a:ext uri="{FF2B5EF4-FFF2-40B4-BE49-F238E27FC236}">
                  <a16:creationId xmlns:a16="http://schemas.microsoft.com/office/drawing/2014/main" xmlns="" id="{BD4B29FC-6A84-4E7C-A261-5EF66E9C5A59}"/>
                </a:ext>
              </a:extLst>
            </p:cNvPr>
            <p:cNvSpPr txBox="1"/>
            <p:nvPr/>
          </p:nvSpPr>
          <p:spPr>
            <a:xfrm>
              <a:off x="7129683" y="1862884"/>
              <a:ext cx="982949" cy="845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موقنًا بالإجابة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32" name="Group 71">
            <a:extLst>
              <a:ext uri="{FF2B5EF4-FFF2-40B4-BE49-F238E27FC236}">
                <a16:creationId xmlns:a16="http://schemas.microsoft.com/office/drawing/2014/main" xmlns="" id="{FDF27B60-7E6B-4A0A-B00D-72A07BD16E19}"/>
              </a:ext>
            </a:extLst>
          </p:cNvPr>
          <p:cNvGrpSpPr/>
          <p:nvPr/>
        </p:nvGrpSpPr>
        <p:grpSpPr>
          <a:xfrm>
            <a:off x="8213589" y="5405561"/>
            <a:ext cx="2858037" cy="574377"/>
            <a:chOff x="4635157" y="1122201"/>
            <a:chExt cx="1330713" cy="1330713"/>
          </a:xfrm>
        </p:grpSpPr>
        <p:sp>
          <p:nvSpPr>
            <p:cNvPr id="135" name="Oval 23">
              <a:extLst>
                <a:ext uri="{FF2B5EF4-FFF2-40B4-BE49-F238E27FC236}">
                  <a16:creationId xmlns:a16="http://schemas.microsoft.com/office/drawing/2014/main" xmlns="" id="{A8251A32-9ED0-46A7-B7E4-651ED5C2C411}"/>
                </a:ext>
              </a:extLst>
            </p:cNvPr>
            <p:cNvSpPr/>
            <p:nvPr/>
          </p:nvSpPr>
          <p:spPr>
            <a:xfrm>
              <a:off x="4635157" y="1122201"/>
              <a:ext cx="1330713" cy="1330713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C0099"/>
                </a:solidFill>
              </a:endParaRPr>
            </a:p>
          </p:txBody>
        </p:sp>
        <p:sp>
          <p:nvSpPr>
            <p:cNvPr id="134" name="TextBox 65">
              <a:extLst>
                <a:ext uri="{FF2B5EF4-FFF2-40B4-BE49-F238E27FC236}">
                  <a16:creationId xmlns:a16="http://schemas.microsoft.com/office/drawing/2014/main" xmlns="" id="{63752D37-5856-413E-BAFB-8B20B6C33627}"/>
                </a:ext>
              </a:extLst>
            </p:cNvPr>
            <p:cNvSpPr txBox="1"/>
            <p:nvPr/>
          </p:nvSpPr>
          <p:spPr>
            <a:xfrm>
              <a:off x="4855989" y="1380039"/>
              <a:ext cx="982949" cy="926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وقلبه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خاشع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637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"/>
                            </p:stCondLst>
                            <p:childTnLst>
                              <p:par>
                                <p:cTn id="8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650"/>
                            </p:stCondLst>
                            <p:childTnLst>
                              <p:par>
                                <p:cTn id="9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50"/>
                            </p:stCondLst>
                            <p:childTnLst>
                              <p:par>
                                <p:cTn id="10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650"/>
                            </p:stCondLst>
                            <p:childTnLst>
                              <p:par>
                                <p:cTn id="10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150"/>
                            </p:stCondLst>
                            <p:childTnLst>
                              <p:par>
                                <p:cTn id="11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650"/>
                            </p:stCondLst>
                            <p:childTnLst>
                              <p:par>
                                <p:cTn id="12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150"/>
                            </p:stCondLst>
                            <p:childTnLst>
                              <p:par>
                                <p:cTn id="1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650"/>
                            </p:stCondLst>
                            <p:childTnLst>
                              <p:par>
                                <p:cTn id="1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2" grpId="0"/>
      <p:bldP spid="37" grpId="0" animBg="1"/>
      <p:bldP spid="38" grpId="0" animBg="1"/>
      <p:bldP spid="3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=""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=""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=""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=""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=""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=""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=""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 smtClean="0">
                <a:latin typeface="Economica" panose="02000506040000020004" pitchFamily="2" charset="0"/>
              </a:rPr>
              <a:t>انتهى الدرس</a:t>
            </a:r>
            <a:endParaRPr lang="ar-SY" sz="32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6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الحال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153845" y="4738999"/>
            <a:ext cx="1763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الوظيفة</a:t>
            </a:r>
            <a:r>
              <a:rPr lang="ar-SY" sz="2000" b="1" dirty="0">
                <a:latin typeface="Century Gothic" panose="020B0502020202020204" pitchFamily="34" charset="0"/>
              </a:rPr>
              <a:t> النحويَّة</a:t>
            </a: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513904" y="5167021"/>
            <a:ext cx="1214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التهيئة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591321" y="1764186"/>
            <a:ext cx="2718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يُؤَدِّي المُسلِمُ الصلاةَ خَاشعاً.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8569393" y="1752443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8396223" y="1763201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6861" y="1164264"/>
            <a:ext cx="2216584" cy="18461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1850392" y="2311825"/>
            <a:ext cx="365760" cy="365760"/>
          </a:xfrm>
          <a:prstGeom prst="rect">
            <a:avLst/>
          </a:prstGeom>
        </p:spPr>
      </p:pic>
      <p:sp>
        <p:nvSpPr>
          <p:cNvPr id="40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954069" y="2311825"/>
            <a:ext cx="4896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بعد قراءة الجملة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السابقة</a:t>
            </a:r>
            <a:r>
              <a:rPr lang="ar-SY" sz="2000" b="1" dirty="0">
                <a:latin typeface="Century Gothic" panose="020B0502020202020204" pitchFamily="34" charset="0"/>
              </a:rPr>
              <a:t>، </a:t>
            </a:r>
            <a:r>
              <a:rPr lang="ar-SY" sz="2000" b="1" dirty="0" smtClean="0">
                <a:latin typeface="Century Gothic" panose="020B0502020202020204" pitchFamily="34" charset="0"/>
              </a:rPr>
              <a:t>وتأمل الصورة أجيب </a:t>
            </a:r>
            <a:r>
              <a:rPr lang="ar-SY" sz="2000" b="1" dirty="0">
                <a:latin typeface="Century Gothic" panose="020B0502020202020204" pitchFamily="34" charset="0"/>
              </a:rPr>
              <a:t>عما </a:t>
            </a:r>
            <a:r>
              <a:rPr lang="ar-SY" sz="2000" b="1" dirty="0" smtClean="0">
                <a:latin typeface="Century Gothic" panose="020B0502020202020204" pitchFamily="34" charset="0"/>
              </a:rPr>
              <a:t>يأتي</a:t>
            </a:r>
            <a:r>
              <a:rPr lang="ar-SY" sz="2000" b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5983070" y="4618988"/>
            <a:ext cx="5150110" cy="594309"/>
          </a:xfrm>
          <a:prstGeom prst="roundRect">
            <a:avLst/>
          </a:prstGeom>
          <a:blipFill>
            <a:blip r:embed="rId11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6313339" y="4686987"/>
            <a:ext cx="4523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الكلمة التي عبرت عن حال </a:t>
            </a:r>
            <a:r>
              <a:rPr lang="ar-SY" sz="2000" b="1" dirty="0" smtClean="0">
                <a:latin typeface="Century Gothic" panose="020B0502020202020204" pitchFamily="34" charset="0"/>
              </a:rPr>
              <a:t>المسلم أثناء صلاته</a:t>
            </a:r>
            <a:r>
              <a:rPr lang="ar-SY" sz="2000" b="1" dirty="0">
                <a:latin typeface="Century Gothic" panose="020B0502020202020204" pitchFamily="34" charset="0"/>
              </a:rPr>
              <a:t>؟</a:t>
            </a:r>
          </a:p>
        </p:txBody>
      </p:sp>
      <p:sp>
        <p:nvSpPr>
          <p:cNvPr id="43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9402229" y="5957283"/>
            <a:ext cx="1750887" cy="5451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9533574" y="6016324"/>
            <a:ext cx="1488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الحال </a:t>
            </a:r>
          </a:p>
        </p:txBody>
      </p:sp>
      <p:sp>
        <p:nvSpPr>
          <p:cNvPr id="45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4513816" y="3728434"/>
            <a:ext cx="6653369" cy="6265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509222" y="3843893"/>
            <a:ext cx="6657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الركن الثاني من أركان الإسلام، أثرها التوفيق والسعادة والراحة النفسية.</a:t>
            </a:r>
          </a:p>
        </p:txBody>
      </p:sp>
      <p:sp>
        <p:nvSpPr>
          <p:cNvPr id="47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5969001" y="2809142"/>
            <a:ext cx="5164178" cy="626541"/>
          </a:xfrm>
          <a:prstGeom prst="roundRect">
            <a:avLst/>
          </a:prstGeom>
          <a:blipFill>
            <a:blip r:embed="rId11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5983069" y="2918134"/>
            <a:ext cx="5184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ما مَكانَة </a:t>
            </a:r>
            <a:r>
              <a:rPr lang="ar-SY" sz="2000" b="1" dirty="0" smtClean="0">
                <a:latin typeface="Century Gothic" panose="020B0502020202020204" pitchFamily="34" charset="0"/>
              </a:rPr>
              <a:t>الصلاة </a:t>
            </a:r>
            <a:r>
              <a:rPr lang="ar-SY" sz="2000" b="1" dirty="0">
                <a:latin typeface="Century Gothic" panose="020B0502020202020204" pitchFamily="34" charset="0"/>
              </a:rPr>
              <a:t>في </a:t>
            </a:r>
            <a:r>
              <a:rPr lang="ar-SY" sz="2000" b="1" dirty="0" smtClean="0">
                <a:latin typeface="Century Gothic" panose="020B0502020202020204" pitchFamily="34" charset="0"/>
              </a:rPr>
              <a:t>الإسلام</a:t>
            </a:r>
            <a:r>
              <a:rPr lang="ar-SY" sz="2000" b="1" dirty="0">
                <a:latin typeface="Century Gothic" panose="020B0502020202020204" pitchFamily="34" charset="0"/>
              </a:rPr>
              <a:t>؟ وما </a:t>
            </a:r>
            <a:r>
              <a:rPr lang="ar-SY" sz="2000" b="1" dirty="0" smtClean="0">
                <a:latin typeface="Century Gothic" panose="020B0502020202020204" pitchFamily="34" charset="0"/>
              </a:rPr>
              <a:t>أثرُها </a:t>
            </a:r>
            <a:r>
              <a:rPr lang="ar-SY" sz="2000" b="1" dirty="0">
                <a:latin typeface="Century Gothic" panose="020B0502020202020204" pitchFamily="34" charset="0"/>
              </a:rPr>
              <a:t>على حياة </a:t>
            </a:r>
            <a:r>
              <a:rPr lang="ar-SY" sz="2000" b="1" dirty="0" smtClean="0">
                <a:latin typeface="Century Gothic" panose="020B0502020202020204" pitchFamily="34" charset="0"/>
              </a:rPr>
              <a:t>المُسلم</a:t>
            </a:r>
            <a:r>
              <a:rPr lang="ar-SY" sz="2000" b="1" dirty="0">
                <a:latin typeface="Century Gothic" panose="020B0502020202020204" pitchFamily="34" charset="0"/>
              </a:rPr>
              <a:t>؟</a:t>
            </a:r>
          </a:p>
        </p:txBody>
      </p:sp>
      <p:grpSp>
        <p:nvGrpSpPr>
          <p:cNvPr id="49" name="Group 32">
            <a:extLst>
              <a:ext uri="{FF2B5EF4-FFF2-40B4-BE49-F238E27FC236}">
                <a16:creationId xmlns:a16="http://schemas.microsoft.com/office/drawing/2014/main" xmlns="" id="{1FC0A8A5-B5CE-44FA-BFF9-C176E9D00C49}"/>
              </a:ext>
            </a:extLst>
          </p:cNvPr>
          <p:cNvGrpSpPr/>
          <p:nvPr/>
        </p:nvGrpSpPr>
        <p:grpSpPr>
          <a:xfrm>
            <a:off x="11644578" y="2903723"/>
            <a:ext cx="275287" cy="275287"/>
            <a:chOff x="1750422" y="1134799"/>
            <a:chExt cx="275287" cy="275287"/>
          </a:xfrm>
        </p:grpSpPr>
        <p:sp>
          <p:nvSpPr>
            <p:cNvPr id="50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31">
              <a:extLst>
                <a:ext uri="{FF2B5EF4-FFF2-40B4-BE49-F238E27FC236}">
                  <a16:creationId xmlns:a16="http://schemas.microsoft.com/office/drawing/2014/main" xmlns="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33">
            <a:extLst>
              <a:ext uri="{FF2B5EF4-FFF2-40B4-BE49-F238E27FC236}">
                <a16:creationId xmlns:a16="http://schemas.microsoft.com/office/drawing/2014/main" xmlns="" id="{7DB14193-FCC9-43A1-B3D6-2F84858EB3B1}"/>
              </a:ext>
            </a:extLst>
          </p:cNvPr>
          <p:cNvGrpSpPr/>
          <p:nvPr/>
        </p:nvGrpSpPr>
        <p:grpSpPr>
          <a:xfrm>
            <a:off x="11644578" y="4796260"/>
            <a:ext cx="275287" cy="275287"/>
            <a:chOff x="1750422" y="1134799"/>
            <a:chExt cx="275287" cy="275287"/>
          </a:xfrm>
        </p:grpSpPr>
        <p:sp>
          <p:nvSpPr>
            <p:cNvPr id="55" name="Oval 34">
              <a:extLst>
                <a:ext uri="{FF2B5EF4-FFF2-40B4-BE49-F238E27FC236}">
                  <a16:creationId xmlns:a16="http://schemas.microsoft.com/office/drawing/2014/main" xmlns="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35">
              <a:extLst>
                <a:ext uri="{FF2B5EF4-FFF2-40B4-BE49-F238E27FC236}">
                  <a16:creationId xmlns:a16="http://schemas.microsoft.com/office/drawing/2014/main" xmlns="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TextBox 54">
            <a:extLst>
              <a:ext uri="{FF2B5EF4-FFF2-40B4-BE49-F238E27FC236}">
                <a16:creationId xmlns:a16="http://schemas.microsoft.com/office/drawing/2014/main" xmlns="" id="{C031822E-D09B-4311-A1E0-A9A1D440B8AB}"/>
              </a:ext>
            </a:extLst>
          </p:cNvPr>
          <p:cNvSpPr txBox="1"/>
          <p:nvPr/>
        </p:nvSpPr>
        <p:spPr>
          <a:xfrm>
            <a:off x="11228229" y="2866124"/>
            <a:ext cx="37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endParaRPr lang="en-US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1" name="TextBox 55">
            <a:extLst>
              <a:ext uri="{FF2B5EF4-FFF2-40B4-BE49-F238E27FC236}">
                <a16:creationId xmlns:a16="http://schemas.microsoft.com/office/drawing/2014/main" xmlns="" id="{8D715F9C-36DF-42AE-9DA0-4C9FEB66591E}"/>
              </a:ext>
            </a:extLst>
          </p:cNvPr>
          <p:cNvSpPr txBox="1"/>
          <p:nvPr/>
        </p:nvSpPr>
        <p:spPr>
          <a:xfrm>
            <a:off x="11228229" y="4783181"/>
            <a:ext cx="37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endParaRPr lang="en-US" b="1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3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3386861" y="4686987"/>
            <a:ext cx="1777810" cy="5989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3594100" y="4813187"/>
            <a:ext cx="1272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خاشعاً</a:t>
            </a:r>
          </a:p>
        </p:txBody>
      </p:sp>
      <p:pic>
        <p:nvPicPr>
          <p:cNvPr id="67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1612550" y="5318134"/>
            <a:ext cx="365760" cy="365760"/>
          </a:xfrm>
          <a:prstGeom prst="rect">
            <a:avLst/>
          </a:prstGeom>
        </p:spPr>
      </p:pic>
      <p:sp>
        <p:nvSpPr>
          <p:cNvPr id="68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3225801" y="5351687"/>
            <a:ext cx="8386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أُفكّر </a:t>
            </a:r>
            <a:r>
              <a:rPr lang="ar-SY" sz="2000" b="1" dirty="0">
                <a:latin typeface="Century Gothic" panose="020B0502020202020204" pitchFamily="34" charset="0"/>
              </a:rPr>
              <a:t>في </a:t>
            </a:r>
            <a:r>
              <a:rPr lang="ar-SY" sz="2000" b="1" dirty="0" smtClean="0">
                <a:latin typeface="Century Gothic" panose="020B0502020202020204" pitchFamily="34" charset="0"/>
              </a:rPr>
              <a:t>اسم </a:t>
            </a:r>
            <a:r>
              <a:rPr lang="ar-SY" sz="2000" b="1" dirty="0">
                <a:latin typeface="Century Gothic" panose="020B0502020202020204" pitchFamily="34" charset="0"/>
              </a:rPr>
              <a:t>الكلمة التي </a:t>
            </a:r>
            <a:r>
              <a:rPr lang="ar-SY" sz="2000" b="1" dirty="0" smtClean="0">
                <a:latin typeface="Century Gothic" panose="020B0502020202020204" pitchFamily="34" charset="0"/>
              </a:rPr>
              <a:t>تدل </a:t>
            </a:r>
            <a:r>
              <a:rPr lang="ar-SY" sz="2000" b="1" dirty="0">
                <a:latin typeface="Century Gothic" panose="020B0502020202020204" pitchFamily="34" charset="0"/>
              </a:rPr>
              <a:t>على </a:t>
            </a:r>
            <a:r>
              <a:rPr lang="ar-SY" sz="2000" b="1" dirty="0" smtClean="0">
                <a:latin typeface="Century Gothic" panose="020B0502020202020204" pitchFamily="34" charset="0"/>
              </a:rPr>
              <a:t>حال أو هيأة صاحبها أثناء حدوث </a:t>
            </a:r>
            <a:r>
              <a:rPr lang="ar-SY" sz="2000" b="1" dirty="0">
                <a:latin typeface="Century Gothic" panose="020B0502020202020204" pitchFamily="34" charset="0"/>
              </a:rPr>
              <a:t>الفعل</a:t>
            </a:r>
            <a:r>
              <a:rPr lang="ar-SY" sz="2000" b="1" dirty="0" smtClean="0">
                <a:latin typeface="Century Gothic" panose="020B0502020202020204" pitchFamily="34" charset="0"/>
              </a:rPr>
              <a:t>،</a:t>
            </a:r>
            <a:r>
              <a:rPr lang="ar-SY" sz="2000" b="1" dirty="0">
                <a:latin typeface="Century Gothic" panose="020B0502020202020204" pitchFamily="34" charset="0"/>
              </a:rPr>
              <a:t> و أُسجله في الفراغ الآتي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6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0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"/>
                            </p:stCondLst>
                            <p:childTnLst>
                              <p:par>
                                <p:cTn id="8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32" grpId="0"/>
      <p:bldP spid="37" grpId="0" animBg="1"/>
      <p:bldP spid="38" grpId="0" animBg="1"/>
      <p:bldP spid="38" grpId="1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60" grpId="0"/>
      <p:bldP spid="61" grpId="0"/>
      <p:bldP spid="63" grpId="0" animBg="1"/>
      <p:bldP spid="64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9356" y="-294596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الحال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244652" y="4945665"/>
            <a:ext cx="1836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82178" y="1200849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863109" y="1265821"/>
            <a:ext cx="365760" cy="365760"/>
          </a:xfrm>
          <a:prstGeom prst="rect">
            <a:avLst/>
          </a:prstGeom>
        </p:spPr>
      </p:pic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9913710" y="648081"/>
            <a:ext cx="1315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أولاً- 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009381" y="1292479"/>
            <a:ext cx="8126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أَتَأمَّلُ </a:t>
            </a:r>
            <a:r>
              <a:rPr lang="ar-SY" sz="2000" b="1" dirty="0">
                <a:latin typeface="Century Gothic" panose="020B0502020202020204" pitchFamily="34" charset="0"/>
              </a:rPr>
              <a:t>كل كلمة ملونة في الأمثلة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السابقة</a:t>
            </a:r>
            <a:r>
              <a:rPr lang="ar-SY" sz="2000" b="1" dirty="0">
                <a:latin typeface="Century Gothic" panose="020B0502020202020204" pitchFamily="34" charset="0"/>
              </a:rPr>
              <a:t>، ثُمَّ </a:t>
            </a:r>
            <a:r>
              <a:rPr lang="ar-SY" sz="2000" b="1" dirty="0" smtClean="0">
                <a:latin typeface="Century Gothic" panose="020B0502020202020204" pitchFamily="34" charset="0"/>
              </a:rPr>
              <a:t>أُظلِّل ما ينطبق </a:t>
            </a:r>
            <a:r>
              <a:rPr lang="ar-SY" sz="2000" b="1" dirty="0">
                <a:latin typeface="Century Gothic" panose="020B0502020202020204" pitchFamily="34" charset="0"/>
              </a:rPr>
              <a:t>عليها مما يرد في المستطيلات الآتية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0282634" y="129247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0109464" y="1303237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1</a:t>
            </a:r>
            <a:endParaRPr lang="en-US" dirty="0"/>
          </a:p>
        </p:txBody>
      </p:sp>
      <p:grpSp>
        <p:nvGrpSpPr>
          <p:cNvPr id="47" name="Group 71">
            <a:extLst>
              <a:ext uri="{FF2B5EF4-FFF2-40B4-BE49-F238E27FC236}">
                <a16:creationId xmlns:a16="http://schemas.microsoft.com/office/drawing/2014/main" xmlns="" id="{FDF27B60-7E6B-4A0A-B00D-72A07BD16E19}"/>
              </a:ext>
            </a:extLst>
          </p:cNvPr>
          <p:cNvGrpSpPr/>
          <p:nvPr/>
        </p:nvGrpSpPr>
        <p:grpSpPr>
          <a:xfrm>
            <a:off x="9048120" y="2046686"/>
            <a:ext cx="1232744" cy="1232744"/>
            <a:chOff x="4635157" y="1122201"/>
            <a:chExt cx="1330713" cy="1330713"/>
          </a:xfrm>
        </p:grpSpPr>
        <p:grpSp>
          <p:nvGrpSpPr>
            <p:cNvPr id="48" name="Group 54">
              <a:extLst>
                <a:ext uri="{FF2B5EF4-FFF2-40B4-BE49-F238E27FC236}">
                  <a16:creationId xmlns:a16="http://schemas.microsoft.com/office/drawing/2014/main" xmlns="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53" name="Oval 23">
                <a:extLst>
                  <a:ext uri="{FF2B5EF4-FFF2-40B4-BE49-F238E27FC236}">
                    <a16:creationId xmlns:a16="http://schemas.microsoft.com/office/drawing/2014/main" xmlns="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FFFF00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pic>
            <p:nvPicPr>
              <p:cNvPr id="54" name="Graphic 41" descr="User network">
                <a:extLst>
                  <a:ext uri="{FF2B5EF4-FFF2-40B4-BE49-F238E27FC236}">
                    <a16:creationId xmlns:a16="http://schemas.microsoft.com/office/drawing/2014/main" xmlns="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49" name="TextBox 65">
              <a:extLst>
                <a:ext uri="{FF2B5EF4-FFF2-40B4-BE49-F238E27FC236}">
                  <a16:creationId xmlns:a16="http://schemas.microsoft.com/office/drawing/2014/main" xmlns="" id="{63752D37-5856-413E-BAFB-8B20B6C33627}"/>
                </a:ext>
              </a:extLst>
            </p:cNvPr>
            <p:cNvSpPr txBox="1"/>
            <p:nvPr/>
          </p:nvSpPr>
          <p:spPr>
            <a:xfrm>
              <a:off x="4818898" y="1750962"/>
              <a:ext cx="982949" cy="431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نكرة</a:t>
              </a:r>
              <a:endParaRPr lang="en-US" sz="105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5" name="Group 70">
            <a:extLst>
              <a:ext uri="{FF2B5EF4-FFF2-40B4-BE49-F238E27FC236}">
                <a16:creationId xmlns:a16="http://schemas.microsoft.com/office/drawing/2014/main" xmlns="" id="{5884891D-7ED6-43B9-BFF0-DB4E42DCC2AD}"/>
              </a:ext>
            </a:extLst>
          </p:cNvPr>
          <p:cNvGrpSpPr/>
          <p:nvPr/>
        </p:nvGrpSpPr>
        <p:grpSpPr>
          <a:xfrm>
            <a:off x="7412010" y="2000170"/>
            <a:ext cx="1376390" cy="1205133"/>
            <a:chOff x="6950156" y="1608051"/>
            <a:chExt cx="1375878" cy="1204685"/>
          </a:xfrm>
        </p:grpSpPr>
        <p:grpSp>
          <p:nvGrpSpPr>
            <p:cNvPr id="56" name="Group 48">
              <a:extLst>
                <a:ext uri="{FF2B5EF4-FFF2-40B4-BE49-F238E27FC236}">
                  <a16:creationId xmlns:a16="http://schemas.microsoft.com/office/drawing/2014/main" xmlns="" id="{70A508E6-2A6A-4AB6-8A61-886A60B4BD13}"/>
                </a:ext>
              </a:extLst>
            </p:cNvPr>
            <p:cNvGrpSpPr/>
            <p:nvPr/>
          </p:nvGrpSpPr>
          <p:grpSpPr>
            <a:xfrm>
              <a:off x="7006142" y="1608051"/>
              <a:ext cx="1204685" cy="1204685"/>
              <a:chOff x="7006142" y="1608051"/>
              <a:chExt cx="1204685" cy="1204685"/>
            </a:xfrm>
          </p:grpSpPr>
          <p:sp>
            <p:nvSpPr>
              <p:cNvPr id="58" name="Oval 15">
                <a:extLst>
                  <a:ext uri="{FF2B5EF4-FFF2-40B4-BE49-F238E27FC236}">
                    <a16:creationId xmlns:a16="http://schemas.microsoft.com/office/drawing/2014/main" xmlns="" id="{25C16C94-E4DC-4902-8BE3-596FF4AA8714}"/>
                  </a:ext>
                </a:extLst>
              </p:cNvPr>
              <p:cNvSpPr/>
              <p:nvPr/>
            </p:nvSpPr>
            <p:spPr>
              <a:xfrm>
                <a:off x="7006142" y="1608051"/>
                <a:ext cx="1204685" cy="1204685"/>
              </a:xfrm>
              <a:prstGeom prst="ellipse">
                <a:avLst/>
              </a:prstGeom>
              <a:solidFill>
                <a:srgbClr val="75C7F9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pic>
            <p:nvPicPr>
              <p:cNvPr id="61" name="Graphic 37" descr="House">
                <a:extLst>
                  <a:ext uri="{FF2B5EF4-FFF2-40B4-BE49-F238E27FC236}">
                    <a16:creationId xmlns:a16="http://schemas.microsoft.com/office/drawing/2014/main" xmlns="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57" name="TextBox 66">
              <a:extLst>
                <a:ext uri="{FF2B5EF4-FFF2-40B4-BE49-F238E27FC236}">
                  <a16:creationId xmlns:a16="http://schemas.microsoft.com/office/drawing/2014/main" xmlns="" id="{BD4B29FC-6A84-4E7C-A261-5EF66E9C5A59}"/>
                </a:ext>
              </a:extLst>
            </p:cNvPr>
            <p:cNvSpPr txBox="1"/>
            <p:nvPr/>
          </p:nvSpPr>
          <p:spPr>
            <a:xfrm>
              <a:off x="6950156" y="2034799"/>
              <a:ext cx="1375878" cy="54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مجرور</a:t>
              </a:r>
              <a:endParaRPr lang="en-US" sz="105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75">
            <a:extLst>
              <a:ext uri="{FF2B5EF4-FFF2-40B4-BE49-F238E27FC236}">
                <a16:creationId xmlns:a16="http://schemas.microsoft.com/office/drawing/2014/main" xmlns="" id="{12566D88-31D6-416B-B5B5-685630FB662C}"/>
              </a:ext>
            </a:extLst>
          </p:cNvPr>
          <p:cNvGrpSpPr/>
          <p:nvPr/>
        </p:nvGrpSpPr>
        <p:grpSpPr>
          <a:xfrm>
            <a:off x="10762544" y="2067311"/>
            <a:ext cx="1115994" cy="1115994"/>
            <a:chOff x="6803483" y="3004413"/>
            <a:chExt cx="1204685" cy="1204685"/>
          </a:xfrm>
        </p:grpSpPr>
        <p:grpSp>
          <p:nvGrpSpPr>
            <p:cNvPr id="63" name="Group 51">
              <a:extLst>
                <a:ext uri="{FF2B5EF4-FFF2-40B4-BE49-F238E27FC236}">
                  <a16:creationId xmlns:a16="http://schemas.microsoft.com/office/drawing/2014/main" xmlns="" id="{C3322326-DC9B-437A-949E-23E6AA942AF8}"/>
                </a:ext>
              </a:extLst>
            </p:cNvPr>
            <p:cNvGrpSpPr/>
            <p:nvPr/>
          </p:nvGrpSpPr>
          <p:grpSpPr>
            <a:xfrm>
              <a:off x="6803483" y="3004413"/>
              <a:ext cx="1204685" cy="1204685"/>
              <a:chOff x="6803483" y="3004413"/>
              <a:chExt cx="1204685" cy="1204685"/>
            </a:xfrm>
          </p:grpSpPr>
          <p:sp>
            <p:nvSpPr>
              <p:cNvPr id="66" name="Oval 10">
                <a:extLst>
                  <a:ext uri="{FF2B5EF4-FFF2-40B4-BE49-F238E27FC236}">
                    <a16:creationId xmlns:a16="http://schemas.microsoft.com/office/drawing/2014/main" xmlns="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FFFF00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pic>
            <p:nvPicPr>
              <p:cNvPr id="70" name="Graphic 35" descr="Target">
                <a:extLst>
                  <a:ext uri="{FF2B5EF4-FFF2-40B4-BE49-F238E27FC236}">
                    <a16:creationId xmlns:a16="http://schemas.microsoft.com/office/drawing/2014/main" xmlns="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21"/>
                  </a:ext>
                </a:extLst>
              </a:blip>
              <a:stretch>
                <a:fillRect/>
              </a:stretch>
            </p:blipFill>
            <p:spPr>
              <a:xfrm>
                <a:off x="7251979" y="3189099"/>
                <a:ext cx="274347" cy="274347"/>
              </a:xfrm>
              <a:prstGeom prst="rect">
                <a:avLst/>
              </a:prstGeom>
            </p:spPr>
          </p:pic>
        </p:grpSp>
        <p:sp>
          <p:nvSpPr>
            <p:cNvPr id="64" name="TextBox 74">
              <a:extLst>
                <a:ext uri="{FF2B5EF4-FFF2-40B4-BE49-F238E27FC236}">
                  <a16:creationId xmlns:a16="http://schemas.microsoft.com/office/drawing/2014/main" xmlns="" id="{E61E29B1-A885-49FA-8EF0-8DCA134FF6ED}"/>
                </a:ext>
              </a:extLst>
            </p:cNvPr>
            <p:cNvSpPr txBox="1"/>
            <p:nvPr/>
          </p:nvSpPr>
          <p:spPr>
            <a:xfrm>
              <a:off x="6883040" y="3434773"/>
              <a:ext cx="1089383" cy="431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اسم</a:t>
              </a:r>
              <a:endParaRPr lang="en-US" sz="105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FDF27B60-7E6B-4A0A-B00D-72A07BD16E19}"/>
              </a:ext>
            </a:extLst>
          </p:cNvPr>
          <p:cNvGrpSpPr/>
          <p:nvPr/>
        </p:nvGrpSpPr>
        <p:grpSpPr>
          <a:xfrm>
            <a:off x="5024832" y="2049178"/>
            <a:ext cx="2055665" cy="984674"/>
            <a:chOff x="4635157" y="1122201"/>
            <a:chExt cx="1330713" cy="1330713"/>
          </a:xfrm>
        </p:grpSpPr>
        <p:grpSp>
          <p:nvGrpSpPr>
            <p:cNvPr id="76" name="Group 54">
              <a:extLst>
                <a:ext uri="{FF2B5EF4-FFF2-40B4-BE49-F238E27FC236}">
                  <a16:creationId xmlns:a16="http://schemas.microsoft.com/office/drawing/2014/main" xmlns="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79" name="Oval 23">
                <a:extLst>
                  <a:ext uri="{FF2B5EF4-FFF2-40B4-BE49-F238E27FC236}">
                    <a16:creationId xmlns:a16="http://schemas.microsoft.com/office/drawing/2014/main" xmlns="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FFFF00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pic>
            <p:nvPicPr>
              <p:cNvPr id="80" name="Graphic 41" descr="User network">
                <a:extLst>
                  <a:ext uri="{FF2B5EF4-FFF2-40B4-BE49-F238E27FC236}">
                    <a16:creationId xmlns:a16="http://schemas.microsoft.com/office/drawing/2014/main" xmlns="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78" name="TextBox 65">
              <a:extLst>
                <a:ext uri="{FF2B5EF4-FFF2-40B4-BE49-F238E27FC236}">
                  <a16:creationId xmlns:a16="http://schemas.microsoft.com/office/drawing/2014/main" xmlns="" id="{63752D37-5856-413E-BAFB-8B20B6C33627}"/>
                </a:ext>
              </a:extLst>
            </p:cNvPr>
            <p:cNvSpPr txBox="1"/>
            <p:nvPr/>
          </p:nvSpPr>
          <p:spPr>
            <a:xfrm>
              <a:off x="4635157" y="1511897"/>
              <a:ext cx="1330713" cy="54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يبين </a:t>
              </a:r>
              <a:r>
                <a:rPr lang="ar-SY" sz="20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هيأة صاحبه</a:t>
              </a:r>
              <a:endParaRPr lang="en-US" sz="105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1" name="Group 70">
            <a:extLst>
              <a:ext uri="{FF2B5EF4-FFF2-40B4-BE49-F238E27FC236}">
                <a16:creationId xmlns:a16="http://schemas.microsoft.com/office/drawing/2014/main" xmlns="" id="{5884891D-7ED6-43B9-BFF0-DB4E42DCC2AD}"/>
              </a:ext>
            </a:extLst>
          </p:cNvPr>
          <p:cNvGrpSpPr/>
          <p:nvPr/>
        </p:nvGrpSpPr>
        <p:grpSpPr>
          <a:xfrm>
            <a:off x="2632343" y="2039702"/>
            <a:ext cx="1987513" cy="891418"/>
            <a:chOff x="6993278" y="1608051"/>
            <a:chExt cx="1217549" cy="1204685"/>
          </a:xfrm>
        </p:grpSpPr>
        <p:grpSp>
          <p:nvGrpSpPr>
            <p:cNvPr id="82" name="Group 48">
              <a:extLst>
                <a:ext uri="{FF2B5EF4-FFF2-40B4-BE49-F238E27FC236}">
                  <a16:creationId xmlns:a16="http://schemas.microsoft.com/office/drawing/2014/main" xmlns="" id="{70A508E6-2A6A-4AB6-8A61-886A60B4BD13}"/>
                </a:ext>
              </a:extLst>
            </p:cNvPr>
            <p:cNvGrpSpPr/>
            <p:nvPr/>
          </p:nvGrpSpPr>
          <p:grpSpPr>
            <a:xfrm>
              <a:off x="7006142" y="1608051"/>
              <a:ext cx="1204685" cy="1204685"/>
              <a:chOff x="7006142" y="1608051"/>
              <a:chExt cx="1204685" cy="1204685"/>
            </a:xfrm>
          </p:grpSpPr>
          <p:sp>
            <p:nvSpPr>
              <p:cNvPr id="84" name="Oval 15">
                <a:extLst>
                  <a:ext uri="{FF2B5EF4-FFF2-40B4-BE49-F238E27FC236}">
                    <a16:creationId xmlns:a16="http://schemas.microsoft.com/office/drawing/2014/main" xmlns="" id="{25C16C94-E4DC-4902-8BE3-596FF4AA8714}"/>
                  </a:ext>
                </a:extLst>
              </p:cNvPr>
              <p:cNvSpPr/>
              <p:nvPr/>
            </p:nvSpPr>
            <p:spPr>
              <a:xfrm>
                <a:off x="7006142" y="1608051"/>
                <a:ext cx="1204685" cy="1204685"/>
              </a:xfrm>
              <a:prstGeom prst="ellipse">
                <a:avLst/>
              </a:prstGeom>
              <a:solidFill>
                <a:srgbClr val="FFFF00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pic>
            <p:nvPicPr>
              <p:cNvPr id="88" name="Graphic 37" descr="House">
                <a:extLst>
                  <a:ext uri="{FF2B5EF4-FFF2-40B4-BE49-F238E27FC236}">
                    <a16:creationId xmlns:a16="http://schemas.microsoft.com/office/drawing/2014/main" xmlns="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83" name="TextBox 66">
              <a:extLst>
                <a:ext uri="{FF2B5EF4-FFF2-40B4-BE49-F238E27FC236}">
                  <a16:creationId xmlns:a16="http://schemas.microsoft.com/office/drawing/2014/main" xmlns="" id="{BD4B29FC-6A84-4E7C-A261-5EF66E9C5A59}"/>
                </a:ext>
              </a:extLst>
            </p:cNvPr>
            <p:cNvSpPr txBox="1"/>
            <p:nvPr/>
          </p:nvSpPr>
          <p:spPr>
            <a:xfrm>
              <a:off x="6993278" y="2104943"/>
              <a:ext cx="1189648" cy="54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وقت حدوث الفعل</a:t>
              </a:r>
              <a:endParaRPr lang="en-US" sz="105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0" name="Group 71">
            <a:extLst>
              <a:ext uri="{FF2B5EF4-FFF2-40B4-BE49-F238E27FC236}">
                <a16:creationId xmlns:a16="http://schemas.microsoft.com/office/drawing/2014/main" xmlns="" id="{FDF27B60-7E6B-4A0A-B00D-72A07BD16E19}"/>
              </a:ext>
            </a:extLst>
          </p:cNvPr>
          <p:cNvGrpSpPr/>
          <p:nvPr/>
        </p:nvGrpSpPr>
        <p:grpSpPr>
          <a:xfrm>
            <a:off x="9093065" y="3743686"/>
            <a:ext cx="1277509" cy="1232744"/>
            <a:chOff x="4635157" y="1122201"/>
            <a:chExt cx="1379036" cy="1330713"/>
          </a:xfrm>
        </p:grpSpPr>
        <p:grpSp>
          <p:nvGrpSpPr>
            <p:cNvPr id="121" name="Group 54">
              <a:extLst>
                <a:ext uri="{FF2B5EF4-FFF2-40B4-BE49-F238E27FC236}">
                  <a16:creationId xmlns:a16="http://schemas.microsoft.com/office/drawing/2014/main" xmlns="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123" name="Oval 23">
                <a:extLst>
                  <a:ext uri="{FF2B5EF4-FFF2-40B4-BE49-F238E27FC236}">
                    <a16:creationId xmlns:a16="http://schemas.microsoft.com/office/drawing/2014/main" xmlns="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pic>
            <p:nvPicPr>
              <p:cNvPr id="124" name="Graphic 41" descr="User network">
                <a:extLst>
                  <a:ext uri="{FF2B5EF4-FFF2-40B4-BE49-F238E27FC236}">
                    <a16:creationId xmlns:a16="http://schemas.microsoft.com/office/drawing/2014/main" xmlns="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122" name="TextBox 65">
              <a:extLst>
                <a:ext uri="{FF2B5EF4-FFF2-40B4-BE49-F238E27FC236}">
                  <a16:creationId xmlns:a16="http://schemas.microsoft.com/office/drawing/2014/main" xmlns="" id="{63752D37-5856-413E-BAFB-8B20B6C33627}"/>
                </a:ext>
              </a:extLst>
            </p:cNvPr>
            <p:cNvSpPr txBox="1"/>
            <p:nvPr/>
          </p:nvSpPr>
          <p:spPr>
            <a:xfrm>
              <a:off x="4798078" y="1558950"/>
              <a:ext cx="1216115" cy="54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معرفة</a:t>
              </a:r>
              <a:endParaRPr lang="en-US" sz="105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5" name="Group 70">
            <a:extLst>
              <a:ext uri="{FF2B5EF4-FFF2-40B4-BE49-F238E27FC236}">
                <a16:creationId xmlns:a16="http://schemas.microsoft.com/office/drawing/2014/main" xmlns="" id="{5884891D-7ED6-43B9-BFF0-DB4E42DCC2AD}"/>
              </a:ext>
            </a:extLst>
          </p:cNvPr>
          <p:cNvGrpSpPr/>
          <p:nvPr/>
        </p:nvGrpSpPr>
        <p:grpSpPr>
          <a:xfrm>
            <a:off x="7412010" y="3689379"/>
            <a:ext cx="1205133" cy="1205133"/>
            <a:chOff x="7006144" y="1608051"/>
            <a:chExt cx="1204685" cy="1204685"/>
          </a:xfrm>
        </p:grpSpPr>
        <p:grpSp>
          <p:nvGrpSpPr>
            <p:cNvPr id="126" name="Group 48">
              <a:extLst>
                <a:ext uri="{FF2B5EF4-FFF2-40B4-BE49-F238E27FC236}">
                  <a16:creationId xmlns:a16="http://schemas.microsoft.com/office/drawing/2014/main" xmlns="" id="{70A508E6-2A6A-4AB6-8A61-886A60B4BD13}"/>
                </a:ext>
              </a:extLst>
            </p:cNvPr>
            <p:cNvGrpSpPr/>
            <p:nvPr/>
          </p:nvGrpSpPr>
          <p:grpSpPr>
            <a:xfrm>
              <a:off x="7006144" y="1608051"/>
              <a:ext cx="1204685" cy="1204685"/>
              <a:chOff x="7006144" y="1608051"/>
              <a:chExt cx="1204685" cy="1204685"/>
            </a:xfrm>
          </p:grpSpPr>
          <p:sp>
            <p:nvSpPr>
              <p:cNvPr id="128" name="Oval 15">
                <a:extLst>
                  <a:ext uri="{FF2B5EF4-FFF2-40B4-BE49-F238E27FC236}">
                    <a16:creationId xmlns:a16="http://schemas.microsoft.com/office/drawing/2014/main" xmlns="" id="{25C16C94-E4DC-4902-8BE3-596FF4AA8714}"/>
                  </a:ext>
                </a:extLst>
              </p:cNvPr>
              <p:cNvSpPr/>
              <p:nvPr/>
            </p:nvSpPr>
            <p:spPr>
              <a:xfrm>
                <a:off x="7006144" y="1608051"/>
                <a:ext cx="1204685" cy="1204685"/>
              </a:xfrm>
              <a:prstGeom prst="ellipse">
                <a:avLst/>
              </a:prstGeom>
              <a:solidFill>
                <a:srgbClr val="FFFF00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pic>
            <p:nvPicPr>
              <p:cNvPr id="129" name="Graphic 37" descr="House">
                <a:extLst>
                  <a:ext uri="{FF2B5EF4-FFF2-40B4-BE49-F238E27FC236}">
                    <a16:creationId xmlns:a16="http://schemas.microsoft.com/office/drawing/2014/main" xmlns="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127" name="TextBox 66">
              <a:extLst>
                <a:ext uri="{FF2B5EF4-FFF2-40B4-BE49-F238E27FC236}">
                  <a16:creationId xmlns:a16="http://schemas.microsoft.com/office/drawing/2014/main" xmlns="" id="{BD4B29FC-6A84-4E7C-A261-5EF66E9C5A59}"/>
                </a:ext>
              </a:extLst>
            </p:cNvPr>
            <p:cNvSpPr txBox="1"/>
            <p:nvPr/>
          </p:nvSpPr>
          <p:spPr>
            <a:xfrm>
              <a:off x="7037143" y="1981567"/>
              <a:ext cx="1173686" cy="399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منصوب</a:t>
              </a:r>
              <a:endParaRPr lang="en-US" sz="105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30" name="Group 75">
            <a:extLst>
              <a:ext uri="{FF2B5EF4-FFF2-40B4-BE49-F238E27FC236}">
                <a16:creationId xmlns:a16="http://schemas.microsoft.com/office/drawing/2014/main" xmlns="" id="{12566D88-31D6-416B-B5B5-685630FB662C}"/>
              </a:ext>
            </a:extLst>
          </p:cNvPr>
          <p:cNvGrpSpPr/>
          <p:nvPr/>
        </p:nvGrpSpPr>
        <p:grpSpPr>
          <a:xfrm>
            <a:off x="10836244" y="3829671"/>
            <a:ext cx="1115994" cy="1115994"/>
            <a:chOff x="6803483" y="3004413"/>
            <a:chExt cx="1204685" cy="1204685"/>
          </a:xfrm>
        </p:grpSpPr>
        <p:grpSp>
          <p:nvGrpSpPr>
            <p:cNvPr id="131" name="Group 51">
              <a:extLst>
                <a:ext uri="{FF2B5EF4-FFF2-40B4-BE49-F238E27FC236}">
                  <a16:creationId xmlns:a16="http://schemas.microsoft.com/office/drawing/2014/main" xmlns="" id="{C3322326-DC9B-437A-949E-23E6AA942AF8}"/>
                </a:ext>
              </a:extLst>
            </p:cNvPr>
            <p:cNvGrpSpPr/>
            <p:nvPr/>
          </p:nvGrpSpPr>
          <p:grpSpPr>
            <a:xfrm>
              <a:off x="6803483" y="3004413"/>
              <a:ext cx="1204685" cy="1204685"/>
              <a:chOff x="6803483" y="3004413"/>
              <a:chExt cx="1204685" cy="1204685"/>
            </a:xfrm>
          </p:grpSpPr>
          <p:sp>
            <p:nvSpPr>
              <p:cNvPr id="133" name="Oval 10">
                <a:extLst>
                  <a:ext uri="{FF2B5EF4-FFF2-40B4-BE49-F238E27FC236}">
                    <a16:creationId xmlns:a16="http://schemas.microsoft.com/office/drawing/2014/main" xmlns="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pic>
            <p:nvPicPr>
              <p:cNvPr id="134" name="Graphic 35" descr="Target">
                <a:extLst>
                  <a:ext uri="{FF2B5EF4-FFF2-40B4-BE49-F238E27FC236}">
                    <a16:creationId xmlns:a16="http://schemas.microsoft.com/office/drawing/2014/main" xmlns="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21"/>
                  </a:ext>
                </a:extLst>
              </a:blip>
              <a:stretch>
                <a:fillRect/>
              </a:stretch>
            </p:blipFill>
            <p:spPr>
              <a:xfrm>
                <a:off x="7251979" y="3189099"/>
                <a:ext cx="274347" cy="274347"/>
              </a:xfrm>
              <a:prstGeom prst="rect">
                <a:avLst/>
              </a:prstGeom>
            </p:spPr>
          </p:pic>
        </p:grpSp>
        <p:sp>
          <p:nvSpPr>
            <p:cNvPr id="132" name="TextBox 74">
              <a:extLst>
                <a:ext uri="{FF2B5EF4-FFF2-40B4-BE49-F238E27FC236}">
                  <a16:creationId xmlns:a16="http://schemas.microsoft.com/office/drawing/2014/main" xmlns="" id="{E61E29B1-A885-49FA-8EF0-8DCA134FF6ED}"/>
                </a:ext>
              </a:extLst>
            </p:cNvPr>
            <p:cNvSpPr txBox="1"/>
            <p:nvPr/>
          </p:nvSpPr>
          <p:spPr>
            <a:xfrm>
              <a:off x="6989476" y="3503426"/>
              <a:ext cx="982949" cy="54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فعل</a:t>
              </a:r>
              <a:endParaRPr lang="en-US" sz="105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35" name="Group 71">
            <a:extLst>
              <a:ext uri="{FF2B5EF4-FFF2-40B4-BE49-F238E27FC236}">
                <a16:creationId xmlns:a16="http://schemas.microsoft.com/office/drawing/2014/main" xmlns="" id="{FDF27B60-7E6B-4A0A-B00D-72A07BD16E19}"/>
              </a:ext>
            </a:extLst>
          </p:cNvPr>
          <p:cNvGrpSpPr/>
          <p:nvPr/>
        </p:nvGrpSpPr>
        <p:grpSpPr>
          <a:xfrm>
            <a:off x="4848765" y="3762531"/>
            <a:ext cx="2447634" cy="984674"/>
            <a:chOff x="4521181" y="1122201"/>
            <a:chExt cx="1584450" cy="1330713"/>
          </a:xfrm>
        </p:grpSpPr>
        <p:grpSp>
          <p:nvGrpSpPr>
            <p:cNvPr id="136" name="Group 54">
              <a:extLst>
                <a:ext uri="{FF2B5EF4-FFF2-40B4-BE49-F238E27FC236}">
                  <a16:creationId xmlns:a16="http://schemas.microsoft.com/office/drawing/2014/main" xmlns="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138" name="Oval 23">
                <a:extLst>
                  <a:ext uri="{FF2B5EF4-FFF2-40B4-BE49-F238E27FC236}">
                    <a16:creationId xmlns:a16="http://schemas.microsoft.com/office/drawing/2014/main" xmlns="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CC0099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pic>
            <p:nvPicPr>
              <p:cNvPr id="139" name="Graphic 41" descr="User network">
                <a:extLst>
                  <a:ext uri="{FF2B5EF4-FFF2-40B4-BE49-F238E27FC236}">
                    <a16:creationId xmlns:a16="http://schemas.microsoft.com/office/drawing/2014/main" xmlns="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137" name="TextBox 65">
              <a:extLst>
                <a:ext uri="{FF2B5EF4-FFF2-40B4-BE49-F238E27FC236}">
                  <a16:creationId xmlns:a16="http://schemas.microsoft.com/office/drawing/2014/main" xmlns="" id="{63752D37-5856-413E-BAFB-8B20B6C33627}"/>
                </a:ext>
              </a:extLst>
            </p:cNvPr>
            <p:cNvSpPr txBox="1"/>
            <p:nvPr/>
          </p:nvSpPr>
          <p:spPr>
            <a:xfrm>
              <a:off x="4521181" y="1561967"/>
              <a:ext cx="1584450" cy="54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يبين مقدار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صاحبه</a:t>
              </a:r>
              <a:endParaRPr lang="en-US" sz="105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0" name="Group 70">
            <a:extLst>
              <a:ext uri="{FF2B5EF4-FFF2-40B4-BE49-F238E27FC236}">
                <a16:creationId xmlns:a16="http://schemas.microsoft.com/office/drawing/2014/main" xmlns="" id="{5884891D-7ED6-43B9-BFF0-DB4E42DCC2AD}"/>
              </a:ext>
            </a:extLst>
          </p:cNvPr>
          <p:cNvGrpSpPr/>
          <p:nvPr/>
        </p:nvGrpSpPr>
        <p:grpSpPr>
          <a:xfrm>
            <a:off x="2589371" y="3820100"/>
            <a:ext cx="2030485" cy="891418"/>
            <a:chOff x="7054655" y="1575592"/>
            <a:chExt cx="1243874" cy="1204685"/>
          </a:xfrm>
        </p:grpSpPr>
        <p:grpSp>
          <p:nvGrpSpPr>
            <p:cNvPr id="141" name="Group 48">
              <a:extLst>
                <a:ext uri="{FF2B5EF4-FFF2-40B4-BE49-F238E27FC236}">
                  <a16:creationId xmlns:a16="http://schemas.microsoft.com/office/drawing/2014/main" xmlns="" id="{70A508E6-2A6A-4AB6-8A61-886A60B4BD13}"/>
                </a:ext>
              </a:extLst>
            </p:cNvPr>
            <p:cNvGrpSpPr/>
            <p:nvPr/>
          </p:nvGrpSpPr>
          <p:grpSpPr>
            <a:xfrm>
              <a:off x="7093844" y="1575592"/>
              <a:ext cx="1204685" cy="1204685"/>
              <a:chOff x="7093844" y="1575592"/>
              <a:chExt cx="1204685" cy="1204685"/>
            </a:xfrm>
          </p:grpSpPr>
          <p:sp>
            <p:nvSpPr>
              <p:cNvPr id="143" name="Oval 15">
                <a:extLst>
                  <a:ext uri="{FF2B5EF4-FFF2-40B4-BE49-F238E27FC236}">
                    <a16:creationId xmlns:a16="http://schemas.microsoft.com/office/drawing/2014/main" xmlns="" id="{25C16C94-E4DC-4902-8BE3-596FF4AA8714}"/>
                  </a:ext>
                </a:extLst>
              </p:cNvPr>
              <p:cNvSpPr/>
              <p:nvPr/>
            </p:nvSpPr>
            <p:spPr>
              <a:xfrm>
                <a:off x="7093844" y="1575592"/>
                <a:ext cx="1204685" cy="1204685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pic>
            <p:nvPicPr>
              <p:cNvPr id="144" name="Graphic 37" descr="House">
                <a:extLst>
                  <a:ext uri="{FF2B5EF4-FFF2-40B4-BE49-F238E27FC236}">
                    <a16:creationId xmlns:a16="http://schemas.microsoft.com/office/drawing/2014/main" xmlns="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142" name="TextBox 66">
              <a:extLst>
                <a:ext uri="{FF2B5EF4-FFF2-40B4-BE49-F238E27FC236}">
                  <a16:creationId xmlns:a16="http://schemas.microsoft.com/office/drawing/2014/main" xmlns="" id="{BD4B29FC-6A84-4E7C-A261-5EF66E9C5A59}"/>
                </a:ext>
              </a:extLst>
            </p:cNvPr>
            <p:cNvSpPr txBox="1"/>
            <p:nvPr/>
          </p:nvSpPr>
          <p:spPr>
            <a:xfrm>
              <a:off x="7054655" y="1912579"/>
              <a:ext cx="1168847" cy="54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قبل حدوث الفعل</a:t>
              </a:r>
              <a:endParaRPr lang="en-US" sz="105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45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554808" y="5087097"/>
            <a:ext cx="4550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أَجمعُ </a:t>
            </a:r>
            <a:r>
              <a:rPr lang="ar-SY" sz="2000" b="1" dirty="0">
                <a:latin typeface="Century Gothic" panose="020B0502020202020204" pitchFamily="34" charset="0"/>
              </a:rPr>
              <a:t>الإجابات </a:t>
            </a:r>
            <a:r>
              <a:rPr lang="ar-SY" sz="2000" b="1" dirty="0" smtClean="0">
                <a:latin typeface="Century Gothic" panose="020B0502020202020204" pitchFamily="34" charset="0"/>
              </a:rPr>
              <a:t>الصحيحة </a:t>
            </a:r>
            <a:r>
              <a:rPr lang="ar-SY" sz="2000" b="1" dirty="0">
                <a:latin typeface="Century Gothic" panose="020B0502020202020204" pitchFamily="34" charset="0"/>
              </a:rPr>
              <a:t>لأكوِّنَ تعريفًا </a:t>
            </a:r>
            <a:r>
              <a:rPr lang="ar-SY" sz="2000" b="1" dirty="0" smtClean="0">
                <a:latin typeface="Century Gothic" panose="020B0502020202020204" pitchFamily="34" charset="0"/>
              </a:rPr>
              <a:t>مناسبًا </a:t>
            </a:r>
            <a:r>
              <a:rPr lang="ar-SY" sz="2000" b="1" dirty="0">
                <a:latin typeface="Century Gothic" panose="020B0502020202020204" pitchFamily="34" charset="0"/>
              </a:rPr>
              <a:t>للحال:</a:t>
            </a:r>
          </a:p>
        </p:txBody>
      </p:sp>
      <p:sp>
        <p:nvSpPr>
          <p:cNvPr id="146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0251917" y="508709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0078747" y="5097855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1</a:t>
            </a:r>
            <a:endParaRPr lang="en-US" dirty="0"/>
          </a:p>
        </p:txBody>
      </p:sp>
      <p:sp>
        <p:nvSpPr>
          <p:cNvPr id="148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3862145" y="5771538"/>
            <a:ext cx="7036440" cy="626541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114800" y="5881597"/>
            <a:ext cx="6647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الحال: </a:t>
            </a:r>
            <a:r>
              <a:rPr lang="ar-SY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اسم نكرة منصوب يذكر لبيان هيئة صاحبه وقت حدوث الفعل.</a:t>
            </a:r>
          </a:p>
        </p:txBody>
      </p:sp>
    </p:spTree>
    <p:extLst>
      <p:ext uri="{BB962C8B-B14F-4D97-AF65-F5344CB8AC3E}">
        <p14:creationId xmlns:p14="http://schemas.microsoft.com/office/powerpoint/2010/main" val="92778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"/>
                            </p:stCondLst>
                            <p:childTnLst>
                              <p:par>
                                <p:cTn id="10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5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5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35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65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3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3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950"/>
                            </p:stCondLst>
                            <p:childTnLst>
                              <p:par>
                                <p:cTn id="1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250"/>
                            </p:stCondLst>
                            <p:childTnLst>
                              <p:par>
                                <p:cTn id="1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3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3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550"/>
                            </p:stCondLst>
                            <p:childTnLst>
                              <p:par>
                                <p:cTn id="1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3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3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850"/>
                            </p:stCondLst>
                            <p:childTnLst>
                              <p:par>
                                <p:cTn id="1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3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3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73" dur="200" fill="hold"/>
                                        <p:tgtEl>
                                          <p:spTgt spid="14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50"/>
                            </p:stCondLst>
                            <p:childTnLst>
                              <p:par>
                                <p:cTn id="17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150"/>
                            </p:stCondLst>
                            <p:childTnLst>
                              <p:par>
                                <p:cTn id="18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650"/>
                            </p:stCondLst>
                            <p:childTnLst>
                              <p:par>
                                <p:cTn id="19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3" grpId="0"/>
      <p:bldP spid="32" grpId="0"/>
      <p:bldP spid="37" grpId="0" animBg="1"/>
      <p:bldP spid="38" grpId="0" animBg="1"/>
      <p:bldP spid="38" grpId="1" animBg="1"/>
      <p:bldP spid="145" grpId="0"/>
      <p:bldP spid="146" grpId="0" animBg="1"/>
      <p:bldP spid="147" grpId="0" animBg="1"/>
      <p:bldP spid="147" grpId="1" animBg="1"/>
      <p:bldP spid="148" grpId="0" animBg="1"/>
      <p:bldP spid="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الحال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254436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001079" y="1275642"/>
            <a:ext cx="8260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Century Gothic" panose="020B0502020202020204" pitchFamily="34" charset="0"/>
              </a:rPr>
              <a:t>أُكملُ </a:t>
            </a:r>
            <a:r>
              <a:rPr lang="ar-SY" sz="2400" b="1" dirty="0">
                <a:latin typeface="Century Gothic" panose="020B0502020202020204" pitchFamily="34" charset="0"/>
              </a:rPr>
              <a:t>الإعراب الآتي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0435181" y="127668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0262011" y="1287445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2</a:t>
            </a:r>
            <a:endParaRPr lang="en-US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98825" y="2224446"/>
            <a:ext cx="7647719" cy="34855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8293100" y="3660126"/>
            <a:ext cx="981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حال</a:t>
            </a:r>
          </a:p>
        </p:txBody>
      </p:sp>
      <p:sp>
        <p:nvSpPr>
          <p:cNvPr id="78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6008160" y="3685526"/>
            <a:ext cx="121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علامة </a:t>
            </a:r>
            <a:endParaRPr lang="ar-SY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3159125" y="3694429"/>
            <a:ext cx="241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الفتحة الظاهرة (لأنه مفرد)</a:t>
            </a:r>
          </a:p>
        </p:txBody>
      </p:sp>
      <p:sp>
        <p:nvSpPr>
          <p:cNvPr id="80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800600" y="4344467"/>
            <a:ext cx="4842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حال منصوبة وعلامة نصبها الياء لأنه جمع مذكر </a:t>
            </a:r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سالم</a:t>
            </a:r>
            <a:endParaRPr lang="ar-SY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2" grpId="0"/>
      <p:bldP spid="37" grpId="0" animBg="1"/>
      <p:bldP spid="38" grpId="0" animBg="1"/>
      <p:bldP spid="38" grpId="1" animBg="1"/>
      <p:bldP spid="77" grpId="0"/>
      <p:bldP spid="78" grpId="0"/>
      <p:bldP spid="79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الحال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321383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237896" y="1266316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37926" y="1361132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10263826" y="657564"/>
            <a:ext cx="83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ثانياً-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6619951" y="1216800"/>
            <a:ext cx="3643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أَقرأُ </a:t>
            </a:r>
            <a:r>
              <a:rPr lang="ar-SY" sz="2000" b="1" dirty="0">
                <a:latin typeface="Century Gothic" panose="020B0502020202020204" pitchFamily="34" charset="0"/>
              </a:rPr>
              <a:t>الأمثلة الآتية, ثُمَّ </a:t>
            </a:r>
            <a:r>
              <a:rPr lang="ar-SY" sz="2000" b="1" dirty="0" smtClean="0">
                <a:latin typeface="Century Gothic" panose="020B0502020202020204" pitchFamily="34" charset="0"/>
              </a:rPr>
              <a:t>أُجيبُ </a:t>
            </a:r>
            <a:r>
              <a:rPr lang="ar-SY" sz="2000" b="1" dirty="0">
                <a:latin typeface="Century Gothic" panose="020B0502020202020204" pitchFamily="34" charset="0"/>
              </a:rPr>
              <a:t>عما </a:t>
            </a:r>
            <a:r>
              <a:rPr lang="ar-SY" sz="2000" b="1" dirty="0" smtClean="0">
                <a:latin typeface="Century Gothic" panose="020B0502020202020204" pitchFamily="34" charset="0"/>
              </a:rPr>
              <a:t>يأتي</a:t>
            </a:r>
            <a:r>
              <a:rPr lang="ar-SY" sz="2000" b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548046" y="120724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0374876" y="1218000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1</a:t>
            </a:r>
            <a:endParaRPr lang="en-US" dirty="0"/>
          </a:p>
        </p:txBody>
      </p:sp>
      <p:sp>
        <p:nvSpPr>
          <p:cNvPr id="36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5917424" y="4149904"/>
            <a:ext cx="5434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أستخرج </a:t>
            </a:r>
            <a:r>
              <a:rPr lang="ar-SY" sz="2000" b="1" dirty="0">
                <a:latin typeface="Century Gothic" panose="020B0502020202020204" pitchFamily="34" charset="0"/>
              </a:rPr>
              <a:t>الأحوال من الأمثلة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السابقة</a:t>
            </a:r>
            <a:r>
              <a:rPr lang="ar-SY" sz="2000" b="1" dirty="0">
                <a:latin typeface="Century Gothic" panose="020B0502020202020204" pitchFamily="34" charset="0"/>
              </a:rPr>
              <a:t>, و </a:t>
            </a:r>
            <a:r>
              <a:rPr lang="ar-SY" sz="2000" b="1" dirty="0" smtClean="0">
                <a:latin typeface="Century Gothic" panose="020B0502020202020204" pitchFamily="34" charset="0"/>
              </a:rPr>
              <a:t>أكمل </a:t>
            </a:r>
            <a:r>
              <a:rPr lang="ar-SY" sz="2000" b="1" dirty="0">
                <a:latin typeface="Century Gothic" panose="020B0502020202020204" pitchFamily="34" charset="0"/>
              </a:rPr>
              <a:t>الفراغات الآتية:</a:t>
            </a:r>
          </a:p>
        </p:txBody>
      </p:sp>
      <p:sp>
        <p:nvSpPr>
          <p:cNvPr id="39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529713" y="412369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356543" y="4134455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أ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985838" y="4559014"/>
            <a:ext cx="7149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الحال </a:t>
            </a:r>
            <a:r>
              <a:rPr lang="ar-SY" sz="2000" b="1" dirty="0" smtClean="0">
                <a:latin typeface="Century Gothic" panose="020B0502020202020204" pitchFamily="34" charset="0"/>
              </a:rPr>
              <a:t>......... صاحب </a:t>
            </a:r>
            <a:r>
              <a:rPr lang="ar-SY" sz="2000" b="1" dirty="0">
                <a:latin typeface="Century Gothic" panose="020B0502020202020204" pitchFamily="34" charset="0"/>
              </a:rPr>
              <a:t>الحال ..............، وهو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اسم</a:t>
            </a:r>
            <a:r>
              <a:rPr lang="ar-SY" sz="2000" b="1" dirty="0">
                <a:latin typeface="Century Gothic" panose="020B0502020202020204" pitchFamily="34" charset="0"/>
              </a:rPr>
              <a:t>، موقعه الإعرابي: </a:t>
            </a:r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فاعل</a:t>
            </a:r>
            <a:r>
              <a:rPr lang="ar-SY" sz="2000" b="1" dirty="0">
                <a:latin typeface="Century Gothic" panose="020B0502020202020204" pitchFamily="34" charset="0"/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3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259754" y="4559014"/>
            <a:ext cx="226027" cy="226027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2515740" y="5026088"/>
            <a:ext cx="8672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الحال </a:t>
            </a:r>
            <a:r>
              <a:rPr lang="ar-SY" sz="2000" b="1" dirty="0" smtClean="0">
                <a:latin typeface="Century Gothic" panose="020B0502020202020204" pitchFamily="34" charset="0"/>
              </a:rPr>
              <a:t>........... صاحب </a:t>
            </a:r>
            <a:r>
              <a:rPr lang="ar-SY" sz="2000" b="1" dirty="0">
                <a:latin typeface="Century Gothic" panose="020B0502020202020204" pitchFamily="34" charset="0"/>
              </a:rPr>
              <a:t>الحال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الضمير المتصل </a:t>
            </a:r>
            <a:r>
              <a:rPr lang="ar-SY" sz="2000" b="1" dirty="0" smtClean="0">
                <a:latin typeface="Century Gothic" panose="020B0502020202020204" pitchFamily="34" charset="0"/>
              </a:rPr>
              <a:t>(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ياء</a:t>
            </a:r>
            <a:r>
              <a:rPr lang="ar-SY" sz="2000" b="1" dirty="0" smtClean="0">
                <a:latin typeface="Century Gothic" panose="020B0502020202020204" pitchFamily="34" charset="0"/>
              </a:rPr>
              <a:t>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المتكلم</a:t>
            </a:r>
            <a:r>
              <a:rPr lang="ar-SY" sz="2000" b="1" dirty="0" smtClean="0">
                <a:latin typeface="Century Gothic" panose="020B0502020202020204" pitchFamily="34" charset="0"/>
              </a:rPr>
              <a:t>) وهو</a:t>
            </a:r>
            <a:r>
              <a:rPr lang="ar-SY" sz="2000" b="1" dirty="0"/>
              <a:t>..............، موقعه الإعرابي: </a:t>
            </a:r>
            <a:r>
              <a:rPr lang="ar-SY" sz="2000" b="1" dirty="0" smtClean="0"/>
              <a:t>......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46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274084" y="5083838"/>
            <a:ext cx="226027" cy="226027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5326" y="1668396"/>
            <a:ext cx="5228274" cy="2312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2545342" y="5552803"/>
            <a:ext cx="8672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الحال </a:t>
            </a:r>
            <a:r>
              <a:rPr lang="ar-SY" sz="2000" b="1" dirty="0" smtClean="0">
                <a:latin typeface="Century Gothic" panose="020B0502020202020204" pitchFamily="34" charset="0"/>
              </a:rPr>
              <a:t>........... صاحب </a:t>
            </a:r>
            <a:r>
              <a:rPr lang="ar-SY" sz="2000" b="1" dirty="0">
                <a:latin typeface="Century Gothic" panose="020B0502020202020204" pitchFamily="34" charset="0"/>
              </a:rPr>
              <a:t>الحال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الضمير</a:t>
            </a:r>
            <a:r>
              <a:rPr lang="ar-SY" sz="2000" b="1" dirty="0" smtClean="0">
                <a:latin typeface="Century Gothic" panose="020B0502020202020204" pitchFamily="34" charset="0"/>
              </a:rPr>
              <a:t>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المستتر</a:t>
            </a:r>
            <a:r>
              <a:rPr lang="ar-SY" sz="2000" b="1" dirty="0" smtClean="0">
                <a:latin typeface="Century Gothic" panose="020B0502020202020204" pitchFamily="34" charset="0"/>
              </a:rPr>
              <a:t> (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هو</a:t>
            </a:r>
            <a:r>
              <a:rPr lang="ar-SY" sz="2000" b="1" dirty="0" smtClean="0">
                <a:latin typeface="Century Gothic" panose="020B0502020202020204" pitchFamily="34" charset="0"/>
              </a:rPr>
              <a:t>) وهو</a:t>
            </a:r>
            <a:r>
              <a:rPr lang="ar-SY" sz="2000" b="1" dirty="0"/>
              <a:t>..............، موقعه الإعرابي: </a:t>
            </a:r>
            <a:r>
              <a:rPr lang="ar-SY" sz="2000" b="1" dirty="0">
                <a:solidFill>
                  <a:srgbClr val="C00000"/>
                </a:solidFill>
              </a:rPr>
              <a:t>نائب</a:t>
            </a:r>
            <a:r>
              <a:rPr lang="ar-SY" sz="2000" b="1" dirty="0" smtClean="0"/>
              <a:t>.........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49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303686" y="5610553"/>
            <a:ext cx="226027" cy="226027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9825973" y="4550014"/>
            <a:ext cx="72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قائلاً</a:t>
            </a:r>
          </a:p>
        </p:txBody>
      </p:sp>
      <p:sp>
        <p:nvSpPr>
          <p:cNvPr id="51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759700" y="4546902"/>
            <a:ext cx="1028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هارون </a:t>
            </a:r>
          </a:p>
        </p:txBody>
      </p:sp>
      <p:sp>
        <p:nvSpPr>
          <p:cNvPr id="52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9598671" y="5000688"/>
            <a:ext cx="1028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صغيراً</a:t>
            </a:r>
            <a:endParaRPr lang="ar-SY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947942" y="4987872"/>
            <a:ext cx="1028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ضمير</a:t>
            </a:r>
            <a:endParaRPr lang="ar-SY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2806700" y="4997224"/>
            <a:ext cx="617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فاعل</a:t>
            </a:r>
            <a:endParaRPr lang="ar-SY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9675526" y="5542671"/>
            <a:ext cx="1028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مظلوماً</a:t>
            </a:r>
            <a:endParaRPr lang="ar-SY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5486668" y="5523511"/>
            <a:ext cx="1028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ضمير</a:t>
            </a:r>
            <a:endParaRPr lang="ar-SY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2908300" y="5519929"/>
            <a:ext cx="73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فاعل</a:t>
            </a:r>
            <a:endParaRPr lang="ar-SY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46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"/>
                            </p:stCondLst>
                            <p:childTnLst>
                              <p:par>
                                <p:cTn id="10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0" dur="200" fill="hold"/>
                                        <p:tgtEl>
                                          <p:spTgt spid="4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50"/>
                            </p:stCondLst>
                            <p:childTnLst>
                              <p:par>
                                <p:cTn id="12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38" dur="200" fill="hold"/>
                                        <p:tgtEl>
                                          <p:spTgt spid="4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50"/>
                            </p:stCondLst>
                            <p:childTnLst>
                              <p:par>
                                <p:cTn id="14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53" dur="200" fill="hold"/>
                                        <p:tgtEl>
                                          <p:spTgt spid="4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50"/>
                            </p:stCondLst>
                            <p:childTnLst>
                              <p:par>
                                <p:cTn id="15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68" dur="200" fill="hold"/>
                                        <p:tgtEl>
                                          <p:spTgt spid="4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"/>
                            </p:stCondLst>
                            <p:childTnLst>
                              <p:par>
                                <p:cTn id="17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50"/>
                            </p:stCondLst>
                            <p:childTnLst>
                              <p:par>
                                <p:cTn id="17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550"/>
                            </p:stCondLst>
                            <p:childTnLst>
                              <p:par>
                                <p:cTn id="18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050"/>
                            </p:stCondLst>
                            <p:childTnLst>
                              <p:par>
                                <p:cTn id="19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550"/>
                            </p:stCondLst>
                            <p:childTnLst>
                              <p:par>
                                <p:cTn id="19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50"/>
                            </p:stCondLst>
                            <p:childTnLst>
                              <p:par>
                                <p:cTn id="2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550"/>
                            </p:stCondLst>
                            <p:childTnLst>
                              <p:par>
                                <p:cTn id="2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050"/>
                            </p:stCondLst>
                            <p:childTnLst>
                              <p:par>
                                <p:cTn id="21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4550"/>
                            </p:stCondLst>
                            <p:childTnLst>
                              <p:par>
                                <p:cTn id="22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32" grpId="0"/>
      <p:bldP spid="37" grpId="0" animBg="1"/>
      <p:bldP spid="38" grpId="0" animBg="1"/>
      <p:bldP spid="38" grpId="1" animBg="1"/>
      <p:bldP spid="36" grpId="0"/>
      <p:bldP spid="39" grpId="0" animBg="1"/>
      <p:bldP spid="40" grpId="0" animBg="1"/>
      <p:bldP spid="40" grpId="1" animBg="1"/>
      <p:bldP spid="41" grpId="0"/>
      <p:bldP spid="43" grpId="0" animBg="1"/>
      <p:bldP spid="43" grpId="1" animBg="1"/>
      <p:bldP spid="44" grpId="0"/>
      <p:bldP spid="46" grpId="0" animBg="1"/>
      <p:bldP spid="46" grpId="1" animBg="1"/>
      <p:bldP spid="47" grpId="0"/>
      <p:bldP spid="49" grpId="0" animBg="1"/>
      <p:bldP spid="49" grpId="1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الحال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321383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6329675" y="1505570"/>
            <a:ext cx="4777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نوع </a:t>
            </a:r>
            <a:r>
              <a:rPr lang="ar-SY" sz="2000" b="1" dirty="0" smtClean="0">
                <a:latin typeface="Century Gothic" panose="020B0502020202020204" pitchFamily="34" charset="0"/>
              </a:rPr>
              <a:t>صاحب </a:t>
            </a:r>
            <a:r>
              <a:rPr lang="ar-SY" sz="2000" b="1" dirty="0">
                <a:latin typeface="Century Gothic" panose="020B0502020202020204" pitchFamily="34" charset="0"/>
              </a:rPr>
              <a:t>الحال من حيث التعريف والتنكير؟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391052" y="149601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217882" y="1506770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ب</a:t>
            </a:r>
            <a:endParaRPr lang="en-US" dirty="0"/>
          </a:p>
        </p:txBody>
      </p:sp>
      <p:sp>
        <p:nvSpPr>
          <p:cNvPr id="45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6305298" y="2851825"/>
            <a:ext cx="4912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العلاقة بين الحال و </a:t>
            </a:r>
            <a:r>
              <a:rPr lang="ar-SY" sz="2000" b="1" dirty="0" smtClean="0">
                <a:latin typeface="Century Gothic" panose="020B0502020202020204" pitchFamily="34" charset="0"/>
              </a:rPr>
              <a:t>صاحبها </a:t>
            </a:r>
            <a:r>
              <a:rPr lang="ar-SY" sz="2000" b="1" dirty="0">
                <a:latin typeface="Century Gothic" panose="020B0502020202020204" pitchFamily="34" charset="0"/>
              </a:rPr>
              <a:t>من حيث التذكير </a:t>
            </a:r>
            <a:r>
              <a:rPr lang="ar-SY" sz="2000" b="1" dirty="0" smtClean="0">
                <a:latin typeface="Century Gothic" panose="020B0502020202020204" pitchFamily="34" charset="0"/>
              </a:rPr>
              <a:t>والتأنيث</a:t>
            </a:r>
            <a:r>
              <a:rPr lang="ar-SY" sz="2000" b="1" dirty="0">
                <a:latin typeface="Century Gothic" panose="020B0502020202020204" pitchFamily="34" charset="0"/>
              </a:rPr>
              <a:t>؟</a:t>
            </a:r>
          </a:p>
        </p:txBody>
      </p:sp>
      <p:sp>
        <p:nvSpPr>
          <p:cNvPr id="48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502102" y="284226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328932" y="2853025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ج</a:t>
            </a:r>
            <a:endParaRPr lang="en-US" dirty="0"/>
          </a:p>
        </p:txBody>
      </p:sp>
      <p:sp>
        <p:nvSpPr>
          <p:cNvPr id="60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4840255" y="4679689"/>
            <a:ext cx="6488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العلاقة بين الحال و </a:t>
            </a:r>
            <a:r>
              <a:rPr lang="ar-SY" sz="2000" b="1" dirty="0" smtClean="0">
                <a:latin typeface="Century Gothic" panose="020B0502020202020204" pitchFamily="34" charset="0"/>
              </a:rPr>
              <a:t>صاحبها </a:t>
            </a:r>
            <a:r>
              <a:rPr lang="ar-SY" sz="2000" b="1" dirty="0">
                <a:latin typeface="Century Gothic" panose="020B0502020202020204" pitchFamily="34" charset="0"/>
              </a:rPr>
              <a:t>من حيث </a:t>
            </a:r>
            <a:r>
              <a:rPr lang="ar-SY" sz="2000" b="1" dirty="0" smtClean="0">
                <a:latin typeface="Century Gothic" panose="020B0502020202020204" pitchFamily="34" charset="0"/>
              </a:rPr>
              <a:t>العدد( الإفراد</a:t>
            </a:r>
            <a:r>
              <a:rPr lang="ar-SY" sz="2000" b="1" dirty="0">
                <a:latin typeface="Century Gothic" panose="020B0502020202020204" pitchFamily="34" charset="0"/>
              </a:rPr>
              <a:t>، التثنية، </a:t>
            </a:r>
            <a:r>
              <a:rPr lang="ar-SY" sz="2000" b="1" dirty="0" smtClean="0">
                <a:latin typeface="Century Gothic" panose="020B0502020202020204" pitchFamily="34" charset="0"/>
              </a:rPr>
              <a:t>الجمع ) ؟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61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1613151" y="4670131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11439981" y="4680889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د</a:t>
            </a:r>
            <a:endParaRPr lang="en-US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4840255" y="1152416"/>
            <a:ext cx="1565719" cy="1968197"/>
            <a:chOff x="4840255" y="1152416"/>
            <a:chExt cx="1565719" cy="1968197"/>
          </a:xfrm>
        </p:grpSpPr>
        <p:sp>
          <p:nvSpPr>
            <p:cNvPr id="63" name="Freeform: Shape 56">
              <a:extLst>
                <a:ext uri="{FF2B5EF4-FFF2-40B4-BE49-F238E27FC236}">
                  <a16:creationId xmlns="" xmlns:a16="http://schemas.microsoft.com/office/drawing/2014/main" id="{C1CB3B1C-AB75-4093-B107-5E821FE62F56}"/>
                </a:ext>
              </a:extLst>
            </p:cNvPr>
            <p:cNvSpPr/>
            <p:nvPr/>
          </p:nvSpPr>
          <p:spPr>
            <a:xfrm rot="2577844">
              <a:off x="4951466" y="1152416"/>
              <a:ext cx="1454508" cy="1968197"/>
            </a:xfrm>
            <a:custGeom>
              <a:avLst/>
              <a:gdLst>
                <a:gd name="connsiteX0" fmla="*/ 1454508 w 1454508"/>
                <a:gd name="connsiteY0" fmla="*/ 0 h 1968197"/>
                <a:gd name="connsiteX1" fmla="*/ 1454508 w 1454508"/>
                <a:gd name="connsiteY1" fmla="*/ 1027378 h 1968197"/>
                <a:gd name="connsiteX2" fmla="*/ 620078 w 1454508"/>
                <a:gd name="connsiteY2" fmla="*/ 1861808 h 1968197"/>
                <a:gd name="connsiteX3" fmla="*/ 106389 w 1454508"/>
                <a:gd name="connsiteY3" fmla="*/ 1861808 h 1968197"/>
                <a:gd name="connsiteX4" fmla="*/ 106389 w 1454508"/>
                <a:gd name="connsiteY4" fmla="*/ 1348119 h 1968197"/>
                <a:gd name="connsiteX5" fmla="*/ 1454508 w 1454508"/>
                <a:gd name="connsiteY5" fmla="*/ 0 h 1968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4508" h="1968197">
                  <a:moveTo>
                    <a:pt x="1454508" y="0"/>
                  </a:moveTo>
                  <a:lnTo>
                    <a:pt x="1454508" y="1027378"/>
                  </a:lnTo>
                  <a:lnTo>
                    <a:pt x="620078" y="1861808"/>
                  </a:lnTo>
                  <a:cubicBezTo>
                    <a:pt x="478227" y="2003660"/>
                    <a:pt x="248240" y="2003660"/>
                    <a:pt x="106389" y="1861808"/>
                  </a:cubicBezTo>
                  <a:cubicBezTo>
                    <a:pt x="-35462" y="1719957"/>
                    <a:pt x="-35462" y="1489970"/>
                    <a:pt x="106389" y="1348119"/>
                  </a:cubicBezTo>
                  <a:lnTo>
                    <a:pt x="145450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88496">
                  <a:srgbClr val="FFC000">
                    <a:alpha val="0"/>
                  </a:srgbClr>
                </a:gs>
                <a:gs pos="46000">
                  <a:srgbClr val="FFC000">
                    <a:alpha val="43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TextBox 41">
              <a:extLst>
                <a:ext uri="{FF2B5EF4-FFF2-40B4-BE49-F238E27FC236}">
                  <a16:creationId xmlns:a16="http://schemas.microsoft.com/office/drawing/2014/main" xmlns="" id="{D77AD07B-92C3-4D10-AA4E-4B9370461E59}"/>
                </a:ext>
              </a:extLst>
            </p:cNvPr>
            <p:cNvSpPr txBox="1"/>
            <p:nvPr/>
          </p:nvSpPr>
          <p:spPr>
            <a:xfrm>
              <a:off x="4840255" y="2136514"/>
              <a:ext cx="11922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معرفة </a:t>
              </a: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5042501" y="2453138"/>
            <a:ext cx="2574348" cy="2384430"/>
            <a:chOff x="5095350" y="2235346"/>
            <a:chExt cx="2205003" cy="2384430"/>
          </a:xfrm>
        </p:grpSpPr>
        <p:sp>
          <p:nvSpPr>
            <p:cNvPr id="64" name="Freeform: Shape 56">
              <a:extLst>
                <a:ext uri="{FF2B5EF4-FFF2-40B4-BE49-F238E27FC236}">
                  <a16:creationId xmlns="" xmlns:a16="http://schemas.microsoft.com/office/drawing/2014/main" id="{C1CB3B1C-AB75-4093-B107-5E821FE62F56}"/>
                </a:ext>
              </a:extLst>
            </p:cNvPr>
            <p:cNvSpPr/>
            <p:nvPr/>
          </p:nvSpPr>
          <p:spPr>
            <a:xfrm rot="2451321">
              <a:off x="5459941" y="2235346"/>
              <a:ext cx="1762106" cy="2384430"/>
            </a:xfrm>
            <a:custGeom>
              <a:avLst/>
              <a:gdLst>
                <a:gd name="connsiteX0" fmla="*/ 1454508 w 1454508"/>
                <a:gd name="connsiteY0" fmla="*/ 0 h 1968197"/>
                <a:gd name="connsiteX1" fmla="*/ 1454508 w 1454508"/>
                <a:gd name="connsiteY1" fmla="*/ 1027378 h 1968197"/>
                <a:gd name="connsiteX2" fmla="*/ 620078 w 1454508"/>
                <a:gd name="connsiteY2" fmla="*/ 1861808 h 1968197"/>
                <a:gd name="connsiteX3" fmla="*/ 106389 w 1454508"/>
                <a:gd name="connsiteY3" fmla="*/ 1861808 h 1968197"/>
                <a:gd name="connsiteX4" fmla="*/ 106389 w 1454508"/>
                <a:gd name="connsiteY4" fmla="*/ 1348119 h 1968197"/>
                <a:gd name="connsiteX5" fmla="*/ 1454508 w 1454508"/>
                <a:gd name="connsiteY5" fmla="*/ 0 h 1968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4508" h="1968197">
                  <a:moveTo>
                    <a:pt x="1454508" y="0"/>
                  </a:moveTo>
                  <a:lnTo>
                    <a:pt x="1454508" y="1027378"/>
                  </a:lnTo>
                  <a:lnTo>
                    <a:pt x="620078" y="1861808"/>
                  </a:lnTo>
                  <a:cubicBezTo>
                    <a:pt x="478227" y="2003660"/>
                    <a:pt x="248240" y="2003660"/>
                    <a:pt x="106389" y="1861808"/>
                  </a:cubicBezTo>
                  <a:cubicBezTo>
                    <a:pt x="-35462" y="1719957"/>
                    <a:pt x="-35462" y="1489970"/>
                    <a:pt x="106389" y="1348119"/>
                  </a:cubicBezTo>
                  <a:lnTo>
                    <a:pt x="145450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88496">
                  <a:srgbClr val="FFC000">
                    <a:alpha val="0"/>
                  </a:srgbClr>
                </a:gs>
                <a:gs pos="46000">
                  <a:srgbClr val="FFC000">
                    <a:alpha val="43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TextBox 41">
              <a:extLst>
                <a:ext uri="{FF2B5EF4-FFF2-40B4-BE49-F238E27FC236}">
                  <a16:creationId xmlns:a16="http://schemas.microsoft.com/office/drawing/2014/main" xmlns="" id="{D77AD07B-92C3-4D10-AA4E-4B9370461E59}"/>
                </a:ext>
              </a:extLst>
            </p:cNvPr>
            <p:cNvSpPr txBox="1"/>
            <p:nvPr/>
          </p:nvSpPr>
          <p:spPr>
            <a:xfrm>
              <a:off x="5095350" y="3427561"/>
              <a:ext cx="22050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متطابقان في التذكير والتأنيث 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4731409" y="4575989"/>
            <a:ext cx="2240231" cy="2228785"/>
            <a:chOff x="4731409" y="4575989"/>
            <a:chExt cx="2240231" cy="2228785"/>
          </a:xfrm>
        </p:grpSpPr>
        <p:sp>
          <p:nvSpPr>
            <p:cNvPr id="65" name="Freeform: Shape 56">
              <a:extLst>
                <a:ext uri="{FF2B5EF4-FFF2-40B4-BE49-F238E27FC236}">
                  <a16:creationId xmlns="" xmlns:a16="http://schemas.microsoft.com/office/drawing/2014/main" id="{C1CB3B1C-AB75-4093-B107-5E821FE62F56}"/>
                </a:ext>
              </a:extLst>
            </p:cNvPr>
            <p:cNvSpPr/>
            <p:nvPr/>
          </p:nvSpPr>
          <p:spPr>
            <a:xfrm rot="2577844">
              <a:off x="5244988" y="4575989"/>
              <a:ext cx="1647084" cy="2228785"/>
            </a:xfrm>
            <a:custGeom>
              <a:avLst/>
              <a:gdLst>
                <a:gd name="connsiteX0" fmla="*/ 1454508 w 1454508"/>
                <a:gd name="connsiteY0" fmla="*/ 0 h 1968197"/>
                <a:gd name="connsiteX1" fmla="*/ 1454508 w 1454508"/>
                <a:gd name="connsiteY1" fmla="*/ 1027378 h 1968197"/>
                <a:gd name="connsiteX2" fmla="*/ 620078 w 1454508"/>
                <a:gd name="connsiteY2" fmla="*/ 1861808 h 1968197"/>
                <a:gd name="connsiteX3" fmla="*/ 106389 w 1454508"/>
                <a:gd name="connsiteY3" fmla="*/ 1861808 h 1968197"/>
                <a:gd name="connsiteX4" fmla="*/ 106389 w 1454508"/>
                <a:gd name="connsiteY4" fmla="*/ 1348119 h 1968197"/>
                <a:gd name="connsiteX5" fmla="*/ 1454508 w 1454508"/>
                <a:gd name="connsiteY5" fmla="*/ 0 h 1968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4508" h="1968197">
                  <a:moveTo>
                    <a:pt x="1454508" y="0"/>
                  </a:moveTo>
                  <a:lnTo>
                    <a:pt x="1454508" y="1027378"/>
                  </a:lnTo>
                  <a:lnTo>
                    <a:pt x="620078" y="1861808"/>
                  </a:lnTo>
                  <a:cubicBezTo>
                    <a:pt x="478227" y="2003660"/>
                    <a:pt x="248240" y="2003660"/>
                    <a:pt x="106389" y="1861808"/>
                  </a:cubicBezTo>
                  <a:cubicBezTo>
                    <a:pt x="-35462" y="1719957"/>
                    <a:pt x="-35462" y="1489970"/>
                    <a:pt x="106389" y="1348119"/>
                  </a:cubicBezTo>
                  <a:lnTo>
                    <a:pt x="145450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00"/>
                </a:gs>
                <a:gs pos="88496">
                  <a:srgbClr val="FFC000">
                    <a:alpha val="0"/>
                  </a:srgbClr>
                </a:gs>
                <a:gs pos="46000">
                  <a:srgbClr val="FFC000">
                    <a:alpha val="43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TextBox 41">
              <a:extLst>
                <a:ext uri="{FF2B5EF4-FFF2-40B4-BE49-F238E27FC236}">
                  <a16:creationId xmlns:a16="http://schemas.microsoft.com/office/drawing/2014/main" xmlns="" id="{D77AD07B-92C3-4D10-AA4E-4B9370461E59}"/>
                </a:ext>
              </a:extLst>
            </p:cNvPr>
            <p:cNvSpPr txBox="1"/>
            <p:nvPr/>
          </p:nvSpPr>
          <p:spPr>
            <a:xfrm>
              <a:off x="4731409" y="5752858"/>
              <a:ext cx="22402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متطابقان في العدد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327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1" dur="200" fill="hold"/>
                                        <p:tgtEl>
                                          <p:spTgt spid="5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50"/>
                            </p:stCondLst>
                            <p:childTnLst>
                              <p:par>
                                <p:cTn id="10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7" dur="200" fill="hold"/>
                                        <p:tgtEl>
                                          <p:spTgt spid="6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50"/>
                            </p:stCondLst>
                            <p:childTnLst>
                              <p:par>
                                <p:cTn id="13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2" grpId="0"/>
      <p:bldP spid="37" grpId="0" animBg="1"/>
      <p:bldP spid="38" grpId="0" animBg="1"/>
      <p:bldP spid="38" grpId="1" animBg="1"/>
      <p:bldP spid="45" grpId="0"/>
      <p:bldP spid="48" grpId="0" animBg="1"/>
      <p:bldP spid="59" grpId="0" animBg="1"/>
      <p:bldP spid="59" grpId="1" animBg="1"/>
      <p:bldP spid="60" grpId="0"/>
      <p:bldP spid="61" grpId="0" animBg="1"/>
      <p:bldP spid="62" grpId="0" animBg="1"/>
      <p:bldP spid="6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الحال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321383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698770" y="1207242"/>
            <a:ext cx="1888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لمن تكون الحال؟ </a:t>
            </a:r>
          </a:p>
        </p:txBody>
      </p:sp>
      <p:sp>
        <p:nvSpPr>
          <p:cNvPr id="38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9717115" y="1052303"/>
            <a:ext cx="794445" cy="840046"/>
          </a:xfrm>
          <a:prstGeom prst="diamond">
            <a:avLst/>
          </a:prstGeom>
          <a:solidFill>
            <a:srgbClr val="FF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000" b="1" dirty="0" smtClean="0">
                <a:solidFill>
                  <a:srgbClr val="FFFF00"/>
                </a:solidFill>
              </a:rPr>
              <a:t>إذاً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6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609350" y="2145182"/>
            <a:ext cx="206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حكم </a:t>
            </a:r>
            <a:r>
              <a:rPr lang="ar-SY" sz="2000" b="1" dirty="0" smtClean="0">
                <a:latin typeface="Century Gothic" panose="020B0502020202020204" pitchFamily="34" charset="0"/>
              </a:rPr>
              <a:t>صاحب </a:t>
            </a:r>
            <a:r>
              <a:rPr lang="ar-SY" sz="2000" b="1" dirty="0">
                <a:latin typeface="Century Gothic" panose="020B0502020202020204" pitchFamily="34" charset="0"/>
              </a:rPr>
              <a:t>الحال؟</a:t>
            </a:r>
          </a:p>
        </p:txBody>
      </p:sp>
      <p:sp>
        <p:nvSpPr>
          <p:cNvPr id="40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9992897" y="2300789"/>
            <a:ext cx="215504" cy="215504"/>
          </a:xfrm>
          <a:prstGeom prst="diamond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09356" y="2950996"/>
            <a:ext cx="7019106" cy="34514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8413768" y="3280397"/>
            <a:ext cx="771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معرفة </a:t>
            </a:r>
          </a:p>
        </p:txBody>
      </p:sp>
      <p:sp>
        <p:nvSpPr>
          <p:cNvPr id="60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4885559" y="3278557"/>
            <a:ext cx="1146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مفعول به </a:t>
            </a:r>
          </a:p>
        </p:txBody>
      </p:sp>
      <p:sp>
        <p:nvSpPr>
          <p:cNvPr id="61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9519121" y="3732994"/>
            <a:ext cx="112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C00000"/>
                </a:solidFill>
                <a:latin typeface="Century Gothic" panose="020B0502020202020204" pitchFamily="34" charset="0"/>
              </a:rPr>
              <a:t>نائب فاعل</a:t>
            </a:r>
          </a:p>
        </p:txBody>
      </p:sp>
      <p:sp>
        <p:nvSpPr>
          <p:cNvPr id="50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708016" y="4698714"/>
            <a:ext cx="99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التأنيث</a:t>
            </a:r>
          </a:p>
        </p:txBody>
      </p:sp>
      <p:sp>
        <p:nvSpPr>
          <p:cNvPr id="51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918908" y="5151814"/>
            <a:ext cx="85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التثنية </a:t>
            </a:r>
          </a:p>
        </p:txBody>
      </p:sp>
      <p:sp>
        <p:nvSpPr>
          <p:cNvPr id="52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5514667" y="5083928"/>
            <a:ext cx="1035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الإفراد </a:t>
            </a:r>
          </a:p>
        </p:txBody>
      </p:sp>
      <p:sp>
        <p:nvSpPr>
          <p:cNvPr id="53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9062317" y="5593406"/>
            <a:ext cx="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الجمع</a:t>
            </a:r>
          </a:p>
        </p:txBody>
      </p:sp>
      <p:sp>
        <p:nvSpPr>
          <p:cNvPr id="57" name="Oval 23">
            <a:extLst>
              <a:ext uri="{FF2B5EF4-FFF2-40B4-BE49-F238E27FC236}">
                <a16:creationId xmlns:a16="http://schemas.microsoft.com/office/drawing/2014/main" xmlns="" id="{44A9A76D-E564-446B-B4C7-E497182CD7F6}"/>
              </a:ext>
            </a:extLst>
          </p:cNvPr>
          <p:cNvSpPr/>
          <p:nvPr/>
        </p:nvSpPr>
        <p:spPr>
          <a:xfrm rot="16200000" flipH="1">
            <a:off x="5634203" y="-1223"/>
            <a:ext cx="717329" cy="293491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58">
            <a:extLst>
              <a:ext uri="{FF2B5EF4-FFF2-40B4-BE49-F238E27FC236}">
                <a16:creationId xmlns:a16="http://schemas.microsoft.com/office/drawing/2014/main" xmlns="" id="{376BD576-9AA3-477F-BC86-FC21AE9211AB}"/>
              </a:ext>
            </a:extLst>
          </p:cNvPr>
          <p:cNvSpPr txBox="1"/>
          <p:nvPr/>
        </p:nvSpPr>
        <p:spPr>
          <a:xfrm rot="5400000">
            <a:off x="5735615" y="376049"/>
            <a:ext cx="492443" cy="21925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SY" sz="2000" b="1" dirty="0">
                <a:latin typeface="Oswald" panose="02000503000000000000" pitchFamily="2" charset="0"/>
              </a:rPr>
              <a:t>تبين هيأة صاحبها </a:t>
            </a:r>
            <a:endParaRPr lang="ar-SY" sz="1600" b="1" dirty="0">
              <a:latin typeface="Oswald" panose="02000503000000000000" pitchFamily="2" charset="0"/>
            </a:endParaRPr>
          </a:p>
        </p:txBody>
      </p:sp>
      <p:sp>
        <p:nvSpPr>
          <p:cNvPr id="69" name="Oval 23">
            <a:extLst>
              <a:ext uri="{FF2B5EF4-FFF2-40B4-BE49-F238E27FC236}">
                <a16:creationId xmlns:a16="http://schemas.microsoft.com/office/drawing/2014/main" xmlns="" id="{44A9A76D-E564-446B-B4C7-E497182CD7F6}"/>
              </a:ext>
            </a:extLst>
          </p:cNvPr>
          <p:cNvSpPr/>
          <p:nvPr/>
        </p:nvSpPr>
        <p:spPr>
          <a:xfrm rot="16200000" flipH="1">
            <a:off x="5447620" y="508820"/>
            <a:ext cx="862264" cy="3527903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58">
            <a:extLst>
              <a:ext uri="{FF2B5EF4-FFF2-40B4-BE49-F238E27FC236}">
                <a16:creationId xmlns:a16="http://schemas.microsoft.com/office/drawing/2014/main" xmlns="" id="{376BD576-9AA3-477F-BC86-FC21AE9211AB}"/>
              </a:ext>
            </a:extLst>
          </p:cNvPr>
          <p:cNvSpPr txBox="1"/>
          <p:nvPr/>
        </p:nvSpPr>
        <p:spPr>
          <a:xfrm rot="5400000">
            <a:off x="5616786" y="903047"/>
            <a:ext cx="492443" cy="27949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SY" sz="2000" b="1" dirty="0">
                <a:latin typeface="Oswald" panose="02000503000000000000" pitchFamily="2" charset="0"/>
              </a:rPr>
              <a:t>يعرب حسب موقعه في الجملة </a:t>
            </a:r>
            <a:endParaRPr lang="ar-SY" sz="1600" b="1" dirty="0">
              <a:latin typeface="Oswald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7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"/>
                            </p:stCondLst>
                            <p:childTnLst>
                              <p:par>
                                <p:cTn id="7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" fill="hold"/>
                                        <p:tgtEl>
                                          <p:spTgt spid="4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500"/>
                            </p:stCondLst>
                            <p:childTnLst>
                              <p:par>
                                <p:cTn id="16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000"/>
                            </p:stCondLst>
                            <p:childTnLst>
                              <p:par>
                                <p:cTn id="17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2" grpId="0"/>
      <p:bldP spid="38" grpId="0" animBg="1"/>
      <p:bldP spid="38" grpId="1" animBg="1"/>
      <p:bldP spid="36" grpId="0"/>
      <p:bldP spid="40" grpId="0" animBg="1"/>
      <p:bldP spid="40" grpId="1" animBg="1"/>
      <p:bldP spid="59" grpId="0"/>
      <p:bldP spid="60" grpId="0"/>
      <p:bldP spid="61" grpId="0"/>
      <p:bldP spid="50" grpId="0"/>
      <p:bldP spid="51" grpId="0"/>
      <p:bldP spid="52" grpId="0"/>
      <p:bldP spid="53" grpId="0"/>
      <p:bldP spid="57" grpId="0" animBg="1"/>
      <p:bldP spid="68" grpId="0"/>
      <p:bldP spid="69" grpId="0" animBg="1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9359" y="-294597"/>
            <a:ext cx="855041" cy="2365989"/>
            <a:chOff x="1248229" y="335567"/>
            <a:chExt cx="85504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7" y="335567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الحال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159124" y="4887042"/>
            <a:ext cx="1643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sp>
        <p:nvSpPr>
          <p:cNvPr id="106" name="TextBox 16">
            <a:extLst>
              <a:ext uri="{FF2B5EF4-FFF2-40B4-BE49-F238E27FC236}">
                <a16:creationId xmlns:a16="http://schemas.microsoft.com/office/drawing/2014/main" xmlns="" id="{B6DA100B-1020-457E-A1F0-D5B1B21F109B}"/>
              </a:ext>
            </a:extLst>
          </p:cNvPr>
          <p:cNvSpPr txBox="1"/>
          <p:nvPr/>
        </p:nvSpPr>
        <p:spPr>
          <a:xfrm>
            <a:off x="5661395" y="2309149"/>
            <a:ext cx="4093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7239000" y="3797301"/>
            <a:ext cx="3636428" cy="724068"/>
          </a:xfrm>
          <a:prstGeom prst="roundRect">
            <a:avLst/>
          </a:prstGeom>
          <a:blipFill>
            <a:blip r:embed="rId8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239000" y="3948149"/>
            <a:ext cx="3602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سَمع المصلي خطبةَ الجمعةِ خاشعين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50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3939102" y="2571885"/>
            <a:ext cx="2379160" cy="626540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3937459" y="2687344"/>
            <a:ext cx="238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شوهد المريض صابراً</a:t>
            </a:r>
          </a:p>
        </p:txBody>
      </p:sp>
      <p:sp>
        <p:nvSpPr>
          <p:cNvPr id="52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7239000" y="2567702"/>
            <a:ext cx="3636427" cy="626541"/>
          </a:xfrm>
          <a:prstGeom prst="roundRect">
            <a:avLst/>
          </a:prstGeom>
          <a:blipFill>
            <a:blip r:embed="rId8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7708245" y="2677761"/>
            <a:ext cx="3031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شُوهد مريضٌ صابراً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54" name="Group 32">
            <a:extLst>
              <a:ext uri="{FF2B5EF4-FFF2-40B4-BE49-F238E27FC236}">
                <a16:creationId xmlns:a16="http://schemas.microsoft.com/office/drawing/2014/main" xmlns="" id="{1FC0A8A5-B5CE-44FA-BFF9-C176E9D00C49}"/>
              </a:ext>
            </a:extLst>
          </p:cNvPr>
          <p:cNvGrpSpPr/>
          <p:nvPr/>
        </p:nvGrpSpPr>
        <p:grpSpPr>
          <a:xfrm>
            <a:off x="11386827" y="2662283"/>
            <a:ext cx="275287" cy="275287"/>
            <a:chOff x="1750422" y="1134799"/>
            <a:chExt cx="275287" cy="275287"/>
          </a:xfrm>
        </p:grpSpPr>
        <p:sp>
          <p:nvSpPr>
            <p:cNvPr id="55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31">
              <a:extLst>
                <a:ext uri="{FF2B5EF4-FFF2-40B4-BE49-F238E27FC236}">
                  <a16:creationId xmlns:a16="http://schemas.microsoft.com/office/drawing/2014/main" xmlns="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33">
            <a:extLst>
              <a:ext uri="{FF2B5EF4-FFF2-40B4-BE49-F238E27FC236}">
                <a16:creationId xmlns:a16="http://schemas.microsoft.com/office/drawing/2014/main" xmlns="" id="{7DB14193-FCC9-43A1-B3D6-2F84858EB3B1}"/>
              </a:ext>
            </a:extLst>
          </p:cNvPr>
          <p:cNvGrpSpPr/>
          <p:nvPr/>
        </p:nvGrpSpPr>
        <p:grpSpPr>
          <a:xfrm>
            <a:off x="11386827" y="4048761"/>
            <a:ext cx="275287" cy="275287"/>
            <a:chOff x="1750422" y="1134799"/>
            <a:chExt cx="275287" cy="275287"/>
          </a:xfrm>
        </p:grpSpPr>
        <p:sp>
          <p:nvSpPr>
            <p:cNvPr id="58" name="Oval 34">
              <a:extLst>
                <a:ext uri="{FF2B5EF4-FFF2-40B4-BE49-F238E27FC236}">
                  <a16:creationId xmlns:a16="http://schemas.microsoft.com/office/drawing/2014/main" xmlns="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35">
              <a:extLst>
                <a:ext uri="{FF2B5EF4-FFF2-40B4-BE49-F238E27FC236}">
                  <a16:creationId xmlns:a16="http://schemas.microsoft.com/office/drawing/2014/main" xmlns="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54">
            <a:extLst>
              <a:ext uri="{FF2B5EF4-FFF2-40B4-BE49-F238E27FC236}">
                <a16:creationId xmlns:a16="http://schemas.microsoft.com/office/drawing/2014/main" xmlns="" id="{C031822E-D09B-4311-A1E0-A9A1D440B8AB}"/>
              </a:ext>
            </a:extLst>
          </p:cNvPr>
          <p:cNvSpPr txBox="1"/>
          <p:nvPr/>
        </p:nvSpPr>
        <p:spPr>
          <a:xfrm>
            <a:off x="10970478" y="2624684"/>
            <a:ext cx="37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endParaRPr lang="en-US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4" name="TextBox 55">
            <a:extLst>
              <a:ext uri="{FF2B5EF4-FFF2-40B4-BE49-F238E27FC236}">
                <a16:creationId xmlns:a16="http://schemas.microsoft.com/office/drawing/2014/main" xmlns="" id="{8D715F9C-36DF-42AE-9DA0-4C9FEB66591E}"/>
              </a:ext>
            </a:extLst>
          </p:cNvPr>
          <p:cNvSpPr txBox="1"/>
          <p:nvPr/>
        </p:nvSpPr>
        <p:spPr>
          <a:xfrm>
            <a:off x="10970478" y="4035682"/>
            <a:ext cx="373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endParaRPr lang="en-US" b="1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6" name="Rectangle: Rounded Corners 40">
            <a:extLst>
              <a:ext uri="{FF2B5EF4-FFF2-40B4-BE49-F238E27FC236}">
                <a16:creationId xmlns:a16="http://schemas.microsoft.com/office/drawing/2014/main" xmlns="" id="{9C006904-9BF0-43D1-8AD4-B5C52CE3A6CB}"/>
              </a:ext>
            </a:extLst>
          </p:cNvPr>
          <p:cNvSpPr/>
          <p:nvPr/>
        </p:nvSpPr>
        <p:spPr>
          <a:xfrm>
            <a:off x="2653346" y="3971693"/>
            <a:ext cx="3664916" cy="598942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41">
            <a:extLst>
              <a:ext uri="{FF2B5EF4-FFF2-40B4-BE49-F238E27FC236}">
                <a16:creationId xmlns:a16="http://schemas.microsoft.com/office/drawing/2014/main" xmlns="" id="{D77AD07B-92C3-4D10-AA4E-4B9370461E59}"/>
              </a:ext>
            </a:extLst>
          </p:cNvPr>
          <p:cNvSpPr txBox="1"/>
          <p:nvPr/>
        </p:nvSpPr>
        <p:spPr>
          <a:xfrm>
            <a:off x="2802495" y="4071109"/>
            <a:ext cx="3366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سمع المصلون </a:t>
            </a:r>
            <a:r>
              <a:rPr lang="ar-SY" sz="2000" b="1" dirty="0" smtClean="0">
                <a:latin typeface="Century Gothic" panose="020B0502020202020204" pitchFamily="34" charset="0"/>
              </a:rPr>
              <a:t>خطبةَ الجمعةِ </a:t>
            </a:r>
            <a:r>
              <a:rPr lang="ar-SY" sz="2000" b="1" dirty="0">
                <a:latin typeface="Century Gothic" panose="020B0502020202020204" pitchFamily="34" charset="0"/>
              </a:rPr>
              <a:t>خاشعين </a:t>
            </a:r>
          </a:p>
        </p:txBody>
      </p:sp>
      <p:sp>
        <p:nvSpPr>
          <p:cNvPr id="70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116627" y="1270140"/>
            <a:ext cx="6258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أُصوِّبُ الأخطاء الواردة في صاحب الحال</a:t>
            </a:r>
            <a:r>
              <a:rPr lang="ar-SY" sz="2000" b="1" dirty="0">
                <a:latin typeface="Century Gothic" panose="020B0502020202020204" pitchFamily="34" charset="0"/>
              </a:rPr>
              <a:t>، </a:t>
            </a:r>
            <a:r>
              <a:rPr lang="ar-SY" sz="2000" b="1" dirty="0" smtClean="0">
                <a:latin typeface="Century Gothic" panose="020B0502020202020204" pitchFamily="34" charset="0"/>
              </a:rPr>
              <a:t>ثُمَّ أُعيدُ كتابة </a:t>
            </a:r>
            <a:r>
              <a:rPr lang="ar-SY" sz="2000" b="1" dirty="0">
                <a:latin typeface="Century Gothic" panose="020B0502020202020204" pitchFamily="34" charset="0"/>
              </a:rPr>
              <a:t>الجملة صحيحة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71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0548047" y="1238858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0374877" y="1249616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6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7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"/>
                            </p:stCondLst>
                            <p:childTnLst>
                              <p:par>
                                <p:cTn id="8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"/>
                            </p:stCondLst>
                            <p:childTnLst>
                              <p:par>
                                <p:cTn id="8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"/>
                            </p:stCondLst>
                            <p:childTnLst>
                              <p:par>
                                <p:cTn id="9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150"/>
                            </p:stCondLst>
                            <p:childTnLst>
                              <p:par>
                                <p:cTn id="1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46" grpId="0" animBg="1"/>
      <p:bldP spid="47" grpId="0"/>
      <p:bldP spid="50" grpId="0" animBg="1"/>
      <p:bldP spid="51" grpId="0"/>
      <p:bldP spid="52" grpId="0" animBg="1"/>
      <p:bldP spid="53" grpId="0"/>
      <p:bldP spid="63" grpId="0"/>
      <p:bldP spid="64" grpId="0"/>
      <p:bldP spid="66" grpId="0" animBg="1"/>
      <p:bldP spid="67" grpId="0"/>
      <p:bldP spid="70" grpId="0"/>
      <p:bldP spid="71" grpId="0" animBg="1"/>
      <p:bldP spid="72" grpId="0" animBg="1"/>
      <p:bldP spid="7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الحال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321383" y="4868334"/>
            <a:ext cx="1574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الوظيفة النحويَّة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37896" y="1266316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937926" y="1361132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10263826" y="657564"/>
            <a:ext cx="83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ثالثاً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826500" y="1238524"/>
            <a:ext cx="1548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إضاءة</a:t>
            </a:r>
            <a:r>
              <a:rPr lang="ar-SY" sz="2000" b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0548046" y="1207242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0374876" y="1218000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3778" y="1266316"/>
            <a:ext cx="4610180" cy="2463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940992" y="4212518"/>
            <a:ext cx="353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أُجيبُ عمَّا يلي مع الاستعانة بالإضاءة:</a:t>
            </a:r>
          </a:p>
        </p:txBody>
      </p:sp>
      <p:sp>
        <p:nvSpPr>
          <p:cNvPr id="49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531100" y="4788143"/>
            <a:ext cx="3948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أين </a:t>
            </a:r>
            <a:r>
              <a:rPr lang="ar-SY" sz="2000" b="1" dirty="0">
                <a:latin typeface="Century Gothic" panose="020B0502020202020204" pitchFamily="34" charset="0"/>
              </a:rPr>
              <a:t>الحال في الجملة الأولى؟</a:t>
            </a:r>
          </a:p>
        </p:txBody>
      </p:sp>
      <p:sp>
        <p:nvSpPr>
          <p:cNvPr id="50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658041" y="4761936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484871" y="4772694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/>
              <a:t>*</a:t>
            </a:r>
            <a:endParaRPr lang="en-US" dirty="0"/>
          </a:p>
        </p:txBody>
      </p:sp>
      <p:sp>
        <p:nvSpPr>
          <p:cNvPr id="5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148868" y="5354704"/>
            <a:ext cx="4370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نوع الحال </a:t>
            </a:r>
            <a:r>
              <a:rPr lang="ar-SY" sz="2000" b="1" dirty="0" smtClean="0">
                <a:latin typeface="Century Gothic" panose="020B0502020202020204" pitchFamily="34" charset="0"/>
              </a:rPr>
              <a:t>(مفردة</a:t>
            </a:r>
            <a:r>
              <a:rPr lang="ar-SY" sz="2000" b="1" dirty="0">
                <a:latin typeface="Century Gothic" panose="020B0502020202020204" pitchFamily="34" charset="0"/>
              </a:rPr>
              <a:t>، جملة، </a:t>
            </a:r>
            <a:r>
              <a:rPr lang="ar-SY" sz="2000" b="1" dirty="0" smtClean="0">
                <a:latin typeface="Century Gothic" panose="020B0502020202020204" pitchFamily="34" charset="0"/>
              </a:rPr>
              <a:t>شبه جملة)؟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3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697357" y="532849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524187" y="5339255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*</a:t>
            </a:r>
            <a:endParaRPr lang="en-US" dirty="0"/>
          </a:p>
        </p:txBody>
      </p:sp>
      <p:sp>
        <p:nvSpPr>
          <p:cNvPr id="55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447668" y="5982084"/>
            <a:ext cx="5060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ما الذي حلَّ محلَّ الحال « غادية » في المثال الثاني؟</a:t>
            </a:r>
          </a:p>
        </p:txBody>
      </p:sp>
      <p:sp>
        <p:nvSpPr>
          <p:cNvPr id="56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673587" y="5955877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500417" y="5966635"/>
            <a:ext cx="357809" cy="357809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*</a:t>
            </a:r>
            <a:endParaRPr lang="en-US" dirty="0"/>
          </a:p>
        </p:txBody>
      </p:sp>
      <p:sp>
        <p:nvSpPr>
          <p:cNvPr id="68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11646530" y="4221953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11473360" y="4232711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/>
              <a:t>1</a:t>
            </a:r>
            <a:endParaRPr lang="en-US" dirty="0"/>
          </a:p>
        </p:txBody>
      </p:sp>
      <p:sp>
        <p:nvSpPr>
          <p:cNvPr id="70" name="TextBox 20">
            <a:extLst>
              <a:ext uri="{FF2B5EF4-FFF2-40B4-BE49-F238E27FC236}">
                <a16:creationId xmlns:a16="http://schemas.microsoft.com/office/drawing/2014/main" xmlns="" id="{A069E158-5C15-47E7-8296-89544F512F74}"/>
              </a:ext>
            </a:extLst>
          </p:cNvPr>
          <p:cNvSpPr txBox="1"/>
          <p:nvPr/>
        </p:nvSpPr>
        <p:spPr>
          <a:xfrm>
            <a:off x="5760905" y="4717808"/>
            <a:ext cx="852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غادية 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TextBox 26">
            <a:extLst>
              <a:ext uri="{FF2B5EF4-FFF2-40B4-BE49-F238E27FC236}">
                <a16:creationId xmlns:a16="http://schemas.microsoft.com/office/drawing/2014/main" xmlns="" id="{D0E934EC-DD01-4B34-9328-83CB78B2C619}"/>
              </a:ext>
            </a:extLst>
          </p:cNvPr>
          <p:cNvSpPr txBox="1"/>
          <p:nvPr/>
        </p:nvSpPr>
        <p:spPr>
          <a:xfrm>
            <a:off x="5644011" y="5450220"/>
            <a:ext cx="1086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مفرد 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TextBox 26">
            <a:extLst>
              <a:ext uri="{FF2B5EF4-FFF2-40B4-BE49-F238E27FC236}">
                <a16:creationId xmlns:a16="http://schemas.microsoft.com/office/drawing/2014/main" xmlns="" id="{D0E934EC-DD01-4B34-9328-83CB78B2C619}"/>
              </a:ext>
            </a:extLst>
          </p:cNvPr>
          <p:cNvSpPr txBox="1"/>
          <p:nvPr/>
        </p:nvSpPr>
        <p:spPr>
          <a:xfrm>
            <a:off x="3739185" y="6113518"/>
            <a:ext cx="3134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الجملة الاسمية (وهي غادية  )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10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"/>
                            </p:stCondLst>
                            <p:childTnLst>
                              <p:par>
                                <p:cTn id="10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0" dur="200" fill="hold"/>
                                        <p:tgtEl>
                                          <p:spTgt spid="6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50"/>
                            </p:stCondLst>
                            <p:childTnLst>
                              <p:par>
                                <p:cTn id="12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38" dur="200" fill="hold"/>
                                        <p:tgtEl>
                                          <p:spTgt spid="5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50"/>
                            </p:stCondLst>
                            <p:childTnLst>
                              <p:par>
                                <p:cTn id="14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64" dur="200" fill="hold"/>
                                        <p:tgtEl>
                                          <p:spTgt spid="5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50"/>
                            </p:stCondLst>
                            <p:childTnLst>
                              <p:par>
                                <p:cTn id="1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90" dur="200" fill="hold"/>
                                        <p:tgtEl>
                                          <p:spTgt spid="5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50"/>
                            </p:stCondLst>
                            <p:childTnLst>
                              <p:par>
                                <p:cTn id="1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32" grpId="0"/>
      <p:bldP spid="37" grpId="0" animBg="1"/>
      <p:bldP spid="38" grpId="0" animBg="1"/>
      <p:bldP spid="38" grpId="1" animBg="1"/>
      <p:bldP spid="47" grpId="0"/>
      <p:bldP spid="49" grpId="0"/>
      <p:bldP spid="50" grpId="0" animBg="1"/>
      <p:bldP spid="51" grpId="0" animBg="1"/>
      <p:bldP spid="51" grpId="1" animBg="1"/>
      <p:bldP spid="52" grpId="0"/>
      <p:bldP spid="53" grpId="0" animBg="1"/>
      <p:bldP spid="54" grpId="0" animBg="1"/>
      <p:bldP spid="54" grpId="1" animBg="1"/>
      <p:bldP spid="55" grpId="0"/>
      <p:bldP spid="56" grpId="0" animBg="1"/>
      <p:bldP spid="57" grpId="0" animBg="1"/>
      <p:bldP spid="57" grpId="1" animBg="1"/>
      <p:bldP spid="68" grpId="0" animBg="1"/>
      <p:bldP spid="69" grpId="0" animBg="1"/>
      <p:bldP spid="69" grpId="1" animBg="1"/>
      <p:bldP spid="70" grpId="0"/>
      <p:bldP spid="71" grpId="0"/>
      <p:bldP spid="7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751</Words>
  <Application>Microsoft Office PowerPoint</Application>
  <PresentationFormat>مخصص</PresentationFormat>
  <Paragraphs>229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1438</cp:revision>
  <dcterms:created xsi:type="dcterms:W3CDTF">2020-11-11T11:02:52Z</dcterms:created>
  <dcterms:modified xsi:type="dcterms:W3CDTF">2021-06-22T14:09:11Z</dcterms:modified>
</cp:coreProperties>
</file>