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56" r:id="rId3"/>
    <p:sldId id="257" r:id="rId4"/>
    <p:sldId id="258" r:id="rId5"/>
    <p:sldId id="357" r:id="rId6"/>
    <p:sldId id="390" r:id="rId7"/>
    <p:sldId id="391" r:id="rId8"/>
    <p:sldId id="366" r:id="rId9"/>
    <p:sldId id="367" r:id="rId10"/>
    <p:sldId id="368" r:id="rId11"/>
    <p:sldId id="392" r:id="rId12"/>
    <p:sldId id="370" r:id="rId13"/>
    <p:sldId id="371" r:id="rId14"/>
    <p:sldId id="394" r:id="rId15"/>
    <p:sldId id="393"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372" r:id="rId30"/>
    <p:sldId id="408" r:id="rId31"/>
    <p:sldId id="409" r:id="rId32"/>
    <p:sldId id="410" r:id="rId33"/>
    <p:sldId id="411" r:id="rId34"/>
    <p:sldId id="373" r:id="rId35"/>
    <p:sldId id="412" r:id="rId36"/>
    <p:sldId id="413" r:id="rId37"/>
    <p:sldId id="414" r:id="rId38"/>
    <p:sldId id="375" r:id="rId39"/>
    <p:sldId id="415" r:id="rId40"/>
    <p:sldId id="416" r:id="rId41"/>
    <p:sldId id="418" r:id="rId42"/>
    <p:sldId id="419" r:id="rId43"/>
    <p:sldId id="420" r:id="rId44"/>
    <p:sldId id="417"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8F9"/>
    <a:srgbClr val="DA2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39" autoAdjust="0"/>
    <p:restoredTop sz="94660"/>
  </p:normalViewPr>
  <p:slideViewPr>
    <p:cSldViewPr snapToGrid="0">
      <p:cViewPr varScale="1">
        <p:scale>
          <a:sx n="49" d="100"/>
          <a:sy n="49" d="100"/>
        </p:scale>
        <p:origin x="67" y="7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B14A91-6B5B-40D3-88F7-408350FCCAA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A1A6D323-972B-4E64-98C7-044EF9DF0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B1499152-75D3-48F2-B0D3-3627030FCF99}"/>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6E49EB74-B703-4A55-AF45-C576160ECA6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B94EB300-E0A9-4CB0-9301-693DCDE49999}"/>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57167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627C2A-6124-48DC-A192-77D142AD8FB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4FE7659D-B289-42E9-BA7D-60B937FECEC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8C7B570B-27E0-4E98-8864-332C24DE3918}"/>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C47EA7AA-2CBF-4AF4-B99C-8B8F6D18AC9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35ECF3E-51BE-4BB5-B53E-B7CA53F50A8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90313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7EAA3F3-1A43-43D4-8089-ECB2833BA9EF}"/>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B065A4D5-DF1E-46ED-9A45-597BBE347F0B}"/>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D5D453E-D9FB-4A73-80D7-076DAE70B9BF}"/>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140573EF-6B76-4825-BFDC-957FFFD637B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EA1AADB1-372B-424A-8E4F-58697CAFFFFC}"/>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1910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867684-4259-46A6-BEDE-57C98CFCD90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4559281-D4B4-4842-9C73-20D3B3BAA81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70FCEB4-B868-4454-AB54-51019B95C49A}"/>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D56494C7-CF48-4609-9317-8F818A47C07A}"/>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B9D60B9-43C4-4BF6-BA04-D19AC616656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08509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3A669F-9047-46E8-B690-C63D1C2039C8}"/>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996B60F-8C0D-4A8E-951E-DC24A0ECE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ED66EBA-E545-4A50-B0E4-124E15D724C4}"/>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EC822D1A-59CE-400F-A472-847FF32EDC2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00343EFD-DF39-483F-973A-D5549C255385}"/>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62525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E528DE-8E0B-44A5-AD88-C32393E21D6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FA6562C8-46CF-430F-BF29-BF290F53537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FE3235B6-3DD2-4979-AA91-BD527DE11D5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08FEA1BE-5998-42DD-A803-BF4683B0A00D}"/>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6" name="عنصر نائب للتذييل 5">
            <a:extLst>
              <a:ext uri="{FF2B5EF4-FFF2-40B4-BE49-F238E27FC236}">
                <a16:creationId xmlns:a16="http://schemas.microsoft.com/office/drawing/2014/main" id="{A180B914-0BBE-4AAB-BEF9-3A721F53D55E}"/>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03388FA-71E4-4D9C-9A7F-36662D29B41D}"/>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08297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5D222C-9EA0-46B0-A0D0-66E19D2943D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07A3CAB6-A199-4666-A5BC-253C1A729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EDF2687-D5CC-4454-8F00-71C4A1E7C39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8095E0B5-895F-49C9-9148-C32F86B0E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9CF754D-C2B3-4CD7-A046-687A3AD1E6C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8687A392-CD9C-4D1B-B7AF-2356C93FEC37}"/>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8" name="عنصر نائب للتذييل 7">
            <a:extLst>
              <a:ext uri="{FF2B5EF4-FFF2-40B4-BE49-F238E27FC236}">
                <a16:creationId xmlns:a16="http://schemas.microsoft.com/office/drawing/2014/main" id="{7F663C3C-BCBD-4D89-A253-A352DD7C5B30}"/>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096D6F65-3C98-41D2-804C-D2249BD39187}"/>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75613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E425CA-325F-472B-A8C2-B29ABC9FD00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3430865E-2CA3-4F22-B8C9-51B546557B06}"/>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4" name="عنصر نائب للتذييل 3">
            <a:extLst>
              <a:ext uri="{FF2B5EF4-FFF2-40B4-BE49-F238E27FC236}">
                <a16:creationId xmlns:a16="http://schemas.microsoft.com/office/drawing/2014/main" id="{52EC9333-FF54-4B8F-A24A-0077F19CBD31}"/>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5BD675F1-735C-42C7-88AB-2DEEF588E616}"/>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275041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0000B7D-57F0-4EA3-9434-A122E36D1834}"/>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3" name="عنصر نائب للتذييل 2">
            <a:extLst>
              <a:ext uri="{FF2B5EF4-FFF2-40B4-BE49-F238E27FC236}">
                <a16:creationId xmlns:a16="http://schemas.microsoft.com/office/drawing/2014/main" id="{9209D183-7B25-4751-80EA-E1B06170E73F}"/>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C94759C-76B7-4083-8F71-02D2489E9EE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29160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A89099-B34C-467E-BE44-B101C164892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F963028-B5FD-4DD6-B27F-2EF85FF3B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11497852-779E-473E-AEC3-5E95AFBD3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44ACFA2-F6CE-4AFE-BF83-6F20D2A21EB4}"/>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6" name="عنصر نائب للتذييل 5">
            <a:extLst>
              <a:ext uri="{FF2B5EF4-FFF2-40B4-BE49-F238E27FC236}">
                <a16:creationId xmlns:a16="http://schemas.microsoft.com/office/drawing/2014/main" id="{AA330ADF-B423-4EB1-80D7-3A745C5C941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9FFFFF2-9AB2-4E45-8D2E-44038257B2A0}"/>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07844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25E3F2-D375-419D-989F-9596442B060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7A2196BA-C488-4258-8788-A63F2C4F8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FAE5F830-3477-4A78-AE05-179E94528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5C5CD62-A4F7-4E05-B59B-9CFA68C04B6E}"/>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6" name="عنصر نائب للتذييل 5">
            <a:extLst>
              <a:ext uri="{FF2B5EF4-FFF2-40B4-BE49-F238E27FC236}">
                <a16:creationId xmlns:a16="http://schemas.microsoft.com/office/drawing/2014/main" id="{31795511-8C01-44AC-B7D8-C6F2F2049B9A}"/>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1874F283-7B1C-4CA0-916F-45136C8F32C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6498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42D0557-5165-4618-A35D-FEE97061E73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CCBBE3CA-3231-4BE2-92B6-A9EDCDBF95F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75081D8E-5CBC-4AD3-9A58-CEFD0D6C9A1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7CA5A6B7-2665-460A-98F7-683325043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46FB9E92-3ADC-4472-84F0-1C15F1383EF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B971BA-F0B0-42EC-83AA-B6FD4AF078A1}" type="slidenum">
              <a:rPr lang="ar-EG" smtClean="0"/>
              <a:t>‹#›</a:t>
            </a:fld>
            <a:endParaRPr lang="ar-EG"/>
          </a:p>
        </p:txBody>
      </p:sp>
    </p:spTree>
    <p:extLst>
      <p:ext uri="{BB962C8B-B14F-4D97-AF65-F5344CB8AC3E}">
        <p14:creationId xmlns:p14="http://schemas.microsoft.com/office/powerpoint/2010/main" val="3096222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B7CDD88B-8016-4FB8-BFF9-EE89C2F03593}"/>
              </a:ext>
            </a:extLst>
          </p:cNvPr>
          <p:cNvSpPr txBox="1"/>
          <p:nvPr/>
        </p:nvSpPr>
        <p:spPr>
          <a:xfrm>
            <a:off x="4729655" y="2900856"/>
            <a:ext cx="3736428" cy="707886"/>
          </a:xfrm>
          <a:prstGeom prst="rect">
            <a:avLst/>
          </a:prstGeom>
          <a:noFill/>
        </p:spPr>
        <p:txBody>
          <a:bodyPr wrap="square" rtlCol="1">
            <a:spAutoFit/>
          </a:bodyPr>
          <a:lstStyle/>
          <a:p>
            <a:pPr algn="ctr"/>
            <a:r>
              <a:rPr lang="ar-EG" sz="4000" b="1" dirty="0"/>
              <a:t>الوحدة الأولى</a:t>
            </a:r>
          </a:p>
        </p:txBody>
      </p:sp>
      <p:sp>
        <p:nvSpPr>
          <p:cNvPr id="5" name="مربع نص 4">
            <a:extLst>
              <a:ext uri="{FF2B5EF4-FFF2-40B4-BE49-F238E27FC236}">
                <a16:creationId xmlns:a16="http://schemas.microsoft.com/office/drawing/2014/main" id="{43671378-B16C-4AF2-9CAC-62D6CB3713BA}"/>
              </a:ext>
            </a:extLst>
          </p:cNvPr>
          <p:cNvSpPr txBox="1"/>
          <p:nvPr/>
        </p:nvSpPr>
        <p:spPr>
          <a:xfrm>
            <a:off x="4209394" y="4202576"/>
            <a:ext cx="4524703" cy="1015663"/>
          </a:xfrm>
          <a:prstGeom prst="rect">
            <a:avLst/>
          </a:prstGeom>
          <a:noFill/>
        </p:spPr>
        <p:txBody>
          <a:bodyPr wrap="square" rtlCol="1">
            <a:spAutoFit/>
          </a:bodyPr>
          <a:lstStyle/>
          <a:p>
            <a:pPr algn="ctr"/>
            <a:r>
              <a:rPr lang="ar-EG" sz="6000" b="1" dirty="0">
                <a:solidFill>
                  <a:srgbClr val="7030A0"/>
                </a:solidFill>
              </a:rPr>
              <a:t>تعلم الأساسيات</a:t>
            </a:r>
          </a:p>
        </p:txBody>
      </p:sp>
      <p:pic>
        <p:nvPicPr>
          <p:cNvPr id="7" name="صورة 6">
            <a:extLst>
              <a:ext uri="{FF2B5EF4-FFF2-40B4-BE49-F238E27FC236}">
                <a16:creationId xmlns:a16="http://schemas.microsoft.com/office/drawing/2014/main" id="{38F38999-DAE1-42E7-A256-2046D5B7540C}"/>
              </a:ext>
            </a:extLst>
          </p:cNvPr>
          <p:cNvPicPr>
            <a:picLocks noChangeAspect="1"/>
          </p:cNvPicPr>
          <p:nvPr/>
        </p:nvPicPr>
        <p:blipFill>
          <a:blip r:embed="rId3"/>
          <a:stretch>
            <a:fillRect/>
          </a:stretch>
        </p:blipFill>
        <p:spPr>
          <a:xfrm>
            <a:off x="599090" y="525363"/>
            <a:ext cx="2380593" cy="2694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08639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4719BE0-FB24-4428-89FF-772A056C651C}"/>
              </a:ext>
            </a:extLst>
          </p:cNvPr>
          <p:cNvPicPr>
            <a:picLocks noChangeAspect="1"/>
          </p:cNvPicPr>
          <p:nvPr/>
        </p:nvPicPr>
        <p:blipFill>
          <a:blip r:embed="rId2"/>
          <a:stretch>
            <a:fillRect/>
          </a:stretch>
        </p:blipFill>
        <p:spPr>
          <a:xfrm>
            <a:off x="8057002" y="700623"/>
            <a:ext cx="3089969" cy="30312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مربع نص 1">
            <a:extLst>
              <a:ext uri="{FF2B5EF4-FFF2-40B4-BE49-F238E27FC236}">
                <a16:creationId xmlns:a16="http://schemas.microsoft.com/office/drawing/2014/main" id="{CAC38F69-DB1D-427E-B208-6A120382445F}"/>
              </a:ext>
            </a:extLst>
          </p:cNvPr>
          <p:cNvSpPr txBox="1"/>
          <p:nvPr/>
        </p:nvSpPr>
        <p:spPr>
          <a:xfrm>
            <a:off x="1219200" y="892629"/>
            <a:ext cx="6620088" cy="4401205"/>
          </a:xfrm>
          <a:prstGeom prst="rect">
            <a:avLst/>
          </a:prstGeom>
          <a:noFill/>
        </p:spPr>
        <p:txBody>
          <a:bodyPr wrap="square" rtlCol="1">
            <a:spAutoFit/>
          </a:bodyPr>
          <a:lstStyle/>
          <a:p>
            <a:pPr marL="342900" indent="-342900">
              <a:buFont typeface="+mj-lt"/>
              <a:buAutoNum type="arabicPeriod"/>
            </a:pPr>
            <a:r>
              <a:rPr lang="ar-EG" sz="3200" b="1" dirty="0">
                <a:solidFill>
                  <a:srgbClr val="002060"/>
                </a:solidFill>
              </a:rPr>
              <a:t>افتح مجلد الصور.</a:t>
            </a:r>
          </a:p>
          <a:p>
            <a:pPr marL="342900" indent="-342900">
              <a:buFont typeface="+mj-lt"/>
              <a:buAutoNum type="arabicPeriod"/>
            </a:pPr>
            <a:r>
              <a:rPr lang="ar-EG" sz="3200" b="1" dirty="0">
                <a:solidFill>
                  <a:srgbClr val="002060"/>
                </a:solidFill>
              </a:rPr>
              <a:t>كم عدد الصور التي يمكنك رؤيتها؟</a:t>
            </a:r>
          </a:p>
          <a:p>
            <a:pPr marL="342900" indent="-342900">
              <a:buFont typeface="+mj-lt"/>
              <a:buAutoNum type="arabicPeriod"/>
            </a:pPr>
            <a:r>
              <a:rPr lang="ar-EG" sz="3200" b="1" dirty="0">
                <a:solidFill>
                  <a:srgbClr val="002060"/>
                </a:solidFill>
              </a:rPr>
              <a:t>قم بإنشاء اختصارين لصورتين.</a:t>
            </a:r>
          </a:p>
          <a:p>
            <a:pPr marL="342900" indent="-342900">
              <a:buFont typeface="+mj-lt"/>
              <a:buAutoNum type="arabicPeriod"/>
            </a:pPr>
            <a:r>
              <a:rPr lang="ar-EG" sz="3200" b="1" dirty="0">
                <a:solidFill>
                  <a:srgbClr val="002060"/>
                </a:solidFill>
              </a:rPr>
              <a:t>قم بإنشاء اختصارين آخرين مباشرة على سطح المكتب.</a:t>
            </a:r>
          </a:p>
          <a:p>
            <a:pPr marL="342900" indent="-342900">
              <a:buFont typeface="+mj-lt"/>
              <a:buAutoNum type="arabicPeriod"/>
            </a:pPr>
            <a:r>
              <a:rPr lang="ar-EG" sz="3200" b="1" dirty="0">
                <a:solidFill>
                  <a:srgbClr val="002060"/>
                </a:solidFill>
              </a:rPr>
              <a:t>احذف الاختصارات.</a:t>
            </a:r>
          </a:p>
          <a:p>
            <a:r>
              <a:rPr lang="ar-EG" sz="4400" b="1" dirty="0">
                <a:solidFill>
                  <a:srgbClr val="7030A0"/>
                </a:solidFill>
              </a:rPr>
              <a:t>هل لا يزال بإمكانك العثور على الصور الأصلية؟</a:t>
            </a:r>
          </a:p>
        </p:txBody>
      </p:sp>
      <p:sp>
        <p:nvSpPr>
          <p:cNvPr id="4" name="مستطيل 3">
            <a:extLst>
              <a:ext uri="{FF2B5EF4-FFF2-40B4-BE49-F238E27FC236}">
                <a16:creationId xmlns:a16="http://schemas.microsoft.com/office/drawing/2014/main" id="{A1AE591E-8429-4111-9B59-0296E90B415F}"/>
              </a:ext>
            </a:extLst>
          </p:cNvPr>
          <p:cNvSpPr/>
          <p:nvPr/>
        </p:nvSpPr>
        <p:spPr>
          <a:xfrm>
            <a:off x="3004457" y="5486400"/>
            <a:ext cx="7707086" cy="783771"/>
          </a:xfrm>
          <a:prstGeom prst="rect">
            <a:avLst/>
          </a:prstGeom>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solidFill>
                  <a:srgbClr val="C00000"/>
                </a:solidFill>
              </a:rPr>
              <a:t>حاول معرفة أين يؤدي هذا الاختصار</a:t>
            </a:r>
          </a:p>
        </p:txBody>
      </p:sp>
    </p:spTree>
    <p:extLst>
      <p:ext uri="{BB962C8B-B14F-4D97-AF65-F5344CB8AC3E}">
        <p14:creationId xmlns:p14="http://schemas.microsoft.com/office/powerpoint/2010/main" val="2985162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D4FAD01-4683-4388-8706-BDEACF9A9248}"/>
              </a:ext>
            </a:extLst>
          </p:cNvPr>
          <p:cNvPicPr>
            <a:picLocks noChangeAspect="1"/>
          </p:cNvPicPr>
          <p:nvPr/>
        </p:nvPicPr>
        <p:blipFill>
          <a:blip r:embed="rId2"/>
          <a:stretch>
            <a:fillRect/>
          </a:stretch>
        </p:blipFill>
        <p:spPr>
          <a:xfrm>
            <a:off x="1240971" y="684521"/>
            <a:ext cx="10058400" cy="548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397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3</a:t>
            </a:r>
            <a:endParaRPr lang="ar-EG" sz="3200" b="1" dirty="0"/>
          </a:p>
        </p:txBody>
      </p:sp>
    </p:spTree>
    <p:extLst>
      <p:ext uri="{BB962C8B-B14F-4D97-AF65-F5344CB8AC3E}">
        <p14:creationId xmlns:p14="http://schemas.microsoft.com/office/powerpoint/2010/main" val="1666797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3526971" y="925286"/>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tx1"/>
                </a:solidFill>
              </a:rPr>
              <a:t>لعبة الاختصارات - التحضير</a:t>
            </a:r>
          </a:p>
        </p:txBody>
      </p:sp>
      <p:sp>
        <p:nvSpPr>
          <p:cNvPr id="3" name="مربع نص 2">
            <a:extLst>
              <a:ext uri="{FF2B5EF4-FFF2-40B4-BE49-F238E27FC236}">
                <a16:creationId xmlns:a16="http://schemas.microsoft.com/office/drawing/2014/main" id="{16DA6238-174D-4040-87D8-744D25BF203D}"/>
              </a:ext>
            </a:extLst>
          </p:cNvPr>
          <p:cNvSpPr txBox="1"/>
          <p:nvPr/>
        </p:nvSpPr>
        <p:spPr>
          <a:xfrm>
            <a:off x="2612570" y="2797629"/>
            <a:ext cx="6966857" cy="3477875"/>
          </a:xfrm>
          <a:prstGeom prst="rect">
            <a:avLst/>
          </a:prstGeom>
          <a:noFill/>
        </p:spPr>
        <p:txBody>
          <a:bodyPr wrap="square" rtlCol="1">
            <a:spAutoFit/>
          </a:bodyPr>
          <a:lstStyle/>
          <a:p>
            <a:pPr algn="ctr"/>
            <a:r>
              <a:rPr lang="ar-EG" sz="4400" b="1" dirty="0">
                <a:solidFill>
                  <a:schemeClr val="accent6">
                    <a:lumMod val="50000"/>
                  </a:schemeClr>
                </a:solidFill>
              </a:rPr>
              <a:t>طلب منك معلمك حساب الوقت الذي نستغرقه للعثور على ملف وفتحه على حاسبك. قبل البدء بحساب الوقت، ستحتاج إلى إنشاء ملف في مكان محدد.</a:t>
            </a:r>
          </a:p>
        </p:txBody>
      </p:sp>
    </p:spTree>
    <p:extLst>
      <p:ext uri="{BB962C8B-B14F-4D97-AF65-F5344CB8AC3E}">
        <p14:creationId xmlns:p14="http://schemas.microsoft.com/office/powerpoint/2010/main" val="2358122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4719BE0-FB24-4428-89FF-772A056C651C}"/>
              </a:ext>
            </a:extLst>
          </p:cNvPr>
          <p:cNvPicPr>
            <a:picLocks noChangeAspect="1"/>
          </p:cNvPicPr>
          <p:nvPr/>
        </p:nvPicPr>
        <p:blipFill>
          <a:blip r:embed="rId2"/>
          <a:stretch>
            <a:fillRect/>
          </a:stretch>
        </p:blipFill>
        <p:spPr>
          <a:xfrm>
            <a:off x="7295002" y="1913350"/>
            <a:ext cx="3089969" cy="30312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مربع نص 1">
            <a:extLst>
              <a:ext uri="{FF2B5EF4-FFF2-40B4-BE49-F238E27FC236}">
                <a16:creationId xmlns:a16="http://schemas.microsoft.com/office/drawing/2014/main" id="{CAC38F69-DB1D-427E-B208-6A120382445F}"/>
              </a:ext>
            </a:extLst>
          </p:cNvPr>
          <p:cNvSpPr txBox="1"/>
          <p:nvPr/>
        </p:nvSpPr>
        <p:spPr>
          <a:xfrm>
            <a:off x="-524088" y="2844224"/>
            <a:ext cx="6620088" cy="1015663"/>
          </a:xfrm>
          <a:prstGeom prst="rect">
            <a:avLst/>
          </a:prstGeom>
          <a:noFill/>
        </p:spPr>
        <p:txBody>
          <a:bodyPr wrap="square" rtlCol="1">
            <a:spAutoFit/>
          </a:bodyPr>
          <a:lstStyle/>
          <a:p>
            <a:r>
              <a:rPr lang="ar-EG" sz="6000" b="1" dirty="0">
                <a:solidFill>
                  <a:srgbClr val="002060"/>
                </a:solidFill>
              </a:rPr>
              <a:t>هيا نلعب لعبة</a:t>
            </a:r>
            <a:endParaRPr lang="ar-EG" sz="8000" b="1" dirty="0">
              <a:solidFill>
                <a:srgbClr val="7030A0"/>
              </a:solidFill>
            </a:endParaRPr>
          </a:p>
        </p:txBody>
      </p:sp>
    </p:spTree>
    <p:extLst>
      <p:ext uri="{BB962C8B-B14F-4D97-AF65-F5344CB8AC3E}">
        <p14:creationId xmlns:p14="http://schemas.microsoft.com/office/powerpoint/2010/main" val="4109106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تحضير 1">
            <a:extLst>
              <a:ext uri="{FF2B5EF4-FFF2-40B4-BE49-F238E27FC236}">
                <a16:creationId xmlns:a16="http://schemas.microsoft.com/office/drawing/2014/main" id="{9EEA82D3-9BA6-45F6-A256-C32BBBA5B3A0}"/>
              </a:ext>
            </a:extLst>
          </p:cNvPr>
          <p:cNvSpPr/>
          <p:nvPr/>
        </p:nvSpPr>
        <p:spPr>
          <a:xfrm>
            <a:off x="2416629" y="566056"/>
            <a:ext cx="7772400" cy="849086"/>
          </a:xfrm>
          <a:prstGeom prst="flowChartPreparation">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rgbClr val="C00000"/>
                </a:solidFill>
              </a:rPr>
              <a:t>لتنفيذ ذلك قم بما يلي:</a:t>
            </a:r>
          </a:p>
        </p:txBody>
      </p:sp>
      <p:sp>
        <p:nvSpPr>
          <p:cNvPr id="3" name="مستطيل: زوايا مستديرة 2">
            <a:extLst>
              <a:ext uri="{FF2B5EF4-FFF2-40B4-BE49-F238E27FC236}">
                <a16:creationId xmlns:a16="http://schemas.microsoft.com/office/drawing/2014/main" id="{205A6E43-3711-4699-B665-9C7A68FA7B0F}"/>
              </a:ext>
            </a:extLst>
          </p:cNvPr>
          <p:cNvSpPr/>
          <p:nvPr/>
        </p:nvSpPr>
        <p:spPr>
          <a:xfrm>
            <a:off x="1676400" y="1894114"/>
            <a:ext cx="9078686" cy="4180115"/>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71500" indent="-571500" algn="ctr">
              <a:buFont typeface="Wingdings" panose="05000000000000000000" pitchFamily="2" charset="2"/>
              <a:buChar char="Ø"/>
            </a:pPr>
            <a:r>
              <a:rPr lang="ar-EG" sz="3600" b="1" dirty="0">
                <a:solidFill>
                  <a:schemeClr val="accent6">
                    <a:lumMod val="50000"/>
                  </a:schemeClr>
                </a:solidFill>
              </a:rPr>
              <a:t>قم بإنشاء مجلد جديد باسم "الوقت" في مجلد المستندات.</a:t>
            </a:r>
          </a:p>
          <a:p>
            <a:pPr marL="571500" indent="-571500" algn="ctr">
              <a:buFont typeface="Wingdings" panose="05000000000000000000" pitchFamily="2" charset="2"/>
              <a:buChar char="Ø"/>
            </a:pPr>
            <a:r>
              <a:rPr lang="ar-EG" sz="3600" b="1" dirty="0">
                <a:solidFill>
                  <a:schemeClr val="accent6">
                    <a:lumMod val="50000"/>
                  </a:schemeClr>
                </a:solidFill>
              </a:rPr>
              <a:t>افتح المجلد السابق وأنشئ داخله مجلدًا فرعيًا. قم بتسمية المجلد الجديد باسم "تسجيلات".</a:t>
            </a:r>
          </a:p>
          <a:p>
            <a:pPr marL="571500" indent="-571500" algn="ctr">
              <a:buFont typeface="Wingdings" panose="05000000000000000000" pitchFamily="2" charset="2"/>
              <a:buChar char="Ø"/>
            </a:pPr>
            <a:r>
              <a:rPr lang="ar-EG" sz="3600" b="1" dirty="0">
                <a:solidFill>
                  <a:schemeClr val="accent6">
                    <a:lumMod val="50000"/>
                  </a:schemeClr>
                </a:solidFill>
              </a:rPr>
              <a:t>  باستخدام مايكروسوفت وورد قم بكتابة ما يلي داخل مستند جديد فارغ:</a:t>
            </a:r>
          </a:p>
        </p:txBody>
      </p:sp>
    </p:spTree>
    <p:extLst>
      <p:ext uri="{BB962C8B-B14F-4D97-AF65-F5344CB8AC3E}">
        <p14:creationId xmlns:p14="http://schemas.microsoft.com/office/powerpoint/2010/main" val="227998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تحضير 1">
            <a:extLst>
              <a:ext uri="{FF2B5EF4-FFF2-40B4-BE49-F238E27FC236}">
                <a16:creationId xmlns:a16="http://schemas.microsoft.com/office/drawing/2014/main" id="{9EEA82D3-9BA6-45F6-A256-C32BBBA5B3A0}"/>
              </a:ext>
            </a:extLst>
          </p:cNvPr>
          <p:cNvSpPr/>
          <p:nvPr/>
        </p:nvSpPr>
        <p:spPr>
          <a:xfrm>
            <a:off x="2416629" y="566056"/>
            <a:ext cx="7772400" cy="849086"/>
          </a:xfrm>
          <a:prstGeom prst="flowChartPreparation">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rgbClr val="C00000"/>
                </a:solidFill>
              </a:rPr>
              <a:t>لتنفيذ ذلك قم بما يلي:</a:t>
            </a:r>
          </a:p>
        </p:txBody>
      </p:sp>
      <p:sp>
        <p:nvSpPr>
          <p:cNvPr id="3" name="مستطيل: زوايا مستديرة 2">
            <a:extLst>
              <a:ext uri="{FF2B5EF4-FFF2-40B4-BE49-F238E27FC236}">
                <a16:creationId xmlns:a16="http://schemas.microsoft.com/office/drawing/2014/main" id="{205A6E43-3711-4699-B665-9C7A68FA7B0F}"/>
              </a:ext>
            </a:extLst>
          </p:cNvPr>
          <p:cNvSpPr/>
          <p:nvPr/>
        </p:nvSpPr>
        <p:spPr>
          <a:xfrm>
            <a:off x="1556657" y="1719942"/>
            <a:ext cx="9078686" cy="4180115"/>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71500" indent="-571500" algn="ctr">
              <a:buFont typeface="Arial" panose="020B0604020202020204" pitchFamily="34" charset="0"/>
              <a:buChar char="•"/>
            </a:pPr>
            <a:r>
              <a:rPr lang="ar-EG" sz="3600" b="1" dirty="0">
                <a:solidFill>
                  <a:schemeClr val="tx1"/>
                </a:solidFill>
              </a:rPr>
              <a:t>الوقت الذي تحتاجه لفتح الملف باستخدام مستكشف الملفات.</a:t>
            </a:r>
          </a:p>
          <a:p>
            <a:pPr marL="571500" indent="-571500" algn="ctr">
              <a:buFont typeface="Arial" panose="020B0604020202020204" pitchFamily="34" charset="0"/>
              <a:buChar char="•"/>
            </a:pPr>
            <a:r>
              <a:rPr lang="ar-EG" sz="3600" b="1" dirty="0">
                <a:solidFill>
                  <a:schemeClr val="tx1"/>
                </a:solidFill>
              </a:rPr>
              <a:t>وقت الذي تحتاجه لفتح الملف بالاستعانة بالاختصار الموجود في مجلد "الوقت"</a:t>
            </a:r>
          </a:p>
          <a:p>
            <a:pPr marL="571500" indent="-571500" algn="ctr">
              <a:buFont typeface="Arial" panose="020B0604020202020204" pitchFamily="34" charset="0"/>
              <a:buChar char="•"/>
            </a:pPr>
            <a:r>
              <a:rPr lang="ar-EG" sz="3600" b="1" dirty="0">
                <a:solidFill>
                  <a:schemeClr val="tx1"/>
                </a:solidFill>
              </a:rPr>
              <a:t>الوقت الذي تحتاجه لفتح الملف بالاستعانة بالاختصار الموجود على سطح المكتب.</a:t>
            </a:r>
          </a:p>
        </p:txBody>
      </p:sp>
    </p:spTree>
    <p:extLst>
      <p:ext uri="{BB962C8B-B14F-4D97-AF65-F5344CB8AC3E}">
        <p14:creationId xmlns:p14="http://schemas.microsoft.com/office/powerpoint/2010/main" val="162690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تحضير 1">
            <a:extLst>
              <a:ext uri="{FF2B5EF4-FFF2-40B4-BE49-F238E27FC236}">
                <a16:creationId xmlns:a16="http://schemas.microsoft.com/office/drawing/2014/main" id="{9EEA82D3-9BA6-45F6-A256-C32BBBA5B3A0}"/>
              </a:ext>
            </a:extLst>
          </p:cNvPr>
          <p:cNvSpPr/>
          <p:nvPr/>
        </p:nvSpPr>
        <p:spPr>
          <a:xfrm>
            <a:off x="2416629" y="566056"/>
            <a:ext cx="7772400" cy="849086"/>
          </a:xfrm>
          <a:prstGeom prst="flowChartPreparation">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rgbClr val="C00000"/>
                </a:solidFill>
              </a:rPr>
              <a:t>لتنفيذ ذلك قم بما يلي:</a:t>
            </a:r>
          </a:p>
        </p:txBody>
      </p:sp>
      <p:sp>
        <p:nvSpPr>
          <p:cNvPr id="3" name="مستطيل: زوايا مستديرة 2">
            <a:extLst>
              <a:ext uri="{FF2B5EF4-FFF2-40B4-BE49-F238E27FC236}">
                <a16:creationId xmlns:a16="http://schemas.microsoft.com/office/drawing/2014/main" id="{205A6E43-3711-4699-B665-9C7A68FA7B0F}"/>
              </a:ext>
            </a:extLst>
          </p:cNvPr>
          <p:cNvSpPr/>
          <p:nvPr/>
        </p:nvSpPr>
        <p:spPr>
          <a:xfrm>
            <a:off x="1676400" y="1894114"/>
            <a:ext cx="9078686" cy="4180115"/>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71500" indent="-571500" algn="ctr">
              <a:buFont typeface="Wingdings" panose="05000000000000000000" pitchFamily="2" charset="2"/>
              <a:buChar char="Ø"/>
            </a:pPr>
            <a:r>
              <a:rPr lang="ar-EG" sz="3600" b="1" dirty="0">
                <a:solidFill>
                  <a:schemeClr val="accent6">
                    <a:lumMod val="50000"/>
                  </a:schemeClr>
                </a:solidFill>
              </a:rPr>
              <a:t>حفظ الملف باسم "التوقيت" في مجلد " تسجيلات" ثم أغلقه.</a:t>
            </a:r>
          </a:p>
          <a:p>
            <a:pPr marL="571500" indent="-571500" algn="ctr">
              <a:buFont typeface="Wingdings" panose="05000000000000000000" pitchFamily="2" charset="2"/>
              <a:buChar char="Ø"/>
            </a:pPr>
            <a:r>
              <a:rPr lang="ar-EG" sz="3600" b="1" dirty="0">
                <a:solidFill>
                  <a:schemeClr val="accent6">
                    <a:lumMod val="50000"/>
                  </a:schemeClr>
                </a:solidFill>
              </a:rPr>
              <a:t>الآن قم بإنشاء اختصار لملف "التوقيت" في مجلد "تسجيلات" وانقله إلى مجلد "الوقت".</a:t>
            </a:r>
          </a:p>
          <a:p>
            <a:pPr marL="571500" indent="-571500" algn="ctr">
              <a:buFont typeface="Wingdings" panose="05000000000000000000" pitchFamily="2" charset="2"/>
              <a:buChar char="Ø"/>
            </a:pPr>
            <a:r>
              <a:rPr lang="ar-EG" sz="3600" b="1" dirty="0">
                <a:solidFill>
                  <a:schemeClr val="accent6">
                    <a:lumMod val="50000"/>
                  </a:schemeClr>
                </a:solidFill>
              </a:rPr>
              <a:t>قم بإنشاء اختصار آخر لملف "التوقيت" على سطح المكتب.</a:t>
            </a:r>
          </a:p>
        </p:txBody>
      </p:sp>
    </p:spTree>
    <p:extLst>
      <p:ext uri="{BB962C8B-B14F-4D97-AF65-F5344CB8AC3E}">
        <p14:creationId xmlns:p14="http://schemas.microsoft.com/office/powerpoint/2010/main" val="41623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7897D3A-2274-4F84-BB2A-0DFDDD4B2404}"/>
              </a:ext>
            </a:extLst>
          </p:cNvPr>
          <p:cNvPicPr>
            <a:picLocks noChangeAspect="1"/>
          </p:cNvPicPr>
          <p:nvPr/>
        </p:nvPicPr>
        <p:blipFill>
          <a:blip r:embed="rId2"/>
          <a:stretch>
            <a:fillRect/>
          </a:stretch>
        </p:blipFill>
        <p:spPr>
          <a:xfrm>
            <a:off x="1828801" y="607834"/>
            <a:ext cx="3814548" cy="5488442"/>
          </a:xfrm>
          <a:prstGeom prst="rect">
            <a:avLst/>
          </a:prstGeom>
          <a:ln w="88900" cap="sq" cmpd="thickThin">
            <a:solidFill>
              <a:srgbClr val="000000"/>
            </a:solidFill>
            <a:prstDash val="solid"/>
            <a:miter lim="800000"/>
          </a:ln>
          <a:effectLst>
            <a:innerShdw blurRad="76200">
              <a:srgbClr val="000000"/>
            </a:innerShdw>
          </a:effectLst>
        </p:spPr>
      </p:pic>
      <p:sp>
        <p:nvSpPr>
          <p:cNvPr id="4" name="مربع نص 3">
            <a:extLst>
              <a:ext uri="{FF2B5EF4-FFF2-40B4-BE49-F238E27FC236}">
                <a16:creationId xmlns:a16="http://schemas.microsoft.com/office/drawing/2014/main" id="{F6EE458A-CC50-4AE2-92DF-59DC630A3C23}"/>
              </a:ext>
            </a:extLst>
          </p:cNvPr>
          <p:cNvSpPr txBox="1"/>
          <p:nvPr/>
        </p:nvSpPr>
        <p:spPr>
          <a:xfrm>
            <a:off x="3460084" y="2844223"/>
            <a:ext cx="6620088" cy="1015663"/>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r>
              <a:rPr lang="ar-EG" sz="6000" b="1" dirty="0">
                <a:ln/>
                <a:solidFill>
                  <a:schemeClr val="accent3"/>
                </a:solidFill>
              </a:rPr>
              <a:t>لقد بدأ السباق</a:t>
            </a:r>
            <a:endParaRPr lang="ar-EG" sz="8000" b="1" dirty="0">
              <a:ln/>
              <a:solidFill>
                <a:schemeClr val="accent3"/>
              </a:solidFill>
            </a:endParaRPr>
          </a:p>
        </p:txBody>
      </p:sp>
    </p:spTree>
    <p:extLst>
      <p:ext uri="{BB962C8B-B14F-4D97-AF65-F5344CB8AC3E}">
        <p14:creationId xmlns:p14="http://schemas.microsoft.com/office/powerpoint/2010/main" val="23721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D27F1074-1C13-4CD1-9199-02C05F904037}"/>
              </a:ext>
            </a:extLst>
          </p:cNvPr>
          <p:cNvSpPr/>
          <p:nvPr/>
        </p:nvSpPr>
        <p:spPr>
          <a:xfrm>
            <a:off x="2307771" y="609600"/>
            <a:ext cx="8229600" cy="870857"/>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EG" sz="4800" b="1" dirty="0"/>
              <a:t>لعبة " الاختصارات" - البداية</a:t>
            </a:r>
          </a:p>
        </p:txBody>
      </p:sp>
      <p:sp>
        <p:nvSpPr>
          <p:cNvPr id="6" name="مربع نص 5">
            <a:extLst>
              <a:ext uri="{FF2B5EF4-FFF2-40B4-BE49-F238E27FC236}">
                <a16:creationId xmlns:a16="http://schemas.microsoft.com/office/drawing/2014/main" id="{894DCE15-6475-4499-9456-D1D7A0681629}"/>
              </a:ext>
            </a:extLst>
          </p:cNvPr>
          <p:cNvSpPr txBox="1"/>
          <p:nvPr/>
        </p:nvSpPr>
        <p:spPr>
          <a:xfrm>
            <a:off x="1730829" y="2513073"/>
            <a:ext cx="8730342" cy="3170099"/>
          </a:xfrm>
          <a:prstGeom prst="rect">
            <a:avLst/>
          </a:prstGeom>
          <a:noFill/>
        </p:spPr>
        <p:txBody>
          <a:bodyPr wrap="square">
            <a:spAutoFit/>
          </a:bodyPr>
          <a:lstStyle/>
          <a:p>
            <a:r>
              <a:rPr lang="ar-EG" sz="4000" b="1" dirty="0" err="1">
                <a:solidFill>
                  <a:srgbClr val="7030A0"/>
                </a:solidFill>
              </a:rPr>
              <a:t>لنتز</a:t>
            </a:r>
            <a:r>
              <a:rPr lang="ar-EG" sz="4000" b="1" dirty="0">
                <a:solidFill>
                  <a:srgbClr val="7030A0"/>
                </a:solidFill>
              </a:rPr>
              <a:t> من سيفتح الملف بشكل أسرع. تأكد من أنك قمت بإغلاق جميع نوافذ الويندوز وأنك موجود على سطح المكتب. سيقوم كل فريق الآن بفتح ملف "التوقيت" بثلاث طرق مختلفة.</a:t>
            </a:r>
          </a:p>
          <a:p>
            <a:r>
              <a:rPr lang="ar-EG" sz="4000" b="1" dirty="0">
                <a:solidFill>
                  <a:srgbClr val="7030A0"/>
                </a:solidFill>
              </a:rPr>
              <a:t>سيقوم المعلم بحسب توقيتك. سيبدأ التوقيت كما يلي:</a:t>
            </a:r>
          </a:p>
        </p:txBody>
      </p:sp>
    </p:spTree>
    <p:extLst>
      <p:ext uri="{BB962C8B-B14F-4D97-AF65-F5344CB8AC3E}">
        <p14:creationId xmlns:p14="http://schemas.microsoft.com/office/powerpoint/2010/main" val="88598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hite Lap-top Computer With Screen Up - Laptop Clip Art PNG Image |  Transparent PNG Free Download on SeekPNG">
            <a:extLst>
              <a:ext uri="{FF2B5EF4-FFF2-40B4-BE49-F238E27FC236}">
                <a16:creationId xmlns:a16="http://schemas.microsoft.com/office/drawing/2014/main" id="{719E0ECD-5488-45FC-9596-B3E8BCCCB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661987"/>
            <a:ext cx="7810500" cy="553402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839FF58E-055C-4B38-A9B1-8EAB96996395}"/>
              </a:ext>
            </a:extLst>
          </p:cNvPr>
          <p:cNvSpPr txBox="1"/>
          <p:nvPr/>
        </p:nvSpPr>
        <p:spPr>
          <a:xfrm>
            <a:off x="4256691" y="1674673"/>
            <a:ext cx="4228912" cy="1754326"/>
          </a:xfrm>
          <a:prstGeom prst="rect">
            <a:avLst/>
          </a:prstGeom>
          <a:noFill/>
        </p:spPr>
        <p:txBody>
          <a:bodyPr wrap="square" rtlCol="1">
            <a:spAutoFit/>
          </a:bodyPr>
          <a:lstStyle/>
          <a:p>
            <a:pPr algn="ctr"/>
            <a:r>
              <a:rPr lang="ar-EG" sz="5400" b="1" dirty="0"/>
              <a:t>الدرس الثالث:</a:t>
            </a:r>
          </a:p>
          <a:p>
            <a:pPr algn="ctr"/>
            <a:r>
              <a:rPr lang="ar-EG" sz="5400" b="1" dirty="0"/>
              <a:t>الملفات والمجلدات</a:t>
            </a:r>
          </a:p>
        </p:txBody>
      </p:sp>
    </p:spTree>
    <p:extLst>
      <p:ext uri="{BB962C8B-B14F-4D97-AF65-F5344CB8AC3E}">
        <p14:creationId xmlns:p14="http://schemas.microsoft.com/office/powerpoint/2010/main" val="859673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تعدد المستندات 1">
            <a:extLst>
              <a:ext uri="{FF2B5EF4-FFF2-40B4-BE49-F238E27FC236}">
                <a16:creationId xmlns:a16="http://schemas.microsoft.com/office/drawing/2014/main" id="{4011FEA9-75EB-4AF4-8680-17953E854379}"/>
              </a:ext>
            </a:extLst>
          </p:cNvPr>
          <p:cNvSpPr/>
          <p:nvPr/>
        </p:nvSpPr>
        <p:spPr>
          <a:xfrm>
            <a:off x="7315200" y="566057"/>
            <a:ext cx="3875314" cy="1894114"/>
          </a:xfrm>
          <a:prstGeom prst="flowChartMultidocumen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5400" b="1" dirty="0">
                <a:solidFill>
                  <a:srgbClr val="7030A0"/>
                </a:solidFill>
              </a:rPr>
              <a:t>التوقيت الأول</a:t>
            </a:r>
          </a:p>
        </p:txBody>
      </p:sp>
      <p:sp>
        <p:nvSpPr>
          <p:cNvPr id="3" name="مربع نص 2">
            <a:extLst>
              <a:ext uri="{FF2B5EF4-FFF2-40B4-BE49-F238E27FC236}">
                <a16:creationId xmlns:a16="http://schemas.microsoft.com/office/drawing/2014/main" id="{5B89C73D-5386-4BCB-8633-7EF6A509F86E}"/>
              </a:ext>
            </a:extLst>
          </p:cNvPr>
          <p:cNvSpPr txBox="1"/>
          <p:nvPr/>
        </p:nvSpPr>
        <p:spPr>
          <a:xfrm>
            <a:off x="1981200" y="3429000"/>
            <a:ext cx="8730343" cy="1938992"/>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1">
            <a:spAutoFit/>
          </a:bodyPr>
          <a:lstStyle/>
          <a:p>
            <a:pPr marL="571500" indent="-571500">
              <a:buFont typeface="Arial" panose="020B0604020202020204" pitchFamily="34" charset="0"/>
              <a:buChar char="•"/>
            </a:pPr>
            <a:r>
              <a:rPr lang="ar-EG" sz="4000" b="1" dirty="0"/>
              <a:t>من خلال استخدام مستكشف الملفات، ابحث عن الملف النصي" التوقيت" وافتحه. تذكر أن هذا الملف موجود في المجلد الفرعي "تسجيلات"</a:t>
            </a:r>
          </a:p>
        </p:txBody>
      </p:sp>
    </p:spTree>
    <p:extLst>
      <p:ext uri="{BB962C8B-B14F-4D97-AF65-F5344CB8AC3E}">
        <p14:creationId xmlns:p14="http://schemas.microsoft.com/office/powerpoint/2010/main" val="106464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تعدد المستندات 1">
            <a:extLst>
              <a:ext uri="{FF2B5EF4-FFF2-40B4-BE49-F238E27FC236}">
                <a16:creationId xmlns:a16="http://schemas.microsoft.com/office/drawing/2014/main" id="{4011FEA9-75EB-4AF4-8680-17953E854379}"/>
              </a:ext>
            </a:extLst>
          </p:cNvPr>
          <p:cNvSpPr/>
          <p:nvPr/>
        </p:nvSpPr>
        <p:spPr>
          <a:xfrm>
            <a:off x="7315200" y="566057"/>
            <a:ext cx="3875314" cy="1894114"/>
          </a:xfrm>
          <a:prstGeom prst="flowChartMultidocumen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5400" b="1" dirty="0">
                <a:solidFill>
                  <a:srgbClr val="7030A0"/>
                </a:solidFill>
              </a:rPr>
              <a:t>التوقيت الأول</a:t>
            </a:r>
          </a:p>
        </p:txBody>
      </p:sp>
      <p:sp>
        <p:nvSpPr>
          <p:cNvPr id="3" name="مربع نص 2">
            <a:extLst>
              <a:ext uri="{FF2B5EF4-FFF2-40B4-BE49-F238E27FC236}">
                <a16:creationId xmlns:a16="http://schemas.microsoft.com/office/drawing/2014/main" id="{5B89C73D-5386-4BCB-8633-7EF6A509F86E}"/>
              </a:ext>
            </a:extLst>
          </p:cNvPr>
          <p:cNvSpPr txBox="1"/>
          <p:nvPr/>
        </p:nvSpPr>
        <p:spPr>
          <a:xfrm>
            <a:off x="1981200" y="3429000"/>
            <a:ext cx="8730343" cy="1938992"/>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1">
            <a:spAutoFit/>
          </a:bodyPr>
          <a:lstStyle/>
          <a:p>
            <a:pPr marL="571500" indent="-571500">
              <a:buFont typeface="Arial" panose="020B0604020202020204" pitchFamily="34" charset="0"/>
              <a:buChar char="•"/>
            </a:pPr>
            <a:r>
              <a:rPr lang="ar-EG" sz="4000" b="1" dirty="0"/>
              <a:t>اكتب الوقت الذي تحتاجه لفتح الملف باستخدام مستكشف الملفات (أسأل معلمك عن وقتك).</a:t>
            </a:r>
          </a:p>
          <a:p>
            <a:pPr marL="571500" indent="-571500">
              <a:buFont typeface="Arial" panose="020B0604020202020204" pitchFamily="34" charset="0"/>
              <a:buChar char="•"/>
            </a:pPr>
            <a:r>
              <a:rPr lang="ar-EG" sz="4000" b="1" dirty="0"/>
              <a:t>احفظ الملف وأغلقه.</a:t>
            </a:r>
          </a:p>
        </p:txBody>
      </p:sp>
    </p:spTree>
    <p:extLst>
      <p:ext uri="{BB962C8B-B14F-4D97-AF65-F5344CB8AC3E}">
        <p14:creationId xmlns:p14="http://schemas.microsoft.com/office/powerpoint/2010/main" val="231287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تعدد المستندات 1">
            <a:extLst>
              <a:ext uri="{FF2B5EF4-FFF2-40B4-BE49-F238E27FC236}">
                <a16:creationId xmlns:a16="http://schemas.microsoft.com/office/drawing/2014/main" id="{4011FEA9-75EB-4AF4-8680-17953E854379}"/>
              </a:ext>
            </a:extLst>
          </p:cNvPr>
          <p:cNvSpPr/>
          <p:nvPr/>
        </p:nvSpPr>
        <p:spPr>
          <a:xfrm>
            <a:off x="7315200" y="566057"/>
            <a:ext cx="3875314" cy="1894114"/>
          </a:xfrm>
          <a:prstGeom prst="flowChartMultidocumen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5400" b="1" dirty="0">
                <a:solidFill>
                  <a:schemeClr val="bg1"/>
                </a:solidFill>
              </a:rPr>
              <a:t>التوقيت الثاني</a:t>
            </a:r>
          </a:p>
        </p:txBody>
      </p:sp>
      <p:sp>
        <p:nvSpPr>
          <p:cNvPr id="3" name="مربع نص 2">
            <a:extLst>
              <a:ext uri="{FF2B5EF4-FFF2-40B4-BE49-F238E27FC236}">
                <a16:creationId xmlns:a16="http://schemas.microsoft.com/office/drawing/2014/main" id="{5B89C73D-5386-4BCB-8633-7EF6A509F86E}"/>
              </a:ext>
            </a:extLst>
          </p:cNvPr>
          <p:cNvSpPr txBox="1"/>
          <p:nvPr/>
        </p:nvSpPr>
        <p:spPr>
          <a:xfrm>
            <a:off x="1981200" y="3429000"/>
            <a:ext cx="8730343" cy="1938992"/>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1">
            <a:spAutoFit/>
          </a:bodyPr>
          <a:lstStyle/>
          <a:p>
            <a:pPr marL="571500" indent="-571500">
              <a:buFont typeface="Arial" panose="020B0604020202020204" pitchFamily="34" charset="0"/>
              <a:buChar char="•"/>
            </a:pPr>
            <a:r>
              <a:rPr lang="ar-EG" sz="4000" b="1" dirty="0"/>
              <a:t>ابدأ من سطح المكتب مرة أخرى.</a:t>
            </a:r>
          </a:p>
          <a:p>
            <a:pPr marL="571500" indent="-571500">
              <a:buFont typeface="Arial" panose="020B0604020202020204" pitchFamily="34" charset="0"/>
              <a:buChar char="•"/>
            </a:pPr>
            <a:r>
              <a:rPr lang="ar-EG" sz="4000" b="1" dirty="0"/>
              <a:t>ثم من خلال مستكشف الملفات ابحث عن اختصار الملف "التوقيت" وافتحه.</a:t>
            </a:r>
          </a:p>
        </p:txBody>
      </p:sp>
    </p:spTree>
    <p:extLst>
      <p:ext uri="{BB962C8B-B14F-4D97-AF65-F5344CB8AC3E}">
        <p14:creationId xmlns:p14="http://schemas.microsoft.com/office/powerpoint/2010/main" val="263758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تعدد المستندات 1">
            <a:extLst>
              <a:ext uri="{FF2B5EF4-FFF2-40B4-BE49-F238E27FC236}">
                <a16:creationId xmlns:a16="http://schemas.microsoft.com/office/drawing/2014/main" id="{4011FEA9-75EB-4AF4-8680-17953E854379}"/>
              </a:ext>
            </a:extLst>
          </p:cNvPr>
          <p:cNvSpPr/>
          <p:nvPr/>
        </p:nvSpPr>
        <p:spPr>
          <a:xfrm>
            <a:off x="7315200" y="566057"/>
            <a:ext cx="3875314" cy="1894114"/>
          </a:xfrm>
          <a:prstGeom prst="flowChartMultidocument">
            <a:avLst/>
          </a:prstGeom>
          <a:solidFill>
            <a:schemeClr val="accent4">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5400" b="1" dirty="0">
                <a:solidFill>
                  <a:schemeClr val="bg1"/>
                </a:solidFill>
              </a:rPr>
              <a:t>التوقيت الثاني</a:t>
            </a:r>
          </a:p>
        </p:txBody>
      </p:sp>
      <p:sp>
        <p:nvSpPr>
          <p:cNvPr id="3" name="مربع نص 2">
            <a:extLst>
              <a:ext uri="{FF2B5EF4-FFF2-40B4-BE49-F238E27FC236}">
                <a16:creationId xmlns:a16="http://schemas.microsoft.com/office/drawing/2014/main" id="{5B89C73D-5386-4BCB-8633-7EF6A509F86E}"/>
              </a:ext>
            </a:extLst>
          </p:cNvPr>
          <p:cNvSpPr txBox="1"/>
          <p:nvPr/>
        </p:nvSpPr>
        <p:spPr>
          <a:xfrm>
            <a:off x="1981200" y="3429000"/>
            <a:ext cx="8730343" cy="1938992"/>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1">
            <a:spAutoFit/>
          </a:bodyPr>
          <a:lstStyle/>
          <a:p>
            <a:pPr marL="571500" indent="-571500">
              <a:buFont typeface="Arial" panose="020B0604020202020204" pitchFamily="34" charset="0"/>
              <a:buChar char="•"/>
            </a:pPr>
            <a:r>
              <a:rPr lang="ar-EG" sz="4000" b="1" dirty="0"/>
              <a:t>اكتب الوقت الذي تحتاجه لفتح الملف بالاستعانة بالاختصار الموجود في مجلد " الوقت".</a:t>
            </a:r>
          </a:p>
          <a:p>
            <a:pPr marL="571500" indent="-571500">
              <a:buFont typeface="Arial" panose="020B0604020202020204" pitchFamily="34" charset="0"/>
              <a:buChar char="•"/>
            </a:pPr>
            <a:r>
              <a:rPr lang="ar-EG" sz="4000" b="1" dirty="0"/>
              <a:t>احفظ الملف وأغلقه.</a:t>
            </a:r>
          </a:p>
        </p:txBody>
      </p:sp>
    </p:spTree>
    <p:extLst>
      <p:ext uri="{BB962C8B-B14F-4D97-AF65-F5344CB8AC3E}">
        <p14:creationId xmlns:p14="http://schemas.microsoft.com/office/powerpoint/2010/main" val="191954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خطط انسيابي: متعدد المستندات 1">
            <a:extLst>
              <a:ext uri="{FF2B5EF4-FFF2-40B4-BE49-F238E27FC236}">
                <a16:creationId xmlns:a16="http://schemas.microsoft.com/office/drawing/2014/main" id="{4011FEA9-75EB-4AF4-8680-17953E854379}"/>
              </a:ext>
            </a:extLst>
          </p:cNvPr>
          <p:cNvSpPr/>
          <p:nvPr/>
        </p:nvSpPr>
        <p:spPr>
          <a:xfrm>
            <a:off x="7315200" y="566057"/>
            <a:ext cx="3875314" cy="1894114"/>
          </a:xfrm>
          <a:prstGeom prst="flowChartMultidocumen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5400" b="1" dirty="0">
                <a:solidFill>
                  <a:schemeClr val="bg1"/>
                </a:solidFill>
              </a:rPr>
              <a:t>التوقيت الثالث</a:t>
            </a:r>
          </a:p>
        </p:txBody>
      </p:sp>
      <p:sp>
        <p:nvSpPr>
          <p:cNvPr id="3" name="مربع نص 2">
            <a:extLst>
              <a:ext uri="{FF2B5EF4-FFF2-40B4-BE49-F238E27FC236}">
                <a16:creationId xmlns:a16="http://schemas.microsoft.com/office/drawing/2014/main" id="{5B89C73D-5386-4BCB-8633-7EF6A509F86E}"/>
              </a:ext>
            </a:extLst>
          </p:cNvPr>
          <p:cNvSpPr txBox="1"/>
          <p:nvPr/>
        </p:nvSpPr>
        <p:spPr>
          <a:xfrm>
            <a:off x="1981200" y="3429000"/>
            <a:ext cx="8730343" cy="2123658"/>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1">
            <a:spAutoFit/>
          </a:bodyPr>
          <a:lstStyle/>
          <a:p>
            <a:pPr marL="571500" indent="-571500">
              <a:buFont typeface="Arial" panose="020B0604020202020204" pitchFamily="34" charset="0"/>
              <a:buChar char="•"/>
            </a:pPr>
            <a:r>
              <a:rPr lang="ar-EG" sz="4400" b="1" dirty="0"/>
              <a:t>ابدأ من سطح المكتب مرة أخرى.</a:t>
            </a:r>
          </a:p>
          <a:p>
            <a:pPr marL="571500" indent="-571500">
              <a:buFont typeface="Arial" panose="020B0604020202020204" pitchFamily="34" charset="0"/>
              <a:buChar char="•"/>
            </a:pPr>
            <a:r>
              <a:rPr lang="ar-EG" sz="4400" b="1" dirty="0"/>
              <a:t>ابحث عن اختصار الملف "التوقيت" الموجود على سطح المكتب. </a:t>
            </a:r>
          </a:p>
        </p:txBody>
      </p:sp>
    </p:spTree>
    <p:extLst>
      <p:ext uri="{BB962C8B-B14F-4D97-AF65-F5344CB8AC3E}">
        <p14:creationId xmlns:p14="http://schemas.microsoft.com/office/powerpoint/2010/main" val="28138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خطط انسيابي: متعدد المستندات 1">
            <a:extLst>
              <a:ext uri="{FF2B5EF4-FFF2-40B4-BE49-F238E27FC236}">
                <a16:creationId xmlns:a16="http://schemas.microsoft.com/office/drawing/2014/main" id="{4011FEA9-75EB-4AF4-8680-17953E854379}"/>
              </a:ext>
            </a:extLst>
          </p:cNvPr>
          <p:cNvSpPr/>
          <p:nvPr/>
        </p:nvSpPr>
        <p:spPr>
          <a:xfrm>
            <a:off x="7315200" y="566057"/>
            <a:ext cx="3875314" cy="1894114"/>
          </a:xfrm>
          <a:prstGeom prst="flowChartMultidocumen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5400" b="1" dirty="0">
                <a:solidFill>
                  <a:schemeClr val="bg1"/>
                </a:solidFill>
              </a:rPr>
              <a:t>التوقيت الثالث</a:t>
            </a:r>
          </a:p>
        </p:txBody>
      </p:sp>
      <p:sp>
        <p:nvSpPr>
          <p:cNvPr id="3" name="مربع نص 2">
            <a:extLst>
              <a:ext uri="{FF2B5EF4-FFF2-40B4-BE49-F238E27FC236}">
                <a16:creationId xmlns:a16="http://schemas.microsoft.com/office/drawing/2014/main" id="{5B89C73D-5386-4BCB-8633-7EF6A509F86E}"/>
              </a:ext>
            </a:extLst>
          </p:cNvPr>
          <p:cNvSpPr txBox="1"/>
          <p:nvPr/>
        </p:nvSpPr>
        <p:spPr>
          <a:xfrm>
            <a:off x="1447800" y="2814068"/>
            <a:ext cx="9296400" cy="3477875"/>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1">
            <a:spAutoFit/>
          </a:bodyPr>
          <a:lstStyle/>
          <a:p>
            <a:pPr marL="571500" indent="-571500">
              <a:buFont typeface="Arial" panose="020B0604020202020204" pitchFamily="34" charset="0"/>
              <a:buChar char="•"/>
            </a:pPr>
            <a:r>
              <a:rPr lang="ar-EG" sz="4400" b="1" dirty="0"/>
              <a:t>• استخدم الاختصار الموجود على سطح المكتب لفتح الملف. </a:t>
            </a:r>
          </a:p>
          <a:p>
            <a:pPr marL="571500" indent="-571500">
              <a:buFont typeface="Arial" panose="020B0604020202020204" pitchFamily="34" charset="0"/>
              <a:buChar char="•"/>
            </a:pPr>
            <a:r>
              <a:rPr lang="ar-EG" sz="4400" b="1" dirty="0"/>
              <a:t>اكتب الوقت الذي تحتاجه لفتح الملف باستخدام الاختصار على سطح المكتب (اسأل معلمك عن وقتك)</a:t>
            </a:r>
          </a:p>
        </p:txBody>
      </p:sp>
    </p:spTree>
    <p:extLst>
      <p:ext uri="{BB962C8B-B14F-4D97-AF65-F5344CB8AC3E}">
        <p14:creationId xmlns:p14="http://schemas.microsoft.com/office/powerpoint/2010/main" val="41843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خطط انسيابي: متعدد المستندات 1">
            <a:extLst>
              <a:ext uri="{FF2B5EF4-FFF2-40B4-BE49-F238E27FC236}">
                <a16:creationId xmlns:a16="http://schemas.microsoft.com/office/drawing/2014/main" id="{4011FEA9-75EB-4AF4-8680-17953E854379}"/>
              </a:ext>
            </a:extLst>
          </p:cNvPr>
          <p:cNvSpPr/>
          <p:nvPr/>
        </p:nvSpPr>
        <p:spPr>
          <a:xfrm>
            <a:off x="7315200" y="566057"/>
            <a:ext cx="3875314" cy="1894114"/>
          </a:xfrm>
          <a:prstGeom prst="flowChartMultidocumen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5400" b="1" dirty="0">
                <a:solidFill>
                  <a:schemeClr val="bg1"/>
                </a:solidFill>
              </a:rPr>
              <a:t>التوقيت الثالث</a:t>
            </a:r>
          </a:p>
        </p:txBody>
      </p:sp>
      <p:sp>
        <p:nvSpPr>
          <p:cNvPr id="3" name="مربع نص 2">
            <a:extLst>
              <a:ext uri="{FF2B5EF4-FFF2-40B4-BE49-F238E27FC236}">
                <a16:creationId xmlns:a16="http://schemas.microsoft.com/office/drawing/2014/main" id="{5B89C73D-5386-4BCB-8633-7EF6A509F86E}"/>
              </a:ext>
            </a:extLst>
          </p:cNvPr>
          <p:cNvSpPr txBox="1"/>
          <p:nvPr/>
        </p:nvSpPr>
        <p:spPr>
          <a:xfrm>
            <a:off x="1447800" y="2814068"/>
            <a:ext cx="9296400" cy="769441"/>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1">
            <a:spAutoFit/>
          </a:bodyPr>
          <a:lstStyle/>
          <a:p>
            <a:pPr marL="571500" indent="-571500">
              <a:buFont typeface="Arial" panose="020B0604020202020204" pitchFamily="34" charset="0"/>
              <a:buChar char="•"/>
            </a:pPr>
            <a:r>
              <a:rPr lang="ar-EG" sz="4400" b="1" dirty="0"/>
              <a:t>احفظ الملف وأغلقه.</a:t>
            </a:r>
          </a:p>
        </p:txBody>
      </p:sp>
    </p:spTree>
    <p:extLst>
      <p:ext uri="{BB962C8B-B14F-4D97-AF65-F5344CB8AC3E}">
        <p14:creationId xmlns:p14="http://schemas.microsoft.com/office/powerpoint/2010/main" val="292103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4719BE0-FB24-4428-89FF-772A056C651C}"/>
              </a:ext>
            </a:extLst>
          </p:cNvPr>
          <p:cNvPicPr>
            <a:picLocks noChangeAspect="1"/>
          </p:cNvPicPr>
          <p:nvPr/>
        </p:nvPicPr>
        <p:blipFill>
          <a:blip r:embed="rId2"/>
          <a:stretch>
            <a:fillRect/>
          </a:stretch>
        </p:blipFill>
        <p:spPr>
          <a:xfrm>
            <a:off x="6620088" y="1350742"/>
            <a:ext cx="3958573" cy="3883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فقاعة التفكير: على شكل سحابة 5">
            <a:extLst>
              <a:ext uri="{FF2B5EF4-FFF2-40B4-BE49-F238E27FC236}">
                <a16:creationId xmlns:a16="http://schemas.microsoft.com/office/drawing/2014/main" id="{1C115893-8255-4A20-95DB-F02BFCDB9EA7}"/>
              </a:ext>
            </a:extLst>
          </p:cNvPr>
          <p:cNvSpPr/>
          <p:nvPr/>
        </p:nvSpPr>
        <p:spPr>
          <a:xfrm>
            <a:off x="1781503" y="1350742"/>
            <a:ext cx="3846787" cy="2858651"/>
          </a:xfrm>
          <a:prstGeom prst="cloudCallout">
            <a:avLst>
              <a:gd name="adj1" fmla="val 72200"/>
              <a:gd name="adj2" fmla="val 46506"/>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الآن أجب عن الأسئلة التالية بوضع علامة √ بجانب الإجابة الصحيحة.</a:t>
            </a:r>
          </a:p>
        </p:txBody>
      </p:sp>
    </p:spTree>
    <p:extLst>
      <p:ext uri="{BB962C8B-B14F-4D97-AF65-F5344CB8AC3E}">
        <p14:creationId xmlns:p14="http://schemas.microsoft.com/office/powerpoint/2010/main" val="551090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D27F1074-1C13-4CD1-9199-02C05F904037}"/>
              </a:ext>
            </a:extLst>
          </p:cNvPr>
          <p:cNvSpPr/>
          <p:nvPr/>
        </p:nvSpPr>
        <p:spPr>
          <a:xfrm>
            <a:off x="2307771" y="609600"/>
            <a:ext cx="8229600" cy="870857"/>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EG" sz="4800" b="1" dirty="0"/>
              <a:t>لعبة " الاختصار" - النتائج</a:t>
            </a:r>
          </a:p>
        </p:txBody>
      </p:sp>
      <p:sp>
        <p:nvSpPr>
          <p:cNvPr id="6" name="مربع نص 5">
            <a:extLst>
              <a:ext uri="{FF2B5EF4-FFF2-40B4-BE49-F238E27FC236}">
                <a16:creationId xmlns:a16="http://schemas.microsoft.com/office/drawing/2014/main" id="{894DCE15-6475-4499-9456-D1D7A0681629}"/>
              </a:ext>
            </a:extLst>
          </p:cNvPr>
          <p:cNvSpPr txBox="1"/>
          <p:nvPr/>
        </p:nvSpPr>
        <p:spPr>
          <a:xfrm>
            <a:off x="1730829" y="2513073"/>
            <a:ext cx="8730342" cy="707886"/>
          </a:xfrm>
          <a:prstGeom prst="rect">
            <a:avLst/>
          </a:prstGeom>
          <a:noFill/>
        </p:spPr>
        <p:txBody>
          <a:bodyPr wrap="square">
            <a:spAutoFit/>
          </a:bodyPr>
          <a:lstStyle/>
          <a:p>
            <a:r>
              <a:rPr lang="ar-EG" sz="4000" b="1" dirty="0">
                <a:solidFill>
                  <a:srgbClr val="7030A0"/>
                </a:solidFill>
              </a:rPr>
              <a:t>كيف تفضل فتح ملف "التوقيت" مرة أخرى؟</a:t>
            </a:r>
          </a:p>
        </p:txBody>
      </p:sp>
    </p:spTree>
    <p:extLst>
      <p:ext uri="{BB962C8B-B14F-4D97-AF65-F5344CB8AC3E}">
        <p14:creationId xmlns:p14="http://schemas.microsoft.com/office/powerpoint/2010/main" val="75476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CC180201-5E7B-40AF-9043-BF7E3BBEB665}"/>
              </a:ext>
            </a:extLst>
          </p:cNvPr>
          <p:cNvGrpSpPr/>
          <p:nvPr/>
        </p:nvGrpSpPr>
        <p:grpSpPr>
          <a:xfrm>
            <a:off x="1828800" y="566057"/>
            <a:ext cx="8142514" cy="957943"/>
            <a:chOff x="1937657" y="566057"/>
            <a:chExt cx="8142514" cy="1458686"/>
          </a:xfrm>
        </p:grpSpPr>
        <p:sp>
          <p:nvSpPr>
            <p:cNvPr id="2" name="شكل بيضاوي 1">
              <a:extLst>
                <a:ext uri="{FF2B5EF4-FFF2-40B4-BE49-F238E27FC236}">
                  <a16:creationId xmlns:a16="http://schemas.microsoft.com/office/drawing/2014/main" id="{21ECDFA4-FC3F-4C89-852A-68120F70AA0D}"/>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3" name="مخطط انسيابي: محطة طرفية 2">
              <a:extLst>
                <a:ext uri="{FF2B5EF4-FFF2-40B4-BE49-F238E27FC236}">
                  <a16:creationId xmlns:a16="http://schemas.microsoft.com/office/drawing/2014/main" id="{EFE2B164-1057-4B14-A2AF-29871DC29281}"/>
                </a:ext>
              </a:extLst>
            </p:cNvPr>
            <p:cNvSpPr/>
            <p:nvPr/>
          </p:nvSpPr>
          <p:spPr>
            <a:xfrm>
              <a:off x="1937657" y="566057"/>
              <a:ext cx="6988629" cy="1458686"/>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3200" b="1" dirty="0">
                  <a:solidFill>
                    <a:schemeClr val="tx1"/>
                  </a:solidFill>
                </a:rPr>
                <a:t>بالبحث عن الملف وفتحه في مكانه الأصلي</a:t>
              </a:r>
            </a:p>
          </p:txBody>
        </p:sp>
      </p:grpSp>
      <p:grpSp>
        <p:nvGrpSpPr>
          <p:cNvPr id="8" name="مجموعة 7">
            <a:extLst>
              <a:ext uri="{FF2B5EF4-FFF2-40B4-BE49-F238E27FC236}">
                <a16:creationId xmlns:a16="http://schemas.microsoft.com/office/drawing/2014/main" id="{3A7D1FF5-EF41-4FAC-8070-524CD1A8EA9E}"/>
              </a:ext>
            </a:extLst>
          </p:cNvPr>
          <p:cNvGrpSpPr/>
          <p:nvPr/>
        </p:nvGrpSpPr>
        <p:grpSpPr>
          <a:xfrm>
            <a:off x="1828800" y="2468606"/>
            <a:ext cx="8142514" cy="1472023"/>
            <a:chOff x="1937657" y="566057"/>
            <a:chExt cx="8142514" cy="2241490"/>
          </a:xfrm>
        </p:grpSpPr>
        <p:sp>
          <p:nvSpPr>
            <p:cNvPr id="9" name="شكل بيضاوي 8">
              <a:extLst>
                <a:ext uri="{FF2B5EF4-FFF2-40B4-BE49-F238E27FC236}">
                  <a16:creationId xmlns:a16="http://schemas.microsoft.com/office/drawing/2014/main" id="{2897E20E-8492-45FA-82F5-946908F22775}"/>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10" name="مخطط انسيابي: محطة طرفية 9">
              <a:extLst>
                <a:ext uri="{FF2B5EF4-FFF2-40B4-BE49-F238E27FC236}">
                  <a16:creationId xmlns:a16="http://schemas.microsoft.com/office/drawing/2014/main" id="{3C4EFFFA-6975-439F-AD04-D97F34948E90}"/>
                </a:ext>
              </a:extLst>
            </p:cNvPr>
            <p:cNvSpPr/>
            <p:nvPr/>
          </p:nvSpPr>
          <p:spPr>
            <a:xfrm>
              <a:off x="1937657" y="566057"/>
              <a:ext cx="6988629" cy="2241490"/>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3200" b="1" dirty="0">
                  <a:solidFill>
                    <a:schemeClr val="tx1"/>
                  </a:solidFill>
                </a:rPr>
                <a:t>من خلال إيجاد وفتح اختصار الملف الموجود في مجلد "الوقت"</a:t>
              </a:r>
            </a:p>
          </p:txBody>
        </p:sp>
      </p:grpSp>
      <p:grpSp>
        <p:nvGrpSpPr>
          <p:cNvPr id="11" name="مجموعة 10">
            <a:extLst>
              <a:ext uri="{FF2B5EF4-FFF2-40B4-BE49-F238E27FC236}">
                <a16:creationId xmlns:a16="http://schemas.microsoft.com/office/drawing/2014/main" id="{A6B23756-6EB0-40BB-B1F3-156D289120AC}"/>
              </a:ext>
            </a:extLst>
          </p:cNvPr>
          <p:cNvGrpSpPr/>
          <p:nvPr/>
        </p:nvGrpSpPr>
        <p:grpSpPr>
          <a:xfrm>
            <a:off x="1828800" y="4506687"/>
            <a:ext cx="8142514" cy="957943"/>
            <a:chOff x="1937657" y="566057"/>
            <a:chExt cx="8142514" cy="1458686"/>
          </a:xfrm>
        </p:grpSpPr>
        <p:sp>
          <p:nvSpPr>
            <p:cNvPr id="12" name="شكل بيضاوي 11">
              <a:extLst>
                <a:ext uri="{FF2B5EF4-FFF2-40B4-BE49-F238E27FC236}">
                  <a16:creationId xmlns:a16="http://schemas.microsoft.com/office/drawing/2014/main" id="{59AFB6A6-9010-47E4-AEFA-48F60DB6B367}"/>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13" name="مخطط انسيابي: محطة طرفية 12">
              <a:extLst>
                <a:ext uri="{FF2B5EF4-FFF2-40B4-BE49-F238E27FC236}">
                  <a16:creationId xmlns:a16="http://schemas.microsoft.com/office/drawing/2014/main" id="{877B59EC-2169-4E4C-B2B2-5BCFFDD61232}"/>
                </a:ext>
              </a:extLst>
            </p:cNvPr>
            <p:cNvSpPr/>
            <p:nvPr/>
          </p:nvSpPr>
          <p:spPr>
            <a:xfrm>
              <a:off x="1937657" y="566057"/>
              <a:ext cx="6988629" cy="1458686"/>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3200" b="1" dirty="0">
                  <a:solidFill>
                    <a:schemeClr val="tx1"/>
                  </a:solidFill>
                </a:rPr>
                <a:t>باستخدام اختصار الملف على سطح المكتب.</a:t>
              </a:r>
            </a:p>
          </p:txBody>
        </p:sp>
      </p:grpSp>
      <p:sp>
        <p:nvSpPr>
          <p:cNvPr id="25" name="مربع نص 24">
            <a:extLst>
              <a:ext uri="{FF2B5EF4-FFF2-40B4-BE49-F238E27FC236}">
                <a16:creationId xmlns:a16="http://schemas.microsoft.com/office/drawing/2014/main" id="{46E2C80D-1040-439B-88F1-9B51F3B7D259}"/>
              </a:ext>
            </a:extLst>
          </p:cNvPr>
          <p:cNvSpPr txBox="1"/>
          <p:nvPr/>
        </p:nvSpPr>
        <p:spPr>
          <a:xfrm>
            <a:off x="9329057" y="4576442"/>
            <a:ext cx="326571" cy="830997"/>
          </a:xfrm>
          <a:prstGeom prst="rect">
            <a:avLst/>
          </a:prstGeom>
          <a:noFill/>
        </p:spPr>
        <p:txBody>
          <a:bodyPr wrap="square">
            <a:spAutoFit/>
          </a:bodyPr>
          <a:lstStyle/>
          <a:p>
            <a:r>
              <a:rPr lang="ar-EG" sz="4800" b="1" dirty="0">
                <a:solidFill>
                  <a:srgbClr val="C00000"/>
                </a:solidFill>
              </a:rPr>
              <a:t>√ </a:t>
            </a:r>
            <a:endParaRPr lang="ar-EG" sz="4800" dirty="0">
              <a:solidFill>
                <a:srgbClr val="C00000"/>
              </a:solidFill>
            </a:endParaRPr>
          </a:p>
        </p:txBody>
      </p:sp>
    </p:spTree>
    <p:extLst>
      <p:ext uri="{BB962C8B-B14F-4D97-AF65-F5344CB8AC3E}">
        <p14:creationId xmlns:p14="http://schemas.microsoft.com/office/powerpoint/2010/main" val="1966196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80">
                                          <p:stCondLst>
                                            <p:cond delay="0"/>
                                          </p:stCondLst>
                                        </p:cTn>
                                        <p:tgtEl>
                                          <p:spTgt spid="25"/>
                                        </p:tgtEl>
                                      </p:cBhvr>
                                    </p:animEffect>
                                    <p:anim calcmode="lin" valueType="num">
                                      <p:cBhvr>
                                        <p:cTn id="2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6" dur="26">
                                          <p:stCondLst>
                                            <p:cond delay="650"/>
                                          </p:stCondLst>
                                        </p:cTn>
                                        <p:tgtEl>
                                          <p:spTgt spid="25"/>
                                        </p:tgtEl>
                                      </p:cBhvr>
                                      <p:to x="100000" y="60000"/>
                                    </p:animScale>
                                    <p:animScale>
                                      <p:cBhvr>
                                        <p:cTn id="27" dur="166" decel="50000">
                                          <p:stCondLst>
                                            <p:cond delay="676"/>
                                          </p:stCondLst>
                                        </p:cTn>
                                        <p:tgtEl>
                                          <p:spTgt spid="25"/>
                                        </p:tgtEl>
                                      </p:cBhvr>
                                      <p:to x="100000" y="100000"/>
                                    </p:animScale>
                                    <p:animScale>
                                      <p:cBhvr>
                                        <p:cTn id="28" dur="26">
                                          <p:stCondLst>
                                            <p:cond delay="1312"/>
                                          </p:stCondLst>
                                        </p:cTn>
                                        <p:tgtEl>
                                          <p:spTgt spid="25"/>
                                        </p:tgtEl>
                                      </p:cBhvr>
                                      <p:to x="100000" y="80000"/>
                                    </p:animScale>
                                    <p:animScale>
                                      <p:cBhvr>
                                        <p:cTn id="29" dur="166" decel="50000">
                                          <p:stCondLst>
                                            <p:cond delay="1338"/>
                                          </p:stCondLst>
                                        </p:cTn>
                                        <p:tgtEl>
                                          <p:spTgt spid="25"/>
                                        </p:tgtEl>
                                      </p:cBhvr>
                                      <p:to x="100000" y="100000"/>
                                    </p:animScale>
                                    <p:animScale>
                                      <p:cBhvr>
                                        <p:cTn id="30" dur="26">
                                          <p:stCondLst>
                                            <p:cond delay="1642"/>
                                          </p:stCondLst>
                                        </p:cTn>
                                        <p:tgtEl>
                                          <p:spTgt spid="25"/>
                                        </p:tgtEl>
                                      </p:cBhvr>
                                      <p:to x="100000" y="90000"/>
                                    </p:animScale>
                                    <p:animScale>
                                      <p:cBhvr>
                                        <p:cTn id="31" dur="166" decel="50000">
                                          <p:stCondLst>
                                            <p:cond delay="1668"/>
                                          </p:stCondLst>
                                        </p:cTn>
                                        <p:tgtEl>
                                          <p:spTgt spid="25"/>
                                        </p:tgtEl>
                                      </p:cBhvr>
                                      <p:to x="100000" y="100000"/>
                                    </p:animScale>
                                    <p:animScale>
                                      <p:cBhvr>
                                        <p:cTn id="32" dur="26">
                                          <p:stCondLst>
                                            <p:cond delay="1808"/>
                                          </p:stCondLst>
                                        </p:cTn>
                                        <p:tgtEl>
                                          <p:spTgt spid="25"/>
                                        </p:tgtEl>
                                      </p:cBhvr>
                                      <p:to x="100000" y="95000"/>
                                    </p:animScale>
                                    <p:animScale>
                                      <p:cBhvr>
                                        <p:cTn id="33"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1</a:t>
            </a:r>
            <a:endParaRPr lang="ar-EG" sz="3200" b="1" dirty="0"/>
          </a:p>
        </p:txBody>
      </p:sp>
    </p:spTree>
    <p:extLst>
      <p:ext uri="{BB962C8B-B14F-4D97-AF65-F5344CB8AC3E}">
        <p14:creationId xmlns:p14="http://schemas.microsoft.com/office/powerpoint/2010/main" val="474375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D27F1074-1C13-4CD1-9199-02C05F904037}"/>
              </a:ext>
            </a:extLst>
          </p:cNvPr>
          <p:cNvSpPr/>
          <p:nvPr/>
        </p:nvSpPr>
        <p:spPr>
          <a:xfrm>
            <a:off x="2307771" y="609600"/>
            <a:ext cx="8229600" cy="870857"/>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EG" sz="4800" b="1" dirty="0"/>
              <a:t>ما سبب اختيارك السابق؟</a:t>
            </a:r>
          </a:p>
        </p:txBody>
      </p:sp>
      <p:sp>
        <p:nvSpPr>
          <p:cNvPr id="6" name="مربع نص 5">
            <a:extLst>
              <a:ext uri="{FF2B5EF4-FFF2-40B4-BE49-F238E27FC236}">
                <a16:creationId xmlns:a16="http://schemas.microsoft.com/office/drawing/2014/main" id="{894DCE15-6475-4499-9456-D1D7A0681629}"/>
              </a:ext>
            </a:extLst>
          </p:cNvPr>
          <p:cNvSpPr txBox="1"/>
          <p:nvPr/>
        </p:nvSpPr>
        <p:spPr>
          <a:xfrm>
            <a:off x="1730829" y="2513073"/>
            <a:ext cx="8730342" cy="707886"/>
          </a:xfrm>
          <a:prstGeom prst="rect">
            <a:avLst/>
          </a:prstGeom>
          <a:noFill/>
        </p:spPr>
        <p:txBody>
          <a:bodyPr wrap="square">
            <a:spAutoFit/>
          </a:bodyPr>
          <a:lstStyle/>
          <a:p>
            <a:r>
              <a:rPr lang="ar-EG" sz="4000" b="1" dirty="0">
                <a:solidFill>
                  <a:srgbClr val="7030A0"/>
                </a:solidFill>
              </a:rPr>
              <a:t>لأنه أسهل طريق لفتح ملف "التوقيت"</a:t>
            </a:r>
          </a:p>
        </p:txBody>
      </p:sp>
      <p:sp>
        <p:nvSpPr>
          <p:cNvPr id="3" name="مستطيل: زوايا مستديرة 2">
            <a:extLst>
              <a:ext uri="{FF2B5EF4-FFF2-40B4-BE49-F238E27FC236}">
                <a16:creationId xmlns:a16="http://schemas.microsoft.com/office/drawing/2014/main" id="{062A25A4-368E-4886-BD5D-03126ACED927}"/>
              </a:ext>
            </a:extLst>
          </p:cNvPr>
          <p:cNvSpPr/>
          <p:nvPr/>
        </p:nvSpPr>
        <p:spPr>
          <a:xfrm>
            <a:off x="1719943" y="4463143"/>
            <a:ext cx="9144000" cy="1785257"/>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solidFill>
                  <a:schemeClr val="accent4">
                    <a:lumMod val="50000"/>
                  </a:schemeClr>
                </a:solidFill>
              </a:rPr>
              <a:t>اطلب من معلمك أن يعرض نتائج المهمة التي قمت بها.</a:t>
            </a:r>
          </a:p>
          <a:p>
            <a:pPr algn="ctr"/>
            <a:r>
              <a:rPr lang="ar-EG" sz="3200" b="1" dirty="0">
                <a:solidFill>
                  <a:schemeClr val="accent4">
                    <a:lumMod val="50000"/>
                  </a:schemeClr>
                </a:solidFill>
              </a:rPr>
              <a:t>احذف الاختصارات التي أنشأتها وسلم ورقة العمل إلى المعلم، وابحث عما إذا كان الملف الأصلي  لا يزال موجودًا</a:t>
            </a:r>
          </a:p>
        </p:txBody>
      </p:sp>
    </p:spTree>
    <p:extLst>
      <p:ext uri="{BB962C8B-B14F-4D97-AF65-F5344CB8AC3E}">
        <p14:creationId xmlns:p14="http://schemas.microsoft.com/office/powerpoint/2010/main" val="22271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4</a:t>
            </a:r>
            <a:endParaRPr lang="ar-EG" sz="3200" b="1" dirty="0"/>
          </a:p>
        </p:txBody>
      </p:sp>
    </p:spTree>
    <p:extLst>
      <p:ext uri="{BB962C8B-B14F-4D97-AF65-F5344CB8AC3E}">
        <p14:creationId xmlns:p14="http://schemas.microsoft.com/office/powerpoint/2010/main" val="2769214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3526971" y="925286"/>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tx1"/>
                </a:solidFill>
              </a:rPr>
              <a:t>توفير المساحة</a:t>
            </a:r>
          </a:p>
        </p:txBody>
      </p:sp>
      <p:sp>
        <p:nvSpPr>
          <p:cNvPr id="3" name="مربع نص 2">
            <a:extLst>
              <a:ext uri="{FF2B5EF4-FFF2-40B4-BE49-F238E27FC236}">
                <a16:creationId xmlns:a16="http://schemas.microsoft.com/office/drawing/2014/main" id="{16DA6238-174D-4040-87D8-744D25BF203D}"/>
              </a:ext>
            </a:extLst>
          </p:cNvPr>
          <p:cNvSpPr txBox="1"/>
          <p:nvPr/>
        </p:nvSpPr>
        <p:spPr>
          <a:xfrm>
            <a:off x="2612570" y="2797629"/>
            <a:ext cx="6966857" cy="2123658"/>
          </a:xfrm>
          <a:prstGeom prst="rect">
            <a:avLst/>
          </a:prstGeom>
          <a:noFill/>
        </p:spPr>
        <p:txBody>
          <a:bodyPr wrap="square" rtlCol="1">
            <a:spAutoFit/>
          </a:bodyPr>
          <a:lstStyle/>
          <a:p>
            <a:pPr algn="ctr"/>
            <a:r>
              <a:rPr lang="ar-EG" sz="4400" b="1" dirty="0">
                <a:solidFill>
                  <a:schemeClr val="accent6">
                    <a:lumMod val="50000"/>
                  </a:schemeClr>
                </a:solidFill>
              </a:rPr>
              <a:t>نحتاج في حياتنا اليومية إلى توفير المساحة لأشياء كثيرة. سنتعرف على عدة طرق لتوفير هذه المساحة.</a:t>
            </a:r>
          </a:p>
        </p:txBody>
      </p:sp>
    </p:spTree>
    <p:extLst>
      <p:ext uri="{BB962C8B-B14F-4D97-AF65-F5344CB8AC3E}">
        <p14:creationId xmlns:p14="http://schemas.microsoft.com/office/powerpoint/2010/main" val="1643235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4719BE0-FB24-4428-89FF-772A056C651C}"/>
              </a:ext>
            </a:extLst>
          </p:cNvPr>
          <p:cNvPicPr>
            <a:picLocks noChangeAspect="1"/>
          </p:cNvPicPr>
          <p:nvPr/>
        </p:nvPicPr>
        <p:blipFill>
          <a:blip r:embed="rId2"/>
          <a:stretch>
            <a:fillRect/>
          </a:stretch>
        </p:blipFill>
        <p:spPr>
          <a:xfrm>
            <a:off x="7295002" y="1913350"/>
            <a:ext cx="3089969" cy="30312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مربع نص 1">
            <a:extLst>
              <a:ext uri="{FF2B5EF4-FFF2-40B4-BE49-F238E27FC236}">
                <a16:creationId xmlns:a16="http://schemas.microsoft.com/office/drawing/2014/main" id="{CAC38F69-DB1D-427E-B208-6A120382445F}"/>
              </a:ext>
            </a:extLst>
          </p:cNvPr>
          <p:cNvSpPr txBox="1"/>
          <p:nvPr/>
        </p:nvSpPr>
        <p:spPr>
          <a:xfrm>
            <a:off x="172598" y="2459503"/>
            <a:ext cx="6620088" cy="1938992"/>
          </a:xfrm>
          <a:prstGeom prst="rect">
            <a:avLst/>
          </a:prstGeom>
          <a:noFill/>
        </p:spPr>
        <p:txBody>
          <a:bodyPr wrap="square" rtlCol="1">
            <a:spAutoFit/>
          </a:bodyPr>
          <a:lstStyle/>
          <a:p>
            <a:r>
              <a:rPr lang="ar-EG" sz="6000" b="1" dirty="0">
                <a:solidFill>
                  <a:srgbClr val="002060"/>
                </a:solidFill>
              </a:rPr>
              <a:t>ما الذي يشغل مساحة أكبر؟</a:t>
            </a:r>
            <a:endParaRPr lang="ar-EG" sz="8000" b="1" dirty="0">
              <a:solidFill>
                <a:srgbClr val="7030A0"/>
              </a:solidFill>
            </a:endParaRPr>
          </a:p>
        </p:txBody>
      </p:sp>
    </p:spTree>
    <p:extLst>
      <p:ext uri="{BB962C8B-B14F-4D97-AF65-F5344CB8AC3E}">
        <p14:creationId xmlns:p14="http://schemas.microsoft.com/office/powerpoint/2010/main" val="471550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مجموعة 12">
            <a:extLst>
              <a:ext uri="{FF2B5EF4-FFF2-40B4-BE49-F238E27FC236}">
                <a16:creationId xmlns:a16="http://schemas.microsoft.com/office/drawing/2014/main" id="{07C3F1BF-FF1F-46D2-89C1-31D08F84D1D8}"/>
              </a:ext>
            </a:extLst>
          </p:cNvPr>
          <p:cNvGrpSpPr/>
          <p:nvPr/>
        </p:nvGrpSpPr>
        <p:grpSpPr>
          <a:xfrm>
            <a:off x="7972591" y="783773"/>
            <a:ext cx="2916176" cy="2283958"/>
            <a:chOff x="7972591" y="783773"/>
            <a:chExt cx="2916176" cy="2283958"/>
          </a:xfrm>
        </p:grpSpPr>
        <p:pic>
          <p:nvPicPr>
            <p:cNvPr id="5" name="صورة 4">
              <a:extLst>
                <a:ext uri="{FF2B5EF4-FFF2-40B4-BE49-F238E27FC236}">
                  <a16:creationId xmlns:a16="http://schemas.microsoft.com/office/drawing/2014/main" id="{269C53C7-F425-4DCC-978F-8014DED30CAD}"/>
                </a:ext>
              </a:extLst>
            </p:cNvPr>
            <p:cNvPicPr>
              <a:picLocks noChangeAspect="1"/>
            </p:cNvPicPr>
            <p:nvPr/>
          </p:nvPicPr>
          <p:blipFill>
            <a:blip r:embed="rId2"/>
            <a:stretch>
              <a:fillRect/>
            </a:stretch>
          </p:blipFill>
          <p:spPr>
            <a:xfrm>
              <a:off x="8769123" y="783773"/>
              <a:ext cx="2119644" cy="2283958"/>
            </a:xfrm>
            <a:prstGeom prst="rect">
              <a:avLst/>
            </a:prstGeom>
            <a:ln>
              <a:noFill/>
            </a:ln>
            <a:effectLst>
              <a:softEdge rad="112500"/>
            </a:effectLst>
          </p:spPr>
        </p:pic>
        <p:sp>
          <p:nvSpPr>
            <p:cNvPr id="12" name="مخطط انسيابي: تحضير 11">
              <a:extLst>
                <a:ext uri="{FF2B5EF4-FFF2-40B4-BE49-F238E27FC236}">
                  <a16:creationId xmlns:a16="http://schemas.microsoft.com/office/drawing/2014/main" id="{293A1E13-88AD-4048-92CE-BC1C5915B4C7}"/>
                </a:ext>
              </a:extLst>
            </p:cNvPr>
            <p:cNvSpPr/>
            <p:nvPr/>
          </p:nvSpPr>
          <p:spPr>
            <a:xfrm>
              <a:off x="7972591" y="1455625"/>
              <a:ext cx="1018494" cy="1219200"/>
            </a:xfrm>
            <a:prstGeom prst="flowChartPreparation">
              <a:avLst/>
            </a:prstGeom>
            <a:effectLst>
              <a:glow rad="101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grpSp>
        <p:nvGrpSpPr>
          <p:cNvPr id="15" name="مجموعة 14">
            <a:extLst>
              <a:ext uri="{FF2B5EF4-FFF2-40B4-BE49-F238E27FC236}">
                <a16:creationId xmlns:a16="http://schemas.microsoft.com/office/drawing/2014/main" id="{BF692683-3229-42D0-9864-A96D353A8538}"/>
              </a:ext>
            </a:extLst>
          </p:cNvPr>
          <p:cNvGrpSpPr/>
          <p:nvPr/>
        </p:nvGrpSpPr>
        <p:grpSpPr>
          <a:xfrm>
            <a:off x="2360257" y="771868"/>
            <a:ext cx="2711981" cy="2510646"/>
            <a:chOff x="2360257" y="771868"/>
            <a:chExt cx="2711981" cy="2510646"/>
          </a:xfrm>
        </p:grpSpPr>
        <p:pic>
          <p:nvPicPr>
            <p:cNvPr id="7" name="صورة 6">
              <a:extLst>
                <a:ext uri="{FF2B5EF4-FFF2-40B4-BE49-F238E27FC236}">
                  <a16:creationId xmlns:a16="http://schemas.microsoft.com/office/drawing/2014/main" id="{02F13713-5FD6-4CAB-B98E-05F4C7D2F1A2}"/>
                </a:ext>
              </a:extLst>
            </p:cNvPr>
            <p:cNvPicPr>
              <a:picLocks noChangeAspect="1"/>
            </p:cNvPicPr>
            <p:nvPr/>
          </p:nvPicPr>
          <p:blipFill>
            <a:blip r:embed="rId3"/>
            <a:stretch>
              <a:fillRect/>
            </a:stretch>
          </p:blipFill>
          <p:spPr>
            <a:xfrm>
              <a:off x="2952594" y="771868"/>
              <a:ext cx="2119644" cy="2510646"/>
            </a:xfrm>
            <a:prstGeom prst="rect">
              <a:avLst/>
            </a:prstGeom>
            <a:ln>
              <a:noFill/>
            </a:ln>
            <a:effectLst>
              <a:softEdge rad="112500"/>
            </a:effectLst>
          </p:spPr>
        </p:pic>
        <p:sp>
          <p:nvSpPr>
            <p:cNvPr id="14" name="مخطط انسيابي: تحضير 13">
              <a:extLst>
                <a:ext uri="{FF2B5EF4-FFF2-40B4-BE49-F238E27FC236}">
                  <a16:creationId xmlns:a16="http://schemas.microsoft.com/office/drawing/2014/main" id="{60E43E23-5DA7-4EF3-AEDF-40827A21F277}"/>
                </a:ext>
              </a:extLst>
            </p:cNvPr>
            <p:cNvSpPr/>
            <p:nvPr/>
          </p:nvSpPr>
          <p:spPr>
            <a:xfrm>
              <a:off x="2360257" y="1455625"/>
              <a:ext cx="1018494" cy="1219200"/>
            </a:xfrm>
            <a:prstGeom prst="flowChartPreparation">
              <a:avLst/>
            </a:prstGeom>
            <a:effectLst>
              <a:glow rad="101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grpSp>
        <p:nvGrpSpPr>
          <p:cNvPr id="17" name="مجموعة 16">
            <a:extLst>
              <a:ext uri="{FF2B5EF4-FFF2-40B4-BE49-F238E27FC236}">
                <a16:creationId xmlns:a16="http://schemas.microsoft.com/office/drawing/2014/main" id="{AAE9AAE2-0139-4C1E-818F-D31EAB249529}"/>
              </a:ext>
            </a:extLst>
          </p:cNvPr>
          <p:cNvGrpSpPr/>
          <p:nvPr/>
        </p:nvGrpSpPr>
        <p:grpSpPr>
          <a:xfrm>
            <a:off x="7750629" y="3790270"/>
            <a:ext cx="2807154" cy="2501875"/>
            <a:chOff x="7750629" y="3790270"/>
            <a:chExt cx="2807154" cy="2501875"/>
          </a:xfrm>
        </p:grpSpPr>
        <p:pic>
          <p:nvPicPr>
            <p:cNvPr id="9" name="صورة 8">
              <a:extLst>
                <a:ext uri="{FF2B5EF4-FFF2-40B4-BE49-F238E27FC236}">
                  <a16:creationId xmlns:a16="http://schemas.microsoft.com/office/drawing/2014/main" id="{258533BE-E61E-4E5F-B722-A84A89032EA6}"/>
                </a:ext>
              </a:extLst>
            </p:cNvPr>
            <p:cNvPicPr>
              <a:picLocks noChangeAspect="1"/>
            </p:cNvPicPr>
            <p:nvPr/>
          </p:nvPicPr>
          <p:blipFill>
            <a:blip r:embed="rId4"/>
            <a:stretch>
              <a:fillRect/>
            </a:stretch>
          </p:blipFill>
          <p:spPr>
            <a:xfrm>
              <a:off x="8438139" y="3790270"/>
              <a:ext cx="2119644" cy="2501875"/>
            </a:xfrm>
            <a:prstGeom prst="rect">
              <a:avLst/>
            </a:prstGeom>
            <a:ln>
              <a:noFill/>
            </a:ln>
            <a:effectLst>
              <a:softEdge rad="112500"/>
            </a:effectLst>
          </p:spPr>
        </p:pic>
        <p:sp>
          <p:nvSpPr>
            <p:cNvPr id="16" name="مخطط انسيابي: تحضير 15">
              <a:extLst>
                <a:ext uri="{FF2B5EF4-FFF2-40B4-BE49-F238E27FC236}">
                  <a16:creationId xmlns:a16="http://schemas.microsoft.com/office/drawing/2014/main" id="{CAFF4C97-24C7-4D9B-B5E6-6B44D05C4BE9}"/>
                </a:ext>
              </a:extLst>
            </p:cNvPr>
            <p:cNvSpPr/>
            <p:nvPr/>
          </p:nvSpPr>
          <p:spPr>
            <a:xfrm>
              <a:off x="7750629" y="4431607"/>
              <a:ext cx="1018494" cy="1219200"/>
            </a:xfrm>
            <a:prstGeom prst="flowChartPreparation">
              <a:avLst/>
            </a:prstGeom>
            <a:effectLst>
              <a:glow rad="101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grpSp>
        <p:nvGrpSpPr>
          <p:cNvPr id="19" name="مجموعة 18">
            <a:extLst>
              <a:ext uri="{FF2B5EF4-FFF2-40B4-BE49-F238E27FC236}">
                <a16:creationId xmlns:a16="http://schemas.microsoft.com/office/drawing/2014/main" id="{7C3BD89B-0DEC-4686-A704-EAEF40432EF9}"/>
              </a:ext>
            </a:extLst>
          </p:cNvPr>
          <p:cNvGrpSpPr/>
          <p:nvPr/>
        </p:nvGrpSpPr>
        <p:grpSpPr>
          <a:xfrm>
            <a:off x="1737817" y="3056222"/>
            <a:ext cx="3621706" cy="3315956"/>
            <a:chOff x="1737817" y="3056222"/>
            <a:chExt cx="3621706" cy="3315956"/>
          </a:xfrm>
        </p:grpSpPr>
        <p:pic>
          <p:nvPicPr>
            <p:cNvPr id="11" name="صورة 10">
              <a:extLst>
                <a:ext uri="{FF2B5EF4-FFF2-40B4-BE49-F238E27FC236}">
                  <a16:creationId xmlns:a16="http://schemas.microsoft.com/office/drawing/2014/main" id="{5D26AE73-6865-4E1F-9372-BC79E13567FB}"/>
                </a:ext>
              </a:extLst>
            </p:cNvPr>
            <p:cNvPicPr>
              <a:picLocks noChangeAspect="1"/>
            </p:cNvPicPr>
            <p:nvPr/>
          </p:nvPicPr>
          <p:blipFill>
            <a:blip r:embed="rId5"/>
            <a:stretch>
              <a:fillRect/>
            </a:stretch>
          </p:blipFill>
          <p:spPr>
            <a:xfrm>
              <a:off x="2665309" y="3056222"/>
              <a:ext cx="2694214" cy="3315956"/>
            </a:xfrm>
            <a:prstGeom prst="rect">
              <a:avLst/>
            </a:prstGeom>
            <a:ln>
              <a:noFill/>
            </a:ln>
            <a:effectLst>
              <a:softEdge rad="112500"/>
            </a:effectLst>
          </p:spPr>
        </p:pic>
        <p:sp>
          <p:nvSpPr>
            <p:cNvPr id="18" name="مخطط انسيابي: تحضير 17">
              <a:extLst>
                <a:ext uri="{FF2B5EF4-FFF2-40B4-BE49-F238E27FC236}">
                  <a16:creationId xmlns:a16="http://schemas.microsoft.com/office/drawing/2014/main" id="{AC78CAF5-8240-4D2D-87E3-A551FC1FEE5B}"/>
                </a:ext>
              </a:extLst>
            </p:cNvPr>
            <p:cNvSpPr/>
            <p:nvPr/>
          </p:nvSpPr>
          <p:spPr>
            <a:xfrm>
              <a:off x="1737817" y="4714200"/>
              <a:ext cx="1018494" cy="1219200"/>
            </a:xfrm>
            <a:prstGeom prst="flowChartPreparation">
              <a:avLst/>
            </a:prstGeom>
            <a:effectLst>
              <a:glow rad="101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sp>
        <p:nvSpPr>
          <p:cNvPr id="20" name="مخطط انسيابي: تحضير 19">
            <a:extLst>
              <a:ext uri="{FF2B5EF4-FFF2-40B4-BE49-F238E27FC236}">
                <a16:creationId xmlns:a16="http://schemas.microsoft.com/office/drawing/2014/main" id="{AEBB6EDF-274C-43B3-89CC-AD5188C7A3C4}"/>
              </a:ext>
            </a:extLst>
          </p:cNvPr>
          <p:cNvSpPr/>
          <p:nvPr/>
        </p:nvSpPr>
        <p:spPr>
          <a:xfrm>
            <a:off x="8188181" y="1518508"/>
            <a:ext cx="691923" cy="1063739"/>
          </a:xfrm>
          <a:prstGeom prst="flowChartPreparatio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1" name="مخطط انسيابي: تحضير 20">
            <a:extLst>
              <a:ext uri="{FF2B5EF4-FFF2-40B4-BE49-F238E27FC236}">
                <a16:creationId xmlns:a16="http://schemas.microsoft.com/office/drawing/2014/main" id="{65790E4E-2EC8-4733-BC2B-068BC45051CF}"/>
              </a:ext>
            </a:extLst>
          </p:cNvPr>
          <p:cNvSpPr/>
          <p:nvPr/>
        </p:nvSpPr>
        <p:spPr>
          <a:xfrm>
            <a:off x="1855602" y="4791930"/>
            <a:ext cx="691923" cy="1063739"/>
          </a:xfrm>
          <a:prstGeom prst="flowChartPreparatio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25182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80">
                                          <p:stCondLst>
                                            <p:cond delay="0"/>
                                          </p:stCondLst>
                                        </p:cTn>
                                        <p:tgtEl>
                                          <p:spTgt spid="20"/>
                                        </p:tgtEl>
                                      </p:cBhvr>
                                    </p:animEffect>
                                    <p:anim calcmode="lin" valueType="num">
                                      <p:cBhvr>
                                        <p:cTn id="3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8" dur="26">
                                          <p:stCondLst>
                                            <p:cond delay="650"/>
                                          </p:stCondLst>
                                        </p:cTn>
                                        <p:tgtEl>
                                          <p:spTgt spid="20"/>
                                        </p:tgtEl>
                                      </p:cBhvr>
                                      <p:to x="100000" y="60000"/>
                                    </p:animScale>
                                    <p:animScale>
                                      <p:cBhvr>
                                        <p:cTn id="39" dur="166" decel="50000">
                                          <p:stCondLst>
                                            <p:cond delay="676"/>
                                          </p:stCondLst>
                                        </p:cTn>
                                        <p:tgtEl>
                                          <p:spTgt spid="20"/>
                                        </p:tgtEl>
                                      </p:cBhvr>
                                      <p:to x="100000" y="100000"/>
                                    </p:animScale>
                                    <p:animScale>
                                      <p:cBhvr>
                                        <p:cTn id="40" dur="26">
                                          <p:stCondLst>
                                            <p:cond delay="1312"/>
                                          </p:stCondLst>
                                        </p:cTn>
                                        <p:tgtEl>
                                          <p:spTgt spid="20"/>
                                        </p:tgtEl>
                                      </p:cBhvr>
                                      <p:to x="100000" y="80000"/>
                                    </p:animScale>
                                    <p:animScale>
                                      <p:cBhvr>
                                        <p:cTn id="41" dur="166" decel="50000">
                                          <p:stCondLst>
                                            <p:cond delay="1338"/>
                                          </p:stCondLst>
                                        </p:cTn>
                                        <p:tgtEl>
                                          <p:spTgt spid="20"/>
                                        </p:tgtEl>
                                      </p:cBhvr>
                                      <p:to x="100000" y="100000"/>
                                    </p:animScale>
                                    <p:animScale>
                                      <p:cBhvr>
                                        <p:cTn id="42" dur="26">
                                          <p:stCondLst>
                                            <p:cond delay="1642"/>
                                          </p:stCondLst>
                                        </p:cTn>
                                        <p:tgtEl>
                                          <p:spTgt spid="20"/>
                                        </p:tgtEl>
                                      </p:cBhvr>
                                      <p:to x="100000" y="90000"/>
                                    </p:animScale>
                                    <p:animScale>
                                      <p:cBhvr>
                                        <p:cTn id="43" dur="166" decel="50000">
                                          <p:stCondLst>
                                            <p:cond delay="1668"/>
                                          </p:stCondLst>
                                        </p:cTn>
                                        <p:tgtEl>
                                          <p:spTgt spid="20"/>
                                        </p:tgtEl>
                                      </p:cBhvr>
                                      <p:to x="100000" y="100000"/>
                                    </p:animScale>
                                    <p:animScale>
                                      <p:cBhvr>
                                        <p:cTn id="44" dur="26">
                                          <p:stCondLst>
                                            <p:cond delay="1808"/>
                                          </p:stCondLst>
                                        </p:cTn>
                                        <p:tgtEl>
                                          <p:spTgt spid="20"/>
                                        </p:tgtEl>
                                      </p:cBhvr>
                                      <p:to x="100000" y="95000"/>
                                    </p:animScale>
                                    <p:animScale>
                                      <p:cBhvr>
                                        <p:cTn id="45" dur="166" decel="50000">
                                          <p:stCondLst>
                                            <p:cond delay="1834"/>
                                          </p:stCondLst>
                                        </p:cTn>
                                        <p:tgtEl>
                                          <p:spTgt spid="2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80">
                                          <p:stCondLst>
                                            <p:cond delay="0"/>
                                          </p:stCondLst>
                                        </p:cTn>
                                        <p:tgtEl>
                                          <p:spTgt spid="21"/>
                                        </p:tgtEl>
                                      </p:cBhvr>
                                    </p:animEffect>
                                    <p:anim calcmode="lin" valueType="num">
                                      <p:cBhvr>
                                        <p:cTn id="5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6" dur="26">
                                          <p:stCondLst>
                                            <p:cond delay="650"/>
                                          </p:stCondLst>
                                        </p:cTn>
                                        <p:tgtEl>
                                          <p:spTgt spid="21"/>
                                        </p:tgtEl>
                                      </p:cBhvr>
                                      <p:to x="100000" y="60000"/>
                                    </p:animScale>
                                    <p:animScale>
                                      <p:cBhvr>
                                        <p:cTn id="57" dur="166" decel="50000">
                                          <p:stCondLst>
                                            <p:cond delay="676"/>
                                          </p:stCondLst>
                                        </p:cTn>
                                        <p:tgtEl>
                                          <p:spTgt spid="21"/>
                                        </p:tgtEl>
                                      </p:cBhvr>
                                      <p:to x="100000" y="100000"/>
                                    </p:animScale>
                                    <p:animScale>
                                      <p:cBhvr>
                                        <p:cTn id="58" dur="26">
                                          <p:stCondLst>
                                            <p:cond delay="1312"/>
                                          </p:stCondLst>
                                        </p:cTn>
                                        <p:tgtEl>
                                          <p:spTgt spid="21"/>
                                        </p:tgtEl>
                                      </p:cBhvr>
                                      <p:to x="100000" y="80000"/>
                                    </p:animScale>
                                    <p:animScale>
                                      <p:cBhvr>
                                        <p:cTn id="59" dur="166" decel="50000">
                                          <p:stCondLst>
                                            <p:cond delay="1338"/>
                                          </p:stCondLst>
                                        </p:cTn>
                                        <p:tgtEl>
                                          <p:spTgt spid="21"/>
                                        </p:tgtEl>
                                      </p:cBhvr>
                                      <p:to x="100000" y="100000"/>
                                    </p:animScale>
                                    <p:animScale>
                                      <p:cBhvr>
                                        <p:cTn id="60" dur="26">
                                          <p:stCondLst>
                                            <p:cond delay="1642"/>
                                          </p:stCondLst>
                                        </p:cTn>
                                        <p:tgtEl>
                                          <p:spTgt spid="21"/>
                                        </p:tgtEl>
                                      </p:cBhvr>
                                      <p:to x="100000" y="90000"/>
                                    </p:animScale>
                                    <p:animScale>
                                      <p:cBhvr>
                                        <p:cTn id="61" dur="166" decel="50000">
                                          <p:stCondLst>
                                            <p:cond delay="1668"/>
                                          </p:stCondLst>
                                        </p:cTn>
                                        <p:tgtEl>
                                          <p:spTgt spid="21"/>
                                        </p:tgtEl>
                                      </p:cBhvr>
                                      <p:to x="100000" y="100000"/>
                                    </p:animScale>
                                    <p:animScale>
                                      <p:cBhvr>
                                        <p:cTn id="62" dur="26">
                                          <p:stCondLst>
                                            <p:cond delay="1808"/>
                                          </p:stCondLst>
                                        </p:cTn>
                                        <p:tgtEl>
                                          <p:spTgt spid="21"/>
                                        </p:tgtEl>
                                      </p:cBhvr>
                                      <p:to x="100000" y="95000"/>
                                    </p:animScale>
                                    <p:animScale>
                                      <p:cBhvr>
                                        <p:cTn id="63"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5</a:t>
            </a:r>
            <a:endParaRPr lang="ar-EG" sz="3200" b="1" dirty="0"/>
          </a:p>
        </p:txBody>
      </p:sp>
    </p:spTree>
    <p:extLst>
      <p:ext uri="{BB962C8B-B14F-4D97-AF65-F5344CB8AC3E}">
        <p14:creationId xmlns:p14="http://schemas.microsoft.com/office/powerpoint/2010/main" val="2063596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3526971" y="925286"/>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tx1"/>
                </a:solidFill>
              </a:rPr>
              <a:t>ضغط مجلدك الأول</a:t>
            </a:r>
          </a:p>
        </p:txBody>
      </p:sp>
    </p:spTree>
    <p:extLst>
      <p:ext uri="{BB962C8B-B14F-4D97-AF65-F5344CB8AC3E}">
        <p14:creationId xmlns:p14="http://schemas.microsoft.com/office/powerpoint/2010/main" val="632693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4719BE0-FB24-4428-89FF-772A056C651C}"/>
              </a:ext>
            </a:extLst>
          </p:cNvPr>
          <p:cNvPicPr>
            <a:picLocks noChangeAspect="1"/>
          </p:cNvPicPr>
          <p:nvPr/>
        </p:nvPicPr>
        <p:blipFill>
          <a:blip r:embed="rId2"/>
          <a:stretch>
            <a:fillRect/>
          </a:stretch>
        </p:blipFill>
        <p:spPr>
          <a:xfrm>
            <a:off x="6620088" y="1350742"/>
            <a:ext cx="3958573" cy="3883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فقاعة التفكير: على شكل سحابة 5">
            <a:extLst>
              <a:ext uri="{FF2B5EF4-FFF2-40B4-BE49-F238E27FC236}">
                <a16:creationId xmlns:a16="http://schemas.microsoft.com/office/drawing/2014/main" id="{1C115893-8255-4A20-95DB-F02BFCDB9EA7}"/>
              </a:ext>
            </a:extLst>
          </p:cNvPr>
          <p:cNvSpPr/>
          <p:nvPr/>
        </p:nvSpPr>
        <p:spPr>
          <a:xfrm>
            <a:off x="1781503" y="1350742"/>
            <a:ext cx="3846787" cy="2858651"/>
          </a:xfrm>
          <a:prstGeom prst="cloudCallout">
            <a:avLst>
              <a:gd name="adj1" fmla="val 72200"/>
              <a:gd name="adj2" fmla="val 46506"/>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ما الذي يمكنك أن تفعله بالمجلدات؟</a:t>
            </a:r>
          </a:p>
        </p:txBody>
      </p:sp>
    </p:spTree>
    <p:extLst>
      <p:ext uri="{BB962C8B-B14F-4D97-AF65-F5344CB8AC3E}">
        <p14:creationId xmlns:p14="http://schemas.microsoft.com/office/powerpoint/2010/main" val="4101035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14E3446F-5643-4072-98B4-7C261F1B331F}"/>
              </a:ext>
            </a:extLst>
          </p:cNvPr>
          <p:cNvSpPr txBox="1"/>
          <p:nvPr/>
        </p:nvSpPr>
        <p:spPr>
          <a:xfrm>
            <a:off x="1556658" y="2183210"/>
            <a:ext cx="9078683" cy="2123658"/>
          </a:xfrm>
          <a:prstGeom prst="rect">
            <a:avLst/>
          </a:prstGeom>
          <a:noFill/>
        </p:spPr>
        <p:txBody>
          <a:bodyPr wrap="square" rtlCol="1">
            <a:spAutoFit/>
          </a:bodyPr>
          <a:lstStyle/>
          <a:p>
            <a:pPr marL="742950" indent="-742950">
              <a:buFont typeface="Wingdings" panose="05000000000000000000" pitchFamily="2" charset="2"/>
              <a:buChar char="Ø"/>
            </a:pPr>
            <a:r>
              <a:rPr lang="ar-EG" sz="4400" b="1" dirty="0">
                <a:solidFill>
                  <a:schemeClr val="accent4">
                    <a:lumMod val="50000"/>
                  </a:schemeClr>
                </a:solidFill>
              </a:rPr>
              <a:t>طلب منك معلمك إنشاء مجلد وإضافة بعض الملفات فيه عن برنامج الرياض الخضراء وللقيام بذلك، عليك فعل ما يلى:</a:t>
            </a:r>
          </a:p>
        </p:txBody>
      </p:sp>
    </p:spTree>
    <p:extLst>
      <p:ext uri="{BB962C8B-B14F-4D97-AF65-F5344CB8AC3E}">
        <p14:creationId xmlns:p14="http://schemas.microsoft.com/office/powerpoint/2010/main" val="4607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E5434D91-7D29-4DB4-A616-92126C53DAE9}"/>
              </a:ext>
            </a:extLst>
          </p:cNvPr>
          <p:cNvSpPr/>
          <p:nvPr/>
        </p:nvSpPr>
        <p:spPr>
          <a:xfrm>
            <a:off x="2177143" y="870857"/>
            <a:ext cx="8425543" cy="1807029"/>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chemeClr val="tx1"/>
                </a:solidFill>
              </a:rPr>
              <a:t>أنشئ مجلدًا باسم "مشروع" واحفظه في مجلد المستندات. </a:t>
            </a:r>
          </a:p>
        </p:txBody>
      </p:sp>
      <p:sp>
        <p:nvSpPr>
          <p:cNvPr id="3" name="مستطيل: زوايا مستديرة 2">
            <a:extLst>
              <a:ext uri="{FF2B5EF4-FFF2-40B4-BE49-F238E27FC236}">
                <a16:creationId xmlns:a16="http://schemas.microsoft.com/office/drawing/2014/main" id="{8A1B919D-8603-4A38-950C-A330C808165A}"/>
              </a:ext>
            </a:extLst>
          </p:cNvPr>
          <p:cNvSpPr/>
          <p:nvPr/>
        </p:nvSpPr>
        <p:spPr>
          <a:xfrm>
            <a:off x="2177142" y="3429000"/>
            <a:ext cx="8425543" cy="1807029"/>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chemeClr val="tx1"/>
                </a:solidFill>
              </a:rPr>
              <a:t>أنشئ ملف مايكروسوفت وورد داخل هذا المجلد يتضمن النص التالي:</a:t>
            </a:r>
          </a:p>
        </p:txBody>
      </p:sp>
    </p:spTree>
    <p:extLst>
      <p:ext uri="{BB962C8B-B14F-4D97-AF65-F5344CB8AC3E}">
        <p14:creationId xmlns:p14="http://schemas.microsoft.com/office/powerpoint/2010/main" val="3385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4071257" y="718457"/>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tx1"/>
                </a:solidFill>
              </a:rPr>
              <a:t>العمل في الاختصارات</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3091543" y="3592286"/>
            <a:ext cx="6966857" cy="2123658"/>
          </a:xfrm>
          <a:prstGeom prst="rect">
            <a:avLst/>
          </a:prstGeom>
          <a:noFill/>
        </p:spPr>
        <p:txBody>
          <a:bodyPr wrap="square" rtlCol="1">
            <a:spAutoFit/>
          </a:bodyPr>
          <a:lstStyle/>
          <a:p>
            <a:pPr algn="ctr"/>
            <a:r>
              <a:rPr lang="ar-EG" sz="4400" b="1" dirty="0">
                <a:solidFill>
                  <a:schemeClr val="accent6">
                    <a:lumMod val="50000"/>
                  </a:schemeClr>
                </a:solidFill>
              </a:rPr>
              <a:t>قد تحتاج في بعض الأحيان إلى فتح ملف بسرعة خلال عملك على حاسبك ولكنك قد تنسى موقع حفظ الملف.</a:t>
            </a:r>
          </a:p>
        </p:txBody>
      </p:sp>
    </p:spTree>
    <p:extLst>
      <p:ext uri="{BB962C8B-B14F-4D97-AF65-F5344CB8AC3E}">
        <p14:creationId xmlns:p14="http://schemas.microsoft.com/office/powerpoint/2010/main" val="2746541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كعب 1">
            <a:extLst>
              <a:ext uri="{FF2B5EF4-FFF2-40B4-BE49-F238E27FC236}">
                <a16:creationId xmlns:a16="http://schemas.microsoft.com/office/drawing/2014/main" id="{F91ACEEF-374D-4FF9-BEE7-D4F5CFA9FB4E}"/>
              </a:ext>
            </a:extLst>
          </p:cNvPr>
          <p:cNvSpPr/>
          <p:nvPr/>
        </p:nvSpPr>
        <p:spPr>
          <a:xfrm>
            <a:off x="1600200" y="772886"/>
            <a:ext cx="8991600" cy="4876800"/>
          </a:xfrm>
          <a:prstGeom prst="cube">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ويتضمن برنامج "الرياض الخضراء" زراعة أكثر من 7.5 مليون شجرة في جميع أنحاء العاصمة، بما يشمل الحدائق العامة وحدائق الأحياء، والمتنزهات ، والمساجد، والمدارس، وشبكة الشوارع، ومواقع أخرى في المدينة. </a:t>
            </a:r>
          </a:p>
        </p:txBody>
      </p:sp>
    </p:spTree>
    <p:extLst>
      <p:ext uri="{BB962C8B-B14F-4D97-AF65-F5344CB8AC3E}">
        <p14:creationId xmlns:p14="http://schemas.microsoft.com/office/powerpoint/2010/main" val="331480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E5434D91-7D29-4DB4-A616-92126C53DAE9}"/>
              </a:ext>
            </a:extLst>
          </p:cNvPr>
          <p:cNvSpPr/>
          <p:nvPr/>
        </p:nvSpPr>
        <p:spPr>
          <a:xfrm>
            <a:off x="2177143" y="870857"/>
            <a:ext cx="8425543" cy="1807029"/>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chemeClr val="tx1"/>
                </a:solidFill>
              </a:rPr>
              <a:t>قم بحفظ هذا الملف النصي باسم "برنامج الرياض الخضراء" داخل المجلد "مشروع".</a:t>
            </a:r>
          </a:p>
        </p:txBody>
      </p:sp>
      <p:sp>
        <p:nvSpPr>
          <p:cNvPr id="3" name="مستطيل: زوايا مستديرة 2">
            <a:extLst>
              <a:ext uri="{FF2B5EF4-FFF2-40B4-BE49-F238E27FC236}">
                <a16:creationId xmlns:a16="http://schemas.microsoft.com/office/drawing/2014/main" id="{8A1B919D-8603-4A38-950C-A330C808165A}"/>
              </a:ext>
            </a:extLst>
          </p:cNvPr>
          <p:cNvSpPr/>
          <p:nvPr/>
        </p:nvSpPr>
        <p:spPr>
          <a:xfrm>
            <a:off x="2177142" y="3429000"/>
            <a:ext cx="8425543" cy="1807029"/>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chemeClr val="tx1"/>
                </a:solidFill>
              </a:rPr>
              <a:t>قم بإنشاء مستند نصي  جديد بحيث يتضمن الفقرة التالية:</a:t>
            </a:r>
          </a:p>
        </p:txBody>
      </p:sp>
      <p:sp>
        <p:nvSpPr>
          <p:cNvPr id="4" name="مربع نص 3">
            <a:extLst>
              <a:ext uri="{FF2B5EF4-FFF2-40B4-BE49-F238E27FC236}">
                <a16:creationId xmlns:a16="http://schemas.microsoft.com/office/drawing/2014/main" id="{EB4A656C-32F9-4C15-BF55-46C10FC685C4}"/>
              </a:ext>
            </a:extLst>
          </p:cNvPr>
          <p:cNvSpPr txBox="1"/>
          <p:nvPr/>
        </p:nvSpPr>
        <p:spPr>
          <a:xfrm>
            <a:off x="555171" y="5663977"/>
            <a:ext cx="10570029" cy="584775"/>
          </a:xfrm>
          <a:prstGeom prst="rect">
            <a:avLst/>
          </a:prstGeom>
          <a:noFill/>
        </p:spPr>
        <p:txBody>
          <a:bodyPr wrap="square" rtlCol="1">
            <a:spAutoFit/>
          </a:bodyPr>
          <a:lstStyle/>
          <a:p>
            <a:r>
              <a:rPr lang="ar-EG" sz="3200" b="1" dirty="0">
                <a:solidFill>
                  <a:schemeClr val="accent4">
                    <a:lumMod val="50000"/>
                  </a:schemeClr>
                </a:solidFill>
              </a:rPr>
              <a:t>استخدام 72 نوعًا من الأشجار المحلية والملائمة مع بيئة مدينة الرياض</a:t>
            </a:r>
          </a:p>
        </p:txBody>
      </p:sp>
    </p:spTree>
    <p:extLst>
      <p:ext uri="{BB962C8B-B14F-4D97-AF65-F5344CB8AC3E}">
        <p14:creationId xmlns:p14="http://schemas.microsoft.com/office/powerpoint/2010/main" val="197498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E5434D91-7D29-4DB4-A616-92126C53DAE9}"/>
              </a:ext>
            </a:extLst>
          </p:cNvPr>
          <p:cNvSpPr/>
          <p:nvPr/>
        </p:nvSpPr>
        <p:spPr>
          <a:xfrm>
            <a:off x="2177142" y="718456"/>
            <a:ext cx="8425543" cy="1807029"/>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chemeClr val="tx1"/>
                </a:solidFill>
              </a:rPr>
              <a:t>قم بحفظ هذا الملف النصي باسم "أنواع الأشجار" داخل المجلد "مشروع".</a:t>
            </a:r>
          </a:p>
        </p:txBody>
      </p:sp>
      <p:sp>
        <p:nvSpPr>
          <p:cNvPr id="3" name="مستطيل: زوايا مستديرة 2">
            <a:extLst>
              <a:ext uri="{FF2B5EF4-FFF2-40B4-BE49-F238E27FC236}">
                <a16:creationId xmlns:a16="http://schemas.microsoft.com/office/drawing/2014/main" id="{8A1B919D-8603-4A38-950C-A330C808165A}"/>
              </a:ext>
            </a:extLst>
          </p:cNvPr>
          <p:cNvSpPr/>
          <p:nvPr/>
        </p:nvSpPr>
        <p:spPr>
          <a:xfrm>
            <a:off x="2177142" y="3429000"/>
            <a:ext cx="8425543" cy="1807029"/>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chemeClr val="tx1"/>
                </a:solidFill>
              </a:rPr>
              <a:t>في مجلد المستندات صورتان مرتبطتان بمشروع الرياض الخضراء. ابحث عنهما وانقلهما إلى مجلد "مشروع". </a:t>
            </a:r>
          </a:p>
        </p:txBody>
      </p:sp>
    </p:spTree>
    <p:extLst>
      <p:ext uri="{BB962C8B-B14F-4D97-AF65-F5344CB8AC3E}">
        <p14:creationId xmlns:p14="http://schemas.microsoft.com/office/powerpoint/2010/main" val="365583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E5434D91-7D29-4DB4-A616-92126C53DAE9}"/>
              </a:ext>
            </a:extLst>
          </p:cNvPr>
          <p:cNvSpPr/>
          <p:nvPr/>
        </p:nvSpPr>
        <p:spPr>
          <a:xfrm>
            <a:off x="1883228" y="2525485"/>
            <a:ext cx="8425543" cy="1807029"/>
          </a:xfrm>
          <a:prstGeom prst="round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solidFill>
                  <a:schemeClr val="tx1"/>
                </a:solidFill>
              </a:rPr>
              <a:t>قم بضغط المجلد "مشروع" وقم بتسمية المجلد الجديد "</a:t>
            </a:r>
            <a:r>
              <a:rPr lang="ar-EG" sz="4000" b="1" dirty="0" err="1">
                <a:solidFill>
                  <a:schemeClr val="tx1"/>
                </a:solidFill>
              </a:rPr>
              <a:t>مشروع_مضغوط</a:t>
            </a:r>
            <a:r>
              <a:rPr lang="ar-EG" sz="4000" b="1" dirty="0">
                <a:solidFill>
                  <a:schemeClr val="tx1"/>
                </a:solidFill>
              </a:rPr>
              <a:t>". </a:t>
            </a:r>
          </a:p>
        </p:txBody>
      </p:sp>
    </p:spTree>
    <p:extLst>
      <p:ext uri="{BB962C8B-B14F-4D97-AF65-F5344CB8AC3E}">
        <p14:creationId xmlns:p14="http://schemas.microsoft.com/office/powerpoint/2010/main" val="170291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54339EB-C1AA-4599-8639-CBBD96554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314" y="481975"/>
            <a:ext cx="4997755" cy="2195911"/>
          </a:xfrm>
          <a:prstGeom prst="rect">
            <a:avLst/>
          </a:prstGeom>
        </p:spPr>
      </p:pic>
      <p:sp>
        <p:nvSpPr>
          <p:cNvPr id="3" name="مربع نص 2">
            <a:extLst>
              <a:ext uri="{FF2B5EF4-FFF2-40B4-BE49-F238E27FC236}">
                <a16:creationId xmlns:a16="http://schemas.microsoft.com/office/drawing/2014/main" id="{728AFC15-45EE-4CEA-98FF-F3730A5453ED}"/>
              </a:ext>
            </a:extLst>
          </p:cNvPr>
          <p:cNvSpPr txBox="1"/>
          <p:nvPr/>
        </p:nvSpPr>
        <p:spPr>
          <a:xfrm>
            <a:off x="5159829" y="1153886"/>
            <a:ext cx="2460171" cy="646331"/>
          </a:xfrm>
          <a:prstGeom prst="rect">
            <a:avLst/>
          </a:prstGeom>
          <a:noFill/>
        </p:spPr>
        <p:txBody>
          <a:bodyPr wrap="square" rtlCol="1">
            <a:spAutoFit/>
          </a:bodyPr>
          <a:lstStyle/>
          <a:p>
            <a:r>
              <a:rPr lang="ar-EG" sz="3600" b="1" dirty="0"/>
              <a:t>توفير المساحة</a:t>
            </a:r>
          </a:p>
        </p:txBody>
      </p:sp>
      <p:sp>
        <p:nvSpPr>
          <p:cNvPr id="4" name="مربع نص 3">
            <a:extLst>
              <a:ext uri="{FF2B5EF4-FFF2-40B4-BE49-F238E27FC236}">
                <a16:creationId xmlns:a16="http://schemas.microsoft.com/office/drawing/2014/main" id="{5B0117B3-5D48-446F-BEE6-4DAEDCAA5FD8}"/>
              </a:ext>
            </a:extLst>
          </p:cNvPr>
          <p:cNvSpPr txBox="1"/>
          <p:nvPr/>
        </p:nvSpPr>
        <p:spPr>
          <a:xfrm>
            <a:off x="3548743" y="2438400"/>
            <a:ext cx="5965371" cy="769441"/>
          </a:xfrm>
          <a:prstGeom prst="rect">
            <a:avLst/>
          </a:prstGeom>
          <a:solidFill>
            <a:schemeClr val="accent3">
              <a:lumMod val="20000"/>
              <a:lumOff val="80000"/>
            </a:schemeClr>
          </a:solidFill>
        </p:spPr>
        <p:txBody>
          <a:bodyPr wrap="square" rtlCol="1">
            <a:spAutoFit/>
          </a:bodyPr>
          <a:lstStyle/>
          <a:p>
            <a:r>
              <a:rPr lang="ar-EG" sz="4400" b="1" dirty="0">
                <a:solidFill>
                  <a:schemeClr val="accent5">
                    <a:lumMod val="75000"/>
                  </a:schemeClr>
                </a:solidFill>
              </a:rPr>
              <a:t>أجب عن الأسئلة التالية: </a:t>
            </a:r>
          </a:p>
        </p:txBody>
      </p:sp>
      <p:sp>
        <p:nvSpPr>
          <p:cNvPr id="5" name="مستطيل: زوايا مستديرة 4">
            <a:extLst>
              <a:ext uri="{FF2B5EF4-FFF2-40B4-BE49-F238E27FC236}">
                <a16:creationId xmlns:a16="http://schemas.microsoft.com/office/drawing/2014/main" id="{855CD6AB-C81F-483A-958D-D239B67F1398}"/>
              </a:ext>
            </a:extLst>
          </p:cNvPr>
          <p:cNvSpPr/>
          <p:nvPr/>
        </p:nvSpPr>
        <p:spPr>
          <a:xfrm>
            <a:off x="1589314" y="3853543"/>
            <a:ext cx="9427029" cy="204651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كم عدد الملفات الموجودة في مجلد "مشروع"؟</a:t>
            </a:r>
          </a:p>
          <a:p>
            <a:pPr algn="ctr"/>
            <a:endParaRPr lang="ar-EG" sz="3600" b="1" dirty="0">
              <a:solidFill>
                <a:schemeClr val="tx1"/>
              </a:solidFill>
            </a:endParaRPr>
          </a:p>
          <a:p>
            <a:pPr algn="ctr"/>
            <a:endParaRPr lang="ar-EG" sz="3600" b="1" dirty="0">
              <a:solidFill>
                <a:schemeClr val="tx1"/>
              </a:solidFill>
            </a:endParaRPr>
          </a:p>
        </p:txBody>
      </p:sp>
      <p:sp>
        <p:nvSpPr>
          <p:cNvPr id="8" name="شكل بيضاوي 7">
            <a:extLst>
              <a:ext uri="{FF2B5EF4-FFF2-40B4-BE49-F238E27FC236}">
                <a16:creationId xmlns:a16="http://schemas.microsoft.com/office/drawing/2014/main" id="{B799085B-FA33-4123-AA7F-A1B492BB9BDF}"/>
              </a:ext>
            </a:extLst>
          </p:cNvPr>
          <p:cNvSpPr/>
          <p:nvPr/>
        </p:nvSpPr>
        <p:spPr>
          <a:xfrm>
            <a:off x="6096000" y="4750609"/>
            <a:ext cx="1415142" cy="1110343"/>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dirty="0">
                <a:solidFill>
                  <a:srgbClr val="FF0000"/>
                </a:solidFill>
              </a:rPr>
              <a:t>2</a:t>
            </a:r>
          </a:p>
        </p:txBody>
      </p:sp>
    </p:spTree>
    <p:extLst>
      <p:ext uri="{BB962C8B-B14F-4D97-AF65-F5344CB8AC3E}">
        <p14:creationId xmlns:p14="http://schemas.microsoft.com/office/powerpoint/2010/main" val="1399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54339EB-C1AA-4599-8639-CBBD96554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314" y="481975"/>
            <a:ext cx="4997755" cy="2195911"/>
          </a:xfrm>
          <a:prstGeom prst="rect">
            <a:avLst/>
          </a:prstGeom>
        </p:spPr>
      </p:pic>
      <p:sp>
        <p:nvSpPr>
          <p:cNvPr id="3" name="مربع نص 2">
            <a:extLst>
              <a:ext uri="{FF2B5EF4-FFF2-40B4-BE49-F238E27FC236}">
                <a16:creationId xmlns:a16="http://schemas.microsoft.com/office/drawing/2014/main" id="{728AFC15-45EE-4CEA-98FF-F3730A5453ED}"/>
              </a:ext>
            </a:extLst>
          </p:cNvPr>
          <p:cNvSpPr txBox="1"/>
          <p:nvPr/>
        </p:nvSpPr>
        <p:spPr>
          <a:xfrm>
            <a:off x="5159829" y="1153886"/>
            <a:ext cx="2460171" cy="646331"/>
          </a:xfrm>
          <a:prstGeom prst="rect">
            <a:avLst/>
          </a:prstGeom>
          <a:noFill/>
        </p:spPr>
        <p:txBody>
          <a:bodyPr wrap="square" rtlCol="1">
            <a:spAutoFit/>
          </a:bodyPr>
          <a:lstStyle/>
          <a:p>
            <a:r>
              <a:rPr lang="ar-EG" sz="3600" b="1" dirty="0"/>
              <a:t>توفير المساحة</a:t>
            </a:r>
          </a:p>
        </p:txBody>
      </p:sp>
      <p:sp>
        <p:nvSpPr>
          <p:cNvPr id="4" name="مربع نص 3">
            <a:extLst>
              <a:ext uri="{FF2B5EF4-FFF2-40B4-BE49-F238E27FC236}">
                <a16:creationId xmlns:a16="http://schemas.microsoft.com/office/drawing/2014/main" id="{5B0117B3-5D48-446F-BEE6-4DAEDCAA5FD8}"/>
              </a:ext>
            </a:extLst>
          </p:cNvPr>
          <p:cNvSpPr txBox="1"/>
          <p:nvPr/>
        </p:nvSpPr>
        <p:spPr>
          <a:xfrm>
            <a:off x="3548743" y="2438400"/>
            <a:ext cx="5965371" cy="769441"/>
          </a:xfrm>
          <a:prstGeom prst="rect">
            <a:avLst/>
          </a:prstGeom>
          <a:solidFill>
            <a:schemeClr val="accent3">
              <a:lumMod val="20000"/>
              <a:lumOff val="80000"/>
            </a:schemeClr>
          </a:solidFill>
        </p:spPr>
        <p:txBody>
          <a:bodyPr wrap="square" rtlCol="1">
            <a:spAutoFit/>
          </a:bodyPr>
          <a:lstStyle/>
          <a:p>
            <a:r>
              <a:rPr lang="ar-EG" sz="4400" b="1" dirty="0">
                <a:solidFill>
                  <a:schemeClr val="accent5">
                    <a:lumMod val="75000"/>
                  </a:schemeClr>
                </a:solidFill>
              </a:rPr>
              <a:t>أجب عن الأسئلة التالية: </a:t>
            </a:r>
          </a:p>
        </p:txBody>
      </p:sp>
      <p:sp>
        <p:nvSpPr>
          <p:cNvPr id="5" name="مستطيل: زوايا مستديرة 4">
            <a:extLst>
              <a:ext uri="{FF2B5EF4-FFF2-40B4-BE49-F238E27FC236}">
                <a16:creationId xmlns:a16="http://schemas.microsoft.com/office/drawing/2014/main" id="{855CD6AB-C81F-483A-958D-D239B67F1398}"/>
              </a:ext>
            </a:extLst>
          </p:cNvPr>
          <p:cNvSpPr/>
          <p:nvPr/>
        </p:nvSpPr>
        <p:spPr>
          <a:xfrm>
            <a:off x="1589314" y="3853543"/>
            <a:ext cx="9427029" cy="204651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كم عدد الملفات الموجودة في مجلد "مشروع_ مضغوط"؟</a:t>
            </a:r>
          </a:p>
          <a:p>
            <a:pPr algn="ctr"/>
            <a:endParaRPr lang="ar-EG" sz="3600" b="1" dirty="0">
              <a:solidFill>
                <a:schemeClr val="tx1"/>
              </a:solidFill>
            </a:endParaRPr>
          </a:p>
          <a:p>
            <a:pPr algn="ctr"/>
            <a:endParaRPr lang="ar-EG" sz="3600" b="1" dirty="0">
              <a:solidFill>
                <a:schemeClr val="tx1"/>
              </a:solidFill>
            </a:endParaRPr>
          </a:p>
        </p:txBody>
      </p:sp>
      <p:sp>
        <p:nvSpPr>
          <p:cNvPr id="8" name="شكل بيضاوي 7">
            <a:extLst>
              <a:ext uri="{FF2B5EF4-FFF2-40B4-BE49-F238E27FC236}">
                <a16:creationId xmlns:a16="http://schemas.microsoft.com/office/drawing/2014/main" id="{B799085B-FA33-4123-AA7F-A1B492BB9BDF}"/>
              </a:ext>
            </a:extLst>
          </p:cNvPr>
          <p:cNvSpPr/>
          <p:nvPr/>
        </p:nvSpPr>
        <p:spPr>
          <a:xfrm>
            <a:off x="6096000" y="4750609"/>
            <a:ext cx="1415142" cy="1110343"/>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dirty="0">
                <a:solidFill>
                  <a:srgbClr val="FF0000"/>
                </a:solidFill>
              </a:rPr>
              <a:t>2</a:t>
            </a:r>
          </a:p>
        </p:txBody>
      </p:sp>
    </p:spTree>
    <p:extLst>
      <p:ext uri="{BB962C8B-B14F-4D97-AF65-F5344CB8AC3E}">
        <p14:creationId xmlns:p14="http://schemas.microsoft.com/office/powerpoint/2010/main" val="162932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54339EB-C1AA-4599-8639-CBBD96554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314" y="481975"/>
            <a:ext cx="4997755" cy="2195911"/>
          </a:xfrm>
          <a:prstGeom prst="rect">
            <a:avLst/>
          </a:prstGeom>
        </p:spPr>
      </p:pic>
      <p:sp>
        <p:nvSpPr>
          <p:cNvPr id="3" name="مربع نص 2">
            <a:extLst>
              <a:ext uri="{FF2B5EF4-FFF2-40B4-BE49-F238E27FC236}">
                <a16:creationId xmlns:a16="http://schemas.microsoft.com/office/drawing/2014/main" id="{728AFC15-45EE-4CEA-98FF-F3730A5453ED}"/>
              </a:ext>
            </a:extLst>
          </p:cNvPr>
          <p:cNvSpPr txBox="1"/>
          <p:nvPr/>
        </p:nvSpPr>
        <p:spPr>
          <a:xfrm>
            <a:off x="5159829" y="1153886"/>
            <a:ext cx="2460171" cy="646331"/>
          </a:xfrm>
          <a:prstGeom prst="rect">
            <a:avLst/>
          </a:prstGeom>
          <a:noFill/>
        </p:spPr>
        <p:txBody>
          <a:bodyPr wrap="square" rtlCol="1">
            <a:spAutoFit/>
          </a:bodyPr>
          <a:lstStyle/>
          <a:p>
            <a:r>
              <a:rPr lang="ar-EG" sz="3600" b="1" dirty="0"/>
              <a:t>توفير المساحة</a:t>
            </a:r>
          </a:p>
        </p:txBody>
      </p:sp>
      <p:sp>
        <p:nvSpPr>
          <p:cNvPr id="4" name="مربع نص 3">
            <a:extLst>
              <a:ext uri="{FF2B5EF4-FFF2-40B4-BE49-F238E27FC236}">
                <a16:creationId xmlns:a16="http://schemas.microsoft.com/office/drawing/2014/main" id="{5B0117B3-5D48-446F-BEE6-4DAEDCAA5FD8}"/>
              </a:ext>
            </a:extLst>
          </p:cNvPr>
          <p:cNvSpPr txBox="1"/>
          <p:nvPr/>
        </p:nvSpPr>
        <p:spPr>
          <a:xfrm>
            <a:off x="3548743" y="2438400"/>
            <a:ext cx="5965371" cy="769441"/>
          </a:xfrm>
          <a:prstGeom prst="rect">
            <a:avLst/>
          </a:prstGeom>
          <a:solidFill>
            <a:schemeClr val="accent3">
              <a:lumMod val="20000"/>
              <a:lumOff val="80000"/>
            </a:schemeClr>
          </a:solidFill>
        </p:spPr>
        <p:txBody>
          <a:bodyPr wrap="square" rtlCol="1">
            <a:spAutoFit/>
          </a:bodyPr>
          <a:lstStyle/>
          <a:p>
            <a:r>
              <a:rPr lang="ar-EG" sz="4400" b="1" dirty="0">
                <a:solidFill>
                  <a:schemeClr val="accent5">
                    <a:lumMod val="75000"/>
                  </a:schemeClr>
                </a:solidFill>
              </a:rPr>
              <a:t>أجب عن الأسئلة التالية: </a:t>
            </a:r>
          </a:p>
        </p:txBody>
      </p:sp>
      <p:sp>
        <p:nvSpPr>
          <p:cNvPr id="5" name="مستطيل: زوايا مستديرة 4">
            <a:extLst>
              <a:ext uri="{FF2B5EF4-FFF2-40B4-BE49-F238E27FC236}">
                <a16:creationId xmlns:a16="http://schemas.microsoft.com/office/drawing/2014/main" id="{855CD6AB-C81F-483A-958D-D239B67F1398}"/>
              </a:ext>
            </a:extLst>
          </p:cNvPr>
          <p:cNvSpPr/>
          <p:nvPr/>
        </p:nvSpPr>
        <p:spPr>
          <a:xfrm>
            <a:off x="1660676" y="3611054"/>
            <a:ext cx="9427029" cy="204651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5400" b="1" dirty="0">
                <a:solidFill>
                  <a:schemeClr val="tx1"/>
                </a:solidFill>
              </a:rPr>
              <a:t>ما حجم المجلد غير المضغوط؟</a:t>
            </a:r>
          </a:p>
          <a:p>
            <a:pPr algn="ctr"/>
            <a:endParaRPr lang="ar-EG" sz="5400" b="1" dirty="0">
              <a:solidFill>
                <a:schemeClr val="tx1"/>
              </a:solidFill>
            </a:endParaRPr>
          </a:p>
        </p:txBody>
      </p:sp>
      <p:sp>
        <p:nvSpPr>
          <p:cNvPr id="8" name="شكل بيضاوي 7">
            <a:extLst>
              <a:ext uri="{FF2B5EF4-FFF2-40B4-BE49-F238E27FC236}">
                <a16:creationId xmlns:a16="http://schemas.microsoft.com/office/drawing/2014/main" id="{B799085B-FA33-4123-AA7F-A1B492BB9BDF}"/>
              </a:ext>
            </a:extLst>
          </p:cNvPr>
          <p:cNvSpPr/>
          <p:nvPr/>
        </p:nvSpPr>
        <p:spPr>
          <a:xfrm>
            <a:off x="6096000" y="4750609"/>
            <a:ext cx="1415142" cy="1110343"/>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dirty="0">
                <a:solidFill>
                  <a:srgbClr val="FF0000"/>
                </a:solidFill>
              </a:rPr>
              <a:t>....</a:t>
            </a:r>
          </a:p>
        </p:txBody>
      </p:sp>
    </p:spTree>
    <p:extLst>
      <p:ext uri="{BB962C8B-B14F-4D97-AF65-F5344CB8AC3E}">
        <p14:creationId xmlns:p14="http://schemas.microsoft.com/office/powerpoint/2010/main" val="1994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54339EB-C1AA-4599-8639-CBBD96554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314" y="481975"/>
            <a:ext cx="4997755" cy="2195911"/>
          </a:xfrm>
          <a:prstGeom prst="rect">
            <a:avLst/>
          </a:prstGeom>
        </p:spPr>
      </p:pic>
      <p:sp>
        <p:nvSpPr>
          <p:cNvPr id="3" name="مربع نص 2">
            <a:extLst>
              <a:ext uri="{FF2B5EF4-FFF2-40B4-BE49-F238E27FC236}">
                <a16:creationId xmlns:a16="http://schemas.microsoft.com/office/drawing/2014/main" id="{728AFC15-45EE-4CEA-98FF-F3730A5453ED}"/>
              </a:ext>
            </a:extLst>
          </p:cNvPr>
          <p:cNvSpPr txBox="1"/>
          <p:nvPr/>
        </p:nvSpPr>
        <p:spPr>
          <a:xfrm>
            <a:off x="5159829" y="1153886"/>
            <a:ext cx="2460171" cy="646331"/>
          </a:xfrm>
          <a:prstGeom prst="rect">
            <a:avLst/>
          </a:prstGeom>
          <a:noFill/>
        </p:spPr>
        <p:txBody>
          <a:bodyPr wrap="square" rtlCol="1">
            <a:spAutoFit/>
          </a:bodyPr>
          <a:lstStyle/>
          <a:p>
            <a:r>
              <a:rPr lang="ar-EG" sz="3600" b="1" dirty="0"/>
              <a:t>توفير المساحة</a:t>
            </a:r>
          </a:p>
        </p:txBody>
      </p:sp>
      <p:sp>
        <p:nvSpPr>
          <p:cNvPr id="4" name="مربع نص 3">
            <a:extLst>
              <a:ext uri="{FF2B5EF4-FFF2-40B4-BE49-F238E27FC236}">
                <a16:creationId xmlns:a16="http://schemas.microsoft.com/office/drawing/2014/main" id="{5B0117B3-5D48-446F-BEE6-4DAEDCAA5FD8}"/>
              </a:ext>
            </a:extLst>
          </p:cNvPr>
          <p:cNvSpPr txBox="1"/>
          <p:nvPr/>
        </p:nvSpPr>
        <p:spPr>
          <a:xfrm>
            <a:off x="3548743" y="2438400"/>
            <a:ext cx="5965371" cy="769441"/>
          </a:xfrm>
          <a:prstGeom prst="rect">
            <a:avLst/>
          </a:prstGeom>
          <a:solidFill>
            <a:schemeClr val="accent3">
              <a:lumMod val="20000"/>
              <a:lumOff val="80000"/>
            </a:schemeClr>
          </a:solidFill>
        </p:spPr>
        <p:txBody>
          <a:bodyPr wrap="square" rtlCol="1">
            <a:spAutoFit/>
          </a:bodyPr>
          <a:lstStyle/>
          <a:p>
            <a:r>
              <a:rPr lang="ar-EG" sz="4400" b="1" dirty="0">
                <a:solidFill>
                  <a:schemeClr val="accent5">
                    <a:lumMod val="75000"/>
                  </a:schemeClr>
                </a:solidFill>
              </a:rPr>
              <a:t>أجب عن الأسئلة التالية: </a:t>
            </a:r>
          </a:p>
        </p:txBody>
      </p:sp>
      <p:sp>
        <p:nvSpPr>
          <p:cNvPr id="5" name="مستطيل: زوايا مستديرة 4">
            <a:extLst>
              <a:ext uri="{FF2B5EF4-FFF2-40B4-BE49-F238E27FC236}">
                <a16:creationId xmlns:a16="http://schemas.microsoft.com/office/drawing/2014/main" id="{855CD6AB-C81F-483A-958D-D239B67F1398}"/>
              </a:ext>
            </a:extLst>
          </p:cNvPr>
          <p:cNvSpPr/>
          <p:nvPr/>
        </p:nvSpPr>
        <p:spPr>
          <a:xfrm>
            <a:off x="1660676" y="3611054"/>
            <a:ext cx="9427029" cy="204651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5400" b="1" dirty="0">
                <a:solidFill>
                  <a:schemeClr val="tx1"/>
                </a:solidFill>
              </a:rPr>
              <a:t>ما حجم المجلد المضغوط؟</a:t>
            </a:r>
          </a:p>
          <a:p>
            <a:pPr algn="ctr"/>
            <a:endParaRPr lang="ar-EG" sz="5400" b="1" dirty="0">
              <a:solidFill>
                <a:schemeClr val="tx1"/>
              </a:solidFill>
            </a:endParaRPr>
          </a:p>
        </p:txBody>
      </p:sp>
      <p:sp>
        <p:nvSpPr>
          <p:cNvPr id="8" name="شكل بيضاوي 7">
            <a:extLst>
              <a:ext uri="{FF2B5EF4-FFF2-40B4-BE49-F238E27FC236}">
                <a16:creationId xmlns:a16="http://schemas.microsoft.com/office/drawing/2014/main" id="{B799085B-FA33-4123-AA7F-A1B492BB9BDF}"/>
              </a:ext>
            </a:extLst>
          </p:cNvPr>
          <p:cNvSpPr/>
          <p:nvPr/>
        </p:nvSpPr>
        <p:spPr>
          <a:xfrm>
            <a:off x="6096000" y="4750609"/>
            <a:ext cx="1415142" cy="1110343"/>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dirty="0">
                <a:solidFill>
                  <a:srgbClr val="FF0000"/>
                </a:solidFill>
              </a:rPr>
              <a:t>....</a:t>
            </a:r>
          </a:p>
        </p:txBody>
      </p:sp>
    </p:spTree>
    <p:extLst>
      <p:ext uri="{BB962C8B-B14F-4D97-AF65-F5344CB8AC3E}">
        <p14:creationId xmlns:p14="http://schemas.microsoft.com/office/powerpoint/2010/main" val="168975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F54339EB-C1AA-4599-8639-CBBD96554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314" y="481975"/>
            <a:ext cx="4997755" cy="2195911"/>
          </a:xfrm>
          <a:prstGeom prst="rect">
            <a:avLst/>
          </a:prstGeom>
        </p:spPr>
      </p:pic>
      <p:sp>
        <p:nvSpPr>
          <p:cNvPr id="3" name="مربع نص 2">
            <a:extLst>
              <a:ext uri="{FF2B5EF4-FFF2-40B4-BE49-F238E27FC236}">
                <a16:creationId xmlns:a16="http://schemas.microsoft.com/office/drawing/2014/main" id="{728AFC15-45EE-4CEA-98FF-F3730A5453ED}"/>
              </a:ext>
            </a:extLst>
          </p:cNvPr>
          <p:cNvSpPr txBox="1"/>
          <p:nvPr/>
        </p:nvSpPr>
        <p:spPr>
          <a:xfrm>
            <a:off x="5159829" y="1153886"/>
            <a:ext cx="2460171" cy="646331"/>
          </a:xfrm>
          <a:prstGeom prst="rect">
            <a:avLst/>
          </a:prstGeom>
          <a:noFill/>
        </p:spPr>
        <p:txBody>
          <a:bodyPr wrap="square" rtlCol="1">
            <a:spAutoFit/>
          </a:bodyPr>
          <a:lstStyle/>
          <a:p>
            <a:r>
              <a:rPr lang="ar-EG" sz="3600" b="1" dirty="0"/>
              <a:t>توفير المساحة</a:t>
            </a:r>
          </a:p>
        </p:txBody>
      </p:sp>
      <p:sp>
        <p:nvSpPr>
          <p:cNvPr id="4" name="مربع نص 3">
            <a:extLst>
              <a:ext uri="{FF2B5EF4-FFF2-40B4-BE49-F238E27FC236}">
                <a16:creationId xmlns:a16="http://schemas.microsoft.com/office/drawing/2014/main" id="{5B0117B3-5D48-446F-BEE6-4DAEDCAA5FD8}"/>
              </a:ext>
            </a:extLst>
          </p:cNvPr>
          <p:cNvSpPr txBox="1"/>
          <p:nvPr/>
        </p:nvSpPr>
        <p:spPr>
          <a:xfrm>
            <a:off x="3548743" y="2438400"/>
            <a:ext cx="5965371" cy="769441"/>
          </a:xfrm>
          <a:prstGeom prst="rect">
            <a:avLst/>
          </a:prstGeom>
          <a:solidFill>
            <a:schemeClr val="accent3">
              <a:lumMod val="20000"/>
              <a:lumOff val="80000"/>
            </a:schemeClr>
          </a:solidFill>
        </p:spPr>
        <p:txBody>
          <a:bodyPr wrap="square" rtlCol="1">
            <a:spAutoFit/>
          </a:bodyPr>
          <a:lstStyle/>
          <a:p>
            <a:r>
              <a:rPr lang="ar-EG" sz="4400" b="1" dirty="0">
                <a:solidFill>
                  <a:schemeClr val="accent5">
                    <a:lumMod val="75000"/>
                  </a:schemeClr>
                </a:solidFill>
              </a:rPr>
              <a:t>أجب عن الأسئلة التالية: </a:t>
            </a:r>
          </a:p>
        </p:txBody>
      </p:sp>
      <p:sp>
        <p:nvSpPr>
          <p:cNvPr id="5" name="مستطيل: زوايا مستديرة 4">
            <a:extLst>
              <a:ext uri="{FF2B5EF4-FFF2-40B4-BE49-F238E27FC236}">
                <a16:creationId xmlns:a16="http://schemas.microsoft.com/office/drawing/2014/main" id="{855CD6AB-C81F-483A-958D-D239B67F1398}"/>
              </a:ext>
            </a:extLst>
          </p:cNvPr>
          <p:cNvSpPr/>
          <p:nvPr/>
        </p:nvSpPr>
        <p:spPr>
          <a:xfrm>
            <a:off x="1660676" y="3611054"/>
            <a:ext cx="9427029" cy="204651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5400" b="1" dirty="0">
                <a:solidFill>
                  <a:schemeClr val="tx1"/>
                </a:solidFill>
              </a:rPr>
              <a:t>ماذا تلاحظ؟</a:t>
            </a:r>
          </a:p>
          <a:p>
            <a:pPr algn="ctr"/>
            <a:endParaRPr lang="ar-EG" sz="5400" b="1" dirty="0">
              <a:solidFill>
                <a:schemeClr val="tx1"/>
              </a:solidFill>
            </a:endParaRPr>
          </a:p>
        </p:txBody>
      </p:sp>
      <p:sp>
        <p:nvSpPr>
          <p:cNvPr id="8" name="شكل بيضاوي 7">
            <a:extLst>
              <a:ext uri="{FF2B5EF4-FFF2-40B4-BE49-F238E27FC236}">
                <a16:creationId xmlns:a16="http://schemas.microsoft.com/office/drawing/2014/main" id="{B799085B-FA33-4123-AA7F-A1B492BB9BDF}"/>
              </a:ext>
            </a:extLst>
          </p:cNvPr>
          <p:cNvSpPr/>
          <p:nvPr/>
        </p:nvSpPr>
        <p:spPr>
          <a:xfrm>
            <a:off x="6096000" y="4750609"/>
            <a:ext cx="1415142" cy="1110343"/>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dirty="0">
                <a:solidFill>
                  <a:srgbClr val="FF0000"/>
                </a:solidFill>
              </a:rPr>
              <a:t>....</a:t>
            </a:r>
          </a:p>
        </p:txBody>
      </p:sp>
    </p:spTree>
    <p:extLst>
      <p:ext uri="{BB962C8B-B14F-4D97-AF65-F5344CB8AC3E}">
        <p14:creationId xmlns:p14="http://schemas.microsoft.com/office/powerpoint/2010/main" val="361421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D31D239-39E3-4259-99C8-D644128679D6}"/>
              </a:ext>
            </a:extLst>
          </p:cNvPr>
          <p:cNvSpPr txBox="1"/>
          <p:nvPr/>
        </p:nvSpPr>
        <p:spPr>
          <a:xfrm>
            <a:off x="2764971" y="391886"/>
            <a:ext cx="7641772" cy="646331"/>
          </a:xfrm>
          <a:prstGeom prst="rect">
            <a:avLst/>
          </a:prstGeom>
          <a:solidFill>
            <a:schemeClr val="accent6">
              <a:lumMod val="20000"/>
              <a:lumOff val="80000"/>
            </a:schemeClr>
          </a:solidFill>
        </p:spPr>
        <p:txBody>
          <a:bodyPr wrap="square" rtlCol="1">
            <a:spAutoFit/>
          </a:bodyPr>
          <a:lstStyle/>
          <a:p>
            <a:pPr algn="ctr"/>
            <a:r>
              <a:rPr lang="ar-EG" sz="3600" b="1" dirty="0"/>
              <a:t>افتح مجلد مشروع واملأ الجدول التالي</a:t>
            </a:r>
          </a:p>
        </p:txBody>
      </p:sp>
      <p:graphicFrame>
        <p:nvGraphicFramePr>
          <p:cNvPr id="4" name="جدول 4">
            <a:extLst>
              <a:ext uri="{FF2B5EF4-FFF2-40B4-BE49-F238E27FC236}">
                <a16:creationId xmlns:a16="http://schemas.microsoft.com/office/drawing/2014/main" id="{521F4AC7-CF6F-4B2E-834E-E097E817116E}"/>
              </a:ext>
            </a:extLst>
          </p:cNvPr>
          <p:cNvGraphicFramePr>
            <a:graphicFrameLocks noGrp="1"/>
          </p:cNvGraphicFramePr>
          <p:nvPr>
            <p:extLst>
              <p:ext uri="{D42A27DB-BD31-4B8C-83A1-F6EECF244321}">
                <p14:modId xmlns:p14="http://schemas.microsoft.com/office/powerpoint/2010/main" val="2302122338"/>
              </p:ext>
            </p:extLst>
          </p:nvPr>
        </p:nvGraphicFramePr>
        <p:xfrm>
          <a:off x="894442" y="2178351"/>
          <a:ext cx="10403115" cy="3935308"/>
        </p:xfrm>
        <a:graphic>
          <a:graphicData uri="http://schemas.openxmlformats.org/drawingml/2006/table">
            <a:tbl>
              <a:tblPr rtl="1" firstRow="1" bandRow="1">
                <a:tableStyleId>{F5AB1C69-6EDB-4FF4-983F-18BD219EF322}</a:tableStyleId>
              </a:tblPr>
              <a:tblGrid>
                <a:gridCol w="2080623">
                  <a:extLst>
                    <a:ext uri="{9D8B030D-6E8A-4147-A177-3AD203B41FA5}">
                      <a16:colId xmlns:a16="http://schemas.microsoft.com/office/drawing/2014/main" val="2150651069"/>
                    </a:ext>
                  </a:extLst>
                </a:gridCol>
                <a:gridCol w="2080623">
                  <a:extLst>
                    <a:ext uri="{9D8B030D-6E8A-4147-A177-3AD203B41FA5}">
                      <a16:colId xmlns:a16="http://schemas.microsoft.com/office/drawing/2014/main" val="5152365"/>
                    </a:ext>
                  </a:extLst>
                </a:gridCol>
                <a:gridCol w="2080623">
                  <a:extLst>
                    <a:ext uri="{9D8B030D-6E8A-4147-A177-3AD203B41FA5}">
                      <a16:colId xmlns:a16="http://schemas.microsoft.com/office/drawing/2014/main" val="1143142096"/>
                    </a:ext>
                  </a:extLst>
                </a:gridCol>
                <a:gridCol w="2080623">
                  <a:extLst>
                    <a:ext uri="{9D8B030D-6E8A-4147-A177-3AD203B41FA5}">
                      <a16:colId xmlns:a16="http://schemas.microsoft.com/office/drawing/2014/main" val="2903990966"/>
                    </a:ext>
                  </a:extLst>
                </a:gridCol>
                <a:gridCol w="2080623">
                  <a:extLst>
                    <a:ext uri="{9D8B030D-6E8A-4147-A177-3AD203B41FA5}">
                      <a16:colId xmlns:a16="http://schemas.microsoft.com/office/drawing/2014/main" val="3430298268"/>
                    </a:ext>
                  </a:extLst>
                </a:gridCol>
              </a:tblGrid>
              <a:tr h="983827">
                <a:tc>
                  <a:txBody>
                    <a:bodyPr/>
                    <a:lstStyle/>
                    <a:p>
                      <a:pPr algn="ctr" rtl="1"/>
                      <a:r>
                        <a:rPr lang="ar-EG" sz="2800" b="1" dirty="0"/>
                        <a:t>اسم الملف</a:t>
                      </a:r>
                    </a:p>
                  </a:txBody>
                  <a:tcPr/>
                </a:tc>
                <a:tc>
                  <a:txBody>
                    <a:bodyPr/>
                    <a:lstStyle/>
                    <a:p>
                      <a:pPr algn="ctr" rtl="1"/>
                      <a:r>
                        <a:rPr lang="ar-EG" sz="2800" b="1" dirty="0"/>
                        <a:t>نوع الملف</a:t>
                      </a:r>
                    </a:p>
                  </a:txBody>
                  <a:tcPr/>
                </a:tc>
                <a:tc>
                  <a:txBody>
                    <a:bodyPr/>
                    <a:lstStyle/>
                    <a:p>
                      <a:pPr algn="ctr" rtl="1"/>
                      <a:r>
                        <a:rPr lang="ar-EG" sz="2800" b="1" dirty="0"/>
                        <a:t>الحجم</a:t>
                      </a:r>
                    </a:p>
                  </a:txBody>
                  <a:tcPr/>
                </a:tc>
                <a:tc>
                  <a:txBody>
                    <a:bodyPr/>
                    <a:lstStyle/>
                    <a:p>
                      <a:pPr algn="ctr" rtl="1"/>
                      <a:r>
                        <a:rPr lang="ar-EG" sz="2800" b="1" dirty="0"/>
                        <a:t>تاريخ الإنشاء</a:t>
                      </a:r>
                    </a:p>
                  </a:txBody>
                  <a:tcPr/>
                </a:tc>
                <a:tc>
                  <a:txBody>
                    <a:bodyPr/>
                    <a:lstStyle/>
                    <a:p>
                      <a:pPr algn="ctr" rtl="1"/>
                      <a:r>
                        <a:rPr lang="ar-EG" sz="2800" b="1" dirty="0"/>
                        <a:t>تاريخ التعديل</a:t>
                      </a:r>
                    </a:p>
                  </a:txBody>
                  <a:tcPr/>
                </a:tc>
                <a:extLst>
                  <a:ext uri="{0D108BD9-81ED-4DB2-BD59-A6C34878D82A}">
                    <a16:rowId xmlns:a16="http://schemas.microsoft.com/office/drawing/2014/main" val="4229495600"/>
                  </a:ext>
                </a:extLst>
              </a:tr>
              <a:tr h="983827">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extLst>
                  <a:ext uri="{0D108BD9-81ED-4DB2-BD59-A6C34878D82A}">
                    <a16:rowId xmlns:a16="http://schemas.microsoft.com/office/drawing/2014/main" val="1749943347"/>
                  </a:ext>
                </a:extLst>
              </a:tr>
              <a:tr h="983827">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extLst>
                  <a:ext uri="{0D108BD9-81ED-4DB2-BD59-A6C34878D82A}">
                    <a16:rowId xmlns:a16="http://schemas.microsoft.com/office/drawing/2014/main" val="2847473623"/>
                  </a:ext>
                </a:extLst>
              </a:tr>
              <a:tr h="983827">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dirty="0"/>
                    </a:p>
                  </a:txBody>
                  <a:tcPr/>
                </a:tc>
                <a:extLst>
                  <a:ext uri="{0D108BD9-81ED-4DB2-BD59-A6C34878D82A}">
                    <a16:rowId xmlns:a16="http://schemas.microsoft.com/office/drawing/2014/main" val="2729960026"/>
                  </a:ext>
                </a:extLst>
              </a:tr>
            </a:tbl>
          </a:graphicData>
        </a:graphic>
      </p:graphicFrame>
    </p:spTree>
    <p:extLst>
      <p:ext uri="{BB962C8B-B14F-4D97-AF65-F5344CB8AC3E}">
        <p14:creationId xmlns:p14="http://schemas.microsoft.com/office/powerpoint/2010/main" val="3885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4719BE0-FB24-4428-89FF-772A056C651C}"/>
              </a:ext>
            </a:extLst>
          </p:cNvPr>
          <p:cNvPicPr>
            <a:picLocks noChangeAspect="1"/>
          </p:cNvPicPr>
          <p:nvPr/>
        </p:nvPicPr>
        <p:blipFill>
          <a:blip r:embed="rId2"/>
          <a:stretch>
            <a:fillRect/>
          </a:stretch>
        </p:blipFill>
        <p:spPr>
          <a:xfrm>
            <a:off x="6620088" y="1350742"/>
            <a:ext cx="3958573" cy="3883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فقاعة التفكير: على شكل سحابة 5">
            <a:extLst>
              <a:ext uri="{FF2B5EF4-FFF2-40B4-BE49-F238E27FC236}">
                <a16:creationId xmlns:a16="http://schemas.microsoft.com/office/drawing/2014/main" id="{1C115893-8255-4A20-95DB-F02BFCDB9EA7}"/>
              </a:ext>
            </a:extLst>
          </p:cNvPr>
          <p:cNvSpPr/>
          <p:nvPr/>
        </p:nvSpPr>
        <p:spPr>
          <a:xfrm>
            <a:off x="1781503" y="1350742"/>
            <a:ext cx="3846787" cy="2858651"/>
          </a:xfrm>
          <a:prstGeom prst="cloudCallout">
            <a:avLst>
              <a:gd name="adj1" fmla="val 72200"/>
              <a:gd name="adj2" fmla="val 46506"/>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ضع علامة √ أسفل الاختصارات من بين المجموعة التالية</a:t>
            </a:r>
          </a:p>
        </p:txBody>
      </p:sp>
    </p:spTree>
    <p:extLst>
      <p:ext uri="{BB962C8B-B14F-4D97-AF65-F5344CB8AC3E}">
        <p14:creationId xmlns:p14="http://schemas.microsoft.com/office/powerpoint/2010/main" val="2788082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D31D239-39E3-4259-99C8-D644128679D6}"/>
              </a:ext>
            </a:extLst>
          </p:cNvPr>
          <p:cNvSpPr txBox="1"/>
          <p:nvPr/>
        </p:nvSpPr>
        <p:spPr>
          <a:xfrm>
            <a:off x="2764971" y="391886"/>
            <a:ext cx="7641772" cy="1200329"/>
          </a:xfrm>
          <a:prstGeom prst="rect">
            <a:avLst/>
          </a:prstGeom>
          <a:solidFill>
            <a:schemeClr val="accent6">
              <a:lumMod val="20000"/>
              <a:lumOff val="80000"/>
            </a:schemeClr>
          </a:solidFill>
        </p:spPr>
        <p:txBody>
          <a:bodyPr wrap="square" rtlCol="1">
            <a:spAutoFit/>
          </a:bodyPr>
          <a:lstStyle/>
          <a:p>
            <a:pPr algn="ctr"/>
            <a:r>
              <a:rPr lang="ar-EG" sz="3600" b="1" dirty="0"/>
              <a:t>افتح المجلد المضغوط "مشروع- مضغوط" وأملأ الجدول التالي:</a:t>
            </a:r>
          </a:p>
        </p:txBody>
      </p:sp>
      <p:graphicFrame>
        <p:nvGraphicFramePr>
          <p:cNvPr id="4" name="جدول 4">
            <a:extLst>
              <a:ext uri="{FF2B5EF4-FFF2-40B4-BE49-F238E27FC236}">
                <a16:creationId xmlns:a16="http://schemas.microsoft.com/office/drawing/2014/main" id="{521F4AC7-CF6F-4B2E-834E-E097E817116E}"/>
              </a:ext>
            </a:extLst>
          </p:cNvPr>
          <p:cNvGraphicFramePr>
            <a:graphicFrameLocks noGrp="1"/>
          </p:cNvGraphicFramePr>
          <p:nvPr>
            <p:extLst>
              <p:ext uri="{D42A27DB-BD31-4B8C-83A1-F6EECF244321}">
                <p14:modId xmlns:p14="http://schemas.microsoft.com/office/powerpoint/2010/main" val="3864069852"/>
              </p:ext>
            </p:extLst>
          </p:nvPr>
        </p:nvGraphicFramePr>
        <p:xfrm>
          <a:off x="1934754" y="2178351"/>
          <a:ext cx="8322492" cy="3935308"/>
        </p:xfrm>
        <a:graphic>
          <a:graphicData uri="http://schemas.openxmlformats.org/drawingml/2006/table">
            <a:tbl>
              <a:tblPr rtl="1" firstRow="1" bandRow="1">
                <a:tableStyleId>{F5AB1C69-6EDB-4FF4-983F-18BD219EF322}</a:tableStyleId>
              </a:tblPr>
              <a:tblGrid>
                <a:gridCol w="2080623">
                  <a:extLst>
                    <a:ext uri="{9D8B030D-6E8A-4147-A177-3AD203B41FA5}">
                      <a16:colId xmlns:a16="http://schemas.microsoft.com/office/drawing/2014/main" val="2150651069"/>
                    </a:ext>
                  </a:extLst>
                </a:gridCol>
                <a:gridCol w="2080623">
                  <a:extLst>
                    <a:ext uri="{9D8B030D-6E8A-4147-A177-3AD203B41FA5}">
                      <a16:colId xmlns:a16="http://schemas.microsoft.com/office/drawing/2014/main" val="5152365"/>
                    </a:ext>
                  </a:extLst>
                </a:gridCol>
                <a:gridCol w="2080623">
                  <a:extLst>
                    <a:ext uri="{9D8B030D-6E8A-4147-A177-3AD203B41FA5}">
                      <a16:colId xmlns:a16="http://schemas.microsoft.com/office/drawing/2014/main" val="1143142096"/>
                    </a:ext>
                  </a:extLst>
                </a:gridCol>
                <a:gridCol w="2080623">
                  <a:extLst>
                    <a:ext uri="{9D8B030D-6E8A-4147-A177-3AD203B41FA5}">
                      <a16:colId xmlns:a16="http://schemas.microsoft.com/office/drawing/2014/main" val="3430298268"/>
                    </a:ext>
                  </a:extLst>
                </a:gridCol>
              </a:tblGrid>
              <a:tr h="983827">
                <a:tc>
                  <a:txBody>
                    <a:bodyPr/>
                    <a:lstStyle/>
                    <a:p>
                      <a:pPr algn="ctr" rtl="1"/>
                      <a:r>
                        <a:rPr lang="ar-EG" sz="2800" b="1" dirty="0"/>
                        <a:t>اسم الملف</a:t>
                      </a:r>
                    </a:p>
                  </a:txBody>
                  <a:tcPr/>
                </a:tc>
                <a:tc>
                  <a:txBody>
                    <a:bodyPr/>
                    <a:lstStyle/>
                    <a:p>
                      <a:pPr algn="ctr" rtl="1"/>
                      <a:r>
                        <a:rPr lang="ar-EG" sz="2800" b="1" dirty="0"/>
                        <a:t>نوع الملف</a:t>
                      </a:r>
                    </a:p>
                  </a:txBody>
                  <a:tcPr/>
                </a:tc>
                <a:tc>
                  <a:txBody>
                    <a:bodyPr/>
                    <a:lstStyle/>
                    <a:p>
                      <a:pPr algn="ctr" rtl="1"/>
                      <a:r>
                        <a:rPr lang="ar-EG" sz="2800" b="1" dirty="0"/>
                        <a:t>الحجم</a:t>
                      </a:r>
                    </a:p>
                  </a:txBody>
                  <a:tcPr/>
                </a:tc>
                <a:tc>
                  <a:txBody>
                    <a:bodyPr/>
                    <a:lstStyle/>
                    <a:p>
                      <a:pPr algn="ctr" rtl="1"/>
                      <a:r>
                        <a:rPr lang="ar-EG" sz="2800" b="1" dirty="0"/>
                        <a:t>الحجم المضغوط</a:t>
                      </a:r>
                    </a:p>
                  </a:txBody>
                  <a:tcPr/>
                </a:tc>
                <a:extLst>
                  <a:ext uri="{0D108BD9-81ED-4DB2-BD59-A6C34878D82A}">
                    <a16:rowId xmlns:a16="http://schemas.microsoft.com/office/drawing/2014/main" val="4229495600"/>
                  </a:ext>
                </a:extLst>
              </a:tr>
              <a:tr h="983827">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extLst>
                  <a:ext uri="{0D108BD9-81ED-4DB2-BD59-A6C34878D82A}">
                    <a16:rowId xmlns:a16="http://schemas.microsoft.com/office/drawing/2014/main" val="1749943347"/>
                  </a:ext>
                </a:extLst>
              </a:tr>
              <a:tr h="983827">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extLst>
                  <a:ext uri="{0D108BD9-81ED-4DB2-BD59-A6C34878D82A}">
                    <a16:rowId xmlns:a16="http://schemas.microsoft.com/office/drawing/2014/main" val="2847473623"/>
                  </a:ext>
                </a:extLst>
              </a:tr>
              <a:tr h="983827">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a:p>
                  </a:txBody>
                  <a:tcPr/>
                </a:tc>
                <a:tc>
                  <a:txBody>
                    <a:bodyPr/>
                    <a:lstStyle/>
                    <a:p>
                      <a:pPr algn="ctr" rtl="1"/>
                      <a:endParaRPr lang="ar-EG" sz="2800" b="1" dirty="0"/>
                    </a:p>
                  </a:txBody>
                  <a:tcPr/>
                </a:tc>
                <a:extLst>
                  <a:ext uri="{0D108BD9-81ED-4DB2-BD59-A6C34878D82A}">
                    <a16:rowId xmlns:a16="http://schemas.microsoft.com/office/drawing/2014/main" val="2729960026"/>
                  </a:ext>
                </a:extLst>
              </a:tr>
            </a:tbl>
          </a:graphicData>
        </a:graphic>
      </p:graphicFrame>
    </p:spTree>
    <p:extLst>
      <p:ext uri="{BB962C8B-B14F-4D97-AF65-F5344CB8AC3E}">
        <p14:creationId xmlns:p14="http://schemas.microsoft.com/office/powerpoint/2010/main" val="224904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64A2086-A3F6-4E1A-81F8-AA1503088CFB}"/>
              </a:ext>
            </a:extLst>
          </p:cNvPr>
          <p:cNvSpPr txBox="1"/>
          <p:nvPr/>
        </p:nvSpPr>
        <p:spPr>
          <a:xfrm>
            <a:off x="1066798" y="1186559"/>
            <a:ext cx="9557657" cy="707886"/>
          </a:xfrm>
          <a:prstGeom prst="rect">
            <a:avLst/>
          </a:prstGeom>
          <a:solidFill>
            <a:schemeClr val="accent6">
              <a:lumMod val="20000"/>
              <a:lumOff val="80000"/>
            </a:schemeClr>
          </a:solidFill>
        </p:spPr>
        <p:txBody>
          <a:bodyPr wrap="square">
            <a:spAutoFit/>
          </a:bodyPr>
          <a:lstStyle/>
          <a:p>
            <a:pPr marL="571500" indent="-571500">
              <a:buFont typeface="Wingdings" panose="05000000000000000000" pitchFamily="2" charset="2"/>
              <a:buChar char="Ø"/>
            </a:pPr>
            <a:r>
              <a:rPr lang="ar-EG" sz="4000" b="1" dirty="0"/>
              <a:t>احذف الآن المجلدين: مشروع و </a:t>
            </a:r>
            <a:r>
              <a:rPr lang="ar-EG" sz="4000" b="1" dirty="0" err="1"/>
              <a:t>مشروع_مضغوط</a:t>
            </a:r>
            <a:endParaRPr lang="ar-EG" sz="4000" b="1" dirty="0"/>
          </a:p>
        </p:txBody>
      </p:sp>
      <p:sp>
        <p:nvSpPr>
          <p:cNvPr id="4" name="مربع نص 3">
            <a:extLst>
              <a:ext uri="{FF2B5EF4-FFF2-40B4-BE49-F238E27FC236}">
                <a16:creationId xmlns:a16="http://schemas.microsoft.com/office/drawing/2014/main" id="{E907BBB2-85E7-489E-A9C6-B9CD3131694C}"/>
              </a:ext>
            </a:extLst>
          </p:cNvPr>
          <p:cNvSpPr txBox="1"/>
          <p:nvPr/>
        </p:nvSpPr>
        <p:spPr>
          <a:xfrm>
            <a:off x="1066798" y="2710558"/>
            <a:ext cx="9557657" cy="1938992"/>
          </a:xfrm>
          <a:prstGeom prst="rect">
            <a:avLst/>
          </a:prstGeom>
          <a:solidFill>
            <a:schemeClr val="accent6">
              <a:lumMod val="20000"/>
              <a:lumOff val="80000"/>
            </a:schemeClr>
          </a:solidFill>
        </p:spPr>
        <p:txBody>
          <a:bodyPr wrap="square">
            <a:spAutoFit/>
          </a:bodyPr>
          <a:lstStyle/>
          <a:p>
            <a:pPr marL="571500" indent="-571500">
              <a:buFont typeface="Wingdings" panose="05000000000000000000" pitchFamily="2" charset="2"/>
              <a:buChar char="Ø"/>
            </a:pPr>
            <a:r>
              <a:rPr lang="ar-EG" sz="4000" b="1" dirty="0"/>
              <a:t>فتح سلة المحذوفات وقم بما يلي:</a:t>
            </a:r>
          </a:p>
          <a:p>
            <a:pPr marL="571500" indent="-571500">
              <a:buFont typeface="Arial" panose="020B0604020202020204" pitchFamily="34" charset="0"/>
              <a:buChar char="•"/>
            </a:pPr>
            <a:r>
              <a:rPr lang="ar-EG" sz="4000" b="1" dirty="0"/>
              <a:t>استعادة المجلد "مشروع مضغوط"</a:t>
            </a:r>
          </a:p>
          <a:p>
            <a:pPr marL="571500" indent="-571500">
              <a:buFont typeface="Arial" panose="020B0604020202020204" pitchFamily="34" charset="0"/>
              <a:buChar char="•"/>
            </a:pPr>
            <a:r>
              <a:rPr lang="ar-EG" sz="4000" b="1" dirty="0"/>
              <a:t>حذف المجلد " مشروع نهائيًا"</a:t>
            </a:r>
          </a:p>
        </p:txBody>
      </p:sp>
    </p:spTree>
    <p:extLst>
      <p:ext uri="{BB962C8B-B14F-4D97-AF65-F5344CB8AC3E}">
        <p14:creationId xmlns:p14="http://schemas.microsoft.com/office/powerpoint/2010/main" val="39233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64A2086-A3F6-4E1A-81F8-AA1503088CFB}"/>
              </a:ext>
            </a:extLst>
          </p:cNvPr>
          <p:cNvSpPr txBox="1"/>
          <p:nvPr/>
        </p:nvSpPr>
        <p:spPr>
          <a:xfrm>
            <a:off x="1066798" y="1186559"/>
            <a:ext cx="9557657" cy="707886"/>
          </a:xfrm>
          <a:prstGeom prst="rect">
            <a:avLst/>
          </a:prstGeom>
          <a:solidFill>
            <a:schemeClr val="accent6">
              <a:lumMod val="20000"/>
              <a:lumOff val="80000"/>
            </a:schemeClr>
          </a:solidFill>
        </p:spPr>
        <p:txBody>
          <a:bodyPr wrap="square">
            <a:spAutoFit/>
          </a:bodyPr>
          <a:lstStyle/>
          <a:p>
            <a:pPr marL="571500" indent="-571500">
              <a:buFont typeface="Wingdings" panose="05000000000000000000" pitchFamily="2" charset="2"/>
              <a:buChar char="Ø"/>
            </a:pPr>
            <a:r>
              <a:rPr lang="ar-EG" sz="4000" b="1" dirty="0"/>
              <a:t>ابحث عن المجلد </a:t>
            </a:r>
            <a:r>
              <a:rPr lang="ar-EG" sz="4000" b="1" dirty="0" err="1"/>
              <a:t>مشروع_مضغوط</a:t>
            </a:r>
            <a:r>
              <a:rPr lang="ar-EG" sz="4000" b="1" dirty="0"/>
              <a:t> وقم بما يلي</a:t>
            </a:r>
          </a:p>
        </p:txBody>
      </p:sp>
      <p:sp>
        <p:nvSpPr>
          <p:cNvPr id="4" name="مربع نص 3">
            <a:extLst>
              <a:ext uri="{FF2B5EF4-FFF2-40B4-BE49-F238E27FC236}">
                <a16:creationId xmlns:a16="http://schemas.microsoft.com/office/drawing/2014/main" id="{E907BBB2-85E7-489E-A9C6-B9CD3131694C}"/>
              </a:ext>
            </a:extLst>
          </p:cNvPr>
          <p:cNvSpPr txBox="1"/>
          <p:nvPr/>
        </p:nvSpPr>
        <p:spPr>
          <a:xfrm>
            <a:off x="1066798" y="2710558"/>
            <a:ext cx="9557657" cy="2554545"/>
          </a:xfrm>
          <a:prstGeom prst="rect">
            <a:avLst/>
          </a:prstGeom>
          <a:solidFill>
            <a:schemeClr val="accent6">
              <a:lumMod val="20000"/>
              <a:lumOff val="80000"/>
            </a:schemeClr>
          </a:solidFill>
        </p:spPr>
        <p:txBody>
          <a:bodyPr wrap="square">
            <a:spAutoFit/>
          </a:bodyPr>
          <a:lstStyle/>
          <a:p>
            <a:pPr marL="571500" indent="-571500">
              <a:buFont typeface="Wingdings" panose="05000000000000000000" pitchFamily="2" charset="2"/>
              <a:buChar char="Ø"/>
            </a:pPr>
            <a:r>
              <a:rPr lang="ar-EG" sz="4000" b="1" dirty="0">
                <a:solidFill>
                  <a:srgbClr val="7030A0"/>
                </a:solidFill>
              </a:rPr>
              <a:t>استخراج صورة "الأشجار" فقط من المجلد.</a:t>
            </a:r>
          </a:p>
          <a:p>
            <a:pPr marL="571500" indent="-571500">
              <a:buFont typeface="Wingdings" panose="05000000000000000000" pitchFamily="2" charset="2"/>
              <a:buChar char="Ø"/>
            </a:pPr>
            <a:r>
              <a:rPr lang="ar-EG" sz="4000" b="1" dirty="0">
                <a:solidFill>
                  <a:srgbClr val="7030A0"/>
                </a:solidFill>
              </a:rPr>
              <a:t>نقل الصورة إلى مجلد المستندات.</a:t>
            </a:r>
          </a:p>
          <a:p>
            <a:pPr marL="571500" indent="-571500">
              <a:buFont typeface="Wingdings" panose="05000000000000000000" pitchFamily="2" charset="2"/>
              <a:buChar char="Ø"/>
            </a:pPr>
            <a:r>
              <a:rPr lang="ar-EG" sz="4000" b="1" dirty="0">
                <a:solidFill>
                  <a:srgbClr val="7030A0"/>
                </a:solidFill>
              </a:rPr>
              <a:t>إعادة تسمية الصورة باسم " أشجاري".</a:t>
            </a:r>
          </a:p>
          <a:p>
            <a:pPr marL="571500" indent="-571500">
              <a:buFont typeface="Wingdings" panose="05000000000000000000" pitchFamily="2" charset="2"/>
              <a:buChar char="Ø"/>
            </a:pPr>
            <a:r>
              <a:rPr lang="ar-EG" sz="4000" b="1" dirty="0">
                <a:solidFill>
                  <a:srgbClr val="7030A0"/>
                </a:solidFill>
              </a:rPr>
              <a:t>حذف المجلد المضغوط نهائيًا.</a:t>
            </a:r>
          </a:p>
        </p:txBody>
      </p:sp>
    </p:spTree>
    <p:extLst>
      <p:ext uri="{BB962C8B-B14F-4D97-AF65-F5344CB8AC3E}">
        <p14:creationId xmlns:p14="http://schemas.microsoft.com/office/powerpoint/2010/main" val="10226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30C6178-291A-43FD-8B16-AE0C68E2C41A}"/>
              </a:ext>
            </a:extLst>
          </p:cNvPr>
          <p:cNvPicPr>
            <a:picLocks noChangeAspect="1"/>
          </p:cNvPicPr>
          <p:nvPr/>
        </p:nvPicPr>
        <p:blipFill>
          <a:blip r:embed="rId2"/>
          <a:stretch>
            <a:fillRect/>
          </a:stretch>
        </p:blipFill>
        <p:spPr>
          <a:xfrm>
            <a:off x="2882506" y="1399494"/>
            <a:ext cx="6426987" cy="35643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71233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6</a:t>
            </a:r>
            <a:endParaRPr lang="ar-EG" sz="3200" b="1" dirty="0"/>
          </a:p>
        </p:txBody>
      </p:sp>
    </p:spTree>
    <p:extLst>
      <p:ext uri="{BB962C8B-B14F-4D97-AF65-F5344CB8AC3E}">
        <p14:creationId xmlns:p14="http://schemas.microsoft.com/office/powerpoint/2010/main" val="2508890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3526971" y="925286"/>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tx1"/>
                </a:solidFill>
              </a:rPr>
              <a:t>الملفات المضغوطة</a:t>
            </a:r>
          </a:p>
        </p:txBody>
      </p:sp>
    </p:spTree>
    <p:extLst>
      <p:ext uri="{BB962C8B-B14F-4D97-AF65-F5344CB8AC3E}">
        <p14:creationId xmlns:p14="http://schemas.microsoft.com/office/powerpoint/2010/main" val="2228312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4719BE0-FB24-4428-89FF-772A056C651C}"/>
              </a:ext>
            </a:extLst>
          </p:cNvPr>
          <p:cNvPicPr>
            <a:picLocks noChangeAspect="1"/>
          </p:cNvPicPr>
          <p:nvPr/>
        </p:nvPicPr>
        <p:blipFill>
          <a:blip r:embed="rId2"/>
          <a:stretch>
            <a:fillRect/>
          </a:stretch>
        </p:blipFill>
        <p:spPr>
          <a:xfrm>
            <a:off x="6620088" y="1350742"/>
            <a:ext cx="3958573" cy="3883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فقاعة التفكير: على شكل سحابة 5">
            <a:extLst>
              <a:ext uri="{FF2B5EF4-FFF2-40B4-BE49-F238E27FC236}">
                <a16:creationId xmlns:a16="http://schemas.microsoft.com/office/drawing/2014/main" id="{1C115893-8255-4A20-95DB-F02BFCDB9EA7}"/>
              </a:ext>
            </a:extLst>
          </p:cNvPr>
          <p:cNvSpPr/>
          <p:nvPr/>
        </p:nvSpPr>
        <p:spPr>
          <a:xfrm>
            <a:off x="1781503" y="1350742"/>
            <a:ext cx="3846787" cy="2858651"/>
          </a:xfrm>
          <a:prstGeom prst="cloudCallout">
            <a:avLst>
              <a:gd name="adj1" fmla="val 72200"/>
              <a:gd name="adj2" fmla="val 46506"/>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أفتح تطبيق المفكرة واكتب هذه الفقرة.</a:t>
            </a:r>
          </a:p>
        </p:txBody>
      </p:sp>
    </p:spTree>
    <p:extLst>
      <p:ext uri="{BB962C8B-B14F-4D97-AF65-F5344CB8AC3E}">
        <p14:creationId xmlns:p14="http://schemas.microsoft.com/office/powerpoint/2010/main" val="391661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4AC91A2-36FD-4DB0-89AF-A2A797E6D54D}"/>
              </a:ext>
            </a:extLst>
          </p:cNvPr>
          <p:cNvSpPr txBox="1"/>
          <p:nvPr/>
        </p:nvSpPr>
        <p:spPr>
          <a:xfrm rot="21385906">
            <a:off x="1371600" y="1690062"/>
            <a:ext cx="9492343" cy="3477875"/>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4400" b="1" dirty="0"/>
              <a:t>بدأ البشر باستخدام الجمال منذ ما يزيد على 5000 عام في التنقل وحمل الأمتعة، بالإضافة لاتخاذهم إياها مصدرًا للغذاء. كما استخدمت الجمال بوصفها حيوانات أليفة في  أفريقيا وأسيا وكذلك أستراليا منذ بداية القرن التاسع عشر.</a:t>
            </a:r>
          </a:p>
        </p:txBody>
      </p:sp>
    </p:spTree>
    <p:extLst>
      <p:ext uri="{BB962C8B-B14F-4D97-AF65-F5344CB8AC3E}">
        <p14:creationId xmlns:p14="http://schemas.microsoft.com/office/powerpoint/2010/main" val="76079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BBC7432-2249-4E38-BDFE-C07E78059DB8}"/>
              </a:ext>
            </a:extLst>
          </p:cNvPr>
          <p:cNvSpPr txBox="1"/>
          <p:nvPr/>
        </p:nvSpPr>
        <p:spPr>
          <a:xfrm>
            <a:off x="1364797" y="1073603"/>
            <a:ext cx="6096000" cy="995422"/>
          </a:xfrm>
          <a:prstGeom prst="flowChartTerminator">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EG" sz="4000" b="1" dirty="0"/>
              <a:t>عندما تكون جاهزا احفظ عملك</a:t>
            </a:r>
          </a:p>
        </p:txBody>
      </p:sp>
      <p:pic>
        <p:nvPicPr>
          <p:cNvPr id="6" name="صورة 5">
            <a:extLst>
              <a:ext uri="{FF2B5EF4-FFF2-40B4-BE49-F238E27FC236}">
                <a16:creationId xmlns:a16="http://schemas.microsoft.com/office/drawing/2014/main" id="{B16F2DA6-B872-4FF5-9F73-C95F929E143E}"/>
              </a:ext>
            </a:extLst>
          </p:cNvPr>
          <p:cNvPicPr>
            <a:picLocks noChangeAspect="1"/>
          </p:cNvPicPr>
          <p:nvPr/>
        </p:nvPicPr>
        <p:blipFill>
          <a:blip r:embed="rId2"/>
          <a:stretch>
            <a:fillRect/>
          </a:stretch>
        </p:blipFill>
        <p:spPr>
          <a:xfrm>
            <a:off x="7779204" y="1073603"/>
            <a:ext cx="3295650" cy="43624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سهم: منحني لليسار 8">
            <a:extLst>
              <a:ext uri="{FF2B5EF4-FFF2-40B4-BE49-F238E27FC236}">
                <a16:creationId xmlns:a16="http://schemas.microsoft.com/office/drawing/2014/main" id="{63562C35-83A6-495B-B25C-B8E99B372309}"/>
              </a:ext>
            </a:extLst>
          </p:cNvPr>
          <p:cNvSpPr/>
          <p:nvPr/>
        </p:nvSpPr>
        <p:spPr>
          <a:xfrm rot="10012491" flipV="1">
            <a:off x="1193481" y="1820023"/>
            <a:ext cx="687977" cy="1374648"/>
          </a:xfrm>
          <a:prstGeom prst="curved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0" name="مربع نص 9">
            <a:extLst>
              <a:ext uri="{FF2B5EF4-FFF2-40B4-BE49-F238E27FC236}">
                <a16:creationId xmlns:a16="http://schemas.microsoft.com/office/drawing/2014/main" id="{89D63105-3B5F-4B7C-90A7-08AC7B7C4F3B}"/>
              </a:ext>
            </a:extLst>
          </p:cNvPr>
          <p:cNvSpPr txBox="1"/>
          <p:nvPr/>
        </p:nvSpPr>
        <p:spPr>
          <a:xfrm>
            <a:off x="1364797" y="2967320"/>
            <a:ext cx="6096000" cy="1861006"/>
          </a:xfrm>
          <a:prstGeom prst="flowChartTerminator">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EG" sz="4000" b="1" dirty="0"/>
              <a:t>انتقل إلى عرض تفصيلي واكتب حجم الملف.</a:t>
            </a:r>
          </a:p>
        </p:txBody>
      </p:sp>
      <p:sp>
        <p:nvSpPr>
          <p:cNvPr id="11" name="مربع نص 10">
            <a:extLst>
              <a:ext uri="{FF2B5EF4-FFF2-40B4-BE49-F238E27FC236}">
                <a16:creationId xmlns:a16="http://schemas.microsoft.com/office/drawing/2014/main" id="{903D0509-9EE7-4539-A1AD-EF8805145BB7}"/>
              </a:ext>
            </a:extLst>
          </p:cNvPr>
          <p:cNvSpPr txBox="1"/>
          <p:nvPr/>
        </p:nvSpPr>
        <p:spPr>
          <a:xfrm>
            <a:off x="1364797" y="4938342"/>
            <a:ext cx="6096000" cy="995422"/>
          </a:xfrm>
          <a:prstGeom prst="flowChartTerminator">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ar-EG" sz="4000" b="1" dirty="0"/>
          </a:p>
        </p:txBody>
      </p:sp>
    </p:spTree>
    <p:extLst>
      <p:ext uri="{BB962C8B-B14F-4D97-AF65-F5344CB8AC3E}">
        <p14:creationId xmlns:p14="http://schemas.microsoft.com/office/powerpoint/2010/main" val="268769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BBC7432-2249-4E38-BDFE-C07E78059DB8}"/>
              </a:ext>
            </a:extLst>
          </p:cNvPr>
          <p:cNvSpPr txBox="1"/>
          <p:nvPr/>
        </p:nvSpPr>
        <p:spPr>
          <a:xfrm>
            <a:off x="1364797" y="1116225"/>
            <a:ext cx="6096000" cy="3592175"/>
          </a:xfrm>
          <a:prstGeom prst="flowChartTerminator">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EG" sz="4000" b="1" dirty="0"/>
              <a:t>اضغط الملف الذي قمت بإنشائه واكتب الحجم الجديد للملف المضغوط والنسبة المئوية للضغط.</a:t>
            </a:r>
          </a:p>
        </p:txBody>
      </p:sp>
      <p:pic>
        <p:nvPicPr>
          <p:cNvPr id="6" name="صورة 5">
            <a:extLst>
              <a:ext uri="{FF2B5EF4-FFF2-40B4-BE49-F238E27FC236}">
                <a16:creationId xmlns:a16="http://schemas.microsoft.com/office/drawing/2014/main" id="{B16F2DA6-B872-4FF5-9F73-C95F929E143E}"/>
              </a:ext>
            </a:extLst>
          </p:cNvPr>
          <p:cNvPicPr>
            <a:picLocks noChangeAspect="1"/>
          </p:cNvPicPr>
          <p:nvPr/>
        </p:nvPicPr>
        <p:blipFill>
          <a:blip r:embed="rId2"/>
          <a:stretch>
            <a:fillRect/>
          </a:stretch>
        </p:blipFill>
        <p:spPr>
          <a:xfrm>
            <a:off x="7779204" y="1073603"/>
            <a:ext cx="3295650" cy="43624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مربع نص 10">
            <a:extLst>
              <a:ext uri="{FF2B5EF4-FFF2-40B4-BE49-F238E27FC236}">
                <a16:creationId xmlns:a16="http://schemas.microsoft.com/office/drawing/2014/main" id="{903D0509-9EE7-4539-A1AD-EF8805145BB7}"/>
              </a:ext>
            </a:extLst>
          </p:cNvPr>
          <p:cNvSpPr txBox="1"/>
          <p:nvPr/>
        </p:nvSpPr>
        <p:spPr>
          <a:xfrm>
            <a:off x="1364797" y="4938342"/>
            <a:ext cx="6096000" cy="995422"/>
          </a:xfrm>
          <a:prstGeom prst="flowChartTerminator">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ar-EG" sz="4000" b="1" dirty="0"/>
          </a:p>
        </p:txBody>
      </p:sp>
    </p:spTree>
    <p:extLst>
      <p:ext uri="{BB962C8B-B14F-4D97-AF65-F5344CB8AC3E}">
        <p14:creationId xmlns:p14="http://schemas.microsoft.com/office/powerpoint/2010/main" val="85375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مجموعة 10">
            <a:extLst>
              <a:ext uri="{FF2B5EF4-FFF2-40B4-BE49-F238E27FC236}">
                <a16:creationId xmlns:a16="http://schemas.microsoft.com/office/drawing/2014/main" id="{E1FD69C2-1C2F-4643-AED1-1DBABAE6CA05}"/>
              </a:ext>
            </a:extLst>
          </p:cNvPr>
          <p:cNvGrpSpPr/>
          <p:nvPr/>
        </p:nvGrpSpPr>
        <p:grpSpPr>
          <a:xfrm>
            <a:off x="692582" y="1797433"/>
            <a:ext cx="10510132" cy="2585381"/>
            <a:chOff x="692582" y="1797433"/>
            <a:chExt cx="10510132" cy="2585381"/>
          </a:xfrm>
        </p:grpSpPr>
        <p:pic>
          <p:nvPicPr>
            <p:cNvPr id="3" name="صورة 2">
              <a:extLst>
                <a:ext uri="{FF2B5EF4-FFF2-40B4-BE49-F238E27FC236}">
                  <a16:creationId xmlns:a16="http://schemas.microsoft.com/office/drawing/2014/main" id="{34EEB0AC-2D48-4FE2-B402-B342E611E5A1}"/>
                </a:ext>
              </a:extLst>
            </p:cNvPr>
            <p:cNvPicPr>
              <a:picLocks noChangeAspect="1"/>
            </p:cNvPicPr>
            <p:nvPr/>
          </p:nvPicPr>
          <p:blipFill>
            <a:blip r:embed="rId2"/>
            <a:stretch>
              <a:fillRect/>
            </a:stretch>
          </p:blipFill>
          <p:spPr>
            <a:xfrm>
              <a:off x="692582" y="1797433"/>
              <a:ext cx="10510132" cy="1513326"/>
            </a:xfrm>
            <a:prstGeom prst="rect">
              <a:avLst/>
            </a:prstGeom>
          </p:spPr>
        </p:pic>
        <p:sp>
          <p:nvSpPr>
            <p:cNvPr id="6" name="شكل بيضاوي 5">
              <a:extLst>
                <a:ext uri="{FF2B5EF4-FFF2-40B4-BE49-F238E27FC236}">
                  <a16:creationId xmlns:a16="http://schemas.microsoft.com/office/drawing/2014/main" id="{BA6C1A02-3837-4B0B-8327-C4D5AF6BC97D}"/>
                </a:ext>
              </a:extLst>
            </p:cNvPr>
            <p:cNvSpPr/>
            <p:nvPr/>
          </p:nvSpPr>
          <p:spPr>
            <a:xfrm>
              <a:off x="7714593" y="3310759"/>
              <a:ext cx="851338" cy="1040524"/>
            </a:xfrm>
            <a:prstGeom prst="ellipse">
              <a:avLst/>
            </a:prstGeom>
            <a:no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7" name="شكل بيضاوي 6">
              <a:extLst>
                <a:ext uri="{FF2B5EF4-FFF2-40B4-BE49-F238E27FC236}">
                  <a16:creationId xmlns:a16="http://schemas.microsoft.com/office/drawing/2014/main" id="{C8C3D204-FB48-44B3-9550-1F10064D9F5A}"/>
                </a:ext>
              </a:extLst>
            </p:cNvPr>
            <p:cNvSpPr/>
            <p:nvPr/>
          </p:nvSpPr>
          <p:spPr>
            <a:xfrm>
              <a:off x="5496910" y="3310759"/>
              <a:ext cx="851338" cy="1040524"/>
            </a:xfrm>
            <a:prstGeom prst="ellipse">
              <a:avLst/>
            </a:prstGeom>
            <a:no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dirty="0"/>
            </a:p>
          </p:txBody>
        </p:sp>
        <p:sp>
          <p:nvSpPr>
            <p:cNvPr id="8" name="شكل بيضاوي 7">
              <a:extLst>
                <a:ext uri="{FF2B5EF4-FFF2-40B4-BE49-F238E27FC236}">
                  <a16:creationId xmlns:a16="http://schemas.microsoft.com/office/drawing/2014/main" id="{A548F022-8553-4E3A-A8B8-CFCABD263DAA}"/>
                </a:ext>
              </a:extLst>
            </p:cNvPr>
            <p:cNvSpPr/>
            <p:nvPr/>
          </p:nvSpPr>
          <p:spPr>
            <a:xfrm>
              <a:off x="3279227" y="3342290"/>
              <a:ext cx="851338" cy="1040524"/>
            </a:xfrm>
            <a:prstGeom prst="ellipse">
              <a:avLst/>
            </a:prstGeom>
            <a:no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9" name="شكل بيضاوي 8">
              <a:extLst>
                <a:ext uri="{FF2B5EF4-FFF2-40B4-BE49-F238E27FC236}">
                  <a16:creationId xmlns:a16="http://schemas.microsoft.com/office/drawing/2014/main" id="{0FC60D0A-BCA7-4DB8-8864-8A8292739BA6}"/>
                </a:ext>
              </a:extLst>
            </p:cNvPr>
            <p:cNvSpPr/>
            <p:nvPr/>
          </p:nvSpPr>
          <p:spPr>
            <a:xfrm>
              <a:off x="9932276" y="3342290"/>
              <a:ext cx="851338" cy="1040524"/>
            </a:xfrm>
            <a:prstGeom prst="ellipse">
              <a:avLst/>
            </a:prstGeom>
            <a:no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dirty="0"/>
            </a:p>
          </p:txBody>
        </p:sp>
        <p:sp>
          <p:nvSpPr>
            <p:cNvPr id="10" name="شكل بيضاوي 9">
              <a:extLst>
                <a:ext uri="{FF2B5EF4-FFF2-40B4-BE49-F238E27FC236}">
                  <a16:creationId xmlns:a16="http://schemas.microsoft.com/office/drawing/2014/main" id="{CB3DEF85-6D9C-4885-AD31-168E4A901E76}"/>
                </a:ext>
              </a:extLst>
            </p:cNvPr>
            <p:cNvSpPr/>
            <p:nvPr/>
          </p:nvSpPr>
          <p:spPr>
            <a:xfrm>
              <a:off x="1242848" y="3310759"/>
              <a:ext cx="851338" cy="1040524"/>
            </a:xfrm>
            <a:prstGeom prst="ellipse">
              <a:avLst/>
            </a:prstGeom>
            <a:no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sp>
        <p:nvSpPr>
          <p:cNvPr id="13" name="مربع نص 12">
            <a:extLst>
              <a:ext uri="{FF2B5EF4-FFF2-40B4-BE49-F238E27FC236}">
                <a16:creationId xmlns:a16="http://schemas.microsoft.com/office/drawing/2014/main" id="{A92A5442-BBB2-4282-8AC6-02AE7B3C8265}"/>
              </a:ext>
            </a:extLst>
          </p:cNvPr>
          <p:cNvSpPr txBox="1"/>
          <p:nvPr/>
        </p:nvSpPr>
        <p:spPr>
          <a:xfrm>
            <a:off x="7714593" y="3538633"/>
            <a:ext cx="574127" cy="584775"/>
          </a:xfrm>
          <a:prstGeom prst="rect">
            <a:avLst/>
          </a:prstGeom>
          <a:noFill/>
        </p:spPr>
        <p:txBody>
          <a:bodyPr wrap="square">
            <a:spAutoFit/>
          </a:bodyPr>
          <a:lstStyle/>
          <a:p>
            <a:r>
              <a:rPr lang="ar-EG" sz="3200" b="1" dirty="0"/>
              <a:t>√</a:t>
            </a:r>
            <a:endParaRPr lang="ar-EG" sz="3200" dirty="0"/>
          </a:p>
        </p:txBody>
      </p:sp>
      <p:sp>
        <p:nvSpPr>
          <p:cNvPr id="14" name="مربع نص 13">
            <a:extLst>
              <a:ext uri="{FF2B5EF4-FFF2-40B4-BE49-F238E27FC236}">
                <a16:creationId xmlns:a16="http://schemas.microsoft.com/office/drawing/2014/main" id="{EF654CD8-4721-40C1-BD41-7ED16547B7EC}"/>
              </a:ext>
            </a:extLst>
          </p:cNvPr>
          <p:cNvSpPr txBox="1"/>
          <p:nvPr/>
        </p:nvSpPr>
        <p:spPr>
          <a:xfrm>
            <a:off x="3312072" y="3515710"/>
            <a:ext cx="574127" cy="584775"/>
          </a:xfrm>
          <a:prstGeom prst="rect">
            <a:avLst/>
          </a:prstGeom>
          <a:noFill/>
        </p:spPr>
        <p:txBody>
          <a:bodyPr wrap="square">
            <a:spAutoFit/>
          </a:bodyPr>
          <a:lstStyle/>
          <a:p>
            <a:r>
              <a:rPr lang="ar-EG" sz="3200" b="1" dirty="0"/>
              <a:t>√</a:t>
            </a:r>
            <a:endParaRPr lang="ar-EG" sz="3200" dirty="0"/>
          </a:p>
        </p:txBody>
      </p:sp>
    </p:spTree>
    <p:extLst>
      <p:ext uri="{BB962C8B-B14F-4D97-AF65-F5344CB8AC3E}">
        <p14:creationId xmlns:p14="http://schemas.microsoft.com/office/powerpoint/2010/main" val="279200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BBC7432-2249-4E38-BDFE-C07E78059DB8}"/>
              </a:ext>
            </a:extLst>
          </p:cNvPr>
          <p:cNvSpPr txBox="1"/>
          <p:nvPr/>
        </p:nvSpPr>
        <p:spPr>
          <a:xfrm>
            <a:off x="5009036" y="1987082"/>
            <a:ext cx="6096000" cy="1861006"/>
          </a:xfrm>
          <a:prstGeom prst="flowChartTerminator">
            <a:avLst/>
          </a:prstGeom>
          <a:solidFill>
            <a:srgbClr val="FED8F9"/>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EG" sz="4000" b="1" dirty="0"/>
              <a:t>افتح برنامج الرسام وارسم جملًا.</a:t>
            </a:r>
          </a:p>
        </p:txBody>
      </p:sp>
      <p:pic>
        <p:nvPicPr>
          <p:cNvPr id="4" name="صورة 3">
            <a:extLst>
              <a:ext uri="{FF2B5EF4-FFF2-40B4-BE49-F238E27FC236}">
                <a16:creationId xmlns:a16="http://schemas.microsoft.com/office/drawing/2014/main" id="{222CEE0B-3F10-4F82-A3F5-C303D19D75B6}"/>
              </a:ext>
            </a:extLst>
          </p:cNvPr>
          <p:cNvPicPr>
            <a:picLocks noChangeAspect="1"/>
          </p:cNvPicPr>
          <p:nvPr/>
        </p:nvPicPr>
        <p:blipFill>
          <a:blip r:embed="rId2"/>
          <a:stretch>
            <a:fillRect/>
          </a:stretch>
        </p:blipFill>
        <p:spPr>
          <a:xfrm>
            <a:off x="834117" y="1135175"/>
            <a:ext cx="4174919" cy="4587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7881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22CEE0B-3F10-4F82-A3F5-C303D19D75B6}"/>
              </a:ext>
            </a:extLst>
          </p:cNvPr>
          <p:cNvPicPr>
            <a:picLocks noChangeAspect="1"/>
          </p:cNvPicPr>
          <p:nvPr/>
        </p:nvPicPr>
        <p:blipFill>
          <a:blip r:embed="rId2"/>
          <a:stretch>
            <a:fillRect/>
          </a:stretch>
        </p:blipFill>
        <p:spPr>
          <a:xfrm>
            <a:off x="834117" y="1135175"/>
            <a:ext cx="4174919" cy="4587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مربع نص 4">
            <a:extLst>
              <a:ext uri="{FF2B5EF4-FFF2-40B4-BE49-F238E27FC236}">
                <a16:creationId xmlns:a16="http://schemas.microsoft.com/office/drawing/2014/main" id="{7B2148CA-3FA7-4E46-B0B4-F896F07141DA}"/>
              </a:ext>
            </a:extLst>
          </p:cNvPr>
          <p:cNvSpPr txBox="1"/>
          <p:nvPr/>
        </p:nvSpPr>
        <p:spPr>
          <a:xfrm>
            <a:off x="5049610" y="1138236"/>
            <a:ext cx="6096000" cy="995422"/>
          </a:xfrm>
          <a:prstGeom prst="flowChartTerminator">
            <a:avLst/>
          </a:prstGeom>
          <a:solidFill>
            <a:srgbClr val="FED8F9"/>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EG" sz="4000" b="1" dirty="0"/>
              <a:t>احفظ عملك</a:t>
            </a:r>
          </a:p>
        </p:txBody>
      </p:sp>
      <p:sp>
        <p:nvSpPr>
          <p:cNvPr id="7" name="مربع نص 6">
            <a:extLst>
              <a:ext uri="{FF2B5EF4-FFF2-40B4-BE49-F238E27FC236}">
                <a16:creationId xmlns:a16="http://schemas.microsoft.com/office/drawing/2014/main" id="{1924605D-AF1C-40FD-B90E-C703532A7401}"/>
              </a:ext>
            </a:extLst>
          </p:cNvPr>
          <p:cNvSpPr txBox="1"/>
          <p:nvPr/>
        </p:nvSpPr>
        <p:spPr>
          <a:xfrm>
            <a:off x="5049610" y="3031953"/>
            <a:ext cx="6096000" cy="1861006"/>
          </a:xfrm>
          <a:prstGeom prst="flowChartTerminator">
            <a:avLst/>
          </a:prstGeom>
          <a:solidFill>
            <a:srgbClr val="FED8F9"/>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EG" sz="4000" b="1" dirty="0"/>
              <a:t>انتقل إلى عرض تفصيلي واكتب حجم الملف.</a:t>
            </a:r>
          </a:p>
        </p:txBody>
      </p:sp>
      <p:sp>
        <p:nvSpPr>
          <p:cNvPr id="8" name="مربع نص 7">
            <a:extLst>
              <a:ext uri="{FF2B5EF4-FFF2-40B4-BE49-F238E27FC236}">
                <a16:creationId xmlns:a16="http://schemas.microsoft.com/office/drawing/2014/main" id="{F0BD90B3-E3E1-4A3C-879F-3EC1A87D9CCA}"/>
              </a:ext>
            </a:extLst>
          </p:cNvPr>
          <p:cNvSpPr txBox="1"/>
          <p:nvPr/>
        </p:nvSpPr>
        <p:spPr>
          <a:xfrm>
            <a:off x="5049610" y="5002975"/>
            <a:ext cx="6096000" cy="995422"/>
          </a:xfrm>
          <a:prstGeom prst="flowChartTerminator">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ar-EG" sz="4000" b="1" dirty="0"/>
          </a:p>
        </p:txBody>
      </p:sp>
      <p:sp>
        <p:nvSpPr>
          <p:cNvPr id="9" name="سهم: منحني لليسار 8">
            <a:extLst>
              <a:ext uri="{FF2B5EF4-FFF2-40B4-BE49-F238E27FC236}">
                <a16:creationId xmlns:a16="http://schemas.microsoft.com/office/drawing/2014/main" id="{811F3823-8FC4-46DB-9188-0A2D2032F5C0}"/>
              </a:ext>
            </a:extLst>
          </p:cNvPr>
          <p:cNvSpPr/>
          <p:nvPr/>
        </p:nvSpPr>
        <p:spPr>
          <a:xfrm rot="10012491" flipV="1">
            <a:off x="4877320" y="1915183"/>
            <a:ext cx="687977" cy="1374648"/>
          </a:xfrm>
          <a:prstGeom prst="curved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Tree>
    <p:extLst>
      <p:ext uri="{BB962C8B-B14F-4D97-AF65-F5344CB8AC3E}">
        <p14:creationId xmlns:p14="http://schemas.microsoft.com/office/powerpoint/2010/main" val="35155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22CEE0B-3F10-4F82-A3F5-C303D19D75B6}"/>
              </a:ext>
            </a:extLst>
          </p:cNvPr>
          <p:cNvPicPr>
            <a:picLocks noChangeAspect="1"/>
          </p:cNvPicPr>
          <p:nvPr/>
        </p:nvPicPr>
        <p:blipFill>
          <a:blip r:embed="rId2"/>
          <a:stretch>
            <a:fillRect/>
          </a:stretch>
        </p:blipFill>
        <p:spPr>
          <a:xfrm>
            <a:off x="834117" y="1135175"/>
            <a:ext cx="4174919" cy="4587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مربع نص 9">
            <a:extLst>
              <a:ext uri="{FF2B5EF4-FFF2-40B4-BE49-F238E27FC236}">
                <a16:creationId xmlns:a16="http://schemas.microsoft.com/office/drawing/2014/main" id="{45014758-24F8-46E7-8FB8-4732D5AAED0F}"/>
              </a:ext>
            </a:extLst>
          </p:cNvPr>
          <p:cNvSpPr txBox="1"/>
          <p:nvPr/>
        </p:nvSpPr>
        <p:spPr>
          <a:xfrm>
            <a:off x="5009036" y="1135175"/>
            <a:ext cx="6096000" cy="3592175"/>
          </a:xfrm>
          <a:prstGeom prst="flowChartTerminator">
            <a:avLst/>
          </a:prstGeom>
          <a:solidFill>
            <a:srgbClr val="FED8F9"/>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EG" sz="4000" b="1" dirty="0"/>
              <a:t>اضغط الملف الذي قمت بإنشائه واكتب الحجم الجديد للملف المضغوط والنسبة المئوية للضغط.</a:t>
            </a:r>
          </a:p>
        </p:txBody>
      </p:sp>
      <p:sp>
        <p:nvSpPr>
          <p:cNvPr id="11" name="مربع نص 10">
            <a:extLst>
              <a:ext uri="{FF2B5EF4-FFF2-40B4-BE49-F238E27FC236}">
                <a16:creationId xmlns:a16="http://schemas.microsoft.com/office/drawing/2014/main" id="{A3A6B9BC-8549-4E2E-8A30-C8232ABAE7BA}"/>
              </a:ext>
            </a:extLst>
          </p:cNvPr>
          <p:cNvSpPr txBox="1"/>
          <p:nvPr/>
        </p:nvSpPr>
        <p:spPr>
          <a:xfrm>
            <a:off x="5049610" y="5002975"/>
            <a:ext cx="6096000" cy="995422"/>
          </a:xfrm>
          <a:prstGeom prst="flowChartTerminator">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ar-EG" sz="4000" b="1" dirty="0"/>
          </a:p>
        </p:txBody>
      </p:sp>
    </p:spTree>
    <p:extLst>
      <p:ext uri="{BB962C8B-B14F-4D97-AF65-F5344CB8AC3E}">
        <p14:creationId xmlns:p14="http://schemas.microsoft.com/office/powerpoint/2010/main" val="285090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22CEE0B-3F10-4F82-A3F5-C303D19D75B6}"/>
              </a:ext>
            </a:extLst>
          </p:cNvPr>
          <p:cNvPicPr>
            <a:picLocks noChangeAspect="1"/>
          </p:cNvPicPr>
          <p:nvPr/>
        </p:nvPicPr>
        <p:blipFill>
          <a:blip r:embed="rId2"/>
          <a:stretch>
            <a:fillRect/>
          </a:stretch>
        </p:blipFill>
        <p:spPr>
          <a:xfrm>
            <a:off x="834117" y="1135175"/>
            <a:ext cx="4174919" cy="4587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مربع نص 9">
            <a:extLst>
              <a:ext uri="{FF2B5EF4-FFF2-40B4-BE49-F238E27FC236}">
                <a16:creationId xmlns:a16="http://schemas.microsoft.com/office/drawing/2014/main" id="{45014758-24F8-46E7-8FB8-4732D5AAED0F}"/>
              </a:ext>
            </a:extLst>
          </p:cNvPr>
          <p:cNvSpPr txBox="1"/>
          <p:nvPr/>
        </p:nvSpPr>
        <p:spPr>
          <a:xfrm>
            <a:off x="5009036" y="1135175"/>
            <a:ext cx="6096000" cy="1861006"/>
          </a:xfrm>
          <a:prstGeom prst="flowChartTerminator">
            <a:avLst/>
          </a:prstGeom>
          <a:solidFill>
            <a:srgbClr val="FED8F9"/>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EG" sz="4000" b="1" dirty="0"/>
              <a:t>هل تستطيع رؤية الاختلافات في الضغط؟</a:t>
            </a:r>
          </a:p>
        </p:txBody>
      </p:sp>
      <p:sp>
        <p:nvSpPr>
          <p:cNvPr id="11" name="مربع نص 10">
            <a:extLst>
              <a:ext uri="{FF2B5EF4-FFF2-40B4-BE49-F238E27FC236}">
                <a16:creationId xmlns:a16="http://schemas.microsoft.com/office/drawing/2014/main" id="{A3A6B9BC-8549-4E2E-8A30-C8232ABAE7BA}"/>
              </a:ext>
            </a:extLst>
          </p:cNvPr>
          <p:cNvSpPr txBox="1"/>
          <p:nvPr/>
        </p:nvSpPr>
        <p:spPr>
          <a:xfrm>
            <a:off x="5009036" y="2866369"/>
            <a:ext cx="6096000" cy="995422"/>
          </a:xfrm>
          <a:prstGeom prst="flowChartTerminator">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ar-EG" sz="4000" b="1" dirty="0"/>
          </a:p>
        </p:txBody>
      </p:sp>
      <p:sp>
        <p:nvSpPr>
          <p:cNvPr id="2" name="سهم: منحني لليسار 1">
            <a:extLst>
              <a:ext uri="{FF2B5EF4-FFF2-40B4-BE49-F238E27FC236}">
                <a16:creationId xmlns:a16="http://schemas.microsoft.com/office/drawing/2014/main" id="{EAB2D0B3-49AD-4CCC-BD75-ED35C4EF7BFA}"/>
              </a:ext>
            </a:extLst>
          </p:cNvPr>
          <p:cNvSpPr/>
          <p:nvPr/>
        </p:nvSpPr>
        <p:spPr>
          <a:xfrm>
            <a:off x="8207829" y="3861791"/>
            <a:ext cx="870857" cy="1210952"/>
          </a:xfrm>
          <a:prstGeom prst="curvedLeftArrow">
            <a:avLst/>
          </a:prstGeom>
          <a:solidFill>
            <a:srgbClr val="FED8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6" name="مربع نص 5">
            <a:extLst>
              <a:ext uri="{FF2B5EF4-FFF2-40B4-BE49-F238E27FC236}">
                <a16:creationId xmlns:a16="http://schemas.microsoft.com/office/drawing/2014/main" id="{37F2EC56-BB45-4ECC-B58B-A7C25912C1D0}"/>
              </a:ext>
            </a:extLst>
          </p:cNvPr>
          <p:cNvSpPr txBox="1"/>
          <p:nvPr/>
        </p:nvSpPr>
        <p:spPr>
          <a:xfrm>
            <a:off x="5009036" y="5374017"/>
            <a:ext cx="6096000" cy="735747"/>
          </a:xfrm>
          <a:prstGeom prst="flowChartTerminator">
            <a:avLst/>
          </a:prstGeom>
          <a:solidFill>
            <a:srgbClr val="FED8F9"/>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EG" sz="2800" b="1" dirty="0"/>
              <a:t>احذف الملفات من حاسبك بشكل نهائي</a:t>
            </a:r>
          </a:p>
        </p:txBody>
      </p:sp>
    </p:spTree>
    <p:extLst>
      <p:ext uri="{BB962C8B-B14F-4D97-AF65-F5344CB8AC3E}">
        <p14:creationId xmlns:p14="http://schemas.microsoft.com/office/powerpoint/2010/main" val="16774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12">
            <a:extLst>
              <a:ext uri="{FF2B5EF4-FFF2-40B4-BE49-F238E27FC236}">
                <a16:creationId xmlns:a16="http://schemas.microsoft.com/office/drawing/2014/main" id="{A92A5442-BBB2-4282-8AC6-02AE7B3C8265}"/>
              </a:ext>
            </a:extLst>
          </p:cNvPr>
          <p:cNvSpPr txBox="1"/>
          <p:nvPr/>
        </p:nvSpPr>
        <p:spPr>
          <a:xfrm>
            <a:off x="5603515" y="3538633"/>
            <a:ext cx="574127" cy="584775"/>
          </a:xfrm>
          <a:prstGeom prst="rect">
            <a:avLst/>
          </a:prstGeom>
          <a:noFill/>
        </p:spPr>
        <p:txBody>
          <a:bodyPr wrap="square">
            <a:spAutoFit/>
          </a:bodyPr>
          <a:lstStyle/>
          <a:p>
            <a:r>
              <a:rPr lang="ar-EG" sz="3200" b="1" dirty="0"/>
              <a:t>√</a:t>
            </a:r>
            <a:endParaRPr lang="ar-EG" sz="3200" dirty="0"/>
          </a:p>
        </p:txBody>
      </p:sp>
      <p:sp>
        <p:nvSpPr>
          <p:cNvPr id="14" name="مربع نص 13">
            <a:extLst>
              <a:ext uri="{FF2B5EF4-FFF2-40B4-BE49-F238E27FC236}">
                <a16:creationId xmlns:a16="http://schemas.microsoft.com/office/drawing/2014/main" id="{EF654CD8-4721-40C1-BD41-7ED16547B7EC}"/>
              </a:ext>
            </a:extLst>
          </p:cNvPr>
          <p:cNvSpPr txBox="1"/>
          <p:nvPr/>
        </p:nvSpPr>
        <p:spPr>
          <a:xfrm>
            <a:off x="3312072" y="3515710"/>
            <a:ext cx="574127" cy="584775"/>
          </a:xfrm>
          <a:prstGeom prst="rect">
            <a:avLst/>
          </a:prstGeom>
          <a:noFill/>
        </p:spPr>
        <p:txBody>
          <a:bodyPr wrap="square">
            <a:spAutoFit/>
          </a:bodyPr>
          <a:lstStyle/>
          <a:p>
            <a:r>
              <a:rPr lang="ar-EG" sz="3200" b="1" dirty="0"/>
              <a:t>√</a:t>
            </a:r>
            <a:endParaRPr lang="ar-EG" sz="3200" dirty="0"/>
          </a:p>
        </p:txBody>
      </p:sp>
      <p:grpSp>
        <p:nvGrpSpPr>
          <p:cNvPr id="5" name="مجموعة 4">
            <a:extLst>
              <a:ext uri="{FF2B5EF4-FFF2-40B4-BE49-F238E27FC236}">
                <a16:creationId xmlns:a16="http://schemas.microsoft.com/office/drawing/2014/main" id="{36D8EB4F-EFA6-41E3-A380-FF9C05743AF6}"/>
              </a:ext>
            </a:extLst>
          </p:cNvPr>
          <p:cNvGrpSpPr/>
          <p:nvPr/>
        </p:nvGrpSpPr>
        <p:grpSpPr>
          <a:xfrm>
            <a:off x="541837" y="1044124"/>
            <a:ext cx="11108325" cy="3338690"/>
            <a:chOff x="541837" y="1044124"/>
            <a:chExt cx="11108325" cy="3338690"/>
          </a:xfrm>
        </p:grpSpPr>
        <p:grpSp>
          <p:nvGrpSpPr>
            <p:cNvPr id="11" name="مجموعة 10">
              <a:extLst>
                <a:ext uri="{FF2B5EF4-FFF2-40B4-BE49-F238E27FC236}">
                  <a16:creationId xmlns:a16="http://schemas.microsoft.com/office/drawing/2014/main" id="{E1FD69C2-1C2F-4643-AED1-1DBABAE6CA05}"/>
                </a:ext>
              </a:extLst>
            </p:cNvPr>
            <p:cNvGrpSpPr/>
            <p:nvPr/>
          </p:nvGrpSpPr>
          <p:grpSpPr>
            <a:xfrm>
              <a:off x="1242848" y="3310759"/>
              <a:ext cx="9540766" cy="1072055"/>
              <a:chOff x="1242848" y="3310759"/>
              <a:chExt cx="9540766" cy="1072055"/>
            </a:xfrm>
          </p:grpSpPr>
          <p:sp>
            <p:nvSpPr>
              <p:cNvPr id="6" name="شكل بيضاوي 5">
                <a:extLst>
                  <a:ext uri="{FF2B5EF4-FFF2-40B4-BE49-F238E27FC236}">
                    <a16:creationId xmlns:a16="http://schemas.microsoft.com/office/drawing/2014/main" id="{BA6C1A02-3837-4B0B-8327-C4D5AF6BC97D}"/>
                  </a:ext>
                </a:extLst>
              </p:cNvPr>
              <p:cNvSpPr/>
              <p:nvPr/>
            </p:nvSpPr>
            <p:spPr>
              <a:xfrm>
                <a:off x="7714593" y="3310759"/>
                <a:ext cx="851338" cy="1040524"/>
              </a:xfrm>
              <a:prstGeom prst="ellipse">
                <a:avLst/>
              </a:prstGeom>
              <a:no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7" name="شكل بيضاوي 6">
                <a:extLst>
                  <a:ext uri="{FF2B5EF4-FFF2-40B4-BE49-F238E27FC236}">
                    <a16:creationId xmlns:a16="http://schemas.microsoft.com/office/drawing/2014/main" id="{C8C3D204-FB48-44B3-9550-1F10064D9F5A}"/>
                  </a:ext>
                </a:extLst>
              </p:cNvPr>
              <p:cNvSpPr/>
              <p:nvPr/>
            </p:nvSpPr>
            <p:spPr>
              <a:xfrm>
                <a:off x="5496910" y="3310759"/>
                <a:ext cx="851338" cy="1040524"/>
              </a:xfrm>
              <a:prstGeom prst="ellipse">
                <a:avLst/>
              </a:prstGeom>
              <a:no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dirty="0"/>
              </a:p>
            </p:txBody>
          </p:sp>
          <p:sp>
            <p:nvSpPr>
              <p:cNvPr id="8" name="شكل بيضاوي 7">
                <a:extLst>
                  <a:ext uri="{FF2B5EF4-FFF2-40B4-BE49-F238E27FC236}">
                    <a16:creationId xmlns:a16="http://schemas.microsoft.com/office/drawing/2014/main" id="{A548F022-8553-4E3A-A8B8-CFCABD263DAA}"/>
                  </a:ext>
                </a:extLst>
              </p:cNvPr>
              <p:cNvSpPr/>
              <p:nvPr/>
            </p:nvSpPr>
            <p:spPr>
              <a:xfrm>
                <a:off x="3279227" y="3342290"/>
                <a:ext cx="851338" cy="1040524"/>
              </a:xfrm>
              <a:prstGeom prst="ellipse">
                <a:avLst/>
              </a:prstGeom>
              <a:no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9" name="شكل بيضاوي 8">
                <a:extLst>
                  <a:ext uri="{FF2B5EF4-FFF2-40B4-BE49-F238E27FC236}">
                    <a16:creationId xmlns:a16="http://schemas.microsoft.com/office/drawing/2014/main" id="{0FC60D0A-BCA7-4DB8-8864-8A8292739BA6}"/>
                  </a:ext>
                </a:extLst>
              </p:cNvPr>
              <p:cNvSpPr/>
              <p:nvPr/>
            </p:nvSpPr>
            <p:spPr>
              <a:xfrm>
                <a:off x="9932276" y="3342290"/>
                <a:ext cx="851338" cy="1040524"/>
              </a:xfrm>
              <a:prstGeom prst="ellipse">
                <a:avLst/>
              </a:prstGeom>
              <a:no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dirty="0"/>
              </a:p>
            </p:txBody>
          </p:sp>
          <p:sp>
            <p:nvSpPr>
              <p:cNvPr id="10" name="شكل بيضاوي 9">
                <a:extLst>
                  <a:ext uri="{FF2B5EF4-FFF2-40B4-BE49-F238E27FC236}">
                    <a16:creationId xmlns:a16="http://schemas.microsoft.com/office/drawing/2014/main" id="{CB3DEF85-6D9C-4885-AD31-168E4A901E76}"/>
                  </a:ext>
                </a:extLst>
              </p:cNvPr>
              <p:cNvSpPr/>
              <p:nvPr/>
            </p:nvSpPr>
            <p:spPr>
              <a:xfrm>
                <a:off x="1242848" y="3310759"/>
                <a:ext cx="851338" cy="1040524"/>
              </a:xfrm>
              <a:prstGeom prst="ellipse">
                <a:avLst/>
              </a:prstGeom>
              <a:noFill/>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pic>
          <p:nvPicPr>
            <p:cNvPr id="4" name="صورة 3">
              <a:extLst>
                <a:ext uri="{FF2B5EF4-FFF2-40B4-BE49-F238E27FC236}">
                  <a16:creationId xmlns:a16="http://schemas.microsoft.com/office/drawing/2014/main" id="{C0BDD568-37BB-4B6C-9EC7-518C5C1F1B91}"/>
                </a:ext>
              </a:extLst>
            </p:cNvPr>
            <p:cNvPicPr>
              <a:picLocks noChangeAspect="1"/>
            </p:cNvPicPr>
            <p:nvPr/>
          </p:nvPicPr>
          <p:blipFill>
            <a:blip r:embed="rId2"/>
            <a:stretch>
              <a:fillRect/>
            </a:stretch>
          </p:blipFill>
          <p:spPr>
            <a:xfrm>
              <a:off x="541837" y="1044124"/>
              <a:ext cx="11108325" cy="1806369"/>
            </a:xfrm>
            <a:prstGeom prst="rect">
              <a:avLst/>
            </a:prstGeom>
          </p:spPr>
        </p:pic>
      </p:grpSp>
    </p:spTree>
    <p:extLst>
      <p:ext uri="{BB962C8B-B14F-4D97-AF65-F5344CB8AC3E}">
        <p14:creationId xmlns:p14="http://schemas.microsoft.com/office/powerpoint/2010/main" val="757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2</a:t>
            </a:r>
            <a:endParaRPr lang="ar-EG" sz="3200" b="1" dirty="0"/>
          </a:p>
        </p:txBody>
      </p:sp>
    </p:spTree>
    <p:extLst>
      <p:ext uri="{BB962C8B-B14F-4D97-AF65-F5344CB8AC3E}">
        <p14:creationId xmlns:p14="http://schemas.microsoft.com/office/powerpoint/2010/main" val="1977963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4005943" y="2362200"/>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tx1"/>
                </a:solidFill>
              </a:rPr>
              <a:t>إنشاء الاختصارات</a:t>
            </a:r>
          </a:p>
        </p:txBody>
      </p:sp>
    </p:spTree>
    <p:extLst>
      <p:ext uri="{BB962C8B-B14F-4D97-AF65-F5344CB8AC3E}">
        <p14:creationId xmlns:p14="http://schemas.microsoft.com/office/powerpoint/2010/main" val="742114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1074</Words>
  <Application>Microsoft Office PowerPoint</Application>
  <PresentationFormat>شاشة عريضة</PresentationFormat>
  <Paragraphs>153</Paragraphs>
  <Slides>63</Slides>
  <Notes>0</Notes>
  <HiddenSlides>3</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63</vt:i4>
      </vt:variant>
    </vt:vector>
  </HeadingPairs>
  <TitlesOfParts>
    <vt:vector size="68"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15</cp:revision>
  <dcterms:created xsi:type="dcterms:W3CDTF">2021-08-03T11:02:25Z</dcterms:created>
  <dcterms:modified xsi:type="dcterms:W3CDTF">2021-08-05T06:48:20Z</dcterms:modified>
</cp:coreProperties>
</file>