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88" r:id="rId2"/>
    <p:sldId id="257" r:id="rId3"/>
    <p:sldId id="258" r:id="rId4"/>
    <p:sldId id="259" r:id="rId5"/>
    <p:sldId id="260" r:id="rId6"/>
    <p:sldId id="261" r:id="rId7"/>
    <p:sldId id="262" r:id="rId8"/>
    <p:sldId id="266" r:id="rId9"/>
    <p:sldId id="263" r:id="rId10"/>
    <p:sldId id="264" r:id="rId11"/>
    <p:sldId id="265" r:id="rId12"/>
    <p:sldId id="274" r:id="rId13"/>
    <p:sldId id="267" r:id="rId14"/>
    <p:sldId id="268" r:id="rId15"/>
    <p:sldId id="269" r:id="rId16"/>
    <p:sldId id="270" r:id="rId17"/>
    <p:sldId id="271" r:id="rId18"/>
    <p:sldId id="272" r:id="rId19"/>
    <p:sldId id="275" r:id="rId20"/>
    <p:sldId id="273"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6600CC"/>
    <a:srgbClr val="00FF00"/>
    <a:srgbClr val="FFFF00"/>
    <a:srgbClr val="3399FF"/>
    <a:srgbClr val="FFCC00"/>
    <a:srgbClr val="003300"/>
    <a:srgbClr val="99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4737" autoAdjust="0"/>
    <p:restoredTop sz="94660"/>
  </p:normalViewPr>
  <p:slideViewPr>
    <p:cSldViewPr>
      <p:cViewPr varScale="1">
        <p:scale>
          <a:sx n="66" d="100"/>
          <a:sy n="66" d="100"/>
        </p:scale>
        <p:origin x="-192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547DF0D0-65D7-440A-A1B8-ED25010FB636}"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CC329C1-DDE9-4270-B866-53CADD402DD8}" type="slidenum">
              <a:rPr lang="ar-EG"/>
              <a:pPr>
                <a:defRPr/>
              </a:pPr>
              <a:t>‹#›</a:t>
            </a:fld>
            <a:endParaRPr lang="ar-EG"/>
          </a:p>
        </p:txBody>
      </p:sp>
    </p:spTree>
  </p:cSld>
  <p:clrMapOvr>
    <a:masterClrMapping/>
  </p:clrMapOvr>
  <p:transition>
    <p:sndAc>
      <p:stSnd>
        <p:snd r:embed="rId1" name="onlin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891ADE6D-64CB-438B-8747-7AA6CFC820BD}"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6A752A41-8F65-4B21-9763-96B429896D1A}" type="slidenum">
              <a:rPr lang="ar-EG"/>
              <a:pPr>
                <a:defRPr/>
              </a:pPr>
              <a:t>‹#›</a:t>
            </a:fld>
            <a:endParaRPr lang="ar-EG"/>
          </a:p>
        </p:txBody>
      </p:sp>
    </p:spTree>
  </p:cSld>
  <p:clrMapOvr>
    <a:masterClrMapping/>
  </p:clrMapOvr>
  <p:transition>
    <p:sndAc>
      <p:stSnd>
        <p:snd r:embed="rId1" name="onlin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8BA53A0-49F8-4AB2-AB4E-260E1113161C}"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9422666-F739-4324-95D2-C8FAD50C1014}" type="slidenum">
              <a:rPr lang="ar-EG"/>
              <a:pPr>
                <a:defRPr/>
              </a:pPr>
              <a:t>‹#›</a:t>
            </a:fld>
            <a:endParaRPr lang="ar-EG"/>
          </a:p>
        </p:txBody>
      </p:sp>
    </p:spTree>
  </p:cSld>
  <p:clrMapOvr>
    <a:masterClrMapping/>
  </p:clrMapOvr>
  <p:transition>
    <p:sndAc>
      <p:stSnd>
        <p:snd r:embed="rId1" name="onlin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49067DC-A3C8-48A5-B6EA-905A5B8CFFC0}"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01A7BB5-CBCC-4DCB-9A3F-00B714370A2D}" type="slidenum">
              <a:rPr lang="ar-EG"/>
              <a:pPr>
                <a:defRPr/>
              </a:pPr>
              <a:t>‹#›</a:t>
            </a:fld>
            <a:endParaRPr lang="ar-EG"/>
          </a:p>
        </p:txBody>
      </p:sp>
    </p:spTree>
  </p:cSld>
  <p:clrMapOvr>
    <a:masterClrMapping/>
  </p:clrMapOvr>
  <p:transition>
    <p:sndAc>
      <p:stSnd>
        <p:snd r:embed="rId1" name="onlin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C4A893-03E6-4A76-9F86-23AAAC4B1511}"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F46E995-EBB8-499E-B763-85184E500C02}" type="slidenum">
              <a:rPr lang="ar-EG"/>
              <a:pPr>
                <a:defRPr/>
              </a:pPr>
              <a:t>‹#›</a:t>
            </a:fld>
            <a:endParaRPr lang="ar-EG"/>
          </a:p>
        </p:txBody>
      </p:sp>
    </p:spTree>
  </p:cSld>
  <p:clrMapOvr>
    <a:masterClrMapping/>
  </p:clrMapOvr>
  <p:transition>
    <p:sndAc>
      <p:stSnd>
        <p:snd r:embed="rId1" name="onlin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F4135D9E-CDA7-49BB-8865-BA2617AA30C9}"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6821CF5B-CB48-4764-9272-875138ADC477}" type="slidenum">
              <a:rPr lang="ar-EG"/>
              <a:pPr>
                <a:defRPr/>
              </a:pPr>
              <a:t>‹#›</a:t>
            </a:fld>
            <a:endParaRPr lang="ar-EG"/>
          </a:p>
        </p:txBody>
      </p:sp>
    </p:spTree>
  </p:cSld>
  <p:clrMapOvr>
    <a:masterClrMapping/>
  </p:clrMapOvr>
  <p:transition>
    <p:sndAc>
      <p:stSnd>
        <p:snd r:embed="rId1" name="onlin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8AA25BEB-C409-4786-AB33-85C1CB872133}" type="datetimeFigureOut">
              <a:rPr lang="ar-EG"/>
              <a:pPr>
                <a:defRPr/>
              </a:pPr>
              <a:t>25/01/1438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A7B8FF5F-4B22-4071-9E36-ABF9E8BAFB1A}" type="slidenum">
              <a:rPr lang="ar-EG"/>
              <a:pPr>
                <a:defRPr/>
              </a:pPr>
              <a:t>‹#›</a:t>
            </a:fld>
            <a:endParaRPr lang="ar-EG"/>
          </a:p>
        </p:txBody>
      </p:sp>
    </p:spTree>
  </p:cSld>
  <p:clrMapOvr>
    <a:masterClrMapping/>
  </p:clrMapOvr>
  <p:transition>
    <p:sndAc>
      <p:stSnd>
        <p:snd r:embed="rId1" name="onlin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0A9C2F70-A3B5-432F-B6E8-BECD57A49E8D}" type="datetimeFigureOut">
              <a:rPr lang="ar-EG"/>
              <a:pPr>
                <a:defRPr/>
              </a:pPr>
              <a:t>25/01/1438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8AF17C09-DB17-4A16-BC9D-DB2E8CE4F2CA}" type="slidenum">
              <a:rPr lang="ar-EG"/>
              <a:pPr>
                <a:defRPr/>
              </a:pPr>
              <a:t>‹#›</a:t>
            </a:fld>
            <a:endParaRPr lang="ar-EG"/>
          </a:p>
        </p:txBody>
      </p:sp>
    </p:spTree>
  </p:cSld>
  <p:clrMapOvr>
    <a:masterClrMapping/>
  </p:clrMapOvr>
  <p:transition>
    <p:sndAc>
      <p:stSnd>
        <p:snd r:embed="rId1" name="onlin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560BAF-4E07-4ECC-B611-87EF5B3FAD24}" type="datetimeFigureOut">
              <a:rPr lang="ar-EG"/>
              <a:pPr>
                <a:defRPr/>
              </a:pPr>
              <a:t>25/01/1438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425FB0FA-F235-4A19-9AE5-130746BC8B7C}" type="slidenum">
              <a:rPr lang="ar-EG"/>
              <a:pPr>
                <a:defRPr/>
              </a:pPr>
              <a:t>‹#›</a:t>
            </a:fld>
            <a:endParaRPr lang="ar-EG"/>
          </a:p>
        </p:txBody>
      </p:sp>
    </p:spTree>
  </p:cSld>
  <p:clrMapOvr>
    <a:masterClrMapping/>
  </p:clrMapOvr>
  <p:transition>
    <p:sndAc>
      <p:stSnd>
        <p:snd r:embed="rId1" name="onlin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6B4364-C207-454B-9C69-D40FD33D2280}"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0FEF6E48-094D-4333-A734-610AAF53DBEC}" type="slidenum">
              <a:rPr lang="ar-EG"/>
              <a:pPr>
                <a:defRPr/>
              </a:pPr>
              <a:t>‹#›</a:t>
            </a:fld>
            <a:endParaRPr lang="ar-EG"/>
          </a:p>
        </p:txBody>
      </p:sp>
    </p:spTree>
  </p:cSld>
  <p:clrMapOvr>
    <a:masterClrMapping/>
  </p:clrMapOvr>
  <p:transition>
    <p:sndAc>
      <p:stSnd>
        <p:snd r:embed="rId1" name="onlin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786966-3F71-4FB4-8F18-7F7479FB8805}"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6EF7E89-73C5-40B1-A656-2AB62F2A78C6}" type="slidenum">
              <a:rPr lang="ar-EG"/>
              <a:pPr>
                <a:defRPr/>
              </a:pPr>
              <a:t>‹#›</a:t>
            </a:fld>
            <a:endParaRPr lang="ar-EG"/>
          </a:p>
        </p:txBody>
      </p:sp>
    </p:spTree>
  </p:cSld>
  <p:clrMapOvr>
    <a:masterClrMapping/>
  </p:clrMapOvr>
  <p:transition>
    <p:sndAc>
      <p:stSnd>
        <p:snd r:embed="rId1" name="onlin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FEC54F3-832E-4069-9853-305781EFDFBD}" type="datetimeFigureOut">
              <a:rPr lang="ar-EG"/>
              <a:pPr>
                <a:defRPr/>
              </a:pPr>
              <a:t>25/01/1438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227FB16-B44C-4C59-858F-505E75C066E0}"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ndAc>
      <p:stSnd>
        <p:snd r:embed="rId13" name="online.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audio" Target="../media/audio15.wav"/></Relationships>
</file>

<file path=ppt/slides/_rels/slide10.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8.wav"/><Relationship Id="rId5" Type="http://schemas.openxmlformats.org/officeDocument/2006/relationships/audio" Target="../media/audio35.wav"/><Relationship Id="rId4" Type="http://schemas.openxmlformats.org/officeDocument/2006/relationships/audio" Target="../media/audio47.wav"/></Relationships>
</file>

<file path=ppt/slides/_rels/slide11.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0.wav"/><Relationship Id="rId5" Type="http://schemas.openxmlformats.org/officeDocument/2006/relationships/audio" Target="../media/audio39.wav"/><Relationship Id="rId4" Type="http://schemas.openxmlformats.org/officeDocument/2006/relationships/audio" Target="../media/audio49.wav"/></Relationships>
</file>

<file path=ppt/slides/_rels/slide12.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3.wav"/><Relationship Id="rId4" Type="http://schemas.openxmlformats.org/officeDocument/2006/relationships/audio" Target="../media/audio52.wav"/></Relationships>
</file>

<file path=ppt/slides/_rels/slide13.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audio" Target="../media/audio1.wav"/><Relationship Id="rId16" Type="http://schemas.openxmlformats.org/officeDocument/2006/relationships/audio" Target="../media/audio67.wav"/><Relationship Id="rId1" Type="http://schemas.openxmlformats.org/officeDocument/2006/relationships/slideLayout" Target="../slideLayouts/slideLayout7.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5" Type="http://schemas.openxmlformats.org/officeDocument/2006/relationships/audio" Target="../media/audio6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s>
</file>

<file path=ppt/slides/_rels/slide14.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70.wav"/><Relationship Id="rId4" Type="http://schemas.openxmlformats.org/officeDocument/2006/relationships/audio" Target="../media/audio69.wav"/></Relationships>
</file>

<file path=ppt/slides/_rels/slide15.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3" Type="http://schemas.openxmlformats.org/officeDocument/2006/relationships/audio" Target="../media/audio71.wav"/><Relationship Id="rId7" Type="http://schemas.openxmlformats.org/officeDocument/2006/relationships/audio" Target="../media/audio75.wav"/><Relationship Id="rId12" Type="http://schemas.openxmlformats.org/officeDocument/2006/relationships/audio" Target="../media/audio80.wav"/><Relationship Id="rId17" Type="http://schemas.openxmlformats.org/officeDocument/2006/relationships/audio" Target="../media/audio85.wav"/><Relationship Id="rId2" Type="http://schemas.openxmlformats.org/officeDocument/2006/relationships/audio" Target="../media/audio1.wav"/><Relationship Id="rId16" Type="http://schemas.openxmlformats.org/officeDocument/2006/relationships/audio" Target="../media/audio84.wav"/><Relationship Id="rId1" Type="http://schemas.openxmlformats.org/officeDocument/2006/relationships/slideLayout" Target="../slideLayouts/slideLayout7.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audio" Target="../media/audio73.wav"/><Relationship Id="rId15" Type="http://schemas.openxmlformats.org/officeDocument/2006/relationships/audio" Target="../media/audio83.wav"/><Relationship Id="rId10" Type="http://schemas.openxmlformats.org/officeDocument/2006/relationships/audio" Target="../media/audio78.wav"/><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audio" Target="../media/audio82.wav"/></Relationships>
</file>

<file path=ppt/slides/_rels/slide16.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87.wav"/></Relationships>
</file>

<file path=ppt/slides/_rels/slide17.xml.rels><?xml version="1.0" encoding="UTF-8" standalone="yes"?>
<Relationships xmlns="http://schemas.openxmlformats.org/package/2006/relationships"><Relationship Id="rId3" Type="http://schemas.openxmlformats.org/officeDocument/2006/relationships/audio" Target="../media/audio88.wav"/><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s>
</file>

<file path=ppt/slides/_rels/slide18.xml.rels><?xml version="1.0" encoding="UTF-8" standalone="yes"?>
<Relationships xmlns="http://schemas.openxmlformats.org/package/2006/relationships"><Relationship Id="rId3" Type="http://schemas.openxmlformats.org/officeDocument/2006/relationships/audio" Target="../media/audio9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94.wav"/><Relationship Id="rId4" Type="http://schemas.openxmlformats.org/officeDocument/2006/relationships/audio" Target="../media/audio93.wav"/></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95.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8.wav"/><Relationship Id="rId5" Type="http://schemas.openxmlformats.org/officeDocument/2006/relationships/audio" Target="../media/audio97.wav"/><Relationship Id="rId4" Type="http://schemas.openxmlformats.org/officeDocument/2006/relationships/audio" Target="../media/audio96.wav"/></Relationships>
</file>

<file path=ppt/slides/_rels/slide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7.wav"/></Relationships>
</file>

<file path=ppt/slides/_rels/slide20.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00.wav"/></Relationships>
</file>

<file path=ppt/slides/_rels/slide21.xml.rels><?xml version="1.0" encoding="UTF-8" standalone="yes"?>
<Relationships xmlns="http://schemas.openxmlformats.org/package/2006/relationships"><Relationship Id="rId3" Type="http://schemas.openxmlformats.org/officeDocument/2006/relationships/audio" Target="../media/audio10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22.xml.rels><?xml version="1.0" encoding="UTF-8" standalone="yes"?>
<Relationships xmlns="http://schemas.openxmlformats.org/package/2006/relationships"><Relationship Id="rId8" Type="http://schemas.openxmlformats.org/officeDocument/2006/relationships/audio" Target="../media/audio107.wav"/><Relationship Id="rId3" Type="http://schemas.openxmlformats.org/officeDocument/2006/relationships/audio" Target="../media/audio102.wav"/><Relationship Id="rId7" Type="http://schemas.openxmlformats.org/officeDocument/2006/relationships/audio" Target="../media/audio10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05.wav"/><Relationship Id="rId5" Type="http://schemas.openxmlformats.org/officeDocument/2006/relationships/audio" Target="../media/audio104.wav"/><Relationship Id="rId4" Type="http://schemas.openxmlformats.org/officeDocument/2006/relationships/audio" Target="../media/audio103.wav"/><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audio" Target="../media/audio107.wav"/><Relationship Id="rId3" Type="http://schemas.openxmlformats.org/officeDocument/2006/relationships/audio" Target="../media/audio108.wav"/><Relationship Id="rId7" Type="http://schemas.openxmlformats.org/officeDocument/2006/relationships/audio" Target="../media/audio11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1.wav"/><Relationship Id="rId5" Type="http://schemas.openxmlformats.org/officeDocument/2006/relationships/audio" Target="../media/audio110.wav"/><Relationship Id="rId10" Type="http://schemas.openxmlformats.org/officeDocument/2006/relationships/image" Target="../media/image14.jpeg"/><Relationship Id="rId4" Type="http://schemas.openxmlformats.org/officeDocument/2006/relationships/audio" Target="../media/audio109.wav"/><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audio" Target="../media/audio114.wav"/></Relationships>
</file>

<file path=ppt/slides/_rels/slide25.xml.rels><?xml version="1.0" encoding="UTF-8" standalone="yes"?>
<Relationships xmlns="http://schemas.openxmlformats.org/package/2006/relationships"><Relationship Id="rId3" Type="http://schemas.openxmlformats.org/officeDocument/2006/relationships/audio" Target="../media/audio11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audio" Target="../media/audio116.wav"/></Relationships>
</file>

<file path=ppt/slides/_rels/slide26.xml.rels><?xml version="1.0" encoding="UTF-8" standalone="yes"?>
<Relationships xmlns="http://schemas.openxmlformats.org/package/2006/relationships"><Relationship Id="rId3" Type="http://schemas.openxmlformats.org/officeDocument/2006/relationships/audio" Target="../media/audio117.wav"/><Relationship Id="rId7" Type="http://schemas.openxmlformats.org/officeDocument/2006/relationships/image" Target="../media/image16.jpe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0.wav"/><Relationship Id="rId5" Type="http://schemas.openxmlformats.org/officeDocument/2006/relationships/audio" Target="../media/audio119.wav"/><Relationship Id="rId4" Type="http://schemas.openxmlformats.org/officeDocument/2006/relationships/audio" Target="../media/audio118.wav"/></Relationships>
</file>

<file path=ppt/slides/_rels/slide27.xml.rels><?xml version="1.0" encoding="UTF-8" standalone="yes"?>
<Relationships xmlns="http://schemas.openxmlformats.org/package/2006/relationships"><Relationship Id="rId3" Type="http://schemas.openxmlformats.org/officeDocument/2006/relationships/audio" Target="../media/audio12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7.wmf"/><Relationship Id="rId5" Type="http://schemas.openxmlformats.org/officeDocument/2006/relationships/audio" Target="../media/audio123.wav"/><Relationship Id="rId4" Type="http://schemas.openxmlformats.org/officeDocument/2006/relationships/audio" Target="../media/audio122.wav"/></Relationships>
</file>

<file path=ppt/slides/_rels/slide28.xml.rels><?xml version="1.0" encoding="UTF-8" standalone="yes"?>
<Relationships xmlns="http://schemas.openxmlformats.org/package/2006/relationships"><Relationship Id="rId3" Type="http://schemas.openxmlformats.org/officeDocument/2006/relationships/audio" Target="../media/audio12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125.wav"/></Relationships>
</file>

<file path=ppt/slides/_rels/slide29.xml.rels><?xml version="1.0" encoding="UTF-8" standalone="yes"?>
<Relationships xmlns="http://schemas.openxmlformats.org/package/2006/relationships"><Relationship Id="rId3" Type="http://schemas.openxmlformats.org/officeDocument/2006/relationships/audio" Target="../media/audio12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127.wav"/></Relationships>
</file>

<file path=ppt/slides/_rels/slide3.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30.xml.rels><?xml version="1.0" encoding="UTF-8" standalone="yes"?>
<Relationships xmlns="http://schemas.openxmlformats.org/package/2006/relationships"><Relationship Id="rId3" Type="http://schemas.openxmlformats.org/officeDocument/2006/relationships/audio" Target="../media/audio128.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129.wav"/></Relationships>
</file>

<file path=ppt/slides/_rels/slide31.xml.rels><?xml version="1.0" encoding="UTF-8" standalone="yes"?>
<Relationships xmlns="http://schemas.openxmlformats.org/package/2006/relationships"><Relationship Id="rId8" Type="http://schemas.openxmlformats.org/officeDocument/2006/relationships/audio" Target="../media/audio135.wav"/><Relationship Id="rId3" Type="http://schemas.openxmlformats.org/officeDocument/2006/relationships/audio" Target="../media/audio130.wav"/><Relationship Id="rId7" Type="http://schemas.openxmlformats.org/officeDocument/2006/relationships/audio" Target="../media/audio134.wav"/><Relationship Id="rId12" Type="http://schemas.openxmlformats.org/officeDocument/2006/relationships/image" Target="../media/image18.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33.wav"/><Relationship Id="rId11" Type="http://schemas.openxmlformats.org/officeDocument/2006/relationships/audio" Target="../media/audio138.wav"/><Relationship Id="rId5" Type="http://schemas.openxmlformats.org/officeDocument/2006/relationships/audio" Target="../media/audio132.wav"/><Relationship Id="rId10" Type="http://schemas.openxmlformats.org/officeDocument/2006/relationships/audio" Target="../media/audio137.wav"/><Relationship Id="rId4" Type="http://schemas.openxmlformats.org/officeDocument/2006/relationships/audio" Target="../media/audio131.wav"/><Relationship Id="rId9" Type="http://schemas.openxmlformats.org/officeDocument/2006/relationships/audio" Target="../media/audio136.wav"/></Relationships>
</file>

<file path=ppt/slides/_rels/slide32.xml.rels><?xml version="1.0" encoding="UTF-8" standalone="yes"?>
<Relationships xmlns="http://schemas.openxmlformats.org/package/2006/relationships"><Relationship Id="rId3" Type="http://schemas.openxmlformats.org/officeDocument/2006/relationships/audio" Target="../media/audio13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audio" Target="../media/audio140.wav"/></Relationships>
</file>

<file path=ppt/slides/_rels/slide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audio23.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audio" Target="../media/audio25.wav"/><Relationship Id="rId4" Type="http://schemas.openxmlformats.org/officeDocument/2006/relationships/audio" Target="../media/audio24.wav"/></Relationships>
</file>

<file path=ppt/slides/_rels/slide5.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1.wav"/><Relationship Id="rId7" Type="http://schemas.openxmlformats.org/officeDocument/2006/relationships/audio" Target="../media/audio3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3.wav"/><Relationship Id="rId5" Type="http://schemas.openxmlformats.org/officeDocument/2006/relationships/audio" Target="../media/audio27.wav"/><Relationship Id="rId4" Type="http://schemas.openxmlformats.org/officeDocument/2006/relationships/audio" Target="../media/audio32.wav"/><Relationship Id="rId9" Type="http://schemas.openxmlformats.org/officeDocument/2006/relationships/audio" Target="../media/audio36.wav"/></Relationships>
</file>

<file path=ppt/slides/_rels/slide7.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s>
</file>

<file path=ppt/slides/_rels/slide8.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2.wav"/></Relationships>
</file>

<file path=ppt/slides/_rels/slide9.xml.rels><?xml version="1.0" encoding="UTF-8" standalone="yes"?>
<Relationships xmlns="http://schemas.openxmlformats.org/package/2006/relationships"><Relationship Id="rId3" Type="http://schemas.openxmlformats.org/officeDocument/2006/relationships/audio" Target="../media/audio43.wav"/><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2000"/>
            <a:lum/>
          </a:blip>
          <a:srcRect/>
          <a:stretch>
            <a:fillRect l="-17000" r="-17000"/>
          </a:stretch>
        </a:blipFill>
        <a:effectLst/>
      </p:bgPr>
    </p:bg>
    <p:spTree>
      <p:nvGrpSpPr>
        <p:cNvPr id="1" name=""/>
        <p:cNvGrpSpPr/>
        <p:nvPr/>
      </p:nvGrpSpPr>
      <p:grpSpPr>
        <a:xfrm>
          <a:off x="0" y="0"/>
          <a:ext cx="0" cy="0"/>
          <a:chOff x="0" y="0"/>
          <a:chExt cx="0" cy="0"/>
        </a:xfrm>
      </p:grpSpPr>
      <p:sp>
        <p:nvSpPr>
          <p:cNvPr id="7" name="مستطيل 6"/>
          <p:cNvSpPr/>
          <p:nvPr/>
        </p:nvSpPr>
        <p:spPr>
          <a:xfrm>
            <a:off x="2571752" y="2857496"/>
            <a:ext cx="1785934" cy="144655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ar-SA"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rPr>
              <a:t>القيمة المنزلية</a:t>
            </a:r>
            <a:endParaRPr lang="ar-EG"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endParaRPr>
          </a:p>
        </p:txBody>
      </p:sp>
      <p:sp>
        <p:nvSpPr>
          <p:cNvPr id="8" name="مستطيل 7"/>
          <p:cNvSpPr/>
          <p:nvPr/>
        </p:nvSpPr>
        <p:spPr>
          <a:xfrm>
            <a:off x="4929190" y="1714488"/>
            <a:ext cx="1787670" cy="769441"/>
          </a:xfrm>
          <a:prstGeom prst="rect">
            <a:avLst/>
          </a:prstGeom>
        </p:spPr>
        <p:txBody>
          <a:bodyPr wrap="none">
            <a:spAutoFit/>
          </a:bodyPr>
          <a:lstStyle/>
          <a:p>
            <a:pPr algn="ctr" fontAlgn="auto">
              <a:spcBef>
                <a:spcPts val="0"/>
              </a:spcBef>
              <a:spcAft>
                <a:spcPts val="0"/>
              </a:spcAft>
              <a:defRPr/>
            </a:pPr>
            <a:r>
              <a:rPr lang="ar-E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rPr>
              <a:t>الفصل 1</a:t>
            </a:r>
            <a:endParaRPr lang="ar-SA"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endParaRPr>
          </a:p>
        </p:txBody>
      </p:sp>
    </p:spTree>
  </p:cSld>
  <p:clrMapOvr>
    <a:masterClrMapping/>
  </p:clrMapOvr>
  <p:transition>
    <p:dissolve/>
    <p:sndAc>
      <p:stSnd>
        <p:snd r:embed="rId2" name="0188 - boat whistl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قيمة المنز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p:nvPr/>
        </p:nvGrpSpPr>
        <p:grpSpPr>
          <a:xfrm>
            <a:off x="5616292" y="285728"/>
            <a:ext cx="3295672" cy="1214445"/>
            <a:chOff x="5616292" y="434063"/>
            <a:chExt cx="3295672" cy="1214445"/>
          </a:xfrm>
          <a:solidFill>
            <a:srgbClr val="FFFF00"/>
          </a:solidFill>
        </p:grpSpPr>
        <p:sp>
          <p:nvSpPr>
            <p:cNvPr id="12" name="Flowchart: Stored Data 11"/>
            <p:cNvSpPr/>
            <p:nvPr/>
          </p:nvSpPr>
          <p:spPr>
            <a:xfrm rot="21269621">
              <a:off x="5768692" y="434063"/>
              <a:ext cx="3143272" cy="1071570"/>
            </a:xfrm>
            <a:prstGeom prst="flowChartOnlineStorag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endParaRPr lang="ar-EG" sz="3600" b="1" dirty="0"/>
            </a:p>
          </p:txBody>
        </p:sp>
        <p:sp>
          <p:nvSpPr>
            <p:cNvPr id="2" name="Flowchart: Stored Data 1"/>
            <p:cNvSpPr/>
            <p:nvPr/>
          </p:nvSpPr>
          <p:spPr>
            <a:xfrm rot="21269621">
              <a:off x="5616292" y="576938"/>
              <a:ext cx="3143272" cy="1071570"/>
            </a:xfrm>
            <a:prstGeom prst="flowChartOnlineStorage">
              <a:avLst/>
            </a:prstGeom>
            <a:solidFill>
              <a:srgbClr val="00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r>
                <a:rPr lang="ar-EG" sz="3600" b="1" dirty="0"/>
                <a:t>الخُطوةُ 1:</a:t>
              </a:r>
            </a:p>
          </p:txBody>
        </p:sp>
      </p:grpSp>
      <p:grpSp>
        <p:nvGrpSpPr>
          <p:cNvPr id="6" name="Group 17"/>
          <p:cNvGrpSpPr>
            <a:grpSpLocks/>
          </p:cNvGrpSpPr>
          <p:nvPr/>
        </p:nvGrpSpPr>
        <p:grpSpPr bwMode="auto">
          <a:xfrm>
            <a:off x="571500" y="1928813"/>
            <a:ext cx="7643813" cy="1285875"/>
            <a:chOff x="571472" y="1928802"/>
            <a:chExt cx="7643866" cy="1285884"/>
          </a:xfrm>
        </p:grpSpPr>
        <p:sp>
          <p:nvSpPr>
            <p:cNvPr id="17" name="Rounded Rectangular Callout 16"/>
            <p:cNvSpPr/>
            <p:nvPr/>
          </p:nvSpPr>
          <p:spPr>
            <a:xfrm rot="10800000">
              <a:off x="642910" y="1928802"/>
              <a:ext cx="7572428" cy="1285884"/>
            </a:xfrm>
            <a:prstGeom prst="wedgeRoundRectCallout">
              <a:avLst>
                <a:gd name="adj1" fmla="val -38380"/>
                <a:gd name="adj2" fmla="val 73611"/>
                <a:gd name="adj3" fmla="val 16667"/>
              </a:avLst>
            </a:prstGeom>
            <a:solidFill>
              <a:srgbClr val="990000"/>
            </a:solidFill>
            <a:ln w="57150">
              <a:solidFill>
                <a:schemeClr val="tx1"/>
              </a:solidFill>
            </a:ln>
            <a:effectLst>
              <a:innerShdw blurRad="3175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bg1"/>
                </a:solidFill>
              </a:endParaRPr>
            </a:p>
          </p:txBody>
        </p:sp>
        <p:grpSp>
          <p:nvGrpSpPr>
            <p:cNvPr id="11282" name="Group 5"/>
            <p:cNvGrpSpPr>
              <a:grpSpLocks/>
            </p:cNvGrpSpPr>
            <p:nvPr/>
          </p:nvGrpSpPr>
          <p:grpSpPr bwMode="auto">
            <a:xfrm>
              <a:off x="571472" y="2000240"/>
              <a:ext cx="7429552" cy="1077218"/>
              <a:chOff x="571472" y="2357430"/>
              <a:chExt cx="7429552" cy="1077218"/>
            </a:xfrm>
          </p:grpSpPr>
          <p:sp>
            <p:nvSpPr>
              <p:cNvPr id="3" name="Rectangle 2"/>
              <p:cNvSpPr/>
              <p:nvPr/>
            </p:nvSpPr>
            <p:spPr>
              <a:xfrm>
                <a:off x="571472" y="2357430"/>
                <a:ext cx="7429552" cy="1077921"/>
              </a:xfrm>
              <a:prstGeom prst="rect">
                <a:avLst/>
              </a:prstGeom>
            </p:spPr>
            <p:txBody>
              <a:bodyPr>
                <a:spAutoFit/>
              </a:bodyPr>
              <a:lstStyle/>
              <a:p>
                <a:pPr fontAlgn="auto">
                  <a:spcBef>
                    <a:spcPts val="0"/>
                  </a:spcBef>
                  <a:spcAft>
                    <a:spcPts val="0"/>
                  </a:spcAft>
                  <a:defRPr/>
                </a:pPr>
                <a:r>
                  <a:rPr lang="ar-EG" sz="3200" b="1" dirty="0">
                    <a:solidFill>
                      <a:schemeClr val="bg1"/>
                    </a:solidFill>
                    <a:latin typeface="+mn-lt"/>
                    <a:cs typeface="+mn-cs"/>
                  </a:rPr>
                  <a:t>ضع خطًّا تحتَ المنزلةِ التِي تُريدُ التقرِيبَ إليهَا.</a:t>
                </a:r>
              </a:p>
              <a:p>
                <a:pPr fontAlgn="auto">
                  <a:spcBef>
                    <a:spcPts val="0"/>
                  </a:spcBef>
                  <a:spcAft>
                    <a:spcPts val="0"/>
                  </a:spcAft>
                  <a:defRPr/>
                </a:pPr>
                <a:r>
                  <a:rPr lang="ar-EG" sz="3200" b="1" dirty="0">
                    <a:solidFill>
                      <a:schemeClr val="bg1"/>
                    </a:solidFill>
                    <a:latin typeface="+mn-lt"/>
                    <a:cs typeface="+mn-cs"/>
                  </a:rPr>
                  <a:t>في هذهِ المسألةِ، نضعُ خطًّا تحتَ الصِفرِ      120536</a:t>
                </a:r>
              </a:p>
            </p:txBody>
          </p:sp>
          <p:cxnSp>
            <p:nvCxnSpPr>
              <p:cNvPr id="5" name="Straight Connector 4"/>
              <p:cNvCxnSpPr/>
              <p:nvPr/>
            </p:nvCxnSpPr>
            <p:spPr>
              <a:xfrm rot="10800000">
                <a:off x="1357291" y="3286125"/>
                <a:ext cx="142876"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11" name="Group 19"/>
          <p:cNvGrpSpPr>
            <a:grpSpLocks/>
          </p:cNvGrpSpPr>
          <p:nvPr/>
        </p:nvGrpSpPr>
        <p:grpSpPr bwMode="auto">
          <a:xfrm>
            <a:off x="928688" y="5143500"/>
            <a:ext cx="7143750" cy="1500188"/>
            <a:chOff x="928661" y="5143512"/>
            <a:chExt cx="7143800" cy="1500202"/>
          </a:xfrm>
        </p:grpSpPr>
        <p:sp>
          <p:nvSpPr>
            <p:cNvPr id="19" name="Rounded Rectangular Callout 18"/>
            <p:cNvSpPr/>
            <p:nvPr/>
          </p:nvSpPr>
          <p:spPr>
            <a:xfrm rot="10800000">
              <a:off x="928661" y="5143512"/>
              <a:ext cx="7143800" cy="1500198"/>
            </a:xfrm>
            <a:prstGeom prst="wedgeRoundRectCallout">
              <a:avLst>
                <a:gd name="adj1" fmla="val -38380"/>
                <a:gd name="adj2" fmla="val 73611"/>
                <a:gd name="adj3" fmla="val 16667"/>
              </a:avLst>
            </a:prstGeom>
            <a:solidFill>
              <a:srgbClr val="00FFFF"/>
            </a:solidFill>
            <a:ln w="57150">
              <a:solidFill>
                <a:schemeClr val="tx1"/>
              </a:solidFill>
            </a:ln>
            <a:effectLst>
              <a:innerShdw blurRad="2667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bg1"/>
                </a:solidFill>
              </a:endParaRPr>
            </a:p>
          </p:txBody>
        </p:sp>
        <p:grpSp>
          <p:nvGrpSpPr>
            <p:cNvPr id="11275" name="Group 10"/>
            <p:cNvGrpSpPr>
              <a:grpSpLocks/>
            </p:cNvGrpSpPr>
            <p:nvPr/>
          </p:nvGrpSpPr>
          <p:grpSpPr bwMode="auto">
            <a:xfrm>
              <a:off x="1274759" y="5344555"/>
              <a:ext cx="6226199" cy="1299159"/>
              <a:chOff x="203189" y="5000636"/>
              <a:chExt cx="6226199" cy="1299159"/>
            </a:xfrm>
          </p:grpSpPr>
          <p:sp>
            <p:nvSpPr>
              <p:cNvPr id="8" name="Rectangle 7"/>
              <p:cNvSpPr/>
              <p:nvPr/>
            </p:nvSpPr>
            <p:spPr>
              <a:xfrm>
                <a:off x="357156" y="5001208"/>
                <a:ext cx="6072231" cy="1076335"/>
              </a:xfrm>
              <a:prstGeom prst="rect">
                <a:avLst/>
              </a:prstGeom>
            </p:spPr>
            <p:txBody>
              <a:bodyPr>
                <a:spAutoFit/>
              </a:bodyPr>
              <a:lstStyle/>
              <a:p>
                <a:pPr fontAlgn="auto">
                  <a:spcBef>
                    <a:spcPts val="0"/>
                  </a:spcBef>
                  <a:spcAft>
                    <a:spcPts val="0"/>
                  </a:spcAft>
                  <a:defRPr/>
                </a:pPr>
                <a:r>
                  <a:rPr lang="ar-EG" sz="3200" b="1" dirty="0">
                    <a:solidFill>
                      <a:srgbClr val="C00000"/>
                    </a:solidFill>
                    <a:latin typeface="+mn-lt"/>
                    <a:cs typeface="+mn-cs"/>
                  </a:rPr>
                  <a:t>اُنظرْ إلى الرَّقْمِ الواقِعِ عن يَمينِ ما تحتَهُ خطٌّ، أيْ إلى الرَّقْمِ 5</a:t>
                </a:r>
              </a:p>
            </p:txBody>
          </p:sp>
          <p:sp>
            <p:nvSpPr>
              <p:cNvPr id="9" name="Rectangle 8"/>
              <p:cNvSpPr/>
              <p:nvPr/>
            </p:nvSpPr>
            <p:spPr>
              <a:xfrm>
                <a:off x="203168" y="5715590"/>
                <a:ext cx="1570048" cy="584205"/>
              </a:xfrm>
              <a:prstGeom prst="rect">
                <a:avLst/>
              </a:prstGeom>
            </p:spPr>
            <p:txBody>
              <a:bodyPr wrap="none">
                <a:spAutoFit/>
              </a:bodyPr>
              <a:lstStyle/>
              <a:p>
                <a:pPr fontAlgn="auto">
                  <a:spcBef>
                    <a:spcPts val="0"/>
                  </a:spcBef>
                  <a:spcAft>
                    <a:spcPts val="0"/>
                  </a:spcAft>
                  <a:defRPr/>
                </a:pPr>
                <a:r>
                  <a:rPr lang="ar-EG" sz="3200" b="1" dirty="0">
                    <a:solidFill>
                      <a:srgbClr val="6600CC"/>
                    </a:solidFill>
                    <a:latin typeface="+mn-lt"/>
                    <a:cs typeface="+mn-cs"/>
                  </a:rPr>
                  <a:t>120536</a:t>
                </a:r>
              </a:p>
            </p:txBody>
          </p:sp>
          <p:cxnSp>
            <p:nvCxnSpPr>
              <p:cNvPr id="10" name="Straight Connector 9"/>
              <p:cNvCxnSpPr/>
              <p:nvPr/>
            </p:nvCxnSpPr>
            <p:spPr>
              <a:xfrm rot="10800000">
                <a:off x="857223" y="6144219"/>
                <a:ext cx="142876"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a:grpSpLocks/>
          </p:cNvGrpSpPr>
          <p:nvPr/>
        </p:nvGrpSpPr>
        <p:grpSpPr bwMode="auto">
          <a:xfrm>
            <a:off x="5715000" y="3500438"/>
            <a:ext cx="3295650" cy="1214437"/>
            <a:chOff x="5616292" y="434063"/>
            <a:chExt cx="3295672" cy="1214445"/>
          </a:xfrm>
        </p:grpSpPr>
        <p:sp>
          <p:nvSpPr>
            <p:cNvPr id="15" name="Flowchart: Stored Data 14"/>
            <p:cNvSpPr/>
            <p:nvPr/>
          </p:nvSpPr>
          <p:spPr>
            <a:xfrm rot="21269621">
              <a:off x="5768693" y="434063"/>
              <a:ext cx="3143271" cy="1071569"/>
            </a:xfrm>
            <a:prstGeom prst="flowChartOnlineStorage">
              <a:avLst/>
            </a:prstGeom>
            <a:solidFill>
              <a:srgbClr val="FFFF00"/>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endParaRPr lang="ar-EG" sz="3600" b="1" dirty="0"/>
            </a:p>
          </p:txBody>
        </p:sp>
        <p:sp>
          <p:nvSpPr>
            <p:cNvPr id="16" name="Flowchart: Stored Data 15"/>
            <p:cNvSpPr/>
            <p:nvPr/>
          </p:nvSpPr>
          <p:spPr>
            <a:xfrm rot="21269621">
              <a:off x="5616292" y="576939"/>
              <a:ext cx="3143271" cy="1071569"/>
            </a:xfrm>
            <a:prstGeom prst="flowChartOnlineStorage">
              <a:avLst/>
            </a:prstGeom>
            <a:solidFill>
              <a:srgbClr val="0000FF"/>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r>
                <a:rPr lang="ar-EG" sz="3600" b="1" dirty="0"/>
                <a:t>الخُطوةُ 2:</a:t>
              </a:r>
            </a:p>
          </p:txBody>
        </p:sp>
      </p:grpSp>
    </p:spTree>
  </p:cSld>
  <p:clrMapOvr>
    <a:masterClrMapping/>
  </p:clrMapOvr>
  <p:transition>
    <p:pull dir="ru"/>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1.wav"/>
                                        </p:tgtEl>
                                      </p:cMediaNode>
                                    </p:audio>
                                  </p:sub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ضع خطًّا تحتَ المنزلةِ التِي تُريدُ التقرِيبَ إليهَا.wav"/>
                                        </p:tgtEl>
                                      </p:cMediaNode>
                                    </p:audio>
                                  </p:sub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2"/>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خطوة 2.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4)">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6" name="اُنظرْ إلى الرَّقْمِ الواقِعِ عن يَمينِ ما تحتَهُ خطٌّ، أيْ إلى الرَّقْمِ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428625" y="1928813"/>
            <a:ext cx="8001000" cy="1428750"/>
            <a:chOff x="428596" y="1928802"/>
            <a:chExt cx="8001056" cy="1428760"/>
          </a:xfrm>
        </p:grpSpPr>
        <p:sp>
          <p:nvSpPr>
            <p:cNvPr id="14" name="Rounded Rectangular Callout 13"/>
            <p:cNvSpPr/>
            <p:nvPr/>
          </p:nvSpPr>
          <p:spPr>
            <a:xfrm rot="10800000">
              <a:off x="642911" y="1928802"/>
              <a:ext cx="7786741" cy="1428760"/>
            </a:xfrm>
            <a:prstGeom prst="wedgeRoundRectCallout">
              <a:avLst>
                <a:gd name="adj1" fmla="val -38380"/>
                <a:gd name="adj2" fmla="val 73611"/>
                <a:gd name="adj3" fmla="val 16667"/>
              </a:avLst>
            </a:pr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nvGrpSpPr>
            <p:cNvPr id="12301" name="Group 4"/>
            <p:cNvGrpSpPr>
              <a:grpSpLocks/>
            </p:cNvGrpSpPr>
            <p:nvPr/>
          </p:nvGrpSpPr>
          <p:grpSpPr bwMode="auto">
            <a:xfrm>
              <a:off x="428596" y="2214554"/>
              <a:ext cx="7929618" cy="1077218"/>
              <a:chOff x="428596" y="2214554"/>
              <a:chExt cx="6572296" cy="1077218"/>
            </a:xfrm>
          </p:grpSpPr>
          <p:sp>
            <p:nvSpPr>
              <p:cNvPr id="12302" name="Rectangle 2"/>
              <p:cNvSpPr>
                <a:spLocks noChangeArrowheads="1"/>
              </p:cNvSpPr>
              <p:nvPr/>
            </p:nvSpPr>
            <p:spPr bwMode="auto">
              <a:xfrm>
                <a:off x="428596" y="2214554"/>
                <a:ext cx="6572296" cy="1077218"/>
              </a:xfrm>
              <a:prstGeom prst="rect">
                <a:avLst/>
              </a:prstGeom>
              <a:noFill/>
              <a:ln w="9525">
                <a:noFill/>
                <a:miter lim="800000"/>
                <a:headEnd/>
                <a:tailEnd/>
              </a:ln>
            </p:spPr>
            <p:txBody>
              <a:bodyPr>
                <a:spAutoFit/>
              </a:bodyPr>
              <a:lstStyle/>
              <a:p>
                <a:r>
                  <a:rPr lang="ar-EG" sz="3200" b="1">
                    <a:latin typeface="Calibri" pitchFamily="34" charset="0"/>
                  </a:rPr>
                  <a:t>بمَا أنَّ هذَا الرَّقْمَ يُساوِي 5، فَقُمْ بِإِضَافَةِ 1 إلى الرَّقْمِ الذِي تحتَهُ خطٌّ.                                     121</a:t>
                </a:r>
                <a:r>
                  <a:rPr lang="ar-EG" sz="3200" b="1">
                    <a:solidFill>
                      <a:srgbClr val="FF0000"/>
                    </a:solidFill>
                    <a:latin typeface="Calibri" pitchFamily="34" charset="0"/>
                  </a:rPr>
                  <a:t>5</a:t>
                </a:r>
                <a:r>
                  <a:rPr lang="ar-EG" sz="3200" b="1">
                    <a:latin typeface="Calibri" pitchFamily="34" charset="0"/>
                  </a:rPr>
                  <a:t>36</a:t>
                </a:r>
              </a:p>
            </p:txBody>
          </p:sp>
          <p:cxnSp>
            <p:nvCxnSpPr>
              <p:cNvPr id="4" name="Straight Connector 3"/>
              <p:cNvCxnSpPr/>
              <p:nvPr/>
            </p:nvCxnSpPr>
            <p:spPr>
              <a:xfrm rot="10800000">
                <a:off x="1731213" y="3143248"/>
                <a:ext cx="14342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16"/>
          <p:cNvGrpSpPr>
            <a:grpSpLocks/>
          </p:cNvGrpSpPr>
          <p:nvPr/>
        </p:nvGrpSpPr>
        <p:grpSpPr bwMode="auto">
          <a:xfrm>
            <a:off x="642938" y="5286375"/>
            <a:ext cx="7786687" cy="1428750"/>
            <a:chOff x="795310" y="5286387"/>
            <a:chExt cx="7786742" cy="1428760"/>
          </a:xfrm>
        </p:grpSpPr>
        <p:sp>
          <p:nvSpPr>
            <p:cNvPr id="15" name="Rounded Rectangular Callout 14"/>
            <p:cNvSpPr/>
            <p:nvPr/>
          </p:nvSpPr>
          <p:spPr>
            <a:xfrm rot="10800000">
              <a:off x="795310" y="5286387"/>
              <a:ext cx="7786742" cy="1428760"/>
            </a:xfrm>
            <a:prstGeom prst="wedgeRoundRectCallout">
              <a:avLst>
                <a:gd name="adj1" fmla="val -38380"/>
                <a:gd name="adj2" fmla="val 73611"/>
                <a:gd name="adj3" fmla="val 16667"/>
              </a:avLst>
            </a:prstGeom>
            <a:solidFill>
              <a:srgbClr val="FF33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TextBox 6"/>
            <p:cNvSpPr txBox="1"/>
            <p:nvPr/>
          </p:nvSpPr>
          <p:spPr>
            <a:xfrm>
              <a:off x="857222" y="5546739"/>
              <a:ext cx="7500991" cy="954095"/>
            </a:xfrm>
            <a:prstGeom prst="rect">
              <a:avLst/>
            </a:prstGeom>
            <a:noFill/>
          </p:spPr>
          <p:txBody>
            <a:bodyPr rtlCol="1">
              <a:spAutoFit/>
            </a:bodyPr>
            <a:lstStyle/>
            <a:p>
              <a:pPr fontAlgn="auto">
                <a:spcBef>
                  <a:spcPts val="0"/>
                </a:spcBef>
                <a:spcAft>
                  <a:spcPts val="0"/>
                </a:spcAft>
                <a:defRPr/>
              </a:pPr>
              <a:r>
                <a:rPr lang="ar-EG" sz="2800" b="1" dirty="0">
                  <a:solidFill>
                    <a:schemeClr val="bg1"/>
                  </a:solidFill>
                  <a:latin typeface="+mn-lt"/>
                  <a:cs typeface="+mn-cs"/>
                </a:rPr>
                <a:t>ضَعْ أصفارًا بدلا من جَمِيعِ الأرقامِ الواقِعةِ عن يمينِ ما تحتهُ خطٌّ. لذَا يُقرَّبُ العددُ 120536 إلى 121000</a:t>
              </a:r>
            </a:p>
          </p:txBody>
        </p:sp>
      </p:grpSp>
      <p:grpSp>
        <p:nvGrpSpPr>
          <p:cNvPr id="6" name="Group 7"/>
          <p:cNvGrpSpPr>
            <a:grpSpLocks/>
          </p:cNvGrpSpPr>
          <p:nvPr/>
        </p:nvGrpSpPr>
        <p:grpSpPr bwMode="auto">
          <a:xfrm>
            <a:off x="5616575" y="285750"/>
            <a:ext cx="3295650" cy="1214438"/>
            <a:chOff x="5616292" y="434063"/>
            <a:chExt cx="3295672" cy="1214445"/>
          </a:xfrm>
        </p:grpSpPr>
        <p:sp>
          <p:nvSpPr>
            <p:cNvPr id="9" name="Flowchart: Stored Data 8"/>
            <p:cNvSpPr/>
            <p:nvPr/>
          </p:nvSpPr>
          <p:spPr>
            <a:xfrm rot="21269621">
              <a:off x="5768693" y="434063"/>
              <a:ext cx="3143271" cy="1071569"/>
            </a:xfrm>
            <a:prstGeom prst="flowChartOnlineStorage">
              <a:avLst/>
            </a:prstGeom>
            <a:solidFill>
              <a:srgbClr val="FFFF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endParaRPr lang="ar-EG" sz="3600" b="1" dirty="0"/>
            </a:p>
          </p:txBody>
        </p:sp>
        <p:sp>
          <p:nvSpPr>
            <p:cNvPr id="10" name="Flowchart: Stored Data 9"/>
            <p:cNvSpPr/>
            <p:nvPr/>
          </p:nvSpPr>
          <p:spPr>
            <a:xfrm rot="21269621">
              <a:off x="5616292" y="576939"/>
              <a:ext cx="3143271" cy="1071569"/>
            </a:xfrm>
            <a:prstGeom prst="flowChartOnlineStorage">
              <a:avLst/>
            </a:prstGeom>
            <a:solidFill>
              <a:srgbClr val="0000FF"/>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r>
                <a:rPr lang="ar-EG" sz="3600" b="1" dirty="0"/>
                <a:t>الخُطوةُ 3:</a:t>
              </a:r>
            </a:p>
          </p:txBody>
        </p:sp>
      </p:grpSp>
      <p:grpSp>
        <p:nvGrpSpPr>
          <p:cNvPr id="8" name="Group 10"/>
          <p:cNvGrpSpPr>
            <a:grpSpLocks/>
          </p:cNvGrpSpPr>
          <p:nvPr/>
        </p:nvGrpSpPr>
        <p:grpSpPr bwMode="auto">
          <a:xfrm>
            <a:off x="5715000" y="3643313"/>
            <a:ext cx="3295650" cy="1214437"/>
            <a:chOff x="5616292" y="434063"/>
            <a:chExt cx="3295672" cy="1214445"/>
          </a:xfrm>
        </p:grpSpPr>
        <p:sp>
          <p:nvSpPr>
            <p:cNvPr id="12" name="Flowchart: Stored Data 11"/>
            <p:cNvSpPr/>
            <p:nvPr/>
          </p:nvSpPr>
          <p:spPr>
            <a:xfrm rot="21269621">
              <a:off x="5768693" y="434063"/>
              <a:ext cx="3143271" cy="1071569"/>
            </a:xfrm>
            <a:prstGeom prst="flowChartOnlineStorage">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endParaRPr lang="ar-EG" sz="3600" b="1" dirty="0"/>
            </a:p>
          </p:txBody>
        </p:sp>
        <p:sp>
          <p:nvSpPr>
            <p:cNvPr id="13" name="Flowchart: Stored Data 12"/>
            <p:cNvSpPr/>
            <p:nvPr/>
          </p:nvSpPr>
          <p:spPr>
            <a:xfrm rot="21269621">
              <a:off x="5616292" y="576939"/>
              <a:ext cx="3143271" cy="1071569"/>
            </a:xfrm>
            <a:prstGeom prst="flowChartOnlineStorage">
              <a:avLst/>
            </a:prstGeom>
            <a:solidFill>
              <a:srgbClr val="0000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fontAlgn="auto">
                <a:spcBef>
                  <a:spcPts val="0"/>
                </a:spcBef>
                <a:spcAft>
                  <a:spcPts val="0"/>
                </a:spcAft>
                <a:defRPr/>
              </a:pPr>
              <a:r>
                <a:rPr lang="ar-EG" sz="3600" b="1" dirty="0"/>
                <a:t>الخُطوةُ 4:</a:t>
              </a:r>
            </a:p>
          </p:txBody>
        </p:sp>
      </p:grpSp>
    </p:spTree>
  </p:cSld>
  <p:clrMapOvr>
    <a:masterClrMapping/>
  </p:clrMapOvr>
  <p:transition>
    <p:push/>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خطوة 3.wav"/>
                                        </p:tgtEl>
                                      </p:cMediaNode>
                                    </p:audio>
                                  </p:sub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بمَا أنَّ هذَا الرَّقْمَ يُساوِي 5، فَقُمْ بِإِضَافَةِ 1 إلى الرَّقْمِ الذِي تحتَهُ خطٌّ.wav"/>
                                        </p:tgtEl>
                                      </p:cMediaNode>
                                    </p:audio>
                                  </p:sub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5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الخطوة الرابعة.wav"/>
                                        </p:tgtEl>
                                      </p:cMediaNode>
                                    </p:audio>
                                  </p:sub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edg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ضَعْ أصفارًا بدلا من جَمِيعِ الأرقامِ الواقِعةِ عن يمينِ ما تحتهُ خ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000760" y="357166"/>
            <a:ext cx="2714644" cy="1214446"/>
          </a:xfrm>
          <a:prstGeom prst="wedgeEllipseCallout">
            <a:avLst>
              <a:gd name="adj1" fmla="val -34924"/>
              <a:gd name="adj2" fmla="val 75441"/>
            </a:avLst>
          </a:prstGeom>
          <a:solidFill>
            <a:srgbClr val="FF0000"/>
          </a:solidFill>
          <a:ln w="38100">
            <a:solidFill>
              <a:srgbClr val="0000FF"/>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7200" b="1" dirty="0">
                <a:solidFill>
                  <a:schemeClr val="tx1"/>
                </a:solidFill>
              </a:rPr>
              <a:t>تحقق</a:t>
            </a:r>
          </a:p>
        </p:txBody>
      </p:sp>
      <p:sp>
        <p:nvSpPr>
          <p:cNvPr id="3" name="Rectangle 2"/>
          <p:cNvSpPr/>
          <p:nvPr/>
        </p:nvSpPr>
        <p:spPr>
          <a:xfrm>
            <a:off x="259304" y="2000240"/>
            <a:ext cx="6030818" cy="707886"/>
          </a:xfrm>
          <a:prstGeom prst="rect">
            <a:avLst/>
          </a:prstGeom>
          <a:effectLst/>
          <a:scene3d>
            <a:camera prst="perspectiveRight"/>
            <a:lightRig rig="threePt" dir="t"/>
          </a:scene3d>
        </p:spPr>
        <p:txBody>
          <a:bodyPr wrap="none">
            <a:spAutoFit/>
          </a:bodyPr>
          <a:lstStyle/>
          <a:p>
            <a:pPr fontAlgn="auto">
              <a:spcBef>
                <a:spcPts val="0"/>
              </a:spcBef>
              <a:spcAft>
                <a:spcPts val="0"/>
              </a:spcAft>
              <a:defRPr/>
            </a:pPr>
            <a:r>
              <a:rPr lang="ar-EG" sz="4000" b="1" dirty="0">
                <a:solidFill>
                  <a:srgbClr val="FF0000"/>
                </a:solidFill>
                <a:latin typeface="+mn-lt"/>
                <a:cs typeface="+mn-cs"/>
              </a:rPr>
              <a:t>يبيِّنُ خطُّ الأعدادِ أنَّ الجوابَ صحيحٌ.</a:t>
            </a:r>
          </a:p>
        </p:txBody>
      </p:sp>
      <p:grpSp>
        <p:nvGrpSpPr>
          <p:cNvPr id="4" name="Group 16"/>
          <p:cNvGrpSpPr>
            <a:grpSpLocks/>
          </p:cNvGrpSpPr>
          <p:nvPr/>
        </p:nvGrpSpPr>
        <p:grpSpPr bwMode="auto">
          <a:xfrm>
            <a:off x="357188" y="3643313"/>
            <a:ext cx="8072437" cy="2143125"/>
            <a:chOff x="357158" y="3357562"/>
            <a:chExt cx="8072494" cy="2143140"/>
          </a:xfrm>
        </p:grpSpPr>
        <p:sp>
          <p:nvSpPr>
            <p:cNvPr id="16" name="Round Diagonal Corner Rectangle 15"/>
            <p:cNvSpPr/>
            <p:nvPr/>
          </p:nvSpPr>
          <p:spPr>
            <a:xfrm>
              <a:off x="357158" y="3357562"/>
              <a:ext cx="8072494" cy="2143140"/>
            </a:xfrm>
            <a:prstGeom prst="round2DiagRect">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13320" name="Group 14"/>
            <p:cNvGrpSpPr>
              <a:grpSpLocks/>
            </p:cNvGrpSpPr>
            <p:nvPr/>
          </p:nvGrpSpPr>
          <p:grpSpPr bwMode="auto">
            <a:xfrm>
              <a:off x="928662" y="3571876"/>
              <a:ext cx="7000924" cy="1714512"/>
              <a:chOff x="857224" y="3500438"/>
              <a:chExt cx="7000924" cy="1714512"/>
            </a:xfrm>
          </p:grpSpPr>
          <p:cxnSp>
            <p:nvCxnSpPr>
              <p:cNvPr id="5" name="Straight Arrow Connector 4"/>
              <p:cNvCxnSpPr/>
              <p:nvPr/>
            </p:nvCxnSpPr>
            <p:spPr>
              <a:xfrm rot="10800000">
                <a:off x="857224" y="4286255"/>
                <a:ext cx="7000924" cy="1587"/>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570016" y="4287843"/>
                <a:ext cx="574679"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998909" y="4287843"/>
                <a:ext cx="576266"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497651" y="4287843"/>
                <a:ext cx="576266"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325" name="TextBox 9"/>
              <p:cNvSpPr txBox="1">
                <a:spLocks noChangeArrowheads="1"/>
              </p:cNvSpPr>
              <p:nvPr/>
            </p:nvSpPr>
            <p:spPr bwMode="auto">
              <a:xfrm>
                <a:off x="6000760" y="4753285"/>
                <a:ext cx="1500198" cy="461665"/>
              </a:xfrm>
              <a:prstGeom prst="rect">
                <a:avLst/>
              </a:prstGeom>
              <a:noFill/>
              <a:ln w="9525">
                <a:noFill/>
                <a:miter lim="800000"/>
                <a:headEnd/>
                <a:tailEnd/>
              </a:ln>
            </p:spPr>
            <p:txBody>
              <a:bodyPr>
                <a:spAutoFit/>
              </a:bodyPr>
              <a:lstStyle/>
              <a:p>
                <a:pPr algn="ctr"/>
                <a:r>
                  <a:rPr lang="ar-EG" sz="2400">
                    <a:latin typeface="Calibri" pitchFamily="34" charset="0"/>
                  </a:rPr>
                  <a:t>121000</a:t>
                </a:r>
              </a:p>
            </p:txBody>
          </p:sp>
          <p:sp>
            <p:nvSpPr>
              <p:cNvPr id="13326" name="TextBox 10"/>
              <p:cNvSpPr txBox="1">
                <a:spLocks noChangeArrowheads="1"/>
              </p:cNvSpPr>
              <p:nvPr/>
            </p:nvSpPr>
            <p:spPr bwMode="auto">
              <a:xfrm>
                <a:off x="3714744" y="4753285"/>
                <a:ext cx="1500198" cy="461665"/>
              </a:xfrm>
              <a:prstGeom prst="rect">
                <a:avLst/>
              </a:prstGeom>
              <a:noFill/>
              <a:ln w="9525">
                <a:noFill/>
                <a:miter lim="800000"/>
                <a:headEnd/>
                <a:tailEnd/>
              </a:ln>
            </p:spPr>
            <p:txBody>
              <a:bodyPr>
                <a:spAutoFit/>
              </a:bodyPr>
              <a:lstStyle/>
              <a:p>
                <a:pPr algn="ctr"/>
                <a:r>
                  <a:rPr lang="ar-EG" sz="2400">
                    <a:latin typeface="Calibri" pitchFamily="34" charset="0"/>
                  </a:rPr>
                  <a:t>120500</a:t>
                </a:r>
              </a:p>
            </p:txBody>
          </p:sp>
          <p:sp>
            <p:nvSpPr>
              <p:cNvPr id="13327" name="TextBox 11"/>
              <p:cNvSpPr txBox="1">
                <a:spLocks noChangeArrowheads="1"/>
              </p:cNvSpPr>
              <p:nvPr/>
            </p:nvSpPr>
            <p:spPr bwMode="auto">
              <a:xfrm>
                <a:off x="1142976" y="4714884"/>
                <a:ext cx="1500198" cy="461665"/>
              </a:xfrm>
              <a:prstGeom prst="rect">
                <a:avLst/>
              </a:prstGeom>
              <a:noFill/>
              <a:ln w="9525">
                <a:noFill/>
                <a:miter lim="800000"/>
                <a:headEnd/>
                <a:tailEnd/>
              </a:ln>
            </p:spPr>
            <p:txBody>
              <a:bodyPr>
                <a:spAutoFit/>
              </a:bodyPr>
              <a:lstStyle/>
              <a:p>
                <a:pPr algn="ctr"/>
                <a:r>
                  <a:rPr lang="ar-EG" sz="2400">
                    <a:latin typeface="Calibri" pitchFamily="34" charset="0"/>
                  </a:rPr>
                  <a:t>120000</a:t>
                </a:r>
              </a:p>
            </p:txBody>
          </p:sp>
          <p:sp>
            <p:nvSpPr>
              <p:cNvPr id="13328" name="TextBox 12"/>
              <p:cNvSpPr txBox="1">
                <a:spLocks noChangeArrowheads="1"/>
              </p:cNvSpPr>
              <p:nvPr/>
            </p:nvSpPr>
            <p:spPr bwMode="auto">
              <a:xfrm>
                <a:off x="3857620" y="3500438"/>
                <a:ext cx="1500198" cy="461665"/>
              </a:xfrm>
              <a:prstGeom prst="rect">
                <a:avLst/>
              </a:prstGeom>
              <a:noFill/>
              <a:ln w="9525">
                <a:noFill/>
                <a:miter lim="800000"/>
                <a:headEnd/>
                <a:tailEnd/>
              </a:ln>
            </p:spPr>
            <p:txBody>
              <a:bodyPr>
                <a:spAutoFit/>
              </a:bodyPr>
              <a:lstStyle/>
              <a:p>
                <a:pPr algn="ctr"/>
                <a:r>
                  <a:rPr lang="ar-EG" sz="2400">
                    <a:latin typeface="Calibri" pitchFamily="34" charset="0"/>
                  </a:rPr>
                  <a:t>120536</a:t>
                </a:r>
              </a:p>
            </p:txBody>
          </p:sp>
          <p:sp>
            <p:nvSpPr>
              <p:cNvPr id="14" name="Oval 13"/>
              <p:cNvSpPr/>
              <p:nvPr/>
            </p:nvSpPr>
            <p:spPr>
              <a:xfrm>
                <a:off x="4857752" y="4214817"/>
                <a:ext cx="144463" cy="14446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grpSp>
    </p:spTree>
  </p:cSld>
  <p:clrMapOvr>
    <a:masterClrMapping/>
  </p:clrMapOvr>
  <p:transition>
    <p:dissolve/>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حقق.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AA.WAV"/>
                                        </p:tgtEl>
                                      </p:cMediaNode>
                                    </p:audio>
                                  </p:sub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يبيِّنُ خطُّ الأعدادِ أنَّ الجوابَ صحي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6215063" y="214313"/>
            <a:ext cx="2428875" cy="1214437"/>
          </a:xfrm>
          <a:prstGeom prst="plaque">
            <a:avLst/>
          </a:prstGeom>
          <a:ln w="57150">
            <a:solidFill>
              <a:srgbClr val="0000FF"/>
            </a:solid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EG" sz="8800" b="1" dirty="0"/>
              <a:t>تأكــد</a:t>
            </a:r>
          </a:p>
        </p:txBody>
      </p:sp>
      <p:sp>
        <p:nvSpPr>
          <p:cNvPr id="3" name="Rectangle 2"/>
          <p:cNvSpPr>
            <a:spLocks noChangeArrowheads="1"/>
          </p:cNvSpPr>
          <p:nvPr/>
        </p:nvSpPr>
        <p:spPr bwMode="auto">
          <a:xfrm>
            <a:off x="571500" y="571500"/>
            <a:ext cx="5500688" cy="1431925"/>
          </a:xfrm>
          <a:prstGeom prst="bevel">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ar-EG" sz="3200" b="1" dirty="0"/>
              <a:t>قَرِّبْ كلَّ عددٍ إلى أقربِ قيمةٍ منزلِيَّةٍ مُعطاةٍ: المثالان 1، 2</a:t>
            </a:r>
            <a:endParaRPr lang="ar-EG" sz="3200" dirty="0"/>
          </a:p>
        </p:txBody>
      </p:sp>
      <p:sp>
        <p:nvSpPr>
          <p:cNvPr id="11" name="Flowchart: Alternate Process 10"/>
          <p:cNvSpPr/>
          <p:nvPr/>
        </p:nvSpPr>
        <p:spPr bwMode="auto">
          <a:xfrm>
            <a:off x="428625" y="2500313"/>
            <a:ext cx="8072438" cy="3929062"/>
          </a:xfrm>
          <a:prstGeom prst="flowChartAlternateProcess">
            <a:avLst/>
          </a:prstGeom>
          <a:gradFill>
            <a:gsLst>
              <a:gs pos="0">
                <a:srgbClr val="FF0000"/>
              </a:gs>
              <a:gs pos="13000">
                <a:srgbClr val="FF0000"/>
              </a:gs>
              <a:gs pos="21001">
                <a:srgbClr val="00FF00"/>
              </a:gs>
              <a:gs pos="63000">
                <a:srgbClr val="FFC000"/>
              </a:gs>
              <a:gs pos="100000">
                <a:srgbClr val="0000FF"/>
              </a:gs>
              <a:gs pos="82001">
                <a:srgbClr val="B43E85"/>
              </a:gs>
              <a:gs pos="100000">
                <a:srgbClr val="C00000"/>
              </a:gs>
            </a:gsLst>
            <a:lin ang="13500000" scaled="0"/>
          </a:gradFill>
          <a:ln w="76200">
            <a:solidFill>
              <a:schemeClr val="tx1"/>
            </a:solidFill>
          </a:ln>
          <a:effectLst>
            <a:innerShdw blurRad="1270000">
              <a:srgbClr val="66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3326" name="Rectangle 3"/>
          <p:cNvSpPr>
            <a:spLocks noChangeArrowheads="1"/>
          </p:cNvSpPr>
          <p:nvPr/>
        </p:nvSpPr>
        <p:spPr bwMode="auto">
          <a:xfrm>
            <a:off x="5635625" y="2833688"/>
            <a:ext cx="1793875" cy="523875"/>
          </a:xfrm>
          <a:prstGeom prst="rect">
            <a:avLst/>
          </a:prstGeom>
          <a:noFill/>
          <a:ln w="9525">
            <a:noFill/>
            <a:miter lim="800000"/>
            <a:headEnd/>
            <a:tailEnd/>
          </a:ln>
        </p:spPr>
        <p:txBody>
          <a:bodyPr wrap="none">
            <a:spAutoFit/>
          </a:bodyPr>
          <a:lstStyle/>
          <a:p>
            <a:r>
              <a:rPr lang="ar-EG" sz="2800" b="1">
                <a:latin typeface="Calibri" pitchFamily="34" charset="0"/>
              </a:rPr>
              <a:t>927 ؛ عشرة</a:t>
            </a:r>
          </a:p>
        </p:txBody>
      </p:sp>
      <p:sp>
        <p:nvSpPr>
          <p:cNvPr id="13327" name="Rectangle 4"/>
          <p:cNvSpPr>
            <a:spLocks noChangeArrowheads="1"/>
          </p:cNvSpPr>
          <p:nvPr/>
        </p:nvSpPr>
        <p:spPr bwMode="auto">
          <a:xfrm>
            <a:off x="1787525" y="2833688"/>
            <a:ext cx="1498600" cy="523875"/>
          </a:xfrm>
          <a:prstGeom prst="rect">
            <a:avLst/>
          </a:prstGeom>
          <a:noFill/>
          <a:ln w="9525">
            <a:noFill/>
            <a:miter lim="800000"/>
            <a:headEnd/>
            <a:tailEnd/>
          </a:ln>
        </p:spPr>
        <p:txBody>
          <a:bodyPr wrap="none">
            <a:spAutoFit/>
          </a:bodyPr>
          <a:lstStyle/>
          <a:p>
            <a:r>
              <a:rPr lang="ar-EG" sz="2800" b="1">
                <a:latin typeface="Calibri" pitchFamily="34" charset="0"/>
              </a:rPr>
              <a:t>934 ؛ مئة</a:t>
            </a:r>
          </a:p>
        </p:txBody>
      </p:sp>
      <p:sp>
        <p:nvSpPr>
          <p:cNvPr id="13328" name="Rectangle 5"/>
          <p:cNvSpPr>
            <a:spLocks noChangeArrowheads="1"/>
          </p:cNvSpPr>
          <p:nvPr/>
        </p:nvSpPr>
        <p:spPr bwMode="auto">
          <a:xfrm>
            <a:off x="5688013" y="3976688"/>
            <a:ext cx="1741487" cy="523875"/>
          </a:xfrm>
          <a:prstGeom prst="rect">
            <a:avLst/>
          </a:prstGeom>
          <a:noFill/>
          <a:ln w="9525">
            <a:noFill/>
            <a:miter lim="800000"/>
            <a:headEnd/>
            <a:tailEnd/>
          </a:ln>
        </p:spPr>
        <p:txBody>
          <a:bodyPr wrap="none">
            <a:spAutoFit/>
          </a:bodyPr>
          <a:lstStyle/>
          <a:p>
            <a:r>
              <a:rPr lang="ar-EG" sz="2800" b="1">
                <a:latin typeface="Calibri" pitchFamily="34" charset="0"/>
              </a:rPr>
              <a:t>8242 ؛ ألف</a:t>
            </a:r>
          </a:p>
        </p:txBody>
      </p:sp>
      <p:sp>
        <p:nvSpPr>
          <p:cNvPr id="13329" name="Rectangle 6"/>
          <p:cNvSpPr>
            <a:spLocks noChangeArrowheads="1"/>
          </p:cNvSpPr>
          <p:nvPr/>
        </p:nvSpPr>
        <p:spPr bwMode="auto">
          <a:xfrm>
            <a:off x="728663" y="4000500"/>
            <a:ext cx="2486025" cy="584200"/>
          </a:xfrm>
          <a:prstGeom prst="rect">
            <a:avLst/>
          </a:prstGeom>
          <a:noFill/>
          <a:ln w="9525">
            <a:noFill/>
            <a:miter lim="800000"/>
            <a:headEnd/>
            <a:tailEnd/>
          </a:ln>
        </p:spPr>
        <p:txBody>
          <a:bodyPr wrap="none">
            <a:spAutoFit/>
          </a:bodyPr>
          <a:lstStyle/>
          <a:p>
            <a:r>
              <a:rPr lang="ar-EG" sz="2400" b="1">
                <a:latin typeface="Calibri" pitchFamily="34" charset="0"/>
              </a:rPr>
              <a:t>43032 </a:t>
            </a:r>
            <a:r>
              <a:rPr lang="ar-EG" sz="3200" b="1">
                <a:latin typeface="Calibri" pitchFamily="34" charset="0"/>
              </a:rPr>
              <a:t>؛</a:t>
            </a:r>
            <a:r>
              <a:rPr lang="ar-EG" sz="2400" b="1">
                <a:latin typeface="Calibri" pitchFamily="34" charset="0"/>
              </a:rPr>
              <a:t> عشرة آلاف</a:t>
            </a:r>
          </a:p>
        </p:txBody>
      </p:sp>
      <p:sp>
        <p:nvSpPr>
          <p:cNvPr id="13330" name="Rectangle 7"/>
          <p:cNvSpPr>
            <a:spLocks noChangeArrowheads="1"/>
          </p:cNvSpPr>
          <p:nvPr/>
        </p:nvSpPr>
        <p:spPr bwMode="auto">
          <a:xfrm>
            <a:off x="4718050" y="5168900"/>
            <a:ext cx="2640013" cy="522288"/>
          </a:xfrm>
          <a:prstGeom prst="rect">
            <a:avLst/>
          </a:prstGeom>
          <a:noFill/>
          <a:ln w="9525">
            <a:noFill/>
            <a:miter lim="800000"/>
            <a:headEnd/>
            <a:tailEnd/>
          </a:ln>
        </p:spPr>
        <p:txBody>
          <a:bodyPr wrap="none">
            <a:spAutoFit/>
          </a:bodyPr>
          <a:lstStyle/>
          <a:p>
            <a:r>
              <a:rPr lang="ar-EG" sz="2800" b="1">
                <a:latin typeface="Calibri" pitchFamily="34" charset="0"/>
              </a:rPr>
              <a:t>593205 ؛ مئة ألف</a:t>
            </a:r>
          </a:p>
        </p:txBody>
      </p:sp>
      <p:sp>
        <p:nvSpPr>
          <p:cNvPr id="13331" name="Rectangle 8"/>
          <p:cNvSpPr>
            <a:spLocks noChangeArrowheads="1"/>
          </p:cNvSpPr>
          <p:nvPr/>
        </p:nvSpPr>
        <p:spPr bwMode="auto">
          <a:xfrm>
            <a:off x="655638" y="5191125"/>
            <a:ext cx="2500312" cy="523875"/>
          </a:xfrm>
          <a:prstGeom prst="rect">
            <a:avLst/>
          </a:prstGeom>
          <a:noFill/>
          <a:ln w="9525">
            <a:noFill/>
            <a:miter lim="800000"/>
            <a:headEnd/>
            <a:tailEnd/>
          </a:ln>
        </p:spPr>
        <p:txBody>
          <a:bodyPr wrap="none">
            <a:spAutoFit/>
          </a:bodyPr>
          <a:lstStyle/>
          <a:p>
            <a:r>
              <a:rPr lang="ar-EG" sz="2800" b="1">
                <a:latin typeface="Calibri" pitchFamily="34" charset="0"/>
              </a:rPr>
              <a:t>1709385؛ مليون</a:t>
            </a:r>
          </a:p>
        </p:txBody>
      </p:sp>
      <p:sp>
        <p:nvSpPr>
          <p:cNvPr id="12" name="Flowchart: Connector 11"/>
          <p:cNvSpPr/>
          <p:nvPr/>
        </p:nvSpPr>
        <p:spPr bwMode="auto">
          <a:xfrm>
            <a:off x="7572375" y="2762250"/>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1</a:t>
            </a:r>
          </a:p>
        </p:txBody>
      </p:sp>
      <p:sp>
        <p:nvSpPr>
          <p:cNvPr id="13" name="Flowchart: Connector 12"/>
          <p:cNvSpPr/>
          <p:nvPr/>
        </p:nvSpPr>
        <p:spPr bwMode="auto">
          <a:xfrm>
            <a:off x="3571875" y="2762250"/>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2</a:t>
            </a:r>
          </a:p>
        </p:txBody>
      </p:sp>
      <p:sp>
        <p:nvSpPr>
          <p:cNvPr id="14" name="Flowchart: Connector 13"/>
          <p:cNvSpPr/>
          <p:nvPr/>
        </p:nvSpPr>
        <p:spPr bwMode="auto">
          <a:xfrm>
            <a:off x="7572375" y="3905250"/>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3</a:t>
            </a:r>
          </a:p>
        </p:txBody>
      </p:sp>
      <p:sp>
        <p:nvSpPr>
          <p:cNvPr id="15" name="Flowchart: Connector 14"/>
          <p:cNvSpPr/>
          <p:nvPr/>
        </p:nvSpPr>
        <p:spPr bwMode="auto">
          <a:xfrm>
            <a:off x="7572375" y="5119688"/>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5</a:t>
            </a:r>
          </a:p>
        </p:txBody>
      </p:sp>
      <p:sp>
        <p:nvSpPr>
          <p:cNvPr id="16" name="Flowchart: Connector 15"/>
          <p:cNvSpPr/>
          <p:nvPr/>
        </p:nvSpPr>
        <p:spPr bwMode="auto">
          <a:xfrm>
            <a:off x="3571875" y="3905250"/>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4</a:t>
            </a:r>
          </a:p>
        </p:txBody>
      </p:sp>
      <p:sp>
        <p:nvSpPr>
          <p:cNvPr id="17" name="Flowchart: Connector 16"/>
          <p:cNvSpPr/>
          <p:nvPr/>
        </p:nvSpPr>
        <p:spPr bwMode="auto">
          <a:xfrm>
            <a:off x="3571875" y="5119688"/>
            <a:ext cx="571500" cy="571500"/>
          </a:xfrm>
          <a:prstGeom prst="flowChartConnector">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6</a:t>
            </a:r>
          </a:p>
        </p:txBody>
      </p:sp>
      <p:sp>
        <p:nvSpPr>
          <p:cNvPr id="18" name="مربع نص 17"/>
          <p:cNvSpPr txBox="1"/>
          <p:nvPr/>
        </p:nvSpPr>
        <p:spPr>
          <a:xfrm>
            <a:off x="6072188" y="3346450"/>
            <a:ext cx="120332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930</a:t>
            </a:r>
          </a:p>
        </p:txBody>
      </p:sp>
      <p:sp>
        <p:nvSpPr>
          <p:cNvPr id="19" name="مربع نص 18"/>
          <p:cNvSpPr txBox="1"/>
          <p:nvPr/>
        </p:nvSpPr>
        <p:spPr>
          <a:xfrm>
            <a:off x="2143125" y="3357563"/>
            <a:ext cx="120332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900</a:t>
            </a:r>
          </a:p>
        </p:txBody>
      </p:sp>
      <p:sp>
        <p:nvSpPr>
          <p:cNvPr id="20" name="مربع نص 19"/>
          <p:cNvSpPr txBox="1"/>
          <p:nvPr/>
        </p:nvSpPr>
        <p:spPr>
          <a:xfrm>
            <a:off x="6072188" y="4572000"/>
            <a:ext cx="120332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8000</a:t>
            </a:r>
          </a:p>
        </p:txBody>
      </p:sp>
      <p:sp>
        <p:nvSpPr>
          <p:cNvPr id="21" name="مربع نص 20"/>
          <p:cNvSpPr txBox="1"/>
          <p:nvPr/>
        </p:nvSpPr>
        <p:spPr>
          <a:xfrm>
            <a:off x="2071688" y="4572000"/>
            <a:ext cx="120332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40000</a:t>
            </a:r>
          </a:p>
        </p:txBody>
      </p:sp>
      <p:sp>
        <p:nvSpPr>
          <p:cNvPr id="22" name="مربع نص 21"/>
          <p:cNvSpPr txBox="1"/>
          <p:nvPr/>
        </p:nvSpPr>
        <p:spPr>
          <a:xfrm>
            <a:off x="5715000" y="5703888"/>
            <a:ext cx="1560513"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600000</a:t>
            </a:r>
          </a:p>
        </p:txBody>
      </p:sp>
      <p:sp>
        <p:nvSpPr>
          <p:cNvPr id="23" name="مربع نص 22"/>
          <p:cNvSpPr txBox="1"/>
          <p:nvPr/>
        </p:nvSpPr>
        <p:spPr>
          <a:xfrm>
            <a:off x="1785938" y="5703888"/>
            <a:ext cx="148907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EG" sz="2400" b="1" dirty="0"/>
              <a:t>2000000</a:t>
            </a:r>
            <a:endParaRPr lang="ar-SA" sz="2400" b="1" dirty="0"/>
          </a:p>
        </p:txBody>
      </p:sp>
    </p:spTree>
  </p:cSld>
  <p:clrMapOvr>
    <a:masterClrMapping/>
  </p:clrMapOvr>
  <p:transition>
    <p:comb dir="vert"/>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أكد.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قرب كل عدد إلى أقرب قيمة منزلية معطا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326"/>
                                        </p:tgtEl>
                                        <p:attrNameLst>
                                          <p:attrName>style.visibility</p:attrName>
                                        </p:attrNameLst>
                                      </p:cBhvr>
                                      <p:to>
                                        <p:strVal val="visible"/>
                                      </p:to>
                                    </p:set>
                                    <p:anim calcmode="lin" valueType="num">
                                      <p:cBhvr additive="base">
                                        <p:cTn id="27" dur="500" fill="hold"/>
                                        <p:tgtEl>
                                          <p:spTgt spid="13326"/>
                                        </p:tgtEl>
                                        <p:attrNameLst>
                                          <p:attrName>ppt_x</p:attrName>
                                        </p:attrNameLst>
                                      </p:cBhvr>
                                      <p:tavLst>
                                        <p:tav tm="0">
                                          <p:val>
                                            <p:strVal val="#ppt_x"/>
                                          </p:val>
                                        </p:tav>
                                        <p:tav tm="100000">
                                          <p:val>
                                            <p:strVal val="#ppt_x"/>
                                          </p:val>
                                        </p:tav>
                                      </p:tavLst>
                                    </p:anim>
                                    <p:anim calcmode="lin" valueType="num">
                                      <p:cBhvr additive="base">
                                        <p:cTn id="28" dur="500" fill="hold"/>
                                        <p:tgtEl>
                                          <p:spTgt spid="133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927،عشرة.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930.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327"/>
                                        </p:tgtEl>
                                        <p:attrNameLst>
                                          <p:attrName>style.visibility</p:attrName>
                                        </p:attrNameLst>
                                      </p:cBhvr>
                                      <p:to>
                                        <p:strVal val="visible"/>
                                      </p:to>
                                    </p:set>
                                    <p:anim calcmode="lin" valueType="num">
                                      <p:cBhvr additive="base">
                                        <p:cTn id="43" dur="500" fill="hold"/>
                                        <p:tgtEl>
                                          <p:spTgt spid="13327"/>
                                        </p:tgtEl>
                                        <p:attrNameLst>
                                          <p:attrName>ppt_x</p:attrName>
                                        </p:attrNameLst>
                                      </p:cBhvr>
                                      <p:tavLst>
                                        <p:tav tm="0">
                                          <p:val>
                                            <p:strVal val="#ppt_x"/>
                                          </p:val>
                                        </p:tav>
                                        <p:tav tm="100000">
                                          <p:val>
                                            <p:strVal val="#ppt_x"/>
                                          </p:val>
                                        </p:tav>
                                      </p:tavLst>
                                    </p:anim>
                                    <p:anim calcmode="lin" valueType="num">
                                      <p:cBhvr additive="base">
                                        <p:cTn id="44" dur="500" fill="hold"/>
                                        <p:tgtEl>
                                          <p:spTgt spid="133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7" name="934،مئة.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8" name="900.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328"/>
                                        </p:tgtEl>
                                        <p:attrNameLst>
                                          <p:attrName>style.visibility</p:attrName>
                                        </p:attrNameLst>
                                      </p:cBhvr>
                                      <p:to>
                                        <p:strVal val="visible"/>
                                      </p:to>
                                    </p:set>
                                    <p:anim calcmode="lin" valueType="num">
                                      <p:cBhvr additive="base">
                                        <p:cTn id="59" dur="500" fill="hold"/>
                                        <p:tgtEl>
                                          <p:spTgt spid="13328"/>
                                        </p:tgtEl>
                                        <p:attrNameLst>
                                          <p:attrName>ppt_x</p:attrName>
                                        </p:attrNameLst>
                                      </p:cBhvr>
                                      <p:tavLst>
                                        <p:tav tm="0">
                                          <p:val>
                                            <p:strVal val="#ppt_x"/>
                                          </p:val>
                                        </p:tav>
                                        <p:tav tm="100000">
                                          <p:val>
                                            <p:strVal val="#ppt_x"/>
                                          </p:val>
                                        </p:tav>
                                      </p:tavLst>
                                    </p:anim>
                                    <p:anim calcmode="lin" valueType="num">
                                      <p:cBhvr additive="base">
                                        <p:cTn id="60" dur="500" fill="hold"/>
                                        <p:tgtEl>
                                          <p:spTgt spid="133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9" name="8242، ألف.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10" name="8000.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3329"/>
                                        </p:tgtEl>
                                        <p:attrNameLst>
                                          <p:attrName>style.visibility</p:attrName>
                                        </p:attrNameLst>
                                      </p:cBhvr>
                                      <p:to>
                                        <p:strVal val="visible"/>
                                      </p:to>
                                    </p:set>
                                    <p:anim calcmode="lin" valueType="num">
                                      <p:cBhvr additive="base">
                                        <p:cTn id="75" dur="500" fill="hold"/>
                                        <p:tgtEl>
                                          <p:spTgt spid="13329"/>
                                        </p:tgtEl>
                                        <p:attrNameLst>
                                          <p:attrName>ppt_x</p:attrName>
                                        </p:attrNameLst>
                                      </p:cBhvr>
                                      <p:tavLst>
                                        <p:tav tm="0">
                                          <p:val>
                                            <p:strVal val="#ppt_x"/>
                                          </p:val>
                                        </p:tav>
                                        <p:tav tm="100000">
                                          <p:val>
                                            <p:strVal val="#ppt_x"/>
                                          </p:val>
                                        </p:tav>
                                      </p:tavLst>
                                    </p:anim>
                                    <p:anim calcmode="lin" valueType="num">
                                      <p:cBhvr additive="base">
                                        <p:cTn id="76" dur="500" fill="hold"/>
                                        <p:tgtEl>
                                          <p:spTgt spid="133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11" name="43032، عشرة آلاف.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12" name="40000.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330"/>
                                        </p:tgtEl>
                                        <p:attrNameLst>
                                          <p:attrName>style.visibility</p:attrName>
                                        </p:attrNameLst>
                                      </p:cBhvr>
                                      <p:to>
                                        <p:strVal val="visible"/>
                                      </p:to>
                                    </p:set>
                                    <p:anim calcmode="lin" valueType="num">
                                      <p:cBhvr additive="base">
                                        <p:cTn id="91" dur="500" fill="hold"/>
                                        <p:tgtEl>
                                          <p:spTgt spid="13330"/>
                                        </p:tgtEl>
                                        <p:attrNameLst>
                                          <p:attrName>ppt_x</p:attrName>
                                        </p:attrNameLst>
                                      </p:cBhvr>
                                      <p:tavLst>
                                        <p:tav tm="0">
                                          <p:val>
                                            <p:strVal val="#ppt_x"/>
                                          </p:val>
                                        </p:tav>
                                        <p:tav tm="100000">
                                          <p:val>
                                            <p:strVal val="#ppt_x"/>
                                          </p:val>
                                        </p:tav>
                                      </p:tavLst>
                                    </p:anim>
                                    <p:anim calcmode="lin" valueType="num">
                                      <p:cBhvr additive="base">
                                        <p:cTn id="92" dur="500" fill="hold"/>
                                        <p:tgtEl>
                                          <p:spTgt spid="133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13" name="593205، مئة ألف.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4" name="600000.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3331"/>
                                        </p:tgtEl>
                                        <p:attrNameLst>
                                          <p:attrName>style.visibility</p:attrName>
                                        </p:attrNameLst>
                                      </p:cBhvr>
                                      <p:to>
                                        <p:strVal val="visible"/>
                                      </p:to>
                                    </p:set>
                                    <p:anim calcmode="lin" valueType="num">
                                      <p:cBhvr additive="base">
                                        <p:cTn id="107" dur="500" fill="hold"/>
                                        <p:tgtEl>
                                          <p:spTgt spid="13331"/>
                                        </p:tgtEl>
                                        <p:attrNameLst>
                                          <p:attrName>ppt_x</p:attrName>
                                        </p:attrNameLst>
                                      </p:cBhvr>
                                      <p:tavLst>
                                        <p:tav tm="0">
                                          <p:val>
                                            <p:strVal val="#ppt_x"/>
                                          </p:val>
                                        </p:tav>
                                        <p:tav tm="100000">
                                          <p:val>
                                            <p:strVal val="#ppt_x"/>
                                          </p:val>
                                        </p:tav>
                                      </p:tavLst>
                                    </p:anim>
                                    <p:anim calcmode="lin" valueType="num">
                                      <p:cBhvr additive="base">
                                        <p:cTn id="108" dur="500" fill="hold"/>
                                        <p:tgtEl>
                                          <p:spTgt spid="133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15" name="1709385، مليون.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additive="base">
                                        <p:cTn id="113" dur="500" fill="hold"/>
                                        <p:tgtEl>
                                          <p:spTgt spid="23"/>
                                        </p:tgtEl>
                                        <p:attrNameLst>
                                          <p:attrName>ppt_x</p:attrName>
                                        </p:attrNameLst>
                                      </p:cBhvr>
                                      <p:tavLst>
                                        <p:tav tm="0">
                                          <p:val>
                                            <p:strVal val="#ppt_x"/>
                                          </p:val>
                                        </p:tav>
                                        <p:tav tm="100000">
                                          <p:val>
                                            <p:strVal val="#ppt_x"/>
                                          </p:val>
                                        </p:tav>
                                      </p:tavLst>
                                    </p:anim>
                                    <p:anim calcmode="lin" valueType="num">
                                      <p:cBhvr additive="base">
                                        <p:cTn id="114"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16" name="مليو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326" grpId="0"/>
      <p:bldP spid="13327" grpId="0"/>
      <p:bldP spid="13328" grpId="0"/>
      <p:bldP spid="13329" grpId="0"/>
      <p:bldP spid="13330" grpId="0"/>
      <p:bldP spid="1333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143000" y="3000375"/>
            <a:ext cx="6286500" cy="2143125"/>
            <a:chOff x="642910" y="2357430"/>
            <a:chExt cx="6286544" cy="2143140"/>
          </a:xfrm>
        </p:grpSpPr>
        <p:sp>
          <p:nvSpPr>
            <p:cNvPr id="5" name="Trapezoid 4"/>
            <p:cNvSpPr/>
            <p:nvPr/>
          </p:nvSpPr>
          <p:spPr>
            <a:xfrm rot="10800000">
              <a:off x="642910" y="2357430"/>
              <a:ext cx="6286544" cy="2143140"/>
            </a:xfrm>
            <a:prstGeom prst="trapezoid">
              <a:avLst/>
            </a:prstGeom>
            <a:solidFill>
              <a:srgbClr val="00FFFF"/>
            </a:solidFill>
            <a:ln w="57150">
              <a:solidFill>
                <a:schemeClr val="tx1"/>
              </a:solidFill>
            </a:ln>
            <a:effectLst>
              <a:innerShdw blurRad="9144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5368" name="Rectangle 1"/>
            <p:cNvSpPr>
              <a:spLocks noChangeArrowheads="1"/>
            </p:cNvSpPr>
            <p:nvPr/>
          </p:nvSpPr>
          <p:spPr bwMode="auto">
            <a:xfrm>
              <a:off x="1035935" y="2603368"/>
              <a:ext cx="5250577" cy="1754326"/>
            </a:xfrm>
            <a:prstGeom prst="rect">
              <a:avLst/>
            </a:prstGeom>
            <a:noFill/>
            <a:ln w="9525">
              <a:noFill/>
              <a:miter lim="800000"/>
              <a:headEnd/>
              <a:tailEnd/>
            </a:ln>
          </p:spPr>
          <p:txBody>
            <a:bodyPr>
              <a:spAutoFit/>
            </a:bodyPr>
            <a:lstStyle/>
            <a:p>
              <a:r>
                <a:rPr lang="ar-EG" sz="3600" b="1">
                  <a:latin typeface="Calibri" pitchFamily="34" charset="0"/>
                </a:rPr>
                <a:t>مَا أصغرُ عددٍ إذا قَرَّبْنَاهُ إلى أقربِ ألْفٍ نحصلُ على 8000؟ فسِّرْ إجابتَكَ</a:t>
              </a:r>
            </a:p>
          </p:txBody>
        </p:sp>
      </p:grpSp>
      <p:sp>
        <p:nvSpPr>
          <p:cNvPr id="4" name="Heart 3"/>
          <p:cNvSpPr/>
          <p:nvPr/>
        </p:nvSpPr>
        <p:spPr>
          <a:xfrm>
            <a:off x="4714876" y="500042"/>
            <a:ext cx="3500462" cy="1643074"/>
          </a:xfrm>
          <a:prstGeom prst="heart">
            <a:avLst/>
          </a:prstGeom>
          <a:solidFill>
            <a:srgbClr val="990099"/>
          </a:soli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7- تحدث</a:t>
            </a:r>
          </a:p>
        </p:txBody>
      </p:sp>
      <p:sp>
        <p:nvSpPr>
          <p:cNvPr id="6" name="مربع نص 5"/>
          <p:cNvSpPr txBox="1"/>
          <p:nvPr/>
        </p:nvSpPr>
        <p:spPr>
          <a:xfrm>
            <a:off x="3643313" y="4429125"/>
            <a:ext cx="1203325"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EG" sz="2400" dirty="0"/>
              <a:t>7500</a:t>
            </a:r>
            <a:endParaRPr lang="ar-SA" sz="2400" dirty="0"/>
          </a:p>
        </p:txBody>
      </p:sp>
    </p:spTree>
  </p:cSld>
  <p:clrMapOvr>
    <a:masterClrMapping/>
  </p:clrMapOvr>
  <p:transition>
    <p:wheel spokes="1"/>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تحدث.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450" decel="100000" fill="hold"/>
                                        <p:tgtEl>
                                          <p:spTgt spid="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ماأصغر عدد إذا  قربناه إلى أقرب ألف.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75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785938" y="357188"/>
            <a:ext cx="6072187" cy="1428750"/>
          </a:xfrm>
          <a:prstGeom prst="downArrowCallout">
            <a:avLst/>
          </a:prstGeom>
          <a:solidFill>
            <a:srgbClr val="00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rgbClr val="FFFF00"/>
                </a:solidFill>
              </a:rPr>
              <a:t>تدرب، وحل المسائل</a:t>
            </a:r>
          </a:p>
        </p:txBody>
      </p:sp>
      <p:sp>
        <p:nvSpPr>
          <p:cNvPr id="3" name="Rectangle 2"/>
          <p:cNvSpPr/>
          <p:nvPr/>
        </p:nvSpPr>
        <p:spPr>
          <a:xfrm>
            <a:off x="0" y="1928813"/>
            <a:ext cx="7639050" cy="584200"/>
          </a:xfrm>
          <a:prstGeom prst="rect">
            <a:avLst/>
          </a:prstGeom>
          <a:solidFill>
            <a:srgbClr val="CC3300"/>
          </a:solidFill>
          <a:ln w="57150">
            <a:solidFill>
              <a:schemeClr val="tx1"/>
            </a:solidFill>
          </a:ln>
        </p:spPr>
        <p:txBody>
          <a:bodyPr wrap="none">
            <a:spAutoFit/>
          </a:bodyPr>
          <a:lstStyle/>
          <a:p>
            <a:pPr fontAlgn="auto">
              <a:spcBef>
                <a:spcPts val="0"/>
              </a:spcBef>
              <a:spcAft>
                <a:spcPts val="0"/>
              </a:spcAft>
              <a:defRPr/>
            </a:pPr>
            <a:r>
              <a:rPr lang="ar-EG" sz="3200" b="1" dirty="0">
                <a:solidFill>
                  <a:schemeClr val="bg1"/>
                </a:solidFill>
                <a:latin typeface="+mn-lt"/>
                <a:cs typeface="+mn-cs"/>
              </a:rPr>
              <a:t>قرِّبْ كلّ عددٍ إلى أقربِ قِيمةٍ منزلِيَّةٍ مُعطاةٍ: المثالان 1، 2</a:t>
            </a:r>
          </a:p>
        </p:txBody>
      </p:sp>
      <p:sp>
        <p:nvSpPr>
          <p:cNvPr id="16" name="Snip Diagonal Corner Rectangle 15"/>
          <p:cNvSpPr/>
          <p:nvPr/>
        </p:nvSpPr>
        <p:spPr bwMode="auto">
          <a:xfrm>
            <a:off x="166688" y="2643188"/>
            <a:ext cx="8856662" cy="4000500"/>
          </a:xfrm>
          <a:prstGeom prst="snip2DiagRect">
            <a:avLst/>
          </a:prstGeom>
          <a:solidFill>
            <a:srgbClr val="FFCC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5372" name="Rectangle 3"/>
          <p:cNvSpPr>
            <a:spLocks noChangeArrowheads="1"/>
          </p:cNvSpPr>
          <p:nvPr/>
        </p:nvSpPr>
        <p:spPr bwMode="auto">
          <a:xfrm>
            <a:off x="5330825" y="3130550"/>
            <a:ext cx="2132013" cy="584200"/>
          </a:xfrm>
          <a:prstGeom prst="rect">
            <a:avLst/>
          </a:prstGeom>
          <a:noFill/>
          <a:ln w="9525">
            <a:noFill/>
            <a:miter lim="800000"/>
            <a:headEnd/>
            <a:tailEnd/>
          </a:ln>
        </p:spPr>
        <p:txBody>
          <a:bodyPr wrap="none">
            <a:spAutoFit/>
          </a:bodyPr>
          <a:lstStyle/>
          <a:p>
            <a:r>
              <a:rPr lang="ar-EG" sz="3200" b="1">
                <a:latin typeface="Calibri" pitchFamily="34" charset="0"/>
              </a:rPr>
              <a:t>568 ؛ عشرة</a:t>
            </a:r>
          </a:p>
        </p:txBody>
      </p:sp>
      <p:sp>
        <p:nvSpPr>
          <p:cNvPr id="15373" name="Rectangle 4"/>
          <p:cNvSpPr>
            <a:spLocks noChangeArrowheads="1"/>
          </p:cNvSpPr>
          <p:nvPr/>
        </p:nvSpPr>
        <p:spPr bwMode="auto">
          <a:xfrm>
            <a:off x="727075" y="3143250"/>
            <a:ext cx="2211388" cy="523875"/>
          </a:xfrm>
          <a:prstGeom prst="rect">
            <a:avLst/>
          </a:prstGeom>
          <a:noFill/>
          <a:ln w="9525">
            <a:noFill/>
            <a:miter lim="800000"/>
            <a:headEnd/>
            <a:tailEnd/>
          </a:ln>
        </p:spPr>
        <p:txBody>
          <a:bodyPr wrap="none">
            <a:spAutoFit/>
          </a:bodyPr>
          <a:lstStyle/>
          <a:p>
            <a:r>
              <a:rPr lang="ar-EG" sz="2800" b="1">
                <a:latin typeface="Calibri" pitchFamily="34" charset="0"/>
              </a:rPr>
              <a:t>148245 ؛ مئة</a:t>
            </a:r>
          </a:p>
        </p:txBody>
      </p:sp>
      <p:sp>
        <p:nvSpPr>
          <p:cNvPr id="15374" name="Rectangle 5"/>
          <p:cNvSpPr>
            <a:spLocks noChangeArrowheads="1"/>
          </p:cNvSpPr>
          <p:nvPr/>
        </p:nvSpPr>
        <p:spPr bwMode="auto">
          <a:xfrm>
            <a:off x="5259388" y="4333875"/>
            <a:ext cx="2254250" cy="523875"/>
          </a:xfrm>
          <a:prstGeom prst="rect">
            <a:avLst/>
          </a:prstGeom>
          <a:noFill/>
          <a:ln w="9525">
            <a:noFill/>
            <a:miter lim="800000"/>
            <a:headEnd/>
            <a:tailEnd/>
          </a:ln>
        </p:spPr>
        <p:txBody>
          <a:bodyPr wrap="none">
            <a:spAutoFit/>
          </a:bodyPr>
          <a:lstStyle/>
          <a:p>
            <a:r>
              <a:rPr lang="ar-EG" sz="2800" b="1">
                <a:latin typeface="Calibri" pitchFamily="34" charset="0"/>
              </a:rPr>
              <a:t>493580 ؛ ألف</a:t>
            </a:r>
          </a:p>
        </p:txBody>
      </p:sp>
      <p:sp>
        <p:nvSpPr>
          <p:cNvPr id="15375" name="Rectangle 6"/>
          <p:cNvSpPr>
            <a:spLocks noChangeArrowheads="1"/>
          </p:cNvSpPr>
          <p:nvPr/>
        </p:nvSpPr>
        <p:spPr bwMode="auto">
          <a:xfrm>
            <a:off x="192088" y="4252913"/>
            <a:ext cx="2774950" cy="523875"/>
          </a:xfrm>
          <a:prstGeom prst="rect">
            <a:avLst/>
          </a:prstGeom>
          <a:noFill/>
          <a:ln w="9525">
            <a:noFill/>
            <a:miter lim="800000"/>
            <a:headEnd/>
            <a:tailEnd/>
          </a:ln>
        </p:spPr>
        <p:txBody>
          <a:bodyPr wrap="none">
            <a:spAutoFit/>
          </a:bodyPr>
          <a:lstStyle/>
          <a:p>
            <a:r>
              <a:rPr lang="ar-EG" sz="2800" b="1">
                <a:latin typeface="Calibri" pitchFamily="34" charset="0"/>
              </a:rPr>
              <a:t>791275 ؛ مئة ألف</a:t>
            </a:r>
          </a:p>
        </p:txBody>
      </p:sp>
      <p:sp>
        <p:nvSpPr>
          <p:cNvPr id="15376" name="Rectangle 7"/>
          <p:cNvSpPr>
            <a:spLocks noChangeArrowheads="1"/>
          </p:cNvSpPr>
          <p:nvPr/>
        </p:nvSpPr>
        <p:spPr bwMode="auto">
          <a:xfrm>
            <a:off x="4624388" y="5429250"/>
            <a:ext cx="2973387" cy="523875"/>
          </a:xfrm>
          <a:prstGeom prst="rect">
            <a:avLst/>
          </a:prstGeom>
          <a:noFill/>
          <a:ln w="9525">
            <a:noFill/>
            <a:miter lim="800000"/>
            <a:headEnd/>
            <a:tailEnd/>
          </a:ln>
        </p:spPr>
        <p:txBody>
          <a:bodyPr wrap="none">
            <a:spAutoFit/>
          </a:bodyPr>
          <a:lstStyle/>
          <a:p>
            <a:r>
              <a:rPr lang="ar-EG" sz="2800" b="1">
                <a:latin typeface="Calibri" pitchFamily="34" charset="0"/>
              </a:rPr>
              <a:t>95230 ؛ عشرة آلاف</a:t>
            </a:r>
          </a:p>
        </p:txBody>
      </p:sp>
      <p:sp>
        <p:nvSpPr>
          <p:cNvPr id="15377" name="Rectangle 8"/>
          <p:cNvSpPr>
            <a:spLocks noChangeArrowheads="1"/>
          </p:cNvSpPr>
          <p:nvPr/>
        </p:nvSpPr>
        <p:spPr bwMode="auto">
          <a:xfrm>
            <a:off x="142875" y="5405438"/>
            <a:ext cx="2730500" cy="523875"/>
          </a:xfrm>
          <a:prstGeom prst="rect">
            <a:avLst/>
          </a:prstGeom>
          <a:noFill/>
          <a:ln w="9525">
            <a:noFill/>
            <a:miter lim="800000"/>
            <a:headEnd/>
            <a:tailEnd/>
          </a:ln>
        </p:spPr>
        <p:txBody>
          <a:bodyPr wrap="none">
            <a:spAutoFit/>
          </a:bodyPr>
          <a:lstStyle/>
          <a:p>
            <a:r>
              <a:rPr lang="ar-EG" sz="2800" b="1">
                <a:latin typeface="Calibri" pitchFamily="34" charset="0"/>
              </a:rPr>
              <a:t>3190236 ؛ مليون</a:t>
            </a:r>
          </a:p>
        </p:txBody>
      </p:sp>
      <p:sp>
        <p:nvSpPr>
          <p:cNvPr id="10" name="Flowchart: Connector 9"/>
          <p:cNvSpPr/>
          <p:nvPr/>
        </p:nvSpPr>
        <p:spPr bwMode="auto">
          <a:xfrm>
            <a:off x="7747000" y="3000375"/>
            <a:ext cx="825500"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8</a:t>
            </a:r>
          </a:p>
        </p:txBody>
      </p:sp>
      <p:sp>
        <p:nvSpPr>
          <p:cNvPr id="11" name="Flowchart: Connector 10"/>
          <p:cNvSpPr/>
          <p:nvPr/>
        </p:nvSpPr>
        <p:spPr bwMode="auto">
          <a:xfrm>
            <a:off x="3319463" y="3000375"/>
            <a:ext cx="749300"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9</a:t>
            </a:r>
          </a:p>
        </p:txBody>
      </p:sp>
      <p:sp>
        <p:nvSpPr>
          <p:cNvPr id="12" name="Flowchart: Connector 11"/>
          <p:cNvSpPr/>
          <p:nvPr/>
        </p:nvSpPr>
        <p:spPr bwMode="auto">
          <a:xfrm>
            <a:off x="3243263" y="4071938"/>
            <a:ext cx="750887"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t>11</a:t>
            </a:r>
          </a:p>
        </p:txBody>
      </p:sp>
      <p:sp>
        <p:nvSpPr>
          <p:cNvPr id="13" name="Flowchart: Connector 12"/>
          <p:cNvSpPr/>
          <p:nvPr/>
        </p:nvSpPr>
        <p:spPr bwMode="auto">
          <a:xfrm>
            <a:off x="7747000" y="4143375"/>
            <a:ext cx="825500"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t>10</a:t>
            </a:r>
            <a:endParaRPr lang="ar-EG" sz="3200" b="1" dirty="0"/>
          </a:p>
        </p:txBody>
      </p:sp>
      <p:sp>
        <p:nvSpPr>
          <p:cNvPr id="14" name="Flowchart: Connector 13"/>
          <p:cNvSpPr/>
          <p:nvPr/>
        </p:nvSpPr>
        <p:spPr bwMode="auto">
          <a:xfrm>
            <a:off x="7747000" y="5214938"/>
            <a:ext cx="825500"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t>12</a:t>
            </a:r>
          </a:p>
        </p:txBody>
      </p:sp>
      <p:sp>
        <p:nvSpPr>
          <p:cNvPr id="15" name="Flowchart: Connector 14"/>
          <p:cNvSpPr/>
          <p:nvPr/>
        </p:nvSpPr>
        <p:spPr bwMode="auto">
          <a:xfrm>
            <a:off x="3168650" y="5214938"/>
            <a:ext cx="825500" cy="714375"/>
          </a:xfrm>
          <a:prstGeom prst="flowChartConnector">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t>13</a:t>
            </a:r>
          </a:p>
        </p:txBody>
      </p:sp>
      <p:sp>
        <p:nvSpPr>
          <p:cNvPr id="18" name="مربع نص 17"/>
          <p:cNvSpPr txBox="1"/>
          <p:nvPr/>
        </p:nvSpPr>
        <p:spPr>
          <a:xfrm>
            <a:off x="5808663" y="3786188"/>
            <a:ext cx="1263650"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570</a:t>
            </a:r>
          </a:p>
        </p:txBody>
      </p:sp>
      <p:sp>
        <p:nvSpPr>
          <p:cNvPr id="19" name="مربع نص 18"/>
          <p:cNvSpPr txBox="1"/>
          <p:nvPr/>
        </p:nvSpPr>
        <p:spPr>
          <a:xfrm>
            <a:off x="1214438" y="3643313"/>
            <a:ext cx="1643062"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148200</a:t>
            </a:r>
          </a:p>
        </p:txBody>
      </p:sp>
      <p:sp>
        <p:nvSpPr>
          <p:cNvPr id="20" name="مربع نص 19"/>
          <p:cNvSpPr txBox="1"/>
          <p:nvPr/>
        </p:nvSpPr>
        <p:spPr>
          <a:xfrm>
            <a:off x="5072063" y="4786313"/>
            <a:ext cx="2000250"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494000</a:t>
            </a:r>
          </a:p>
        </p:txBody>
      </p:sp>
      <p:sp>
        <p:nvSpPr>
          <p:cNvPr id="21" name="مربع نص 20"/>
          <p:cNvSpPr txBox="1"/>
          <p:nvPr/>
        </p:nvSpPr>
        <p:spPr>
          <a:xfrm>
            <a:off x="1357313" y="4775200"/>
            <a:ext cx="1500187"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800000</a:t>
            </a:r>
          </a:p>
        </p:txBody>
      </p:sp>
      <p:sp>
        <p:nvSpPr>
          <p:cNvPr id="22" name="مربع نص 21"/>
          <p:cNvSpPr txBox="1"/>
          <p:nvPr/>
        </p:nvSpPr>
        <p:spPr>
          <a:xfrm>
            <a:off x="5357813" y="5857875"/>
            <a:ext cx="1714500"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SA" sz="2400" b="1" dirty="0"/>
              <a:t>100000</a:t>
            </a:r>
          </a:p>
        </p:txBody>
      </p:sp>
      <p:sp>
        <p:nvSpPr>
          <p:cNvPr id="23" name="مربع نص 22"/>
          <p:cNvSpPr txBox="1"/>
          <p:nvPr/>
        </p:nvSpPr>
        <p:spPr>
          <a:xfrm>
            <a:off x="1236663" y="5846763"/>
            <a:ext cx="1651000" cy="5111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defRPr/>
            </a:pPr>
            <a:r>
              <a:rPr lang="ar-SA" sz="2400" b="1" dirty="0"/>
              <a:t>3000000</a:t>
            </a:r>
            <a:endParaRPr lang="en-US" sz="2400" b="1" dirty="0"/>
          </a:p>
        </p:txBody>
      </p:sp>
    </p:spTree>
  </p:cSld>
  <p:clrMapOvr>
    <a:masterClrMapping/>
  </p:clrMapOvr>
  <p:transition>
    <p:wipe dir="u"/>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درب وحل المسائل.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قَرِّبْ كلَّ عددٍ إلى أقربِ قيمةٍ منزلِيَّةٍ مُعطا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amera.wav" builtIn="1"/>
                                        </p:tgtEl>
                                      </p:cMediaNode>
                                    </p:audio>
                                  </p:sub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camera.wav" builtIn="1"/>
                                        </p:tgtEl>
                                      </p:cMediaNode>
                                    </p:audio>
                                  </p:subTnLst>
                                </p:cTn>
                              </p:par>
                              <p:par>
                                <p:cTn id="25" presetID="2" presetClass="entr" presetSubtype="4" fill="hold" grpId="0" nodeType="withEffect">
                                  <p:stCondLst>
                                    <p:cond delay="0"/>
                                  </p:stCondLst>
                                  <p:childTnLst>
                                    <p:set>
                                      <p:cBhvr>
                                        <p:cTn id="26" dur="1" fill="hold">
                                          <p:stCondLst>
                                            <p:cond delay="0"/>
                                          </p:stCondLst>
                                        </p:cTn>
                                        <p:tgtEl>
                                          <p:spTgt spid="15372"/>
                                        </p:tgtEl>
                                        <p:attrNameLst>
                                          <p:attrName>style.visibility</p:attrName>
                                        </p:attrNameLst>
                                      </p:cBhvr>
                                      <p:to>
                                        <p:strVal val="visible"/>
                                      </p:to>
                                    </p:set>
                                    <p:anim calcmode="lin" valueType="num">
                                      <p:cBhvr additive="base">
                                        <p:cTn id="27" dur="500" fill="hold"/>
                                        <p:tgtEl>
                                          <p:spTgt spid="15372"/>
                                        </p:tgtEl>
                                        <p:attrNameLst>
                                          <p:attrName>ppt_x</p:attrName>
                                        </p:attrNameLst>
                                      </p:cBhvr>
                                      <p:tavLst>
                                        <p:tav tm="0">
                                          <p:val>
                                            <p:strVal val="#ppt_x"/>
                                          </p:val>
                                        </p:tav>
                                        <p:tav tm="100000">
                                          <p:val>
                                            <p:strVal val="#ppt_x"/>
                                          </p:val>
                                        </p:tav>
                                      </p:tavLst>
                                    </p:anim>
                                    <p:anim calcmode="lin" valueType="num">
                                      <p:cBhvr additive="base">
                                        <p:cTn id="28" dur="500" fill="hold"/>
                                        <p:tgtEl>
                                          <p:spTgt spid="153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568 ؛ عشرة.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570.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camera.wav" builtIn="1"/>
                                        </p:tgtEl>
                                      </p:cMediaNode>
                                    </p:audio>
                                  </p:subTnLst>
                                </p:cTn>
                              </p:par>
                              <p:par>
                                <p:cTn id="41" presetID="2" presetClass="entr" presetSubtype="4" fill="hold" grpId="0" nodeType="withEffect">
                                  <p:stCondLst>
                                    <p:cond delay="0"/>
                                  </p:stCondLst>
                                  <p:childTnLst>
                                    <p:set>
                                      <p:cBhvr>
                                        <p:cTn id="42" dur="1" fill="hold">
                                          <p:stCondLst>
                                            <p:cond delay="0"/>
                                          </p:stCondLst>
                                        </p:cTn>
                                        <p:tgtEl>
                                          <p:spTgt spid="15373"/>
                                        </p:tgtEl>
                                        <p:attrNameLst>
                                          <p:attrName>style.visibility</p:attrName>
                                        </p:attrNameLst>
                                      </p:cBhvr>
                                      <p:to>
                                        <p:strVal val="visible"/>
                                      </p:to>
                                    </p:set>
                                    <p:anim calcmode="lin" valueType="num">
                                      <p:cBhvr additive="base">
                                        <p:cTn id="43" dur="500" fill="hold"/>
                                        <p:tgtEl>
                                          <p:spTgt spid="15373"/>
                                        </p:tgtEl>
                                        <p:attrNameLst>
                                          <p:attrName>ppt_x</p:attrName>
                                        </p:attrNameLst>
                                      </p:cBhvr>
                                      <p:tavLst>
                                        <p:tav tm="0">
                                          <p:val>
                                            <p:strVal val="#ppt_x"/>
                                          </p:val>
                                        </p:tav>
                                        <p:tav tm="100000">
                                          <p:val>
                                            <p:strVal val="#ppt_x"/>
                                          </p:val>
                                        </p:tav>
                                      </p:tavLst>
                                    </p:anim>
                                    <p:anim calcmode="lin" valueType="num">
                                      <p:cBhvr additive="base">
                                        <p:cTn id="44" dur="500" fill="hold"/>
                                        <p:tgtEl>
                                          <p:spTgt spid="153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8" name="148245 ؛ مئة.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9" name="148200.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5" name="camera.wav" builtIn="1"/>
                                        </p:tgtEl>
                                      </p:cMediaNode>
                                    </p:audio>
                                  </p:subTnLst>
                                </p:cTn>
                              </p:par>
                              <p:par>
                                <p:cTn id="57" presetID="2" presetClass="entr" presetSubtype="4" fill="hold" grpId="0" nodeType="withEffect">
                                  <p:stCondLst>
                                    <p:cond delay="0"/>
                                  </p:stCondLst>
                                  <p:childTnLst>
                                    <p:set>
                                      <p:cBhvr>
                                        <p:cTn id="58" dur="1" fill="hold">
                                          <p:stCondLst>
                                            <p:cond delay="0"/>
                                          </p:stCondLst>
                                        </p:cTn>
                                        <p:tgtEl>
                                          <p:spTgt spid="15374"/>
                                        </p:tgtEl>
                                        <p:attrNameLst>
                                          <p:attrName>style.visibility</p:attrName>
                                        </p:attrNameLst>
                                      </p:cBhvr>
                                      <p:to>
                                        <p:strVal val="visible"/>
                                      </p:to>
                                    </p:set>
                                    <p:anim calcmode="lin" valueType="num">
                                      <p:cBhvr additive="base">
                                        <p:cTn id="59" dur="500" fill="hold"/>
                                        <p:tgtEl>
                                          <p:spTgt spid="15374"/>
                                        </p:tgtEl>
                                        <p:attrNameLst>
                                          <p:attrName>ppt_x</p:attrName>
                                        </p:attrNameLst>
                                      </p:cBhvr>
                                      <p:tavLst>
                                        <p:tav tm="0">
                                          <p:val>
                                            <p:strVal val="#ppt_x"/>
                                          </p:val>
                                        </p:tav>
                                        <p:tav tm="100000">
                                          <p:val>
                                            <p:strVal val="#ppt_x"/>
                                          </p:val>
                                        </p:tav>
                                      </p:tavLst>
                                    </p:anim>
                                    <p:anim calcmode="lin" valueType="num">
                                      <p:cBhvr additive="base">
                                        <p:cTn id="60" dur="500" fill="hold"/>
                                        <p:tgtEl>
                                          <p:spTgt spid="153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0" name="493580 ؛ ألف.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11" name="494000.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5" name="camera.wav" builtIn="1"/>
                                        </p:tgtEl>
                                      </p:cMediaNode>
                                    </p:audio>
                                  </p:subTnLst>
                                </p:cTn>
                              </p:par>
                              <p:par>
                                <p:cTn id="73" presetID="2" presetClass="entr" presetSubtype="4" fill="hold" grpId="0" nodeType="withEffect">
                                  <p:stCondLst>
                                    <p:cond delay="0"/>
                                  </p:stCondLst>
                                  <p:childTnLst>
                                    <p:set>
                                      <p:cBhvr>
                                        <p:cTn id="74" dur="1" fill="hold">
                                          <p:stCondLst>
                                            <p:cond delay="0"/>
                                          </p:stCondLst>
                                        </p:cTn>
                                        <p:tgtEl>
                                          <p:spTgt spid="15375"/>
                                        </p:tgtEl>
                                        <p:attrNameLst>
                                          <p:attrName>style.visibility</p:attrName>
                                        </p:attrNameLst>
                                      </p:cBhvr>
                                      <p:to>
                                        <p:strVal val="visible"/>
                                      </p:to>
                                    </p:set>
                                    <p:anim calcmode="lin" valueType="num">
                                      <p:cBhvr additive="base">
                                        <p:cTn id="75" dur="500" fill="hold"/>
                                        <p:tgtEl>
                                          <p:spTgt spid="15375"/>
                                        </p:tgtEl>
                                        <p:attrNameLst>
                                          <p:attrName>ppt_x</p:attrName>
                                        </p:attrNameLst>
                                      </p:cBhvr>
                                      <p:tavLst>
                                        <p:tav tm="0">
                                          <p:val>
                                            <p:strVal val="#ppt_x"/>
                                          </p:val>
                                        </p:tav>
                                        <p:tav tm="100000">
                                          <p:val>
                                            <p:strVal val="#ppt_x"/>
                                          </p:val>
                                        </p:tav>
                                      </p:tavLst>
                                    </p:anim>
                                    <p:anim calcmode="lin" valueType="num">
                                      <p:cBhvr additive="base">
                                        <p:cTn id="76" dur="500" fill="hold"/>
                                        <p:tgtEl>
                                          <p:spTgt spid="1537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12" name="791275 ؛ مئة ألف.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13" name="800000.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5" name="camera.wav" builtIn="1"/>
                                        </p:tgtEl>
                                      </p:cMediaNode>
                                    </p:audio>
                                  </p:subTnLst>
                                </p:cTn>
                              </p:par>
                              <p:par>
                                <p:cTn id="89" presetID="2" presetClass="entr" presetSubtype="4" fill="hold" grpId="0" nodeType="withEffect">
                                  <p:stCondLst>
                                    <p:cond delay="0"/>
                                  </p:stCondLst>
                                  <p:childTnLst>
                                    <p:set>
                                      <p:cBhvr>
                                        <p:cTn id="90" dur="1" fill="hold">
                                          <p:stCondLst>
                                            <p:cond delay="0"/>
                                          </p:stCondLst>
                                        </p:cTn>
                                        <p:tgtEl>
                                          <p:spTgt spid="15376"/>
                                        </p:tgtEl>
                                        <p:attrNameLst>
                                          <p:attrName>style.visibility</p:attrName>
                                        </p:attrNameLst>
                                      </p:cBhvr>
                                      <p:to>
                                        <p:strVal val="visible"/>
                                      </p:to>
                                    </p:set>
                                    <p:anim calcmode="lin" valueType="num">
                                      <p:cBhvr additive="base">
                                        <p:cTn id="91" dur="500" fill="hold"/>
                                        <p:tgtEl>
                                          <p:spTgt spid="15376"/>
                                        </p:tgtEl>
                                        <p:attrNameLst>
                                          <p:attrName>ppt_x</p:attrName>
                                        </p:attrNameLst>
                                      </p:cBhvr>
                                      <p:tavLst>
                                        <p:tav tm="0">
                                          <p:val>
                                            <p:strVal val="#ppt_x"/>
                                          </p:val>
                                        </p:tav>
                                        <p:tav tm="100000">
                                          <p:val>
                                            <p:strVal val="#ppt_x"/>
                                          </p:val>
                                        </p:tav>
                                      </p:tavLst>
                                    </p:anim>
                                    <p:anim calcmode="lin" valueType="num">
                                      <p:cBhvr additive="base">
                                        <p:cTn id="92" dur="500" fill="hold"/>
                                        <p:tgtEl>
                                          <p:spTgt spid="153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14" name="95230 ؛ عشرة آلاف.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5" name="100000.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ppt_x"/>
                                          </p:val>
                                        </p:tav>
                                        <p:tav tm="100000">
                                          <p:val>
                                            <p:strVal val="#ppt_x"/>
                                          </p:val>
                                        </p:tav>
                                      </p:tavLst>
                                    </p:anim>
                                    <p:anim calcmode="lin" valueType="num">
                                      <p:cBhvr additive="base">
                                        <p:cTn id="104"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5" name="camera.wav" builtIn="1"/>
                                        </p:tgtEl>
                                      </p:cMediaNode>
                                    </p:audio>
                                  </p:subTnLst>
                                </p:cTn>
                              </p:par>
                              <p:par>
                                <p:cTn id="105" presetID="2" presetClass="entr" presetSubtype="4" fill="hold" grpId="0" nodeType="withEffect">
                                  <p:stCondLst>
                                    <p:cond delay="0"/>
                                  </p:stCondLst>
                                  <p:childTnLst>
                                    <p:set>
                                      <p:cBhvr>
                                        <p:cTn id="106" dur="1" fill="hold">
                                          <p:stCondLst>
                                            <p:cond delay="0"/>
                                          </p:stCondLst>
                                        </p:cTn>
                                        <p:tgtEl>
                                          <p:spTgt spid="15377"/>
                                        </p:tgtEl>
                                        <p:attrNameLst>
                                          <p:attrName>style.visibility</p:attrName>
                                        </p:attrNameLst>
                                      </p:cBhvr>
                                      <p:to>
                                        <p:strVal val="visible"/>
                                      </p:to>
                                    </p:set>
                                    <p:anim calcmode="lin" valueType="num">
                                      <p:cBhvr additive="base">
                                        <p:cTn id="107" dur="500" fill="hold"/>
                                        <p:tgtEl>
                                          <p:spTgt spid="15377"/>
                                        </p:tgtEl>
                                        <p:attrNameLst>
                                          <p:attrName>ppt_x</p:attrName>
                                        </p:attrNameLst>
                                      </p:cBhvr>
                                      <p:tavLst>
                                        <p:tav tm="0">
                                          <p:val>
                                            <p:strVal val="#ppt_x"/>
                                          </p:val>
                                        </p:tav>
                                        <p:tav tm="100000">
                                          <p:val>
                                            <p:strVal val="#ppt_x"/>
                                          </p:val>
                                        </p:tav>
                                      </p:tavLst>
                                    </p:anim>
                                    <p:anim calcmode="lin" valueType="num">
                                      <p:cBhvr additive="base">
                                        <p:cTn id="108" dur="500" fill="hold"/>
                                        <p:tgtEl>
                                          <p:spTgt spid="153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16" name="3190236 ؛ مليون.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additive="base">
                                        <p:cTn id="113" dur="500" fill="hold"/>
                                        <p:tgtEl>
                                          <p:spTgt spid="23"/>
                                        </p:tgtEl>
                                        <p:attrNameLst>
                                          <p:attrName>ppt_x</p:attrName>
                                        </p:attrNameLst>
                                      </p:cBhvr>
                                      <p:tavLst>
                                        <p:tav tm="0">
                                          <p:val>
                                            <p:strVal val="#ppt_x"/>
                                          </p:val>
                                        </p:tav>
                                        <p:tav tm="100000">
                                          <p:val>
                                            <p:strVal val="#ppt_x"/>
                                          </p:val>
                                        </p:tav>
                                      </p:tavLst>
                                    </p:anim>
                                    <p:anim calcmode="lin" valueType="num">
                                      <p:cBhvr additive="base">
                                        <p:cTn id="114"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17" name="300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5372" grpId="0"/>
      <p:bldP spid="15373" grpId="0"/>
      <p:bldP spid="15374" grpId="0"/>
      <p:bldP spid="15375" grpId="0"/>
      <p:bldP spid="15376" grpId="0"/>
      <p:bldP spid="15377" grpId="0"/>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p:cNvGrpSpPr>
          <p:nvPr/>
        </p:nvGrpSpPr>
        <p:grpSpPr bwMode="auto">
          <a:xfrm>
            <a:off x="857250" y="428625"/>
            <a:ext cx="5143500" cy="3643313"/>
            <a:chOff x="857224" y="428604"/>
            <a:chExt cx="5143536" cy="3643338"/>
          </a:xfrm>
        </p:grpSpPr>
        <p:sp>
          <p:nvSpPr>
            <p:cNvPr id="5" name="Double Wave 4"/>
            <p:cNvSpPr/>
            <p:nvPr/>
          </p:nvSpPr>
          <p:spPr>
            <a:xfrm>
              <a:off x="857224" y="428604"/>
              <a:ext cx="5143536" cy="3643338"/>
            </a:xfrm>
            <a:prstGeom prst="doubleWave">
              <a:avLst/>
            </a:prstGeom>
            <a:solidFill>
              <a:srgbClr val="000066"/>
            </a:solidFill>
            <a:ln w="57150">
              <a:solidFill>
                <a:srgbClr val="FF00FF"/>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2" name="Rectangle 1"/>
            <p:cNvSpPr/>
            <p:nvPr/>
          </p:nvSpPr>
          <p:spPr>
            <a:xfrm>
              <a:off x="1071539" y="882632"/>
              <a:ext cx="4786345" cy="2554306"/>
            </a:xfrm>
            <a:prstGeom prst="rect">
              <a:avLst/>
            </a:prstGeom>
          </p:spPr>
          <p:txBody>
            <a:bodyPr>
              <a:spAutoFit/>
            </a:bodyPr>
            <a:lstStyle/>
            <a:p>
              <a:pPr fontAlgn="auto">
                <a:spcBef>
                  <a:spcPts val="0"/>
                </a:spcBef>
                <a:spcAft>
                  <a:spcPts val="0"/>
                </a:spcAft>
                <a:defRPr/>
              </a:pPr>
              <a:r>
                <a:rPr lang="ar-EG" sz="3200" b="1" dirty="0">
                  <a:solidFill>
                    <a:srgbClr val="FFFF00"/>
                  </a:solidFill>
                  <a:latin typeface="+mn-lt"/>
                  <a:cs typeface="+mn-cs"/>
                </a:rPr>
                <a:t>القياس : تعد محمية </a:t>
              </a:r>
              <a:r>
                <a:rPr lang="ar-EG" sz="3200" b="1" dirty="0" err="1">
                  <a:solidFill>
                    <a:srgbClr val="FFFF00"/>
                  </a:solidFill>
                  <a:latin typeface="+mn-lt"/>
                  <a:cs typeface="+mn-cs"/>
                </a:rPr>
                <a:t>محازة</a:t>
              </a:r>
              <a:r>
                <a:rPr lang="ar-EG" sz="3200" b="1" dirty="0">
                  <a:solidFill>
                    <a:srgbClr val="FFFF00"/>
                  </a:solidFill>
                  <a:latin typeface="+mn-lt"/>
                  <a:cs typeface="+mn-cs"/>
                </a:rPr>
                <a:t> الصيد قرب الطائف، ثاني أكبر محمية في العالم؛ إذ تبلغ مساحتها 2190 كلم</a:t>
              </a:r>
              <a:r>
                <a:rPr lang="ar-EG" sz="3200" b="1" baseline="30000" dirty="0">
                  <a:solidFill>
                    <a:srgbClr val="FFFF00"/>
                  </a:solidFill>
                  <a:latin typeface="+mn-lt"/>
                  <a:cs typeface="+mn-cs"/>
                </a:rPr>
                <a:t>2</a:t>
              </a:r>
              <a:r>
                <a:rPr lang="ar-EG" sz="3200" b="1" dirty="0">
                  <a:solidFill>
                    <a:srgbClr val="FFFF00"/>
                  </a:solidFill>
                  <a:latin typeface="+mn-lt"/>
                  <a:cs typeface="+mn-cs"/>
                </a:rPr>
                <a:t>. فهل يعد 2200 كلم</a:t>
              </a:r>
              <a:r>
                <a:rPr lang="ar-EG" sz="3200" b="1" baseline="30000" dirty="0">
                  <a:solidFill>
                    <a:srgbClr val="FFFF00"/>
                  </a:solidFill>
                  <a:latin typeface="+mn-lt"/>
                  <a:cs typeface="+mn-cs"/>
                </a:rPr>
                <a:t>2</a:t>
              </a:r>
              <a:r>
                <a:rPr lang="ar-EG" sz="3200" b="1" dirty="0">
                  <a:solidFill>
                    <a:srgbClr val="FFFF00"/>
                  </a:solidFill>
                  <a:latin typeface="+mn-lt"/>
                  <a:cs typeface="+mn-cs"/>
                </a:rPr>
                <a:t> تقريبا مناسباً لهذه المساحة؟ فَسِّرْ إجابتَكَ.</a:t>
              </a:r>
            </a:p>
          </p:txBody>
        </p:sp>
      </p:grpSp>
      <p:pic>
        <p:nvPicPr>
          <p:cNvPr id="1026" name="Picture 2"/>
          <p:cNvPicPr>
            <a:picLocks noChangeAspect="1" noChangeArrowheads="1"/>
          </p:cNvPicPr>
          <p:nvPr/>
        </p:nvPicPr>
        <p:blipFill>
          <a:blip r:embed="rId5"/>
          <a:srcRect/>
          <a:stretch>
            <a:fillRect/>
          </a:stretch>
        </p:blipFill>
        <p:spPr bwMode="auto">
          <a:xfrm>
            <a:off x="265113" y="4286256"/>
            <a:ext cx="3033367" cy="2286016"/>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Flowchart: Connector 3"/>
          <p:cNvSpPr/>
          <p:nvPr/>
        </p:nvSpPr>
        <p:spPr>
          <a:xfrm>
            <a:off x="6357938" y="1071563"/>
            <a:ext cx="857250" cy="785812"/>
          </a:xfrm>
          <a:prstGeom prst="flowChartConnector">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800" dirty="0"/>
              <a:t>14</a:t>
            </a:r>
          </a:p>
        </p:txBody>
      </p:sp>
      <p:sp>
        <p:nvSpPr>
          <p:cNvPr id="7" name="مربع نص 6"/>
          <p:cNvSpPr txBox="1"/>
          <p:nvPr/>
        </p:nvSpPr>
        <p:spPr>
          <a:xfrm>
            <a:off x="3357563" y="4786313"/>
            <a:ext cx="3786187" cy="1328737"/>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lgn="ctr">
              <a:defRPr/>
            </a:pPr>
            <a:r>
              <a:rPr lang="ar-EG" sz="3600" b="1" dirty="0"/>
              <a:t>نعم يعد مناسبا لأن 2190 ≈ 2200</a:t>
            </a:r>
            <a:endParaRPr lang="en-US" sz="3600" dirty="0"/>
          </a:p>
        </p:txBody>
      </p:sp>
    </p:spTree>
  </p:cSld>
  <p:clrMapOvr>
    <a:masterClrMapping/>
  </p:clrMapOvr>
  <p:transition>
    <p:split orient="vert"/>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9"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ppt_x</p:attrName>
                                        </p:attrNameLst>
                                      </p:cBhvr>
                                      <p:tavLst>
                                        <p:tav tm="0">
                                          <p:val>
                                            <p:strVal val="#ppt_x-.2"/>
                                          </p:val>
                                        </p:tav>
                                        <p:tav tm="100000">
                                          <p:val>
                                            <p:strVal val="#ppt_x"/>
                                          </p:val>
                                        </p:tav>
                                      </p:tavLst>
                                    </p:anim>
                                    <p:anim calcmode="lin" valueType="num">
                                      <p:cBhvr>
                                        <p:cTn id="12"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3" dur="500"/>
                                        <p:tgtEl>
                                          <p:spTgt spid="1026"/>
                                        </p:tgtEl>
                                      </p:cBhvr>
                                    </p:animEffect>
                                  </p:childTnLst>
                                </p:cTn>
                              </p:par>
                              <p:par>
                                <p:cTn id="14" presetID="4"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القياس  تعد محمية محازة الصيد قرب الطائف، ثاني أكبر محمية في العالم؛ إذ تبلغ مساحتها 2190.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نعم يعد مناسبا لأن 2190 ≈ 22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28625" y="857250"/>
            <a:ext cx="6000750" cy="3143250"/>
            <a:chOff x="428596" y="857232"/>
            <a:chExt cx="6000792" cy="3143272"/>
          </a:xfrm>
        </p:grpSpPr>
        <p:sp>
          <p:nvSpPr>
            <p:cNvPr id="4" name="Down Arrow Callout 3"/>
            <p:cNvSpPr/>
            <p:nvPr/>
          </p:nvSpPr>
          <p:spPr>
            <a:xfrm>
              <a:off x="428596" y="857232"/>
              <a:ext cx="6000792" cy="3143272"/>
            </a:xfrm>
            <a:prstGeom prst="downArrowCallout">
              <a:avLst/>
            </a:prstGeom>
            <a:gradFill>
              <a:gsLst>
                <a:gs pos="0">
                  <a:srgbClr val="FF0000"/>
                </a:gs>
                <a:gs pos="13000">
                  <a:srgbClr val="FF0000"/>
                </a:gs>
                <a:gs pos="21001">
                  <a:srgbClr val="00FF00"/>
                </a:gs>
                <a:gs pos="63000">
                  <a:srgbClr val="FFC000"/>
                </a:gs>
                <a:gs pos="100000">
                  <a:srgbClr val="0000FF"/>
                </a:gs>
                <a:gs pos="82001">
                  <a:srgbClr val="B43E85"/>
                </a:gs>
                <a:gs pos="100000">
                  <a:srgbClr val="C00000"/>
                </a:gs>
              </a:gsLst>
              <a:lin ang="13500000" scaled="0"/>
            </a:gra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39" name="Rectangle 1"/>
            <p:cNvSpPr>
              <a:spLocks noChangeArrowheads="1"/>
            </p:cNvSpPr>
            <p:nvPr/>
          </p:nvSpPr>
          <p:spPr bwMode="auto">
            <a:xfrm>
              <a:off x="857268" y="1000108"/>
              <a:ext cx="5429256" cy="1754326"/>
            </a:xfrm>
            <a:prstGeom prst="rect">
              <a:avLst/>
            </a:prstGeom>
            <a:noFill/>
            <a:ln w="9525">
              <a:noFill/>
              <a:miter lim="800000"/>
              <a:headEnd/>
              <a:tailEnd/>
            </a:ln>
          </p:spPr>
          <p:txBody>
            <a:bodyPr>
              <a:spAutoFit/>
            </a:bodyPr>
            <a:lstStyle/>
            <a:p>
              <a:r>
                <a:rPr lang="ar-EG" sz="3600" b="1">
                  <a:latin typeface="Calibri" pitchFamily="34" charset="0"/>
                </a:rPr>
                <a:t>قُرِّبَ العددُ 14156074 إلى العدد 14156100، ما القيمةُ المنزليةُ التي قُرِّبَ إليها؟</a:t>
              </a:r>
            </a:p>
          </p:txBody>
        </p:sp>
      </p:grpSp>
      <p:sp>
        <p:nvSpPr>
          <p:cNvPr id="3" name="Flowchart: Connector 2"/>
          <p:cNvSpPr/>
          <p:nvPr/>
        </p:nvSpPr>
        <p:spPr>
          <a:xfrm>
            <a:off x="6858000" y="1285875"/>
            <a:ext cx="857250" cy="785813"/>
          </a:xfrm>
          <a:prstGeom prst="flowChartConnector">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800" dirty="0"/>
              <a:t>15</a:t>
            </a:r>
          </a:p>
        </p:txBody>
      </p:sp>
      <p:pic>
        <p:nvPicPr>
          <p:cNvPr id="6" name="Picture 5" descr="afsdfs.gif"/>
          <p:cNvPicPr>
            <a:picLocks noChangeAspect="1"/>
          </p:cNvPicPr>
          <p:nvPr/>
        </p:nvPicPr>
        <p:blipFill>
          <a:blip r:embed="rId7"/>
          <a:srcRect/>
          <a:stretch>
            <a:fillRect/>
          </a:stretch>
        </p:blipFill>
        <p:spPr bwMode="auto">
          <a:xfrm>
            <a:off x="642938" y="4857750"/>
            <a:ext cx="1500187" cy="1500188"/>
          </a:xfrm>
          <a:prstGeom prst="rect">
            <a:avLst/>
          </a:prstGeom>
          <a:noFill/>
          <a:ln w="9525">
            <a:noFill/>
            <a:miter lim="800000"/>
            <a:headEnd/>
            <a:tailEnd/>
          </a:ln>
        </p:spPr>
      </p:pic>
      <p:sp>
        <p:nvSpPr>
          <p:cNvPr id="7" name="مربع نص 6"/>
          <p:cNvSpPr txBox="1"/>
          <p:nvPr/>
        </p:nvSpPr>
        <p:spPr>
          <a:xfrm>
            <a:off x="2714625" y="4572000"/>
            <a:ext cx="5929313" cy="1463675"/>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defRPr/>
            </a:pPr>
            <a:r>
              <a:rPr lang="ar-EG" sz="4000" b="1" dirty="0"/>
              <a:t>14156</a:t>
            </a:r>
            <a:r>
              <a:rPr lang="ar-EG" sz="4000" b="1" u="sng" dirty="0"/>
              <a:t>0</a:t>
            </a:r>
            <a:r>
              <a:rPr lang="ar-EG" sz="4000" b="1" dirty="0"/>
              <a:t>74 ≈ 14156100 </a:t>
            </a:r>
            <a:endParaRPr lang="en-US" sz="4000" dirty="0"/>
          </a:p>
          <a:p>
            <a:pPr>
              <a:defRPr/>
            </a:pPr>
            <a:r>
              <a:rPr lang="ar-EG" sz="4000" b="1" dirty="0"/>
              <a:t>قرب العدد إلى أقرب مئة.</a:t>
            </a:r>
            <a:endParaRPr lang="en-US" sz="4000" dirty="0"/>
          </a:p>
        </p:txBody>
      </p:sp>
    </p:spTree>
  </p:cSld>
  <p:clrMapOvr>
    <a:masterClrMapping/>
  </p:clrMapOvr>
  <p:transition>
    <p:dissolve/>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p_excla.wav"/>
                                        </p:tgtEl>
                                      </p:cMediaNode>
                                    </p:audio>
                                  </p:subTnLst>
                                </p:cTn>
                              </p:par>
                              <p:par>
                                <p:cTn id="9" presetID="1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in)">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4" name="قُرِّبَ العددُ 14156074 إلى العدد 14156100، ما القيمةُ المنزليةُ التي قُرِّبَ إليها؟.wav"/>
                                        </p:tgtEl>
                                      </p:cMediaNode>
                                    </p:audio>
                                  </p:sub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92" decel="100000"/>
                                        <p:tgtEl>
                                          <p:spTgt spid="6"/>
                                        </p:tgtEl>
                                      </p:cBhvr>
                                    </p:animEffect>
                                    <p:animScale>
                                      <p:cBhvr>
                                        <p:cTn id="17" dur="192" decel="100000"/>
                                        <p:tgtEl>
                                          <p:spTgt spid="6"/>
                                        </p:tgtEl>
                                      </p:cBhvr>
                                      <p:from x="10000" y="10000"/>
                                      <p:to x="200000" y="450000"/>
                                    </p:animScale>
                                    <p:animScale>
                                      <p:cBhvr>
                                        <p:cTn id="18" dur="308" accel="100000" fill="hold">
                                          <p:stCondLst>
                                            <p:cond delay="192"/>
                                          </p:stCondLst>
                                        </p:cTn>
                                        <p:tgtEl>
                                          <p:spTgt spid="6"/>
                                        </p:tgtEl>
                                      </p:cBhvr>
                                      <p:from x="200000" y="450000"/>
                                      <p:to x="100000" y="100000"/>
                                    </p:animScale>
                                    <p:set>
                                      <p:cBhvr>
                                        <p:cTn id="19" dur="192" fill="hold"/>
                                        <p:tgtEl>
                                          <p:spTgt spid="6"/>
                                        </p:tgtEl>
                                        <p:attrNameLst>
                                          <p:attrName>ppt_x</p:attrName>
                                        </p:attrNameLst>
                                      </p:cBhvr>
                                      <p:to>
                                        <p:strVal val="(0.5)"/>
                                      </p:to>
                                    </p:set>
                                    <p:anim from="(0.5)" to="(#ppt_x)" calcmode="lin" valueType="num">
                                      <p:cBhvr>
                                        <p:cTn id="20" dur="308" accel="100000" fill="hold">
                                          <p:stCondLst>
                                            <p:cond delay="192"/>
                                          </p:stCondLst>
                                        </p:cTn>
                                        <p:tgtEl>
                                          <p:spTgt spid="6"/>
                                        </p:tgtEl>
                                        <p:attrNameLst>
                                          <p:attrName>ppt_x</p:attrName>
                                        </p:attrNameLst>
                                      </p:cBhvr>
                                    </p:anim>
                                    <p:set>
                                      <p:cBhvr>
                                        <p:cTn id="21" dur="192" fill="hold"/>
                                        <p:tgtEl>
                                          <p:spTgt spid="6"/>
                                        </p:tgtEl>
                                        <p:attrNameLst>
                                          <p:attrName>ppt_y</p:attrName>
                                        </p:attrNameLst>
                                      </p:cBhvr>
                                      <p:to>
                                        <p:strVal val="(#ppt_y+0.4)"/>
                                      </p:to>
                                    </p:set>
                                    <p:anim from="(#ppt_y+0.4)" to="(#ppt_y)" calcmode="lin" valueType="num">
                                      <p:cBhvr>
                                        <p:cTn id="22" dur="308" accel="100000" fill="hold">
                                          <p:stCondLst>
                                            <p:cond delay="192"/>
                                          </p:stCondLst>
                                        </p:cTn>
                                        <p:tgtEl>
                                          <p:spTgt spid="6"/>
                                        </p:tgtEl>
                                        <p:attrNameLst>
                                          <p:attrName>ppt_y</p:attrName>
                                        </p:attrNameLst>
                                      </p:cBhvr>
                                    </p:anim>
                                  </p:childTnLst>
                                  <p:subTnLst>
                                    <p:audio>
                                      <p:cMediaNode>
                                        <p:cTn display="0" masterRel="sameClick">
                                          <p:stCondLst>
                                            <p:cond evt="begin" delay="0">
                                              <p:tn val="14"/>
                                            </p:cond>
                                          </p:stCondLst>
                                          <p:endCondLst>
                                            <p:cond evt="onStopAudio" delay="0">
                                              <p:tgtEl>
                                                <p:sldTgt/>
                                              </p:tgtEl>
                                            </p:cond>
                                          </p:endCondLst>
                                        </p:cTn>
                                        <p:tgtEl>
                                          <p:sndTgt r:embed="rId5" name="speedstart.wav"/>
                                        </p:tgtEl>
                                      </p:cMediaNode>
                                    </p:audio>
                                  </p:sub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قرب العدد إلى أقرب م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2000250" y="71438"/>
            <a:ext cx="6643688" cy="1500187"/>
            <a:chOff x="1928794" y="285728"/>
            <a:chExt cx="6643734" cy="1500198"/>
          </a:xfrm>
        </p:grpSpPr>
        <p:sp>
          <p:nvSpPr>
            <p:cNvPr id="3" name="Round Diagonal Corner Rectangle 2"/>
            <p:cNvSpPr/>
            <p:nvPr/>
          </p:nvSpPr>
          <p:spPr>
            <a:xfrm>
              <a:off x="1928794" y="714356"/>
              <a:ext cx="5643602" cy="1071570"/>
            </a:xfrm>
            <a:prstGeom prst="round2DiagRect">
              <a:avLst/>
            </a:prstGeom>
            <a:solidFill>
              <a:srgbClr val="CC0066"/>
            </a:solidFill>
            <a:ln w="57150">
              <a:solidFill>
                <a:schemeClr val="tx1"/>
              </a:solidFill>
            </a:ln>
          </p:spPr>
          <p:style>
            <a:lnRef idx="0">
              <a:schemeClr val="dk1"/>
            </a:lnRef>
            <a:fillRef idx="3">
              <a:schemeClr val="dk1"/>
            </a:fillRef>
            <a:effectRef idx="3">
              <a:schemeClr val="dk1"/>
            </a:effectRef>
            <a:fontRef idx="minor">
              <a:schemeClr val="lt1"/>
            </a:fontRef>
          </p:style>
          <p:txBody>
            <a:bodyPr rtlCol="1" anchor="ctr"/>
            <a:lstStyle/>
            <a:p>
              <a:pPr algn="l" fontAlgn="auto">
                <a:spcBef>
                  <a:spcPts val="0"/>
                </a:spcBef>
                <a:spcAft>
                  <a:spcPts val="0"/>
                </a:spcAft>
                <a:defRPr/>
              </a:pPr>
              <a:r>
                <a:rPr lang="ar-EG" sz="4400" b="1" dirty="0"/>
                <a:t>مهارات التفكير العليا</a:t>
              </a:r>
            </a:p>
          </p:txBody>
        </p:sp>
        <p:sp>
          <p:nvSpPr>
            <p:cNvPr id="2" name="Wave 1"/>
            <p:cNvSpPr/>
            <p:nvPr/>
          </p:nvSpPr>
          <p:spPr>
            <a:xfrm>
              <a:off x="5929322" y="285728"/>
              <a:ext cx="2643206" cy="1500198"/>
            </a:xfrm>
            <a:prstGeom prst="wave">
              <a:avLst>
                <a:gd name="adj1" fmla="val 12500"/>
                <a:gd name="adj2" fmla="val -10000"/>
              </a:avLst>
            </a:prstGeom>
            <a:ln w="57150">
              <a:solidFill>
                <a:srgbClr val="FFFF00"/>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5400" b="1" dirty="0"/>
                <a:t>مسائل</a:t>
              </a:r>
            </a:p>
          </p:txBody>
        </p:sp>
      </p:grpSp>
      <p:grpSp>
        <p:nvGrpSpPr>
          <p:cNvPr id="7" name="Group 14"/>
          <p:cNvGrpSpPr>
            <a:grpSpLocks/>
          </p:cNvGrpSpPr>
          <p:nvPr/>
        </p:nvGrpSpPr>
        <p:grpSpPr bwMode="auto">
          <a:xfrm>
            <a:off x="214313" y="5286375"/>
            <a:ext cx="7143750" cy="1000125"/>
            <a:chOff x="500034" y="1857353"/>
            <a:chExt cx="7143800" cy="1000138"/>
          </a:xfrm>
        </p:grpSpPr>
        <p:sp>
          <p:nvSpPr>
            <p:cNvPr id="14" name="Rounded Rectangle 13"/>
            <p:cNvSpPr/>
            <p:nvPr/>
          </p:nvSpPr>
          <p:spPr>
            <a:xfrm>
              <a:off x="500034" y="1857353"/>
              <a:ext cx="7143800" cy="1000138"/>
            </a:xfrm>
            <a:prstGeom prst="roundRect">
              <a:avLst/>
            </a:prstGeom>
            <a:solidFill>
              <a:srgbClr val="99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4"/>
            <p:cNvSpPr/>
            <p:nvPr/>
          </p:nvSpPr>
          <p:spPr>
            <a:xfrm>
              <a:off x="7342207" y="1857353"/>
              <a:ext cx="184151" cy="523882"/>
            </a:xfrm>
            <a:prstGeom prst="rect">
              <a:avLst/>
            </a:prstGeom>
          </p:spPr>
          <p:txBody>
            <a:bodyPr wrap="none">
              <a:spAutoFit/>
            </a:bodyPr>
            <a:lstStyle/>
            <a:p>
              <a:pPr fontAlgn="auto">
                <a:spcBef>
                  <a:spcPts val="0"/>
                </a:spcBef>
                <a:spcAft>
                  <a:spcPts val="0"/>
                </a:spcAft>
                <a:defRPr/>
              </a:pPr>
              <a:endParaRPr lang="ar-E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grpSp>
      <p:sp>
        <p:nvSpPr>
          <p:cNvPr id="6" name="Flowchart: Connector 5"/>
          <p:cNvSpPr/>
          <p:nvPr/>
        </p:nvSpPr>
        <p:spPr>
          <a:xfrm>
            <a:off x="7858125" y="1928813"/>
            <a:ext cx="785813" cy="714375"/>
          </a:xfrm>
          <a:prstGeom prst="flowChartConnector">
            <a:avLst/>
          </a:prstGeom>
          <a:solidFill>
            <a:srgbClr val="66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16</a:t>
            </a:r>
          </a:p>
        </p:txBody>
      </p:sp>
      <p:sp>
        <p:nvSpPr>
          <p:cNvPr id="16" name="Rounded Rectangle 15"/>
          <p:cNvSpPr/>
          <p:nvPr/>
        </p:nvSpPr>
        <p:spPr bwMode="auto">
          <a:xfrm>
            <a:off x="571500" y="3000375"/>
            <a:ext cx="7000875" cy="1500188"/>
          </a:xfrm>
          <a:prstGeom prst="roundRect">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46" name="Rectangle 6"/>
          <p:cNvSpPr>
            <a:spLocks noChangeArrowheads="1"/>
          </p:cNvSpPr>
          <p:nvPr/>
        </p:nvSpPr>
        <p:spPr bwMode="auto">
          <a:xfrm>
            <a:off x="785813" y="3136900"/>
            <a:ext cx="6643687" cy="1077913"/>
          </a:xfrm>
          <a:prstGeom prst="rect">
            <a:avLst/>
          </a:prstGeom>
          <a:noFill/>
          <a:ln w="9525">
            <a:noFill/>
            <a:miter lim="800000"/>
            <a:headEnd/>
            <a:tailEnd/>
          </a:ln>
        </p:spPr>
        <p:txBody>
          <a:bodyPr>
            <a:spAutoFit/>
          </a:bodyPr>
          <a:lstStyle/>
          <a:p>
            <a:r>
              <a:rPr lang="ar-EG" sz="3200" b="1">
                <a:solidFill>
                  <a:srgbClr val="7030A0"/>
                </a:solidFill>
              </a:rPr>
              <a:t>مسألة مفتوحة:</a:t>
            </a:r>
          </a:p>
          <a:p>
            <a:r>
              <a:rPr lang="ar-EG" sz="3200" b="1"/>
              <a:t>اُكتبْ خمسةَ أعدادٍ تُساوِي المِليونَ تقريبًا.</a:t>
            </a:r>
          </a:p>
        </p:txBody>
      </p:sp>
      <p:sp>
        <p:nvSpPr>
          <p:cNvPr id="17" name="مربع نص 16"/>
          <p:cNvSpPr txBox="1"/>
          <p:nvPr/>
        </p:nvSpPr>
        <p:spPr>
          <a:xfrm>
            <a:off x="0" y="5429250"/>
            <a:ext cx="7358063" cy="57943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1">
            <a:spAutoFit/>
          </a:bodyPr>
          <a:lstStyle/>
          <a:p>
            <a:pPr>
              <a:defRPr/>
            </a:pPr>
            <a:r>
              <a:rPr lang="ar-EG" sz="2800" b="1" dirty="0">
                <a:solidFill>
                  <a:srgbClr val="FFFF00"/>
                </a:solidFill>
              </a:rPr>
              <a:t>950000، 960000، 970000، 980000، 990000</a:t>
            </a:r>
            <a:endParaRPr lang="en-US" sz="2800" dirty="0">
              <a:solidFill>
                <a:srgbClr val="FFFF00"/>
              </a:solidFill>
            </a:endParaRPr>
          </a:p>
        </p:txBody>
      </p:sp>
    </p:spTree>
  </p:cSld>
  <p:clrMapOvr>
    <a:masterClrMapping/>
  </p:clrMapOvr>
  <p:transition>
    <p:blinds dir="vert"/>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مسائل مهارات التفكير العليا.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par>
                                <p:cTn id="14" presetID="4"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ox(in)">
                                      <p:cBhvr>
                                        <p:cTn id="16" dur="500"/>
                                        <p:tgtEl>
                                          <p:spTgt spid="1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8446">
                                            <p:txEl>
                                              <p:pRg st="0" end="0"/>
                                            </p:txEl>
                                          </p:spTgt>
                                        </p:tgtEl>
                                        <p:attrNameLst>
                                          <p:attrName>style.visibility</p:attrName>
                                        </p:attrNameLst>
                                      </p:cBhvr>
                                      <p:to>
                                        <p:strVal val="visible"/>
                                      </p:to>
                                    </p:set>
                                    <p:animEffect transition="in" filter="box(in)">
                                      <p:cBhvr>
                                        <p:cTn id="19" dur="500"/>
                                        <p:tgtEl>
                                          <p:spTgt spid="18446">
                                            <p:txEl>
                                              <p:pRg st="0" end="0"/>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8446">
                                            <p:txEl>
                                              <p:pRg st="1" end="1"/>
                                            </p:txEl>
                                          </p:spTgt>
                                        </p:tgtEl>
                                        <p:attrNameLst>
                                          <p:attrName>style.visibility</p:attrName>
                                        </p:attrNameLst>
                                      </p:cBhvr>
                                      <p:to>
                                        <p:strVal val="visible"/>
                                      </p:to>
                                    </p:set>
                                    <p:animEffect transition="in" filter="box(in)">
                                      <p:cBhvr>
                                        <p:cTn id="22" dur="500"/>
                                        <p:tgtEl>
                                          <p:spTgt spid="18446">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مسألة مفتوحة اكتب خمسة أعداد تساوي المليون تقريبا.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950000، 960000، 970000، 980000، 99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446" grpId="0" build="allAtOnce"/>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
          <p:cNvGrpSpPr>
            <a:grpSpLocks/>
          </p:cNvGrpSpPr>
          <p:nvPr/>
        </p:nvGrpSpPr>
        <p:grpSpPr bwMode="auto">
          <a:xfrm>
            <a:off x="2000250" y="71438"/>
            <a:ext cx="6643688" cy="1500187"/>
            <a:chOff x="1928794" y="285728"/>
            <a:chExt cx="6643734" cy="1500198"/>
          </a:xfrm>
        </p:grpSpPr>
        <p:sp>
          <p:nvSpPr>
            <p:cNvPr id="3" name="Round Diagonal Corner Rectangle 2"/>
            <p:cNvSpPr/>
            <p:nvPr/>
          </p:nvSpPr>
          <p:spPr>
            <a:xfrm>
              <a:off x="1928794" y="714356"/>
              <a:ext cx="5643602" cy="1071570"/>
            </a:xfrm>
            <a:prstGeom prst="round2DiagRect">
              <a:avLst/>
            </a:prstGeom>
            <a:solidFill>
              <a:srgbClr val="CC0066"/>
            </a:solidFill>
            <a:ln w="57150">
              <a:solidFill>
                <a:schemeClr val="tx1"/>
              </a:solidFill>
            </a:ln>
          </p:spPr>
          <p:style>
            <a:lnRef idx="0">
              <a:schemeClr val="dk1"/>
            </a:lnRef>
            <a:fillRef idx="3">
              <a:schemeClr val="dk1"/>
            </a:fillRef>
            <a:effectRef idx="3">
              <a:schemeClr val="dk1"/>
            </a:effectRef>
            <a:fontRef idx="minor">
              <a:schemeClr val="lt1"/>
            </a:fontRef>
          </p:style>
          <p:txBody>
            <a:bodyPr rtlCol="1" anchor="ctr"/>
            <a:lstStyle/>
            <a:p>
              <a:pPr algn="l" fontAlgn="auto">
                <a:spcBef>
                  <a:spcPts val="0"/>
                </a:spcBef>
                <a:spcAft>
                  <a:spcPts val="0"/>
                </a:spcAft>
                <a:defRPr/>
              </a:pPr>
              <a:r>
                <a:rPr lang="ar-EG" sz="4400" b="1" dirty="0"/>
                <a:t>مهارات التفكير العليا</a:t>
              </a:r>
            </a:p>
          </p:txBody>
        </p:sp>
        <p:sp>
          <p:nvSpPr>
            <p:cNvPr id="2" name="Wave 1"/>
            <p:cNvSpPr/>
            <p:nvPr/>
          </p:nvSpPr>
          <p:spPr>
            <a:xfrm>
              <a:off x="5929322" y="285728"/>
              <a:ext cx="2643206" cy="1500198"/>
            </a:xfrm>
            <a:prstGeom prst="wave">
              <a:avLst>
                <a:gd name="adj1" fmla="val 12500"/>
                <a:gd name="adj2" fmla="val -10000"/>
              </a:avLst>
            </a:prstGeom>
            <a:ln w="57150">
              <a:solidFill>
                <a:srgbClr val="FFFF00"/>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5400" b="1" dirty="0"/>
                <a:t>مسائل</a:t>
              </a:r>
            </a:p>
          </p:txBody>
        </p:sp>
      </p:grpSp>
      <p:grpSp>
        <p:nvGrpSpPr>
          <p:cNvPr id="5" name="Group 16"/>
          <p:cNvGrpSpPr>
            <a:grpSpLocks/>
          </p:cNvGrpSpPr>
          <p:nvPr/>
        </p:nvGrpSpPr>
        <p:grpSpPr bwMode="auto">
          <a:xfrm>
            <a:off x="571500" y="2214563"/>
            <a:ext cx="7000875" cy="1500187"/>
            <a:chOff x="571472" y="3000372"/>
            <a:chExt cx="7000924" cy="1500198"/>
          </a:xfrm>
        </p:grpSpPr>
        <p:sp>
          <p:nvSpPr>
            <p:cNvPr id="16" name="Rounded Rectangle 15"/>
            <p:cNvSpPr/>
            <p:nvPr/>
          </p:nvSpPr>
          <p:spPr>
            <a:xfrm>
              <a:off x="571472" y="3000372"/>
              <a:ext cx="7000924" cy="1500198"/>
            </a:xfrm>
            <a:prstGeom prst="roundRect">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0491" name="Rectangle 6"/>
            <p:cNvSpPr>
              <a:spLocks noChangeArrowheads="1"/>
            </p:cNvSpPr>
            <p:nvPr/>
          </p:nvSpPr>
          <p:spPr bwMode="auto">
            <a:xfrm>
              <a:off x="785786" y="3044137"/>
              <a:ext cx="6429420" cy="1384995"/>
            </a:xfrm>
            <a:prstGeom prst="rect">
              <a:avLst/>
            </a:prstGeom>
            <a:noFill/>
            <a:ln w="9525">
              <a:noFill/>
              <a:miter lim="800000"/>
              <a:headEnd/>
              <a:tailEnd/>
            </a:ln>
          </p:spPr>
          <p:txBody>
            <a:bodyPr>
              <a:spAutoFit/>
            </a:bodyPr>
            <a:lstStyle/>
            <a:p>
              <a:r>
                <a:rPr lang="ar-EG" sz="2800" b="1">
                  <a:latin typeface="Calibri" pitchFamily="34" charset="0"/>
                </a:rPr>
                <a:t>اكتشف الخطأ: قامَ سعودٌ وفيصلٌ بتقريبِ العددِ 83275925 إلى أقربِ مئةِ ألْفٍ كمَا هوَ مبيَّنٌ أدناهُ. فأيُّهما كانَ تقريبُهُ صحيحًا؟ فسِّرْ إجابتَكَ. </a:t>
              </a:r>
            </a:p>
          </p:txBody>
        </p:sp>
      </p:grpSp>
      <p:pic>
        <p:nvPicPr>
          <p:cNvPr id="2051" name="Picture 3"/>
          <p:cNvPicPr>
            <a:picLocks noChangeAspect="1" noChangeArrowheads="1"/>
          </p:cNvPicPr>
          <p:nvPr/>
        </p:nvPicPr>
        <p:blipFill>
          <a:blip r:embed="rId7"/>
          <a:srcRect/>
          <a:stretch>
            <a:fillRect/>
          </a:stretch>
        </p:blipFill>
        <p:spPr bwMode="auto">
          <a:xfrm>
            <a:off x="857224" y="4152125"/>
            <a:ext cx="1285884" cy="1705764"/>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2" name="Picture 4"/>
          <p:cNvPicPr>
            <a:picLocks noChangeAspect="1" noChangeArrowheads="1"/>
          </p:cNvPicPr>
          <p:nvPr/>
        </p:nvPicPr>
        <p:blipFill>
          <a:blip r:embed="rId8"/>
          <a:srcRect/>
          <a:stretch>
            <a:fillRect/>
          </a:stretch>
        </p:blipFill>
        <p:spPr bwMode="auto">
          <a:xfrm>
            <a:off x="6715140" y="4214815"/>
            <a:ext cx="1285884" cy="1714512"/>
          </a:xfrm>
          <a:prstGeom prst="rect">
            <a:avLst/>
          </a:prstGeom>
          <a:solidFill>
            <a:srgbClr val="FFFFFF">
              <a:shade val="85000"/>
            </a:srgbClr>
          </a:solidFill>
          <a:ln w="57150" cap="rnd">
            <a:solidFill>
              <a:schemeClr val="tx1"/>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Oval Callout 10"/>
          <p:cNvSpPr/>
          <p:nvPr/>
        </p:nvSpPr>
        <p:spPr>
          <a:xfrm>
            <a:off x="4429125" y="4071938"/>
            <a:ext cx="2143125" cy="928687"/>
          </a:xfrm>
          <a:prstGeom prst="wedgeEllipseCallout">
            <a:avLst>
              <a:gd name="adj1" fmla="val 53567"/>
              <a:gd name="adj2" fmla="val 62500"/>
            </a:avLst>
          </a:prstGeom>
          <a:solidFill>
            <a:srgbClr val="3399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solidFill>
                  <a:schemeClr val="tx1"/>
                </a:solidFill>
              </a:rPr>
              <a:t>سعود </a:t>
            </a:r>
          </a:p>
          <a:p>
            <a:pPr algn="ctr" fontAlgn="auto">
              <a:spcBef>
                <a:spcPts val="0"/>
              </a:spcBef>
              <a:spcAft>
                <a:spcPts val="0"/>
              </a:spcAft>
              <a:defRPr/>
            </a:pPr>
            <a:r>
              <a:rPr lang="ar-EG" sz="2400" dirty="0">
                <a:solidFill>
                  <a:schemeClr val="tx1"/>
                </a:solidFill>
              </a:rPr>
              <a:t>83300000</a:t>
            </a:r>
          </a:p>
        </p:txBody>
      </p:sp>
      <p:sp>
        <p:nvSpPr>
          <p:cNvPr id="12" name="Oval Callout 11"/>
          <p:cNvSpPr/>
          <p:nvPr/>
        </p:nvSpPr>
        <p:spPr>
          <a:xfrm>
            <a:off x="2214563" y="4071938"/>
            <a:ext cx="2143125" cy="928687"/>
          </a:xfrm>
          <a:prstGeom prst="wedgeEllipseCallout">
            <a:avLst>
              <a:gd name="adj1" fmla="val -46432"/>
              <a:gd name="adj2" fmla="val 70192"/>
            </a:avLst>
          </a:prstGeom>
          <a:solidFill>
            <a:srgbClr val="3399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solidFill>
                  <a:schemeClr val="tx1"/>
                </a:solidFill>
              </a:rPr>
              <a:t>فيصل</a:t>
            </a:r>
          </a:p>
          <a:p>
            <a:pPr algn="ctr" fontAlgn="auto">
              <a:spcBef>
                <a:spcPts val="0"/>
              </a:spcBef>
              <a:spcAft>
                <a:spcPts val="0"/>
              </a:spcAft>
              <a:defRPr/>
            </a:pPr>
            <a:r>
              <a:rPr lang="ar-EG" sz="2400" dirty="0">
                <a:solidFill>
                  <a:schemeClr val="tx1"/>
                </a:solidFill>
              </a:rPr>
              <a:t>80000000</a:t>
            </a:r>
          </a:p>
        </p:txBody>
      </p:sp>
      <p:sp>
        <p:nvSpPr>
          <p:cNvPr id="13" name="Flowchart: Connector 12"/>
          <p:cNvSpPr/>
          <p:nvPr/>
        </p:nvSpPr>
        <p:spPr>
          <a:xfrm>
            <a:off x="7858125" y="2500313"/>
            <a:ext cx="785813" cy="714375"/>
          </a:xfrm>
          <a:prstGeom prst="flowChartConnector">
            <a:avLst/>
          </a:prstGeom>
          <a:solidFill>
            <a:srgbClr val="66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17</a:t>
            </a:r>
          </a:p>
        </p:txBody>
      </p:sp>
      <p:sp>
        <p:nvSpPr>
          <p:cNvPr id="18" name="مربع نص 17"/>
          <p:cNvSpPr txBox="1"/>
          <p:nvPr/>
        </p:nvSpPr>
        <p:spPr>
          <a:xfrm>
            <a:off x="1357313" y="5380038"/>
            <a:ext cx="5643562" cy="1192212"/>
          </a:xfrm>
          <a:prstGeom prst="roundRect">
            <a:avLst/>
          </a:prstGeom>
        </p:spPr>
        <p:style>
          <a:lnRef idx="2">
            <a:schemeClr val="accent2"/>
          </a:lnRef>
          <a:fillRef idx="1">
            <a:schemeClr val="lt1"/>
          </a:fillRef>
          <a:effectRef idx="0">
            <a:schemeClr val="accent2"/>
          </a:effectRef>
          <a:fontRef idx="minor">
            <a:schemeClr val="dk1"/>
          </a:fontRef>
        </p:style>
        <p:txBody>
          <a:bodyPr rtlCol="1">
            <a:spAutoFit/>
          </a:bodyPr>
          <a:lstStyle/>
          <a:p>
            <a:pPr>
              <a:defRPr/>
            </a:pPr>
            <a:r>
              <a:rPr lang="ar-EG" sz="3200" b="1" dirty="0"/>
              <a:t>83</a:t>
            </a:r>
            <a:r>
              <a:rPr lang="ar-EG" sz="3200" b="1" u="sng" dirty="0"/>
              <a:t>2</a:t>
            </a:r>
            <a:r>
              <a:rPr lang="ar-EG" sz="3200" b="1" dirty="0"/>
              <a:t>75925 ≈ 83300000</a:t>
            </a:r>
            <a:endParaRPr lang="en-US" sz="3200" dirty="0"/>
          </a:p>
          <a:p>
            <a:pPr>
              <a:defRPr/>
            </a:pPr>
            <a:r>
              <a:rPr lang="ar-EG" sz="3200" b="1" dirty="0"/>
              <a:t>إذن إجابة سعود هي الإجابة الصحيحة.</a:t>
            </a:r>
            <a:endParaRPr lang="en-US" sz="3200" dirty="0"/>
          </a:p>
        </p:txBody>
      </p:sp>
    </p:spTree>
  </p:cSld>
  <p:clrMapOvr>
    <a:masterClrMapping/>
  </p:clrMapOvr>
  <p:transition>
    <p:blinds dir="vert"/>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اكتشف الخطأ قامَ سعودٌ وفيصلٌ بتقريبِ العددِ.wav"/>
                                        </p:tgtEl>
                                      </p:cMediaNode>
                                    </p:audio>
                                  </p:sub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360"/>
                                          </p:val>
                                        </p:tav>
                                        <p:tav tm="100000">
                                          <p:val>
                                            <p:fltVal val="0"/>
                                          </p:val>
                                        </p:tav>
                                      </p:tavLst>
                                    </p:anim>
                                    <p:animEffect transition="in" filter="fade">
                                      <p:cBhvr>
                                        <p:cTn id="19" dur="500"/>
                                        <p:tgtEl>
                                          <p:spTgt spid="2052"/>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Scale>
                                      <p:cBhvr>
                                        <p:cTn id="22"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1"/>
                                        </p:tgtEl>
                                        <p:attrNameLst>
                                          <p:attrName>ppt_x</p:attrName>
                                          <p:attrName>ppt_y</p:attrName>
                                        </p:attrNameLst>
                                      </p:cBhvr>
                                    </p:animMotion>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سعود.wav"/>
                                        </p:tgtEl>
                                      </p:cMediaNode>
                                    </p:audio>
                                  </p:sub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 calcmode="lin" valueType="num">
                                      <p:cBhvr>
                                        <p:cTn id="29" dur="500" fill="hold"/>
                                        <p:tgtEl>
                                          <p:spTgt spid="2051"/>
                                        </p:tgtEl>
                                        <p:attrNameLst>
                                          <p:attrName>ppt_w</p:attrName>
                                        </p:attrNameLst>
                                      </p:cBhvr>
                                      <p:tavLst>
                                        <p:tav tm="0">
                                          <p:val>
                                            <p:fltVal val="0"/>
                                          </p:val>
                                        </p:tav>
                                        <p:tav tm="100000">
                                          <p:val>
                                            <p:strVal val="#ppt_w"/>
                                          </p:val>
                                        </p:tav>
                                      </p:tavLst>
                                    </p:anim>
                                    <p:anim calcmode="lin" valueType="num">
                                      <p:cBhvr>
                                        <p:cTn id="30" dur="500" fill="hold"/>
                                        <p:tgtEl>
                                          <p:spTgt spid="2051"/>
                                        </p:tgtEl>
                                        <p:attrNameLst>
                                          <p:attrName>ppt_h</p:attrName>
                                        </p:attrNameLst>
                                      </p:cBhvr>
                                      <p:tavLst>
                                        <p:tav tm="0">
                                          <p:val>
                                            <p:fltVal val="0"/>
                                          </p:val>
                                        </p:tav>
                                        <p:tav tm="100000">
                                          <p:val>
                                            <p:strVal val="#ppt_h"/>
                                          </p:val>
                                        </p:tav>
                                      </p:tavLst>
                                    </p:anim>
                                    <p:anim calcmode="lin" valueType="num">
                                      <p:cBhvr>
                                        <p:cTn id="31" dur="500" fill="hold"/>
                                        <p:tgtEl>
                                          <p:spTgt spid="2051"/>
                                        </p:tgtEl>
                                        <p:attrNameLst>
                                          <p:attrName>style.rotation</p:attrName>
                                        </p:attrNameLst>
                                      </p:cBhvr>
                                      <p:tavLst>
                                        <p:tav tm="0">
                                          <p:val>
                                            <p:fltVal val="360"/>
                                          </p:val>
                                        </p:tav>
                                        <p:tav tm="100000">
                                          <p:val>
                                            <p:fltVal val="0"/>
                                          </p:val>
                                        </p:tav>
                                      </p:tavLst>
                                    </p:anim>
                                    <p:animEffect transition="in" filter="fade">
                                      <p:cBhvr>
                                        <p:cTn id="32" dur="500"/>
                                        <p:tgtEl>
                                          <p:spTgt spid="2051"/>
                                        </p:tgtEl>
                                      </p:cBhvr>
                                    </p:animEffect>
                                  </p:childTnLst>
                                </p:cTn>
                              </p:par>
                              <p:par>
                                <p:cTn id="33" presetID="5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Scale>
                                      <p:cBhvr>
                                        <p:cTn id="35"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12"/>
                                        </p:tgtEl>
                                        <p:attrNameLst>
                                          <p:attrName>ppt_x</p:attrName>
                                          <p:attrName>ppt_y</p:attrName>
                                        </p:attrNameLst>
                                      </p:cBhvr>
                                    </p:animMotion>
                                    <p:animEffect transition="in" filter="fade">
                                      <p:cBhvr>
                                        <p:cTn id="37"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5" name="فيصل.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83275925 ≈ 8330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Callout 2"/>
          <p:cNvSpPr/>
          <p:nvPr/>
        </p:nvSpPr>
        <p:spPr>
          <a:xfrm>
            <a:off x="2643188" y="3857625"/>
            <a:ext cx="4286250" cy="2286000"/>
          </a:xfrm>
          <a:prstGeom prst="upArrowCallout">
            <a:avLst/>
          </a:prstGeom>
          <a:solidFill>
            <a:srgbClr val="3333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solidFill>
                  <a:srgbClr val="FFFF00"/>
                </a:solidFill>
              </a:rPr>
              <a:t>تَقريبُ الأعدادِ</a:t>
            </a:r>
          </a:p>
        </p:txBody>
      </p:sp>
      <p:sp>
        <p:nvSpPr>
          <p:cNvPr id="4" name="Wave 3"/>
          <p:cNvSpPr/>
          <p:nvPr/>
        </p:nvSpPr>
        <p:spPr>
          <a:xfrm>
            <a:off x="142844" y="500042"/>
            <a:ext cx="5357850" cy="2143140"/>
          </a:xfrm>
          <a:prstGeom prst="wave">
            <a:avLst>
              <a:gd name="adj1" fmla="val 12500"/>
              <a:gd name="adj2" fmla="val -10000"/>
            </a:avLst>
          </a:prstGeom>
          <a:solidFill>
            <a:srgbClr val="990099"/>
          </a:soli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t>الدرس السادس</a:t>
            </a:r>
          </a:p>
          <a:p>
            <a:pPr algn="ctr" fontAlgn="auto">
              <a:spcBef>
                <a:spcPts val="0"/>
              </a:spcBef>
              <a:spcAft>
                <a:spcPts val="0"/>
              </a:spcAft>
              <a:defRPr/>
            </a:pPr>
            <a:r>
              <a:rPr lang="ar-EG" sz="3600" b="1" dirty="0"/>
              <a:t>(1 – 6)</a:t>
            </a:r>
          </a:p>
        </p:txBody>
      </p:sp>
    </p:spTree>
  </p:cSld>
  <p:clrMapOvr>
    <a:masterClrMapping/>
  </p:clrMapOvr>
  <p:transition>
    <p:diamond/>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سادس.wav"/>
                                        </p:tgtEl>
                                      </p:cMediaNode>
                                    </p:audio>
                                  </p:sub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تقريب الأعداد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38" y="2143125"/>
            <a:ext cx="5715000" cy="1328738"/>
          </a:xfrm>
          <a:prstGeom prst="wedgeRoundRectCallout">
            <a:avLst>
              <a:gd name="adj1" fmla="val -4833"/>
              <a:gd name="adj2" fmla="val 87637"/>
              <a:gd name="adj3" fmla="val 16667"/>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ar-EG" sz="3600" b="1" dirty="0">
                <a:solidFill>
                  <a:srgbClr val="000066"/>
                </a:solidFill>
              </a:rPr>
              <a:t>مسألةً مِن وَاقِعِ الحياةِ حولَ عددٍ قُرِّبَ إلى 670000</a:t>
            </a:r>
          </a:p>
        </p:txBody>
      </p:sp>
      <p:sp>
        <p:nvSpPr>
          <p:cNvPr id="3" name="Cloud 2"/>
          <p:cNvSpPr/>
          <p:nvPr/>
        </p:nvSpPr>
        <p:spPr>
          <a:xfrm>
            <a:off x="4357688" y="357188"/>
            <a:ext cx="2857500" cy="1285875"/>
          </a:xfrm>
          <a:prstGeom prst="cloud">
            <a:avLst/>
          </a:prstGeom>
          <a:gradFill>
            <a:gsLst>
              <a:gs pos="0">
                <a:srgbClr val="000082"/>
              </a:gs>
              <a:gs pos="30000">
                <a:srgbClr val="66008F"/>
              </a:gs>
              <a:gs pos="64999">
                <a:srgbClr val="BA0066"/>
              </a:gs>
              <a:gs pos="89999">
                <a:srgbClr val="FF0000"/>
              </a:gs>
              <a:gs pos="100000">
                <a:srgbClr val="FF8200"/>
              </a:gs>
            </a:gsLst>
            <a:lin ang="135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t>أكتب</a:t>
            </a:r>
          </a:p>
        </p:txBody>
      </p:sp>
      <p:sp>
        <p:nvSpPr>
          <p:cNvPr id="4" name="Flowchart: Connector 3"/>
          <p:cNvSpPr/>
          <p:nvPr/>
        </p:nvSpPr>
        <p:spPr>
          <a:xfrm>
            <a:off x="7500938" y="571500"/>
            <a:ext cx="785812" cy="714375"/>
          </a:xfrm>
          <a:prstGeom prst="flowChartConnector">
            <a:avLst/>
          </a:prstGeom>
          <a:solidFill>
            <a:srgbClr val="0000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18</a:t>
            </a:r>
          </a:p>
        </p:txBody>
      </p:sp>
      <p:sp>
        <p:nvSpPr>
          <p:cNvPr id="6" name="مربع نص 5"/>
          <p:cNvSpPr txBox="1"/>
          <p:nvPr/>
        </p:nvSpPr>
        <p:spPr>
          <a:xfrm>
            <a:off x="0" y="4286250"/>
            <a:ext cx="7286625" cy="1736725"/>
          </a:xfrm>
          <a:prstGeom prst="round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defRPr/>
            </a:pPr>
            <a:r>
              <a:rPr lang="ar-EG" sz="3200" b="1" dirty="0"/>
              <a:t>مصنع مياه غازية ينتج 27848 صندوقاً يومياً، فإذا كان الصندوق </a:t>
            </a:r>
            <a:r>
              <a:rPr lang="ar-EG" sz="3200" b="1" dirty="0" err="1"/>
              <a:t>به</a:t>
            </a:r>
            <a:r>
              <a:rPr lang="ar-EG" sz="3200" b="1" dirty="0"/>
              <a:t> 24 زجاجة فكم زجاجة ينتجها المصنع شهرياً مقرباً الناتج لأقرب عشرة آلاف.</a:t>
            </a:r>
            <a:endParaRPr lang="en-US" sz="3200" dirty="0"/>
          </a:p>
        </p:txBody>
      </p:sp>
    </p:spTree>
  </p:cSld>
  <p:clrMapOvr>
    <a:masterClrMapping/>
  </p:clrMapOvr>
  <p:transition>
    <p:pull dir="lu"/>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مسألةً مِن وَاقِعِ الحياةِ حولَ عددٍ قُرِّبَ إلى 670000.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مصنع مياه غازية ينتج 27848 صندوقاً يومياً، فإذا كان الصندوق به 24 زجاجة فك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lank-street-sign1.png"/>
          <p:cNvPicPr>
            <a:picLocks noChangeAspect="1"/>
          </p:cNvPicPr>
          <p:nvPr/>
        </p:nvPicPr>
        <p:blipFill>
          <a:blip r:embed="rId4"/>
          <a:srcRect/>
          <a:stretch>
            <a:fillRect/>
          </a:stretch>
        </p:blipFill>
        <p:spPr bwMode="auto">
          <a:xfrm rot="-362927">
            <a:off x="760413" y="1995488"/>
            <a:ext cx="7335837" cy="2987675"/>
          </a:xfrm>
          <a:prstGeom prst="rect">
            <a:avLst/>
          </a:prstGeom>
          <a:noFill/>
          <a:ln w="9525">
            <a:noFill/>
            <a:miter lim="800000"/>
            <a:headEnd/>
            <a:tailEnd/>
          </a:ln>
        </p:spPr>
      </p:pic>
      <p:sp>
        <p:nvSpPr>
          <p:cNvPr id="51203" name="Rectangle 3"/>
          <p:cNvSpPr>
            <a:spLocks noChangeArrowheads="1"/>
          </p:cNvSpPr>
          <p:nvPr/>
        </p:nvSpPr>
        <p:spPr bwMode="auto">
          <a:xfrm rot="-1196201">
            <a:off x="2033588" y="2905125"/>
            <a:ext cx="4651375" cy="1016000"/>
          </a:xfrm>
          <a:prstGeom prst="rect">
            <a:avLst/>
          </a:prstGeom>
          <a:noFill/>
          <a:ln w="9525">
            <a:noFill/>
            <a:miter lim="800000"/>
            <a:headEnd/>
            <a:tailEnd/>
          </a:ln>
        </p:spPr>
        <p:txBody>
          <a:bodyPr wrap="none">
            <a:spAutoFit/>
          </a:bodyPr>
          <a:lstStyle/>
          <a:p>
            <a:r>
              <a:rPr lang="ar-EG" sz="6000" b="1"/>
              <a:t>تدريب على اختبار</a:t>
            </a:r>
            <a:endParaRPr lang="en-US" sz="6000"/>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120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120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1202"/>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51203"/>
                                        </p:tgtEl>
                                        <p:attrNameLst>
                                          <p:attrName>style.visibility</p:attrName>
                                        </p:attrNameLst>
                                      </p:cBhvr>
                                      <p:to>
                                        <p:strVal val="visible"/>
                                      </p:to>
                                    </p:set>
                                    <p:anim calcmode="lin" valueType="num">
                                      <p:cBhvr>
                                        <p:cTn id="13" dur="500" fill="hold"/>
                                        <p:tgtEl>
                                          <p:spTgt spid="51203"/>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1203"/>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1203"/>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120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تدريب على اختب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298509985.png"/>
          <p:cNvPicPr>
            <a:picLocks noChangeAspect="1"/>
          </p:cNvPicPr>
          <p:nvPr/>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26657" name="Rectangle 33"/>
          <p:cNvSpPr>
            <a:spLocks noChangeArrowheads="1"/>
          </p:cNvSpPr>
          <p:nvPr/>
        </p:nvSpPr>
        <p:spPr bwMode="auto">
          <a:xfrm>
            <a:off x="1571625" y="1500188"/>
            <a:ext cx="5857875" cy="1077912"/>
          </a:xfrm>
          <a:prstGeom prst="rect">
            <a:avLst/>
          </a:prstGeom>
          <a:noFill/>
          <a:ln w="9525">
            <a:noFill/>
            <a:miter lim="800000"/>
            <a:headEnd/>
            <a:tailEnd/>
          </a:ln>
        </p:spPr>
        <p:txBody>
          <a:bodyPr anchor="ctr">
            <a:spAutoFit/>
          </a:bodyPr>
          <a:lstStyle/>
          <a:p>
            <a:pPr algn="ctr"/>
            <a:r>
              <a:rPr lang="ar-EG" sz="3200" b="1">
                <a:solidFill>
                  <a:srgbClr val="0000FF"/>
                </a:solidFill>
              </a:rPr>
              <a:t>19- أي مما يلي يمثل ترتيبًا صحيحًا من الأصغر إلى الأكبر: </a:t>
            </a:r>
            <a:r>
              <a:rPr lang="ar-EG" sz="2800" b="1"/>
              <a:t>(الدرس 1 – 5)</a:t>
            </a:r>
            <a:endParaRPr lang="en-US" sz="2800"/>
          </a:p>
        </p:txBody>
      </p:sp>
      <p:sp>
        <p:nvSpPr>
          <p:cNvPr id="26658" name="Rectangle 34"/>
          <p:cNvSpPr>
            <a:spLocks noChangeArrowheads="1"/>
          </p:cNvSpPr>
          <p:nvPr/>
        </p:nvSpPr>
        <p:spPr bwMode="auto">
          <a:xfrm>
            <a:off x="1500188" y="2824163"/>
            <a:ext cx="5715000" cy="2062162"/>
          </a:xfrm>
          <a:prstGeom prst="rect">
            <a:avLst/>
          </a:prstGeom>
          <a:noFill/>
          <a:ln w="9525">
            <a:noFill/>
            <a:miter lim="800000"/>
            <a:headEnd/>
            <a:tailEnd/>
          </a:ln>
        </p:spPr>
        <p:txBody>
          <a:bodyPr anchor="ctr">
            <a:spAutoFit/>
          </a:bodyPr>
          <a:lstStyle/>
          <a:p>
            <a:r>
              <a:rPr lang="ar-EG" sz="3200" b="1">
                <a:solidFill>
                  <a:srgbClr val="FF3399"/>
                </a:solidFill>
              </a:rPr>
              <a:t>أ) 1357، 3157، 7531، 5137</a:t>
            </a:r>
            <a:endParaRPr lang="en-US" sz="3200" b="1">
              <a:solidFill>
                <a:srgbClr val="FF3399"/>
              </a:solidFill>
            </a:endParaRPr>
          </a:p>
          <a:p>
            <a:r>
              <a:rPr lang="ar-EG" sz="3200" b="1">
                <a:solidFill>
                  <a:srgbClr val="FF3399"/>
                </a:solidFill>
              </a:rPr>
              <a:t>ب) 1375، 3517، 5731، 7513</a:t>
            </a:r>
            <a:endParaRPr lang="en-US" sz="3200" b="1">
              <a:solidFill>
                <a:srgbClr val="FF3399"/>
              </a:solidFill>
            </a:endParaRPr>
          </a:p>
          <a:p>
            <a:r>
              <a:rPr lang="ar-EG" sz="3200" b="1">
                <a:solidFill>
                  <a:srgbClr val="FF3399"/>
                </a:solidFill>
              </a:rPr>
              <a:t>ج) 1375، 3517، 7531، 7513</a:t>
            </a:r>
            <a:endParaRPr lang="en-US" sz="3200" b="1">
              <a:solidFill>
                <a:srgbClr val="FF3399"/>
              </a:solidFill>
            </a:endParaRPr>
          </a:p>
          <a:p>
            <a:r>
              <a:rPr lang="ar-EG" sz="3200" b="1">
                <a:solidFill>
                  <a:srgbClr val="FF3399"/>
                </a:solidFill>
              </a:rPr>
              <a:t>د) 7513، 5731، 3751، 1357</a:t>
            </a:r>
            <a:endParaRPr lang="en-US" sz="3200" b="1">
              <a:solidFill>
                <a:srgbClr val="FF3399"/>
              </a:solidFill>
            </a:endParaRPr>
          </a:p>
        </p:txBody>
      </p:sp>
      <p:sp>
        <p:nvSpPr>
          <p:cNvPr id="4101" name="Rectangle 5"/>
          <p:cNvSpPr>
            <a:spLocks noChangeArrowheads="1"/>
          </p:cNvSpPr>
          <p:nvPr/>
        </p:nvSpPr>
        <p:spPr bwMode="auto">
          <a:xfrm>
            <a:off x="1714500" y="5191125"/>
            <a:ext cx="5703888" cy="523875"/>
          </a:xfrm>
          <a:prstGeom prst="rect">
            <a:avLst/>
          </a:prstGeom>
          <a:noFill/>
          <a:ln w="9525">
            <a:noFill/>
            <a:miter lim="800000"/>
            <a:headEnd/>
            <a:tailEnd/>
          </a:ln>
        </p:spPr>
        <p:txBody>
          <a:bodyPr wrap="none" anchor="ctr">
            <a:spAutoFit/>
          </a:bodyPr>
          <a:lstStyle/>
          <a:p>
            <a:pPr algn="ctr" eaLnBrk="0" hangingPunct="0"/>
            <a:r>
              <a:rPr lang="ar-EG" sz="2800" b="1">
                <a:solidFill>
                  <a:srgbClr val="0000FF"/>
                </a:solidFill>
                <a:latin typeface="Times New Roman" pitchFamily="18" charset="0"/>
              </a:rPr>
              <a:t>الاختيار:  </a:t>
            </a:r>
            <a:r>
              <a:rPr lang="ar-EG" sz="2800" b="1">
                <a:solidFill>
                  <a:srgbClr val="CC0066"/>
                </a:solidFill>
                <a:latin typeface="Times New Roman" pitchFamily="18" charset="0"/>
              </a:rPr>
              <a:t>ب) 1375، 3517، 5731، 7513</a:t>
            </a:r>
            <a:endParaRPr lang="ar-EG" sz="2800"/>
          </a:p>
        </p:txBody>
      </p:sp>
      <p:cxnSp>
        <p:nvCxnSpPr>
          <p:cNvPr id="7" name="Straight Connector 6"/>
          <p:cNvCxnSpPr/>
          <p:nvPr/>
        </p:nvCxnSpPr>
        <p:spPr>
          <a:xfrm>
            <a:off x="2357438" y="3813175"/>
            <a:ext cx="4643437" cy="1588"/>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57"/>
                                        </p:tgtEl>
                                        <p:attrNameLst>
                                          <p:attrName>style.visibility</p:attrName>
                                        </p:attrNameLst>
                                      </p:cBhvr>
                                      <p:to>
                                        <p:strVal val="visible"/>
                                      </p:to>
                                    </p:set>
                                    <p:anim calcmode="lin" valueType="num">
                                      <p:cBhvr additive="base">
                                        <p:cTn id="11" dur="500" fill="hold"/>
                                        <p:tgtEl>
                                          <p:spTgt spid="26657"/>
                                        </p:tgtEl>
                                        <p:attrNameLst>
                                          <p:attrName>ppt_x</p:attrName>
                                        </p:attrNameLst>
                                      </p:cBhvr>
                                      <p:tavLst>
                                        <p:tav tm="0">
                                          <p:val>
                                            <p:strVal val="#ppt_x"/>
                                          </p:val>
                                        </p:tav>
                                        <p:tav tm="100000">
                                          <p:val>
                                            <p:strVal val="#ppt_x"/>
                                          </p:val>
                                        </p:tav>
                                      </p:tavLst>
                                    </p:anim>
                                    <p:anim calcmode="lin" valueType="num">
                                      <p:cBhvr additive="base">
                                        <p:cTn id="12" dur="500" fill="hold"/>
                                        <p:tgtEl>
                                          <p:spTgt spid="26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19- أي مما يلي يمثل ترتيبًا صحيحًا من الأصغر إلى الأكبر (الدرس 1 – 5).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658">
                                            <p:txEl>
                                              <p:pRg st="0" end="0"/>
                                            </p:txEl>
                                          </p:spTgt>
                                        </p:tgtEl>
                                        <p:attrNameLst>
                                          <p:attrName>style.visibility</p:attrName>
                                        </p:attrNameLst>
                                      </p:cBhvr>
                                      <p:to>
                                        <p:strVal val="visible"/>
                                      </p:to>
                                    </p:set>
                                    <p:anim calcmode="lin" valueType="num">
                                      <p:cBhvr additive="base">
                                        <p:cTn id="17" dur="500" fill="hold"/>
                                        <p:tgtEl>
                                          <p:spTgt spid="2665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5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أ) 1357, 3157, 7531, 5137.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658">
                                            <p:txEl>
                                              <p:pRg st="1" end="1"/>
                                            </p:txEl>
                                          </p:spTgt>
                                        </p:tgtEl>
                                        <p:attrNameLst>
                                          <p:attrName>style.visibility</p:attrName>
                                        </p:attrNameLst>
                                      </p:cBhvr>
                                      <p:to>
                                        <p:strVal val="visible"/>
                                      </p:to>
                                    </p:set>
                                    <p:anim calcmode="lin" valueType="num">
                                      <p:cBhvr additive="base">
                                        <p:cTn id="23" dur="500" fill="hold"/>
                                        <p:tgtEl>
                                          <p:spTgt spid="2665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658">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ب) 1375, 3517, 5731, 7513.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658">
                                            <p:txEl>
                                              <p:pRg st="2" end="2"/>
                                            </p:txEl>
                                          </p:spTgt>
                                        </p:tgtEl>
                                        <p:attrNameLst>
                                          <p:attrName>style.visibility</p:attrName>
                                        </p:attrNameLst>
                                      </p:cBhvr>
                                      <p:to>
                                        <p:strVal val="visible"/>
                                      </p:to>
                                    </p:set>
                                    <p:anim calcmode="lin" valueType="num">
                                      <p:cBhvr additive="base">
                                        <p:cTn id="29" dur="500" fill="hold"/>
                                        <p:tgtEl>
                                          <p:spTgt spid="2665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658">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ج) 1375, 3517, 7531, 7513.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658">
                                            <p:txEl>
                                              <p:pRg st="3" end="3"/>
                                            </p:txEl>
                                          </p:spTgt>
                                        </p:tgtEl>
                                        <p:attrNameLst>
                                          <p:attrName>style.visibility</p:attrName>
                                        </p:attrNameLst>
                                      </p:cBhvr>
                                      <p:to>
                                        <p:strVal val="visible"/>
                                      </p:to>
                                    </p:set>
                                    <p:anim calcmode="lin" valueType="num">
                                      <p:cBhvr additive="base">
                                        <p:cTn id="35" dur="500" fill="hold"/>
                                        <p:tgtEl>
                                          <p:spTgt spid="26658">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6658">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7" name="د) 7513, 5731, 3751, 1357.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101"/>
                                        </p:tgtEl>
                                        <p:attrNameLst>
                                          <p:attrName>style.visibility</p:attrName>
                                        </p:attrNameLst>
                                      </p:cBhvr>
                                      <p:to>
                                        <p:strVal val="visible"/>
                                      </p:to>
                                    </p:set>
                                    <p:anim calcmode="lin" valueType="num">
                                      <p:cBhvr additive="base">
                                        <p:cTn id="45" dur="500" fill="hold"/>
                                        <p:tgtEl>
                                          <p:spTgt spid="4101"/>
                                        </p:tgtEl>
                                        <p:attrNameLst>
                                          <p:attrName>ppt_x</p:attrName>
                                        </p:attrNameLst>
                                      </p:cBhvr>
                                      <p:tavLst>
                                        <p:tav tm="0">
                                          <p:val>
                                            <p:strVal val="#ppt_x"/>
                                          </p:val>
                                        </p:tav>
                                        <p:tav tm="100000">
                                          <p:val>
                                            <p:strVal val="#ppt_x"/>
                                          </p:val>
                                        </p:tav>
                                      </p:tavLst>
                                    </p:anim>
                                    <p:anim calcmode="lin" valueType="num">
                                      <p:cBhvr additive="base">
                                        <p:cTn id="46" dur="500" fill="hold"/>
                                        <p:tgtEl>
                                          <p:spTgt spid="4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7" grpId="0" autoUpdateAnimBg="0"/>
      <p:bldP spid="26658" grpId="0" build="allAtOnce" autoUpdateAnimBg="0"/>
      <p:bldP spid="41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header.png"/>
          <p:cNvPicPr>
            <a:picLocks noChangeAspect="1"/>
          </p:cNvPicPr>
          <p:nvPr/>
        </p:nvPicPr>
        <p:blipFill>
          <a:blip r:embed="rId9">
            <a:clrChange>
              <a:clrFrom>
                <a:srgbClr val="FFFFFF"/>
              </a:clrFrom>
              <a:clrTo>
                <a:srgbClr val="FFFFFF">
                  <a:alpha val="0"/>
                </a:srgbClr>
              </a:clrTo>
            </a:clrChange>
          </a:blip>
          <a:srcRect t="23302" r="48741" b="59738"/>
          <a:stretch>
            <a:fillRect/>
          </a:stretch>
        </p:blipFill>
        <p:spPr bwMode="auto">
          <a:xfrm rot="544095">
            <a:off x="2482850" y="269875"/>
            <a:ext cx="6311900" cy="2089150"/>
          </a:xfrm>
          <a:prstGeom prst="rect">
            <a:avLst/>
          </a:prstGeom>
          <a:noFill/>
          <a:ln w="9525">
            <a:noFill/>
            <a:miter lim="800000"/>
            <a:headEnd/>
            <a:tailEnd/>
          </a:ln>
        </p:spPr>
      </p:pic>
      <p:sp>
        <p:nvSpPr>
          <p:cNvPr id="56323" name="Rectangle 2"/>
          <p:cNvSpPr>
            <a:spLocks noChangeArrowheads="1"/>
          </p:cNvSpPr>
          <p:nvPr/>
        </p:nvSpPr>
        <p:spPr bwMode="auto">
          <a:xfrm rot="569139">
            <a:off x="3454400" y="536575"/>
            <a:ext cx="4616450" cy="1570038"/>
          </a:xfrm>
          <a:prstGeom prst="rect">
            <a:avLst/>
          </a:prstGeom>
          <a:noFill/>
          <a:ln w="9525">
            <a:noFill/>
            <a:miter lim="800000"/>
            <a:headEnd/>
            <a:tailEnd/>
          </a:ln>
        </p:spPr>
        <p:txBody>
          <a:bodyPr>
            <a:spAutoFit/>
          </a:bodyPr>
          <a:lstStyle/>
          <a:p>
            <a:pPr algn="ctr"/>
            <a:r>
              <a:rPr lang="ar-EG" sz="3200" b="1"/>
              <a:t>20. العدد 5864936 مقربًا إلى أقرب عشرة آلاف هو: </a:t>
            </a:r>
          </a:p>
          <a:p>
            <a:pPr algn="ctr"/>
            <a:r>
              <a:rPr lang="ar-EG" sz="3200" b="1">
                <a:solidFill>
                  <a:srgbClr val="0000FF"/>
                </a:solidFill>
              </a:rPr>
              <a:t>(الدرس 1 – 6)</a:t>
            </a:r>
            <a:endParaRPr lang="en-US" sz="3200">
              <a:solidFill>
                <a:srgbClr val="0000FF"/>
              </a:solidFill>
            </a:endParaRPr>
          </a:p>
        </p:txBody>
      </p:sp>
      <p:pic>
        <p:nvPicPr>
          <p:cNvPr id="56324" name="Picture 3" descr="Pictur6536غفe1.wmf"/>
          <p:cNvPicPr>
            <a:picLocks noChangeAspect="1"/>
          </p:cNvPicPr>
          <p:nvPr/>
        </p:nvPicPr>
        <p:blipFill>
          <a:blip r:embed="rId10"/>
          <a:stretch>
            <a:fillRect/>
          </a:stretch>
        </p:blipFill>
        <p:spPr bwMode="auto">
          <a:xfrm>
            <a:off x="428625" y="3286125"/>
            <a:ext cx="7643813" cy="3214688"/>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56325" name="Rectangle 1"/>
          <p:cNvSpPr>
            <a:spLocks noChangeArrowheads="1"/>
          </p:cNvSpPr>
          <p:nvPr/>
        </p:nvSpPr>
        <p:spPr bwMode="auto">
          <a:xfrm>
            <a:off x="571500" y="3786188"/>
            <a:ext cx="6572250" cy="2308225"/>
          </a:xfrm>
          <a:prstGeom prst="rect">
            <a:avLst/>
          </a:prstGeom>
          <a:noFill/>
          <a:ln w="9525">
            <a:noFill/>
            <a:miter lim="800000"/>
            <a:headEnd/>
            <a:tailEnd/>
          </a:ln>
        </p:spPr>
        <p:txBody>
          <a:bodyPr anchor="ctr">
            <a:spAutoFit/>
          </a:bodyPr>
          <a:lstStyle/>
          <a:p>
            <a:r>
              <a:rPr lang="ar-EG" sz="3600" b="1">
                <a:solidFill>
                  <a:srgbClr val="FF0000"/>
                </a:solidFill>
              </a:rPr>
              <a:t>أ) 5870000</a:t>
            </a:r>
            <a:endParaRPr lang="en-US" sz="3600">
              <a:solidFill>
                <a:srgbClr val="FF0000"/>
              </a:solidFill>
            </a:endParaRPr>
          </a:p>
          <a:p>
            <a:r>
              <a:rPr lang="ar-EG" sz="3600" b="1">
                <a:solidFill>
                  <a:srgbClr val="FF0000"/>
                </a:solidFill>
              </a:rPr>
              <a:t>ب) 10000000</a:t>
            </a:r>
            <a:endParaRPr lang="en-US" sz="3600">
              <a:solidFill>
                <a:srgbClr val="FF0000"/>
              </a:solidFill>
            </a:endParaRPr>
          </a:p>
          <a:p>
            <a:r>
              <a:rPr lang="ar-EG" sz="3600" b="1">
                <a:solidFill>
                  <a:srgbClr val="FF0000"/>
                </a:solidFill>
              </a:rPr>
              <a:t>ج) 5860000</a:t>
            </a:r>
            <a:endParaRPr lang="en-US" sz="3600">
              <a:solidFill>
                <a:srgbClr val="FF0000"/>
              </a:solidFill>
            </a:endParaRPr>
          </a:p>
          <a:p>
            <a:r>
              <a:rPr lang="ar-EG" sz="3600" b="1">
                <a:solidFill>
                  <a:srgbClr val="FF0000"/>
                </a:solidFill>
              </a:rPr>
              <a:t>د)5865000</a:t>
            </a:r>
            <a:endParaRPr lang="en-US" sz="3600">
              <a:solidFill>
                <a:srgbClr val="FF0000"/>
              </a:solidFill>
            </a:endParaRPr>
          </a:p>
        </p:txBody>
      </p:sp>
      <p:cxnSp>
        <p:nvCxnSpPr>
          <p:cNvPr id="8" name="Straight Connector 7"/>
          <p:cNvCxnSpPr/>
          <p:nvPr/>
        </p:nvCxnSpPr>
        <p:spPr>
          <a:xfrm>
            <a:off x="4786313" y="5499100"/>
            <a:ext cx="2214562" cy="1588"/>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ppt_x"/>
                                          </p:val>
                                        </p:tav>
                                        <p:tav tm="100000">
                                          <p:val>
                                            <p:strVal val="#ppt_x"/>
                                          </p:val>
                                        </p:tav>
                                      </p:tavLst>
                                    </p:anim>
                                    <p:anim calcmode="lin" valueType="num">
                                      <p:cBhvr additive="base">
                                        <p:cTn id="8" dur="500" fill="hold"/>
                                        <p:tgtEl>
                                          <p:spTgt spid="563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323"/>
                                        </p:tgtEl>
                                        <p:attrNameLst>
                                          <p:attrName>style.visibility</p:attrName>
                                        </p:attrNameLst>
                                      </p:cBhvr>
                                      <p:to>
                                        <p:strVal val="visible"/>
                                      </p:to>
                                    </p:set>
                                    <p:anim calcmode="lin" valueType="num">
                                      <p:cBhvr additive="base">
                                        <p:cTn id="11" dur="500" fill="hold"/>
                                        <p:tgtEl>
                                          <p:spTgt spid="56323"/>
                                        </p:tgtEl>
                                        <p:attrNameLst>
                                          <p:attrName>ppt_x</p:attrName>
                                        </p:attrNameLst>
                                      </p:cBhvr>
                                      <p:tavLst>
                                        <p:tav tm="0">
                                          <p:val>
                                            <p:strVal val="#ppt_x"/>
                                          </p:val>
                                        </p:tav>
                                        <p:tav tm="100000">
                                          <p:val>
                                            <p:strVal val="#ppt_x"/>
                                          </p:val>
                                        </p:tav>
                                      </p:tavLst>
                                    </p:anim>
                                    <p:anim calcmode="lin" valueType="num">
                                      <p:cBhvr additive="base">
                                        <p:cTn id="12" dur="500" fill="hold"/>
                                        <p:tgtEl>
                                          <p:spTgt spid="563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عدد 5864936 مقربًا إلى أقرب عشرة آلاف هو.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324"/>
                                        </p:tgtEl>
                                        <p:attrNameLst>
                                          <p:attrName>style.visibility</p:attrName>
                                        </p:attrNameLst>
                                      </p:cBhvr>
                                      <p:to>
                                        <p:strVal val="visible"/>
                                      </p:to>
                                    </p:set>
                                    <p:anim calcmode="lin" valueType="num">
                                      <p:cBhvr additive="base">
                                        <p:cTn id="17" dur="500" fill="hold"/>
                                        <p:tgtEl>
                                          <p:spTgt spid="56324"/>
                                        </p:tgtEl>
                                        <p:attrNameLst>
                                          <p:attrName>ppt_x</p:attrName>
                                        </p:attrNameLst>
                                      </p:cBhvr>
                                      <p:tavLst>
                                        <p:tav tm="0">
                                          <p:val>
                                            <p:strVal val="#ppt_x"/>
                                          </p:val>
                                        </p:tav>
                                        <p:tav tm="100000">
                                          <p:val>
                                            <p:strVal val="#ppt_x"/>
                                          </p:val>
                                        </p:tav>
                                      </p:tavLst>
                                    </p:anim>
                                    <p:anim calcmode="lin" valueType="num">
                                      <p:cBhvr additive="base">
                                        <p:cTn id="18" dur="500" fill="hold"/>
                                        <p:tgtEl>
                                          <p:spTgt spid="563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325">
                                            <p:txEl>
                                              <p:pRg st="0" end="0"/>
                                            </p:txEl>
                                          </p:spTgt>
                                        </p:tgtEl>
                                        <p:attrNameLst>
                                          <p:attrName>style.visibility</p:attrName>
                                        </p:attrNameLst>
                                      </p:cBhvr>
                                      <p:to>
                                        <p:strVal val="visible"/>
                                      </p:to>
                                    </p:set>
                                    <p:anim calcmode="lin" valueType="num">
                                      <p:cBhvr additive="base">
                                        <p:cTn id="21" dur="500" fill="hold"/>
                                        <p:tgtEl>
                                          <p:spTgt spid="563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63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5870000.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6325">
                                            <p:txEl>
                                              <p:pRg st="1" end="1"/>
                                            </p:txEl>
                                          </p:spTgt>
                                        </p:tgtEl>
                                        <p:attrNameLst>
                                          <p:attrName>style.visibility</p:attrName>
                                        </p:attrNameLst>
                                      </p:cBhvr>
                                      <p:to>
                                        <p:strVal val="visible"/>
                                      </p:to>
                                    </p:set>
                                    <p:anim calcmode="lin" valueType="num">
                                      <p:cBhvr additive="base">
                                        <p:cTn id="27" dur="500" fill="hold"/>
                                        <p:tgtEl>
                                          <p:spTgt spid="5632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632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10000000.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6325">
                                            <p:txEl>
                                              <p:pRg st="2" end="2"/>
                                            </p:txEl>
                                          </p:spTgt>
                                        </p:tgtEl>
                                        <p:attrNameLst>
                                          <p:attrName>style.visibility</p:attrName>
                                        </p:attrNameLst>
                                      </p:cBhvr>
                                      <p:to>
                                        <p:strVal val="visible"/>
                                      </p:to>
                                    </p:set>
                                    <p:anim calcmode="lin" valueType="num">
                                      <p:cBhvr additive="base">
                                        <p:cTn id="33" dur="500" fill="hold"/>
                                        <p:tgtEl>
                                          <p:spTgt spid="5632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632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5860000.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325">
                                            <p:txEl>
                                              <p:pRg st="3" end="3"/>
                                            </p:txEl>
                                          </p:spTgt>
                                        </p:tgtEl>
                                        <p:attrNameLst>
                                          <p:attrName>style.visibility</p:attrName>
                                        </p:attrNameLst>
                                      </p:cBhvr>
                                      <p:to>
                                        <p:strVal val="visible"/>
                                      </p:to>
                                    </p:set>
                                    <p:anim calcmode="lin" valueType="num">
                                      <p:cBhvr additive="base">
                                        <p:cTn id="39" dur="500" fill="hold"/>
                                        <p:tgtEl>
                                          <p:spTgt spid="56325">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632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5865000.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utoUpdateAnimBg="0"/>
      <p:bldP spid="56325" grpId="0" build="allAtOnce"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ictureافف1.png"/>
          <p:cNvPicPr>
            <a:picLocks noChangeAspect="1"/>
          </p:cNvPicPr>
          <p:nvPr/>
        </p:nvPicPr>
        <p:blipFill>
          <a:blip r:embed="rId5">
            <a:clrChange>
              <a:clrFrom>
                <a:srgbClr val="EFF0F2"/>
              </a:clrFrom>
              <a:clrTo>
                <a:srgbClr val="EFF0F2">
                  <a:alpha val="0"/>
                </a:srgbClr>
              </a:clrTo>
            </a:clrChange>
          </a:blip>
          <a:srcRect l="3773" t="35243" r="65314" b="35681"/>
          <a:stretch>
            <a:fillRect/>
          </a:stretch>
        </p:blipFill>
        <p:spPr bwMode="auto">
          <a:xfrm>
            <a:off x="714375" y="1785938"/>
            <a:ext cx="7572375" cy="4000500"/>
          </a:xfrm>
          <a:prstGeom prst="rect">
            <a:avLst/>
          </a:prstGeom>
          <a:noFill/>
          <a:ln w="9525">
            <a:noFill/>
            <a:miter lim="800000"/>
            <a:headEnd/>
            <a:tailEnd/>
          </a:ln>
        </p:spPr>
      </p:pic>
      <p:sp>
        <p:nvSpPr>
          <p:cNvPr id="32771" name="Rectangle 1"/>
          <p:cNvSpPr>
            <a:spLocks noChangeArrowheads="1"/>
          </p:cNvSpPr>
          <p:nvPr/>
        </p:nvSpPr>
        <p:spPr bwMode="auto">
          <a:xfrm>
            <a:off x="1643063" y="3214688"/>
            <a:ext cx="6143625" cy="1108075"/>
          </a:xfrm>
          <a:prstGeom prst="rect">
            <a:avLst/>
          </a:prstGeom>
          <a:noFill/>
          <a:ln w="9525">
            <a:noFill/>
            <a:miter lim="800000"/>
            <a:headEnd/>
            <a:tailEnd/>
          </a:ln>
        </p:spPr>
        <p:txBody>
          <a:bodyPr anchor="ctr">
            <a:spAutoFit/>
          </a:bodyPr>
          <a:lstStyle/>
          <a:p>
            <a:pPr algn="ctr"/>
            <a:r>
              <a:rPr lang="ar-EG" sz="6600" b="1"/>
              <a:t>مراجعة تراكمية</a:t>
            </a:r>
            <a:endParaRPr lang="en-US" sz="6600"/>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subTnLst>
                                    <p:audio>
                                      <p:cMediaNode>
                                        <p:cTn display="0" masterRel="sameClick">
                                          <p:stCondLst>
                                            <p:cond evt="begin" delay="0">
                                              <p:tn val="5"/>
                                            </p:cond>
                                          </p:stCondLst>
                                          <p:endCondLst>
                                            <p:cond evt="onStopAudio" delay="0">
                                              <p:tgtEl>
                                                <p:sldTgt/>
                                              </p:tgtEl>
                                            </p:cond>
                                          </p:endCondLst>
                                        </p:cTn>
                                        <p:tgtEl>
                                          <p:sndTgt r:embed="rId3" name="0120 - beep.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box(in)">
                                      <p:cBhvr>
                                        <p:cTn id="10" dur="500"/>
                                        <p:tgtEl>
                                          <p:spTgt spid="32771"/>
                                        </p:tgtEl>
                                      </p:cBhvr>
                                    </p:animEffect>
                                  </p:childTnLst>
                                  <p:subTnLst>
                                    <p:audio>
                                      <p:cMediaNode>
                                        <p:cTn display="0" masterRel="sameClick">
                                          <p:stCondLst>
                                            <p:cond evt="begin" delay="0">
                                              <p:tn val="8"/>
                                            </p:cond>
                                          </p:stCondLst>
                                          <p:endCondLst>
                                            <p:cond evt="onStopAudio" delay="0">
                                              <p:tgtEl>
                                                <p:sldTgt/>
                                              </p:tgtEl>
                                            </p:cond>
                                          </p:endCondLst>
                                        </p:cTn>
                                        <p:tgtEl>
                                          <p:sndTgt r:embed="rId4" name="مراجعة تراك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Pictureقغ5غغ1.png"/>
          <p:cNvPicPr>
            <a:picLocks noChangeAspect="1"/>
          </p:cNvPicPr>
          <p:nvPr/>
        </p:nvPicPr>
        <p:blipFill>
          <a:blip r:embed="rId5">
            <a:clrChange>
              <a:clrFrom>
                <a:srgbClr val="FFFFFF"/>
              </a:clrFrom>
              <a:clrTo>
                <a:srgbClr val="FFFFFF">
                  <a:alpha val="0"/>
                </a:srgbClr>
              </a:clrTo>
            </a:clrChange>
          </a:blip>
          <a:srcRect l="47945" r="7306" b="52055"/>
          <a:stretch>
            <a:fillRect/>
          </a:stretch>
        </p:blipFill>
        <p:spPr bwMode="auto">
          <a:xfrm>
            <a:off x="214313" y="928688"/>
            <a:ext cx="8929687" cy="4786312"/>
          </a:xfrm>
          <a:prstGeom prst="rect">
            <a:avLst/>
          </a:prstGeom>
          <a:noFill/>
          <a:ln w="9525">
            <a:noFill/>
            <a:miter lim="800000"/>
            <a:headEnd/>
            <a:tailEnd/>
          </a:ln>
        </p:spPr>
      </p:pic>
      <p:sp>
        <p:nvSpPr>
          <p:cNvPr id="34820" name="Rectangle 4"/>
          <p:cNvSpPr>
            <a:spLocks noChangeArrowheads="1"/>
          </p:cNvSpPr>
          <p:nvPr/>
        </p:nvSpPr>
        <p:spPr bwMode="auto">
          <a:xfrm rot="-167114">
            <a:off x="952500" y="2806700"/>
            <a:ext cx="7286625" cy="1138238"/>
          </a:xfrm>
          <a:prstGeom prst="rect">
            <a:avLst/>
          </a:prstGeom>
          <a:noFill/>
          <a:ln w="9525">
            <a:noFill/>
            <a:miter lim="800000"/>
            <a:headEnd/>
            <a:tailEnd/>
          </a:ln>
        </p:spPr>
        <p:txBody>
          <a:bodyPr anchor="ctr">
            <a:spAutoFit/>
          </a:bodyPr>
          <a:lstStyle/>
          <a:p>
            <a:pPr algn="ctr"/>
            <a:r>
              <a:rPr lang="ar-EG" sz="3600" b="1"/>
              <a:t>21. اكتب</a:t>
            </a:r>
            <a:r>
              <a:rPr lang="ar-EG" sz="3200" b="1"/>
              <a:t> الصيغتين القياسية واللفظية للعدد 500 + 60000 + 3000000 (الدرسان 1 – 1، 1 – 2)</a:t>
            </a:r>
            <a:endParaRPr lang="en-US" sz="3200"/>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strVal val="#ppt_w*0.05"/>
                                          </p:val>
                                        </p:tav>
                                        <p:tav tm="100000">
                                          <p:val>
                                            <p:strVal val="#ppt_w"/>
                                          </p:val>
                                        </p:tav>
                                      </p:tavLst>
                                    </p:anim>
                                    <p:anim calcmode="lin" valueType="num">
                                      <p:cBhvr>
                                        <p:cTn id="8" dur="500" fill="hold"/>
                                        <p:tgtEl>
                                          <p:spTgt spid="34819"/>
                                        </p:tgtEl>
                                        <p:attrNameLst>
                                          <p:attrName>ppt_h</p:attrName>
                                        </p:attrNameLst>
                                      </p:cBhvr>
                                      <p:tavLst>
                                        <p:tav tm="0">
                                          <p:val>
                                            <p:strVal val="#ppt_h"/>
                                          </p:val>
                                        </p:tav>
                                        <p:tav tm="100000">
                                          <p:val>
                                            <p:strVal val="#ppt_h"/>
                                          </p:val>
                                        </p:tav>
                                      </p:tavLst>
                                    </p:anim>
                                    <p:anim calcmode="lin" valueType="num">
                                      <p:cBhvr>
                                        <p:cTn id="9" dur="500" fill="hold"/>
                                        <p:tgtEl>
                                          <p:spTgt spid="34819"/>
                                        </p:tgtEl>
                                        <p:attrNameLst>
                                          <p:attrName>ppt_x</p:attrName>
                                        </p:attrNameLst>
                                      </p:cBhvr>
                                      <p:tavLst>
                                        <p:tav tm="0">
                                          <p:val>
                                            <p:strVal val="#ppt_x-.2"/>
                                          </p:val>
                                        </p:tav>
                                        <p:tav tm="100000">
                                          <p:val>
                                            <p:strVal val="#ppt_x"/>
                                          </p:val>
                                        </p:tav>
                                      </p:tavLst>
                                    </p:anim>
                                    <p:anim calcmode="lin" valueType="num">
                                      <p:cBhvr>
                                        <p:cTn id="10" dur="500" fill="hold"/>
                                        <p:tgtEl>
                                          <p:spTgt spid="34819"/>
                                        </p:tgtEl>
                                        <p:attrNameLst>
                                          <p:attrName>ppt_y</p:attrName>
                                        </p:attrNameLst>
                                      </p:cBhvr>
                                      <p:tavLst>
                                        <p:tav tm="0">
                                          <p:val>
                                            <p:strVal val="#ppt_y"/>
                                          </p:val>
                                        </p:tav>
                                        <p:tav tm="100000">
                                          <p:val>
                                            <p:strVal val="#ppt_y"/>
                                          </p:val>
                                        </p:tav>
                                      </p:tavLst>
                                    </p:anim>
                                    <p:animEffect transition="in" filter="fade">
                                      <p:cBhvr>
                                        <p:cTn id="11" dur="500"/>
                                        <p:tgtEl>
                                          <p:spTgt spid="34819"/>
                                        </p:tgtEl>
                                      </p:cBhvr>
                                    </p:animEffect>
                                  </p:childTnLst>
                                  <p:subTnLst>
                                    <p:audio>
                                      <p:cMediaNode>
                                        <p:cTn display="0" masterRel="sameClick">
                                          <p:stCondLst>
                                            <p:cond evt="begin" delay="0">
                                              <p:tn val="5"/>
                                            </p:cond>
                                          </p:stCondLst>
                                          <p:endCondLst>
                                            <p:cond evt="onStopAudio" delay="0">
                                              <p:tgtEl>
                                                <p:sldTgt/>
                                              </p:tgtEl>
                                            </p:cond>
                                          </p:endCondLst>
                                        </p:cTn>
                                        <p:tgtEl>
                                          <p:sndTgt r:embed="rId3" name="0081 - arcade game shooting.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34820">
                                            <p:txEl>
                                              <p:pRg st="0" end="0"/>
                                            </p:txEl>
                                          </p:spTgt>
                                        </p:tgtEl>
                                        <p:attrNameLst>
                                          <p:attrName>style.visibility</p:attrName>
                                        </p:attrNameLst>
                                      </p:cBhvr>
                                      <p:to>
                                        <p:strVal val="visible"/>
                                      </p:to>
                                    </p:set>
                                    <p:anim calcmode="lin" valueType="num">
                                      <p:cBhvr>
                                        <p:cTn id="14" dur="500" fill="hold"/>
                                        <p:tgtEl>
                                          <p:spTgt spid="34820">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4820">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4820">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4820">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4820">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اكتب الصيغتين القياسية واللفظية للعدد 500 + 60000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Pictureقغ5غغ1.png"/>
          <p:cNvPicPr>
            <a:picLocks noChangeAspect="1"/>
          </p:cNvPicPr>
          <p:nvPr/>
        </p:nvPicPr>
        <p:blipFill>
          <a:blip r:embed="rId7">
            <a:clrChange>
              <a:clrFrom>
                <a:srgbClr val="FFFFFF"/>
              </a:clrFrom>
              <a:clrTo>
                <a:srgbClr val="FFFFFF">
                  <a:alpha val="0"/>
                </a:srgbClr>
              </a:clrTo>
            </a:clrChange>
            <a:duotone>
              <a:prstClr val="black"/>
              <a:srgbClr val="D9C3A5">
                <a:tint val="50000"/>
                <a:satMod val="180000"/>
              </a:srgbClr>
            </a:duotone>
          </a:blip>
          <a:srcRect l="47945" r="7306" b="52055"/>
          <a:stretch>
            <a:fillRect/>
          </a:stretch>
        </p:blipFill>
        <p:spPr bwMode="auto">
          <a:xfrm>
            <a:off x="214313" y="928688"/>
            <a:ext cx="8929687" cy="4786312"/>
          </a:xfrm>
          <a:prstGeom prst="rect">
            <a:avLst/>
          </a:prstGeom>
          <a:noFill/>
          <a:ln w="9525">
            <a:noFill/>
            <a:miter lim="800000"/>
            <a:headEnd/>
            <a:tailEnd/>
          </a:ln>
        </p:spPr>
      </p:pic>
      <p:sp>
        <p:nvSpPr>
          <p:cNvPr id="33793" name="Rectangle 1"/>
          <p:cNvSpPr>
            <a:spLocks noChangeArrowheads="1"/>
          </p:cNvSpPr>
          <p:nvPr/>
        </p:nvSpPr>
        <p:spPr bwMode="auto">
          <a:xfrm rot="-181193">
            <a:off x="1736725" y="1935163"/>
            <a:ext cx="5435600" cy="3048000"/>
          </a:xfrm>
          <a:prstGeom prst="rect">
            <a:avLst/>
          </a:prstGeom>
          <a:noFill/>
          <a:ln w="9525">
            <a:noFill/>
            <a:miter lim="800000"/>
            <a:headEnd/>
            <a:tailEnd/>
          </a:ln>
        </p:spPr>
        <p:txBody>
          <a:bodyPr wrap="none" anchor="ctr">
            <a:spAutoFit/>
          </a:bodyPr>
          <a:lstStyle/>
          <a:p>
            <a:pPr algn="ctr" eaLnBrk="0" hangingPunct="0">
              <a:buFontTx/>
              <a:buChar char="•"/>
              <a:tabLst>
                <a:tab pos="149225" algn="l"/>
                <a:tab pos="598488" algn="l"/>
              </a:tabLst>
            </a:pPr>
            <a:r>
              <a:rPr lang="ar-EG" sz="3200" b="1">
                <a:solidFill>
                  <a:srgbClr val="0000FF"/>
                </a:solidFill>
                <a:latin typeface="Times New Roman" pitchFamily="18" charset="0"/>
              </a:rPr>
              <a:t>الصيغة القياسية:</a:t>
            </a:r>
          </a:p>
          <a:p>
            <a:pPr algn="ctr" eaLnBrk="0" hangingPunct="0">
              <a:buFontTx/>
              <a:buChar char="•"/>
              <a:tabLst>
                <a:tab pos="149225" algn="l"/>
                <a:tab pos="598488" algn="l"/>
              </a:tabLst>
            </a:pPr>
            <a:r>
              <a:rPr lang="ar-EG" sz="3200" b="1">
                <a:solidFill>
                  <a:srgbClr val="0052CC"/>
                </a:solidFill>
                <a:latin typeface="Times New Roman" pitchFamily="18" charset="0"/>
              </a:rPr>
              <a:t> </a:t>
            </a:r>
            <a:r>
              <a:rPr lang="ar-EG" sz="3200" b="1">
                <a:solidFill>
                  <a:srgbClr val="CC0066"/>
                </a:solidFill>
                <a:latin typeface="Times New Roman" pitchFamily="18" charset="0"/>
              </a:rPr>
              <a:t>3060500</a:t>
            </a:r>
          </a:p>
          <a:p>
            <a:pPr algn="ctr" eaLnBrk="0" hangingPunct="0">
              <a:buFontTx/>
              <a:buChar char="•"/>
              <a:tabLst>
                <a:tab pos="149225" algn="l"/>
                <a:tab pos="598488" algn="l"/>
              </a:tabLst>
            </a:pPr>
            <a:endParaRPr lang="en-US" sz="3200"/>
          </a:p>
          <a:p>
            <a:pPr algn="ctr" eaLnBrk="0" hangingPunct="0">
              <a:buFontTx/>
              <a:buChar char="•"/>
              <a:tabLst>
                <a:tab pos="149225" algn="l"/>
                <a:tab pos="598488" algn="l"/>
              </a:tabLst>
            </a:pPr>
            <a:r>
              <a:rPr lang="ar-EG" sz="3200" b="1">
                <a:solidFill>
                  <a:srgbClr val="0000FF"/>
                </a:solidFill>
                <a:latin typeface="Times New Roman" pitchFamily="18" charset="0"/>
              </a:rPr>
              <a:t>الصيغة اللفظية:</a:t>
            </a:r>
          </a:p>
          <a:p>
            <a:pPr algn="ctr" eaLnBrk="0" hangingPunct="0">
              <a:buFontTx/>
              <a:buChar char="•"/>
              <a:tabLst>
                <a:tab pos="149225" algn="l"/>
                <a:tab pos="598488" algn="l"/>
              </a:tabLst>
            </a:pPr>
            <a:r>
              <a:rPr lang="ar-EG" sz="3200" b="1">
                <a:solidFill>
                  <a:srgbClr val="0052CC"/>
                </a:solidFill>
                <a:latin typeface="Times New Roman" pitchFamily="18" charset="0"/>
              </a:rPr>
              <a:t> </a:t>
            </a:r>
            <a:r>
              <a:rPr lang="ar-EG" sz="3200" b="1">
                <a:solidFill>
                  <a:srgbClr val="CC0066"/>
                </a:solidFill>
                <a:latin typeface="Times New Roman" pitchFamily="18" charset="0"/>
              </a:rPr>
              <a:t>ثلاثة ملايين وستون ألفاً وخمس مئة.</a:t>
            </a:r>
            <a:endParaRPr lang="en-US" sz="3200"/>
          </a:p>
          <a:p>
            <a:pPr algn="ctr" rtl="0" eaLnBrk="0" hangingPunct="0">
              <a:tabLst>
                <a:tab pos="149225" algn="l"/>
                <a:tab pos="598488" algn="l"/>
              </a:tabLst>
            </a:pPr>
            <a:endParaRPr lang="en-US" sz="3200"/>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strVal val="#ppt_w*0.05"/>
                                          </p:val>
                                        </p:tav>
                                        <p:tav tm="100000">
                                          <p:val>
                                            <p:strVal val="#ppt_w"/>
                                          </p:val>
                                        </p:tav>
                                      </p:tavLst>
                                    </p:anim>
                                    <p:anim calcmode="lin" valueType="num">
                                      <p:cBhvr>
                                        <p:cTn id="8" dur="500" fill="hold"/>
                                        <p:tgtEl>
                                          <p:spTgt spid="34819"/>
                                        </p:tgtEl>
                                        <p:attrNameLst>
                                          <p:attrName>ppt_h</p:attrName>
                                        </p:attrNameLst>
                                      </p:cBhvr>
                                      <p:tavLst>
                                        <p:tav tm="0">
                                          <p:val>
                                            <p:strVal val="#ppt_h"/>
                                          </p:val>
                                        </p:tav>
                                        <p:tav tm="100000">
                                          <p:val>
                                            <p:strVal val="#ppt_h"/>
                                          </p:val>
                                        </p:tav>
                                      </p:tavLst>
                                    </p:anim>
                                    <p:anim calcmode="lin" valueType="num">
                                      <p:cBhvr>
                                        <p:cTn id="9" dur="500" fill="hold"/>
                                        <p:tgtEl>
                                          <p:spTgt spid="34819"/>
                                        </p:tgtEl>
                                        <p:attrNameLst>
                                          <p:attrName>ppt_x</p:attrName>
                                        </p:attrNameLst>
                                      </p:cBhvr>
                                      <p:tavLst>
                                        <p:tav tm="0">
                                          <p:val>
                                            <p:strVal val="#ppt_x-.2"/>
                                          </p:val>
                                        </p:tav>
                                        <p:tav tm="100000">
                                          <p:val>
                                            <p:strVal val="#ppt_x"/>
                                          </p:val>
                                        </p:tav>
                                      </p:tavLst>
                                    </p:anim>
                                    <p:anim calcmode="lin" valueType="num">
                                      <p:cBhvr>
                                        <p:cTn id="10" dur="500" fill="hold"/>
                                        <p:tgtEl>
                                          <p:spTgt spid="34819"/>
                                        </p:tgtEl>
                                        <p:attrNameLst>
                                          <p:attrName>ppt_y</p:attrName>
                                        </p:attrNameLst>
                                      </p:cBhvr>
                                      <p:tavLst>
                                        <p:tav tm="0">
                                          <p:val>
                                            <p:strVal val="#ppt_y"/>
                                          </p:val>
                                        </p:tav>
                                        <p:tav tm="100000">
                                          <p:val>
                                            <p:strVal val="#ppt_y"/>
                                          </p:val>
                                        </p:tav>
                                      </p:tavLst>
                                    </p:anim>
                                    <p:animEffect transition="in" filter="fade">
                                      <p:cBhvr>
                                        <p:cTn id="11" dur="500"/>
                                        <p:tgtEl>
                                          <p:spTgt spid="34819"/>
                                        </p:tgtEl>
                                      </p:cBhvr>
                                    </p:animEffect>
                                  </p:childTnLst>
                                  <p:subTnLst>
                                    <p:audio>
                                      <p:cMediaNode>
                                        <p:cTn display="0" masterRel="sameClick">
                                          <p:stCondLst>
                                            <p:cond evt="begin" delay="0">
                                              <p:tn val="5"/>
                                            </p:cond>
                                          </p:stCondLst>
                                          <p:endCondLst>
                                            <p:cond evt="onStopAudio" delay="0">
                                              <p:tgtEl>
                                                <p:sldTgt/>
                                              </p:tgtEl>
                                            </p:cond>
                                          </p:endCondLst>
                                        </p:cTn>
                                        <p:tgtEl>
                                          <p:sndTgt r:embed="rId3" name="0178 - blip sound.wav"/>
                                        </p:tgtEl>
                                      </p:cMediaNode>
                                    </p:audio>
                                  </p:subTnLst>
                                </p:cTn>
                              </p:par>
                              <p:par>
                                <p:cTn id="12" presetID="30" presetClass="entr" presetSubtype="0" fill="hold" grpId="0" nodeType="withEffect">
                                  <p:stCondLst>
                                    <p:cond delay="0"/>
                                  </p:stCondLst>
                                  <p:childTnLst>
                                    <p:set>
                                      <p:cBhvr>
                                        <p:cTn id="13" dur="1" fill="hold">
                                          <p:stCondLst>
                                            <p:cond delay="0"/>
                                          </p:stCondLst>
                                        </p:cTn>
                                        <p:tgtEl>
                                          <p:spTgt spid="33793">
                                            <p:txEl>
                                              <p:pRg st="0" end="0"/>
                                            </p:txEl>
                                          </p:spTgt>
                                        </p:tgtEl>
                                        <p:attrNameLst>
                                          <p:attrName>style.visibility</p:attrName>
                                        </p:attrNameLst>
                                      </p:cBhvr>
                                      <p:to>
                                        <p:strVal val="visible"/>
                                      </p:to>
                                    </p:set>
                                    <p:animEffect transition="in" filter="fade">
                                      <p:cBhvr>
                                        <p:cTn id="14" dur="400" decel="100000"/>
                                        <p:tgtEl>
                                          <p:spTgt spid="33793">
                                            <p:txEl>
                                              <p:pRg st="0" end="0"/>
                                            </p:txEl>
                                          </p:spTgt>
                                        </p:tgtEl>
                                      </p:cBhvr>
                                    </p:animEffect>
                                    <p:anim calcmode="lin" valueType="num">
                                      <p:cBhvr>
                                        <p:cTn id="15" dur="400" decel="100000" fill="hold"/>
                                        <p:tgtEl>
                                          <p:spTgt spid="33793">
                                            <p:txEl>
                                              <p:pRg st="0" end="0"/>
                                            </p:txEl>
                                          </p:spTgt>
                                        </p:tgtEl>
                                        <p:attrNameLst>
                                          <p:attrName>style.rotation</p:attrName>
                                        </p:attrNameLst>
                                      </p:cBhvr>
                                      <p:tavLst>
                                        <p:tav tm="0">
                                          <p:val>
                                            <p:fltVal val="-90"/>
                                          </p:val>
                                        </p:tav>
                                        <p:tav tm="100000">
                                          <p:val>
                                            <p:fltVal val="0"/>
                                          </p:val>
                                        </p:tav>
                                      </p:tavLst>
                                    </p:anim>
                                    <p:anim calcmode="lin" valueType="num">
                                      <p:cBhvr>
                                        <p:cTn id="16" dur="400" decel="100000" fill="hold"/>
                                        <p:tgtEl>
                                          <p:spTgt spid="33793">
                                            <p:txEl>
                                              <p:pRg st="0" end="0"/>
                                            </p:txEl>
                                          </p:spTgt>
                                        </p:tgtEl>
                                        <p:attrNameLst>
                                          <p:attrName>ppt_x</p:attrName>
                                        </p:attrNameLst>
                                      </p:cBhvr>
                                      <p:tavLst>
                                        <p:tav tm="0">
                                          <p:val>
                                            <p:strVal val="#ppt_x+0.4"/>
                                          </p:val>
                                        </p:tav>
                                        <p:tav tm="100000">
                                          <p:val>
                                            <p:strVal val="#ppt_x-0.05"/>
                                          </p:val>
                                        </p:tav>
                                      </p:tavLst>
                                    </p:anim>
                                    <p:anim calcmode="lin" valueType="num">
                                      <p:cBhvr>
                                        <p:cTn id="17" dur="400" decel="100000" fill="hold"/>
                                        <p:tgtEl>
                                          <p:spTgt spid="33793">
                                            <p:txEl>
                                              <p:pRg st="0" end="0"/>
                                            </p:txEl>
                                          </p:spTgt>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33793">
                                            <p:txEl>
                                              <p:pRg st="0" end="0"/>
                                            </p:txEl>
                                          </p:spTgt>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33793">
                                            <p:txEl>
                                              <p:pRg st="0" end="0"/>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الصيغة القياسية.wav"/>
                                        </p:tgtEl>
                                      </p:cMediaNode>
                                    </p:audio>
                                  </p:sub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33793">
                                            <p:txEl>
                                              <p:pRg st="1" end="1"/>
                                            </p:txEl>
                                          </p:spTgt>
                                        </p:tgtEl>
                                        <p:attrNameLst>
                                          <p:attrName>style.visibility</p:attrName>
                                        </p:attrNameLst>
                                      </p:cBhvr>
                                      <p:to>
                                        <p:strVal val="visible"/>
                                      </p:to>
                                    </p:set>
                                    <p:animEffect transition="in" filter="fade">
                                      <p:cBhvr>
                                        <p:cTn id="24" dur="400" decel="100000"/>
                                        <p:tgtEl>
                                          <p:spTgt spid="33793">
                                            <p:txEl>
                                              <p:pRg st="1" end="1"/>
                                            </p:txEl>
                                          </p:spTgt>
                                        </p:tgtEl>
                                      </p:cBhvr>
                                    </p:animEffect>
                                    <p:anim calcmode="lin" valueType="num">
                                      <p:cBhvr>
                                        <p:cTn id="25" dur="400" decel="100000" fill="hold"/>
                                        <p:tgtEl>
                                          <p:spTgt spid="33793">
                                            <p:txEl>
                                              <p:pRg st="1" end="1"/>
                                            </p:txEl>
                                          </p:spTgt>
                                        </p:tgtEl>
                                        <p:attrNameLst>
                                          <p:attrName>style.rotation</p:attrName>
                                        </p:attrNameLst>
                                      </p:cBhvr>
                                      <p:tavLst>
                                        <p:tav tm="0">
                                          <p:val>
                                            <p:fltVal val="-90"/>
                                          </p:val>
                                        </p:tav>
                                        <p:tav tm="100000">
                                          <p:val>
                                            <p:fltVal val="0"/>
                                          </p:val>
                                        </p:tav>
                                      </p:tavLst>
                                    </p:anim>
                                    <p:anim calcmode="lin" valueType="num">
                                      <p:cBhvr>
                                        <p:cTn id="26" dur="400" decel="100000" fill="hold"/>
                                        <p:tgtEl>
                                          <p:spTgt spid="33793">
                                            <p:txEl>
                                              <p:pRg st="1" end="1"/>
                                            </p:txEl>
                                          </p:spTgt>
                                        </p:tgtEl>
                                        <p:attrNameLst>
                                          <p:attrName>ppt_x</p:attrName>
                                        </p:attrNameLst>
                                      </p:cBhvr>
                                      <p:tavLst>
                                        <p:tav tm="0">
                                          <p:val>
                                            <p:strVal val="#ppt_x+0.4"/>
                                          </p:val>
                                        </p:tav>
                                        <p:tav tm="100000">
                                          <p:val>
                                            <p:strVal val="#ppt_x-0.05"/>
                                          </p:val>
                                        </p:tav>
                                      </p:tavLst>
                                    </p:anim>
                                    <p:anim calcmode="lin" valueType="num">
                                      <p:cBhvr>
                                        <p:cTn id="27" dur="400" decel="100000" fill="hold"/>
                                        <p:tgtEl>
                                          <p:spTgt spid="33793">
                                            <p:txEl>
                                              <p:pRg st="1" end="1"/>
                                            </p:txEl>
                                          </p:spTgt>
                                        </p:tgtEl>
                                        <p:attrNameLst>
                                          <p:attrName>ppt_y</p:attrName>
                                        </p:attrNameLst>
                                      </p:cBhvr>
                                      <p:tavLst>
                                        <p:tav tm="0">
                                          <p:val>
                                            <p:strVal val="#ppt_y-0.4"/>
                                          </p:val>
                                        </p:tav>
                                        <p:tav tm="100000">
                                          <p:val>
                                            <p:strVal val="#ppt_y+0.1"/>
                                          </p:val>
                                        </p:tav>
                                      </p:tavLst>
                                    </p:anim>
                                    <p:anim calcmode="lin" valueType="num">
                                      <p:cBhvr>
                                        <p:cTn id="28" dur="100" accel="100000" fill="hold">
                                          <p:stCondLst>
                                            <p:cond delay="400"/>
                                          </p:stCondLst>
                                        </p:cTn>
                                        <p:tgtEl>
                                          <p:spTgt spid="33793">
                                            <p:txEl>
                                              <p:pRg st="1" end="1"/>
                                            </p:txEl>
                                          </p:spTgt>
                                        </p:tgtEl>
                                        <p:attrNameLst>
                                          <p:attrName>ppt_x</p:attrName>
                                        </p:attrNameLst>
                                      </p:cBhvr>
                                      <p:tavLst>
                                        <p:tav tm="0">
                                          <p:val>
                                            <p:strVal val="#ppt_x-0.05"/>
                                          </p:val>
                                        </p:tav>
                                        <p:tav tm="100000">
                                          <p:val>
                                            <p:strVal val="#ppt_x"/>
                                          </p:val>
                                        </p:tav>
                                      </p:tavLst>
                                    </p:anim>
                                    <p:anim calcmode="lin" valueType="num">
                                      <p:cBhvr>
                                        <p:cTn id="29" dur="100" accel="100000" fill="hold">
                                          <p:stCondLst>
                                            <p:cond delay="400"/>
                                          </p:stCondLst>
                                        </p:cTn>
                                        <p:tgtEl>
                                          <p:spTgt spid="33793">
                                            <p:txEl>
                                              <p:pRg st="1" end="1"/>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3060500.wav"/>
                                        </p:tgtEl>
                                      </p:cMediaNode>
                                    </p:audio>
                                  </p:sub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3793">
                                            <p:txEl>
                                              <p:pRg st="3" end="3"/>
                                            </p:txEl>
                                          </p:spTgt>
                                        </p:tgtEl>
                                        <p:attrNameLst>
                                          <p:attrName>style.visibility</p:attrName>
                                        </p:attrNameLst>
                                      </p:cBhvr>
                                      <p:to>
                                        <p:strVal val="visible"/>
                                      </p:to>
                                    </p:set>
                                    <p:animEffect transition="in" filter="fade">
                                      <p:cBhvr>
                                        <p:cTn id="34" dur="400" decel="100000"/>
                                        <p:tgtEl>
                                          <p:spTgt spid="33793">
                                            <p:txEl>
                                              <p:pRg st="3" end="3"/>
                                            </p:txEl>
                                          </p:spTgt>
                                        </p:tgtEl>
                                      </p:cBhvr>
                                    </p:animEffect>
                                    <p:anim calcmode="lin" valueType="num">
                                      <p:cBhvr>
                                        <p:cTn id="35" dur="400" decel="100000" fill="hold"/>
                                        <p:tgtEl>
                                          <p:spTgt spid="33793">
                                            <p:txEl>
                                              <p:pRg st="3" end="3"/>
                                            </p:txEl>
                                          </p:spTgt>
                                        </p:tgtEl>
                                        <p:attrNameLst>
                                          <p:attrName>style.rotation</p:attrName>
                                        </p:attrNameLst>
                                      </p:cBhvr>
                                      <p:tavLst>
                                        <p:tav tm="0">
                                          <p:val>
                                            <p:fltVal val="-90"/>
                                          </p:val>
                                        </p:tav>
                                        <p:tav tm="100000">
                                          <p:val>
                                            <p:fltVal val="0"/>
                                          </p:val>
                                        </p:tav>
                                      </p:tavLst>
                                    </p:anim>
                                    <p:anim calcmode="lin" valueType="num">
                                      <p:cBhvr>
                                        <p:cTn id="36" dur="400" decel="100000" fill="hold"/>
                                        <p:tgtEl>
                                          <p:spTgt spid="33793">
                                            <p:txEl>
                                              <p:pRg st="3" end="3"/>
                                            </p:txEl>
                                          </p:spTgt>
                                        </p:tgtEl>
                                        <p:attrNameLst>
                                          <p:attrName>ppt_x</p:attrName>
                                        </p:attrNameLst>
                                      </p:cBhvr>
                                      <p:tavLst>
                                        <p:tav tm="0">
                                          <p:val>
                                            <p:strVal val="#ppt_x+0.4"/>
                                          </p:val>
                                        </p:tav>
                                        <p:tav tm="100000">
                                          <p:val>
                                            <p:strVal val="#ppt_x-0.05"/>
                                          </p:val>
                                        </p:tav>
                                      </p:tavLst>
                                    </p:anim>
                                    <p:anim calcmode="lin" valueType="num">
                                      <p:cBhvr>
                                        <p:cTn id="37" dur="400" decel="100000" fill="hold"/>
                                        <p:tgtEl>
                                          <p:spTgt spid="33793">
                                            <p:txEl>
                                              <p:pRg st="3" end="3"/>
                                            </p:txEl>
                                          </p:spTgt>
                                        </p:tgtEl>
                                        <p:attrNameLst>
                                          <p:attrName>ppt_y</p:attrName>
                                        </p:attrNameLst>
                                      </p:cBhvr>
                                      <p:tavLst>
                                        <p:tav tm="0">
                                          <p:val>
                                            <p:strVal val="#ppt_y-0.4"/>
                                          </p:val>
                                        </p:tav>
                                        <p:tav tm="100000">
                                          <p:val>
                                            <p:strVal val="#ppt_y+0.1"/>
                                          </p:val>
                                        </p:tav>
                                      </p:tavLst>
                                    </p:anim>
                                    <p:anim calcmode="lin" valueType="num">
                                      <p:cBhvr>
                                        <p:cTn id="38" dur="100" accel="100000" fill="hold">
                                          <p:stCondLst>
                                            <p:cond delay="400"/>
                                          </p:stCondLst>
                                        </p:cTn>
                                        <p:tgtEl>
                                          <p:spTgt spid="33793">
                                            <p:txEl>
                                              <p:pRg st="3" end="3"/>
                                            </p:txEl>
                                          </p:spTgt>
                                        </p:tgtEl>
                                        <p:attrNameLst>
                                          <p:attrName>ppt_x</p:attrName>
                                        </p:attrNameLst>
                                      </p:cBhvr>
                                      <p:tavLst>
                                        <p:tav tm="0">
                                          <p:val>
                                            <p:strVal val="#ppt_x-0.05"/>
                                          </p:val>
                                        </p:tav>
                                        <p:tav tm="100000">
                                          <p:val>
                                            <p:strVal val="#ppt_x"/>
                                          </p:val>
                                        </p:tav>
                                      </p:tavLst>
                                    </p:anim>
                                    <p:anim calcmode="lin" valueType="num">
                                      <p:cBhvr>
                                        <p:cTn id="39" dur="100" accel="100000" fill="hold">
                                          <p:stCondLst>
                                            <p:cond delay="400"/>
                                          </p:stCondLst>
                                        </p:cTn>
                                        <p:tgtEl>
                                          <p:spTgt spid="33793">
                                            <p:txEl>
                                              <p:pRg st="3" end="3"/>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الصيغة اللفظية.wav"/>
                                        </p:tgtEl>
                                      </p:cMediaNode>
                                    </p:audio>
                                  </p:sub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33793">
                                            <p:txEl>
                                              <p:pRg st="4" end="4"/>
                                            </p:txEl>
                                          </p:spTgt>
                                        </p:tgtEl>
                                        <p:attrNameLst>
                                          <p:attrName>style.visibility</p:attrName>
                                        </p:attrNameLst>
                                      </p:cBhvr>
                                      <p:to>
                                        <p:strVal val="visible"/>
                                      </p:to>
                                    </p:set>
                                    <p:animEffect transition="in" filter="fade">
                                      <p:cBhvr>
                                        <p:cTn id="44" dur="400" decel="100000"/>
                                        <p:tgtEl>
                                          <p:spTgt spid="33793">
                                            <p:txEl>
                                              <p:pRg st="4" end="4"/>
                                            </p:txEl>
                                          </p:spTgt>
                                        </p:tgtEl>
                                      </p:cBhvr>
                                    </p:animEffect>
                                    <p:anim calcmode="lin" valueType="num">
                                      <p:cBhvr>
                                        <p:cTn id="45" dur="400" decel="100000" fill="hold"/>
                                        <p:tgtEl>
                                          <p:spTgt spid="33793">
                                            <p:txEl>
                                              <p:pRg st="4" end="4"/>
                                            </p:txEl>
                                          </p:spTgt>
                                        </p:tgtEl>
                                        <p:attrNameLst>
                                          <p:attrName>style.rotation</p:attrName>
                                        </p:attrNameLst>
                                      </p:cBhvr>
                                      <p:tavLst>
                                        <p:tav tm="0">
                                          <p:val>
                                            <p:fltVal val="-90"/>
                                          </p:val>
                                        </p:tav>
                                        <p:tav tm="100000">
                                          <p:val>
                                            <p:fltVal val="0"/>
                                          </p:val>
                                        </p:tav>
                                      </p:tavLst>
                                    </p:anim>
                                    <p:anim calcmode="lin" valueType="num">
                                      <p:cBhvr>
                                        <p:cTn id="46" dur="400" decel="100000" fill="hold"/>
                                        <p:tgtEl>
                                          <p:spTgt spid="33793">
                                            <p:txEl>
                                              <p:pRg st="4" end="4"/>
                                            </p:txEl>
                                          </p:spTgt>
                                        </p:tgtEl>
                                        <p:attrNameLst>
                                          <p:attrName>ppt_x</p:attrName>
                                        </p:attrNameLst>
                                      </p:cBhvr>
                                      <p:tavLst>
                                        <p:tav tm="0">
                                          <p:val>
                                            <p:strVal val="#ppt_x+0.4"/>
                                          </p:val>
                                        </p:tav>
                                        <p:tav tm="100000">
                                          <p:val>
                                            <p:strVal val="#ppt_x-0.05"/>
                                          </p:val>
                                        </p:tav>
                                      </p:tavLst>
                                    </p:anim>
                                    <p:anim calcmode="lin" valueType="num">
                                      <p:cBhvr>
                                        <p:cTn id="47" dur="400" decel="100000" fill="hold"/>
                                        <p:tgtEl>
                                          <p:spTgt spid="33793">
                                            <p:txEl>
                                              <p:pRg st="4" end="4"/>
                                            </p:txEl>
                                          </p:spTgt>
                                        </p:tgtEl>
                                        <p:attrNameLst>
                                          <p:attrName>ppt_y</p:attrName>
                                        </p:attrNameLst>
                                      </p:cBhvr>
                                      <p:tavLst>
                                        <p:tav tm="0">
                                          <p:val>
                                            <p:strVal val="#ppt_y-0.4"/>
                                          </p:val>
                                        </p:tav>
                                        <p:tav tm="100000">
                                          <p:val>
                                            <p:strVal val="#ppt_y+0.1"/>
                                          </p:val>
                                        </p:tav>
                                      </p:tavLst>
                                    </p:anim>
                                    <p:anim calcmode="lin" valueType="num">
                                      <p:cBhvr>
                                        <p:cTn id="48" dur="100" accel="100000" fill="hold">
                                          <p:stCondLst>
                                            <p:cond delay="400"/>
                                          </p:stCondLst>
                                        </p:cTn>
                                        <p:tgtEl>
                                          <p:spTgt spid="33793">
                                            <p:txEl>
                                              <p:pRg st="4" end="4"/>
                                            </p:txEl>
                                          </p:spTgt>
                                        </p:tgtEl>
                                        <p:attrNameLst>
                                          <p:attrName>ppt_x</p:attrName>
                                        </p:attrNameLst>
                                      </p:cBhvr>
                                      <p:tavLst>
                                        <p:tav tm="0">
                                          <p:val>
                                            <p:strVal val="#ppt_x-0.05"/>
                                          </p:val>
                                        </p:tav>
                                        <p:tav tm="100000">
                                          <p:val>
                                            <p:strVal val="#ppt_x"/>
                                          </p:val>
                                        </p:tav>
                                      </p:tavLst>
                                    </p:anim>
                                    <p:anim calcmode="lin" valueType="num">
                                      <p:cBhvr>
                                        <p:cTn id="49" dur="100" accel="100000" fill="hold">
                                          <p:stCondLst>
                                            <p:cond delay="400"/>
                                          </p:stCondLst>
                                        </p:cTn>
                                        <p:tgtEl>
                                          <p:spTgt spid="33793">
                                            <p:txEl>
                                              <p:pRg st="4" end="4"/>
                                            </p:txEl>
                                          </p:spTgt>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30605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قغغ6cture1.wmf"/>
          <p:cNvPicPr>
            <a:picLocks noChangeAspect="1"/>
          </p:cNvPicPr>
          <p:nvPr/>
        </p:nvPicPr>
        <p:blipFill>
          <a:blip r:embed="rId6">
            <a:duotone>
              <a:prstClr val="black"/>
              <a:schemeClr val="accent5">
                <a:tint val="45000"/>
                <a:satMod val="400000"/>
              </a:schemeClr>
            </a:duotone>
          </a:blip>
          <a:srcRect/>
          <a:stretch>
            <a:fillRect/>
          </a:stretch>
        </p:blipFill>
        <p:spPr bwMode="auto">
          <a:xfrm>
            <a:off x="285750" y="0"/>
            <a:ext cx="8572500" cy="6858000"/>
          </a:xfrm>
          <a:prstGeom prst="rect">
            <a:avLst/>
          </a:prstGeom>
          <a:noFill/>
          <a:ln w="9525">
            <a:noFill/>
            <a:miter lim="800000"/>
            <a:headEnd/>
            <a:tailEnd/>
          </a:ln>
        </p:spPr>
      </p:pic>
      <p:sp>
        <p:nvSpPr>
          <p:cNvPr id="38915" name="Rectangle 3"/>
          <p:cNvSpPr>
            <a:spLocks noChangeArrowheads="1"/>
          </p:cNvSpPr>
          <p:nvPr/>
        </p:nvSpPr>
        <p:spPr bwMode="auto">
          <a:xfrm>
            <a:off x="1285875" y="857250"/>
            <a:ext cx="6572250" cy="1077913"/>
          </a:xfrm>
          <a:prstGeom prst="rect">
            <a:avLst/>
          </a:prstGeom>
          <a:noFill/>
          <a:ln w="9525">
            <a:noFill/>
            <a:miter lim="800000"/>
            <a:headEnd/>
            <a:tailEnd/>
          </a:ln>
        </p:spPr>
        <p:txBody>
          <a:bodyPr anchor="ctr">
            <a:spAutoFit/>
          </a:bodyPr>
          <a:lstStyle/>
          <a:p>
            <a:pPr algn="ctr"/>
            <a:r>
              <a:rPr lang="ar-EG" sz="3200" b="1"/>
              <a:t>رتب الأعداد التالية من الأصغر إلى الأكبر: (الدرس 1 – 5)</a:t>
            </a:r>
            <a:endParaRPr lang="en-US" sz="3200"/>
          </a:p>
        </p:txBody>
      </p:sp>
      <p:sp>
        <p:nvSpPr>
          <p:cNvPr id="8196" name="Rectangle 4"/>
          <p:cNvSpPr>
            <a:spLocks noChangeArrowheads="1"/>
          </p:cNvSpPr>
          <p:nvPr/>
        </p:nvSpPr>
        <p:spPr bwMode="auto">
          <a:xfrm>
            <a:off x="4106863" y="2773363"/>
            <a:ext cx="3460750" cy="584200"/>
          </a:xfrm>
          <a:prstGeom prst="rect">
            <a:avLst/>
          </a:prstGeom>
          <a:noFill/>
          <a:ln w="9525">
            <a:noFill/>
            <a:miter lim="800000"/>
            <a:headEnd/>
            <a:tailEnd/>
          </a:ln>
        </p:spPr>
        <p:txBody>
          <a:bodyPr wrap="none" anchor="ctr">
            <a:spAutoFit/>
          </a:bodyPr>
          <a:lstStyle/>
          <a:p>
            <a:pPr eaLnBrk="0" hangingPunct="0">
              <a:tabLst>
                <a:tab pos="279400" algn="l"/>
                <a:tab pos="549275" algn="l"/>
              </a:tabLst>
            </a:pPr>
            <a:r>
              <a:rPr lang="ar-EG" sz="3200" b="1">
                <a:solidFill>
                  <a:srgbClr val="000066"/>
                </a:solidFill>
                <a:latin typeface="Times New Roman" pitchFamily="18" charset="0"/>
              </a:rPr>
              <a:t>2)   456، 801، 399</a:t>
            </a:r>
          </a:p>
        </p:txBody>
      </p:sp>
      <p:sp>
        <p:nvSpPr>
          <p:cNvPr id="8197" name="Rectangle 5"/>
          <p:cNvSpPr>
            <a:spLocks noChangeArrowheads="1"/>
          </p:cNvSpPr>
          <p:nvPr/>
        </p:nvSpPr>
        <p:spPr bwMode="auto">
          <a:xfrm>
            <a:off x="3286125" y="3916363"/>
            <a:ext cx="2979738" cy="584200"/>
          </a:xfrm>
          <a:prstGeom prst="rect">
            <a:avLst/>
          </a:prstGeom>
          <a:noFill/>
          <a:ln w="9525">
            <a:noFill/>
            <a:miter lim="800000"/>
            <a:headEnd/>
            <a:tailEnd/>
          </a:ln>
        </p:spPr>
        <p:txBody>
          <a:bodyPr wrap="none" anchor="ctr">
            <a:spAutoFit/>
          </a:bodyPr>
          <a:lstStyle/>
          <a:p>
            <a:pPr algn="ctr" eaLnBrk="0" hangingPunct="0">
              <a:tabLst>
                <a:tab pos="149225" algn="l"/>
                <a:tab pos="598488" algn="l"/>
              </a:tabLst>
            </a:pPr>
            <a:r>
              <a:rPr lang="ar-EG" sz="3200" b="1">
                <a:solidFill>
                  <a:srgbClr val="FF0000"/>
                </a:solidFill>
                <a:latin typeface="Times New Roman" pitchFamily="18" charset="0"/>
              </a:rPr>
              <a:t>  399، 456، 801</a:t>
            </a:r>
            <a:endParaRPr lang="ar-EG" sz="3200">
              <a:solidFill>
                <a:srgbClr val="FF0000"/>
              </a:solidFill>
            </a:endParaRPr>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ox(in)">
                                      <p:cBhvr>
                                        <p:cTn id="7" dur="500"/>
                                        <p:tgtEl>
                                          <p:spTgt spid="389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box(in)">
                                      <p:cBhvr>
                                        <p:cTn id="10" dur="500"/>
                                        <p:tgtEl>
                                          <p:spTgt spid="38915"/>
                                        </p:tgtEl>
                                      </p:cBhvr>
                                    </p:animEffect>
                                  </p:childTnLst>
                                  <p:subTnLst>
                                    <p:audio>
                                      <p:cMediaNode>
                                        <p:cTn display="0" masterRel="sameClick">
                                          <p:stCondLst>
                                            <p:cond evt="begin" delay="0">
                                              <p:tn val="8"/>
                                            </p:cond>
                                          </p:stCondLst>
                                          <p:endCondLst>
                                            <p:cond evt="onStopAudio" delay="0">
                                              <p:tgtEl>
                                                <p:sldTgt/>
                                              </p:tgtEl>
                                            </p:cond>
                                          </p:endCondLst>
                                        </p:cTn>
                                        <p:tgtEl>
                                          <p:sndTgt r:embed="rId3" name="رتب الأعداد التالية من الأصغر إلى الأكبر (الدرس 1 – 5).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ox(in)">
                                      <p:cBhvr>
                                        <p:cTn id="15" dur="500"/>
                                        <p:tgtEl>
                                          <p:spTgt spid="8196"/>
                                        </p:tgtEl>
                                      </p:cBhvr>
                                    </p:animEffect>
                                  </p:childTnLst>
                                  <p:subTnLst>
                                    <p:audio>
                                      <p:cMediaNode>
                                        <p:cTn display="0" masterRel="sameClick">
                                          <p:stCondLst>
                                            <p:cond evt="begin" delay="0">
                                              <p:tn val="13"/>
                                            </p:cond>
                                          </p:stCondLst>
                                          <p:endCondLst>
                                            <p:cond evt="onStopAudio" delay="0">
                                              <p:tgtEl>
                                                <p:sldTgt/>
                                              </p:tgtEl>
                                            </p:cond>
                                          </p:endCondLst>
                                        </p:cTn>
                                        <p:tgtEl>
                                          <p:sndTgt r:embed="rId4" name="2)   456, 801, 399.wav"/>
                                        </p:tgtEl>
                                      </p:cMediaNode>
                                    </p:audio>
                                  </p:sub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8197"/>
                                        </p:tgtEl>
                                        <p:attrNameLst>
                                          <p:attrName>style.visibility</p:attrName>
                                        </p:attrNameLst>
                                      </p:cBhvr>
                                      <p:to>
                                        <p:strVal val="visible"/>
                                      </p:to>
                                    </p:set>
                                    <p:animEffect transition="in" filter="fade">
                                      <p:cBhvr>
                                        <p:cTn id="20" dur="400" decel="100000"/>
                                        <p:tgtEl>
                                          <p:spTgt spid="8197"/>
                                        </p:tgtEl>
                                      </p:cBhvr>
                                    </p:animEffect>
                                    <p:anim calcmode="lin" valueType="num">
                                      <p:cBhvr>
                                        <p:cTn id="21" dur="400" decel="100000" fill="hold"/>
                                        <p:tgtEl>
                                          <p:spTgt spid="8197"/>
                                        </p:tgtEl>
                                        <p:attrNameLst>
                                          <p:attrName>style.rotation</p:attrName>
                                        </p:attrNameLst>
                                      </p:cBhvr>
                                      <p:tavLst>
                                        <p:tav tm="0">
                                          <p:val>
                                            <p:fltVal val="-90"/>
                                          </p:val>
                                        </p:tav>
                                        <p:tav tm="100000">
                                          <p:val>
                                            <p:fltVal val="0"/>
                                          </p:val>
                                        </p:tav>
                                      </p:tavLst>
                                    </p:anim>
                                    <p:anim calcmode="lin" valueType="num">
                                      <p:cBhvr>
                                        <p:cTn id="22" dur="400" decel="100000" fill="hold"/>
                                        <p:tgtEl>
                                          <p:spTgt spid="8197"/>
                                        </p:tgtEl>
                                        <p:attrNameLst>
                                          <p:attrName>ppt_x</p:attrName>
                                        </p:attrNameLst>
                                      </p:cBhvr>
                                      <p:tavLst>
                                        <p:tav tm="0">
                                          <p:val>
                                            <p:strVal val="#ppt_x+0.4"/>
                                          </p:val>
                                        </p:tav>
                                        <p:tav tm="100000">
                                          <p:val>
                                            <p:strVal val="#ppt_x-0.05"/>
                                          </p:val>
                                        </p:tav>
                                      </p:tavLst>
                                    </p:anim>
                                    <p:anim calcmode="lin" valueType="num">
                                      <p:cBhvr>
                                        <p:cTn id="23" dur="400" decel="100000" fill="hold"/>
                                        <p:tgtEl>
                                          <p:spTgt spid="8197"/>
                                        </p:tgtEl>
                                        <p:attrNameLst>
                                          <p:attrName>ppt_y</p:attrName>
                                        </p:attrNameLst>
                                      </p:cBhvr>
                                      <p:tavLst>
                                        <p:tav tm="0">
                                          <p:val>
                                            <p:strVal val="#ppt_y-0.4"/>
                                          </p:val>
                                        </p:tav>
                                        <p:tav tm="100000">
                                          <p:val>
                                            <p:strVal val="#ppt_y+0.1"/>
                                          </p:val>
                                        </p:tav>
                                      </p:tavLst>
                                    </p:anim>
                                    <p:anim calcmode="lin" valueType="num">
                                      <p:cBhvr>
                                        <p:cTn id="24" dur="100" accel="100000" fill="hold">
                                          <p:stCondLst>
                                            <p:cond delay="400"/>
                                          </p:stCondLst>
                                        </p:cTn>
                                        <p:tgtEl>
                                          <p:spTgt spid="8197"/>
                                        </p:tgtEl>
                                        <p:attrNameLst>
                                          <p:attrName>ppt_x</p:attrName>
                                        </p:attrNameLst>
                                      </p:cBhvr>
                                      <p:tavLst>
                                        <p:tav tm="0">
                                          <p:val>
                                            <p:strVal val="#ppt_x-0.05"/>
                                          </p:val>
                                        </p:tav>
                                        <p:tav tm="100000">
                                          <p:val>
                                            <p:strVal val="#ppt_x"/>
                                          </p:val>
                                        </p:tav>
                                      </p:tavLst>
                                    </p:anim>
                                    <p:anim calcmode="lin" valueType="num">
                                      <p:cBhvr>
                                        <p:cTn id="25" dur="100" accel="100000" fill="hold">
                                          <p:stCondLst>
                                            <p:cond delay="400"/>
                                          </p:stCondLst>
                                        </p:cTn>
                                        <p:tgtEl>
                                          <p:spTgt spid="819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399، 456، 8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utoUpdateAnimBg="0"/>
      <p:bldP spid="8196" grpId="0" autoUpdateAnimBg="0"/>
      <p:bldP spid="81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قغغ6cture1.wmf"/>
          <p:cNvPicPr>
            <a:picLocks noChangeAspect="1"/>
          </p:cNvPicPr>
          <p:nvPr/>
        </p:nvPicPr>
        <p:blipFill>
          <a:blip r:embed="rId5">
            <a:duotone>
              <a:prstClr val="black"/>
              <a:schemeClr val="accent5">
                <a:tint val="45000"/>
                <a:satMod val="400000"/>
              </a:schemeClr>
            </a:duotone>
          </a:blip>
          <a:srcRect/>
          <a:stretch>
            <a:fillRect/>
          </a:stretch>
        </p:blipFill>
        <p:spPr bwMode="auto">
          <a:xfrm>
            <a:off x="285750" y="0"/>
            <a:ext cx="8572500" cy="6858000"/>
          </a:xfrm>
          <a:prstGeom prst="rect">
            <a:avLst/>
          </a:prstGeom>
          <a:noFill/>
          <a:ln w="9525">
            <a:noFill/>
            <a:miter lim="800000"/>
            <a:headEnd/>
            <a:tailEnd/>
          </a:ln>
        </p:spPr>
      </p:pic>
      <p:sp>
        <p:nvSpPr>
          <p:cNvPr id="29699" name="Rectangle 3"/>
          <p:cNvSpPr>
            <a:spLocks noChangeArrowheads="1"/>
          </p:cNvSpPr>
          <p:nvPr/>
        </p:nvSpPr>
        <p:spPr bwMode="auto">
          <a:xfrm>
            <a:off x="1285875" y="857250"/>
            <a:ext cx="6572250" cy="1077913"/>
          </a:xfrm>
          <a:prstGeom prst="rect">
            <a:avLst/>
          </a:prstGeom>
          <a:noFill/>
          <a:ln w="9525">
            <a:noFill/>
            <a:miter lim="800000"/>
            <a:headEnd/>
            <a:tailEnd/>
          </a:ln>
        </p:spPr>
        <p:txBody>
          <a:bodyPr anchor="ctr">
            <a:spAutoFit/>
          </a:bodyPr>
          <a:lstStyle/>
          <a:p>
            <a:pPr algn="ctr"/>
            <a:r>
              <a:rPr lang="ar-EG" sz="3200" b="1"/>
              <a:t>رتب الأعداد التالية من الأصغر إلى الأكبر: (الدرس 1 – 5)</a:t>
            </a:r>
            <a:endParaRPr lang="en-US" sz="3200"/>
          </a:p>
        </p:txBody>
      </p:sp>
      <p:sp>
        <p:nvSpPr>
          <p:cNvPr id="8196" name="Rectangle 4"/>
          <p:cNvSpPr>
            <a:spLocks noChangeArrowheads="1"/>
          </p:cNvSpPr>
          <p:nvPr/>
        </p:nvSpPr>
        <p:spPr bwMode="auto">
          <a:xfrm>
            <a:off x="3140075" y="2286000"/>
            <a:ext cx="4498975" cy="1077913"/>
          </a:xfrm>
          <a:prstGeom prst="rect">
            <a:avLst/>
          </a:prstGeom>
          <a:noFill/>
          <a:ln w="9525">
            <a:noFill/>
            <a:miter lim="800000"/>
            <a:headEnd/>
            <a:tailEnd/>
          </a:ln>
        </p:spPr>
        <p:txBody>
          <a:bodyPr wrap="none" anchor="ctr">
            <a:spAutoFit/>
          </a:bodyPr>
          <a:lstStyle/>
          <a:p>
            <a:pPr eaLnBrk="0" hangingPunct="0">
              <a:tabLst>
                <a:tab pos="279400" algn="l"/>
                <a:tab pos="549275" algn="l"/>
              </a:tabLst>
            </a:pPr>
            <a:endParaRPr lang="en-US" sz="3200">
              <a:solidFill>
                <a:srgbClr val="FF0000"/>
              </a:solidFill>
            </a:endParaRPr>
          </a:p>
          <a:p>
            <a:pPr eaLnBrk="0" hangingPunct="0">
              <a:tabLst>
                <a:tab pos="279400" algn="l"/>
                <a:tab pos="549275" algn="l"/>
              </a:tabLst>
            </a:pPr>
            <a:r>
              <a:rPr lang="ar-EG" sz="3200" b="1">
                <a:solidFill>
                  <a:srgbClr val="000066"/>
                </a:solidFill>
                <a:latin typeface="Times New Roman" pitchFamily="18" charset="0"/>
              </a:rPr>
              <a:t>23)    2634، 2800، 2599</a:t>
            </a:r>
          </a:p>
        </p:txBody>
      </p:sp>
      <p:sp>
        <p:nvSpPr>
          <p:cNvPr id="8198" name="Rectangle 6"/>
          <p:cNvSpPr>
            <a:spLocks noChangeArrowheads="1"/>
          </p:cNvSpPr>
          <p:nvPr/>
        </p:nvSpPr>
        <p:spPr bwMode="auto">
          <a:xfrm>
            <a:off x="2928938" y="3857625"/>
            <a:ext cx="3444875" cy="584200"/>
          </a:xfrm>
          <a:prstGeom prst="rect">
            <a:avLst/>
          </a:prstGeom>
          <a:noFill/>
          <a:ln w="9525">
            <a:noFill/>
            <a:miter lim="800000"/>
            <a:headEnd/>
            <a:tailEnd/>
          </a:ln>
        </p:spPr>
        <p:txBody>
          <a:bodyPr wrap="none" anchor="ctr">
            <a:spAutoFit/>
          </a:bodyPr>
          <a:lstStyle/>
          <a:p>
            <a:pPr algn="ctr" eaLnBrk="0" hangingPunct="0">
              <a:tabLst>
                <a:tab pos="149225" algn="l"/>
                <a:tab pos="598488" algn="l"/>
              </a:tabLst>
            </a:pPr>
            <a:r>
              <a:rPr lang="ar-EG" sz="3200" b="1">
                <a:solidFill>
                  <a:srgbClr val="FF0000"/>
                </a:solidFill>
                <a:latin typeface="Times New Roman" pitchFamily="18" charset="0"/>
              </a:rPr>
              <a:t>2599، 2634، 2800</a:t>
            </a:r>
            <a:endParaRPr lang="ar-EG" sz="3200">
              <a:solidFill>
                <a:srgbClr val="FF0000"/>
              </a:solidFill>
            </a:endParaRPr>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subTnLst>
                                    <p:audio>
                                      <p:cMediaNode>
                                        <p:cTn display="0" masterRel="sameClick">
                                          <p:stCondLst>
                                            <p:cond evt="begin" delay="0">
                                              <p:tn val="5"/>
                                            </p:cond>
                                          </p:stCondLst>
                                          <p:endCondLst>
                                            <p:cond evt="onStopAudio" delay="0">
                                              <p:tgtEl>
                                                <p:sldTgt/>
                                              </p:tgtEl>
                                            </p:cond>
                                          </p:endCondLst>
                                        </p:cTn>
                                        <p:tgtEl>
                                          <p:sndTgt r:embed="rId3" name="2634, 2800, 2599.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400" decel="100000"/>
                                        <p:tgtEl>
                                          <p:spTgt spid="8198"/>
                                        </p:tgtEl>
                                      </p:cBhvr>
                                    </p:animEffect>
                                    <p:anim calcmode="lin" valueType="num">
                                      <p:cBhvr>
                                        <p:cTn id="13" dur="400" decel="100000" fill="hold"/>
                                        <p:tgtEl>
                                          <p:spTgt spid="8198"/>
                                        </p:tgtEl>
                                        <p:attrNameLst>
                                          <p:attrName>style.rotation</p:attrName>
                                        </p:attrNameLst>
                                      </p:cBhvr>
                                      <p:tavLst>
                                        <p:tav tm="0">
                                          <p:val>
                                            <p:fltVal val="-90"/>
                                          </p:val>
                                        </p:tav>
                                        <p:tav tm="100000">
                                          <p:val>
                                            <p:fltVal val="0"/>
                                          </p:val>
                                        </p:tav>
                                      </p:tavLst>
                                    </p:anim>
                                    <p:anim calcmode="lin" valueType="num">
                                      <p:cBhvr>
                                        <p:cTn id="14" dur="400" decel="100000" fill="hold"/>
                                        <p:tgtEl>
                                          <p:spTgt spid="8198"/>
                                        </p:tgtEl>
                                        <p:attrNameLst>
                                          <p:attrName>ppt_x</p:attrName>
                                        </p:attrNameLst>
                                      </p:cBhvr>
                                      <p:tavLst>
                                        <p:tav tm="0">
                                          <p:val>
                                            <p:strVal val="#ppt_x+0.4"/>
                                          </p:val>
                                        </p:tav>
                                        <p:tav tm="100000">
                                          <p:val>
                                            <p:strVal val="#ppt_x-0.05"/>
                                          </p:val>
                                        </p:tav>
                                      </p:tavLst>
                                    </p:anim>
                                    <p:anim calcmode="lin" valueType="num">
                                      <p:cBhvr>
                                        <p:cTn id="15" dur="400" decel="100000" fill="hold"/>
                                        <p:tgtEl>
                                          <p:spTgt spid="8198"/>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8198"/>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819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2599، 2634، 28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قغغ6cture1.wmf"/>
          <p:cNvPicPr>
            <a:picLocks noChangeAspect="1"/>
          </p:cNvPicPr>
          <p:nvPr/>
        </p:nvPicPr>
        <p:blipFill>
          <a:blip r:embed="rId5">
            <a:duotone>
              <a:prstClr val="black"/>
              <a:schemeClr val="accent5">
                <a:tint val="45000"/>
                <a:satMod val="400000"/>
              </a:schemeClr>
            </a:duotone>
          </a:blip>
          <a:srcRect/>
          <a:stretch>
            <a:fillRect/>
          </a:stretch>
        </p:blipFill>
        <p:spPr bwMode="auto">
          <a:xfrm>
            <a:off x="285750" y="0"/>
            <a:ext cx="8572500" cy="6858000"/>
          </a:xfrm>
          <a:prstGeom prst="rect">
            <a:avLst/>
          </a:prstGeom>
          <a:noFill/>
          <a:ln w="9525">
            <a:noFill/>
            <a:miter lim="800000"/>
            <a:headEnd/>
            <a:tailEnd/>
          </a:ln>
        </p:spPr>
      </p:pic>
      <p:sp>
        <p:nvSpPr>
          <p:cNvPr id="30723" name="Rectangle 3"/>
          <p:cNvSpPr>
            <a:spLocks noChangeArrowheads="1"/>
          </p:cNvSpPr>
          <p:nvPr/>
        </p:nvSpPr>
        <p:spPr bwMode="auto">
          <a:xfrm>
            <a:off x="1285875" y="857250"/>
            <a:ext cx="6572250" cy="1077913"/>
          </a:xfrm>
          <a:prstGeom prst="rect">
            <a:avLst/>
          </a:prstGeom>
          <a:noFill/>
          <a:ln w="9525">
            <a:noFill/>
            <a:miter lim="800000"/>
            <a:headEnd/>
            <a:tailEnd/>
          </a:ln>
        </p:spPr>
        <p:txBody>
          <a:bodyPr anchor="ctr">
            <a:spAutoFit/>
          </a:bodyPr>
          <a:lstStyle/>
          <a:p>
            <a:pPr algn="ctr"/>
            <a:r>
              <a:rPr lang="ar-EG" sz="3200" b="1"/>
              <a:t>رتب الأعداد التالية من الأصغر إلى الأكبر: (الدرس 1 – 5)</a:t>
            </a:r>
            <a:endParaRPr lang="en-US" sz="3200"/>
          </a:p>
        </p:txBody>
      </p:sp>
      <p:sp>
        <p:nvSpPr>
          <p:cNvPr id="8196" name="Rectangle 4"/>
          <p:cNvSpPr>
            <a:spLocks noChangeArrowheads="1"/>
          </p:cNvSpPr>
          <p:nvPr/>
        </p:nvSpPr>
        <p:spPr bwMode="auto">
          <a:xfrm>
            <a:off x="2589213" y="1857375"/>
            <a:ext cx="5191125" cy="2062163"/>
          </a:xfrm>
          <a:prstGeom prst="rect">
            <a:avLst/>
          </a:prstGeom>
          <a:noFill/>
          <a:ln w="9525">
            <a:noFill/>
            <a:miter lim="800000"/>
            <a:headEnd/>
            <a:tailEnd/>
          </a:ln>
        </p:spPr>
        <p:txBody>
          <a:bodyPr wrap="none" anchor="ctr">
            <a:spAutoFit/>
          </a:bodyPr>
          <a:lstStyle/>
          <a:p>
            <a:pPr eaLnBrk="0" hangingPunct="0">
              <a:tabLst>
                <a:tab pos="279400" algn="l"/>
                <a:tab pos="549275" algn="l"/>
              </a:tabLst>
            </a:pPr>
            <a:endParaRPr lang="en-US" sz="3200">
              <a:solidFill>
                <a:srgbClr val="FF0000"/>
              </a:solidFill>
            </a:endParaRPr>
          </a:p>
          <a:p>
            <a:pPr eaLnBrk="0" hangingPunct="0">
              <a:tabLst>
                <a:tab pos="279400" algn="l"/>
                <a:tab pos="549275" algn="l"/>
              </a:tabLst>
            </a:pPr>
            <a:endParaRPr lang="en-US" sz="3200">
              <a:solidFill>
                <a:srgbClr val="FF0000"/>
              </a:solidFill>
            </a:endParaRPr>
          </a:p>
          <a:p>
            <a:pPr eaLnBrk="0" hangingPunct="0">
              <a:tabLst>
                <a:tab pos="279400" algn="l"/>
                <a:tab pos="549275" algn="l"/>
              </a:tabLst>
            </a:pPr>
            <a:r>
              <a:rPr lang="ar-EG" sz="3200" b="1">
                <a:solidFill>
                  <a:srgbClr val="000066"/>
                </a:solidFill>
                <a:latin typeface="Times New Roman" pitchFamily="18" charset="0"/>
              </a:rPr>
              <a:t>24)    18090، 18009، 18900</a:t>
            </a:r>
          </a:p>
          <a:p>
            <a:pPr eaLnBrk="0" hangingPunct="0">
              <a:tabLst>
                <a:tab pos="279400" algn="l"/>
                <a:tab pos="549275" algn="l"/>
              </a:tabLst>
            </a:pPr>
            <a:endParaRPr lang="en-US" sz="3200">
              <a:solidFill>
                <a:srgbClr val="FF0000"/>
              </a:solidFill>
            </a:endParaRPr>
          </a:p>
        </p:txBody>
      </p:sp>
      <p:sp>
        <p:nvSpPr>
          <p:cNvPr id="8199" name="Rectangle 7"/>
          <p:cNvSpPr>
            <a:spLocks noChangeArrowheads="1"/>
          </p:cNvSpPr>
          <p:nvPr/>
        </p:nvSpPr>
        <p:spPr bwMode="auto">
          <a:xfrm>
            <a:off x="2643188" y="3929063"/>
            <a:ext cx="4137025" cy="584200"/>
          </a:xfrm>
          <a:prstGeom prst="rect">
            <a:avLst/>
          </a:prstGeom>
          <a:noFill/>
          <a:ln w="9525">
            <a:noFill/>
            <a:miter lim="800000"/>
            <a:headEnd/>
            <a:tailEnd/>
          </a:ln>
        </p:spPr>
        <p:txBody>
          <a:bodyPr wrap="none" anchor="ctr">
            <a:spAutoFit/>
          </a:bodyPr>
          <a:lstStyle/>
          <a:p>
            <a:pPr algn="ctr" eaLnBrk="0" hangingPunct="0">
              <a:tabLst>
                <a:tab pos="149225" algn="l"/>
                <a:tab pos="598488" algn="l"/>
              </a:tabLst>
            </a:pPr>
            <a:r>
              <a:rPr lang="ar-EG" sz="3200" b="1">
                <a:solidFill>
                  <a:srgbClr val="FF0000"/>
                </a:solidFill>
                <a:latin typeface="Times New Roman" pitchFamily="18" charset="0"/>
              </a:rPr>
              <a:t>18009، 18090، 18900</a:t>
            </a:r>
            <a:endParaRPr lang="ar-EG" sz="3200">
              <a:solidFill>
                <a:srgbClr val="FF0000"/>
              </a:solidFill>
            </a:endParaRPr>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subTnLst>
                                    <p:audio>
                                      <p:cMediaNode>
                                        <p:cTn display="0" masterRel="sameClick">
                                          <p:stCondLst>
                                            <p:cond evt="begin" delay="0">
                                              <p:tn val="5"/>
                                            </p:cond>
                                          </p:stCondLst>
                                          <p:endCondLst>
                                            <p:cond evt="onStopAudio" delay="0">
                                              <p:tgtEl>
                                                <p:sldTgt/>
                                              </p:tgtEl>
                                            </p:cond>
                                          </p:endCondLst>
                                        </p:cTn>
                                        <p:tgtEl>
                                          <p:sndTgt r:embed="rId3" name="18090, 18009,.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8199"/>
                                        </p:tgtEl>
                                        <p:attrNameLst>
                                          <p:attrName>style.visibility</p:attrName>
                                        </p:attrNameLst>
                                      </p:cBhvr>
                                      <p:to>
                                        <p:strVal val="visible"/>
                                      </p:to>
                                    </p:set>
                                    <p:animEffect transition="in" filter="fade">
                                      <p:cBhvr>
                                        <p:cTn id="12" dur="400" decel="100000"/>
                                        <p:tgtEl>
                                          <p:spTgt spid="8199"/>
                                        </p:tgtEl>
                                      </p:cBhvr>
                                    </p:animEffect>
                                    <p:anim calcmode="lin" valueType="num">
                                      <p:cBhvr>
                                        <p:cTn id="13" dur="400" decel="100000" fill="hold"/>
                                        <p:tgtEl>
                                          <p:spTgt spid="8199"/>
                                        </p:tgtEl>
                                        <p:attrNameLst>
                                          <p:attrName>style.rotation</p:attrName>
                                        </p:attrNameLst>
                                      </p:cBhvr>
                                      <p:tavLst>
                                        <p:tav tm="0">
                                          <p:val>
                                            <p:fltVal val="-90"/>
                                          </p:val>
                                        </p:tav>
                                        <p:tav tm="100000">
                                          <p:val>
                                            <p:fltVal val="0"/>
                                          </p:val>
                                        </p:tav>
                                      </p:tavLst>
                                    </p:anim>
                                    <p:anim calcmode="lin" valueType="num">
                                      <p:cBhvr>
                                        <p:cTn id="14" dur="400" decel="100000" fill="hold"/>
                                        <p:tgtEl>
                                          <p:spTgt spid="8199"/>
                                        </p:tgtEl>
                                        <p:attrNameLst>
                                          <p:attrName>ppt_x</p:attrName>
                                        </p:attrNameLst>
                                      </p:cBhvr>
                                      <p:tavLst>
                                        <p:tav tm="0">
                                          <p:val>
                                            <p:strVal val="#ppt_x+0.4"/>
                                          </p:val>
                                        </p:tav>
                                        <p:tav tm="100000">
                                          <p:val>
                                            <p:strVal val="#ppt_x-0.05"/>
                                          </p:val>
                                        </p:tav>
                                      </p:tavLst>
                                    </p:anim>
                                    <p:anim calcmode="lin" valueType="num">
                                      <p:cBhvr>
                                        <p:cTn id="15" dur="400" decel="100000" fill="hold"/>
                                        <p:tgtEl>
                                          <p:spTgt spid="8199"/>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8199"/>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819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18009، 18090، 189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p:cNvGrpSpPr/>
          <p:nvPr/>
        </p:nvGrpSpPr>
        <p:grpSpPr>
          <a:xfrm>
            <a:off x="4357686" y="357166"/>
            <a:ext cx="4071966" cy="2014117"/>
            <a:chOff x="4357686" y="357166"/>
            <a:chExt cx="4071966" cy="2014117"/>
          </a:xfrm>
          <a:gradFill flip="none" rotWithShape="1">
            <a:gsLst>
              <a:gs pos="0">
                <a:srgbClr val="A603AB"/>
              </a:gs>
              <a:gs pos="21001">
                <a:srgbClr val="0819FB"/>
              </a:gs>
              <a:gs pos="35001">
                <a:srgbClr val="00FF00"/>
              </a:gs>
              <a:gs pos="52000">
                <a:srgbClr val="FFFF00"/>
              </a:gs>
              <a:gs pos="73000">
                <a:srgbClr val="EE3F17"/>
              </a:gs>
              <a:gs pos="88000">
                <a:srgbClr val="E81766"/>
              </a:gs>
              <a:gs pos="100000">
                <a:srgbClr val="A603AB"/>
              </a:gs>
            </a:gsLst>
            <a:lin ang="16200000" scaled="1"/>
            <a:tileRect/>
          </a:gradFill>
          <a:effectLst>
            <a:reflection blurRad="6350" stA="52000" endA="300" endPos="35000" dir="5400000" sy="-100000" algn="bl" rotWithShape="0"/>
          </a:effectLst>
        </p:grpSpPr>
        <p:sp>
          <p:nvSpPr>
            <p:cNvPr id="7" name="Lightning Bolt 6"/>
            <p:cNvSpPr/>
            <p:nvPr/>
          </p:nvSpPr>
          <p:spPr>
            <a:xfrm rot="4963483">
              <a:off x="5362049" y="1013961"/>
              <a:ext cx="1285884" cy="1428760"/>
            </a:xfrm>
            <a:prstGeom prst="lightningBolt">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 name="Decagon 1"/>
            <p:cNvSpPr/>
            <p:nvPr/>
          </p:nvSpPr>
          <p:spPr>
            <a:xfrm>
              <a:off x="4357686" y="357166"/>
              <a:ext cx="4071966" cy="1214446"/>
            </a:xfrm>
            <a:prstGeom prst="decagon">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solidFill>
                    <a:schemeClr val="tx1"/>
                  </a:solidFill>
                </a:rPr>
                <a:t>فكرة الدرس</a:t>
              </a:r>
            </a:p>
          </p:txBody>
        </p:sp>
      </p:grpSp>
      <p:sp>
        <p:nvSpPr>
          <p:cNvPr id="3" name="TextBox 2"/>
          <p:cNvSpPr txBox="1">
            <a:spLocks noChangeArrowheads="1"/>
          </p:cNvSpPr>
          <p:nvPr/>
        </p:nvSpPr>
        <p:spPr bwMode="auto">
          <a:xfrm>
            <a:off x="357188" y="2500313"/>
            <a:ext cx="4929187" cy="708025"/>
          </a:xfrm>
          <a:prstGeom prst="rect">
            <a:avLst/>
          </a:prstGeom>
          <a:noFill/>
          <a:ln w="9525">
            <a:noFill/>
            <a:miter lim="800000"/>
            <a:headEnd/>
            <a:tailEnd/>
          </a:ln>
        </p:spPr>
        <p:txBody>
          <a:bodyPr>
            <a:spAutoFit/>
          </a:bodyPr>
          <a:lstStyle/>
          <a:p>
            <a:r>
              <a:rPr lang="ar-EG" sz="4000" b="1">
                <a:latin typeface="Calibri" pitchFamily="34" charset="0"/>
              </a:rPr>
              <a:t>أقرب أعدادًا ضمن الملايين.</a:t>
            </a:r>
          </a:p>
        </p:txBody>
      </p:sp>
      <p:grpSp>
        <p:nvGrpSpPr>
          <p:cNvPr id="8" name="Group 5"/>
          <p:cNvGrpSpPr/>
          <p:nvPr/>
        </p:nvGrpSpPr>
        <p:grpSpPr>
          <a:xfrm>
            <a:off x="5357818" y="3929066"/>
            <a:ext cx="2857520" cy="2071702"/>
            <a:chOff x="5286380" y="3929066"/>
            <a:chExt cx="2857520" cy="2071702"/>
          </a:xfrm>
          <a:gradFill flip="none" rotWithShape="1">
            <a:gsLst>
              <a:gs pos="0">
                <a:srgbClr val="C00000"/>
              </a:gs>
              <a:gs pos="50000">
                <a:srgbClr val="FFFF00"/>
              </a:gs>
              <a:gs pos="100000">
                <a:srgbClr val="C00000"/>
              </a:gs>
            </a:gsLst>
            <a:lin ang="5400000" scaled="1"/>
            <a:tileRect/>
          </a:gradFill>
        </p:grpSpPr>
        <p:sp>
          <p:nvSpPr>
            <p:cNvPr id="5" name="Left-Up Arrow 4"/>
            <p:cNvSpPr/>
            <p:nvPr/>
          </p:nvSpPr>
          <p:spPr>
            <a:xfrm>
              <a:off x="5429256" y="4429132"/>
              <a:ext cx="2071702" cy="1571636"/>
            </a:xfrm>
            <a:prstGeom prst="leftUpArrow">
              <a:avLst/>
            </a:prstGeom>
            <a:grp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Flowchart: Stored Data 3"/>
            <p:cNvSpPr/>
            <p:nvPr/>
          </p:nvSpPr>
          <p:spPr>
            <a:xfrm>
              <a:off x="5286380" y="3929066"/>
              <a:ext cx="2857520" cy="1000132"/>
            </a:xfrm>
            <a:prstGeom prst="flowChartOnlineStorage">
              <a:avLst/>
            </a:prstGeom>
            <a:grpFill/>
            <a:ln w="47625">
              <a:solidFill>
                <a:schemeClr val="tx1"/>
              </a:solidFill>
            </a:ln>
            <a:effectLst>
              <a:innerShdw blurRad="6350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000" b="1" dirty="0">
                  <a:solidFill>
                    <a:schemeClr val="tx1"/>
                  </a:solidFill>
                </a:rPr>
                <a:t>المفردات</a:t>
              </a:r>
            </a:p>
          </p:txBody>
        </p:sp>
      </p:grpSp>
      <p:sp>
        <p:nvSpPr>
          <p:cNvPr id="9" name="Rectangle 8"/>
          <p:cNvSpPr/>
          <p:nvPr/>
        </p:nvSpPr>
        <p:spPr>
          <a:xfrm>
            <a:off x="428625" y="4357688"/>
            <a:ext cx="4357688" cy="19383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buFont typeface="Wingdings" pitchFamily="2" charset="2"/>
              <a:buChar char="v"/>
              <a:defRPr/>
            </a:pPr>
            <a:r>
              <a:rPr lang="ar-EG" sz="6000" b="1" dirty="0">
                <a:solidFill>
                  <a:srgbClr val="FFC000"/>
                </a:solidFill>
              </a:rPr>
              <a:t>التَّقديرُ</a:t>
            </a:r>
          </a:p>
          <a:p>
            <a:pPr fontAlgn="auto">
              <a:spcBef>
                <a:spcPts val="0"/>
              </a:spcBef>
              <a:spcAft>
                <a:spcPts val="0"/>
              </a:spcAft>
              <a:buFont typeface="Wingdings" pitchFamily="2" charset="2"/>
              <a:buChar char="v"/>
              <a:defRPr/>
            </a:pPr>
            <a:r>
              <a:rPr lang="ar-EG" sz="6000" b="1" dirty="0">
                <a:solidFill>
                  <a:srgbClr val="FFC000"/>
                </a:solidFill>
              </a:rPr>
              <a:t>التَّقريبُ</a:t>
            </a:r>
          </a:p>
        </p:txBody>
      </p:sp>
    </p:spTree>
  </p:cSld>
  <p:clrMapOvr>
    <a:masterClrMapping/>
  </p:clrMapOvr>
  <p:transition>
    <p:blinds dir="vert"/>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2"/>
                                          </p:stCondLst>
                                        </p:cTn>
                                        <p:tgtEl>
                                          <p:spTgt spid="6"/>
                                        </p:tgtEl>
                                      </p:cBhvr>
                                      <p:to x="100000" y="60000"/>
                                    </p:animScale>
                                    <p:animScale>
                                      <p:cBhvr>
                                        <p:cTn id="14" dur="41"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1" decel="50000">
                                          <p:stCondLst>
                                            <p:cond delay="335"/>
                                          </p:stCondLst>
                                        </p:cTn>
                                        <p:tgtEl>
                                          <p:spTgt spid="6"/>
                                        </p:tgtEl>
                                      </p:cBhvr>
                                      <p:to x="100000" y="100000"/>
                                    </p:animScale>
                                    <p:animScale>
                                      <p:cBhvr>
                                        <p:cTn id="17" dur="7">
                                          <p:stCondLst>
                                            <p:cond delay="410"/>
                                          </p:stCondLst>
                                        </p:cTn>
                                        <p:tgtEl>
                                          <p:spTgt spid="6"/>
                                        </p:tgtEl>
                                      </p:cBhvr>
                                      <p:to x="100000" y="90000"/>
                                    </p:animScale>
                                    <p:animScale>
                                      <p:cBhvr>
                                        <p:cTn id="18" dur="41"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1" decel="50000">
                                          <p:stCondLst>
                                            <p:cond delay="458"/>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فكرة الدرس.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Horizontal)">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أقرب أعدادا ضمن الملايين.wav"/>
                                        </p:tgtEl>
                                      </p:cMediaNode>
                                    </p:audio>
                                  </p:subTnLst>
                                </p:cTn>
                              </p:par>
                            </p:childTnLst>
                          </p:cTn>
                        </p:par>
                      </p:childTnLst>
                    </p:cTn>
                  </p:par>
                  <p:par>
                    <p:cTn id="26" fill="hold">
                      <p:stCondLst>
                        <p:cond delay="indefinite"/>
                      </p:stCondLst>
                      <p:childTnLst>
                        <p:par>
                          <p:cTn id="27" fill="hold">
                            <p:stCondLst>
                              <p:cond delay="0"/>
                            </p:stCondLst>
                            <p:childTnLst>
                              <p:par>
                                <p:cTn id="28" presetID="48" presetClass="entr" presetSubtype="0" accel="5000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5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Effect transition="in" filter="fade">
                                      <p:cBhvr>
                                        <p:cTn id="33"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5" name="المفردات.wav"/>
                                        </p:tgtEl>
                                      </p:cMediaNode>
                                    </p:audio>
                                  </p:subTnLst>
                                </p:cTn>
                              </p:par>
                            </p:childTnLst>
                          </p:cTn>
                        </p:par>
                      </p:childTnLst>
                    </p:cTn>
                  </p:par>
                  <p:par>
                    <p:cTn id="34" fill="hold">
                      <p:stCondLst>
                        <p:cond delay="indefinite"/>
                      </p:stCondLst>
                      <p:childTnLst>
                        <p:par>
                          <p:cTn id="35" fill="hold">
                            <p:stCondLst>
                              <p:cond delay="0"/>
                            </p:stCondLst>
                            <p:childTnLst>
                              <p:par>
                                <p:cTn id="36" presetID="41" presetClass="entr" presetSubtype="0" fill="hold" nodeType="click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9"/>
                                        </p:tgtEl>
                                        <p:attrNameLst>
                                          <p:attrName>ppt_y</p:attrName>
                                        </p:attrNameLst>
                                      </p:cBhvr>
                                      <p:tavLst>
                                        <p:tav tm="0">
                                          <p:val>
                                            <p:strVal val="#ppt_y"/>
                                          </p:val>
                                        </p:tav>
                                        <p:tav tm="100000">
                                          <p:val>
                                            <p:strVal val="#ppt_y"/>
                                          </p:val>
                                        </p:tav>
                                      </p:tavLst>
                                    </p:anim>
                                    <p:anim calcmode="lin" valueType="num">
                                      <p:cBhvr>
                                        <p:cTn id="4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9"/>
                                        </p:tgtEl>
                                      </p:cBhvr>
                                    </p:animEffect>
                                  </p:childTnLst>
                                </p:cTn>
                              </p:par>
                              <p:par>
                                <p:cTn id="43" presetID="4" presetClass="entr" presetSubtype="16" fill="hold"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ox(in)">
                                      <p:cBhvr>
                                        <p:cTn id="45" dur="500"/>
                                        <p:tgtEl>
                                          <p:spTgt spid="9">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6" name="التقدير.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box(in)">
                                      <p:cBhvr>
                                        <p:cTn id="50" dur="500"/>
                                        <p:tgtEl>
                                          <p:spTgt spid="9">
                                            <p:txEl>
                                              <p:pRg st="1" end="1"/>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7" name="التقري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قغغ6cture1.wmf"/>
          <p:cNvPicPr>
            <a:picLocks noChangeAspect="1"/>
          </p:cNvPicPr>
          <p:nvPr/>
        </p:nvPicPr>
        <p:blipFill>
          <a:blip r:embed="rId5">
            <a:duotone>
              <a:prstClr val="black"/>
              <a:schemeClr val="accent5">
                <a:tint val="45000"/>
                <a:satMod val="400000"/>
              </a:schemeClr>
            </a:duotone>
          </a:blip>
          <a:srcRect/>
          <a:stretch>
            <a:fillRect/>
          </a:stretch>
        </p:blipFill>
        <p:spPr bwMode="auto">
          <a:xfrm>
            <a:off x="285750" y="0"/>
            <a:ext cx="8572500" cy="6858000"/>
          </a:xfrm>
          <a:prstGeom prst="rect">
            <a:avLst/>
          </a:prstGeom>
          <a:noFill/>
          <a:ln w="9525">
            <a:noFill/>
            <a:miter lim="800000"/>
            <a:headEnd/>
            <a:tailEnd/>
          </a:ln>
        </p:spPr>
      </p:pic>
      <p:sp>
        <p:nvSpPr>
          <p:cNvPr id="31747" name="Rectangle 3"/>
          <p:cNvSpPr>
            <a:spLocks noChangeArrowheads="1"/>
          </p:cNvSpPr>
          <p:nvPr/>
        </p:nvSpPr>
        <p:spPr bwMode="auto">
          <a:xfrm>
            <a:off x="1285875" y="857250"/>
            <a:ext cx="6572250" cy="1077913"/>
          </a:xfrm>
          <a:prstGeom prst="rect">
            <a:avLst/>
          </a:prstGeom>
          <a:noFill/>
          <a:ln w="9525">
            <a:noFill/>
            <a:miter lim="800000"/>
            <a:headEnd/>
            <a:tailEnd/>
          </a:ln>
        </p:spPr>
        <p:txBody>
          <a:bodyPr anchor="ctr">
            <a:spAutoFit/>
          </a:bodyPr>
          <a:lstStyle/>
          <a:p>
            <a:pPr algn="ctr"/>
            <a:r>
              <a:rPr lang="ar-EG" sz="3200" b="1"/>
              <a:t>رتب الأعداد التالية من الأصغر إلى الأكبر: (الدرس 1 – 5)</a:t>
            </a:r>
            <a:endParaRPr lang="en-US" sz="3200"/>
          </a:p>
        </p:txBody>
      </p:sp>
      <p:sp>
        <p:nvSpPr>
          <p:cNvPr id="8196" name="Rectangle 4"/>
          <p:cNvSpPr>
            <a:spLocks noChangeArrowheads="1"/>
          </p:cNvSpPr>
          <p:nvPr/>
        </p:nvSpPr>
        <p:spPr bwMode="auto">
          <a:xfrm>
            <a:off x="2333625" y="2286000"/>
            <a:ext cx="5305425" cy="1077913"/>
          </a:xfrm>
          <a:prstGeom prst="rect">
            <a:avLst/>
          </a:prstGeom>
          <a:noFill/>
          <a:ln w="9525">
            <a:noFill/>
            <a:miter lim="800000"/>
            <a:headEnd/>
            <a:tailEnd/>
          </a:ln>
        </p:spPr>
        <p:txBody>
          <a:bodyPr wrap="none" anchor="ctr">
            <a:spAutoFit/>
          </a:bodyPr>
          <a:lstStyle/>
          <a:p>
            <a:pPr eaLnBrk="0" hangingPunct="0">
              <a:tabLst>
                <a:tab pos="279400" algn="l"/>
                <a:tab pos="549275" algn="l"/>
              </a:tabLst>
            </a:pPr>
            <a:endParaRPr lang="en-US" sz="3200">
              <a:solidFill>
                <a:srgbClr val="FF0000"/>
              </a:solidFill>
            </a:endParaRPr>
          </a:p>
          <a:p>
            <a:pPr eaLnBrk="0" hangingPunct="0">
              <a:tabLst>
                <a:tab pos="279400" algn="l"/>
                <a:tab pos="549275" algn="l"/>
              </a:tabLst>
            </a:pPr>
            <a:r>
              <a:rPr lang="ar-EG" sz="3200" b="1">
                <a:solidFill>
                  <a:srgbClr val="000066"/>
                </a:solidFill>
                <a:latin typeface="Times New Roman" pitchFamily="18" charset="0"/>
              </a:rPr>
              <a:t>25)     39271، 29371، 73921</a:t>
            </a:r>
            <a:endParaRPr lang="ar-EG" sz="3200">
              <a:solidFill>
                <a:srgbClr val="000066"/>
              </a:solidFill>
            </a:endParaRPr>
          </a:p>
        </p:txBody>
      </p:sp>
      <p:sp>
        <p:nvSpPr>
          <p:cNvPr id="8200" name="Rectangle 8"/>
          <p:cNvSpPr>
            <a:spLocks noChangeArrowheads="1"/>
          </p:cNvSpPr>
          <p:nvPr/>
        </p:nvSpPr>
        <p:spPr bwMode="auto">
          <a:xfrm>
            <a:off x="2214563" y="3929063"/>
            <a:ext cx="4137025" cy="584200"/>
          </a:xfrm>
          <a:prstGeom prst="rect">
            <a:avLst/>
          </a:prstGeom>
          <a:noFill/>
          <a:ln w="9525">
            <a:noFill/>
            <a:miter lim="800000"/>
            <a:headEnd/>
            <a:tailEnd/>
          </a:ln>
        </p:spPr>
        <p:txBody>
          <a:bodyPr wrap="none" anchor="ctr">
            <a:spAutoFit/>
          </a:bodyPr>
          <a:lstStyle/>
          <a:p>
            <a:pPr eaLnBrk="0" hangingPunct="0">
              <a:tabLst>
                <a:tab pos="149225" algn="l"/>
                <a:tab pos="598488" algn="l"/>
              </a:tabLst>
            </a:pPr>
            <a:r>
              <a:rPr lang="ar-EG" sz="3200" b="1">
                <a:solidFill>
                  <a:srgbClr val="FF0000"/>
                </a:solidFill>
                <a:latin typeface="Times New Roman" pitchFamily="18" charset="0"/>
              </a:rPr>
              <a:t>29371، 39271، 73921</a:t>
            </a:r>
            <a:endParaRPr lang="ar-EG" sz="3200">
              <a:solidFill>
                <a:srgbClr val="FF0000"/>
              </a:solidFill>
            </a:endParaRPr>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subTnLst>
                                    <p:audio>
                                      <p:cMediaNode>
                                        <p:cTn display="0" masterRel="sameClick">
                                          <p:stCondLst>
                                            <p:cond evt="begin" delay="0">
                                              <p:tn val="5"/>
                                            </p:cond>
                                          </p:stCondLst>
                                          <p:endCondLst>
                                            <p:cond evt="onStopAudio" delay="0">
                                              <p:tgtEl>
                                                <p:sldTgt/>
                                              </p:tgtEl>
                                            </p:cond>
                                          </p:endCondLst>
                                        </p:cTn>
                                        <p:tgtEl>
                                          <p:sndTgt r:embed="rId3" name="39271, 29371,.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fade">
                                      <p:cBhvr>
                                        <p:cTn id="12" dur="400" decel="100000"/>
                                        <p:tgtEl>
                                          <p:spTgt spid="8200"/>
                                        </p:tgtEl>
                                      </p:cBhvr>
                                    </p:animEffect>
                                    <p:anim calcmode="lin" valueType="num">
                                      <p:cBhvr>
                                        <p:cTn id="13" dur="400" decel="100000" fill="hold"/>
                                        <p:tgtEl>
                                          <p:spTgt spid="8200"/>
                                        </p:tgtEl>
                                        <p:attrNameLst>
                                          <p:attrName>style.rotation</p:attrName>
                                        </p:attrNameLst>
                                      </p:cBhvr>
                                      <p:tavLst>
                                        <p:tav tm="0">
                                          <p:val>
                                            <p:fltVal val="-90"/>
                                          </p:val>
                                        </p:tav>
                                        <p:tav tm="100000">
                                          <p:val>
                                            <p:fltVal val="0"/>
                                          </p:val>
                                        </p:tav>
                                      </p:tavLst>
                                    </p:anim>
                                    <p:anim calcmode="lin" valueType="num">
                                      <p:cBhvr>
                                        <p:cTn id="14" dur="400" decel="100000" fill="hold"/>
                                        <p:tgtEl>
                                          <p:spTgt spid="8200"/>
                                        </p:tgtEl>
                                        <p:attrNameLst>
                                          <p:attrName>ppt_x</p:attrName>
                                        </p:attrNameLst>
                                      </p:cBhvr>
                                      <p:tavLst>
                                        <p:tav tm="0">
                                          <p:val>
                                            <p:strVal val="#ppt_x+0.4"/>
                                          </p:val>
                                        </p:tav>
                                        <p:tav tm="100000">
                                          <p:val>
                                            <p:strVal val="#ppt_x-0.05"/>
                                          </p:val>
                                        </p:tav>
                                      </p:tavLst>
                                    </p:anim>
                                    <p:anim calcmode="lin" valueType="num">
                                      <p:cBhvr>
                                        <p:cTn id="15" dur="400" decel="100000" fill="hold"/>
                                        <p:tgtEl>
                                          <p:spTgt spid="8200"/>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8200"/>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820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29371، 39271، 739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ف4ف4ف4.png"/>
          <p:cNvPicPr>
            <a:picLocks noChangeAspect="1"/>
          </p:cNvPicPr>
          <p:nvPr/>
        </p:nvPicPr>
        <p:blipFill>
          <a:blip r:embed="rId12"/>
          <a:srcRect/>
          <a:stretch>
            <a:fillRect/>
          </a:stretch>
        </p:blipFill>
        <p:spPr bwMode="auto">
          <a:xfrm>
            <a:off x="22225" y="0"/>
            <a:ext cx="9099550" cy="6858000"/>
          </a:xfrm>
          <a:prstGeom prst="rect">
            <a:avLst/>
          </a:prstGeom>
          <a:noFill/>
          <a:ln w="9525">
            <a:noFill/>
            <a:miter lim="800000"/>
            <a:headEnd/>
            <a:tailEnd/>
          </a:ln>
        </p:spPr>
      </p:pic>
      <p:sp>
        <p:nvSpPr>
          <p:cNvPr id="40964" name="Rectangle 4"/>
          <p:cNvSpPr>
            <a:spLocks noChangeArrowheads="1"/>
          </p:cNvSpPr>
          <p:nvPr/>
        </p:nvSpPr>
        <p:spPr bwMode="auto">
          <a:xfrm>
            <a:off x="1500188" y="1143000"/>
            <a:ext cx="6000750" cy="1077913"/>
          </a:xfrm>
          <a:prstGeom prst="rect">
            <a:avLst/>
          </a:prstGeom>
          <a:noFill/>
          <a:ln w="9525">
            <a:noFill/>
            <a:miter lim="800000"/>
            <a:headEnd/>
            <a:tailEnd/>
          </a:ln>
        </p:spPr>
        <p:txBody>
          <a:bodyPr anchor="ctr">
            <a:spAutoFit/>
          </a:bodyPr>
          <a:lstStyle/>
          <a:p>
            <a:pPr algn="ctr"/>
            <a:r>
              <a:rPr lang="ar-EG" sz="3200" b="1"/>
              <a:t>قارن بين العددين في كل مما يأتي مستعملا (&gt;، &lt;، =): (الدرس 1 – 4)</a:t>
            </a:r>
            <a:endParaRPr lang="en-US" sz="3200"/>
          </a:p>
        </p:txBody>
      </p:sp>
      <p:grpSp>
        <p:nvGrpSpPr>
          <p:cNvPr id="2" name="Group 26"/>
          <p:cNvGrpSpPr>
            <a:grpSpLocks/>
          </p:cNvGrpSpPr>
          <p:nvPr/>
        </p:nvGrpSpPr>
        <p:grpSpPr bwMode="auto">
          <a:xfrm>
            <a:off x="2857500" y="4500563"/>
            <a:ext cx="4572000" cy="584200"/>
            <a:chOff x="2857488" y="4500570"/>
            <a:chExt cx="4572000" cy="584775"/>
          </a:xfrm>
        </p:grpSpPr>
        <p:sp>
          <p:nvSpPr>
            <p:cNvPr id="32786" name="Rectangle 14"/>
            <p:cNvSpPr>
              <a:spLocks noChangeArrowheads="1"/>
            </p:cNvSpPr>
            <p:nvPr/>
          </p:nvSpPr>
          <p:spPr bwMode="auto">
            <a:xfrm>
              <a:off x="2857488" y="4500570"/>
              <a:ext cx="4572000" cy="584775"/>
            </a:xfrm>
            <a:prstGeom prst="rect">
              <a:avLst/>
            </a:prstGeom>
            <a:noFill/>
            <a:ln w="9525">
              <a:noFill/>
              <a:miter lim="800000"/>
              <a:headEnd/>
              <a:tailEnd/>
            </a:ln>
          </p:spPr>
          <p:txBody>
            <a:bodyPr>
              <a:spAutoFit/>
            </a:bodyPr>
            <a:lstStyle/>
            <a:p>
              <a:pPr algn="just"/>
              <a:r>
                <a:rPr lang="ar-EG" sz="3200" b="1">
                  <a:solidFill>
                    <a:srgbClr val="C00000"/>
                  </a:solidFill>
                </a:rPr>
                <a:t>29) 34207        34270</a:t>
              </a:r>
            </a:p>
          </p:txBody>
        </p:sp>
        <p:sp>
          <p:nvSpPr>
            <p:cNvPr id="19" name="Rectangle 18"/>
            <p:cNvSpPr/>
            <p:nvPr/>
          </p:nvSpPr>
          <p:spPr>
            <a:xfrm>
              <a:off x="4786301" y="4572077"/>
              <a:ext cx="571500" cy="429047"/>
            </a:xfrm>
            <a:prstGeom prst="rect">
              <a:avLst/>
            </a:prstGeom>
          </p:spPr>
          <p:style>
            <a:lnRef idx="2">
              <a:schemeClr val="accent3"/>
            </a:lnRef>
            <a:fillRef idx="1">
              <a:schemeClr val="lt1"/>
            </a:fillRef>
            <a:effectRef idx="0">
              <a:schemeClr val="accent3"/>
            </a:effectRef>
            <a:fontRef idx="minor">
              <a:schemeClr val="dk1"/>
            </a:fontRef>
          </p:style>
          <p:txBody>
            <a:bodyPr rtlCol="1" anchor="ctr"/>
            <a:lstStyle/>
            <a:p>
              <a:pPr algn="ctr">
                <a:defRPr/>
              </a:pPr>
              <a:endParaRPr lang="ar-EG"/>
            </a:p>
          </p:txBody>
        </p:sp>
      </p:grpSp>
      <p:grpSp>
        <p:nvGrpSpPr>
          <p:cNvPr id="3" name="Group 23"/>
          <p:cNvGrpSpPr>
            <a:grpSpLocks/>
          </p:cNvGrpSpPr>
          <p:nvPr/>
        </p:nvGrpSpPr>
        <p:grpSpPr bwMode="auto">
          <a:xfrm>
            <a:off x="3805238" y="2987675"/>
            <a:ext cx="3624262" cy="584200"/>
            <a:chOff x="3804810" y="2987101"/>
            <a:chExt cx="3624710" cy="584775"/>
          </a:xfrm>
        </p:grpSpPr>
        <p:sp>
          <p:nvSpPr>
            <p:cNvPr id="16" name="Rectangle 15"/>
            <p:cNvSpPr/>
            <p:nvPr/>
          </p:nvSpPr>
          <p:spPr>
            <a:xfrm>
              <a:off x="4786006" y="3009348"/>
              <a:ext cx="571571" cy="429047"/>
            </a:xfrm>
            <a:prstGeom prst="rect">
              <a:avLst/>
            </a:prstGeom>
          </p:spPr>
          <p:style>
            <a:lnRef idx="2">
              <a:schemeClr val="accent3"/>
            </a:lnRef>
            <a:fillRef idx="1">
              <a:schemeClr val="lt1"/>
            </a:fillRef>
            <a:effectRef idx="0">
              <a:schemeClr val="accent3"/>
            </a:effectRef>
            <a:fontRef idx="minor">
              <a:schemeClr val="dk1"/>
            </a:fontRef>
          </p:style>
          <p:txBody>
            <a:bodyPr rtlCol="1" anchor="ctr"/>
            <a:lstStyle/>
            <a:p>
              <a:pPr algn="ctr">
                <a:defRPr/>
              </a:pPr>
              <a:endParaRPr lang="ar-EG"/>
            </a:p>
          </p:txBody>
        </p:sp>
        <p:sp>
          <p:nvSpPr>
            <p:cNvPr id="32785" name="Rectangle 20"/>
            <p:cNvSpPr>
              <a:spLocks noChangeArrowheads="1"/>
            </p:cNvSpPr>
            <p:nvPr/>
          </p:nvSpPr>
          <p:spPr bwMode="auto">
            <a:xfrm>
              <a:off x="3804810" y="2987101"/>
              <a:ext cx="3624710" cy="584775"/>
            </a:xfrm>
            <a:prstGeom prst="rect">
              <a:avLst/>
            </a:prstGeom>
            <a:noFill/>
            <a:ln w="9525">
              <a:noFill/>
              <a:miter lim="800000"/>
              <a:headEnd/>
              <a:tailEnd/>
            </a:ln>
          </p:spPr>
          <p:txBody>
            <a:bodyPr wrap="none">
              <a:spAutoFit/>
            </a:bodyPr>
            <a:lstStyle/>
            <a:p>
              <a:pPr algn="just"/>
              <a:r>
                <a:rPr lang="ar-EG" sz="3200" b="1">
                  <a:solidFill>
                    <a:srgbClr val="C00000"/>
                  </a:solidFill>
                </a:rPr>
                <a:t>26) 182            185</a:t>
              </a:r>
            </a:p>
          </p:txBody>
        </p:sp>
      </p:grpSp>
      <p:grpSp>
        <p:nvGrpSpPr>
          <p:cNvPr id="4" name="Group 24"/>
          <p:cNvGrpSpPr>
            <a:grpSpLocks/>
          </p:cNvGrpSpPr>
          <p:nvPr/>
        </p:nvGrpSpPr>
        <p:grpSpPr bwMode="auto">
          <a:xfrm>
            <a:off x="3336925" y="3487738"/>
            <a:ext cx="4092575" cy="584200"/>
            <a:chOff x="3336733" y="3487167"/>
            <a:chExt cx="4092787" cy="584775"/>
          </a:xfrm>
        </p:grpSpPr>
        <p:sp>
          <p:nvSpPr>
            <p:cNvPr id="17" name="Rectangle 16"/>
            <p:cNvSpPr/>
            <p:nvPr/>
          </p:nvSpPr>
          <p:spPr>
            <a:xfrm>
              <a:off x="4786196" y="3509414"/>
              <a:ext cx="571530" cy="429047"/>
            </a:xfrm>
            <a:prstGeom prst="rect">
              <a:avLst/>
            </a:prstGeom>
          </p:spPr>
          <p:style>
            <a:lnRef idx="2">
              <a:schemeClr val="accent3"/>
            </a:lnRef>
            <a:fillRef idx="1">
              <a:schemeClr val="lt1"/>
            </a:fillRef>
            <a:effectRef idx="0">
              <a:schemeClr val="accent3"/>
            </a:effectRef>
            <a:fontRef idx="minor">
              <a:schemeClr val="dk1"/>
            </a:fontRef>
          </p:style>
          <p:txBody>
            <a:bodyPr rtlCol="1" anchor="ctr"/>
            <a:lstStyle/>
            <a:p>
              <a:pPr algn="ctr">
                <a:defRPr/>
              </a:pPr>
              <a:endParaRPr lang="ar-EG"/>
            </a:p>
          </p:txBody>
        </p:sp>
        <p:sp>
          <p:nvSpPr>
            <p:cNvPr id="32783" name="Rectangle 21"/>
            <p:cNvSpPr>
              <a:spLocks noChangeArrowheads="1"/>
            </p:cNvSpPr>
            <p:nvPr/>
          </p:nvSpPr>
          <p:spPr bwMode="auto">
            <a:xfrm>
              <a:off x="3336733" y="3487167"/>
              <a:ext cx="4092787" cy="584775"/>
            </a:xfrm>
            <a:prstGeom prst="rect">
              <a:avLst/>
            </a:prstGeom>
            <a:noFill/>
            <a:ln w="9525">
              <a:noFill/>
              <a:miter lim="800000"/>
              <a:headEnd/>
              <a:tailEnd/>
            </a:ln>
          </p:spPr>
          <p:txBody>
            <a:bodyPr wrap="none">
              <a:spAutoFit/>
            </a:bodyPr>
            <a:lstStyle/>
            <a:p>
              <a:pPr algn="just"/>
              <a:r>
                <a:rPr lang="ar-EG" sz="3200" b="1">
                  <a:solidFill>
                    <a:srgbClr val="C00000"/>
                  </a:solidFill>
                </a:rPr>
                <a:t>27) 24090        24009</a:t>
              </a:r>
            </a:p>
          </p:txBody>
        </p:sp>
      </p:grpSp>
      <p:grpSp>
        <p:nvGrpSpPr>
          <p:cNvPr id="5" name="Group 25"/>
          <p:cNvGrpSpPr>
            <a:grpSpLocks/>
          </p:cNvGrpSpPr>
          <p:nvPr/>
        </p:nvGrpSpPr>
        <p:grpSpPr bwMode="auto">
          <a:xfrm>
            <a:off x="3570288" y="3987800"/>
            <a:ext cx="3859212" cy="584200"/>
            <a:chOff x="3570771" y="3987233"/>
            <a:chExt cx="3858749" cy="584775"/>
          </a:xfrm>
        </p:grpSpPr>
        <p:sp>
          <p:nvSpPr>
            <p:cNvPr id="18" name="Rectangle 17"/>
            <p:cNvSpPr/>
            <p:nvPr/>
          </p:nvSpPr>
          <p:spPr>
            <a:xfrm>
              <a:off x="4786650" y="4009480"/>
              <a:ext cx="571431" cy="429047"/>
            </a:xfrm>
            <a:prstGeom prst="rect">
              <a:avLst/>
            </a:prstGeom>
          </p:spPr>
          <p:style>
            <a:lnRef idx="2">
              <a:schemeClr val="accent3"/>
            </a:lnRef>
            <a:fillRef idx="1">
              <a:schemeClr val="lt1"/>
            </a:fillRef>
            <a:effectRef idx="0">
              <a:schemeClr val="accent3"/>
            </a:effectRef>
            <a:fontRef idx="minor">
              <a:schemeClr val="dk1"/>
            </a:fontRef>
          </p:style>
          <p:txBody>
            <a:bodyPr rtlCol="1" anchor="ctr"/>
            <a:lstStyle/>
            <a:p>
              <a:pPr algn="ctr">
                <a:defRPr/>
              </a:pPr>
              <a:endParaRPr lang="ar-EG"/>
            </a:p>
          </p:txBody>
        </p:sp>
        <p:sp>
          <p:nvSpPr>
            <p:cNvPr id="32781" name="Rectangle 22"/>
            <p:cNvSpPr>
              <a:spLocks noChangeArrowheads="1"/>
            </p:cNvSpPr>
            <p:nvPr/>
          </p:nvSpPr>
          <p:spPr bwMode="auto">
            <a:xfrm>
              <a:off x="3570771" y="3987233"/>
              <a:ext cx="3858749" cy="584775"/>
            </a:xfrm>
            <a:prstGeom prst="rect">
              <a:avLst/>
            </a:prstGeom>
            <a:noFill/>
            <a:ln w="9525">
              <a:noFill/>
              <a:miter lim="800000"/>
              <a:headEnd/>
              <a:tailEnd/>
            </a:ln>
          </p:spPr>
          <p:txBody>
            <a:bodyPr wrap="none">
              <a:spAutoFit/>
            </a:bodyPr>
            <a:lstStyle/>
            <a:p>
              <a:pPr algn="just"/>
              <a:r>
                <a:rPr lang="ar-EG" sz="3200" b="1">
                  <a:solidFill>
                    <a:srgbClr val="C00000"/>
                  </a:solidFill>
                </a:rPr>
                <a:t>28) 5677          5677</a:t>
              </a:r>
            </a:p>
          </p:txBody>
        </p:sp>
      </p:grpSp>
      <p:sp>
        <p:nvSpPr>
          <p:cNvPr id="20" name="TextBox 19"/>
          <p:cNvSpPr txBox="1">
            <a:spLocks noChangeArrowheads="1"/>
          </p:cNvSpPr>
          <p:nvPr/>
        </p:nvSpPr>
        <p:spPr bwMode="auto">
          <a:xfrm>
            <a:off x="4876800" y="2959100"/>
            <a:ext cx="492125" cy="646113"/>
          </a:xfrm>
          <a:prstGeom prst="rect">
            <a:avLst/>
          </a:prstGeom>
          <a:noFill/>
          <a:ln w="9525">
            <a:noFill/>
            <a:miter lim="800000"/>
            <a:headEnd/>
            <a:tailEnd/>
          </a:ln>
        </p:spPr>
        <p:txBody>
          <a:bodyPr wrap="none">
            <a:spAutoFit/>
          </a:bodyPr>
          <a:lstStyle/>
          <a:p>
            <a:r>
              <a:rPr lang="ar-EG" sz="3600" b="1">
                <a:solidFill>
                  <a:srgbClr val="0000FF"/>
                </a:solidFill>
                <a:latin typeface="Traditional Arabic" pitchFamily="18" charset="-78"/>
                <a:cs typeface="Traditional Arabic" pitchFamily="18" charset="-78"/>
              </a:rPr>
              <a:t>&lt;</a:t>
            </a:r>
            <a:endParaRPr lang="ar-EG" sz="3600" b="1">
              <a:solidFill>
                <a:srgbClr val="0000FF"/>
              </a:solidFill>
            </a:endParaRPr>
          </a:p>
        </p:txBody>
      </p:sp>
      <p:sp>
        <p:nvSpPr>
          <p:cNvPr id="21" name="TextBox 20"/>
          <p:cNvSpPr txBox="1">
            <a:spLocks noChangeArrowheads="1"/>
          </p:cNvSpPr>
          <p:nvPr/>
        </p:nvSpPr>
        <p:spPr bwMode="auto">
          <a:xfrm>
            <a:off x="4865688" y="3497263"/>
            <a:ext cx="492125" cy="646112"/>
          </a:xfrm>
          <a:prstGeom prst="rect">
            <a:avLst/>
          </a:prstGeom>
          <a:noFill/>
          <a:ln w="9525">
            <a:noFill/>
            <a:miter lim="800000"/>
            <a:headEnd/>
            <a:tailEnd/>
          </a:ln>
        </p:spPr>
        <p:txBody>
          <a:bodyPr wrap="none">
            <a:spAutoFit/>
          </a:bodyPr>
          <a:lstStyle/>
          <a:p>
            <a:r>
              <a:rPr lang="ar-EG" sz="3600" b="1">
                <a:solidFill>
                  <a:srgbClr val="0000FF"/>
                </a:solidFill>
                <a:latin typeface="Traditional Arabic" pitchFamily="18" charset="-78"/>
                <a:cs typeface="Traditional Arabic" pitchFamily="18" charset="-78"/>
              </a:rPr>
              <a:t>&gt;</a:t>
            </a:r>
            <a:endParaRPr lang="ar-EG" sz="3600" b="1">
              <a:solidFill>
                <a:srgbClr val="0000FF"/>
              </a:solidFill>
            </a:endParaRPr>
          </a:p>
        </p:txBody>
      </p:sp>
      <p:sp>
        <p:nvSpPr>
          <p:cNvPr id="22" name="TextBox 21"/>
          <p:cNvSpPr txBox="1">
            <a:spLocks noChangeArrowheads="1"/>
          </p:cNvSpPr>
          <p:nvPr/>
        </p:nvSpPr>
        <p:spPr bwMode="auto">
          <a:xfrm>
            <a:off x="4857750" y="3929063"/>
            <a:ext cx="423863" cy="646112"/>
          </a:xfrm>
          <a:prstGeom prst="rect">
            <a:avLst/>
          </a:prstGeom>
          <a:noFill/>
          <a:ln w="9525">
            <a:noFill/>
            <a:miter lim="800000"/>
            <a:headEnd/>
            <a:tailEnd/>
          </a:ln>
        </p:spPr>
        <p:txBody>
          <a:bodyPr wrap="none">
            <a:spAutoFit/>
          </a:bodyPr>
          <a:lstStyle/>
          <a:p>
            <a:r>
              <a:rPr lang="ar-EG" sz="3600" b="1">
                <a:solidFill>
                  <a:srgbClr val="0000FF"/>
                </a:solidFill>
                <a:latin typeface="Traditional Arabic" pitchFamily="18" charset="-78"/>
                <a:cs typeface="Traditional Arabic" pitchFamily="18" charset="-78"/>
              </a:rPr>
              <a:t>=</a:t>
            </a:r>
            <a:endParaRPr lang="ar-EG" sz="3600" b="1">
              <a:solidFill>
                <a:srgbClr val="0000FF"/>
              </a:solidFill>
            </a:endParaRPr>
          </a:p>
        </p:txBody>
      </p:sp>
      <p:sp>
        <p:nvSpPr>
          <p:cNvPr id="23" name="TextBox 22"/>
          <p:cNvSpPr txBox="1">
            <a:spLocks noChangeArrowheads="1"/>
          </p:cNvSpPr>
          <p:nvPr/>
        </p:nvSpPr>
        <p:spPr bwMode="auto">
          <a:xfrm>
            <a:off x="4857750" y="4500563"/>
            <a:ext cx="492125" cy="646112"/>
          </a:xfrm>
          <a:prstGeom prst="rect">
            <a:avLst/>
          </a:prstGeom>
          <a:noFill/>
          <a:ln w="9525">
            <a:noFill/>
            <a:miter lim="800000"/>
            <a:headEnd/>
            <a:tailEnd/>
          </a:ln>
        </p:spPr>
        <p:txBody>
          <a:bodyPr wrap="none">
            <a:spAutoFit/>
          </a:bodyPr>
          <a:lstStyle/>
          <a:p>
            <a:r>
              <a:rPr lang="ar-EG" sz="3600" b="1">
                <a:solidFill>
                  <a:srgbClr val="0000FF"/>
                </a:solidFill>
                <a:latin typeface="Traditional Arabic" pitchFamily="18" charset="-78"/>
                <a:cs typeface="Traditional Arabic" pitchFamily="18" charset="-78"/>
              </a:rPr>
              <a:t>&lt;</a:t>
            </a:r>
            <a:endParaRPr lang="ar-EG" sz="3600" b="1">
              <a:solidFill>
                <a:srgbClr val="0000FF"/>
              </a:solidFill>
            </a:endParaRPr>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400" decel="100000"/>
                                        <p:tgtEl>
                                          <p:spTgt spid="40963"/>
                                        </p:tgtEl>
                                      </p:cBhvr>
                                    </p:animEffect>
                                    <p:anim calcmode="lin" valueType="num">
                                      <p:cBhvr>
                                        <p:cTn id="8" dur="400" decel="100000" fill="hold"/>
                                        <p:tgtEl>
                                          <p:spTgt spid="40963"/>
                                        </p:tgtEl>
                                        <p:attrNameLst>
                                          <p:attrName>style.rotation</p:attrName>
                                        </p:attrNameLst>
                                      </p:cBhvr>
                                      <p:tavLst>
                                        <p:tav tm="0">
                                          <p:val>
                                            <p:fltVal val="-90"/>
                                          </p:val>
                                        </p:tav>
                                        <p:tav tm="100000">
                                          <p:val>
                                            <p:fltVal val="0"/>
                                          </p:val>
                                        </p:tav>
                                      </p:tavLst>
                                    </p:anim>
                                    <p:anim calcmode="lin" valueType="num">
                                      <p:cBhvr>
                                        <p:cTn id="9" dur="400" decel="100000" fill="hold"/>
                                        <p:tgtEl>
                                          <p:spTgt spid="40963"/>
                                        </p:tgtEl>
                                        <p:attrNameLst>
                                          <p:attrName>ppt_x</p:attrName>
                                        </p:attrNameLst>
                                      </p:cBhvr>
                                      <p:tavLst>
                                        <p:tav tm="0">
                                          <p:val>
                                            <p:strVal val="#ppt_x+0.4"/>
                                          </p:val>
                                        </p:tav>
                                        <p:tav tm="100000">
                                          <p:val>
                                            <p:strVal val="#ppt_x-0.05"/>
                                          </p:val>
                                        </p:tav>
                                      </p:tavLst>
                                    </p:anim>
                                    <p:anim calcmode="lin" valueType="num">
                                      <p:cBhvr>
                                        <p:cTn id="10" dur="400" decel="100000" fill="hold"/>
                                        <p:tgtEl>
                                          <p:spTgt spid="4096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096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096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fade">
                                      <p:cBhvr>
                                        <p:cTn id="15" dur="400" decel="100000"/>
                                        <p:tgtEl>
                                          <p:spTgt spid="40964"/>
                                        </p:tgtEl>
                                      </p:cBhvr>
                                    </p:animEffect>
                                    <p:anim calcmode="lin" valueType="num">
                                      <p:cBhvr>
                                        <p:cTn id="16" dur="400" decel="100000" fill="hold"/>
                                        <p:tgtEl>
                                          <p:spTgt spid="40964"/>
                                        </p:tgtEl>
                                        <p:attrNameLst>
                                          <p:attrName>style.rotation</p:attrName>
                                        </p:attrNameLst>
                                      </p:cBhvr>
                                      <p:tavLst>
                                        <p:tav tm="0">
                                          <p:val>
                                            <p:fltVal val="-90"/>
                                          </p:val>
                                        </p:tav>
                                        <p:tav tm="100000">
                                          <p:val>
                                            <p:fltVal val="0"/>
                                          </p:val>
                                        </p:tav>
                                      </p:tavLst>
                                    </p:anim>
                                    <p:anim calcmode="lin" valueType="num">
                                      <p:cBhvr>
                                        <p:cTn id="17" dur="400" decel="100000" fill="hold"/>
                                        <p:tgtEl>
                                          <p:spTgt spid="40964"/>
                                        </p:tgtEl>
                                        <p:attrNameLst>
                                          <p:attrName>ppt_x</p:attrName>
                                        </p:attrNameLst>
                                      </p:cBhvr>
                                      <p:tavLst>
                                        <p:tav tm="0">
                                          <p:val>
                                            <p:strVal val="#ppt_x+0.4"/>
                                          </p:val>
                                        </p:tav>
                                        <p:tav tm="100000">
                                          <p:val>
                                            <p:strVal val="#ppt_x-0.05"/>
                                          </p:val>
                                        </p:tav>
                                      </p:tavLst>
                                    </p:anim>
                                    <p:anim calcmode="lin" valueType="num">
                                      <p:cBhvr>
                                        <p:cTn id="18" dur="400" decel="100000" fill="hold"/>
                                        <p:tgtEl>
                                          <p:spTgt spid="40964"/>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40964"/>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4096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قارن بين العددين في كل مما يأتي مستعملا.wav"/>
                                        </p:tgtEl>
                                      </p:cMediaNode>
                                    </p:audio>
                                  </p:subTnLst>
                                </p:cTn>
                              </p:par>
                            </p:childTnLst>
                          </p:cTn>
                        </p:par>
                      </p:childTnLst>
                    </p:cTn>
                  </p:par>
                  <p:par>
                    <p:cTn id="21" fill="hold">
                      <p:stCondLst>
                        <p:cond delay="indefinite"/>
                      </p:stCondLst>
                      <p:childTnLst>
                        <p:par>
                          <p:cTn id="22" fill="hold">
                            <p:stCondLst>
                              <p:cond delay="0"/>
                            </p:stCondLst>
                            <p:childTnLst>
                              <p:par>
                                <p:cTn id="23" presetID="34"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from="(-#ppt_w/2)" to="(#ppt_x)" calcmode="lin" valueType="num">
                                      <p:cBhvr>
                                        <p:cTn id="25" dur="300" fill="hold">
                                          <p:stCondLst>
                                            <p:cond delay="0"/>
                                          </p:stCondLst>
                                        </p:cTn>
                                        <p:tgtEl>
                                          <p:spTgt spid="3"/>
                                        </p:tgtEl>
                                        <p:attrNameLst>
                                          <p:attrName>ppt_x</p:attrName>
                                        </p:attrNameLst>
                                      </p:cBhvr>
                                    </p:anim>
                                    <p:anim from="0" to="-1.0" calcmode="lin" valueType="num">
                                      <p:cBhvr>
                                        <p:cTn id="26" dur="100" decel="50000" autoRev="1" fill="hold">
                                          <p:stCondLst>
                                            <p:cond delay="300"/>
                                          </p:stCondLst>
                                        </p:cTn>
                                        <p:tgtEl>
                                          <p:spTgt spid="3"/>
                                        </p:tgtEl>
                                        <p:attrNameLst>
                                          <p:attrName>xshear</p:attrName>
                                        </p:attrNameLst>
                                      </p:cBhvr>
                                    </p:anim>
                                    <p:animScale>
                                      <p:cBhvr>
                                        <p:cTn id="27" dur="100" decel="100000" autoRev="1" fill="hold">
                                          <p:stCondLst>
                                            <p:cond delay="300"/>
                                          </p:stCondLst>
                                        </p:cTn>
                                        <p:tgtEl>
                                          <p:spTgt spid="3"/>
                                        </p:tgtEl>
                                      </p:cBhvr>
                                      <p:from x="100000" y="100000"/>
                                      <p:to x="80000" y="100000"/>
                                    </p:animScale>
                                    <p:anim by="(#ppt_h/3+#ppt_w*0.1)" calcmode="lin" valueType="num">
                                      <p:cBhvr additive="sum">
                                        <p:cTn id="28" dur="100" decel="100000" autoRev="1" fill="hold">
                                          <p:stCondLst>
                                            <p:cond delay="300"/>
                                          </p:stCondLst>
                                        </p:cTn>
                                        <p:tgtEl>
                                          <p:spTgt spid="3"/>
                                        </p:tgtEl>
                                        <p:attrNameLst>
                                          <p:attrName>ppt_x</p:attrName>
                                        </p:attrNameLst>
                                      </p:cBhvr>
                                    </p:anim>
                                  </p:childTnLst>
                                  <p:subTnLst>
                                    <p:audio>
                                      <p:cMediaNode>
                                        <p:cTn display="0" masterRel="sameClick">
                                          <p:stCondLst>
                                            <p:cond evt="begin" delay="0">
                                              <p:tn val="23"/>
                                            </p:cond>
                                          </p:stCondLst>
                                          <p:endCondLst>
                                            <p:cond evt="onStopAudio" delay="0">
                                              <p:tgtEl>
                                                <p:sldTgt/>
                                              </p:tgtEl>
                                            </p:cond>
                                          </p:endCondLst>
                                        </p:cTn>
                                        <p:tgtEl>
                                          <p:sndTgt r:embed="rId4" name="26) 182            185.wav"/>
                                        </p:tgtEl>
                                      </p:cMediaNode>
                                    </p:audio>
                                  </p:sub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400" decel="100000"/>
                                        <p:tgtEl>
                                          <p:spTgt spid="20"/>
                                        </p:tgtEl>
                                      </p:cBhvr>
                                    </p:animEffect>
                                    <p:anim calcmode="lin" valueType="num">
                                      <p:cBhvr>
                                        <p:cTn id="34" dur="400" decel="100000" fill="hold"/>
                                        <p:tgtEl>
                                          <p:spTgt spid="20"/>
                                        </p:tgtEl>
                                        <p:attrNameLst>
                                          <p:attrName>style.rotation</p:attrName>
                                        </p:attrNameLst>
                                      </p:cBhvr>
                                      <p:tavLst>
                                        <p:tav tm="0">
                                          <p:val>
                                            <p:fltVal val="-90"/>
                                          </p:val>
                                        </p:tav>
                                        <p:tav tm="100000">
                                          <p:val>
                                            <p:fltVal val="0"/>
                                          </p:val>
                                        </p:tav>
                                      </p:tavLst>
                                    </p:anim>
                                    <p:anim calcmode="lin" valueType="num">
                                      <p:cBhvr>
                                        <p:cTn id="35" dur="400" decel="100000" fill="hold"/>
                                        <p:tgtEl>
                                          <p:spTgt spid="20"/>
                                        </p:tgtEl>
                                        <p:attrNameLst>
                                          <p:attrName>ppt_x</p:attrName>
                                        </p:attrNameLst>
                                      </p:cBhvr>
                                      <p:tavLst>
                                        <p:tav tm="0">
                                          <p:val>
                                            <p:strVal val="#ppt_x+0.4"/>
                                          </p:val>
                                        </p:tav>
                                        <p:tav tm="100000">
                                          <p:val>
                                            <p:strVal val="#ppt_x-0.05"/>
                                          </p:val>
                                        </p:tav>
                                      </p:tavLst>
                                    </p:anim>
                                    <p:anim calcmode="lin" valueType="num">
                                      <p:cBhvr>
                                        <p:cTn id="36" dur="400" decel="100000" fill="hold"/>
                                        <p:tgtEl>
                                          <p:spTgt spid="20"/>
                                        </p:tgtEl>
                                        <p:attrNameLst>
                                          <p:attrName>ppt_y</p:attrName>
                                        </p:attrNameLst>
                                      </p:cBhvr>
                                      <p:tavLst>
                                        <p:tav tm="0">
                                          <p:val>
                                            <p:strVal val="#ppt_y-0.4"/>
                                          </p:val>
                                        </p:tav>
                                        <p:tav tm="100000">
                                          <p:val>
                                            <p:strVal val="#ppt_y+0.1"/>
                                          </p:val>
                                        </p:tav>
                                      </p:tavLst>
                                    </p:anim>
                                    <p:anim calcmode="lin" valueType="num">
                                      <p:cBhvr>
                                        <p:cTn id="37" dur="100" accel="100000" fill="hold">
                                          <p:stCondLst>
                                            <p:cond delay="400"/>
                                          </p:stCondLst>
                                        </p:cTn>
                                        <p:tgtEl>
                                          <p:spTgt spid="20"/>
                                        </p:tgtEl>
                                        <p:attrNameLst>
                                          <p:attrName>ppt_x</p:attrName>
                                        </p:attrNameLst>
                                      </p:cBhvr>
                                      <p:tavLst>
                                        <p:tav tm="0">
                                          <p:val>
                                            <p:strVal val="#ppt_x-0.05"/>
                                          </p:val>
                                        </p:tav>
                                        <p:tav tm="100000">
                                          <p:val>
                                            <p:strVal val="#ppt_x"/>
                                          </p:val>
                                        </p:tav>
                                      </p:tavLst>
                                    </p:anim>
                                    <p:anim calcmode="lin" valueType="num">
                                      <p:cBhvr>
                                        <p:cTn id="38" dur="100" accel="100000" fill="hold">
                                          <p:stCondLst>
                                            <p:cond delay="400"/>
                                          </p:stCondLst>
                                        </p:cTn>
                                        <p:tgtEl>
                                          <p:spTgt spid="2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182 أصغر من.wav"/>
                                        </p:tgtEl>
                                      </p:cMediaNode>
                                    </p:audio>
                                  </p:subTnLst>
                                </p:cTn>
                              </p:par>
                            </p:childTnLst>
                          </p:cTn>
                        </p:par>
                      </p:childTnLst>
                    </p:cTn>
                  </p:par>
                  <p:par>
                    <p:cTn id="39" fill="hold">
                      <p:stCondLst>
                        <p:cond delay="indefinite"/>
                      </p:stCondLst>
                      <p:childTnLst>
                        <p:par>
                          <p:cTn id="40" fill="hold">
                            <p:stCondLst>
                              <p:cond delay="0"/>
                            </p:stCondLst>
                            <p:childTnLst>
                              <p:par>
                                <p:cTn id="41" presetID="34"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from="(-#ppt_w/2)" to="(#ppt_x)" calcmode="lin" valueType="num">
                                      <p:cBhvr>
                                        <p:cTn id="43" dur="300" fill="hold">
                                          <p:stCondLst>
                                            <p:cond delay="0"/>
                                          </p:stCondLst>
                                        </p:cTn>
                                        <p:tgtEl>
                                          <p:spTgt spid="4"/>
                                        </p:tgtEl>
                                        <p:attrNameLst>
                                          <p:attrName>ppt_x</p:attrName>
                                        </p:attrNameLst>
                                      </p:cBhvr>
                                    </p:anim>
                                    <p:anim from="0" to="-1.0" calcmode="lin" valueType="num">
                                      <p:cBhvr>
                                        <p:cTn id="44" dur="100" decel="50000" autoRev="1" fill="hold">
                                          <p:stCondLst>
                                            <p:cond delay="300"/>
                                          </p:stCondLst>
                                        </p:cTn>
                                        <p:tgtEl>
                                          <p:spTgt spid="4"/>
                                        </p:tgtEl>
                                        <p:attrNameLst>
                                          <p:attrName>xshear</p:attrName>
                                        </p:attrNameLst>
                                      </p:cBhvr>
                                    </p:anim>
                                    <p:animScale>
                                      <p:cBhvr>
                                        <p:cTn id="45" dur="100" decel="100000" autoRev="1" fill="hold">
                                          <p:stCondLst>
                                            <p:cond delay="300"/>
                                          </p:stCondLst>
                                        </p:cTn>
                                        <p:tgtEl>
                                          <p:spTgt spid="4"/>
                                        </p:tgtEl>
                                      </p:cBhvr>
                                      <p:from x="100000" y="100000"/>
                                      <p:to x="80000" y="100000"/>
                                    </p:animScale>
                                    <p:anim by="(#ppt_h/3+#ppt_w*0.1)" calcmode="lin" valueType="num">
                                      <p:cBhvr additive="sum">
                                        <p:cTn id="46"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41"/>
                                            </p:cond>
                                          </p:stCondLst>
                                          <p:endCondLst>
                                            <p:cond evt="onStopAudio" delay="0">
                                              <p:tgtEl>
                                                <p:sldTgt/>
                                              </p:tgtEl>
                                            </p:cond>
                                          </p:endCondLst>
                                        </p:cTn>
                                        <p:tgtEl>
                                          <p:sndTgt r:embed="rId6" name="27) 24090        24009.wav"/>
                                        </p:tgtEl>
                                      </p:cMediaNode>
                                    </p:audio>
                                  </p:sub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400" decel="100000"/>
                                        <p:tgtEl>
                                          <p:spTgt spid="21"/>
                                        </p:tgtEl>
                                      </p:cBhvr>
                                    </p:animEffect>
                                    <p:anim calcmode="lin" valueType="num">
                                      <p:cBhvr>
                                        <p:cTn id="52" dur="400" decel="100000" fill="hold"/>
                                        <p:tgtEl>
                                          <p:spTgt spid="21"/>
                                        </p:tgtEl>
                                        <p:attrNameLst>
                                          <p:attrName>style.rotation</p:attrName>
                                        </p:attrNameLst>
                                      </p:cBhvr>
                                      <p:tavLst>
                                        <p:tav tm="0">
                                          <p:val>
                                            <p:fltVal val="-90"/>
                                          </p:val>
                                        </p:tav>
                                        <p:tav tm="100000">
                                          <p:val>
                                            <p:fltVal val="0"/>
                                          </p:val>
                                        </p:tav>
                                      </p:tavLst>
                                    </p:anim>
                                    <p:anim calcmode="lin" valueType="num">
                                      <p:cBhvr>
                                        <p:cTn id="53" dur="400" decel="100000" fill="hold"/>
                                        <p:tgtEl>
                                          <p:spTgt spid="21"/>
                                        </p:tgtEl>
                                        <p:attrNameLst>
                                          <p:attrName>ppt_x</p:attrName>
                                        </p:attrNameLst>
                                      </p:cBhvr>
                                      <p:tavLst>
                                        <p:tav tm="0">
                                          <p:val>
                                            <p:strVal val="#ppt_x+0.4"/>
                                          </p:val>
                                        </p:tav>
                                        <p:tav tm="100000">
                                          <p:val>
                                            <p:strVal val="#ppt_x-0.05"/>
                                          </p:val>
                                        </p:tav>
                                      </p:tavLst>
                                    </p:anim>
                                    <p:anim calcmode="lin" valueType="num">
                                      <p:cBhvr>
                                        <p:cTn id="54" dur="400" decel="100000" fill="hold"/>
                                        <p:tgtEl>
                                          <p:spTgt spid="21"/>
                                        </p:tgtEl>
                                        <p:attrNameLst>
                                          <p:attrName>ppt_y</p:attrName>
                                        </p:attrNameLst>
                                      </p:cBhvr>
                                      <p:tavLst>
                                        <p:tav tm="0">
                                          <p:val>
                                            <p:strVal val="#ppt_y-0.4"/>
                                          </p:val>
                                        </p:tav>
                                        <p:tav tm="100000">
                                          <p:val>
                                            <p:strVal val="#ppt_y+0.1"/>
                                          </p:val>
                                        </p:tav>
                                      </p:tavLst>
                                    </p:anim>
                                    <p:anim calcmode="lin" valueType="num">
                                      <p:cBhvr>
                                        <p:cTn id="55" dur="100" accel="100000" fill="hold">
                                          <p:stCondLst>
                                            <p:cond delay="400"/>
                                          </p:stCondLst>
                                        </p:cTn>
                                        <p:tgtEl>
                                          <p:spTgt spid="21"/>
                                        </p:tgtEl>
                                        <p:attrNameLst>
                                          <p:attrName>ppt_x</p:attrName>
                                        </p:attrNameLst>
                                      </p:cBhvr>
                                      <p:tavLst>
                                        <p:tav tm="0">
                                          <p:val>
                                            <p:strVal val="#ppt_x-0.05"/>
                                          </p:val>
                                        </p:tav>
                                        <p:tav tm="100000">
                                          <p:val>
                                            <p:strVal val="#ppt_x"/>
                                          </p:val>
                                        </p:tav>
                                      </p:tavLst>
                                    </p:anim>
                                    <p:anim calcmode="lin" valueType="num">
                                      <p:cBhvr>
                                        <p:cTn id="56" dur="100" accel="100000" fill="hold">
                                          <p:stCondLst>
                                            <p:cond delay="400"/>
                                          </p:stCondLst>
                                        </p:cTn>
                                        <p:tgtEl>
                                          <p:spTgt spid="2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7" name="24090أكبر من.wav"/>
                                        </p:tgtEl>
                                      </p:cMediaNode>
                                    </p:audio>
                                  </p:sub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from="(-#ppt_w/2)" to="(#ppt_x)" calcmode="lin" valueType="num">
                                      <p:cBhvr>
                                        <p:cTn id="61" dur="300" fill="hold">
                                          <p:stCondLst>
                                            <p:cond delay="0"/>
                                          </p:stCondLst>
                                        </p:cTn>
                                        <p:tgtEl>
                                          <p:spTgt spid="5"/>
                                        </p:tgtEl>
                                        <p:attrNameLst>
                                          <p:attrName>ppt_x</p:attrName>
                                        </p:attrNameLst>
                                      </p:cBhvr>
                                    </p:anim>
                                    <p:anim from="0" to="-1.0" calcmode="lin" valueType="num">
                                      <p:cBhvr>
                                        <p:cTn id="62" dur="100" decel="50000" autoRev="1" fill="hold">
                                          <p:stCondLst>
                                            <p:cond delay="300"/>
                                          </p:stCondLst>
                                        </p:cTn>
                                        <p:tgtEl>
                                          <p:spTgt spid="5"/>
                                        </p:tgtEl>
                                        <p:attrNameLst>
                                          <p:attrName>xshear</p:attrName>
                                        </p:attrNameLst>
                                      </p:cBhvr>
                                    </p:anim>
                                    <p:animScale>
                                      <p:cBhvr>
                                        <p:cTn id="63" dur="100" decel="100000" autoRev="1" fill="hold">
                                          <p:stCondLst>
                                            <p:cond delay="300"/>
                                          </p:stCondLst>
                                        </p:cTn>
                                        <p:tgtEl>
                                          <p:spTgt spid="5"/>
                                        </p:tgtEl>
                                      </p:cBhvr>
                                      <p:from x="100000" y="100000"/>
                                      <p:to x="80000" y="100000"/>
                                    </p:animScale>
                                    <p:anim by="(#ppt_h/3+#ppt_w*0.1)" calcmode="lin" valueType="num">
                                      <p:cBhvr additive="sum">
                                        <p:cTn id="64" dur="100" decel="100000" autoRev="1" fill="hold">
                                          <p:stCondLst>
                                            <p:cond delay="300"/>
                                          </p:stCondLst>
                                        </p:cTn>
                                        <p:tgtEl>
                                          <p:spTgt spid="5"/>
                                        </p:tgtEl>
                                        <p:attrNameLst>
                                          <p:attrName>ppt_x</p:attrName>
                                        </p:attrNameLst>
                                      </p:cBhvr>
                                    </p:anim>
                                  </p:childTnLst>
                                  <p:subTnLst>
                                    <p:audio>
                                      <p:cMediaNode>
                                        <p:cTn display="0" masterRel="sameClick">
                                          <p:stCondLst>
                                            <p:cond evt="begin" delay="0">
                                              <p:tn val="59"/>
                                            </p:cond>
                                          </p:stCondLst>
                                          <p:endCondLst>
                                            <p:cond evt="onStopAudio" delay="0">
                                              <p:tgtEl>
                                                <p:sldTgt/>
                                              </p:tgtEl>
                                            </p:cond>
                                          </p:endCondLst>
                                        </p:cTn>
                                        <p:tgtEl>
                                          <p:sndTgt r:embed="rId8" name="28) 5677          5677.wav"/>
                                        </p:tgtEl>
                                      </p:cMediaNode>
                                    </p:audio>
                                  </p:subTnLst>
                                </p:cTn>
                              </p:par>
                            </p:childTnLst>
                          </p:cTn>
                        </p:par>
                      </p:childTnLst>
                    </p:cTn>
                  </p:par>
                  <p:par>
                    <p:cTn id="65" fill="hold">
                      <p:stCondLst>
                        <p:cond delay="indefinite"/>
                      </p:stCondLst>
                      <p:childTnLst>
                        <p:par>
                          <p:cTn id="66" fill="hold">
                            <p:stCondLst>
                              <p:cond delay="0"/>
                            </p:stCondLst>
                            <p:childTnLst>
                              <p:par>
                                <p:cTn id="67" presetID="30"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400" decel="100000"/>
                                        <p:tgtEl>
                                          <p:spTgt spid="22"/>
                                        </p:tgtEl>
                                      </p:cBhvr>
                                    </p:animEffect>
                                    <p:anim calcmode="lin" valueType="num">
                                      <p:cBhvr>
                                        <p:cTn id="70" dur="400" decel="100000" fill="hold"/>
                                        <p:tgtEl>
                                          <p:spTgt spid="22"/>
                                        </p:tgtEl>
                                        <p:attrNameLst>
                                          <p:attrName>style.rotation</p:attrName>
                                        </p:attrNameLst>
                                      </p:cBhvr>
                                      <p:tavLst>
                                        <p:tav tm="0">
                                          <p:val>
                                            <p:fltVal val="-90"/>
                                          </p:val>
                                        </p:tav>
                                        <p:tav tm="100000">
                                          <p:val>
                                            <p:fltVal val="0"/>
                                          </p:val>
                                        </p:tav>
                                      </p:tavLst>
                                    </p:anim>
                                    <p:anim calcmode="lin" valueType="num">
                                      <p:cBhvr>
                                        <p:cTn id="71" dur="400" decel="100000" fill="hold"/>
                                        <p:tgtEl>
                                          <p:spTgt spid="22"/>
                                        </p:tgtEl>
                                        <p:attrNameLst>
                                          <p:attrName>ppt_x</p:attrName>
                                        </p:attrNameLst>
                                      </p:cBhvr>
                                      <p:tavLst>
                                        <p:tav tm="0">
                                          <p:val>
                                            <p:strVal val="#ppt_x+0.4"/>
                                          </p:val>
                                        </p:tav>
                                        <p:tav tm="100000">
                                          <p:val>
                                            <p:strVal val="#ppt_x-0.05"/>
                                          </p:val>
                                        </p:tav>
                                      </p:tavLst>
                                    </p:anim>
                                    <p:anim calcmode="lin" valueType="num">
                                      <p:cBhvr>
                                        <p:cTn id="72" dur="400" decel="100000" fill="hold"/>
                                        <p:tgtEl>
                                          <p:spTgt spid="22"/>
                                        </p:tgtEl>
                                        <p:attrNameLst>
                                          <p:attrName>ppt_y</p:attrName>
                                        </p:attrNameLst>
                                      </p:cBhvr>
                                      <p:tavLst>
                                        <p:tav tm="0">
                                          <p:val>
                                            <p:strVal val="#ppt_y-0.4"/>
                                          </p:val>
                                        </p:tav>
                                        <p:tav tm="100000">
                                          <p:val>
                                            <p:strVal val="#ppt_y+0.1"/>
                                          </p:val>
                                        </p:tav>
                                      </p:tavLst>
                                    </p:anim>
                                    <p:anim calcmode="lin" valueType="num">
                                      <p:cBhvr>
                                        <p:cTn id="73"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74"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9" name="العددان متساويان.wav"/>
                                        </p:tgtEl>
                                      </p:cMediaNode>
                                    </p:audio>
                                  </p:subTnLst>
                                </p:cTn>
                              </p:par>
                            </p:childTnLst>
                          </p:cTn>
                        </p:par>
                      </p:childTnLst>
                    </p:cTn>
                  </p:par>
                  <p:par>
                    <p:cTn id="75" fill="hold">
                      <p:stCondLst>
                        <p:cond delay="indefinite"/>
                      </p:stCondLst>
                      <p:childTnLst>
                        <p:par>
                          <p:cTn id="76" fill="hold">
                            <p:stCondLst>
                              <p:cond delay="0"/>
                            </p:stCondLst>
                            <p:childTnLst>
                              <p:par>
                                <p:cTn id="77" presetID="34" presetClass="entr" presetSubtype="0"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anim from="(-#ppt_w/2)" to="(#ppt_x)" calcmode="lin" valueType="num">
                                      <p:cBhvr>
                                        <p:cTn id="79" dur="300" fill="hold">
                                          <p:stCondLst>
                                            <p:cond delay="0"/>
                                          </p:stCondLst>
                                        </p:cTn>
                                        <p:tgtEl>
                                          <p:spTgt spid="2"/>
                                        </p:tgtEl>
                                        <p:attrNameLst>
                                          <p:attrName>ppt_x</p:attrName>
                                        </p:attrNameLst>
                                      </p:cBhvr>
                                    </p:anim>
                                    <p:anim from="0" to="-1.0" calcmode="lin" valueType="num">
                                      <p:cBhvr>
                                        <p:cTn id="80" dur="100" decel="50000" autoRev="1" fill="hold">
                                          <p:stCondLst>
                                            <p:cond delay="300"/>
                                          </p:stCondLst>
                                        </p:cTn>
                                        <p:tgtEl>
                                          <p:spTgt spid="2"/>
                                        </p:tgtEl>
                                        <p:attrNameLst>
                                          <p:attrName>xshear</p:attrName>
                                        </p:attrNameLst>
                                      </p:cBhvr>
                                    </p:anim>
                                    <p:animScale>
                                      <p:cBhvr>
                                        <p:cTn id="81" dur="100" decel="100000" autoRev="1" fill="hold">
                                          <p:stCondLst>
                                            <p:cond delay="300"/>
                                          </p:stCondLst>
                                        </p:cTn>
                                        <p:tgtEl>
                                          <p:spTgt spid="2"/>
                                        </p:tgtEl>
                                      </p:cBhvr>
                                      <p:from x="100000" y="100000"/>
                                      <p:to x="80000" y="100000"/>
                                    </p:animScale>
                                    <p:anim by="(#ppt_h/3+#ppt_w*0.1)" calcmode="lin" valueType="num">
                                      <p:cBhvr additive="sum">
                                        <p:cTn id="82"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77"/>
                                            </p:cond>
                                          </p:stCondLst>
                                          <p:endCondLst>
                                            <p:cond evt="onStopAudio" delay="0">
                                              <p:tgtEl>
                                                <p:sldTgt/>
                                              </p:tgtEl>
                                            </p:cond>
                                          </p:endCondLst>
                                        </p:cTn>
                                        <p:tgtEl>
                                          <p:sndTgt r:embed="rId10" name="29) 34207        34270.wav"/>
                                        </p:tgtEl>
                                      </p:cMediaNode>
                                    </p:audio>
                                  </p:sub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400" decel="100000"/>
                                        <p:tgtEl>
                                          <p:spTgt spid="23"/>
                                        </p:tgtEl>
                                      </p:cBhvr>
                                    </p:animEffect>
                                    <p:anim calcmode="lin" valueType="num">
                                      <p:cBhvr>
                                        <p:cTn id="88" dur="400" decel="100000" fill="hold"/>
                                        <p:tgtEl>
                                          <p:spTgt spid="23"/>
                                        </p:tgtEl>
                                        <p:attrNameLst>
                                          <p:attrName>style.rotation</p:attrName>
                                        </p:attrNameLst>
                                      </p:cBhvr>
                                      <p:tavLst>
                                        <p:tav tm="0">
                                          <p:val>
                                            <p:fltVal val="-90"/>
                                          </p:val>
                                        </p:tav>
                                        <p:tav tm="100000">
                                          <p:val>
                                            <p:fltVal val="0"/>
                                          </p:val>
                                        </p:tav>
                                      </p:tavLst>
                                    </p:anim>
                                    <p:anim calcmode="lin" valueType="num">
                                      <p:cBhvr>
                                        <p:cTn id="89" dur="400" decel="100000" fill="hold"/>
                                        <p:tgtEl>
                                          <p:spTgt spid="23"/>
                                        </p:tgtEl>
                                        <p:attrNameLst>
                                          <p:attrName>ppt_x</p:attrName>
                                        </p:attrNameLst>
                                      </p:cBhvr>
                                      <p:tavLst>
                                        <p:tav tm="0">
                                          <p:val>
                                            <p:strVal val="#ppt_x+0.4"/>
                                          </p:val>
                                        </p:tav>
                                        <p:tav tm="100000">
                                          <p:val>
                                            <p:strVal val="#ppt_x-0.05"/>
                                          </p:val>
                                        </p:tav>
                                      </p:tavLst>
                                    </p:anim>
                                    <p:anim calcmode="lin" valueType="num">
                                      <p:cBhvr>
                                        <p:cTn id="90" dur="400" decel="100000" fill="hold"/>
                                        <p:tgtEl>
                                          <p:spTgt spid="23"/>
                                        </p:tgtEl>
                                        <p:attrNameLst>
                                          <p:attrName>ppt_y</p:attrName>
                                        </p:attrNameLst>
                                      </p:cBhvr>
                                      <p:tavLst>
                                        <p:tav tm="0">
                                          <p:val>
                                            <p:strVal val="#ppt_y-0.4"/>
                                          </p:val>
                                        </p:tav>
                                        <p:tav tm="100000">
                                          <p:val>
                                            <p:strVal val="#ppt_y+0.1"/>
                                          </p:val>
                                        </p:tav>
                                      </p:tavLst>
                                    </p:anim>
                                    <p:anim calcmode="lin" valueType="num">
                                      <p:cBhvr>
                                        <p:cTn id="91" dur="100" accel="100000" fill="hold">
                                          <p:stCondLst>
                                            <p:cond delay="400"/>
                                          </p:stCondLst>
                                        </p:cTn>
                                        <p:tgtEl>
                                          <p:spTgt spid="23"/>
                                        </p:tgtEl>
                                        <p:attrNameLst>
                                          <p:attrName>ppt_x</p:attrName>
                                        </p:attrNameLst>
                                      </p:cBhvr>
                                      <p:tavLst>
                                        <p:tav tm="0">
                                          <p:val>
                                            <p:strVal val="#ppt_x-0.05"/>
                                          </p:val>
                                        </p:tav>
                                        <p:tav tm="100000">
                                          <p:val>
                                            <p:strVal val="#ppt_x"/>
                                          </p:val>
                                        </p:tav>
                                      </p:tavLst>
                                    </p:anim>
                                    <p:anim calcmode="lin" valueType="num">
                                      <p:cBhvr>
                                        <p:cTn id="92" dur="100" accel="100000" fill="hold">
                                          <p:stCondLst>
                                            <p:cond delay="400"/>
                                          </p:stCondLst>
                                        </p:cTn>
                                        <p:tgtEl>
                                          <p:spTgt spid="2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11" name="34207 أصغر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svs.png"/>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rcRect/>
          <a:stretch>
            <a:fillRect/>
          </a:stretch>
        </p:blipFill>
        <p:spPr bwMode="auto">
          <a:xfrm>
            <a:off x="0" y="71438"/>
            <a:ext cx="9144000" cy="6786562"/>
          </a:xfrm>
          <a:prstGeom prst="rect">
            <a:avLst/>
          </a:prstGeom>
          <a:noFill/>
          <a:ln w="9525">
            <a:noFill/>
            <a:miter lim="800000"/>
            <a:headEnd/>
            <a:tailEnd/>
          </a:ln>
        </p:spPr>
      </p:pic>
      <p:sp>
        <p:nvSpPr>
          <p:cNvPr id="87041" name="Rectangle 1"/>
          <p:cNvSpPr>
            <a:spLocks noChangeArrowheads="1"/>
          </p:cNvSpPr>
          <p:nvPr/>
        </p:nvSpPr>
        <p:spPr bwMode="auto">
          <a:xfrm>
            <a:off x="571500" y="642938"/>
            <a:ext cx="7929563" cy="2062162"/>
          </a:xfrm>
          <a:prstGeom prst="rect">
            <a:avLst/>
          </a:prstGeom>
          <a:noFill/>
          <a:ln w="9525">
            <a:noFill/>
            <a:miter lim="800000"/>
            <a:headEnd/>
            <a:tailEnd/>
          </a:ln>
        </p:spPr>
        <p:txBody>
          <a:bodyPr anchor="ctr">
            <a:spAutoFit/>
          </a:bodyPr>
          <a:lstStyle/>
          <a:p>
            <a:pPr algn="ctr"/>
            <a:r>
              <a:rPr lang="ar-EG" sz="3200" b="1"/>
              <a:t>30- أعلى قمة في المملكة العربية السعودية هي قمة جبل السودة الواقع في الشمال الغربي من مدينة أبها، حيث يبلغ ارتفاعه 3015 مترا عن مستوى سطح البحر. قرب هذا العدد إلى أقرب مئة. </a:t>
            </a:r>
            <a:r>
              <a:rPr lang="ar-EG" sz="3200" b="1">
                <a:solidFill>
                  <a:srgbClr val="0000FF"/>
                </a:solidFill>
              </a:rPr>
              <a:t>(الدرس 1 – 3)</a:t>
            </a:r>
            <a:endParaRPr lang="en-US" sz="3200">
              <a:solidFill>
                <a:srgbClr val="0000FF"/>
              </a:solidFill>
            </a:endParaRPr>
          </a:p>
        </p:txBody>
      </p:sp>
      <p:sp>
        <p:nvSpPr>
          <p:cNvPr id="10244" name="Rectangle 4"/>
          <p:cNvSpPr>
            <a:spLocks noChangeArrowheads="1"/>
          </p:cNvSpPr>
          <p:nvPr/>
        </p:nvSpPr>
        <p:spPr bwMode="auto">
          <a:xfrm>
            <a:off x="3286125" y="4071938"/>
            <a:ext cx="2759075" cy="646112"/>
          </a:xfrm>
          <a:prstGeom prst="rect">
            <a:avLst/>
          </a:prstGeom>
          <a:noFill/>
          <a:ln w="9525">
            <a:noFill/>
            <a:miter lim="800000"/>
            <a:headEnd/>
            <a:tailEnd/>
          </a:ln>
        </p:spPr>
        <p:txBody>
          <a:bodyPr wrap="none" anchor="ctr">
            <a:spAutoFit/>
          </a:bodyPr>
          <a:lstStyle/>
          <a:p>
            <a:pPr algn="ctr" eaLnBrk="0" hangingPunct="0">
              <a:tabLst>
                <a:tab pos="149225" algn="l"/>
                <a:tab pos="598488" algn="l"/>
                <a:tab pos="688975" algn="l"/>
              </a:tabLst>
            </a:pPr>
            <a:r>
              <a:rPr lang="ar-EG" sz="3600" b="1">
                <a:solidFill>
                  <a:srgbClr val="0000FF"/>
                </a:solidFill>
                <a:latin typeface="Times New Roman" pitchFamily="18" charset="0"/>
              </a:rPr>
              <a:t>3</a:t>
            </a:r>
            <a:r>
              <a:rPr lang="ar-EG" sz="3600" b="1" u="sng">
                <a:solidFill>
                  <a:srgbClr val="0000FF"/>
                </a:solidFill>
                <a:latin typeface="Times New Roman" pitchFamily="18" charset="0"/>
              </a:rPr>
              <a:t>0</a:t>
            </a:r>
            <a:r>
              <a:rPr lang="ar-EG" sz="3600" b="1">
                <a:solidFill>
                  <a:srgbClr val="0000FF"/>
                </a:solidFill>
                <a:latin typeface="Times New Roman" pitchFamily="18" charset="0"/>
              </a:rPr>
              <a:t>15 ≈</a:t>
            </a:r>
            <a:r>
              <a:rPr lang="ar-EG" sz="3600" b="1">
                <a:solidFill>
                  <a:srgbClr val="CC0066"/>
                </a:solidFill>
                <a:latin typeface="Times New Roman" pitchFamily="18" charset="0"/>
              </a:rPr>
              <a:t> 3000</a:t>
            </a:r>
            <a:endParaRPr lang="ar-EG" sz="3600"/>
          </a:p>
        </p:txBody>
      </p:sp>
    </p:spTree>
  </p:cSld>
  <p:clrMapOvr>
    <a:masterClrMapping/>
  </p:clrMapOvr>
  <p:transitio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7041"/>
                                        </p:tgtEl>
                                        <p:attrNameLst>
                                          <p:attrName>style.visibility</p:attrName>
                                        </p:attrNameLst>
                                      </p:cBhvr>
                                      <p:to>
                                        <p:strVal val="visible"/>
                                      </p:to>
                                    </p:set>
                                    <p:animEffect transition="in" filter="box(in)">
                                      <p:cBhvr>
                                        <p:cTn id="10" dur="500"/>
                                        <p:tgtEl>
                                          <p:spTgt spid="87041"/>
                                        </p:tgtEl>
                                      </p:cBhvr>
                                    </p:animEffect>
                                  </p:childTnLst>
                                  <p:subTnLst>
                                    <p:audio>
                                      <p:cMediaNode>
                                        <p:cTn display="0" masterRel="sameClick">
                                          <p:stCondLst>
                                            <p:cond evt="begin" delay="0">
                                              <p:tn val="8"/>
                                            </p:cond>
                                          </p:stCondLst>
                                          <p:endCondLst>
                                            <p:cond evt="onStopAudio" delay="0">
                                              <p:tgtEl>
                                                <p:sldTgt/>
                                              </p:tgtEl>
                                            </p:cond>
                                          </p:endCondLst>
                                        </p:cTn>
                                        <p:tgtEl>
                                          <p:sndTgt r:embed="rId3" name="أعلى قمة في المملكة العربية السعودية هي قمة جبل السودة الواقع في الشمال الغربي.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fade">
                                      <p:cBhvr>
                                        <p:cTn id="15" dur="400" decel="100000"/>
                                        <p:tgtEl>
                                          <p:spTgt spid="10244"/>
                                        </p:tgtEl>
                                      </p:cBhvr>
                                    </p:animEffect>
                                    <p:anim calcmode="lin" valueType="num">
                                      <p:cBhvr>
                                        <p:cTn id="16" dur="400" decel="100000" fill="hold"/>
                                        <p:tgtEl>
                                          <p:spTgt spid="10244"/>
                                        </p:tgtEl>
                                        <p:attrNameLst>
                                          <p:attrName>style.rotation</p:attrName>
                                        </p:attrNameLst>
                                      </p:cBhvr>
                                      <p:tavLst>
                                        <p:tav tm="0">
                                          <p:val>
                                            <p:fltVal val="-90"/>
                                          </p:val>
                                        </p:tav>
                                        <p:tav tm="100000">
                                          <p:val>
                                            <p:fltVal val="0"/>
                                          </p:val>
                                        </p:tav>
                                      </p:tavLst>
                                    </p:anim>
                                    <p:anim calcmode="lin" valueType="num">
                                      <p:cBhvr>
                                        <p:cTn id="17" dur="400" decel="100000" fill="hold"/>
                                        <p:tgtEl>
                                          <p:spTgt spid="10244"/>
                                        </p:tgtEl>
                                        <p:attrNameLst>
                                          <p:attrName>ppt_x</p:attrName>
                                        </p:attrNameLst>
                                      </p:cBhvr>
                                      <p:tavLst>
                                        <p:tav tm="0">
                                          <p:val>
                                            <p:strVal val="#ppt_x+0.4"/>
                                          </p:val>
                                        </p:tav>
                                        <p:tav tm="100000">
                                          <p:val>
                                            <p:strVal val="#ppt_x-0.05"/>
                                          </p:val>
                                        </p:tav>
                                      </p:tavLst>
                                    </p:anim>
                                    <p:anim calcmode="lin" valueType="num">
                                      <p:cBhvr>
                                        <p:cTn id="18" dur="400" decel="100000" fill="hold"/>
                                        <p:tgtEl>
                                          <p:spTgt spid="10244"/>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10244"/>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1024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3015 ≈ 3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autoUpdateAnimBg="0"/>
      <p:bldP spid="102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a:off x="4572000" y="428625"/>
            <a:ext cx="3643313" cy="928688"/>
          </a:xfrm>
          <a:prstGeom prst="trapezoid">
            <a:avLst/>
          </a:prstGeom>
          <a:solidFill>
            <a:srgbClr val="CC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8800" b="1" dirty="0"/>
              <a:t>اسـتعد</a:t>
            </a:r>
          </a:p>
        </p:txBody>
      </p:sp>
      <p:grpSp>
        <p:nvGrpSpPr>
          <p:cNvPr id="3" name="Group 7"/>
          <p:cNvGrpSpPr>
            <a:grpSpLocks/>
          </p:cNvGrpSpPr>
          <p:nvPr/>
        </p:nvGrpSpPr>
        <p:grpSpPr bwMode="auto">
          <a:xfrm>
            <a:off x="1285875" y="1928813"/>
            <a:ext cx="5072063" cy="1535112"/>
            <a:chOff x="1285830" y="1928799"/>
            <a:chExt cx="5072123" cy="1535918"/>
          </a:xfrm>
        </p:grpSpPr>
        <p:sp>
          <p:nvSpPr>
            <p:cNvPr id="7" name="Flowchart: Stored Data 6"/>
            <p:cNvSpPr/>
            <p:nvPr/>
          </p:nvSpPr>
          <p:spPr>
            <a:xfrm rot="16200000">
              <a:off x="3089652" y="196415"/>
              <a:ext cx="1535918" cy="5000684"/>
            </a:xfrm>
            <a:prstGeom prst="flowChartOnlineStorage">
              <a:avLst/>
            </a:prstGeom>
            <a:blipFill>
              <a:blip r:embed="rId6">
                <a:lum bright="-14000" contrast="35000"/>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5132" name="Rectangle 2"/>
            <p:cNvSpPr>
              <a:spLocks noChangeArrowheads="1"/>
            </p:cNvSpPr>
            <p:nvPr/>
          </p:nvSpPr>
          <p:spPr bwMode="auto">
            <a:xfrm>
              <a:off x="1285830" y="2157340"/>
              <a:ext cx="5000697" cy="1200959"/>
            </a:xfrm>
            <a:prstGeom prst="rect">
              <a:avLst/>
            </a:prstGeom>
            <a:noFill/>
            <a:ln w="9525">
              <a:noFill/>
              <a:miter lim="800000"/>
              <a:headEnd/>
              <a:tailEnd/>
            </a:ln>
          </p:spPr>
          <p:txBody>
            <a:bodyPr>
              <a:spAutoFit/>
            </a:bodyPr>
            <a:lstStyle/>
            <a:p>
              <a:pPr algn="ctr"/>
              <a:r>
                <a:rPr lang="ar-EG" sz="3600" b="1">
                  <a:latin typeface="Calibri" pitchFamily="34" charset="0"/>
                </a:rPr>
                <a:t>تَزِنُ شَاحنةٌ وهي محملة 36554 كجم، فمَا وزنُها؟</a:t>
              </a:r>
            </a:p>
          </p:txBody>
        </p:sp>
      </p:grpSp>
      <p:pic>
        <p:nvPicPr>
          <p:cNvPr id="1026" name="Picture 2"/>
          <p:cNvPicPr>
            <a:picLocks noChangeAspect="1" noChangeArrowheads="1"/>
          </p:cNvPicPr>
          <p:nvPr/>
        </p:nvPicPr>
        <p:blipFill>
          <a:blip r:embed="rId7"/>
          <a:srcRect/>
          <a:stretch>
            <a:fillRect/>
          </a:stretch>
        </p:blipFill>
        <p:spPr bwMode="auto">
          <a:xfrm>
            <a:off x="785813" y="3500438"/>
            <a:ext cx="3830637" cy="1785937"/>
          </a:xfrm>
          <a:prstGeom prst="rect">
            <a:avLst/>
          </a:prstGeom>
          <a:noFill/>
          <a:ln w="9525">
            <a:noFill/>
            <a:miter lim="800000"/>
            <a:headEnd/>
            <a:tailEnd/>
          </a:ln>
        </p:spPr>
      </p:pic>
      <p:pic>
        <p:nvPicPr>
          <p:cNvPr id="5" name="Picture 4" descr="10ar04b.gif"/>
          <p:cNvPicPr>
            <a:picLocks noChangeAspect="1"/>
          </p:cNvPicPr>
          <p:nvPr/>
        </p:nvPicPr>
        <p:blipFill>
          <a:blip r:embed="rId8"/>
          <a:srcRect/>
          <a:stretch>
            <a:fillRect/>
          </a:stretch>
        </p:blipFill>
        <p:spPr bwMode="auto">
          <a:xfrm rot="7503237">
            <a:off x="3572669" y="686594"/>
            <a:ext cx="1463675" cy="935037"/>
          </a:xfrm>
          <a:prstGeom prst="rect">
            <a:avLst/>
          </a:prstGeom>
          <a:noFill/>
          <a:ln w="9525">
            <a:noFill/>
            <a:miter lim="800000"/>
            <a:headEnd/>
            <a:tailEnd/>
          </a:ln>
        </p:spPr>
      </p:pic>
      <p:grpSp>
        <p:nvGrpSpPr>
          <p:cNvPr id="4" name="Group 9"/>
          <p:cNvGrpSpPr>
            <a:grpSpLocks/>
          </p:cNvGrpSpPr>
          <p:nvPr/>
        </p:nvGrpSpPr>
        <p:grpSpPr bwMode="auto">
          <a:xfrm>
            <a:off x="785813" y="5429250"/>
            <a:ext cx="8001000" cy="1357313"/>
            <a:chOff x="785760" y="5429264"/>
            <a:chExt cx="8001082" cy="1357298"/>
          </a:xfrm>
        </p:grpSpPr>
        <p:sp>
          <p:nvSpPr>
            <p:cNvPr id="9" name="Flowchart: Terminator 8"/>
            <p:cNvSpPr/>
            <p:nvPr/>
          </p:nvSpPr>
          <p:spPr>
            <a:xfrm>
              <a:off x="785786" y="5429264"/>
              <a:ext cx="8001056" cy="1357298"/>
            </a:xfrm>
            <a:prstGeom prst="flowChartTerminator">
              <a:avLst/>
            </a:prstGeom>
            <a:ln w="76200">
              <a:solidFill>
                <a:schemeClr val="tx1"/>
              </a:solidFill>
            </a:ln>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endParaRPr lang="ar-EG"/>
            </a:p>
          </p:txBody>
        </p:sp>
        <p:sp>
          <p:nvSpPr>
            <p:cNvPr id="5130" name="Rectangle 5"/>
            <p:cNvSpPr>
              <a:spLocks noChangeArrowheads="1"/>
            </p:cNvSpPr>
            <p:nvPr/>
          </p:nvSpPr>
          <p:spPr bwMode="auto">
            <a:xfrm>
              <a:off x="785760" y="5500702"/>
              <a:ext cx="7715358" cy="1077206"/>
            </a:xfrm>
            <a:prstGeom prst="rect">
              <a:avLst/>
            </a:prstGeom>
            <a:noFill/>
            <a:ln w="9525">
              <a:noFill/>
              <a:miter lim="800000"/>
              <a:headEnd/>
              <a:tailEnd/>
            </a:ln>
          </p:spPr>
          <p:txBody>
            <a:bodyPr>
              <a:spAutoFit/>
            </a:bodyPr>
            <a:lstStyle/>
            <a:p>
              <a:r>
                <a:rPr lang="ar-EG" sz="3200" b="1">
                  <a:latin typeface="Calibri" pitchFamily="34" charset="0"/>
                </a:rPr>
                <a:t>عندمَا لا تحتاجُ إلى إجابةٍ دقيقةٍ، فإنَّكَ تقومُ </a:t>
              </a:r>
              <a:r>
                <a:rPr lang="ar-EG" sz="3200" b="1">
                  <a:solidFill>
                    <a:srgbClr val="FF0000"/>
                  </a:solidFill>
                  <a:latin typeface="Calibri" pitchFamily="34" charset="0"/>
                </a:rPr>
                <a:t>بِتقدِيرِها </a:t>
              </a:r>
              <a:r>
                <a:rPr lang="ar-EG" sz="3200" b="1">
                  <a:latin typeface="Calibri" pitchFamily="34" charset="0"/>
                </a:rPr>
                <a:t>باستعمال التقريب، ويمكنُكَ استعمالُ خطِّ الأعدادِ </a:t>
              </a:r>
              <a:r>
                <a:rPr lang="ar-EG" sz="3200" b="1">
                  <a:solidFill>
                    <a:srgbClr val="FF0000"/>
                  </a:solidFill>
                  <a:latin typeface="Calibri" pitchFamily="34" charset="0"/>
                </a:rPr>
                <a:t>للتقريبِ</a:t>
              </a:r>
              <a:r>
                <a:rPr lang="ar-EG" sz="3200" b="1">
                  <a:latin typeface="Calibri" pitchFamily="34" charset="0"/>
                </a:rPr>
                <a:t>.</a:t>
              </a:r>
            </a:p>
          </p:txBody>
        </p:sp>
      </p:grpSp>
    </p:spTree>
  </p:cSld>
  <p:clrMapOvr>
    <a:masterClrMapping/>
  </p:clrMapOvr>
  <p:transition>
    <p:cover dir="ld"/>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د.wav"/>
                                        </p:tgtEl>
                                      </p:cMediaNode>
                                    </p:audio>
                                  </p:sub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style.rotation</p:attrName>
                                        </p:attrNameLst>
                                      </p:cBhvr>
                                      <p:tavLst>
                                        <p:tav tm="0">
                                          <p:val>
                                            <p:fltVal val="720"/>
                                          </p:val>
                                        </p:tav>
                                        <p:tav tm="100000">
                                          <p:val>
                                            <p:fltVal val="0"/>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ppt_w</p:attrName>
                                        </p:attrNameLst>
                                      </p:cBhvr>
                                      <p:tavLst>
                                        <p:tav tm="0">
                                          <p:val>
                                            <p:fltVal val="0"/>
                                          </p:val>
                                        </p:tav>
                                        <p:tav tm="100000">
                                          <p:val>
                                            <p:strVal val="#ppt_w"/>
                                          </p:val>
                                        </p:tav>
                                      </p:tavLst>
                                    </p:anim>
                                  </p:childTnLst>
                                </p:cTn>
                              </p:par>
                              <p:par>
                                <p:cTn id="17" presetID="2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5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Scale>
                                      <p:cBhvr>
                                        <p:cTn id="22"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3"/>
                                        </p:tgtEl>
                                        <p:attrNameLst>
                                          <p:attrName>ppt_x</p:attrName>
                                          <p:attrName>ppt_y</p:attrName>
                                        </p:attrNameLst>
                                      </p:cBhvr>
                                    </p:animMotion>
                                    <p:animEffect transition="in" filter="fade">
                                      <p:cBhvr>
                                        <p:cTn id="24"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4" name="تَزِنُ شَاحنةٌ وهي محملة.wav"/>
                                        </p:tgtEl>
                                      </p:cMediaNode>
                                    </p:audio>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4)">
                                      <p:cBhvr>
                                        <p:cTn id="29" dur="500"/>
                                        <p:tgtEl>
                                          <p:spTgt spid="4"/>
                                        </p:tgtEl>
                                      </p:cBhvr>
                                    </p:animEffect>
                                  </p:childTnLst>
                                  <p:subTnLst>
                                    <p:audio>
                                      <p:cMediaNode>
                                        <p:cTn display="0" masterRel="sameClick">
                                          <p:stCondLst>
                                            <p:cond evt="begin" delay="0">
                                              <p:tn val="27"/>
                                            </p:cond>
                                          </p:stCondLst>
                                          <p:endCondLst>
                                            <p:cond evt="onStopAudio" delay="0">
                                              <p:tgtEl>
                                                <p:sldTgt/>
                                              </p:tgtEl>
                                            </p:cond>
                                          </p:endCondLst>
                                        </p:cTn>
                                        <p:tgtEl>
                                          <p:sndTgt r:embed="rId5" name="عندمَا لا تحتاجُ إلى إجابةٍ دقيقةٍ، فإنَّكَ تقومُ بِتقدِيرِها باستعمال التقري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214313" y="3143250"/>
            <a:ext cx="8572500" cy="1643063"/>
          </a:xfrm>
          <a:prstGeom prst="roundRect">
            <a:avLst/>
          </a:prstGeom>
          <a:gradFill flip="none" rotWithShape="1">
            <a:gsLst>
              <a:gs pos="0">
                <a:srgbClr val="FFC000"/>
              </a:gs>
              <a:gs pos="50000">
                <a:srgbClr val="00FF00"/>
              </a:gs>
              <a:gs pos="100000">
                <a:srgbClr val="FFC000"/>
              </a:gs>
            </a:gsLst>
            <a:lin ang="135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 name="Vertical Scroll 1"/>
          <p:cNvSpPr/>
          <p:nvPr/>
        </p:nvSpPr>
        <p:spPr bwMode="auto">
          <a:xfrm>
            <a:off x="2428875" y="214313"/>
            <a:ext cx="6357938" cy="1143000"/>
          </a:xfrm>
          <a:prstGeom prst="verticalScroll">
            <a:avLst/>
          </a:prstGeom>
          <a:solidFill>
            <a:srgbClr val="FF0000"/>
          </a:solidFill>
          <a:ln w="38100">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l" fontAlgn="auto">
              <a:spcBef>
                <a:spcPts val="0"/>
              </a:spcBef>
              <a:spcAft>
                <a:spcPts val="0"/>
              </a:spcAft>
              <a:defRPr/>
            </a:pPr>
            <a:r>
              <a:rPr lang="ar-EG" sz="5400" b="1" dirty="0"/>
              <a:t>مثال من واقع الحياة </a:t>
            </a:r>
          </a:p>
        </p:txBody>
      </p:sp>
      <p:sp>
        <p:nvSpPr>
          <p:cNvPr id="5" name="Rounded Rectangle 4"/>
          <p:cNvSpPr/>
          <p:nvPr/>
        </p:nvSpPr>
        <p:spPr>
          <a:xfrm rot="20508635">
            <a:off x="171450" y="627063"/>
            <a:ext cx="2286000" cy="642937"/>
          </a:xfrm>
          <a:prstGeom prst="roundRect">
            <a:avLst/>
          </a:prstGeom>
          <a:solidFill>
            <a:srgbClr val="00FFFF"/>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rgbClr val="6600CC"/>
                </a:solidFill>
              </a:rPr>
              <a:t>تقريبُ الأعدادِ</a:t>
            </a:r>
          </a:p>
        </p:txBody>
      </p:sp>
      <p:sp>
        <p:nvSpPr>
          <p:cNvPr id="6" name="Rectangle 5"/>
          <p:cNvSpPr>
            <a:spLocks noChangeArrowheads="1"/>
          </p:cNvSpPr>
          <p:nvPr/>
        </p:nvSpPr>
        <p:spPr bwMode="auto">
          <a:xfrm>
            <a:off x="500063" y="1857375"/>
            <a:ext cx="5881687" cy="584200"/>
          </a:xfrm>
          <a:prstGeom prst="rect">
            <a:avLst/>
          </a:prstGeom>
          <a:noFill/>
          <a:ln w="9525">
            <a:noFill/>
            <a:miter lim="800000"/>
            <a:headEnd/>
            <a:tailEnd/>
          </a:ln>
        </p:spPr>
        <p:txBody>
          <a:bodyPr wrap="none">
            <a:spAutoFit/>
          </a:bodyPr>
          <a:lstStyle/>
          <a:p>
            <a:r>
              <a:rPr lang="ar-EG" sz="3200" b="1">
                <a:latin typeface="Calibri" pitchFamily="34" charset="0"/>
              </a:rPr>
              <a:t>القياس: قرِّبْ وَزْنَ الشَّاحنةِ إلى أقربِ ألْفٍ.</a:t>
            </a:r>
            <a:endParaRPr lang="ar-EG" sz="3200">
              <a:latin typeface="Calibri" pitchFamily="34" charset="0"/>
            </a:endParaRPr>
          </a:p>
        </p:txBody>
      </p:sp>
      <p:grpSp>
        <p:nvGrpSpPr>
          <p:cNvPr id="3" name="Group 31"/>
          <p:cNvGrpSpPr>
            <a:grpSpLocks/>
          </p:cNvGrpSpPr>
          <p:nvPr/>
        </p:nvGrpSpPr>
        <p:grpSpPr bwMode="auto">
          <a:xfrm>
            <a:off x="428625" y="3181350"/>
            <a:ext cx="8215313" cy="1533525"/>
            <a:chOff x="285720" y="3824591"/>
            <a:chExt cx="8215370" cy="1533235"/>
          </a:xfrm>
        </p:grpSpPr>
        <p:grpSp>
          <p:nvGrpSpPr>
            <p:cNvPr id="6156" name="Group 6"/>
            <p:cNvGrpSpPr>
              <a:grpSpLocks/>
            </p:cNvGrpSpPr>
            <p:nvPr/>
          </p:nvGrpSpPr>
          <p:grpSpPr bwMode="auto">
            <a:xfrm>
              <a:off x="285720" y="3824591"/>
              <a:ext cx="8215370" cy="1533235"/>
              <a:chOff x="428596" y="3714752"/>
              <a:chExt cx="8215370" cy="1533235"/>
            </a:xfrm>
          </p:grpSpPr>
          <p:grpSp>
            <p:nvGrpSpPr>
              <p:cNvPr id="6160" name="Group 25"/>
              <p:cNvGrpSpPr>
                <a:grpSpLocks/>
              </p:cNvGrpSpPr>
              <p:nvPr/>
            </p:nvGrpSpPr>
            <p:grpSpPr bwMode="auto">
              <a:xfrm>
                <a:off x="500034" y="3714752"/>
                <a:ext cx="8001056" cy="896066"/>
                <a:chOff x="500034" y="3714752"/>
                <a:chExt cx="8001056" cy="896066"/>
              </a:xfrm>
            </p:grpSpPr>
            <p:cxnSp>
              <p:nvCxnSpPr>
                <p:cNvPr id="14" name="Straight Arrow Connector 13"/>
                <p:cNvCxnSpPr/>
                <p:nvPr/>
              </p:nvCxnSpPr>
              <p:spPr>
                <a:xfrm rot="10800000">
                  <a:off x="500034" y="4428992"/>
                  <a:ext cx="8001056"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731185" y="4411533"/>
                  <a:ext cx="3968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160475" y="4412327"/>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803153" y="4412327"/>
                  <a:ext cx="396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231517" y="4412327"/>
                  <a:ext cx="396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588575" y="4412327"/>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872607" y="4412327"/>
                  <a:ext cx="396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159815" y="4412327"/>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515286" y="4412327"/>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873931" y="4412327"/>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76" name="TextBox 24"/>
                <p:cNvSpPr txBox="1">
                  <a:spLocks noChangeArrowheads="1"/>
                </p:cNvSpPr>
                <p:nvPr/>
              </p:nvSpPr>
              <p:spPr bwMode="auto">
                <a:xfrm>
                  <a:off x="4286248" y="371475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36554</a:t>
                  </a:r>
                </a:p>
              </p:txBody>
            </p:sp>
            <p:sp>
              <p:nvSpPr>
                <p:cNvPr id="27" name="Oval 26"/>
                <p:cNvSpPr/>
                <p:nvPr/>
              </p:nvSpPr>
              <p:spPr>
                <a:xfrm>
                  <a:off x="4857751" y="4354394"/>
                  <a:ext cx="107951" cy="1079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6161" name="TextBox 8"/>
              <p:cNvSpPr txBox="1">
                <a:spLocks noChangeArrowheads="1"/>
              </p:cNvSpPr>
              <p:nvPr/>
            </p:nvSpPr>
            <p:spPr bwMode="auto">
              <a:xfrm>
                <a:off x="7429520" y="478632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37000</a:t>
                </a:r>
              </a:p>
            </p:txBody>
          </p:sp>
          <p:sp>
            <p:nvSpPr>
              <p:cNvPr id="6162" name="TextBox 9"/>
              <p:cNvSpPr txBox="1">
                <a:spLocks noChangeArrowheads="1"/>
              </p:cNvSpPr>
              <p:nvPr/>
            </p:nvSpPr>
            <p:spPr bwMode="auto">
              <a:xfrm>
                <a:off x="6143636" y="478632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36800</a:t>
                </a:r>
              </a:p>
            </p:txBody>
          </p:sp>
          <p:sp>
            <p:nvSpPr>
              <p:cNvPr id="6163" name="TextBox 10"/>
              <p:cNvSpPr txBox="1">
                <a:spLocks noChangeArrowheads="1"/>
              </p:cNvSpPr>
              <p:nvPr/>
            </p:nvSpPr>
            <p:spPr bwMode="auto">
              <a:xfrm>
                <a:off x="4643438" y="478632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36600</a:t>
                </a:r>
              </a:p>
            </p:txBody>
          </p:sp>
          <p:sp>
            <p:nvSpPr>
              <p:cNvPr id="6164" name="TextBox 11"/>
              <p:cNvSpPr txBox="1">
                <a:spLocks noChangeArrowheads="1"/>
              </p:cNvSpPr>
              <p:nvPr/>
            </p:nvSpPr>
            <p:spPr bwMode="auto">
              <a:xfrm>
                <a:off x="3357554" y="478632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36400</a:t>
                </a:r>
              </a:p>
            </p:txBody>
          </p:sp>
          <p:sp>
            <p:nvSpPr>
              <p:cNvPr id="6165" name="TextBox 12"/>
              <p:cNvSpPr txBox="1">
                <a:spLocks noChangeArrowheads="1"/>
              </p:cNvSpPr>
              <p:nvPr/>
            </p:nvSpPr>
            <p:spPr bwMode="auto">
              <a:xfrm>
                <a:off x="428596" y="4786322"/>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36000</a:t>
                </a:r>
              </a:p>
            </p:txBody>
          </p:sp>
        </p:grpSp>
        <p:cxnSp>
          <p:nvCxnSpPr>
            <p:cNvPr id="29" name="Straight Connector 28"/>
            <p:cNvCxnSpPr/>
            <p:nvPr/>
          </p:nvCxnSpPr>
          <p:spPr>
            <a:xfrm rot="5400000">
              <a:off x="6374657" y="4515817"/>
              <a:ext cx="396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874460" y="4522166"/>
              <a:ext cx="3968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59" name="TextBox 30"/>
            <p:cNvSpPr txBox="1">
              <a:spLocks noChangeArrowheads="1"/>
            </p:cNvSpPr>
            <p:nvPr/>
          </p:nvSpPr>
          <p:spPr bwMode="auto">
            <a:xfrm>
              <a:off x="1714480" y="4896161"/>
              <a:ext cx="1214446" cy="461665"/>
            </a:xfrm>
            <a:prstGeom prst="rect">
              <a:avLst/>
            </a:prstGeom>
            <a:noFill/>
            <a:ln w="9525">
              <a:noFill/>
              <a:miter lim="800000"/>
              <a:headEnd/>
              <a:tailEnd/>
            </a:ln>
          </p:spPr>
          <p:txBody>
            <a:bodyPr>
              <a:spAutoFit/>
            </a:bodyPr>
            <a:lstStyle/>
            <a:p>
              <a:pPr algn="ctr"/>
              <a:r>
                <a:rPr lang="ar-EG" sz="2400" b="1">
                  <a:latin typeface="Calibri" pitchFamily="34" charset="0"/>
                </a:rPr>
                <a:t>36200</a:t>
              </a:r>
            </a:p>
          </p:txBody>
        </p:sp>
      </p:grpSp>
      <p:grpSp>
        <p:nvGrpSpPr>
          <p:cNvPr id="8" name="Group 37"/>
          <p:cNvGrpSpPr>
            <a:grpSpLocks/>
          </p:cNvGrpSpPr>
          <p:nvPr/>
        </p:nvGrpSpPr>
        <p:grpSpPr bwMode="auto">
          <a:xfrm>
            <a:off x="500063" y="5072063"/>
            <a:ext cx="7786687" cy="1500187"/>
            <a:chOff x="357158" y="5143512"/>
            <a:chExt cx="7786742" cy="1500198"/>
          </a:xfrm>
        </p:grpSpPr>
        <p:sp>
          <p:nvSpPr>
            <p:cNvPr id="37" name="Flowchart: Stored Data 36"/>
            <p:cNvSpPr/>
            <p:nvPr/>
          </p:nvSpPr>
          <p:spPr>
            <a:xfrm>
              <a:off x="357158" y="5143512"/>
              <a:ext cx="7786742" cy="1500198"/>
            </a:xfrm>
            <a:prstGeom prst="flowChartOnlineStorag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b="1" dirty="0"/>
            </a:p>
          </p:txBody>
        </p:sp>
        <p:sp>
          <p:nvSpPr>
            <p:cNvPr id="33" name="Rectangle 32"/>
            <p:cNvSpPr/>
            <p:nvPr/>
          </p:nvSpPr>
          <p:spPr>
            <a:xfrm>
              <a:off x="785786" y="5214950"/>
              <a:ext cx="6000792" cy="1384310"/>
            </a:xfrm>
            <a:prstGeom prst="rect">
              <a:avLst/>
            </a:prstGeom>
          </p:spPr>
          <p:txBody>
            <a:bodyPr>
              <a:spAutoFit/>
            </a:bodyPr>
            <a:lstStyle/>
            <a:p>
              <a:pPr fontAlgn="auto">
                <a:spcBef>
                  <a:spcPts val="0"/>
                </a:spcBef>
                <a:spcAft>
                  <a:spcPts val="0"/>
                </a:spcAft>
                <a:defRPr/>
              </a:pPr>
              <a:r>
                <a:rPr lang="ar-EG" sz="2800" b="1" dirty="0">
                  <a:latin typeface="+mn-lt"/>
                  <a:cs typeface="+mn-cs"/>
                </a:rPr>
                <a:t>اُنظرْ إلى خطِّ الأعدادِ، سَتُلاحِظُ أنَّ العددَ 36554 أقربُ إلى العددِ 37000 مِنْهُ إلى العددِ 36000؛ لِذَا، فَإِنَّ العددَ 36554 يُقرَّبُ إلى العدد 37000.</a:t>
              </a:r>
            </a:p>
          </p:txBody>
        </p:sp>
      </p:grpSp>
    </p:spTree>
  </p:cSld>
  <p:clrMapOvr>
    <a:masterClrMapping/>
  </p:clrMapOvr>
  <p:transition>
    <p:cover dir="ru"/>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ثال من واقع الحيا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تقريب الأعداد.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القياس قرِّبْ وَزْنَ الشَّاحنةِ إلى أقربِ ألْفٍ.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36554.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7" name="اُنظرْ إلى خطِّ الأعدادِ، سَتُلاحِظُ أنَّ العددَ 36554 أقربُ إلى العد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24" y="500042"/>
            <a:ext cx="6286544" cy="523220"/>
          </a:xfrm>
          <a:prstGeom prst="rect">
            <a:avLst/>
          </a:prstGeom>
          <a:ln w="57150">
            <a:solidFill>
              <a:srgbClr val="6600CC"/>
            </a:solidFill>
          </a:ln>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ar-EG" sz="2800" b="1" dirty="0">
                <a:solidFill>
                  <a:srgbClr val="FFFF00"/>
                </a:solidFill>
              </a:rPr>
              <a:t>يمكِنُكَ استعمالُ القِيمةِ المنزليةِ لتقرِيبِ الأعدادِ أيضاً.</a:t>
            </a:r>
          </a:p>
        </p:txBody>
      </p:sp>
      <p:grpSp>
        <p:nvGrpSpPr>
          <p:cNvPr id="9" name="Group 8"/>
          <p:cNvGrpSpPr>
            <a:grpSpLocks/>
          </p:cNvGrpSpPr>
          <p:nvPr/>
        </p:nvGrpSpPr>
        <p:grpSpPr bwMode="auto">
          <a:xfrm>
            <a:off x="4214813" y="1214438"/>
            <a:ext cx="4143375" cy="1509712"/>
            <a:chOff x="4214810" y="1214422"/>
            <a:chExt cx="4143404" cy="1509722"/>
          </a:xfrm>
        </p:grpSpPr>
        <p:sp>
          <p:nvSpPr>
            <p:cNvPr id="8" name="Heart 7"/>
            <p:cNvSpPr/>
            <p:nvPr/>
          </p:nvSpPr>
          <p:spPr>
            <a:xfrm>
              <a:off x="4214810" y="1366823"/>
              <a:ext cx="4143404" cy="1357321"/>
            </a:xfrm>
            <a:prstGeom prst="heart">
              <a:avLst/>
            </a:prstGeom>
            <a:solidFill>
              <a:srgbClr val="C00000"/>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b="1" dirty="0">
                <a:solidFill>
                  <a:schemeClr val="tx1"/>
                </a:solidFill>
              </a:endParaRPr>
            </a:p>
          </p:txBody>
        </p:sp>
        <p:sp>
          <p:nvSpPr>
            <p:cNvPr id="3" name="Heart 2"/>
            <p:cNvSpPr/>
            <p:nvPr/>
          </p:nvSpPr>
          <p:spPr>
            <a:xfrm>
              <a:off x="4214810" y="1214422"/>
              <a:ext cx="4143404" cy="1357321"/>
            </a:xfrm>
            <a:prstGeom prst="heart">
              <a:avLst/>
            </a:prstGeom>
            <a:solidFill>
              <a:srgbClr val="000066"/>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bg1"/>
                  </a:solidFill>
                </a:rPr>
                <a:t>تَقْريبُ الأَعْدادِ</a:t>
              </a:r>
            </a:p>
          </p:txBody>
        </p:sp>
      </p:grpSp>
      <p:sp>
        <p:nvSpPr>
          <p:cNvPr id="4" name="Left Arrow 3"/>
          <p:cNvSpPr/>
          <p:nvPr/>
        </p:nvSpPr>
        <p:spPr>
          <a:xfrm rot="20442661">
            <a:off x="6284068" y="2748756"/>
            <a:ext cx="2143140" cy="1214446"/>
          </a:xfrm>
          <a:prstGeom prst="leftArrow">
            <a:avLst/>
          </a:prstGeom>
          <a:gradFill>
            <a:gsLst>
              <a:gs pos="0">
                <a:srgbClr val="FF0000"/>
              </a:gs>
              <a:gs pos="13000">
                <a:srgbClr val="FF0000"/>
              </a:gs>
              <a:gs pos="21001">
                <a:srgbClr val="00FF00"/>
              </a:gs>
              <a:gs pos="63000">
                <a:srgbClr val="FFC000"/>
              </a:gs>
              <a:gs pos="67000">
                <a:srgbClr val="FF0000"/>
              </a:gs>
              <a:gs pos="80000">
                <a:srgbClr val="0000FF"/>
              </a:gs>
              <a:gs pos="82001">
                <a:srgbClr val="B43E85"/>
              </a:gs>
              <a:gs pos="100000">
                <a:srgbClr val="C00000"/>
              </a:gs>
            </a:gsLst>
            <a:lin ang="13500000" scaled="0"/>
          </a:gra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chemeClr val="tx1"/>
                </a:solidFill>
              </a:rPr>
              <a:t>الخُطوةُ 1:</a:t>
            </a:r>
          </a:p>
        </p:txBody>
      </p:sp>
      <p:grpSp>
        <p:nvGrpSpPr>
          <p:cNvPr id="11" name="Group 10"/>
          <p:cNvGrpSpPr/>
          <p:nvPr/>
        </p:nvGrpSpPr>
        <p:grpSpPr>
          <a:xfrm>
            <a:off x="857224" y="2786058"/>
            <a:ext cx="5286412" cy="1714512"/>
            <a:chOff x="857224" y="2786058"/>
            <a:chExt cx="5286412" cy="1714512"/>
          </a:xfrm>
          <a:effectLst>
            <a:glow rad="139700">
              <a:schemeClr val="accent1">
                <a:satMod val="175000"/>
                <a:alpha val="40000"/>
              </a:schemeClr>
            </a:glow>
          </a:effectLst>
        </p:grpSpPr>
        <p:sp>
          <p:nvSpPr>
            <p:cNvPr id="10" name="Wave 9"/>
            <p:cNvSpPr/>
            <p:nvPr/>
          </p:nvSpPr>
          <p:spPr>
            <a:xfrm>
              <a:off x="857224" y="2786058"/>
              <a:ext cx="5286412" cy="1714512"/>
            </a:xfrm>
            <a:prstGeom prst="wave">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5" name="Rectangle 4"/>
            <p:cNvSpPr/>
            <p:nvPr/>
          </p:nvSpPr>
          <p:spPr>
            <a:xfrm>
              <a:off x="857224" y="3214686"/>
              <a:ext cx="5115575" cy="1077218"/>
            </a:xfrm>
            <a:prstGeom prst="rect">
              <a:avLst/>
            </a:prstGeom>
          </p:spPr>
          <p:txBody>
            <a:bodyPr>
              <a:spAutoFit/>
            </a:bodyPr>
            <a:lstStyle/>
            <a:p>
              <a:pPr fontAlgn="auto">
                <a:spcBef>
                  <a:spcPts val="0"/>
                </a:spcBef>
                <a:spcAft>
                  <a:spcPts val="0"/>
                </a:spcAft>
                <a:defRPr/>
              </a:pPr>
              <a:r>
                <a:rPr lang="ar-EG" sz="3200" b="1" dirty="0">
                  <a:latin typeface="+mn-lt"/>
                  <a:cs typeface="+mn-cs"/>
                </a:rPr>
                <a:t>ضعْ خطًّا تحتَ الرَّقْمِ في المنزلةِ الَّتي سيتمُّ التقريبُ إليهَا.</a:t>
              </a:r>
            </a:p>
          </p:txBody>
        </p:sp>
      </p:grpSp>
      <p:sp>
        <p:nvSpPr>
          <p:cNvPr id="6" name="Left Arrow 5"/>
          <p:cNvSpPr/>
          <p:nvPr/>
        </p:nvSpPr>
        <p:spPr>
          <a:xfrm rot="20442661">
            <a:off x="6436468" y="4394995"/>
            <a:ext cx="2143140" cy="1214446"/>
          </a:xfrm>
          <a:prstGeom prst="leftArrow">
            <a:avLst/>
          </a:prstGeom>
          <a:gradFill>
            <a:gsLst>
              <a:gs pos="0">
                <a:srgbClr val="FF0000"/>
              </a:gs>
              <a:gs pos="13000">
                <a:srgbClr val="FF0000"/>
              </a:gs>
              <a:gs pos="21001">
                <a:srgbClr val="00FF00"/>
              </a:gs>
              <a:gs pos="63000">
                <a:srgbClr val="FFC000"/>
              </a:gs>
              <a:gs pos="67000">
                <a:srgbClr val="FF0000"/>
              </a:gs>
              <a:gs pos="80000">
                <a:srgbClr val="0000FF"/>
              </a:gs>
              <a:gs pos="82001">
                <a:srgbClr val="B43E85"/>
              </a:gs>
              <a:gs pos="100000">
                <a:srgbClr val="C00000"/>
              </a:gs>
            </a:gsLst>
            <a:lin ang="13500000" scaled="0"/>
          </a:gra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chemeClr val="tx1"/>
                </a:solidFill>
              </a:rPr>
              <a:t>الخُطوةُ 2:</a:t>
            </a:r>
          </a:p>
        </p:txBody>
      </p:sp>
      <p:grpSp>
        <p:nvGrpSpPr>
          <p:cNvPr id="13" name="Group 12"/>
          <p:cNvGrpSpPr/>
          <p:nvPr/>
        </p:nvGrpSpPr>
        <p:grpSpPr>
          <a:xfrm>
            <a:off x="785786" y="4500570"/>
            <a:ext cx="5357850" cy="1785950"/>
            <a:chOff x="785786" y="4500570"/>
            <a:chExt cx="5357850" cy="1785950"/>
          </a:xfrm>
          <a:effectLst>
            <a:glow rad="139700">
              <a:schemeClr val="accent1">
                <a:satMod val="175000"/>
                <a:alpha val="40000"/>
              </a:schemeClr>
            </a:glow>
          </a:effectLst>
        </p:grpSpPr>
        <p:sp>
          <p:nvSpPr>
            <p:cNvPr id="12" name="Wave 11"/>
            <p:cNvSpPr/>
            <p:nvPr/>
          </p:nvSpPr>
          <p:spPr>
            <a:xfrm>
              <a:off x="785786" y="4500570"/>
              <a:ext cx="5357850" cy="1785950"/>
            </a:xfrm>
            <a:prstGeom prst="wave">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7" name="Rectangle 6"/>
            <p:cNvSpPr/>
            <p:nvPr/>
          </p:nvSpPr>
          <p:spPr>
            <a:xfrm>
              <a:off x="785786" y="4923550"/>
              <a:ext cx="5214942" cy="1077218"/>
            </a:xfrm>
            <a:prstGeom prst="rect">
              <a:avLst/>
            </a:prstGeom>
          </p:spPr>
          <p:txBody>
            <a:bodyPr>
              <a:spAutoFit/>
            </a:bodyPr>
            <a:lstStyle/>
            <a:p>
              <a:pPr fontAlgn="auto">
                <a:spcBef>
                  <a:spcPts val="0"/>
                </a:spcBef>
                <a:spcAft>
                  <a:spcPts val="0"/>
                </a:spcAft>
                <a:defRPr/>
              </a:pPr>
              <a:r>
                <a:rPr lang="ar-EG" sz="3200" b="1" dirty="0">
                  <a:latin typeface="+mn-lt"/>
                  <a:cs typeface="+mn-cs"/>
                </a:rPr>
                <a:t>اُنظرْ إلى الرَّقمِ الذي عن يمينِ المنزلةِ التي سيتمُّ التقريبُ إليهَا.</a:t>
              </a:r>
            </a:p>
          </p:txBody>
        </p:sp>
      </p:grpSp>
      <p:sp>
        <p:nvSpPr>
          <p:cNvPr id="16" name="Oval Callout 1"/>
          <p:cNvSpPr/>
          <p:nvPr/>
        </p:nvSpPr>
        <p:spPr>
          <a:xfrm>
            <a:off x="0" y="1071546"/>
            <a:ext cx="2714644" cy="1214446"/>
          </a:xfrm>
          <a:prstGeom prst="wedgeEllipseCallout">
            <a:avLst>
              <a:gd name="adj1" fmla="val 99812"/>
              <a:gd name="adj2" fmla="val 16516"/>
            </a:avLst>
          </a:prstGeom>
          <a:solidFill>
            <a:srgbClr val="FF0000"/>
          </a:solidFill>
          <a:ln w="38100">
            <a:solidFill>
              <a:srgbClr val="0000FF"/>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3200" b="1" dirty="0">
                <a:solidFill>
                  <a:schemeClr val="tx1"/>
                </a:solidFill>
              </a:rPr>
              <a:t>مفهوم أساسي</a:t>
            </a:r>
          </a:p>
        </p:txBody>
      </p:sp>
    </p:spTree>
  </p:cSld>
  <p:clrMapOvr>
    <a:masterClrMapping/>
  </p:clrMapOvr>
  <p:transition>
    <p:split dir="in"/>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يمكِنُكَ استعمالُ القِيمةِ المنزليةِ لتقرِيبِ الأعدادِ أيضاً.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مفهوم أساسي.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تقريب الأعداد.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الخطوة 1.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ضعْ خطًّا تحتَ الرَّقْمِ في المنزلةِ الَّتي سيتمُّ التقريبُ إليهَا.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الخطوة 2.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اُنظرْ إلى الرَّقمِ الذي عن يمينِ المنزلةِ التي سيتمُّ التقريبُ إلي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rot="20442661">
            <a:off x="6498382" y="1177120"/>
            <a:ext cx="2143140" cy="1214446"/>
          </a:xfrm>
          <a:prstGeom prst="leftArrow">
            <a:avLst/>
          </a:prstGeom>
          <a:gradFill>
            <a:gsLst>
              <a:gs pos="0">
                <a:srgbClr val="FF0000"/>
              </a:gs>
              <a:gs pos="13000">
                <a:srgbClr val="FF0000"/>
              </a:gs>
              <a:gs pos="21001">
                <a:srgbClr val="00FF00"/>
              </a:gs>
              <a:gs pos="63000">
                <a:srgbClr val="FFC000"/>
              </a:gs>
              <a:gs pos="67000">
                <a:srgbClr val="FF0000"/>
              </a:gs>
              <a:gs pos="80000">
                <a:srgbClr val="0000FF"/>
              </a:gs>
              <a:gs pos="82001">
                <a:srgbClr val="B43E85"/>
              </a:gs>
              <a:gs pos="100000">
                <a:srgbClr val="C00000"/>
              </a:gs>
            </a:gsLst>
            <a:lin ang="13500000" scaled="0"/>
          </a:gra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chemeClr val="tx1"/>
                </a:solidFill>
              </a:rPr>
              <a:t>الخُطوةُ 3:</a:t>
            </a:r>
          </a:p>
        </p:txBody>
      </p:sp>
      <p:grpSp>
        <p:nvGrpSpPr>
          <p:cNvPr id="7" name="Group 6"/>
          <p:cNvGrpSpPr/>
          <p:nvPr/>
        </p:nvGrpSpPr>
        <p:grpSpPr>
          <a:xfrm>
            <a:off x="642910" y="571480"/>
            <a:ext cx="5643602" cy="2928958"/>
            <a:chOff x="642910" y="357166"/>
            <a:chExt cx="5643602" cy="2928958"/>
          </a:xfrm>
          <a:effectLst>
            <a:glow rad="139700">
              <a:schemeClr val="accent1">
                <a:satMod val="175000"/>
                <a:alpha val="40000"/>
              </a:schemeClr>
            </a:glow>
          </a:effectLst>
        </p:grpSpPr>
        <p:sp>
          <p:nvSpPr>
            <p:cNvPr id="6" name="Wave 5"/>
            <p:cNvSpPr/>
            <p:nvPr/>
          </p:nvSpPr>
          <p:spPr>
            <a:xfrm>
              <a:off x="642910" y="357166"/>
              <a:ext cx="5643602" cy="2928958"/>
            </a:xfrm>
            <a:prstGeom prst="wave">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3" name="Rectangle 2"/>
            <p:cNvSpPr/>
            <p:nvPr/>
          </p:nvSpPr>
          <p:spPr>
            <a:xfrm>
              <a:off x="642910" y="1073522"/>
              <a:ext cx="5500726" cy="2062103"/>
            </a:xfrm>
            <a:prstGeom prst="rect">
              <a:avLst/>
            </a:prstGeom>
          </p:spPr>
          <p:txBody>
            <a:bodyPr>
              <a:spAutoFit/>
            </a:bodyPr>
            <a:lstStyle/>
            <a:p>
              <a:pPr fontAlgn="auto">
                <a:spcBef>
                  <a:spcPts val="0"/>
                </a:spcBef>
                <a:spcAft>
                  <a:spcPts val="0"/>
                </a:spcAft>
                <a:defRPr/>
              </a:pPr>
              <a:r>
                <a:rPr lang="ar-EG" sz="3200" b="1" dirty="0">
                  <a:latin typeface="+mn-lt"/>
                  <a:cs typeface="+mn-cs"/>
                </a:rPr>
                <a:t>إذا كانَ هذَا الرَّقْمُ أقلَّ من أوْ يُساوِي 4 فلا تُغَيِّرْ شيئًا، أمَّا إذا كانَ أكبرَ مِنْ أوْ يُساوِي 5، فأَضِفْ 1 إلى الرَّقْمِ الذِي تحتَهُ خطٌّ.</a:t>
              </a:r>
            </a:p>
          </p:txBody>
        </p:sp>
      </p:grpSp>
      <p:sp>
        <p:nvSpPr>
          <p:cNvPr id="4" name="Left Arrow 3"/>
          <p:cNvSpPr/>
          <p:nvPr/>
        </p:nvSpPr>
        <p:spPr>
          <a:xfrm rot="20442661">
            <a:off x="6426944" y="3820327"/>
            <a:ext cx="2143140" cy="1214446"/>
          </a:xfrm>
          <a:prstGeom prst="leftArrow">
            <a:avLst/>
          </a:prstGeom>
          <a:gradFill>
            <a:gsLst>
              <a:gs pos="0">
                <a:srgbClr val="FF0000"/>
              </a:gs>
              <a:gs pos="13000">
                <a:srgbClr val="FF0000"/>
              </a:gs>
              <a:gs pos="21001">
                <a:srgbClr val="00FF00"/>
              </a:gs>
              <a:gs pos="63000">
                <a:srgbClr val="FFC000"/>
              </a:gs>
              <a:gs pos="67000">
                <a:srgbClr val="FF0000"/>
              </a:gs>
              <a:gs pos="80000">
                <a:srgbClr val="0000FF"/>
              </a:gs>
              <a:gs pos="82001">
                <a:srgbClr val="B43E85"/>
              </a:gs>
              <a:gs pos="100000">
                <a:srgbClr val="C00000"/>
              </a:gs>
            </a:gsLst>
            <a:lin ang="13500000" scaled="0"/>
          </a:gra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solidFill>
                  <a:schemeClr val="tx1"/>
                </a:solidFill>
              </a:rPr>
              <a:t>الخُطوةُ 4:</a:t>
            </a:r>
          </a:p>
        </p:txBody>
      </p:sp>
      <p:grpSp>
        <p:nvGrpSpPr>
          <p:cNvPr id="9" name="Group 8"/>
          <p:cNvGrpSpPr/>
          <p:nvPr/>
        </p:nvGrpSpPr>
        <p:grpSpPr>
          <a:xfrm>
            <a:off x="642910" y="3857628"/>
            <a:ext cx="5715040" cy="1714512"/>
            <a:chOff x="500034" y="3500438"/>
            <a:chExt cx="5715040" cy="1714512"/>
          </a:xfrm>
          <a:effectLst>
            <a:glow rad="139700">
              <a:schemeClr val="accent1">
                <a:satMod val="175000"/>
                <a:alpha val="40000"/>
              </a:schemeClr>
            </a:glow>
          </a:effectLst>
        </p:grpSpPr>
        <p:sp>
          <p:nvSpPr>
            <p:cNvPr id="8" name="Wave 7"/>
            <p:cNvSpPr/>
            <p:nvPr/>
          </p:nvSpPr>
          <p:spPr>
            <a:xfrm>
              <a:off x="500034" y="3500438"/>
              <a:ext cx="5715040" cy="1714512"/>
            </a:xfrm>
            <a:prstGeom prst="wave">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5" name="Rectangle 4"/>
            <p:cNvSpPr/>
            <p:nvPr/>
          </p:nvSpPr>
          <p:spPr>
            <a:xfrm>
              <a:off x="500034" y="3929066"/>
              <a:ext cx="5591874" cy="1077218"/>
            </a:xfrm>
            <a:prstGeom prst="rect">
              <a:avLst/>
            </a:prstGeom>
          </p:spPr>
          <p:txBody>
            <a:bodyPr>
              <a:spAutoFit/>
            </a:bodyPr>
            <a:lstStyle/>
            <a:p>
              <a:pPr fontAlgn="auto">
                <a:spcBef>
                  <a:spcPts val="0"/>
                </a:spcBef>
                <a:spcAft>
                  <a:spcPts val="0"/>
                </a:spcAft>
                <a:defRPr/>
              </a:pPr>
              <a:r>
                <a:rPr lang="ar-EG" sz="3200" b="1" dirty="0">
                  <a:latin typeface="+mn-lt"/>
                  <a:cs typeface="+mn-cs"/>
                </a:rPr>
                <a:t>ضعْ صِفرًا مكانَ كلِّ رقْمٍ عن يمينِ الرَّقْمِ الذي تحتهُ خطٌّ.</a:t>
              </a:r>
            </a:p>
          </p:txBody>
        </p:sp>
      </p:grpSp>
    </p:spTree>
  </p:cSld>
  <p:clrMapOvr>
    <a:masterClrMapping/>
  </p:clrMapOvr>
  <p:transition>
    <p:checker/>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خطوة 3.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إذا كانَ هذَا الرَّقْمُ أقلَّ من أوْ يُساوِي 4 فلا تُغَيِّرْ شيئًا،.wav"/>
                                        </p:tgtEl>
                                      </p:cMediaNode>
                                    </p:audio>
                                  </p:sub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9"/>
                                            </p:cond>
                                          </p:stCondLst>
                                          <p:endCondLst>
                                            <p:cond evt="onStopAudio" delay="0">
                                              <p:tgtEl>
                                                <p:sldTgt/>
                                              </p:tgtEl>
                                            </p:cond>
                                          </p:endCondLst>
                                        </p:cTn>
                                        <p:tgtEl>
                                          <p:sndTgt r:embed="rId5" name="الخطوة الرابعة.wav"/>
                                        </p:tgtEl>
                                      </p:cMediaNode>
                                    </p:audio>
                                  </p:sub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6" name="ضعْ صِفرًا مكانَ كلِّ رقْمٍ عن يمينِ الرَّقْمِ الذي تحتهُ خ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3500430" y="1071546"/>
            <a:ext cx="2714644" cy="1214446"/>
          </a:xfrm>
          <a:prstGeom prst="wedgeEllipseCallout">
            <a:avLst>
              <a:gd name="adj1" fmla="val -34924"/>
              <a:gd name="adj2" fmla="val 75441"/>
            </a:avLst>
          </a:prstGeom>
          <a:solidFill>
            <a:srgbClr val="FF0000"/>
          </a:solidFill>
          <a:ln w="38100">
            <a:solidFill>
              <a:srgbClr val="0000FF"/>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7200" b="1" dirty="0">
                <a:solidFill>
                  <a:schemeClr val="tx1"/>
                </a:solidFill>
              </a:rPr>
              <a:t>تذكر</a:t>
            </a:r>
          </a:p>
        </p:txBody>
      </p:sp>
      <p:sp>
        <p:nvSpPr>
          <p:cNvPr id="3" name="Rectangle 2"/>
          <p:cNvSpPr/>
          <p:nvPr/>
        </p:nvSpPr>
        <p:spPr>
          <a:xfrm>
            <a:off x="785786" y="3786190"/>
            <a:ext cx="5362365" cy="707886"/>
          </a:xfrm>
          <a:prstGeom prst="rect">
            <a:avLst/>
          </a:prstGeom>
          <a:effectLst/>
          <a:scene3d>
            <a:camera prst="perspectiveRight"/>
            <a:lightRig rig="threePt" dir="t"/>
          </a:scene3d>
        </p:spPr>
        <p:txBody>
          <a:bodyPr wrap="none">
            <a:spAutoFit/>
          </a:bodyPr>
          <a:lstStyle/>
          <a:p>
            <a:pPr fontAlgn="auto">
              <a:spcBef>
                <a:spcPts val="0"/>
              </a:spcBef>
              <a:spcAft>
                <a:spcPts val="0"/>
              </a:spcAft>
              <a:defRPr/>
            </a:pPr>
            <a:r>
              <a:rPr lang="ar-EG" sz="4000" b="1" dirty="0">
                <a:solidFill>
                  <a:srgbClr val="FF0000"/>
                </a:solidFill>
                <a:latin typeface="+mn-lt"/>
                <a:cs typeface="+mn-cs"/>
              </a:rPr>
              <a:t>تحقق دائما من معقولية إجابتك.</a:t>
            </a:r>
          </a:p>
        </p:txBody>
      </p:sp>
    </p:spTree>
  </p:cSld>
  <p:clrMapOvr>
    <a:masterClrMapping/>
  </p:clrMapOvr>
  <p:transition>
    <p:dissolve/>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ذكر.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تحقق دائما من معقولية إجابت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2786063" y="428625"/>
            <a:ext cx="5429250" cy="1000125"/>
            <a:chOff x="2786050" y="428604"/>
            <a:chExt cx="5429288" cy="1000132"/>
          </a:xfrm>
        </p:grpSpPr>
        <p:sp>
          <p:nvSpPr>
            <p:cNvPr id="2" name="Snip Diagonal Corner Rectangle 1"/>
            <p:cNvSpPr/>
            <p:nvPr/>
          </p:nvSpPr>
          <p:spPr>
            <a:xfrm>
              <a:off x="2786050" y="428604"/>
              <a:ext cx="5429288" cy="1000132"/>
            </a:xfrm>
            <a:prstGeom prst="snip2DiagRect">
              <a:avLst/>
            </a:prstGeom>
            <a:solidFill>
              <a:srgbClr val="0066FF"/>
            </a:solidFill>
            <a:ln w="57150">
              <a:solidFill>
                <a:schemeClr val="tx1"/>
              </a:solidFill>
            </a:ln>
          </p:spPr>
          <p:style>
            <a:lnRef idx="0">
              <a:schemeClr val="accent1"/>
            </a:lnRef>
            <a:fillRef idx="3">
              <a:schemeClr val="accent1"/>
            </a:fillRef>
            <a:effectRef idx="3">
              <a:schemeClr val="accent1"/>
            </a:effectRef>
            <a:fontRef idx="minor">
              <a:schemeClr val="lt1"/>
            </a:fontRef>
          </p:style>
          <p:txBody>
            <a:bodyPr rtlCol="1" anchor="ctr"/>
            <a:lstStyle/>
            <a:p>
              <a:pPr algn="l" fontAlgn="auto">
                <a:spcBef>
                  <a:spcPts val="0"/>
                </a:spcBef>
                <a:spcAft>
                  <a:spcPts val="0"/>
                </a:spcAft>
                <a:defRPr/>
              </a:pPr>
              <a:r>
                <a:rPr lang="ar-EG" sz="5400" b="1" dirty="0"/>
                <a:t>مثال من واقع الحياة </a:t>
              </a:r>
            </a:p>
          </p:txBody>
        </p:sp>
        <p:pic>
          <p:nvPicPr>
            <p:cNvPr id="10255" name="Picture 2" descr="1or004c.gif"/>
            <p:cNvPicPr>
              <a:picLocks noChangeAspect="1"/>
            </p:cNvPicPr>
            <p:nvPr/>
          </p:nvPicPr>
          <p:blipFill>
            <a:blip r:embed="rId7"/>
            <a:srcRect/>
            <a:stretch>
              <a:fillRect/>
            </a:stretch>
          </p:blipFill>
          <p:spPr bwMode="auto">
            <a:xfrm>
              <a:off x="7429520" y="571480"/>
              <a:ext cx="766770" cy="766770"/>
            </a:xfrm>
            <a:prstGeom prst="rect">
              <a:avLst/>
            </a:prstGeom>
            <a:noFill/>
            <a:ln w="9525">
              <a:noFill/>
              <a:miter lim="800000"/>
              <a:headEnd/>
              <a:tailEnd/>
            </a:ln>
          </p:spPr>
        </p:pic>
      </p:grpSp>
      <p:sp>
        <p:nvSpPr>
          <p:cNvPr id="5" name="Wave 4"/>
          <p:cNvSpPr/>
          <p:nvPr/>
        </p:nvSpPr>
        <p:spPr>
          <a:xfrm rot="21413405">
            <a:off x="-104034" y="1401956"/>
            <a:ext cx="3913890" cy="928694"/>
          </a:xfrm>
          <a:prstGeom prst="wave">
            <a:avLst>
              <a:gd name="adj1" fmla="val 12500"/>
              <a:gd name="adj2" fmla="val -10000"/>
            </a:avLst>
          </a:prstGeom>
          <a:solidFill>
            <a:srgbClr val="990000"/>
          </a:solidFill>
          <a:ln w="3810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b="1" dirty="0"/>
              <a:t>تقريبُ الأعدادِ</a:t>
            </a:r>
          </a:p>
        </p:txBody>
      </p:sp>
      <p:grpSp>
        <p:nvGrpSpPr>
          <p:cNvPr id="4" name="Group 10"/>
          <p:cNvGrpSpPr>
            <a:grpSpLocks/>
          </p:cNvGrpSpPr>
          <p:nvPr/>
        </p:nvGrpSpPr>
        <p:grpSpPr bwMode="auto">
          <a:xfrm>
            <a:off x="357188" y="3000375"/>
            <a:ext cx="6072187" cy="1428750"/>
            <a:chOff x="357158" y="3000372"/>
            <a:chExt cx="6072230" cy="1428760"/>
          </a:xfrm>
        </p:grpSpPr>
        <p:sp>
          <p:nvSpPr>
            <p:cNvPr id="10" name="Rounded Rectangle 9"/>
            <p:cNvSpPr/>
            <p:nvPr/>
          </p:nvSpPr>
          <p:spPr>
            <a:xfrm>
              <a:off x="357158" y="3000372"/>
              <a:ext cx="6072230" cy="1428760"/>
            </a:xfrm>
            <a:prstGeom prst="roundRect">
              <a:avLst/>
            </a:prstGeom>
            <a:solidFill>
              <a:srgbClr val="6600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Rectangle 5"/>
            <p:cNvSpPr/>
            <p:nvPr/>
          </p:nvSpPr>
          <p:spPr>
            <a:xfrm>
              <a:off x="428596" y="3143248"/>
              <a:ext cx="6000792" cy="1077921"/>
            </a:xfrm>
            <a:prstGeom prst="rect">
              <a:avLst/>
            </a:prstGeom>
          </p:spPr>
          <p:txBody>
            <a:bodyPr>
              <a:spAutoFit/>
            </a:bodyPr>
            <a:lstStyle/>
            <a:p>
              <a:pPr algn="ctr" fontAlgn="auto">
                <a:spcBef>
                  <a:spcPts val="0"/>
                </a:spcBef>
                <a:spcAft>
                  <a:spcPts val="0"/>
                </a:spcAft>
                <a:defRPr/>
              </a:pPr>
              <a:r>
                <a:rPr lang="ar-EG" sz="3200" b="1" dirty="0">
                  <a:solidFill>
                    <a:schemeClr val="bg1"/>
                  </a:solidFill>
                  <a:latin typeface="+mn-lt"/>
                  <a:cs typeface="+mn-cs"/>
                </a:rPr>
                <a:t> القياس: يبلغُ قطرُ كوكبِ زُحَلَ 120536 كلم. قرِّبْ هذا العددَ إلى أقربِ ألْفٍ.</a:t>
              </a:r>
            </a:p>
          </p:txBody>
        </p:sp>
      </p:grpSp>
      <p:grpSp>
        <p:nvGrpSpPr>
          <p:cNvPr id="7" name="Group 6"/>
          <p:cNvGrpSpPr>
            <a:grpSpLocks/>
          </p:cNvGrpSpPr>
          <p:nvPr/>
        </p:nvGrpSpPr>
        <p:grpSpPr bwMode="auto">
          <a:xfrm>
            <a:off x="6786563" y="2928938"/>
            <a:ext cx="1428750" cy="1223962"/>
            <a:chOff x="6500826" y="1928802"/>
            <a:chExt cx="1428760" cy="1223970"/>
          </a:xfrm>
        </p:grpSpPr>
        <p:sp>
          <p:nvSpPr>
            <p:cNvPr id="8" name="32-Point Star 7"/>
            <p:cNvSpPr/>
            <p:nvPr/>
          </p:nvSpPr>
          <p:spPr>
            <a:xfrm>
              <a:off x="6581789" y="1928802"/>
              <a:ext cx="1347797" cy="1223970"/>
            </a:xfrm>
            <a:prstGeom prst="star3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000" dirty="0"/>
            </a:p>
          </p:txBody>
        </p:sp>
        <p:sp>
          <p:nvSpPr>
            <p:cNvPr id="9" name="32-Point Star 8"/>
            <p:cNvSpPr/>
            <p:nvPr/>
          </p:nvSpPr>
          <p:spPr>
            <a:xfrm>
              <a:off x="6500826" y="1928802"/>
              <a:ext cx="1000132" cy="1000132"/>
            </a:xfrm>
            <a:prstGeom prst="star32">
              <a:avLst/>
            </a:prstGeom>
            <a:solidFill>
              <a:srgbClr val="99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dirty="0"/>
                <a:t>2</a:t>
              </a:r>
            </a:p>
          </p:txBody>
        </p:sp>
      </p:grpSp>
    </p:spTree>
  </p:cSld>
  <p:clrMapOvr>
    <a:masterClrMapping/>
  </p:clrMapOvr>
  <p:transition>
    <p:diamond/>
    <p:sndAc>
      <p:stSnd>
        <p:snd r:embed="rId2" name="onlin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من واقع الحياة 2.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450" decel="100000" fill="hold"/>
                                        <p:tgtEl>
                                          <p:spTgt spid="5"/>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تقريب الأعداااد.wav"/>
                                        </p:tgtEl>
                                      </p:cMediaNode>
                                    </p:audio>
                                  </p:sub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
                                        <p:tgtEl>
                                          <p:spTgt spid="7"/>
                                        </p:tgtEl>
                                      </p:cBhvr>
                                    </p:animEffect>
                                    <p:anim calcmode="lin" valueType="num">
                                      <p:cBhvr>
                                        <p:cTn id="21" dur="200" fill="hold"/>
                                        <p:tgtEl>
                                          <p:spTgt spid="7"/>
                                        </p:tgtEl>
                                        <p:attrNameLst>
                                          <p:attrName>ppt_x</p:attrName>
                                        </p:attrNameLst>
                                      </p:cBhvr>
                                      <p:tavLst>
                                        <p:tav tm="0">
                                          <p:val>
                                            <p:strVal val="#ppt_x"/>
                                          </p:val>
                                        </p:tav>
                                        <p:tav tm="100000">
                                          <p:val>
                                            <p:strVal val="#ppt_x"/>
                                          </p:val>
                                        </p:tav>
                                      </p:tavLst>
                                    </p:anim>
                                    <p:anim calcmode="lin" valueType="num">
                                      <p:cBhvr>
                                        <p:cTn id="22" dur="200" fill="hold"/>
                                        <p:tgtEl>
                                          <p:spTgt spid="7"/>
                                        </p:tgtEl>
                                        <p:attrNameLst>
                                          <p:attrName>ppt_y</p:attrName>
                                        </p:attrNameLst>
                                      </p:cBhvr>
                                      <p:tavLst>
                                        <p:tav tm="0">
                                          <p:val>
                                            <p:strVal val="#ppt_y+0.31"/>
                                          </p:val>
                                        </p:tav>
                                        <p:tav tm="100000">
                                          <p:val>
                                            <p:strVal val="#ppt_y+0.31"/>
                                          </p:val>
                                        </p:tav>
                                      </p:tavLst>
                                    </p:anim>
                                    <p:anim calcmode="lin" valueType="num">
                                      <p:cBhvr>
                                        <p:cTn id="23" dur="300" decel="50000" fill="hold">
                                          <p:stCondLst>
                                            <p:cond delay="2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300" decel="50000" fill="hold">
                                          <p:stCondLst>
                                            <p:cond delay="2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GAMEOVER.WAV"/>
                                        </p:tgtEl>
                                      </p:cMediaNode>
                                    </p:audio>
                                  </p:sub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6" name="القياس يبلغُ قطرُ كوكبِ زُحَ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2818</TotalTime>
  <Words>920</Words>
  <Application>Microsoft Office PowerPoint</Application>
  <PresentationFormat>عرض على الشاشة (3:4)‏</PresentationFormat>
  <Paragraphs>174</Paragraphs>
  <Slides>32</Slides>
  <Notes>0</Notes>
  <HiddenSlides>0</HiddenSlides>
  <MMClips>0</MMClips>
  <ScaleCrop>false</ScaleCrop>
  <HeadingPairs>
    <vt:vector size="4" baseType="variant">
      <vt:variant>
        <vt:lpstr>سمة</vt:lpstr>
      </vt:variant>
      <vt:variant>
        <vt:i4>1</vt:i4>
      </vt:variant>
      <vt:variant>
        <vt:lpstr>عناوين الشرائح</vt:lpstr>
      </vt:variant>
      <vt:variant>
        <vt:i4>32</vt:i4>
      </vt:variant>
    </vt:vector>
  </HeadingPairs>
  <TitlesOfParts>
    <vt:vector size="33"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vector>
  </TitlesOfParts>
  <Company>ffffffff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رياضيات 4ب- الفصل الاول</dc:title>
  <dc:subject>6- تقريب الاعداد</dc:subject>
  <dc:creator>أ/ بندر الحازمي</dc:creator>
  <cp:keywords>حقيبة إنجاز المعلم والمعلمة</cp:keywords>
  <cp:lastModifiedBy>Toshiba</cp:lastModifiedBy>
  <cp:revision>554</cp:revision>
  <dcterms:created xsi:type="dcterms:W3CDTF">2009-07-20T00:55:24Z</dcterms:created>
  <dcterms:modified xsi:type="dcterms:W3CDTF">2016-10-26T08:30:59Z</dcterms:modified>
</cp:coreProperties>
</file>