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61" r:id="rId2"/>
    <p:sldId id="322" r:id="rId3"/>
    <p:sldId id="257" r:id="rId4"/>
    <p:sldId id="348" r:id="rId5"/>
    <p:sldId id="349" r:id="rId6"/>
    <p:sldId id="350" r:id="rId7"/>
    <p:sldId id="328" r:id="rId8"/>
    <p:sldId id="352" r:id="rId9"/>
    <p:sldId id="353" r:id="rId10"/>
    <p:sldId id="354" r:id="rId11"/>
    <p:sldId id="355" r:id="rId12"/>
    <p:sldId id="356" r:id="rId13"/>
    <p:sldId id="272" r:id="rId14"/>
    <p:sldId id="357" r:id="rId15"/>
    <p:sldId id="358" r:id="rId16"/>
    <p:sldId id="36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E6564-EBB5-4B8F-A353-CCFD49E0CD16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5BC65-E9D6-4635-B312-DA759C884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0C2C7-B785-4038-AF78-FBE6EA3E7FD6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5AC94-B1A8-4DA2-9555-F1C384EF6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F1D63-6401-4079-9FCD-4B0DF1CBDBFF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ED674-4B9F-4943-84F9-72AC9A9C4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BFAEB-EBDC-4EFE-8957-CCCFABD523E2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A9A53-0036-4D5C-A075-3CEF65DD6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E23DC-DB4C-4D2B-A25C-9CDDE3BE3795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DCA01-B400-4805-9966-199B64349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AE-6250-428D-B814-869A6A4BE6BB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5146D-A700-4A20-9E56-36CF515AD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E17B4-BBF2-41D0-A654-ED1264B7F1B5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B8A61-FFB8-4981-B158-90D492BAE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38A74-4B4E-440F-A662-CDFFD9C9CE49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AEB43-30EE-4C7F-B1C4-B0727A93A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CD1B3-7660-4554-ACDB-AD265108DBD2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9ACDA-159A-4349-9807-DFEFD0FCD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E7B8A-F1B7-4999-9BE2-849FB4B9F6C2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52DD-2499-484A-A4B8-291BE893D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C64B9-28B6-4B53-83FC-C869A0658E2B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09540-C502-4D50-9EB6-BF4750E49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D8969C-2CC9-432A-82D7-6D9FABE69D9A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A0CB1D-9BC0-41AA-8986-4283142C6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audio" Target="../media/audio6.wav"/><Relationship Id="rId7" Type="http://schemas.openxmlformats.org/officeDocument/2006/relationships/audio" Target="../media/audio3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1.wav"/><Relationship Id="rId5" Type="http://schemas.openxmlformats.org/officeDocument/2006/relationships/audio" Target="../media/audio28.wav"/><Relationship Id="rId4" Type="http://schemas.openxmlformats.org/officeDocument/2006/relationships/audio" Target="../media/audio40.wav"/><Relationship Id="rId9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4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4.wav"/><Relationship Id="rId5" Type="http://schemas.openxmlformats.org/officeDocument/2006/relationships/audio" Target="../media/audio36.wav"/><Relationship Id="rId4" Type="http://schemas.openxmlformats.org/officeDocument/2006/relationships/audio" Target="../media/audio4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6.wav"/><Relationship Id="rId5" Type="http://schemas.openxmlformats.org/officeDocument/2006/relationships/audio" Target="../media/audio36.wav"/><Relationship Id="rId4" Type="http://schemas.openxmlformats.org/officeDocument/2006/relationships/audio" Target="../media/audio4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audio48.wav"/><Relationship Id="rId7" Type="http://schemas.openxmlformats.org/officeDocument/2006/relationships/image" Target="../media/image7.wmf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audio" Target="../media/audio50.wav"/><Relationship Id="rId4" Type="http://schemas.openxmlformats.org/officeDocument/2006/relationships/audio" Target="../media/audio4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7" Type="http://schemas.openxmlformats.org/officeDocument/2006/relationships/image" Target="../media/image8.wmf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audio" Target="../media/audio5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3" Type="http://schemas.openxmlformats.org/officeDocument/2006/relationships/audio" Target="../media/audio53.wav"/><Relationship Id="rId7" Type="http://schemas.openxmlformats.org/officeDocument/2006/relationships/audio" Target="../media/audio57.wav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6.wav"/><Relationship Id="rId5" Type="http://schemas.openxmlformats.org/officeDocument/2006/relationships/audio" Target="../media/audio55.wav"/><Relationship Id="rId10" Type="http://schemas.openxmlformats.org/officeDocument/2006/relationships/image" Target="../media/image8.wmf"/><Relationship Id="rId4" Type="http://schemas.openxmlformats.org/officeDocument/2006/relationships/audio" Target="../media/audio54.wav"/><Relationship Id="rId9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audio" Target="../media/audio61.wav"/><Relationship Id="rId4" Type="http://schemas.openxmlformats.org/officeDocument/2006/relationships/audio" Target="../media/audio6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4" Type="http://schemas.openxmlformats.org/officeDocument/2006/relationships/audio" Target="../media/audio1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22.wav"/><Relationship Id="rId3" Type="http://schemas.openxmlformats.org/officeDocument/2006/relationships/audio" Target="../media/audio6.wav"/><Relationship Id="rId7" Type="http://schemas.openxmlformats.org/officeDocument/2006/relationships/audio" Target="../media/audio16.wav"/><Relationship Id="rId12" Type="http://schemas.openxmlformats.org/officeDocument/2006/relationships/audio" Target="../media/audio21.wav"/><Relationship Id="rId2" Type="http://schemas.openxmlformats.org/officeDocument/2006/relationships/audio" Target="../media/audio5.wav"/><Relationship Id="rId16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11" Type="http://schemas.openxmlformats.org/officeDocument/2006/relationships/audio" Target="../media/audio20.wav"/><Relationship Id="rId5" Type="http://schemas.openxmlformats.org/officeDocument/2006/relationships/audio" Target="../media/audio14.wav"/><Relationship Id="rId15" Type="http://schemas.openxmlformats.org/officeDocument/2006/relationships/audio" Target="../media/audio24.wav"/><Relationship Id="rId10" Type="http://schemas.openxmlformats.org/officeDocument/2006/relationships/audio" Target="../media/audio19.wav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openxmlformats.org/officeDocument/2006/relationships/audio" Target="../media/audio2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audio" Target="../media/audio2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audio" Target="../media/audio6.wav"/><Relationship Id="rId7" Type="http://schemas.openxmlformats.org/officeDocument/2006/relationships/audio" Target="../media/audio3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9.wav"/><Relationship Id="rId11" Type="http://schemas.openxmlformats.org/officeDocument/2006/relationships/image" Target="../media/image4.wmf"/><Relationship Id="rId5" Type="http://schemas.openxmlformats.org/officeDocument/2006/relationships/audio" Target="../media/audio28.wav"/><Relationship Id="rId10" Type="http://schemas.openxmlformats.org/officeDocument/2006/relationships/audio" Target="../media/audio33.wav"/><Relationship Id="rId4" Type="http://schemas.openxmlformats.org/officeDocument/2006/relationships/audio" Target="../media/audio27.wav"/><Relationship Id="rId9" Type="http://schemas.openxmlformats.org/officeDocument/2006/relationships/audio" Target="../media/audio3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3" Type="http://schemas.openxmlformats.org/officeDocument/2006/relationships/audio" Target="../media/audio6.wav"/><Relationship Id="rId7" Type="http://schemas.openxmlformats.org/officeDocument/2006/relationships/audio" Target="../media/audio3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5.wav"/><Relationship Id="rId5" Type="http://schemas.openxmlformats.org/officeDocument/2006/relationships/audio" Target="../media/audio28.wav"/><Relationship Id="rId4" Type="http://schemas.openxmlformats.org/officeDocument/2006/relationships/audio" Target="../media/audio34.wav"/><Relationship Id="rId9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4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9.wav"/><Relationship Id="rId5" Type="http://schemas.openxmlformats.org/officeDocument/2006/relationships/audio" Target="../media/audio36.wav"/><Relationship Id="rId4" Type="http://schemas.openxmlformats.org/officeDocument/2006/relationships/audio" Target="../media/audio3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571752" y="2857496"/>
            <a:ext cx="1785934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</a:rPr>
              <a:t>القيمة المنزلية</a:t>
            </a:r>
            <a:endParaRPr lang="ar-EG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929190" y="1714488"/>
            <a:ext cx="1787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itchFamily="34" charset="-128"/>
                <a:ea typeface="Arial Unicode MS" pitchFamily="34" charset="-128"/>
              </a:rPr>
              <a:t>الفصل 1</a:t>
            </a:r>
            <a:endParaRPr lang="ar-SA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p:transition>
    <p:dissolve/>
    <p:sndAc>
      <p:stSnd>
        <p:snd r:embed="rId2" name="0188 - boat whist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3608" y="445314"/>
            <a:ext cx="7128792" cy="147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84288" y="693738"/>
            <a:ext cx="67897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رتب الأعداد التالية من الأكبر إلى الأصغر:</a:t>
            </a:r>
            <a:endParaRPr lang="en-US" sz="360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611188" y="2473325"/>
            <a:ext cx="7607300" cy="1100138"/>
          </a:xfrm>
          <a:prstGeom prst="snip2Same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55663" y="2649538"/>
            <a:ext cx="71008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400" b="1">
                <a:latin typeface="Calibri" pitchFamily="34" charset="0"/>
              </a:rPr>
              <a:t>7) 1002، 1037، 1200، 1102</a:t>
            </a:r>
            <a:endParaRPr lang="en-US" sz="4400">
              <a:latin typeface="Calibri" pitchFamily="34" charset="0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539750" y="4724400"/>
            <a:ext cx="7777163" cy="1401763"/>
          </a:xfrm>
          <a:prstGeom prst="parallelogram">
            <a:avLst>
              <a:gd name="adj" fmla="val 514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03300" y="5026025"/>
            <a:ext cx="68468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1200 ، 1102 ، 1037 ، 1002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 dir="vert"/>
    <p:sndAc>
      <p:stSnd>
        <p:snd r:embed="rId2" name="SOUND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رتب الأعداد التالية من الأكبر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02     1037     12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200   1102   10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445314"/>
            <a:ext cx="7128792" cy="147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284288" y="693738"/>
            <a:ext cx="67897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رتب الأعداد التالية من الأكبر إلى الأصغر:</a:t>
            </a:r>
            <a:endParaRPr lang="en-US" sz="360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611188" y="2473325"/>
            <a:ext cx="7607300" cy="1100138"/>
          </a:xfrm>
          <a:prstGeom prst="snip2Same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84213" y="2649538"/>
            <a:ext cx="75311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400" b="1">
                <a:latin typeface="Calibri" pitchFamily="34" charset="0"/>
              </a:rPr>
              <a:t>8) 7613 ، 7702 ، 8045 ، 7499</a:t>
            </a:r>
            <a:endParaRPr lang="en-US" sz="4400">
              <a:latin typeface="Calibri" pitchFamily="34" charset="0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539750" y="4724400"/>
            <a:ext cx="7777163" cy="1401763"/>
          </a:xfrm>
          <a:prstGeom prst="parallelogram">
            <a:avLst>
              <a:gd name="adj" fmla="val 514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03300" y="5026025"/>
            <a:ext cx="68468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8045 ، 7702 ، 7613 ، 7499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 dir="vert"/>
    <p:sndAc>
      <p:stSnd>
        <p:snd r:embed="rId2" name="SOUND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613     77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045     77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445314"/>
            <a:ext cx="7128792" cy="1903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84288" y="693738"/>
            <a:ext cx="678973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9) ثمن حاسوب 1295 ريالاً. قرب العدد إلى أقرب مئة.</a:t>
            </a:r>
            <a:endParaRPr lang="en-US" sz="360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539750" y="4581525"/>
            <a:ext cx="7777163" cy="1400175"/>
          </a:xfrm>
          <a:prstGeom prst="parallelogram">
            <a:avLst>
              <a:gd name="adj" fmla="val 514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03300" y="4881563"/>
            <a:ext cx="6846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000" b="1">
                <a:solidFill>
                  <a:srgbClr val="FF0000"/>
                </a:solidFill>
              </a:rPr>
              <a:t>1</a:t>
            </a:r>
            <a:r>
              <a:rPr lang="ar-SA" sz="4000" b="1" u="sng">
                <a:solidFill>
                  <a:srgbClr val="FF0000"/>
                </a:solidFill>
              </a:rPr>
              <a:t>2</a:t>
            </a:r>
            <a:r>
              <a:rPr lang="ar-SA" sz="4000" b="1">
                <a:solidFill>
                  <a:srgbClr val="FF0000"/>
                </a:solidFill>
              </a:rPr>
              <a:t>95 ≈ 1300</a:t>
            </a:r>
            <a:endParaRPr 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SOUND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ثمن حاسوب 1295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95 ≈ 13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900113" y="260350"/>
            <a:ext cx="7559675" cy="1152525"/>
          </a:xfrm>
          <a:prstGeom prst="homePlate">
            <a:avLst>
              <a:gd name="adj" fmla="val 932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5" name="Picture 4" descr="idea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0"/>
            <a:ext cx="122396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58888" y="477838"/>
            <a:ext cx="698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>
                <a:solidFill>
                  <a:srgbClr val="C00000"/>
                </a:solidFill>
                <a:latin typeface="Calibri" pitchFamily="34" charset="0"/>
              </a:rPr>
              <a:t>قارن بين كل عددين، مستعملاً ( &gt; ، &lt; ، = ):</a:t>
            </a:r>
            <a:endParaRPr lang="en-US" sz="36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7" name="Picture 6" descr="BDROC010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2950" y="1916113"/>
            <a:ext cx="16875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flipH="1">
            <a:off x="7164388" y="2133600"/>
            <a:ext cx="1584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C00000"/>
                </a:solidFill>
                <a:latin typeface="Calibri" pitchFamily="34" charset="0"/>
              </a:rPr>
              <a:t>10</a:t>
            </a:r>
            <a:endParaRPr lang="ar-EG" sz="48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9" name="Picture 8" descr="BCKLC238.WM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96963" y="3789363"/>
            <a:ext cx="66436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19250" y="4233863"/>
            <a:ext cx="568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/>
            <a:r>
              <a:rPr lang="ar-EG" sz="4000" b="1">
                <a:solidFill>
                  <a:srgbClr val="FFFF00"/>
                </a:solidFill>
                <a:latin typeface="Calibri" pitchFamily="34" charset="0"/>
              </a:rPr>
              <a:t>6782     (     )     6702</a:t>
            </a:r>
            <a:endParaRPr lang="en-US" sz="40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51275" y="4305300"/>
            <a:ext cx="485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chemeClr val="bg1"/>
                </a:solidFill>
                <a:latin typeface="Calibri" pitchFamily="34" charset="0"/>
              </a:rPr>
              <a:t>&gt;</a:t>
            </a:r>
            <a:endParaRPr lang="en-US" sz="40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zoom/>
    <p:sndAc>
      <p:stSnd>
        <p:snd r:embed="rId2" name="SOUND82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قارن بين كل عددين مستعم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782     67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782  أكبر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900113" y="260350"/>
            <a:ext cx="7559675" cy="1152525"/>
          </a:xfrm>
          <a:prstGeom prst="homePlate">
            <a:avLst>
              <a:gd name="adj" fmla="val 932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15363" name="Picture 4" descr="idea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0"/>
            <a:ext cx="122396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1258888" y="477838"/>
            <a:ext cx="698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>
                <a:solidFill>
                  <a:srgbClr val="C00000"/>
                </a:solidFill>
                <a:latin typeface="Calibri" pitchFamily="34" charset="0"/>
              </a:rPr>
              <a:t>قارن بين كل عددين، مستعملاً ( &gt; ، &lt; ، = ):</a:t>
            </a:r>
            <a:endParaRPr lang="en-US" sz="36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7" name="Picture 6" descr="BDROC010.WM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92950" y="1916113"/>
            <a:ext cx="16875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flipH="1">
            <a:off x="7164388" y="2133600"/>
            <a:ext cx="1584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C00000"/>
                </a:solidFill>
                <a:latin typeface="Calibri" pitchFamily="34" charset="0"/>
              </a:rPr>
              <a:t>11</a:t>
            </a:r>
            <a:endParaRPr lang="ar-EG" sz="48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9" name="Picture 8" descr="BCKLC238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6963" y="3789363"/>
            <a:ext cx="66436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19250" y="4233863"/>
            <a:ext cx="568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/>
            <a:r>
              <a:rPr lang="ar-EG" sz="4000" b="1">
                <a:solidFill>
                  <a:srgbClr val="FFFF00"/>
                </a:solidFill>
                <a:latin typeface="Calibri" pitchFamily="34" charset="0"/>
              </a:rPr>
              <a:t>2487     (     )     2784</a:t>
            </a:r>
            <a:endParaRPr lang="en-US" sz="40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51275" y="4305300"/>
            <a:ext cx="485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chemeClr val="bg1"/>
                </a:solidFill>
                <a:latin typeface="Calibri" pitchFamily="34" charset="0"/>
              </a:rPr>
              <a:t>&lt;</a:t>
            </a:r>
            <a:endParaRPr lang="en-US" sz="40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zoom/>
    <p:sndAc>
      <p:stSnd>
        <p:snd r:embed="rId2" name="SOUND82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487   278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487  أصغر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900113" y="260350"/>
            <a:ext cx="7559675" cy="1584325"/>
          </a:xfrm>
          <a:prstGeom prst="homePlate">
            <a:avLst>
              <a:gd name="adj" fmla="val 932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5" name="Picture 4" descr="idea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0"/>
            <a:ext cx="122396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58888" y="477838"/>
            <a:ext cx="72739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12) </a:t>
            </a:r>
            <a:r>
              <a:rPr lang="ar-EG" sz="4000" b="1">
                <a:solidFill>
                  <a:srgbClr val="000099"/>
                </a:solidFill>
                <a:latin typeface="Calibri" pitchFamily="34" charset="0"/>
              </a:rPr>
              <a:t>اختيار من متعدد: </a:t>
            </a:r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العدد 7620113 مقرباً إلى أقرب مئة ألف هو: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9" name="Picture 8" descr="BCKLC238.WM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80063" y="2565400"/>
            <a:ext cx="2879725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24525" y="2781300"/>
            <a:ext cx="2916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/>
            <a:r>
              <a:rPr lang="ar-EG" sz="4000" b="1">
                <a:solidFill>
                  <a:srgbClr val="FFFF00"/>
                </a:solidFill>
                <a:latin typeface="Calibri" pitchFamily="34" charset="0"/>
              </a:rPr>
              <a:t>أ) 7600000</a:t>
            </a:r>
            <a:endParaRPr lang="en-US" sz="400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2" name="Picture 11" descr="BCKLC238.WM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0113" y="2565400"/>
            <a:ext cx="2879725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00113" y="2781300"/>
            <a:ext cx="291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/>
            <a:r>
              <a:rPr lang="ar-EG" sz="4000" b="1">
                <a:solidFill>
                  <a:srgbClr val="FFFF00"/>
                </a:solidFill>
                <a:latin typeface="Calibri" pitchFamily="34" charset="0"/>
              </a:rPr>
              <a:t>ب) 7620000</a:t>
            </a:r>
            <a:endParaRPr lang="en-US" sz="400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4" name="Picture 13" descr="BCKLC238.WM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80063" y="4797425"/>
            <a:ext cx="28797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580063" y="5013325"/>
            <a:ext cx="291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/>
            <a:r>
              <a:rPr lang="ar-EG" sz="4000" b="1">
                <a:solidFill>
                  <a:srgbClr val="FFFF00"/>
                </a:solidFill>
                <a:latin typeface="Calibri" pitchFamily="34" charset="0"/>
              </a:rPr>
              <a:t>جـ) 7700000</a:t>
            </a:r>
            <a:endParaRPr lang="en-US" sz="400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6" name="Picture 15" descr="BCKLC238.WM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088" y="4724400"/>
            <a:ext cx="288131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971550" y="4941888"/>
            <a:ext cx="29162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/>
            <a:r>
              <a:rPr lang="ar-EG" sz="4000" b="1">
                <a:solidFill>
                  <a:srgbClr val="FFFF00"/>
                </a:solidFill>
                <a:latin typeface="Calibri" pitchFamily="34" charset="0"/>
              </a:rPr>
              <a:t>د) 8000000</a:t>
            </a:r>
            <a:endParaRPr lang="en-US" sz="400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zoom/>
    <p:sndAc>
      <p:stSnd>
        <p:snd r:embed="rId2" name="SOUND82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ختيار من متعدد العدد 7620113 مقر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6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62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7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600000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0" grpId="1"/>
      <p:bldP spid="13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900113" y="260350"/>
            <a:ext cx="7559675" cy="2311400"/>
          </a:xfrm>
          <a:prstGeom prst="homePlate">
            <a:avLst>
              <a:gd name="adj" fmla="val 932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5" name="Picture 4" descr="idea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0"/>
            <a:ext cx="122396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58888" y="477838"/>
            <a:ext cx="688498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13) </a:t>
            </a:r>
            <a:r>
              <a:rPr lang="ar-EG" sz="3200" b="1">
                <a:solidFill>
                  <a:srgbClr val="000099"/>
                </a:solidFill>
                <a:latin typeface="Calibri" pitchFamily="34" charset="0"/>
              </a:rPr>
              <a:t>اكتب: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كيف قربت منى العدد 647963 إلى أقرب مئة ألف إلى:</a:t>
            </a:r>
          </a:p>
          <a:p>
            <a:pPr algn="ctr" rtl="1"/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[ 700000 ]</a:t>
            </a:r>
          </a:p>
          <a:p>
            <a:pPr algn="ctr" rtl="1"/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وهل إجابتها صحيحة؟ فسر ذلك.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357188" y="3786188"/>
            <a:ext cx="8429625" cy="2781300"/>
          </a:xfrm>
          <a:prstGeom prst="flowChartDocumen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00063" y="3857625"/>
            <a:ext cx="82867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buFont typeface="Arial" pitchFamily="34" charset="0"/>
              <a:buChar char="•"/>
            </a:pPr>
            <a:r>
              <a:rPr lang="ar-EG" sz="3200" b="1">
                <a:solidFill>
                  <a:schemeClr val="bg1"/>
                </a:solidFill>
              </a:rPr>
              <a:t> </a:t>
            </a:r>
            <a:r>
              <a:rPr lang="ar-SA" sz="3200" b="1">
                <a:solidFill>
                  <a:schemeClr val="bg1"/>
                </a:solidFill>
              </a:rPr>
              <a:t>أولاً: تقوم منى بوضع خط تحت الرقم الذي يحمل القيمة المنزلية المُراد التقريب إليها.</a:t>
            </a:r>
            <a:endParaRPr lang="en-US" sz="3200">
              <a:solidFill>
                <a:schemeClr val="bg1"/>
              </a:solidFill>
            </a:endParaRPr>
          </a:p>
          <a:p>
            <a:pPr algn="ctr" rtl="1">
              <a:buFont typeface="Arial" pitchFamily="34" charset="0"/>
              <a:buChar char="•"/>
            </a:pPr>
            <a:r>
              <a:rPr lang="ar-EG" sz="3200" b="1">
                <a:solidFill>
                  <a:schemeClr val="bg1"/>
                </a:solidFill>
              </a:rPr>
              <a:t> </a:t>
            </a:r>
            <a:r>
              <a:rPr lang="ar-SA" sz="3200" b="1">
                <a:solidFill>
                  <a:schemeClr val="bg1"/>
                </a:solidFill>
              </a:rPr>
              <a:t>ثانيا: تقوم بفحص الرقم الذي يسبقه في القيمة المنزلية.</a:t>
            </a:r>
            <a:endParaRPr lang="en-US" sz="3200">
              <a:solidFill>
                <a:schemeClr val="bg1"/>
              </a:solidFill>
            </a:endParaRPr>
          </a:p>
          <a:p>
            <a:pPr algn="ctr" rtl="1"/>
            <a:r>
              <a:rPr lang="ar-SA" sz="3200" b="1" u="sng">
                <a:solidFill>
                  <a:schemeClr val="bg1"/>
                </a:solidFill>
              </a:rPr>
              <a:t>6</a:t>
            </a:r>
            <a:r>
              <a:rPr lang="ar-SA" sz="3200" b="1">
                <a:solidFill>
                  <a:schemeClr val="bg1"/>
                </a:solidFill>
              </a:rPr>
              <a:t>47963 ≈ 600000, إذن إجابة منى غير صحيحة.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SOUND82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كيف قربت منى ا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لاً  تقوم منى بوضع خط تح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ثانيا تقوم بفحص الرقم الذي يسب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allAtOnce"/>
      <p:bldP spid="18" grpId="0" animBg="1"/>
      <p:bldP spid="19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071670" y="2285992"/>
            <a:ext cx="4956806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EG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اختبار الفصل</a:t>
            </a:r>
          </a:p>
        </p:txBody>
      </p:sp>
    </p:spTree>
  </p:cSld>
  <p:clrMapOvr>
    <a:masterClrMapping/>
  </p:clrMapOvr>
  <p:transition>
    <p:dissolve/>
    <p:sndAc>
      <p:stSnd>
        <p:snd r:embed="rId2" name="0188 - boat whist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ختبار الف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7323" y="229289"/>
            <a:ext cx="7272809" cy="1615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116013" y="333375"/>
            <a:ext cx="6781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ضع علامة (</a:t>
            </a:r>
            <a:r>
              <a:rPr lang="ar-SA" sz="3600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√</a:t>
            </a: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) أمام العبارة الصحيحة، و</a:t>
            </a: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</a:rPr>
              <a:t>علامة </a:t>
            </a: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(×) أمام العبارة غير الصحيحة: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Picture 7" descr="BACK11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536" y="2564904"/>
            <a:ext cx="7560840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476375" y="3357563"/>
            <a:ext cx="581818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4000" b="1">
                <a:solidFill>
                  <a:srgbClr val="FFFF00"/>
                </a:solidFill>
                <a:latin typeface="Calibri" pitchFamily="34" charset="0"/>
              </a:rPr>
              <a:t>1) الترتيب الصحيح للخطوات الأربع لحل المسألة هو: خطط، افهم، حل، تحقق.    (        )</a:t>
            </a:r>
            <a:endParaRPr lang="ar-SA" sz="440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454275" y="4652963"/>
            <a:ext cx="484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000" b="1">
                <a:solidFill>
                  <a:schemeClr val="bg1"/>
                </a:solidFill>
                <a:latin typeface="Calibri" pitchFamily="34" charset="0"/>
              </a:rPr>
              <a:t>×</a:t>
            </a:r>
            <a:endParaRPr lang="en-US" sz="40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 dir="vert"/>
    <p:sndAc>
      <p:stSnd>
        <p:snd r:embed="rId2" name="SOUND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ضع علامة صواب أمام العبارة ال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ows XP Print compl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رتيب الصحيح للخطوات الأربع لحل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7323" y="229289"/>
            <a:ext cx="7272809" cy="1615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116013" y="333375"/>
            <a:ext cx="6781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ضع </a:t>
            </a:r>
            <a:r>
              <a:rPr lang="ar-EG" sz="3600" b="1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علامة (</a:t>
            </a:r>
            <a:r>
              <a:rPr lang="ar-SA" sz="3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√</a:t>
            </a: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) أمام العبارة الصحيحة، </a:t>
            </a:r>
            <a:r>
              <a:rPr lang="ar-EG" sz="3600" b="1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و</a:t>
            </a:r>
            <a:r>
              <a:rPr lang="ar-EG" sz="3600" b="1" dirty="0" err="1">
                <a:solidFill>
                  <a:schemeClr val="accent4">
                    <a:lumMod val="75000"/>
                  </a:schemeClr>
                </a:solidFill>
              </a:rPr>
              <a:t>علامة </a:t>
            </a:r>
            <a:r>
              <a:rPr lang="ar-EG" sz="3600" b="1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(×</a:t>
            </a:r>
            <a:r>
              <a:rPr lang="ar-EG" sz="36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) أمام العبارة غير الصحيحة: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BACK11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852936"/>
            <a:ext cx="7560840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476375" y="3665538"/>
            <a:ext cx="581818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4000" b="1">
                <a:solidFill>
                  <a:srgbClr val="FFFF00"/>
                </a:solidFill>
                <a:latin typeface="Calibri" pitchFamily="34" charset="0"/>
              </a:rPr>
              <a:t>2) الصيغة القياسية لـ تسع مئة وسبعين، هي 970.    (        )</a:t>
            </a:r>
            <a:endParaRPr lang="ar-SA" sz="440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49488" y="4292600"/>
            <a:ext cx="414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3600" b="1">
                <a:solidFill>
                  <a:schemeClr val="bg1"/>
                </a:solidFill>
                <a:latin typeface="Calibri" pitchFamily="34" charset="0"/>
              </a:rPr>
              <a:t>√</a:t>
            </a:r>
            <a:endParaRPr lang="en-US" sz="36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 dir="vert"/>
    <p:sndAc>
      <p:stSnd>
        <p:snd r:embed="rId2" name="SOUND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صيغة القياسية لـ تسع مئة وسبع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و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7323" y="229289"/>
            <a:ext cx="7272809" cy="2047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900113" y="620713"/>
            <a:ext cx="6923087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3) سئل مجموعة من الطلاب عن مذاق الحليب المفضل لديهم، فكانت النتائج كما في الجدول أدناه.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24075" y="2781300"/>
          <a:ext cx="4536504" cy="33123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68252"/>
                <a:gridCol w="2268252"/>
              </a:tblGrid>
              <a:tr h="6624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59338" y="2844800"/>
            <a:ext cx="1225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0099"/>
                </a:solidFill>
                <a:latin typeface="Calibri" pitchFamily="34" charset="0"/>
              </a:rPr>
              <a:t>المذاق</a:t>
            </a:r>
            <a:endParaRPr lang="en-US" sz="3200" b="1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68538" y="2852738"/>
            <a:ext cx="2016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0099"/>
                </a:solidFill>
                <a:latin typeface="Calibri" pitchFamily="34" charset="0"/>
              </a:rPr>
              <a:t>عدد الطلاب</a:t>
            </a:r>
            <a:endParaRPr lang="en-US" sz="3200" b="1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16463" y="3500438"/>
            <a:ext cx="172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فانيليا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716463" y="4202113"/>
            <a:ext cx="1727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شوكولاتة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16463" y="4797425"/>
            <a:ext cx="17272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فراولة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716463" y="5497513"/>
            <a:ext cx="172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مانجو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484438" y="3500438"/>
            <a:ext cx="172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410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84438" y="4202113"/>
            <a:ext cx="1727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240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484438" y="4797425"/>
            <a:ext cx="17272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99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484438" y="5497513"/>
            <a:ext cx="172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401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 dir="vert"/>
    <p:sndAc>
      <p:stSnd>
        <p:snd r:embed="rId2" name="SOUND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ئل مجموعة من الطلاب عن مذاق الحل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ched_gemvanis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ذ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فاني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دد ال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شوكولا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فرا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مانج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4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1091" y="3667433"/>
            <a:ext cx="7272809" cy="2047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277938" y="4060825"/>
            <a:ext cx="6781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رتب الحليب بحسب المذاق المفضل لدى الطلاب من الأكثر إلى الأقل تفضيلاً.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357438" y="187325"/>
          <a:ext cx="4536504" cy="33123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68252"/>
                <a:gridCol w="2268252"/>
              </a:tblGrid>
              <a:tr h="6624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192" name="TextBox 10"/>
          <p:cNvSpPr txBox="1">
            <a:spLocks noChangeArrowheads="1"/>
          </p:cNvSpPr>
          <p:nvPr/>
        </p:nvSpPr>
        <p:spPr bwMode="auto">
          <a:xfrm>
            <a:off x="5092700" y="250825"/>
            <a:ext cx="1225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0099"/>
                </a:solidFill>
                <a:latin typeface="Calibri" pitchFamily="34" charset="0"/>
              </a:rPr>
              <a:t>المذاق</a:t>
            </a:r>
            <a:endParaRPr lang="en-US" sz="3200" b="1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7193" name="TextBox 11"/>
          <p:cNvSpPr txBox="1">
            <a:spLocks noChangeArrowheads="1"/>
          </p:cNvSpPr>
          <p:nvPr/>
        </p:nvSpPr>
        <p:spPr bwMode="auto">
          <a:xfrm>
            <a:off x="2501900" y="258763"/>
            <a:ext cx="2016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0099"/>
                </a:solidFill>
                <a:latin typeface="Calibri" pitchFamily="34" charset="0"/>
              </a:rPr>
              <a:t>عدد الطلاب</a:t>
            </a:r>
            <a:endParaRPr lang="en-US" sz="3200" b="1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7194" name="TextBox 12"/>
          <p:cNvSpPr txBox="1">
            <a:spLocks noChangeArrowheads="1"/>
          </p:cNvSpPr>
          <p:nvPr/>
        </p:nvSpPr>
        <p:spPr bwMode="auto">
          <a:xfrm>
            <a:off x="4949825" y="906463"/>
            <a:ext cx="172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فانيليا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7195" name="TextBox 13"/>
          <p:cNvSpPr txBox="1">
            <a:spLocks noChangeArrowheads="1"/>
          </p:cNvSpPr>
          <p:nvPr/>
        </p:nvSpPr>
        <p:spPr bwMode="auto">
          <a:xfrm>
            <a:off x="4805363" y="2203450"/>
            <a:ext cx="17287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شوكولاتة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7196" name="TextBox 15"/>
          <p:cNvSpPr txBox="1">
            <a:spLocks noChangeArrowheads="1"/>
          </p:cNvSpPr>
          <p:nvPr/>
        </p:nvSpPr>
        <p:spPr bwMode="auto">
          <a:xfrm>
            <a:off x="4876800" y="1555750"/>
            <a:ext cx="17287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مانجو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7197" name="TextBox 16"/>
          <p:cNvSpPr txBox="1">
            <a:spLocks noChangeArrowheads="1"/>
          </p:cNvSpPr>
          <p:nvPr/>
        </p:nvSpPr>
        <p:spPr bwMode="auto">
          <a:xfrm>
            <a:off x="2573338" y="906463"/>
            <a:ext cx="172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410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7198" name="TextBox 17"/>
          <p:cNvSpPr txBox="1">
            <a:spLocks noChangeArrowheads="1"/>
          </p:cNvSpPr>
          <p:nvPr/>
        </p:nvSpPr>
        <p:spPr bwMode="auto">
          <a:xfrm>
            <a:off x="2644775" y="2274888"/>
            <a:ext cx="1728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240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7199" name="TextBox 19"/>
          <p:cNvSpPr txBox="1">
            <a:spLocks noChangeArrowheads="1"/>
          </p:cNvSpPr>
          <p:nvPr/>
        </p:nvSpPr>
        <p:spPr bwMode="auto">
          <a:xfrm>
            <a:off x="2573338" y="1482725"/>
            <a:ext cx="172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401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7200" name="TextBox 20"/>
          <p:cNvSpPr txBox="1">
            <a:spLocks noChangeArrowheads="1"/>
          </p:cNvSpPr>
          <p:nvPr/>
        </p:nvSpPr>
        <p:spPr bwMode="auto">
          <a:xfrm>
            <a:off x="4949825" y="2832100"/>
            <a:ext cx="172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فراولة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7201" name="TextBox 21"/>
          <p:cNvSpPr txBox="1">
            <a:spLocks noChangeArrowheads="1"/>
          </p:cNvSpPr>
          <p:nvPr/>
        </p:nvSpPr>
        <p:spPr bwMode="auto">
          <a:xfrm>
            <a:off x="2573338" y="2976563"/>
            <a:ext cx="1727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6600"/>
                </a:solidFill>
                <a:latin typeface="Calibri" pitchFamily="34" charset="0"/>
              </a:rPr>
              <a:t>99</a:t>
            </a:r>
            <a:endParaRPr lang="en-US" sz="2800" b="1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6178" name="Rectangle 34"/>
          <p:cNvSpPr>
            <a:spLocks noChangeArrowheads="1"/>
          </p:cNvSpPr>
          <p:nvPr/>
        </p:nvSpPr>
        <p:spPr bwMode="auto">
          <a:xfrm>
            <a:off x="1127125" y="6072188"/>
            <a:ext cx="6889750" cy="646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 eaLnBrk="0" hangingPunct="0">
              <a:tabLst>
                <a:tab pos="244475" algn="l"/>
                <a:tab pos="334963" algn="l"/>
                <a:tab pos="688975" algn="l"/>
              </a:tabLst>
              <a:defRPr/>
            </a:pPr>
            <a:r>
              <a:rPr lang="ar-EG" sz="3600" b="1">
                <a:solidFill>
                  <a:srgbClr val="FF0000"/>
                </a:solidFill>
                <a:cs typeface="Times New Roman" pitchFamily="18" charset="0"/>
              </a:rPr>
              <a:t>فانيليا, ثم مانجو, ثم شوكولاتة, ثم فراولة.</a:t>
            </a:r>
            <a:endParaRPr lang="ar-EG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SOUND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رتب الحليب بحسب المذاق المفض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انيليا ثم مانجو ثم شوكولا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15816" y="188640"/>
            <a:ext cx="6048672" cy="147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05150" y="284163"/>
            <a:ext cx="57610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5- </a:t>
            </a:r>
            <a:r>
              <a:rPr lang="ar-EG" sz="3600" b="1">
                <a:solidFill>
                  <a:srgbClr val="000099"/>
                </a:solidFill>
                <a:latin typeface="Calibri" pitchFamily="34" charset="0"/>
              </a:rPr>
              <a:t>اختيار من متعدد: </a:t>
            </a:r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أي مما يلي هو الصيغة اللفظية للعدد 7201446؟</a:t>
            </a:r>
            <a:endParaRPr lang="en-US" sz="360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941388" y="1916113"/>
            <a:ext cx="8059737" cy="792162"/>
          </a:xfrm>
          <a:prstGeom prst="snip2Same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28725" y="1974850"/>
            <a:ext cx="752316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أ) سبعة آلاف ومئتان وواحد وأربع مئة وستة وأربعون.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9" name="Snip Same Side Corner Rectangle 18"/>
          <p:cNvSpPr/>
          <p:nvPr/>
        </p:nvSpPr>
        <p:spPr>
          <a:xfrm>
            <a:off x="793750" y="3213100"/>
            <a:ext cx="8207375" cy="792163"/>
          </a:xfrm>
          <a:prstGeom prst="snip2Same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49288" y="3271838"/>
            <a:ext cx="8351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ب) سبعة ملايين ومئتا ألف وواحد وأربع مئة وستة وأربعون.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1" name="Snip Same Side Corner Rectangle 20"/>
          <p:cNvSpPr/>
          <p:nvPr/>
        </p:nvSpPr>
        <p:spPr>
          <a:xfrm>
            <a:off x="930275" y="4508500"/>
            <a:ext cx="8059738" cy="792163"/>
          </a:xfrm>
          <a:prstGeom prst="snip2Same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758950" y="4643438"/>
            <a:ext cx="80994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جـ) سبعة مئة ألف واثنان ومئة وستة وأربعون.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179388" y="5516563"/>
            <a:ext cx="8820150" cy="1025525"/>
          </a:xfrm>
          <a:prstGeom prst="snip2Same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07950" y="5808663"/>
            <a:ext cx="88915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د) سبعة ملايين ومئتان وعشرة آلاف وأربع مئة وستة وأربعون.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 dir="vert"/>
    <p:sndAc>
      <p:stSnd>
        <p:snd r:embed="rId2" name="SOUND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يار من متعدد أي مما يلي هو الصيغ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بعة آلاف ومئتان وواحد وأربع مئة وس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سبعة ملايين ومئتا ألف وواحد وأربع مئة وستة وأر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سبعة مئة ألف واثنان ومئة وس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سبعة ملايين ومئتان وعشرة آلال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0" grpId="0"/>
      <p:bldP spid="20" grpId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3608" y="445314"/>
            <a:ext cx="7128792" cy="147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84288" y="541338"/>
            <a:ext cx="67897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اكتب القيمة المنزلية للرقم الذي تحته خط فيما يلي:</a:t>
            </a:r>
            <a:endParaRPr lang="en-US" sz="360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2746375" y="2781300"/>
            <a:ext cx="3625850" cy="792163"/>
          </a:xfrm>
          <a:prstGeom prst="snip2Same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90838" y="2840038"/>
            <a:ext cx="3384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>
                <a:latin typeface="Calibri" pitchFamily="34" charset="0"/>
              </a:rPr>
              <a:t>5) 1</a:t>
            </a:r>
            <a:r>
              <a:rPr lang="ar-EG" sz="4000" b="1" u="sng">
                <a:latin typeface="Calibri" pitchFamily="34" charset="0"/>
              </a:rPr>
              <a:t>8</a:t>
            </a:r>
            <a:r>
              <a:rPr lang="ar-EG" sz="4000" b="1">
                <a:latin typeface="Calibri" pitchFamily="34" charset="0"/>
              </a:rPr>
              <a:t>765</a:t>
            </a:r>
            <a:endParaRPr lang="en-US" sz="4000">
              <a:latin typeface="Calibri" pitchFamily="34" charset="0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1239838" y="4724400"/>
            <a:ext cx="6192837" cy="1401763"/>
          </a:xfrm>
          <a:prstGeom prst="parallelogram">
            <a:avLst>
              <a:gd name="adj" fmla="val 514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19250" y="5168900"/>
            <a:ext cx="5453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القيمة المنزلية: </a:t>
            </a:r>
            <a:r>
              <a:rPr lang="ar-SA" sz="4000" b="1">
                <a:solidFill>
                  <a:srgbClr val="C00000"/>
                </a:solidFill>
                <a:latin typeface="Calibri" pitchFamily="34" charset="0"/>
              </a:rPr>
              <a:t>8000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 dir="vert"/>
    <p:sndAc>
      <p:stSnd>
        <p:snd r:embed="rId2" name="SOUND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القيمة المنزلية للرقم الذي تحته خط فيما ي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87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قيمة المنزلية 8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445314"/>
            <a:ext cx="7128792" cy="147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284288" y="541338"/>
            <a:ext cx="67897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>
                <a:solidFill>
                  <a:srgbClr val="7030A0"/>
                </a:solidFill>
                <a:latin typeface="Calibri" pitchFamily="34" charset="0"/>
              </a:rPr>
              <a:t>اكتب القيمة المنزلية للرقم الذي تحته خط فيما يلي:</a:t>
            </a:r>
            <a:endParaRPr lang="en-US" sz="360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2700338" y="2781300"/>
            <a:ext cx="3625850" cy="792163"/>
          </a:xfrm>
          <a:prstGeom prst="snip2Same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90838" y="2840038"/>
            <a:ext cx="3384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>
                <a:latin typeface="Calibri" pitchFamily="34" charset="0"/>
              </a:rPr>
              <a:t>6) </a:t>
            </a:r>
            <a:r>
              <a:rPr lang="ar-EG" sz="4000" b="1" u="sng">
                <a:latin typeface="Calibri" pitchFamily="34" charset="0"/>
              </a:rPr>
              <a:t>3</a:t>
            </a:r>
            <a:r>
              <a:rPr lang="ar-EG" sz="4000" b="1">
                <a:latin typeface="Calibri" pitchFamily="34" charset="0"/>
              </a:rPr>
              <a:t>01639</a:t>
            </a:r>
            <a:endParaRPr lang="en-US" sz="4000">
              <a:latin typeface="Calibri" pitchFamily="34" charset="0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1239838" y="4724400"/>
            <a:ext cx="6192837" cy="1401763"/>
          </a:xfrm>
          <a:prstGeom prst="parallelogram">
            <a:avLst>
              <a:gd name="adj" fmla="val 514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19250" y="5097463"/>
            <a:ext cx="5453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القيمة المنزلية: </a:t>
            </a:r>
            <a:r>
              <a:rPr lang="ar-SA" sz="4000" b="1">
                <a:solidFill>
                  <a:srgbClr val="C00000"/>
                </a:solidFill>
                <a:latin typeface="Calibri" pitchFamily="34" charset="0"/>
              </a:rPr>
              <a:t>300000</a:t>
            </a:r>
            <a:endParaRPr lang="en-US" sz="40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 dir="vert"/>
    <p:sndAc>
      <p:stSnd>
        <p:snd r:embed="rId2" name="SOUND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016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قيمة المنزلية 3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425</Words>
  <Application>Microsoft Office PowerPoint</Application>
  <PresentationFormat>عرض على الشاشة (3:4)‏</PresentationFormat>
  <Paragraphs>70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سمة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4ب- الفصل الاول</dc:title>
  <dc:subject>اختبار الفصل الأول</dc:subject>
  <dc:creator>أ/ بندر الحازمي</dc:creator>
  <cp:keywords>حقيبة إنجاز المعلم والمعلمة</cp:keywords>
  <cp:lastModifiedBy>Toshiba</cp:lastModifiedBy>
  <cp:revision>156</cp:revision>
  <dcterms:created xsi:type="dcterms:W3CDTF">2011-12-03T15:13:40Z</dcterms:created>
  <dcterms:modified xsi:type="dcterms:W3CDTF">2016-10-26T08:31:45Z</dcterms:modified>
</cp:coreProperties>
</file>