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62" r:id="rId6"/>
    <p:sldId id="259" r:id="rId7"/>
    <p:sldId id="260" r:id="rId8"/>
    <p:sldId id="261" r:id="rId9"/>
    <p:sldId id="263" r:id="rId10"/>
  </p:sldIdLst>
  <p:sldSz cx="9144000" cy="6858000" type="screen4x3"/>
  <p:notesSz cx="6858000" cy="9144000"/>
  <p:custDataLst>
    <p:tags r:id="rId12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87" autoAdjust="0"/>
    <p:restoredTop sz="91103" autoAdjust="0"/>
  </p:normalViewPr>
  <p:slideViewPr>
    <p:cSldViewPr>
      <p:cViewPr varScale="1">
        <p:scale>
          <a:sx n="51" d="100"/>
          <a:sy n="51" d="100"/>
        </p:scale>
        <p:origin x="-96" y="-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13/07/1440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6203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7123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1669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2749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551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9763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050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2725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742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7470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4632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3/19/2019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4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5" name="مربع نص 16"/>
          <p:cNvSpPr txBox="1"/>
          <p:nvPr/>
        </p:nvSpPr>
        <p:spPr>
          <a:xfrm>
            <a:off x="3192143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</a:rPr>
              <a:t>مراجعة </a:t>
            </a:r>
            <a:r>
              <a:rPr lang="ar-SA" sz="2400" b="1" dirty="0" smtClean="0">
                <a:solidFill>
                  <a:schemeClr val="bg1"/>
                </a:solidFill>
              </a:rPr>
              <a:t>الفصل الثاني 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6544" y="559386"/>
            <a:ext cx="80283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أكمل كلا</a:t>
            </a:r>
            <a:r>
              <a:rPr lang="ar-EG" sz="2800" b="1" dirty="0" smtClean="0">
                <a:solidFill>
                  <a:srgbClr val="FF0000"/>
                </a:solidFill>
              </a:rPr>
              <a:t>ً</a:t>
            </a:r>
            <a:r>
              <a:rPr lang="ar-SA" sz="2800" b="1" dirty="0" smtClean="0">
                <a:solidFill>
                  <a:srgbClr val="FF0000"/>
                </a:solidFill>
              </a:rPr>
              <a:t> من الجمل التإلىة بالكلمة المناسبة : -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980728"/>
            <a:ext cx="21237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الجهاز الهضمي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5003" y="1484784"/>
            <a:ext cx="1656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الجهاز العصبي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1018763"/>
            <a:ext cx="15775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الفقاريات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8205" y="1467961"/>
            <a:ext cx="14558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هيكل خارجي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1052" y="1018762"/>
            <a:ext cx="11335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الزواحف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1969676"/>
            <a:ext cx="77048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1- معظم الحيوانات تنتمي إلى مجموعة   </a:t>
            </a:r>
            <a:r>
              <a:rPr lang="ar-SA" sz="1600" b="1" dirty="0" smtClean="0"/>
              <a:t>....................... </a:t>
            </a:r>
            <a:r>
              <a:rPr lang="ar-SA" sz="2400" b="1" dirty="0" smtClean="0"/>
              <a:t>.</a:t>
            </a:r>
            <a:endParaRPr lang="ar-SA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2620764"/>
            <a:ext cx="85861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2- يحلل الجسم الطعام في  </a:t>
            </a:r>
            <a:r>
              <a:rPr lang="ar-SA" sz="1600" b="1" dirty="0" smtClean="0"/>
              <a:t>...............................</a:t>
            </a:r>
            <a:r>
              <a:rPr lang="ar-SA" sz="2800" b="1" dirty="0" smtClean="0"/>
              <a:t> .</a:t>
            </a:r>
            <a:endParaRPr lang="ar-SA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3284984"/>
            <a:ext cx="80059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3-</a:t>
            </a:r>
            <a:r>
              <a:rPr lang="ar-SA" sz="1600" b="1" dirty="0" smtClean="0"/>
              <a:t>.....................    </a:t>
            </a:r>
            <a:r>
              <a:rPr lang="ar-SA" sz="2800" b="1" dirty="0" smtClean="0"/>
              <a:t>حيوانات لها عمود فقري .</a:t>
            </a:r>
            <a:endParaRPr lang="ar-SA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3861048"/>
            <a:ext cx="83659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4- الحشرات لها</a:t>
            </a:r>
            <a:r>
              <a:rPr lang="ar-SA" sz="1600" b="1" dirty="0" smtClean="0"/>
              <a:t>................................</a:t>
            </a:r>
            <a:r>
              <a:rPr lang="ar-SA" sz="2800" b="1" dirty="0" smtClean="0"/>
              <a:t> صلب يحمي أجسامها .</a:t>
            </a:r>
            <a:endParaRPr lang="ar-SA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4725144"/>
            <a:ext cx="8113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5- الدماغ وأعضاء الحس تكون </a:t>
            </a:r>
            <a:r>
              <a:rPr lang="ar-SA" sz="1600" b="1" dirty="0" smtClean="0"/>
              <a:t>..............................</a:t>
            </a:r>
            <a:r>
              <a:rPr lang="ar-SA" sz="2800" b="1" dirty="0" smtClean="0"/>
              <a:t> </a:t>
            </a:r>
            <a:r>
              <a:rPr lang="ar-SA" sz="3200" b="1" dirty="0" smtClean="0"/>
              <a:t>.</a:t>
            </a:r>
            <a:endParaRPr lang="ar-SA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1560" y="5426060"/>
            <a:ext cx="81803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6- السحلية حيوان فقاري متغير درجة الحرارة وينتمي إلى </a:t>
            </a:r>
            <a:r>
              <a:rPr lang="ar-SA" sz="1400" b="1" dirty="0" smtClean="0"/>
              <a:t>..................................  </a:t>
            </a:r>
            <a:r>
              <a:rPr lang="ar-SA" sz="2800" b="1" dirty="0" smtClean="0"/>
              <a:t>.</a:t>
            </a:r>
            <a:endParaRPr lang="ar-SA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115616" y="1523147"/>
            <a:ext cx="1324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اللافقاريات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06327" y="1988840"/>
            <a:ext cx="1324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اللافقاريات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1880" y="2564904"/>
            <a:ext cx="21237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الجهاز الهضمي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3252688"/>
            <a:ext cx="15775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الفقاريات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8064" y="3830494"/>
            <a:ext cx="14558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هيكل خارجي 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8034" y="4708590"/>
            <a:ext cx="1656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الجهاز العصبي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10809" y="5859130"/>
            <a:ext cx="11335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الزواحف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29" name="دبوس زينة 28"/>
          <p:cNvSpPr/>
          <p:nvPr/>
        </p:nvSpPr>
        <p:spPr>
          <a:xfrm>
            <a:off x="-14180" y="-719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صـ84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292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8203692" y="1565335"/>
            <a:ext cx="790575" cy="408623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1800" b="1" dirty="0">
                <a:solidFill>
                  <a:srgbClr val="660066"/>
                </a:solidFill>
                <a:cs typeface="Times New Roman" pitchFamily="18" charset="0"/>
              </a:rPr>
              <a:t>الإجابة </a:t>
            </a:r>
            <a:endParaRPr lang="en-US" sz="1800" b="1" u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886544" y="1196752"/>
            <a:ext cx="7285385" cy="1464231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u="none" dirty="0">
                <a:solidFill>
                  <a:schemeClr val="hlink"/>
                </a:solidFill>
                <a:latin typeface="Arial" pitchFamily="34" charset="0"/>
              </a:rPr>
              <a:t>ينقل الدم إلى جميع أنحاء الجسم . التفاصيل : يتكون الجهاز الدوراني من القلب والدم والأوعية الدموية . فالقلب هو العضو الرئيسي في الجهاز الدوراني . وعضلة القلب قوية تستطيع ضخ الدم خلال الجسم والدم ينقل الغذاء والأكسجين إلى جميع انحاء الجسم .</a:t>
            </a:r>
            <a:endParaRPr lang="en-US" sz="2000" b="1" u="none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24" name="مربع نص 16"/>
          <p:cNvSpPr txBox="1"/>
          <p:nvPr/>
        </p:nvSpPr>
        <p:spPr>
          <a:xfrm>
            <a:off x="3192143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</a:rPr>
              <a:t>مراجعة </a:t>
            </a:r>
            <a:r>
              <a:rPr lang="ar-SA" sz="2400" b="1" dirty="0" smtClean="0">
                <a:solidFill>
                  <a:schemeClr val="bg1"/>
                </a:solidFill>
              </a:rPr>
              <a:t>الفصل الثاني 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87683" y="693981"/>
            <a:ext cx="9114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7- الفكرة الرئيسة والتفاصيل . </a:t>
            </a:r>
            <a:r>
              <a:rPr lang="ar-SA" sz="2400" b="1" dirty="0" smtClean="0">
                <a:solidFill>
                  <a:srgbClr val="FF0000"/>
                </a:solidFill>
              </a:rPr>
              <a:t>ما وظيفة الجهاز الدوري ؟ أذكر تفاصيل تدعم إجابتي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1" name="دبوس زينة 20"/>
          <p:cNvSpPr/>
          <p:nvPr/>
        </p:nvSpPr>
        <p:spPr>
          <a:xfrm>
            <a:off x="-14180" y="-719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صـ85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0" y="2799333"/>
            <a:ext cx="889248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 8- </a:t>
            </a:r>
            <a:r>
              <a:rPr lang="ar-SA" sz="2400" b="1" dirty="0" smtClean="0">
                <a:solidFill>
                  <a:srgbClr val="002060"/>
                </a:solidFill>
              </a:rPr>
              <a:t>أصنف </a:t>
            </a:r>
            <a:r>
              <a:rPr lang="ar-SA" sz="2400" b="1" dirty="0" smtClean="0">
                <a:solidFill>
                  <a:srgbClr val="002060"/>
                </a:solidFill>
              </a:rPr>
              <a:t>. </a:t>
            </a:r>
            <a:r>
              <a:rPr lang="ar-SA" sz="2400" b="1" dirty="0" smtClean="0">
                <a:solidFill>
                  <a:srgbClr val="FF0000"/>
                </a:solidFill>
              </a:rPr>
              <a:t>أختار أحد الحيوانات التي درستها ، ثم أصنفه مستخدمًا ما </a:t>
            </a:r>
            <a:r>
              <a:rPr lang="ar-SA" sz="2400" b="1" dirty="0" err="1" smtClean="0">
                <a:solidFill>
                  <a:srgbClr val="FF0000"/>
                </a:solidFill>
              </a:rPr>
              <a:t>تعملته</a:t>
            </a:r>
            <a:r>
              <a:rPr lang="ar-SA" sz="2400" b="1" dirty="0" smtClean="0">
                <a:solidFill>
                  <a:srgbClr val="FF0000"/>
                </a:solidFill>
              </a:rPr>
              <a:t> إلي : فقاريات ، لا فقاريات ثابتة درجة الحرارة ، متغيرة درجة الحرارة ..... وهكذا ، أوضح إجابتي في كل حالة. 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69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4" grpId="0" animBg="1"/>
      <p:bldP spid="2" grpId="0"/>
      <p:bldP spid="21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ربع نص 2"/>
          <p:cNvSpPr txBox="1">
            <a:spLocks noChangeArrowheads="1"/>
          </p:cNvSpPr>
          <p:nvPr/>
        </p:nvSpPr>
        <p:spPr bwMode="auto">
          <a:xfrm>
            <a:off x="4625479" y="1134509"/>
            <a:ext cx="978089" cy="408623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1800" b="1">
                <a:solidFill>
                  <a:srgbClr val="660066"/>
                </a:solidFill>
                <a:cs typeface="Times New Roman" pitchFamily="18" charset="0"/>
              </a:rPr>
              <a:t>الإجابة </a:t>
            </a:r>
            <a:endParaRPr lang="en-US" sz="1800" b="1" u="none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مربع نص 3"/>
          <p:cNvSpPr txBox="1">
            <a:spLocks noChangeArrowheads="1"/>
          </p:cNvSpPr>
          <p:nvPr/>
        </p:nvSpPr>
        <p:spPr bwMode="auto">
          <a:xfrm>
            <a:off x="826219" y="1624117"/>
            <a:ext cx="6626101" cy="1123712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u="none" dirty="0">
                <a:solidFill>
                  <a:schemeClr val="hlink"/>
                </a:solidFill>
                <a:latin typeface="Arial" pitchFamily="34" charset="0"/>
              </a:rPr>
              <a:t>شوكيات الجلد لها هياكل داخلية وأما المفصليات فلها هياكل خارجية وكلتاهما من اللافقاريات ومن الأمثلة على شوكيات الجلد نجوم البحر وقنافذ البحر ومن المفصليات الحشرات</a:t>
            </a:r>
            <a:endParaRPr lang="en-US" sz="2000" b="1" u="none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1" y="1624118"/>
            <a:ext cx="1374518" cy="123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1616" y="692696"/>
            <a:ext cx="83608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9- كتابة توضيحية . </a:t>
            </a:r>
            <a:r>
              <a:rPr lang="ar-SA" sz="2400" b="1" dirty="0" smtClean="0">
                <a:solidFill>
                  <a:srgbClr val="FF0000"/>
                </a:solidFill>
              </a:rPr>
              <a:t>فيم تختلف شوكيات الجلد عن المفصليات ؟ </a:t>
            </a:r>
            <a:r>
              <a:rPr lang="ar-SA" sz="2400" b="1" dirty="0" err="1" smtClean="0">
                <a:solidFill>
                  <a:srgbClr val="FF0000"/>
                </a:solidFill>
              </a:rPr>
              <a:t>وفيم</a:t>
            </a:r>
            <a:r>
              <a:rPr lang="ar-SA" sz="2400" b="1" dirty="0" smtClean="0">
                <a:solidFill>
                  <a:srgbClr val="FF0000"/>
                </a:solidFill>
              </a:rPr>
              <a:t> تتشابهان ؟ أعطي أمثلة على ذلك .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52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395536" y="2689820"/>
            <a:ext cx="8430169" cy="919401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2400" b="1" u="none" dirty="0" smtClean="0">
                <a:solidFill>
                  <a:schemeClr val="hlink"/>
                </a:solidFill>
                <a:latin typeface="Arial" pitchFamily="34" charset="0"/>
              </a:rPr>
              <a:t>تنظم الأسماك درجة حرارة أجسامها بالاستجابة للتغيرات التي تحدث في درجة حرارة الماء </a:t>
            </a:r>
            <a:endParaRPr lang="en-US" sz="2400" b="1" u="none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7377719" y="1937767"/>
            <a:ext cx="1157362" cy="51077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660066"/>
                </a:solidFill>
                <a:cs typeface="Times New Roman" pitchFamily="18" charset="0"/>
              </a:rPr>
              <a:t>الإجابة </a:t>
            </a:r>
            <a:endParaRPr lang="en-US" sz="2400" b="1" u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19" name="مربع نص 16"/>
          <p:cNvSpPr txBox="1"/>
          <p:nvPr/>
        </p:nvSpPr>
        <p:spPr>
          <a:xfrm>
            <a:off x="3194517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</a:rPr>
              <a:t>مراجعة </a:t>
            </a:r>
            <a:r>
              <a:rPr lang="ar-SA" sz="2400" b="1" dirty="0" smtClean="0">
                <a:solidFill>
                  <a:schemeClr val="bg1"/>
                </a:solidFill>
              </a:rPr>
              <a:t>الفصل الثاني 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836712"/>
            <a:ext cx="843017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10- </a:t>
            </a:r>
            <a:r>
              <a:rPr lang="ar-EG" sz="2800" b="1" dirty="0" smtClean="0">
                <a:solidFill>
                  <a:srgbClr val="FF0000"/>
                </a:solidFill>
              </a:rPr>
              <a:t>التفكير الناقد : </a:t>
            </a:r>
            <a:r>
              <a:rPr lang="ar-EG" sz="2800" b="1" dirty="0" smtClean="0">
                <a:solidFill>
                  <a:srgbClr val="002060"/>
                </a:solidFill>
              </a:rPr>
              <a:t>كيف تنظم الأسماك درجة حرارة أجسامها ؟</a:t>
            </a:r>
          </a:p>
          <a:p>
            <a:r>
              <a:rPr lang="ar-EG" sz="2800" b="1" dirty="0" smtClean="0">
                <a:solidFill>
                  <a:srgbClr val="002060"/>
                </a:solidFill>
              </a:rPr>
              <a:t>أفكر في البيئة التي تعيش فيها .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دبوس زينة 13"/>
          <p:cNvSpPr/>
          <p:nvPr/>
        </p:nvSpPr>
        <p:spPr>
          <a:xfrm>
            <a:off x="-14180" y="-719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صـ85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3717032"/>
            <a:ext cx="82444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700" b="1" dirty="0">
                <a:solidFill>
                  <a:srgbClr val="FF0000"/>
                </a:solidFill>
                <a:cs typeface="Times New Roman" pitchFamily="18" charset="0"/>
              </a:rPr>
              <a:t>11- أختار الإجابة الصحيحة : </a:t>
            </a:r>
          </a:p>
          <a:p>
            <a:r>
              <a:rPr lang="ar-SA" sz="2700" b="1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الجهاز الذي ينقل الرسائل / الإشارات </a:t>
            </a:r>
            <a:r>
              <a:rPr lang="ar-SA" sz="2700" b="1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إلى </a:t>
            </a:r>
            <a:r>
              <a:rPr lang="ar-SA" sz="2700" b="1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أجهزة الجسم </a:t>
            </a:r>
            <a:r>
              <a:rPr lang="ar-SA" sz="2700" b="1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الأخر</a:t>
            </a:r>
            <a:r>
              <a:rPr lang="ar-EG" sz="2700" b="1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ى</a:t>
            </a:r>
            <a:r>
              <a:rPr lang="ar-SA" sz="2700" b="1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ar-SA" sz="2700" b="1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هو الجهاز </a:t>
            </a:r>
            <a:endParaRPr lang="ar-SA" sz="2700" dirty="0"/>
          </a:p>
        </p:txBody>
      </p:sp>
      <p:sp>
        <p:nvSpPr>
          <p:cNvPr id="20" name="Rounded Rectangle 19"/>
          <p:cNvSpPr/>
          <p:nvPr/>
        </p:nvSpPr>
        <p:spPr>
          <a:xfrm>
            <a:off x="5049918" y="4773907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 ) العضلي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35454" y="4816442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ب) الإخراجي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49917" y="5446699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 ) الدوراني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67744" y="5466159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 ) العصبي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2211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animBg="1"/>
      <p:bldP spid="2" grpId="0"/>
      <p:bldP spid="14" grpId="0" animBg="1"/>
      <p:bldP spid="16" grpId="0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1331640" y="4869160"/>
            <a:ext cx="7175500" cy="919401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r-SA" sz="2400" b="1" u="none" dirty="0">
                <a:solidFill>
                  <a:schemeClr val="hlink"/>
                </a:solidFill>
                <a:latin typeface="Arial" pitchFamily="34" charset="0"/>
              </a:rPr>
              <a:t>تختلف الحيوانات فيما بينها في طرائق تكاثرها وبين ثابتة درجة الحرارة أو متغيرة درجة الحرارة وفقارية أو لا فقارية .</a:t>
            </a:r>
            <a:endParaRPr lang="en-US" sz="2400" b="1" u="none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7666484" y="4194737"/>
            <a:ext cx="1157362" cy="51077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660066"/>
                </a:solidFill>
                <a:cs typeface="Times New Roman" pitchFamily="18" charset="0"/>
              </a:rPr>
              <a:t>الإجابة </a:t>
            </a:r>
            <a:endParaRPr lang="en-US" sz="2400" b="1" u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الأولى </a:t>
            </a:r>
          </a:p>
        </p:txBody>
      </p:sp>
      <p:sp>
        <p:nvSpPr>
          <p:cNvPr id="19" name="مربع نص 16"/>
          <p:cNvSpPr txBox="1"/>
          <p:nvPr/>
        </p:nvSpPr>
        <p:spPr>
          <a:xfrm>
            <a:off x="3194517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</a:rPr>
              <a:t>مراجعة </a:t>
            </a:r>
            <a:r>
              <a:rPr lang="ar-SA" sz="2400" b="1" dirty="0" smtClean="0">
                <a:solidFill>
                  <a:schemeClr val="bg1"/>
                </a:solidFill>
              </a:rPr>
              <a:t>الفصل الثاني 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3756" y="3418847"/>
            <a:ext cx="771009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1</a:t>
            </a:r>
            <a:r>
              <a:rPr lang="ar-EG" sz="3200" b="1" dirty="0" smtClean="0">
                <a:solidFill>
                  <a:srgbClr val="FF0000"/>
                </a:solidFill>
              </a:rPr>
              <a:t>3</a:t>
            </a:r>
            <a:r>
              <a:rPr lang="ar-SA" sz="3200" b="1" dirty="0" smtClean="0">
                <a:solidFill>
                  <a:srgbClr val="FF0000"/>
                </a:solidFill>
              </a:rPr>
              <a:t>- كيف تختلف الحيوانات بعضها عن بعض ؟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4" name="دبوس زينة 13"/>
          <p:cNvSpPr/>
          <p:nvPr/>
        </p:nvSpPr>
        <p:spPr>
          <a:xfrm>
            <a:off x="-14180" y="-719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صـ85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مربع نص 5"/>
          <p:cNvSpPr txBox="1">
            <a:spLocks noChangeArrowheads="1"/>
          </p:cNvSpPr>
          <p:nvPr/>
        </p:nvSpPr>
        <p:spPr bwMode="auto">
          <a:xfrm>
            <a:off x="8244408" y="874836"/>
            <a:ext cx="766603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2000" b="1" u="none" dirty="0" smtClean="0">
                <a:solidFill>
                  <a:srgbClr val="FF0000"/>
                </a:solidFill>
              </a:rPr>
              <a:t>س12</a:t>
            </a:r>
            <a:endParaRPr lang="en-US" sz="2000" b="1" u="none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828" y="837670"/>
            <a:ext cx="762744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صواب أم خطأ</a:t>
            </a:r>
            <a:r>
              <a:rPr lang="ar-SA" sz="2800" b="1" dirty="0" smtClean="0">
                <a:solidFill>
                  <a:srgbClr val="FF0000"/>
                </a:solidFill>
              </a:rPr>
              <a:t>. </a:t>
            </a:r>
            <a:r>
              <a:rPr lang="ar-EG" sz="2800" b="1" dirty="0" smtClean="0">
                <a:solidFill>
                  <a:srgbClr val="7030A0"/>
                </a:solidFill>
              </a:rPr>
              <a:t>جميع </a:t>
            </a:r>
            <a:r>
              <a:rPr lang="ar-SA" sz="2800" b="1" dirty="0" smtClean="0">
                <a:solidFill>
                  <a:srgbClr val="7030A0"/>
                </a:solidFill>
              </a:rPr>
              <a:t>أنواع </a:t>
            </a:r>
            <a:r>
              <a:rPr lang="ar-EG" sz="2800" b="1" dirty="0" smtClean="0">
                <a:solidFill>
                  <a:srgbClr val="7030A0"/>
                </a:solidFill>
              </a:rPr>
              <a:t>الأسماك </a:t>
            </a:r>
            <a:r>
              <a:rPr lang="ar-EG" sz="2800" b="1" dirty="0" smtClean="0">
                <a:solidFill>
                  <a:srgbClr val="7030A0"/>
                </a:solidFill>
              </a:rPr>
              <a:t>لها عظام</a:t>
            </a:r>
            <a:r>
              <a:rPr lang="ar-SA" sz="2800" b="1" dirty="0" smtClean="0">
                <a:solidFill>
                  <a:srgbClr val="7030A0"/>
                </a:solidFill>
              </a:rPr>
              <a:t>.</a:t>
            </a:r>
            <a:r>
              <a:rPr lang="ar-EG" sz="2800" b="1" dirty="0" smtClean="0">
                <a:solidFill>
                  <a:srgbClr val="7030A0"/>
                </a:solidFill>
              </a:rPr>
              <a:t>هل هذه العبارة صحيحة أم خاطئة . </a:t>
            </a:r>
            <a:r>
              <a:rPr lang="ar-SA" sz="2800" b="1" dirty="0" smtClean="0">
                <a:solidFill>
                  <a:srgbClr val="7030A0"/>
                </a:solidFill>
              </a:rPr>
              <a:t>وضح </a:t>
            </a:r>
            <a:r>
              <a:rPr lang="ar-EG" sz="2800" b="1" dirty="0" smtClean="0">
                <a:solidFill>
                  <a:srgbClr val="7030A0"/>
                </a:solidFill>
              </a:rPr>
              <a:t>إجابتي</a:t>
            </a:r>
            <a:endParaRPr lang="ar-SA" sz="2800" b="1" dirty="0">
              <a:solidFill>
                <a:srgbClr val="7030A0"/>
              </a:solidFill>
            </a:endParaRPr>
          </a:p>
        </p:txBody>
      </p:sp>
      <p:sp>
        <p:nvSpPr>
          <p:cNvPr id="21" name="مربع نص 6"/>
          <p:cNvSpPr txBox="1">
            <a:spLocks noChangeArrowheads="1"/>
          </p:cNvSpPr>
          <p:nvPr/>
        </p:nvSpPr>
        <p:spPr bwMode="auto">
          <a:xfrm>
            <a:off x="7954105" y="2297241"/>
            <a:ext cx="864046" cy="442674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660066"/>
                </a:solidFill>
              </a:rPr>
              <a:t>الإجابة </a:t>
            </a:r>
            <a:endParaRPr lang="en-US" sz="2000" b="1" u="none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2" name="مربع نص 7"/>
          <p:cNvSpPr txBox="1">
            <a:spLocks noChangeArrowheads="1"/>
          </p:cNvSpPr>
          <p:nvPr/>
        </p:nvSpPr>
        <p:spPr bwMode="auto">
          <a:xfrm>
            <a:off x="928168" y="2059080"/>
            <a:ext cx="6888163" cy="105560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r-EG" sz="2800" b="1" u="none" dirty="0" smtClean="0">
                <a:solidFill>
                  <a:schemeClr val="tx1"/>
                </a:solidFill>
                <a:latin typeface="Arial" pitchFamily="34" charset="0"/>
              </a:rPr>
              <a:t>هذه العبارة غير صحيحة لأن بعض لا تتكون أجسامها من عظام ولكن تتكون من غضاريف</a:t>
            </a:r>
            <a:endParaRPr lang="en-US" sz="2000" b="1" u="none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434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animBg="1"/>
      <p:bldP spid="2" grpId="0"/>
      <p:bldP spid="14" grpId="0" animBg="1"/>
      <p:bldP spid="16" grpId="0" animBg="1"/>
      <p:bldP spid="20" grpId="0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2267744" y="-27384"/>
            <a:ext cx="4608512" cy="73152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FF00"/>
                </a:solidFill>
              </a:rPr>
              <a:t>نمـــــوذج اختبــــار</a:t>
            </a:r>
            <a:endParaRPr lang="ar-EG" sz="40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81424"/>
            <a:ext cx="7907232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شكل بيضاوي 7"/>
          <p:cNvSpPr/>
          <p:nvPr/>
        </p:nvSpPr>
        <p:spPr>
          <a:xfrm>
            <a:off x="5113992" y="1658950"/>
            <a:ext cx="3764840" cy="14258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2267744" y="4754336"/>
            <a:ext cx="2304208" cy="3308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8"/>
          <p:cNvSpPr/>
          <p:nvPr/>
        </p:nvSpPr>
        <p:spPr>
          <a:xfrm>
            <a:off x="2267744" y="6309320"/>
            <a:ext cx="2016224" cy="4047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دبوس زينة 11"/>
          <p:cNvSpPr/>
          <p:nvPr/>
        </p:nvSpPr>
        <p:spPr>
          <a:xfrm>
            <a:off x="-14180" y="-719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صـ86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238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18794"/>
            <a:ext cx="3627115" cy="53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376160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شكل بيضاوي 7"/>
          <p:cNvSpPr/>
          <p:nvPr/>
        </p:nvSpPr>
        <p:spPr>
          <a:xfrm>
            <a:off x="7308304" y="1713542"/>
            <a:ext cx="1539416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6732240" y="5129944"/>
            <a:ext cx="2129128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3131840" y="3401752"/>
            <a:ext cx="1566712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3131840" y="6120640"/>
            <a:ext cx="1566712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5"/>
          <p:cNvSpPr txBox="1"/>
          <p:nvPr/>
        </p:nvSpPr>
        <p:spPr>
          <a:xfrm>
            <a:off x="2267744" y="-27384"/>
            <a:ext cx="4608512" cy="73152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FF00"/>
                </a:solidFill>
              </a:rPr>
              <a:t>نمـــــوذج اختبــــار</a:t>
            </a:r>
            <a:endParaRPr lang="ar-EG" sz="4000" b="1" dirty="0">
              <a:solidFill>
                <a:srgbClr val="FFFF00"/>
              </a:solidFill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-14180" y="-719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صـ87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3014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33585"/>
            <a:ext cx="5476420" cy="549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شكل بيضاوي 6"/>
          <p:cNvSpPr/>
          <p:nvPr/>
        </p:nvSpPr>
        <p:spPr>
          <a:xfrm>
            <a:off x="3776192" y="3212976"/>
            <a:ext cx="504428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5"/>
          <p:cNvSpPr txBox="1"/>
          <p:nvPr/>
        </p:nvSpPr>
        <p:spPr>
          <a:xfrm>
            <a:off x="2267744" y="-27384"/>
            <a:ext cx="4608512" cy="73152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FF00"/>
                </a:solidFill>
              </a:rPr>
              <a:t>نمـــــوذج اختبــــار</a:t>
            </a:r>
            <a:endParaRPr lang="ar-EG" sz="4000" b="1" dirty="0">
              <a:solidFill>
                <a:srgbClr val="FFFF00"/>
              </a:solidFill>
            </a:endParaRPr>
          </a:p>
        </p:txBody>
      </p:sp>
      <p:sp>
        <p:nvSpPr>
          <p:cNvPr id="9" name="دبوس زينة 8"/>
          <p:cNvSpPr/>
          <p:nvPr/>
        </p:nvSpPr>
        <p:spPr>
          <a:xfrm>
            <a:off x="-14180" y="-719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صـ87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0012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5"/>
          <p:cNvSpPr txBox="1"/>
          <p:nvPr/>
        </p:nvSpPr>
        <p:spPr>
          <a:xfrm>
            <a:off x="2267744" y="-27384"/>
            <a:ext cx="4608512" cy="73152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FF00"/>
                </a:solidFill>
              </a:rPr>
              <a:t>نمـــــوذج اختبــــار</a:t>
            </a:r>
            <a:endParaRPr lang="ar-EG" sz="4000" b="1" dirty="0">
              <a:solidFill>
                <a:srgbClr val="FFFF00"/>
              </a:solidFill>
            </a:endParaRPr>
          </a:p>
        </p:txBody>
      </p:sp>
      <p:sp>
        <p:nvSpPr>
          <p:cNvPr id="9" name="دبوس زينة 8"/>
          <p:cNvSpPr/>
          <p:nvPr/>
        </p:nvSpPr>
        <p:spPr>
          <a:xfrm>
            <a:off x="-14180" y="-719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صـ87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58284"/>
            <a:ext cx="3761733" cy="542304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61" y="759944"/>
            <a:ext cx="3524742" cy="1228896"/>
          </a:xfrm>
          <a:prstGeom prst="rect">
            <a:avLst/>
          </a:prstGeom>
        </p:spPr>
      </p:pic>
      <p:sp>
        <p:nvSpPr>
          <p:cNvPr id="12" name="مربع نص 7"/>
          <p:cNvSpPr txBox="1">
            <a:spLocks noChangeArrowheads="1"/>
          </p:cNvSpPr>
          <p:nvPr/>
        </p:nvSpPr>
        <p:spPr bwMode="auto">
          <a:xfrm>
            <a:off x="928169" y="2059080"/>
            <a:ext cx="3931864" cy="2485787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2800" b="1" u="none" dirty="0" smtClean="0">
                <a:solidFill>
                  <a:schemeClr val="tx1"/>
                </a:solidFill>
                <a:latin typeface="Arial" pitchFamily="34" charset="0"/>
              </a:rPr>
              <a:t>الخياشيم – الزعانف </a:t>
            </a:r>
          </a:p>
          <a:p>
            <a:r>
              <a:rPr lang="ar-EG" sz="2800" b="1" dirty="0" smtClean="0">
                <a:solidFill>
                  <a:schemeClr val="tx1"/>
                </a:solidFill>
                <a:latin typeface="Arial" pitchFamily="34" charset="0"/>
              </a:rPr>
              <a:t>ساعدت الخياشيم الأسماك على تنفس الأكسجين الذائب في الماء </a:t>
            </a:r>
          </a:p>
          <a:p>
            <a:r>
              <a:rPr lang="ar-EG" sz="2800" b="1" u="none" dirty="0" smtClean="0">
                <a:solidFill>
                  <a:schemeClr val="tx1"/>
                </a:solidFill>
                <a:latin typeface="Arial" pitchFamily="34" charset="0"/>
              </a:rPr>
              <a:t>كما ساعدت الزعانف الأسماك على سهولة الحركة في الماء</a:t>
            </a:r>
            <a:endParaRPr lang="en-US" sz="2000" b="1" u="none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25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4134</TotalTime>
  <Words>418</Words>
  <Application>Microsoft Office PowerPoint</Application>
  <PresentationFormat>عرض على الشاشة (3:4)‏</PresentationFormat>
  <Paragraphs>66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hp</cp:lastModifiedBy>
  <cp:revision>340</cp:revision>
  <dcterms:created xsi:type="dcterms:W3CDTF">2011-03-17T07:07:04Z</dcterms:created>
  <dcterms:modified xsi:type="dcterms:W3CDTF">2019-03-19T17:20:44Z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