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5" r:id="rId4"/>
    <p:sldId id="429" r:id="rId5"/>
    <p:sldId id="430" r:id="rId6"/>
    <p:sldId id="422" r:id="rId7"/>
    <p:sldId id="431" r:id="rId8"/>
    <p:sldId id="432" r:id="rId9"/>
    <p:sldId id="423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8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الحضارة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85967" y="499712"/>
            <a:ext cx="954109" cy="2365989"/>
            <a:chOff x="1174562" y="335569"/>
            <a:chExt cx="95410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456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الحضارة الإسلامية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369838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الحضارة الإسلامية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710792" y="2324732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971835" y="2749988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945199" y="1428122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4301938" y="1643959"/>
            <a:ext cx="6022455" cy="1175005"/>
            <a:chOff x="3000733" y="2485089"/>
            <a:chExt cx="6022455" cy="1175005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3000733" y="3013763"/>
              <a:ext cx="6022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الحضارة :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هي جميع ما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يُنجزه الإنسان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مجالات المعرفة و الفن و التقاليد و العمارة و الثقافة و الاقتصاد و الإدارة , التي على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الارتقاء و التّطوّر</a:t>
              </a:r>
              <a:endParaRPr lang="en-U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216742" y="1630220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245470" y="1442526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97" b="98693" l="0" r="100000">
                        <a14:foregroundMark x1="85466" y1="28758" x2="82805" y2="69063"/>
                        <a14:foregroundMark x1="62027" y1="29630" x2="61822" y2="73856"/>
                        <a14:foregroundMark x1="38383" y1="39434" x2="36029" y2="86928"/>
                        <a14:foregroundMark x1="11668" y1="43355" x2="12385" y2="77996"/>
                        <a14:foregroundMark x1="93142" y1="84749" x2="90788" y2="88017"/>
                        <a14:foregroundMark x1="67963" y1="53595" x2="65609" y2="86057"/>
                        <a14:foregroundMark x1="71546" y1="77996" x2="69294" y2="89325"/>
                        <a14:foregroundMark x1="57830" y1="80828" x2="59161" y2="89760"/>
                        <a14:foregroundMark x1="53429" y1="74728" x2="55374" y2="92157"/>
                        <a14:foregroundMark x1="21904" y1="30065" x2="13511" y2="78431"/>
                        <a14:foregroundMark x1="70420" y1="9804" x2="34186" y2="12636"/>
                        <a14:foregroundMark x1="24053" y1="9368" x2="14739" y2="9804"/>
                        <a14:foregroundMark x1="14534" y1="10458" x2="13204" y2="13725"/>
                        <a14:foregroundMark x1="13204" y1="13725" x2="13204" y2="24401"/>
                        <a14:foregroundMark x1="62948" y1="18301" x2="63357" y2="26797"/>
                        <a14:foregroundMark x1="38588" y1="18301" x2="37769" y2="27233"/>
                        <a14:foregroundMark x1="77073" y1="9368" x2="86080" y2="9804"/>
                        <a14:foregroundMark x1="86285" y1="10893" x2="87001" y2="12200"/>
                        <a14:foregroundMark x1="87206" y1="12200" x2="87206" y2="23965"/>
                        <a14:foregroundMark x1="92323" y1="40523" x2="85875" y2="77560"/>
                        <a14:foregroundMark x1="18936" y1="55120" x2="17195" y2="83660"/>
                        <a14:backgroundMark x1="79939" y1="6100" x2="89867" y2="6100"/>
                        <a14:backgroundMark x1="22108" y1="7625" x2="4401" y2="7625"/>
                        <a14:backgroundMark x1="30911" y1="24401" x2="35722" y2="25054"/>
                        <a14:backgroundMark x1="55374" y1="22658" x2="41556" y2="23965"/>
                        <a14:backgroundMark x1="74411" y1="23965" x2="64688" y2="23094"/>
                        <a14:backgroundMark x1="50154" y1="35294" x2="50563" y2="95425"/>
                        <a14:backgroundMark x1="25998" y1="26797" x2="25793" y2="97386"/>
                        <a14:backgroundMark x1="74821" y1="25926" x2="74821" y2="95425"/>
                        <a14:backgroundMark x1="98055" y1="19390" x2="98260" y2="20697"/>
                        <a14:backgroundMark x1="99181" y1="25054" x2="99181" y2="94989"/>
                        <a14:backgroundMark x1="83726" y1="12636" x2="79222" y2="19826"/>
                        <a14:backgroundMark x1="61208" y1="20697" x2="57625" y2="20697"/>
                        <a14:backgroundMark x1="40225" y1="22222" x2="40225" y2="22222"/>
                        <a14:backgroundMark x1="39713" y1="23529" x2="39713" y2="23529"/>
                        <a14:backgroundMark x1="28454" y1="23529" x2="19243" y2="22222"/>
                        <a14:backgroundMark x1="20778" y1="14597" x2="15455" y2="18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1938" y="3634814"/>
            <a:ext cx="6491766" cy="304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74698" y="570874"/>
            <a:ext cx="960439" cy="2365989"/>
            <a:chOff x="1193632" y="335569"/>
            <a:chExt cx="96043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93632" y="59441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الحضارة الإسلامية</a:t>
              </a:r>
            </a:p>
          </p:txBody>
        </p:sp>
      </p:grpSp>
      <p:grpSp>
        <p:nvGrpSpPr>
          <p:cNvPr id="16" name="Group 55">
            <a:extLst>
              <a:ext uri="{FF2B5EF4-FFF2-40B4-BE49-F238E27FC236}">
                <a16:creationId xmlns="" xmlns:a16="http://schemas.microsoft.com/office/drawing/2014/main" id="{75223D86-A301-4692-A9C0-510866A4209B}"/>
              </a:ext>
            </a:extLst>
          </p:cNvPr>
          <p:cNvGrpSpPr/>
          <p:nvPr/>
        </p:nvGrpSpPr>
        <p:grpSpPr>
          <a:xfrm>
            <a:off x="9513316" y="1750675"/>
            <a:ext cx="1828800" cy="1828800"/>
            <a:chOff x="7702736" y="1795447"/>
            <a:chExt cx="1828800" cy="1828800"/>
          </a:xfrm>
        </p:grpSpPr>
        <p:sp>
          <p:nvSpPr>
            <p:cNvPr id="17" name="Oval 35">
              <a:extLst>
                <a:ext uri="{FF2B5EF4-FFF2-40B4-BE49-F238E27FC236}">
                  <a16:creationId xmlns="" xmlns:a16="http://schemas.microsoft.com/office/drawing/2014/main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36">
              <a:extLst>
                <a:ext uri="{FF2B5EF4-FFF2-40B4-BE49-F238E27FC236}">
                  <a16:creationId xmlns="" xmlns:a16="http://schemas.microsoft.com/office/drawing/2014/main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37">
            <a:extLst>
              <a:ext uri="{FF2B5EF4-FFF2-40B4-BE49-F238E27FC236}">
                <a16:creationId xmlns="" xmlns:a16="http://schemas.microsoft.com/office/drawing/2014/main" id="{03DD69EC-5ABB-41AB-B7B4-49B0E024C19B}"/>
              </a:ext>
            </a:extLst>
          </p:cNvPr>
          <p:cNvSpPr/>
          <p:nvPr/>
        </p:nvSpPr>
        <p:spPr>
          <a:xfrm>
            <a:off x="8969163" y="2869056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8">
            <a:extLst>
              <a:ext uri="{FF2B5EF4-FFF2-40B4-BE49-F238E27FC236}">
                <a16:creationId xmlns="" xmlns:a16="http://schemas.microsoft.com/office/drawing/2014/main" id="{43DCAEB0-A91C-46C4-9265-206FC6BC484C}"/>
              </a:ext>
            </a:extLst>
          </p:cNvPr>
          <p:cNvSpPr/>
          <p:nvPr/>
        </p:nvSpPr>
        <p:spPr>
          <a:xfrm>
            <a:off x="8718491" y="3083590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39">
            <a:extLst>
              <a:ext uri="{FF2B5EF4-FFF2-40B4-BE49-F238E27FC236}">
                <a16:creationId xmlns="" xmlns:a16="http://schemas.microsoft.com/office/drawing/2014/main" id="{2429D8F0-CED5-4AFB-A673-9ECDA23264D9}"/>
              </a:ext>
            </a:extLst>
          </p:cNvPr>
          <p:cNvSpPr/>
          <p:nvPr/>
        </p:nvSpPr>
        <p:spPr>
          <a:xfrm flipV="1">
            <a:off x="10054105" y="2791574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60">
            <a:extLst>
              <a:ext uri="{FF2B5EF4-FFF2-40B4-BE49-F238E27FC236}">
                <a16:creationId xmlns="" xmlns:a16="http://schemas.microsoft.com/office/drawing/2014/main" id="{75E4F3E5-D9C0-4F89-B13B-C09290DECAC1}"/>
              </a:ext>
            </a:extLst>
          </p:cNvPr>
          <p:cNvGrpSpPr/>
          <p:nvPr/>
        </p:nvGrpSpPr>
        <p:grpSpPr>
          <a:xfrm>
            <a:off x="9186679" y="1930707"/>
            <a:ext cx="653274" cy="595086"/>
            <a:chOff x="7376099" y="1975479"/>
            <a:chExt cx="653274" cy="595086"/>
          </a:xfrm>
        </p:grpSpPr>
        <p:sp>
          <p:nvSpPr>
            <p:cNvPr id="23" name="Oval 40">
              <a:extLst>
                <a:ext uri="{FF2B5EF4-FFF2-40B4-BE49-F238E27FC236}">
                  <a16:creationId xmlns="" xmlns:a16="http://schemas.microsoft.com/office/drawing/2014/main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41">
              <a:extLst>
                <a:ext uri="{FF2B5EF4-FFF2-40B4-BE49-F238E27FC236}">
                  <a16:creationId xmlns="" xmlns:a16="http://schemas.microsoft.com/office/drawing/2014/main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4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="" xmlns:a16="http://schemas.microsoft.com/office/drawing/2014/main" id="{10DD5070-6F49-42F9-861F-2C2D08F21507}"/>
              </a:ext>
            </a:extLst>
          </p:cNvPr>
          <p:cNvGrpSpPr/>
          <p:nvPr/>
        </p:nvGrpSpPr>
        <p:grpSpPr>
          <a:xfrm>
            <a:off x="9513316" y="2434471"/>
            <a:ext cx="1891926" cy="509509"/>
            <a:chOff x="7702736" y="2479243"/>
            <a:chExt cx="1891926" cy="509509"/>
          </a:xfrm>
        </p:grpSpPr>
        <p:sp>
          <p:nvSpPr>
            <p:cNvPr id="26" name="TextBox 42">
              <a:extLst>
                <a:ext uri="{FF2B5EF4-FFF2-40B4-BE49-F238E27FC236}">
                  <a16:creationId xmlns="" xmlns:a16="http://schemas.microsoft.com/office/drawing/2014/main" id="{30AFBAAF-952E-4C1B-B207-D744B3561C7D}"/>
                </a:ext>
              </a:extLst>
            </p:cNvPr>
            <p:cNvSpPr txBox="1"/>
            <p:nvPr/>
          </p:nvSpPr>
          <p:spPr>
            <a:xfrm>
              <a:off x="7702736" y="2479243"/>
              <a:ext cx="1891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أنَّها حضارة </a:t>
              </a:r>
              <a:r>
                <a:rPr lang="ar-SY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علم و قيم</a:t>
              </a:r>
              <a:endParaRPr lang="ar-SY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43">
              <a:extLst>
                <a:ext uri="{FF2B5EF4-FFF2-40B4-BE49-F238E27FC236}">
                  <a16:creationId xmlns="" xmlns:a16="http://schemas.microsoft.com/office/drawing/2014/main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4">
            <a:extLst>
              <a:ext uri="{FF2B5EF4-FFF2-40B4-BE49-F238E27FC236}">
                <a16:creationId xmlns="" xmlns:a16="http://schemas.microsoft.com/office/drawing/2014/main" id="{05CE0E30-05D0-464F-AFF5-AE1DF615D5C6}"/>
              </a:ext>
            </a:extLst>
          </p:cNvPr>
          <p:cNvGrpSpPr/>
          <p:nvPr/>
        </p:nvGrpSpPr>
        <p:grpSpPr>
          <a:xfrm>
            <a:off x="7299125" y="2763948"/>
            <a:ext cx="1828800" cy="1828800"/>
            <a:chOff x="5488545" y="2808720"/>
            <a:chExt cx="1828800" cy="1828800"/>
          </a:xfrm>
        </p:grpSpPr>
        <p:sp>
          <p:nvSpPr>
            <p:cNvPr id="29" name="Oval 25">
              <a:extLst>
                <a:ext uri="{FF2B5EF4-FFF2-40B4-BE49-F238E27FC236}">
                  <a16:creationId xmlns="" xmlns:a16="http://schemas.microsoft.com/office/drawing/2014/main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6">
              <a:extLst>
                <a:ext uri="{FF2B5EF4-FFF2-40B4-BE49-F238E27FC236}">
                  <a16:creationId xmlns="" xmlns:a16="http://schemas.microsoft.com/office/drawing/2014/main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27">
            <a:extLst>
              <a:ext uri="{FF2B5EF4-FFF2-40B4-BE49-F238E27FC236}">
                <a16:creationId xmlns="" xmlns:a16="http://schemas.microsoft.com/office/drawing/2014/main" id="{45DB5CA3-A7E9-4FFD-8C1A-E654E9301152}"/>
              </a:ext>
            </a:extLst>
          </p:cNvPr>
          <p:cNvSpPr/>
          <p:nvPr/>
        </p:nvSpPr>
        <p:spPr>
          <a:xfrm>
            <a:off x="6754972" y="3882329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8">
            <a:extLst>
              <a:ext uri="{FF2B5EF4-FFF2-40B4-BE49-F238E27FC236}">
                <a16:creationId xmlns="" xmlns:a16="http://schemas.microsoft.com/office/drawing/2014/main" id="{A8E445CD-EFEA-4FE9-9A59-4EE931EB9E52}"/>
              </a:ext>
            </a:extLst>
          </p:cNvPr>
          <p:cNvSpPr/>
          <p:nvPr/>
        </p:nvSpPr>
        <p:spPr>
          <a:xfrm>
            <a:off x="6504300" y="4096863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29">
            <a:extLst>
              <a:ext uri="{FF2B5EF4-FFF2-40B4-BE49-F238E27FC236}">
                <a16:creationId xmlns="" xmlns:a16="http://schemas.microsoft.com/office/drawing/2014/main" id="{978BAE55-ACB7-479C-9D5C-5B0CB2F28163}"/>
              </a:ext>
            </a:extLst>
          </p:cNvPr>
          <p:cNvSpPr/>
          <p:nvPr/>
        </p:nvSpPr>
        <p:spPr>
          <a:xfrm flipV="1">
            <a:off x="7839914" y="3804847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59">
            <a:extLst>
              <a:ext uri="{FF2B5EF4-FFF2-40B4-BE49-F238E27FC236}">
                <a16:creationId xmlns="" xmlns:a16="http://schemas.microsoft.com/office/drawing/2014/main" id="{A27EE541-992C-4337-A0A1-70D68B392B09}"/>
              </a:ext>
            </a:extLst>
          </p:cNvPr>
          <p:cNvGrpSpPr/>
          <p:nvPr/>
        </p:nvGrpSpPr>
        <p:grpSpPr>
          <a:xfrm>
            <a:off x="6972488" y="2943980"/>
            <a:ext cx="653274" cy="595086"/>
            <a:chOff x="5161908" y="2988752"/>
            <a:chExt cx="653274" cy="595086"/>
          </a:xfrm>
        </p:grpSpPr>
        <p:sp>
          <p:nvSpPr>
            <p:cNvPr id="35" name="Oval 30">
              <a:extLst>
                <a:ext uri="{FF2B5EF4-FFF2-40B4-BE49-F238E27FC236}">
                  <a16:creationId xmlns="" xmlns:a16="http://schemas.microsoft.com/office/drawing/2014/main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="" xmlns:a16="http://schemas.microsoft.com/office/drawing/2014/main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3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="" xmlns:a16="http://schemas.microsoft.com/office/drawing/2014/main" id="{750A99F7-2CB0-481F-9979-C2E4E5A8FAD2}"/>
              </a:ext>
            </a:extLst>
          </p:cNvPr>
          <p:cNvGrpSpPr/>
          <p:nvPr/>
        </p:nvGrpSpPr>
        <p:grpSpPr>
          <a:xfrm>
            <a:off x="7387951" y="3363715"/>
            <a:ext cx="1790935" cy="848564"/>
            <a:chOff x="5577371" y="3408487"/>
            <a:chExt cx="1790935" cy="848564"/>
          </a:xfrm>
        </p:grpSpPr>
        <p:sp>
          <p:nvSpPr>
            <p:cNvPr id="38" name="TextBox 32">
              <a:extLst>
                <a:ext uri="{FF2B5EF4-FFF2-40B4-BE49-F238E27FC236}">
                  <a16:creationId xmlns="" xmlns:a16="http://schemas.microsoft.com/office/drawing/2014/main" id="{0509F64D-C5B0-4F57-A419-1198E2C75B92}"/>
                </a:ext>
              </a:extLst>
            </p:cNvPr>
            <p:cNvSpPr txBox="1"/>
            <p:nvPr/>
          </p:nvSpPr>
          <p:spPr>
            <a:xfrm>
              <a:off x="5648392" y="3408487"/>
              <a:ext cx="1719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أنَّها حضارة </a:t>
              </a:r>
              <a:r>
                <a:rPr lang="ar-SY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متطوّرة</a:t>
              </a:r>
              <a:endParaRPr lang="ar-SY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3">
              <a:extLst>
                <a:ext uri="{FF2B5EF4-FFF2-40B4-BE49-F238E27FC236}">
                  <a16:creationId xmlns="" xmlns:a16="http://schemas.microsoft.com/office/drawing/2014/main" id="{BD442126-ECE2-43AA-9323-3AA2CBE10ED7}"/>
                </a:ext>
              </a:extLst>
            </p:cNvPr>
            <p:cNvSpPr txBox="1"/>
            <p:nvPr/>
          </p:nvSpPr>
          <p:spPr>
            <a:xfrm>
              <a:off x="5577371" y="4026219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="" xmlns:a16="http://schemas.microsoft.com/office/drawing/2014/main" id="{89A87E51-1FB7-46F1-9430-698860B9A0ED}"/>
              </a:ext>
            </a:extLst>
          </p:cNvPr>
          <p:cNvGrpSpPr/>
          <p:nvPr/>
        </p:nvGrpSpPr>
        <p:grpSpPr>
          <a:xfrm>
            <a:off x="5185913" y="3710002"/>
            <a:ext cx="1828800" cy="1828800"/>
            <a:chOff x="3375333" y="3754774"/>
            <a:chExt cx="1828800" cy="1828800"/>
          </a:xfrm>
        </p:grpSpPr>
        <p:sp>
          <p:nvSpPr>
            <p:cNvPr id="41" name="Oval 15">
              <a:extLst>
                <a:ext uri="{FF2B5EF4-FFF2-40B4-BE49-F238E27FC236}">
                  <a16:creationId xmlns="" xmlns:a16="http://schemas.microsoft.com/office/drawing/2014/main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6">
              <a:extLst>
                <a:ext uri="{FF2B5EF4-FFF2-40B4-BE49-F238E27FC236}">
                  <a16:creationId xmlns="" xmlns:a16="http://schemas.microsoft.com/office/drawing/2014/main" id="{BB60BD24-86E6-4CE5-A285-0A668BCDF32F}"/>
                </a:ext>
              </a:extLst>
            </p:cNvPr>
            <p:cNvSpPr/>
            <p:nvPr/>
          </p:nvSpPr>
          <p:spPr>
            <a:xfrm>
              <a:off x="34667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17">
            <a:extLst>
              <a:ext uri="{FF2B5EF4-FFF2-40B4-BE49-F238E27FC236}">
                <a16:creationId xmlns="" xmlns:a16="http://schemas.microsoft.com/office/drawing/2014/main" id="{E706B0D1-A4CA-425B-85E7-A2DE8C413CB8}"/>
              </a:ext>
            </a:extLst>
          </p:cNvPr>
          <p:cNvSpPr/>
          <p:nvPr/>
        </p:nvSpPr>
        <p:spPr>
          <a:xfrm>
            <a:off x="4641760" y="4828383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18">
            <a:extLst>
              <a:ext uri="{FF2B5EF4-FFF2-40B4-BE49-F238E27FC236}">
                <a16:creationId xmlns="" xmlns:a16="http://schemas.microsoft.com/office/drawing/2014/main" id="{3222ABEC-F694-4A74-98C6-9B48079C8C48}"/>
              </a:ext>
            </a:extLst>
          </p:cNvPr>
          <p:cNvSpPr/>
          <p:nvPr/>
        </p:nvSpPr>
        <p:spPr>
          <a:xfrm>
            <a:off x="4391088" y="5042917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19">
            <a:extLst>
              <a:ext uri="{FF2B5EF4-FFF2-40B4-BE49-F238E27FC236}">
                <a16:creationId xmlns="" xmlns:a16="http://schemas.microsoft.com/office/drawing/2014/main" id="{A3C08218-6696-4FBF-9337-86F9B90EE3EF}"/>
              </a:ext>
            </a:extLst>
          </p:cNvPr>
          <p:cNvSpPr/>
          <p:nvPr/>
        </p:nvSpPr>
        <p:spPr>
          <a:xfrm flipV="1">
            <a:off x="5726702" y="4750901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8">
            <a:extLst>
              <a:ext uri="{FF2B5EF4-FFF2-40B4-BE49-F238E27FC236}">
                <a16:creationId xmlns="" xmlns:a16="http://schemas.microsoft.com/office/drawing/2014/main" id="{4A1C45CA-FD95-46B3-A1F0-57F4817E9CE0}"/>
              </a:ext>
            </a:extLst>
          </p:cNvPr>
          <p:cNvGrpSpPr/>
          <p:nvPr/>
        </p:nvGrpSpPr>
        <p:grpSpPr>
          <a:xfrm>
            <a:off x="4859276" y="3890034"/>
            <a:ext cx="653274" cy="595086"/>
            <a:chOff x="3048696" y="3934806"/>
            <a:chExt cx="653274" cy="595086"/>
          </a:xfrm>
        </p:grpSpPr>
        <p:sp>
          <p:nvSpPr>
            <p:cNvPr id="47" name="Oval 20">
              <a:extLst>
                <a:ext uri="{FF2B5EF4-FFF2-40B4-BE49-F238E27FC236}">
                  <a16:creationId xmlns="" xmlns:a16="http://schemas.microsoft.com/office/drawing/2014/main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="" xmlns:a16="http://schemas.microsoft.com/office/drawing/2014/main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2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63">
            <a:extLst>
              <a:ext uri="{FF2B5EF4-FFF2-40B4-BE49-F238E27FC236}">
                <a16:creationId xmlns="" xmlns:a16="http://schemas.microsoft.com/office/drawing/2014/main" id="{809DFDE0-8A6D-4403-B9F1-265F009C7577}"/>
              </a:ext>
            </a:extLst>
          </p:cNvPr>
          <p:cNvGrpSpPr/>
          <p:nvPr/>
        </p:nvGrpSpPr>
        <p:grpSpPr>
          <a:xfrm>
            <a:off x="5337393" y="4270897"/>
            <a:ext cx="1693117" cy="616407"/>
            <a:chOff x="3526813" y="4315669"/>
            <a:chExt cx="1693117" cy="616407"/>
          </a:xfrm>
        </p:grpSpPr>
        <p:sp>
          <p:nvSpPr>
            <p:cNvPr id="50" name="TextBox 22">
              <a:extLst>
                <a:ext uri="{FF2B5EF4-FFF2-40B4-BE49-F238E27FC236}">
                  <a16:creationId xmlns="" xmlns:a16="http://schemas.microsoft.com/office/drawing/2014/main" id="{14A292BA-7F2D-430A-BEDE-6D7EE1FA986B}"/>
                </a:ext>
              </a:extLst>
            </p:cNvPr>
            <p:cNvSpPr txBox="1"/>
            <p:nvPr/>
          </p:nvSpPr>
          <p:spPr>
            <a:xfrm>
              <a:off x="3574010" y="4315669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أنَّها حضارة </a:t>
              </a:r>
              <a:r>
                <a:rPr lang="ar-SY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عالميّة</a:t>
              </a:r>
              <a:endParaRPr lang="ar-SY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23">
              <a:extLst>
                <a:ext uri="{FF2B5EF4-FFF2-40B4-BE49-F238E27FC236}">
                  <a16:creationId xmlns="" xmlns:a16="http://schemas.microsoft.com/office/drawing/2014/main" id="{253266AB-934D-4041-90C4-5459AB0BF68F}"/>
                </a:ext>
              </a:extLst>
            </p:cNvPr>
            <p:cNvSpPr txBox="1"/>
            <p:nvPr/>
          </p:nvSpPr>
          <p:spPr>
            <a:xfrm>
              <a:off x="3526813" y="4701244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3">
            <a:extLst>
              <a:ext uri="{FF2B5EF4-FFF2-40B4-BE49-F238E27FC236}">
                <a16:creationId xmlns="" xmlns:a16="http://schemas.microsoft.com/office/drawing/2014/main" id="{B63E09DE-2294-4399-A197-0035F483616C}"/>
              </a:ext>
            </a:extLst>
          </p:cNvPr>
          <p:cNvGrpSpPr/>
          <p:nvPr/>
        </p:nvGrpSpPr>
        <p:grpSpPr>
          <a:xfrm>
            <a:off x="2982343" y="4548789"/>
            <a:ext cx="1828800" cy="1828800"/>
            <a:chOff x="1171763" y="4593561"/>
            <a:chExt cx="1828800" cy="1828800"/>
          </a:xfrm>
        </p:grpSpPr>
        <p:sp>
          <p:nvSpPr>
            <p:cNvPr id="53" name="Oval 5">
              <a:extLst>
                <a:ext uri="{FF2B5EF4-FFF2-40B4-BE49-F238E27FC236}">
                  <a16:creationId xmlns="" xmlns:a16="http://schemas.microsoft.com/office/drawing/2014/main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4">
              <a:extLst>
                <a:ext uri="{FF2B5EF4-FFF2-40B4-BE49-F238E27FC236}">
                  <a16:creationId xmlns="" xmlns:a16="http://schemas.microsoft.com/office/drawing/2014/main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8">
            <a:extLst>
              <a:ext uri="{FF2B5EF4-FFF2-40B4-BE49-F238E27FC236}">
                <a16:creationId xmlns="" xmlns:a16="http://schemas.microsoft.com/office/drawing/2014/main" id="{1238B729-E08C-4976-9C7C-FAD9188098F5}"/>
              </a:ext>
            </a:extLst>
          </p:cNvPr>
          <p:cNvSpPr/>
          <p:nvPr/>
        </p:nvSpPr>
        <p:spPr>
          <a:xfrm>
            <a:off x="2438190" y="5667170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6">
            <a:extLst>
              <a:ext uri="{FF2B5EF4-FFF2-40B4-BE49-F238E27FC236}">
                <a16:creationId xmlns="" xmlns:a16="http://schemas.microsoft.com/office/drawing/2014/main" id="{224E493B-C951-4F7E-A1A1-8C015785565F}"/>
              </a:ext>
            </a:extLst>
          </p:cNvPr>
          <p:cNvSpPr/>
          <p:nvPr/>
        </p:nvSpPr>
        <p:spPr>
          <a:xfrm>
            <a:off x="2187518" y="5881704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9">
            <a:extLst>
              <a:ext uri="{FF2B5EF4-FFF2-40B4-BE49-F238E27FC236}">
                <a16:creationId xmlns="" xmlns:a16="http://schemas.microsoft.com/office/drawing/2014/main" id="{036AC0F8-3593-4D5B-A338-80D80789CDD9}"/>
              </a:ext>
            </a:extLst>
          </p:cNvPr>
          <p:cNvSpPr/>
          <p:nvPr/>
        </p:nvSpPr>
        <p:spPr>
          <a:xfrm flipV="1">
            <a:off x="3523132" y="5589688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7">
            <a:extLst>
              <a:ext uri="{FF2B5EF4-FFF2-40B4-BE49-F238E27FC236}">
                <a16:creationId xmlns="" xmlns:a16="http://schemas.microsoft.com/office/drawing/2014/main" id="{74A0F2B4-9E17-4919-A307-A5A32D457EB5}"/>
              </a:ext>
            </a:extLst>
          </p:cNvPr>
          <p:cNvGrpSpPr/>
          <p:nvPr/>
        </p:nvGrpSpPr>
        <p:grpSpPr>
          <a:xfrm>
            <a:off x="2655706" y="4728821"/>
            <a:ext cx="653274" cy="595086"/>
            <a:chOff x="845126" y="4773593"/>
            <a:chExt cx="653274" cy="595086"/>
          </a:xfrm>
        </p:grpSpPr>
        <p:sp>
          <p:nvSpPr>
            <p:cNvPr id="60" name="Oval 10">
              <a:extLst>
                <a:ext uri="{FF2B5EF4-FFF2-40B4-BE49-F238E27FC236}">
                  <a16:creationId xmlns="" xmlns:a16="http://schemas.microsoft.com/office/drawing/2014/main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="" xmlns:a16="http://schemas.microsoft.com/office/drawing/2014/main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1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="" xmlns:a16="http://schemas.microsoft.com/office/drawing/2014/main" id="{78B364FA-D617-42F3-AC37-F6D8890D0E23}"/>
              </a:ext>
            </a:extLst>
          </p:cNvPr>
          <p:cNvGrpSpPr/>
          <p:nvPr/>
        </p:nvGrpSpPr>
        <p:grpSpPr>
          <a:xfrm>
            <a:off x="3161993" y="5107555"/>
            <a:ext cx="1645920" cy="492442"/>
            <a:chOff x="1308923" y="5152327"/>
            <a:chExt cx="1645920" cy="492442"/>
          </a:xfrm>
        </p:grpSpPr>
        <p:sp>
          <p:nvSpPr>
            <p:cNvPr id="63" name="TextBox 12">
              <a:extLst>
                <a:ext uri="{FF2B5EF4-FFF2-40B4-BE49-F238E27FC236}">
                  <a16:creationId xmlns="" xmlns:a16="http://schemas.microsoft.com/office/drawing/2014/main" id="{5BCEECDD-F6EB-4CFE-9C4D-9315ACC9EE4F}"/>
                </a:ext>
              </a:extLst>
            </p:cNvPr>
            <p:cNvSpPr txBox="1"/>
            <p:nvPr/>
          </p:nvSpPr>
          <p:spPr>
            <a:xfrm>
              <a:off x="1308923" y="5152327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أنَّها حضارة </a:t>
              </a:r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إنسانيّة</a:t>
              </a:r>
              <a:endParaRPr lang="en-US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13">
              <a:extLst>
                <a:ext uri="{FF2B5EF4-FFF2-40B4-BE49-F238E27FC236}">
                  <a16:creationId xmlns="" xmlns:a16="http://schemas.microsoft.com/office/drawing/2014/main" id="{AC918EE3-24E5-4521-BC3D-EDEFE3EC643F}"/>
                </a:ext>
              </a:extLst>
            </p:cNvPr>
            <p:cNvSpPr txBox="1"/>
            <p:nvPr/>
          </p:nvSpPr>
          <p:spPr>
            <a:xfrm>
              <a:off x="1308923" y="541393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5" name="Graphic 68" descr="Presentation with bar chart">
            <a:extLst>
              <a:ext uri="{FF2B5EF4-FFF2-40B4-BE49-F238E27FC236}">
                <a16:creationId xmlns="" xmlns:a16="http://schemas.microsoft.com/office/drawing/2014/main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4073" y="6199288"/>
            <a:ext cx="548640" cy="548640"/>
          </a:xfrm>
          <a:prstGeom prst="rect">
            <a:avLst/>
          </a:prstGeom>
        </p:spPr>
      </p:pic>
      <p:pic>
        <p:nvPicPr>
          <p:cNvPr id="69" name="Graphic 70" descr="Head with gears">
            <a:extLst>
              <a:ext uri="{FF2B5EF4-FFF2-40B4-BE49-F238E27FC236}">
                <a16:creationId xmlns="" xmlns:a16="http://schemas.microsoft.com/office/drawing/2014/main" id="{656C72C9-C556-4427-99D5-A48FA0F30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0640" y="5437983"/>
            <a:ext cx="548640" cy="548640"/>
          </a:xfrm>
          <a:prstGeom prst="rect">
            <a:avLst/>
          </a:prstGeom>
        </p:spPr>
      </p:pic>
      <p:pic>
        <p:nvPicPr>
          <p:cNvPr id="70" name="Graphic 72" descr="Bank">
            <a:extLst>
              <a:ext uri="{FF2B5EF4-FFF2-40B4-BE49-F238E27FC236}">
                <a16:creationId xmlns="" xmlns:a16="http://schemas.microsoft.com/office/drawing/2014/main" id="{312780FD-26B7-4500-BA9F-758242D63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3692" y="4455394"/>
            <a:ext cx="548640" cy="548640"/>
          </a:xfrm>
          <a:prstGeom prst="rect">
            <a:avLst/>
          </a:prstGeom>
        </p:spPr>
      </p:pic>
      <p:pic>
        <p:nvPicPr>
          <p:cNvPr id="71" name="Graphic 74" descr="Handshake">
            <a:extLst>
              <a:ext uri="{FF2B5EF4-FFF2-40B4-BE49-F238E27FC236}">
                <a16:creationId xmlns="" xmlns:a16="http://schemas.microsoft.com/office/drawing/2014/main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8468" y="3363715"/>
            <a:ext cx="548640" cy="548640"/>
          </a:xfrm>
          <a:prstGeom prst="rect">
            <a:avLst/>
          </a:prstGeom>
        </p:spPr>
      </p:pic>
      <p:grpSp>
        <p:nvGrpSpPr>
          <p:cNvPr id="72" name="مجموعة 71"/>
          <p:cNvGrpSpPr/>
          <p:nvPr/>
        </p:nvGrpSpPr>
        <p:grpSpPr>
          <a:xfrm>
            <a:off x="4881305" y="414312"/>
            <a:ext cx="3305767" cy="740892"/>
            <a:chOff x="4063346" y="1082155"/>
            <a:chExt cx="3305767" cy="740892"/>
          </a:xfrm>
        </p:grpSpPr>
        <p:sp>
          <p:nvSpPr>
            <p:cNvPr id="73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4100527" y="1082155"/>
              <a:ext cx="3137958" cy="740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4063346" y="1252546"/>
              <a:ext cx="3305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من خصائص الحضارة الإسلامية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33" grpId="0" animBg="1"/>
      <p:bldP spid="45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7155" y="375161"/>
            <a:ext cx="1010947" cy="2365989"/>
            <a:chOff x="1130424" y="335569"/>
            <a:chExt cx="10109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الحضارة الإسلامية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286352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909170" y="2274374"/>
            <a:ext cx="6961628" cy="1423557"/>
            <a:chOff x="4102100" y="1115161"/>
            <a:chExt cx="7594145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284714" y="1449889"/>
              <a:ext cx="6021687" cy="811371"/>
              <a:chOff x="1986814" y="576307"/>
              <a:chExt cx="6575654" cy="1113089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986814" y="722159"/>
                <a:ext cx="6575654" cy="967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حضارة إنسانية - حضارة عالمية - حضارة متطورة - حضارة علم</a:t>
                </a:r>
              </a:p>
              <a:p>
                <a:pPr algn="r"/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وقيم، امتدادها من المدينة المنورة إلى افريقيا وأوروبا وأواسط آسيا</a:t>
                </a:r>
                <a:endParaRPr lang="en-US" sz="105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498458" y="1511910"/>
            <a:ext cx="7912143" cy="457200"/>
            <a:chOff x="6808680" y="2432389"/>
            <a:chExt cx="7912141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776395" y="-1054837"/>
              <a:ext cx="457200" cy="743165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1" y="2492699"/>
              <a:ext cx="7465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يصفُ الطلبة الحضارة الإسلامية بناءً على ما درسوه في سطرين , موضّحين خصائصها و امتدادها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1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85967" y="499712"/>
            <a:ext cx="954109" cy="2365989"/>
            <a:chOff x="1174562" y="335569"/>
            <a:chExt cx="95410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456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الحضارة الإسلامية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559300" y="247383"/>
            <a:ext cx="39875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59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أبرز منجزات الحضارة الإسلامية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64" b="100000" l="73831" r="97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05" t="41691"/>
          <a:stretch/>
        </p:blipFill>
        <p:spPr bwMode="auto">
          <a:xfrm>
            <a:off x="9447077" y="1569865"/>
            <a:ext cx="2125658" cy="129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82" b="100000" l="50547" r="74428">
                        <a14:foregroundMark x1="68756" y1="76364" x2="58607" y2="89818"/>
                        <a14:foregroundMark x1="71741" y1="63273" x2="57612" y2="75636"/>
                        <a14:foregroundMark x1="67363" y1="49091" x2="59204" y2="52727"/>
                        <a14:foregroundMark x1="68358" y1="55636" x2="60398" y2="56364"/>
                        <a14:foregroundMark x1="69552" y1="46909" x2="55622" y2="46909"/>
                        <a14:foregroundMark x1="70547" y1="49091" x2="70547" y2="70545"/>
                        <a14:foregroundMark x1="56816" y1="54182" x2="55423" y2="81818"/>
                        <a14:foregroundMark x1="54925" y1="47636" x2="54527" y2="74909"/>
                        <a14:foregroundMark x1="71343" y1="89818" x2="52537" y2="92000"/>
                        <a14:foregroundMark x1="66965" y1="72727" x2="52537" y2="76364"/>
                        <a14:foregroundMark x1="66468" y1="64000" x2="57413" y2="66909"/>
                        <a14:foregroundMark x1="51741" y1="63273" x2="51542" y2="84727"/>
                        <a14:foregroundMark x1="72139" y1="61091" x2="71741" y2="83273"/>
                        <a14:foregroundMark x1="67363" y1="82545" x2="60000" y2="81091"/>
                        <a14:foregroundMark x1="66070" y1="79273" x2="60000" y2="79273"/>
                        <a14:foregroundMark x1="69552" y1="58909" x2="68159" y2="81818"/>
                        <a14:foregroundMark x1="71144" y1="75636" x2="71144" y2="84727"/>
                        <a14:foregroundMark x1="63284" y1="53455" x2="57015" y2="53455"/>
                        <a14:foregroundMark x1="67960" y1="60364" x2="59204" y2="58545"/>
                        <a14:foregroundMark x1="67164" y1="58545" x2="55821" y2="58545"/>
                        <a14:foregroundMark x1="69751" y1="64000" x2="63881" y2="81091"/>
                        <a14:foregroundMark x1="66965" y1="72727" x2="67562" y2="79273"/>
                        <a14:foregroundMark x1="69154" y1="79273" x2="59204" y2="84727"/>
                        <a14:foregroundMark x1="60199" y1="49091" x2="56418" y2="55636"/>
                        <a14:foregroundMark x1="69851" y1="54545" x2="65174" y2="68000"/>
                        <a14:foregroundMark x1="69652" y1="58909" x2="64577" y2="58909"/>
                        <a14:foregroundMark x1="67065" y1="49455" x2="64179" y2="49455"/>
                        <a14:foregroundMark x1="68259" y1="54545" x2="65771" y2="53091"/>
                        <a14:foregroundMark x1="67463" y1="53091" x2="65970" y2="53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73" t="36310" r="25464"/>
          <a:stretch/>
        </p:blipFill>
        <p:spPr bwMode="auto">
          <a:xfrm>
            <a:off x="7384385" y="1443131"/>
            <a:ext cx="1952651" cy="141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64" b="99273" l="26866" r="50647">
                        <a14:foregroundMark x1="45174" y1="49091" x2="37413" y2="5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3" t="37809" r="48484"/>
          <a:stretch/>
        </p:blipFill>
        <p:spPr bwMode="auto">
          <a:xfrm>
            <a:off x="5223865" y="1476421"/>
            <a:ext cx="2032165" cy="138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2" b="98182" l="1095" r="26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" t="37782" r="73526"/>
          <a:stretch/>
        </p:blipFill>
        <p:spPr bwMode="auto">
          <a:xfrm>
            <a:off x="3065030" y="1483067"/>
            <a:ext cx="2031890" cy="138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7" name="مجموعة 36"/>
          <p:cNvGrpSpPr/>
          <p:nvPr/>
        </p:nvGrpSpPr>
        <p:grpSpPr>
          <a:xfrm>
            <a:off x="3667019" y="2977708"/>
            <a:ext cx="7905716" cy="1616610"/>
            <a:chOff x="4102100" y="1115161"/>
            <a:chExt cx="7594145" cy="1552898"/>
          </a:xfrm>
        </p:grpSpPr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220696" y="1449889"/>
              <a:ext cx="6021687" cy="1153024"/>
              <a:chOff x="1916907" y="576307"/>
              <a:chExt cx="6575654" cy="1581789"/>
            </a:xfrm>
          </p:grpSpPr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1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916907" y="576308"/>
                <a:ext cx="6575654" cy="1581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أسّس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الخليفة عبد الملك بن مروان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في دمشق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أوّل دارٍ لِسَكِّ العملة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, و هي مُنشأة تُصنع فيها القطع النقدية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صدر أول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دينار عربي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خالص من الذّهب قطره 1.9 سم مشتملاً على المأثورات الدينيّة و أهمّها ( كلمة التوحيد ) مع ذكر سنة الإصدار </a:t>
                </a:r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46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7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48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9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5648">
                        <a14:foregroundMark x1="85223" y1="29043" x2="85223" y2="61386"/>
                        <a14:foregroundMark x1="58300" y1="53795" x2="35121" y2="54785"/>
                        <a14:foregroundMark x1="61134" y1="44554" x2="41397" y2="47525"/>
                        <a14:foregroundMark x1="66498" y1="47525" x2="50405" y2="55776"/>
                        <a14:foregroundMark x1="62854" y1="55776" x2="33502" y2="57756"/>
                        <a14:foregroundMark x1="41397" y1="48515" x2="34615" y2="49175"/>
                        <a14:foregroundMark x1="89170" y1="39274" x2="81478" y2="68647"/>
                        <a14:foregroundMark x1="85223" y1="26403" x2="78745" y2="43894"/>
                        <a14:foregroundMark x1="89170" y1="37294" x2="91700" y2="58416"/>
                        <a14:foregroundMark x1="91700" y1="58416" x2="88866" y2="77888"/>
                        <a14:foregroundMark x1="46154" y1="45545" x2="32895" y2="45545"/>
                        <a14:foregroundMark x1="50101" y1="41914" x2="31174" y2="41914"/>
                        <a14:foregroundMark x1="66802" y1="47525" x2="66498" y2="53135"/>
                        <a14:foregroundMark x1="65385" y1="45545" x2="66498" y2="45545"/>
                        <a14:foregroundMark x1="67409" y1="51155" x2="69332" y2="51155"/>
                        <a14:foregroundMark x1="30668" y1="51155" x2="23279" y2="51155"/>
                        <a14:foregroundMark x1="69130" y1="49175" x2="74494" y2="49175"/>
                        <a14:foregroundMark x1="84615" y1="5941" x2="63462" y2="6931"/>
                        <a14:foregroundMark x1="79555" y1="10561" x2="62551" y2="10561"/>
                        <a14:foregroundMark x1="61741" y1="4950" x2="60931" y2="6931"/>
                        <a14:foregroundMark x1="60628" y1="11551" x2="66498" y2="10561"/>
                        <a14:foregroundMark x1="84109" y1="9571" x2="75911" y2="9571"/>
                        <a14:foregroundMark x1="72773" y1="10561" x2="67105" y2="10561"/>
                        <a14:foregroundMark x1="73077" y1="13201" x2="64575" y2="13201"/>
                        <a14:foregroundMark x1="86640" y1="26403" x2="90283" y2="31683"/>
                        <a14:foregroundMark x1="86640" y1="10561" x2="86640" y2="17822"/>
                        <a14:foregroundMark x1="90891" y1="34653" x2="93421" y2="49175"/>
                        <a14:foregroundMark x1="54960" y1="8581" x2="16498" y2="4950"/>
                        <a14:foregroundMark x1="52126" y1="9571" x2="16802" y2="9571"/>
                        <a14:foregroundMark x1="45040" y1="12541" x2="15891" y2="8581"/>
                        <a14:foregroundMark x1="28340" y1="10561" x2="21255" y2="10561"/>
                        <a14:foregroundMark x1="29757" y1="14191" x2="18725" y2="11551"/>
                        <a14:foregroundMark x1="86640" y1="24422" x2="80364" y2="25413"/>
                        <a14:foregroundMark x1="12551" y1="9571" x2="12551" y2="17822"/>
                        <a14:foregroundMark x1="87449" y1="26403" x2="91397" y2="31683"/>
                        <a14:foregroundMark x1="86943" y1="10561" x2="84109" y2="9571"/>
                        <a14:foregroundMark x1="14474" y1="8581" x2="13057" y2="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" r="3059" b="13829"/>
          <a:stretch/>
        </p:blipFill>
        <p:spPr bwMode="auto">
          <a:xfrm>
            <a:off x="3405840" y="4792644"/>
            <a:ext cx="7348056" cy="206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00" l="3579" r="97895">
                        <a14:foregroundMark x1="22316" y1="4400" x2="79579" y2="2600"/>
                        <a14:foregroundMark x1="94316" y1="4600" x2="8632" y2="2400"/>
                        <a14:foregroundMark x1="70947" y1="7000" x2="37263" y2="5000"/>
                        <a14:foregroundMark x1="95158" y1="15000" x2="43579" y2="13600"/>
                        <a14:foregroundMark x1="85474" y1="22600" x2="70316" y2="22000"/>
                        <a14:foregroundMark x1="52632" y1="22200" x2="42105" y2="22200"/>
                        <a14:foregroundMark x1="31368" y1="16800" x2="9895" y2="31400"/>
                        <a14:foregroundMark x1="11368" y1="18000" x2="11368" y2="31800"/>
                        <a14:foregroundMark x1="32842" y1="14800" x2="32211" y2="28200"/>
                        <a14:foregroundMark x1="29263" y1="73000" x2="14105" y2="88200"/>
                        <a14:foregroundMark x1="9263" y1="74800" x2="21053" y2="74400"/>
                        <a14:foregroundMark x1="30526" y1="71800" x2="11368" y2="70400"/>
                        <a14:foregroundMark x1="7789" y1="72400" x2="7789" y2="72400"/>
                        <a14:foregroundMark x1="49684" y1="31800" x2="49684" y2="31800"/>
                        <a14:foregroundMark x1="31158" y1="30400" x2="30737" y2="32600"/>
                        <a14:foregroundMark x1="55368" y1="30400" x2="44421" y2="30600"/>
                        <a14:foregroundMark x1="52632" y1="28000" x2="43789" y2="28000"/>
                        <a14:foregroundMark x1="42947" y1="29200" x2="42526" y2="30800"/>
                        <a14:foregroundMark x1="54737" y1="42800" x2="42316" y2="42800"/>
                        <a14:foregroundMark x1="53474" y1="39600" x2="42316" y2="39600"/>
                        <a14:foregroundMark x1="77895" y1="29200" x2="80000" y2="90000"/>
                        <a14:foregroundMark x1="74105" y1="27800" x2="73263" y2="91800"/>
                        <a14:foregroundMark x1="83579" y1="77000" x2="82316" y2="93200"/>
                        <a14:foregroundMark x1="92421" y1="27400" x2="92211" y2="94000"/>
                        <a14:foregroundMark x1="48632" y1="33200" x2="48632" y2="91800"/>
                        <a14:foregroundMark x1="48632" y1="91800" x2="48632" y2="94400"/>
                        <a14:foregroundMark x1="64421" y1="26600" x2="61053" y2="31800"/>
                        <a14:foregroundMark x1="63789" y1="37600" x2="62737" y2="43000"/>
                        <a14:foregroundMark x1="62947" y1="50000" x2="62947" y2="52600"/>
                        <a14:foregroundMark x1="62947" y1="59200" x2="62316" y2="62600"/>
                        <a14:foregroundMark x1="64211" y1="47600" x2="63579" y2="52800"/>
                        <a14:foregroundMark x1="63368" y1="58000" x2="62737" y2="61800"/>
                        <a14:foregroundMark x1="63579" y1="69200" x2="61474" y2="75000"/>
                        <a14:foregroundMark x1="63789" y1="79400" x2="62947" y2="83600"/>
                        <a14:foregroundMark x1="64211" y1="88800" x2="62316" y2="92600"/>
                        <a14:foregroundMark x1="9895" y1="72400" x2="6737" y2="73000"/>
                        <a14:foregroundMark x1="44842" y1="50000" x2="42526" y2="50800"/>
                        <a14:foregroundMark x1="42526" y1="23600" x2="42526" y2="26000"/>
                        <a14:foregroundMark x1="54526" y1="67200" x2="52632" y2="73600"/>
                        <a14:foregroundMark x1="51789" y1="69800" x2="48632" y2="69800"/>
                        <a14:foregroundMark x1="47158" y1="78200" x2="42105" y2="82200"/>
                        <a14:foregroundMark x1="51789" y1="89800" x2="43158" y2="90600"/>
                        <a14:foregroundMark x1="53474" y1="89400" x2="54526" y2="95600"/>
                        <a14:backgroundMark x1="57474" y1="39000" x2="57474" y2="47400"/>
                        <a14:backgroundMark x1="87158" y1="34400" x2="87158" y2="35600"/>
                        <a14:backgroundMark x1="87579" y1="37200" x2="87158" y2="46800"/>
                        <a14:backgroundMark x1="87158" y1="56200" x2="87158" y2="56200"/>
                        <a14:backgroundMark x1="87579" y1="66400" x2="87579" y2="66400"/>
                        <a14:backgroundMark x1="87789" y1="75800" x2="87789" y2="75800"/>
                        <a14:backgroundMark x1="92211" y1="76400" x2="92211" y2="76400"/>
                        <a14:backgroundMark x1="87158" y1="77400" x2="87158" y2="87200"/>
                        <a14:backgroundMark x1="94316" y1="45800" x2="90526" y2="45800"/>
                        <a14:backgroundMark x1="82737" y1="45800" x2="73684" y2="45400"/>
                        <a14:backgroundMark x1="82737" y1="56000" x2="76000" y2="55600"/>
                        <a14:backgroundMark x1="75158" y1="56200" x2="73053" y2="56200"/>
                        <a14:backgroundMark x1="83368" y1="66000" x2="73263" y2="66000"/>
                        <a14:backgroundMark x1="85053" y1="76400" x2="72632" y2="75800"/>
                        <a14:backgroundMark x1="83368" y1="86800" x2="73895" y2="86200"/>
                        <a14:backgroundMark x1="52632" y1="46400" x2="42316" y2="46200"/>
                        <a14:backgroundMark x1="51158" y1="36000" x2="42526" y2="35600"/>
                        <a14:backgroundMark x1="53474" y1="35200" x2="49895" y2="35200"/>
                        <a14:backgroundMark x1="53895" y1="56000" x2="41684" y2="56000"/>
                        <a14:backgroundMark x1="54105" y1="67000" x2="43579" y2="66400"/>
                        <a14:backgroundMark x1="54526" y1="76800" x2="43579" y2="76800"/>
                        <a14:backgroundMark x1="53474" y1="87200" x2="48421" y2="87200"/>
                        <a14:backgroundMark x1="53895" y1="66600" x2="50526" y2="66600"/>
                        <a14:backgroundMark x1="82737" y1="35200" x2="72000" y2="35600"/>
                        <a14:backgroundMark x1="49895" y1="35000" x2="46316" y2="35000"/>
                        <a14:backgroundMark x1="94526" y1="87200" x2="90526" y2="86800"/>
                        <a14:backgroundMark x1="95158" y1="66400" x2="89474" y2="66400"/>
                        <a14:backgroundMark x1="42316" y1="86800" x2="46526" y2="86800"/>
                        <a14:backgroundMark x1="93895" y1="56200" x2="89474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5" r="2192" b="2110"/>
          <a:stretch/>
        </p:blipFill>
        <p:spPr>
          <a:xfrm>
            <a:off x="4965730" y="1566444"/>
            <a:ext cx="4881298" cy="5291556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8078" y="524254"/>
            <a:ext cx="1053679" cy="2365989"/>
            <a:chOff x="1100392" y="335569"/>
            <a:chExt cx="105367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0039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الحضارة الإسلامية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xmlns="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xmlns="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xmlns="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85967" y="499712"/>
            <a:ext cx="954109" cy="2365989"/>
            <a:chOff x="1174562" y="335569"/>
            <a:chExt cx="95410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456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الحضارة الإسلامية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012657" y="3022175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273700" y="3447431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247064" y="2125565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3480165" y="2341402"/>
            <a:ext cx="6146094" cy="1291345"/>
            <a:chOff x="2877095" y="2485089"/>
            <a:chExt cx="6146094" cy="1291345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2877095" y="3130103"/>
              <a:ext cx="6146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استفادت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الحضارة الإسلامية من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الحضارات السابقة , و أبدعت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مجالات علمية و إنسانية واسعة , فَأَثْرَتْ الإنسانية و أسهمت في تقدّمها في جميع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المجالات</a:t>
              </a:r>
              <a:endPara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9518607" y="2327663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9547335" y="2139969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7155" y="375161"/>
            <a:ext cx="1010947" cy="2365989"/>
            <a:chOff x="1130424" y="335569"/>
            <a:chExt cx="10109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الحضارة الإسلامية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286352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013662" y="2619879"/>
            <a:ext cx="6961628" cy="1423557"/>
            <a:chOff x="4102100" y="1115161"/>
            <a:chExt cx="7594145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284713" y="1449889"/>
              <a:ext cx="6273270" cy="811373"/>
              <a:chOff x="1986813" y="576307"/>
              <a:chExt cx="6850382" cy="1113092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986813" y="722160"/>
                <a:ext cx="6850382" cy="96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دار </a:t>
                </a:r>
                <a:r>
                  <a:rPr lang="ar-SY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الملك عبدالعزيز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مؤسسة ثقافية أنشأت في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الرياض </a:t>
                </a:r>
              </a:p>
              <a:p>
                <a:pPr algn="ct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٥شعبان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عام ١٣٩٢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هجري</a:t>
                </a:r>
                <a:endParaRPr lang="en-US" sz="105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909170" y="1562568"/>
            <a:ext cx="8079547" cy="457200"/>
            <a:chOff x="6808680" y="2432389"/>
            <a:chExt cx="8079545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860097" y="-1138539"/>
              <a:ext cx="457200" cy="759905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1" y="2466012"/>
              <a:ext cx="7465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يذكر الطلبة اسم المؤسسة الوطنية المعنية بالكتاب في المملكة العربية السعودية و تاريخ تأسيسها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246</Words>
  <Application>Microsoft Office PowerPoint</Application>
  <PresentationFormat>مخصص</PresentationFormat>
  <Paragraphs>53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932</cp:revision>
  <dcterms:created xsi:type="dcterms:W3CDTF">2020-10-10T04:32:51Z</dcterms:created>
  <dcterms:modified xsi:type="dcterms:W3CDTF">2021-08-16T08:50:32Z</dcterms:modified>
</cp:coreProperties>
</file>