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70" r:id="rId3"/>
    <p:sldId id="271" r:id="rId4"/>
    <p:sldId id="272" r:id="rId5"/>
    <p:sldId id="273" r:id="rId6"/>
    <p:sldId id="274" r:id="rId7"/>
    <p:sldId id="275" r:id="rId8"/>
    <p:sldId id="276" r:id="rId9"/>
    <p:sldId id="277" r:id="rId10"/>
    <p:sldId id="259" r:id="rId11"/>
    <p:sldId id="257" r:id="rId12"/>
    <p:sldId id="258" r:id="rId13"/>
    <p:sldId id="260" r:id="rId14"/>
    <p:sldId id="262" r:id="rId15"/>
    <p:sldId id="264" r:id="rId16"/>
    <p:sldId id="263" r:id="rId17"/>
    <p:sldId id="265" r:id="rId18"/>
    <p:sldId id="266" r:id="rId19"/>
    <p:sldId id="267" r:id="rId20"/>
    <p:sldId id="268" r:id="rId21"/>
    <p:sldId id="289" r:id="rId22"/>
    <p:sldId id="292" r:id="rId23"/>
    <p:sldId id="269" r:id="rId24"/>
    <p:sldId id="280" r:id="rId25"/>
    <p:sldId id="278" r:id="rId26"/>
    <p:sldId id="279" r:id="rId27"/>
    <p:sldId id="281" r:id="rId28"/>
    <p:sldId id="282" r:id="rId29"/>
    <p:sldId id="283" r:id="rId30"/>
    <p:sldId id="284" r:id="rId31"/>
    <p:sldId id="286" r:id="rId32"/>
    <p:sldId id="287" r:id="rId33"/>
    <p:sldId id="291" r:id="rId34"/>
    <p:sldId id="288" r:id="rId35"/>
    <p:sldId id="290" r:id="rId36"/>
    <p:sldId id="285" r:id="rId37"/>
    <p:sldId id="295" r:id="rId38"/>
    <p:sldId id="296" r:id="rId39"/>
    <p:sldId id="293" r:id="rId40"/>
    <p:sldId id="294" r:id="rId41"/>
    <p:sldId id="297" r:id="rId42"/>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a:srgbClr val="8FF99C"/>
    <a:srgbClr val="93E3FF"/>
    <a:srgbClr val="B3EBFF"/>
    <a:srgbClr val="D1A3FF"/>
    <a:srgbClr val="9933FF"/>
    <a:srgbClr val="BAE18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58" d="100"/>
          <a:sy n="58"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F5AA48F-1758-47CB-8194-CF25016F660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5BC2A87-6EFB-40EC-989B-E3DD4B2F39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D3C030EC-BF82-4317-9A59-E57437F295F4}"/>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5" name="عنصر نائب للتذييل 4">
            <a:extLst>
              <a:ext uri="{FF2B5EF4-FFF2-40B4-BE49-F238E27FC236}">
                <a16:creationId xmlns:a16="http://schemas.microsoft.com/office/drawing/2014/main" id="{5747AC32-DF4B-4E28-899C-B768E48EF3BF}"/>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2AC761F-C188-4A0C-892A-7F8954939F46}"/>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298356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5A19B61-6BE0-41B7-8FDD-6293BF6BA06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312307A-C724-429A-AD26-BE614A68ECEF}"/>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484CE10-2C36-4C80-8C57-CAD9A6B0B74E}"/>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5" name="عنصر نائب للتذييل 4">
            <a:extLst>
              <a:ext uri="{FF2B5EF4-FFF2-40B4-BE49-F238E27FC236}">
                <a16:creationId xmlns:a16="http://schemas.microsoft.com/office/drawing/2014/main" id="{A4FDF847-037C-4217-8ABE-BFDFFA65E69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CB52A17-663D-4187-B6CE-49500C9F361D}"/>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22980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ED6BF028-2A1A-45FE-AE94-40687CFDB57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BA1BD63-6F78-4ED0-AFF1-C3F871EFAFA2}"/>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068EF38-9CDD-4FCB-8D0B-25CB48A01D5A}"/>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5" name="عنصر نائب للتذييل 4">
            <a:extLst>
              <a:ext uri="{FF2B5EF4-FFF2-40B4-BE49-F238E27FC236}">
                <a16:creationId xmlns:a16="http://schemas.microsoft.com/office/drawing/2014/main" id="{F651B268-BCB1-466E-8771-843FF57561F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0ECEA7B-FD3A-4334-A464-438C21F41A82}"/>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1556807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F7DD9BF-0BDC-4C32-805F-C0068F3FBD6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6499A0C-03F7-43B1-B0DE-251C44954F3F}"/>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3B83674-039E-46D2-961E-58FF015716AD}"/>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5" name="عنصر نائب للتذييل 4">
            <a:extLst>
              <a:ext uri="{FF2B5EF4-FFF2-40B4-BE49-F238E27FC236}">
                <a16:creationId xmlns:a16="http://schemas.microsoft.com/office/drawing/2014/main" id="{41382D18-E1C7-42EC-9ED4-17371B306C0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A07521B-E1BF-4637-8C98-F65FA8F77969}"/>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310361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FA1A76-1B79-4F33-8B1C-F4DA9B84F9BB}"/>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B3CF08D-2E38-42B3-858E-4CFA62319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136A5465-3889-4B81-BD99-3D75D24FDF90}"/>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5" name="عنصر نائب للتذييل 4">
            <a:extLst>
              <a:ext uri="{FF2B5EF4-FFF2-40B4-BE49-F238E27FC236}">
                <a16:creationId xmlns:a16="http://schemas.microsoft.com/office/drawing/2014/main" id="{C262F66D-0C1F-4651-8083-12D1175911B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6D94C13-1C77-4C2B-9C18-F66D68A0B376}"/>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224440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8027CC-B16E-4054-A6F5-D49BCB928FE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DDBB062-CAEA-4DA6-AE68-960349E95B4A}"/>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9578B020-FFF6-474F-B6DB-085DC1462AB9}"/>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503A8751-D7E2-468A-8934-CCAF7A11C979}"/>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6" name="عنصر نائب للتذييل 5">
            <a:extLst>
              <a:ext uri="{FF2B5EF4-FFF2-40B4-BE49-F238E27FC236}">
                <a16:creationId xmlns:a16="http://schemas.microsoft.com/office/drawing/2014/main" id="{C7CA269F-E934-4DB4-A4EE-E04D5158D74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FC7BA54-9DE4-4F8A-B604-2458A267015B}"/>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142831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727227-EF27-44C5-A43E-E8DF71C4F7EF}"/>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188EBB4-58B7-4AF9-B21F-7E61400621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FF627F6D-9A78-4F1A-9E9C-266B34C6558E}"/>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F9297BA-CF23-4932-9D70-BA3C8CE33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35A88484-AC54-4B24-87C8-4F4D3DD8094D}"/>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EA15300B-5EDF-4C6E-914B-75047B35DC54}"/>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8" name="عنصر نائب للتذييل 7">
            <a:extLst>
              <a:ext uri="{FF2B5EF4-FFF2-40B4-BE49-F238E27FC236}">
                <a16:creationId xmlns:a16="http://schemas.microsoft.com/office/drawing/2014/main" id="{81F1B7D5-DEC0-49FB-B7BA-F86F1E530AE8}"/>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D4393E7B-5F31-4554-8CB9-1C5D90A0CA3B}"/>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252765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7142F2A-8F38-4D84-AC59-2E78AC1D4C8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586C5D62-02F0-4213-A66E-5C7A54C631EC}"/>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4" name="عنصر نائب للتذييل 3">
            <a:extLst>
              <a:ext uri="{FF2B5EF4-FFF2-40B4-BE49-F238E27FC236}">
                <a16:creationId xmlns:a16="http://schemas.microsoft.com/office/drawing/2014/main" id="{8976FDF2-3BCD-4132-92C8-8A120F676FA8}"/>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F444DF23-D409-4D1A-B71A-943F40A722AB}"/>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19502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C4BC24E-11D0-4E5D-8789-6CBBA87D919E}"/>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3" name="عنصر نائب للتذييل 2">
            <a:extLst>
              <a:ext uri="{FF2B5EF4-FFF2-40B4-BE49-F238E27FC236}">
                <a16:creationId xmlns:a16="http://schemas.microsoft.com/office/drawing/2014/main" id="{E0F7D124-7A1D-47D4-8E1A-F8C0336B1BAE}"/>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BA76B203-98BA-447F-A758-8ED605C502B9}"/>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302794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C442BC-98A9-459E-913A-D884519FC22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BD6BF95-69A0-4540-9223-A5AB65336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B1794352-0545-4CB5-9E1E-62FF1C1D4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803347FA-B5EE-4B21-AA9B-E88F9C427D46}"/>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6" name="عنصر نائب للتذييل 5">
            <a:extLst>
              <a:ext uri="{FF2B5EF4-FFF2-40B4-BE49-F238E27FC236}">
                <a16:creationId xmlns:a16="http://schemas.microsoft.com/office/drawing/2014/main" id="{0238E271-310D-4AD7-8288-B8FE7E67D26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71BB723-E56A-473E-83BE-9DF76C9D9B15}"/>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361941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1A40128-8A7C-4F8C-86BB-1DC0D9DD788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B96B034F-798F-4B07-83A4-B42CAFABF1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9F9B91E3-4B7B-4A74-B6E5-BEA463459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D569EA56-F6D8-4AD7-9129-0B97D4171FEE}"/>
              </a:ext>
            </a:extLst>
          </p:cNvPr>
          <p:cNvSpPr>
            <a:spLocks noGrp="1"/>
          </p:cNvSpPr>
          <p:nvPr>
            <p:ph type="dt" sz="half" idx="10"/>
          </p:nvPr>
        </p:nvSpPr>
        <p:spPr/>
        <p:txBody>
          <a:bodyPr/>
          <a:lstStyle/>
          <a:p>
            <a:fld id="{F84B414A-3499-45FB-A526-DF6363F6F36C}" type="datetimeFigureOut">
              <a:rPr lang="ar-SA" smtClean="0"/>
              <a:t>16/05/41</a:t>
            </a:fld>
            <a:endParaRPr lang="ar-SA"/>
          </a:p>
        </p:txBody>
      </p:sp>
      <p:sp>
        <p:nvSpPr>
          <p:cNvPr id="6" name="عنصر نائب للتذييل 5">
            <a:extLst>
              <a:ext uri="{FF2B5EF4-FFF2-40B4-BE49-F238E27FC236}">
                <a16:creationId xmlns:a16="http://schemas.microsoft.com/office/drawing/2014/main" id="{94302C33-D55D-4387-B117-40698F06E94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19D8502-6FC0-4D94-900A-38F50D88AC7D}"/>
              </a:ext>
            </a:extLst>
          </p:cNvPr>
          <p:cNvSpPr>
            <a:spLocks noGrp="1"/>
          </p:cNvSpPr>
          <p:nvPr>
            <p:ph type="sldNum" sz="quarter" idx="12"/>
          </p:nvPr>
        </p:nvSpPr>
        <p:spPr/>
        <p:txBody>
          <a:bodyPr/>
          <a:lstStyle/>
          <a:p>
            <a:fld id="{FF00D739-9449-440E-A1DC-12DF47E474C3}" type="slidenum">
              <a:rPr lang="ar-SA" smtClean="0"/>
              <a:t>‹#›</a:t>
            </a:fld>
            <a:endParaRPr lang="ar-SA"/>
          </a:p>
        </p:txBody>
      </p:sp>
    </p:spTree>
    <p:extLst>
      <p:ext uri="{BB962C8B-B14F-4D97-AF65-F5344CB8AC3E}">
        <p14:creationId xmlns:p14="http://schemas.microsoft.com/office/powerpoint/2010/main" val="419698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193E232F-BABE-4287-9782-0C3CB3E223F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8CD175A-EE6D-48E3-9082-5593B607997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3B4B711-6256-4445-B2D4-83F1E3F8EEB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84B414A-3499-45FB-A526-DF6363F6F36C}" type="datetimeFigureOut">
              <a:rPr lang="ar-SA" smtClean="0"/>
              <a:t>16/05/41</a:t>
            </a:fld>
            <a:endParaRPr lang="ar-SA"/>
          </a:p>
        </p:txBody>
      </p:sp>
      <p:sp>
        <p:nvSpPr>
          <p:cNvPr id="5" name="عنصر نائب للتذييل 4">
            <a:extLst>
              <a:ext uri="{FF2B5EF4-FFF2-40B4-BE49-F238E27FC236}">
                <a16:creationId xmlns:a16="http://schemas.microsoft.com/office/drawing/2014/main" id="{F8DD4D76-3D14-4ED1-9F27-26C8E662E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3B45A236-4FCF-46AE-928A-06B14FD1A99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F00D739-9449-440E-A1DC-12DF47E474C3}" type="slidenum">
              <a:rPr lang="ar-SA" smtClean="0"/>
              <a:t>‹#›</a:t>
            </a:fld>
            <a:endParaRPr lang="ar-SA"/>
          </a:p>
        </p:txBody>
      </p:sp>
    </p:spTree>
    <p:extLst>
      <p:ext uri="{BB962C8B-B14F-4D97-AF65-F5344CB8AC3E}">
        <p14:creationId xmlns:p14="http://schemas.microsoft.com/office/powerpoint/2010/main" val="2870900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Ø¨Ø³Ù Ø§ÙÙÙ Ø§ÙØ±Ø­ÙÙ Ø§ÙØ±Ø­ÙÙ">
            <a:extLst>
              <a:ext uri="{FF2B5EF4-FFF2-40B4-BE49-F238E27FC236}">
                <a16:creationId xmlns:a16="http://schemas.microsoft.com/office/drawing/2014/main" id="{D8B4C21C-C00E-46A0-B65F-3F8A90102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711052"/>
            <a:ext cx="9855200" cy="54358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76188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ØµÙØ±Ø© Ø°Ø§Øª ØµÙØ©">
            <a:extLst>
              <a:ext uri="{FF2B5EF4-FFF2-40B4-BE49-F238E27FC236}">
                <a16:creationId xmlns:a16="http://schemas.microsoft.com/office/drawing/2014/main" id="{037B7D2D-968A-4223-A7FE-61E3CC482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2" t="1627" r="47836" b="4958"/>
          <a:stretch/>
        </p:blipFill>
        <p:spPr bwMode="auto">
          <a:xfrm>
            <a:off x="0" y="1859280"/>
            <a:ext cx="4884008" cy="499872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BCAD20E5-2158-450B-A8C4-8F701D07D25D}"/>
              </a:ext>
            </a:extLst>
          </p:cNvPr>
          <p:cNvSpPr/>
          <p:nvPr/>
        </p:nvSpPr>
        <p:spPr>
          <a:xfrm>
            <a:off x="4797775" y="1259175"/>
            <a:ext cx="5705408" cy="3631763"/>
          </a:xfrm>
          <a:prstGeom prst="rect">
            <a:avLst/>
          </a:prstGeom>
          <a:noFill/>
        </p:spPr>
        <p:txBody>
          <a:bodyPr wrap="none" lIns="91440" tIns="45720" rIns="91440" bIns="45720">
            <a:spAutoFit/>
          </a:bodyPr>
          <a:lstStyle/>
          <a:p>
            <a:pPr algn="ctr"/>
            <a:r>
              <a:rPr lang="ar-SA" sz="115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التكاثر </a:t>
            </a:r>
          </a:p>
          <a:p>
            <a:pPr algn="ctr"/>
            <a:r>
              <a:rPr lang="ar-SA" sz="115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والنمو في الأنسان </a:t>
            </a:r>
          </a:p>
        </p:txBody>
      </p:sp>
    </p:spTree>
    <p:extLst>
      <p:ext uri="{BB962C8B-B14F-4D97-AF65-F5344CB8AC3E}">
        <p14:creationId xmlns:p14="http://schemas.microsoft.com/office/powerpoint/2010/main" val="3785616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D09BF09-C413-4F10-90A0-DAB4F89EAF75}"/>
              </a:ext>
            </a:extLst>
          </p:cNvPr>
          <p:cNvPicPr>
            <a:picLocks noChangeAspect="1"/>
          </p:cNvPicPr>
          <p:nvPr/>
        </p:nvPicPr>
        <p:blipFill>
          <a:blip r:embed="rId2"/>
          <a:stretch>
            <a:fillRect/>
          </a:stretch>
        </p:blipFill>
        <p:spPr>
          <a:xfrm>
            <a:off x="164020" y="172356"/>
            <a:ext cx="6592380" cy="6451964"/>
          </a:xfrm>
          <a:prstGeom prst="rect">
            <a:avLst/>
          </a:prstGeom>
        </p:spPr>
      </p:pic>
      <p:pic>
        <p:nvPicPr>
          <p:cNvPr id="3" name="صورة 2">
            <a:extLst>
              <a:ext uri="{FF2B5EF4-FFF2-40B4-BE49-F238E27FC236}">
                <a16:creationId xmlns:a16="http://schemas.microsoft.com/office/drawing/2014/main" id="{B5F04E12-FD87-408A-8309-2E84D2CE5BCC}"/>
              </a:ext>
            </a:extLst>
          </p:cNvPr>
          <p:cNvPicPr>
            <a:picLocks noChangeAspect="1"/>
          </p:cNvPicPr>
          <p:nvPr/>
        </p:nvPicPr>
        <p:blipFill>
          <a:blip r:embed="rId3"/>
          <a:stretch>
            <a:fillRect/>
          </a:stretch>
        </p:blipFill>
        <p:spPr>
          <a:xfrm>
            <a:off x="6912441" y="172356"/>
            <a:ext cx="5029679" cy="6380844"/>
          </a:xfrm>
          <a:prstGeom prst="rect">
            <a:avLst/>
          </a:prstGeom>
        </p:spPr>
      </p:pic>
    </p:spTree>
    <p:extLst>
      <p:ext uri="{BB962C8B-B14F-4D97-AF65-F5344CB8AC3E}">
        <p14:creationId xmlns:p14="http://schemas.microsoft.com/office/powerpoint/2010/main" val="422107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F3C34088-AA9D-4501-B5B7-2E56791BBB2E}"/>
              </a:ext>
            </a:extLst>
          </p:cNvPr>
          <p:cNvPicPr>
            <a:picLocks noChangeAspect="1"/>
          </p:cNvPicPr>
          <p:nvPr/>
        </p:nvPicPr>
        <p:blipFill>
          <a:blip r:embed="rId2"/>
          <a:stretch>
            <a:fillRect/>
          </a:stretch>
        </p:blipFill>
        <p:spPr>
          <a:xfrm>
            <a:off x="731520" y="294640"/>
            <a:ext cx="5029199" cy="6350000"/>
          </a:xfrm>
          <a:prstGeom prst="rect">
            <a:avLst/>
          </a:prstGeom>
        </p:spPr>
      </p:pic>
      <p:pic>
        <p:nvPicPr>
          <p:cNvPr id="1026" name="Picture 2" descr="ØµÙØ±Ø© Ø°Ø§Øª ØµÙØ©">
            <a:extLst>
              <a:ext uri="{FF2B5EF4-FFF2-40B4-BE49-F238E27FC236}">
                <a16:creationId xmlns:a16="http://schemas.microsoft.com/office/drawing/2014/main" id="{7567B576-AC85-40D7-955B-92A229114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865" y="783166"/>
            <a:ext cx="5291667" cy="529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59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93C9E95-ED03-4093-BDB2-B5195D166F14}"/>
              </a:ext>
            </a:extLst>
          </p:cNvPr>
          <p:cNvSpPr/>
          <p:nvPr/>
        </p:nvSpPr>
        <p:spPr>
          <a:xfrm>
            <a:off x="4826000" y="1290935"/>
            <a:ext cx="6954334" cy="3785652"/>
          </a:xfrm>
          <a:prstGeom prst="rect">
            <a:avLst/>
          </a:prstGeom>
          <a:noFill/>
        </p:spPr>
        <p:txBody>
          <a:bodyPr wrap="square" lIns="91440" tIns="45720" rIns="91440" bIns="45720">
            <a:spAutoFit/>
          </a:bodyPr>
          <a:lstStyle/>
          <a:p>
            <a:pPr algn="ctr"/>
            <a:r>
              <a:rPr lang="ar-SA" sz="6000" b="1" cap="none" spc="0" dirty="0">
                <a:ln w="0"/>
                <a:solidFill>
                  <a:srgbClr val="FF0000"/>
                </a:solidFill>
                <a:effectLst>
                  <a:outerShdw blurRad="38100" dist="19050" dir="2700000" algn="tl" rotWithShape="0">
                    <a:schemeClr val="dk1">
                      <a:alpha val="40000"/>
                    </a:schemeClr>
                  </a:outerShdw>
                </a:effectLst>
              </a:rPr>
              <a:t>الفكرة العامة </a:t>
            </a:r>
          </a:p>
          <a:p>
            <a:pPr algn="ctr"/>
            <a:r>
              <a:rPr lang="ar-SA" sz="6000" dirty="0">
                <a:ln w="0"/>
                <a:effectLst>
                  <a:outerShdw blurRad="38100" dist="19050" dir="2700000" algn="tl" rotWithShape="0">
                    <a:schemeClr val="dk1">
                      <a:alpha val="40000"/>
                    </a:schemeClr>
                  </a:outerShdw>
                </a:effectLst>
              </a:rPr>
              <a:t>يتضمن تكاثر الإنسان اندماج الحيوان المنوي والبويضة </a:t>
            </a:r>
            <a:endParaRPr lang="ar-SA" sz="6000" b="0" cap="none" spc="0" dirty="0">
              <a:ln w="0"/>
              <a:solidFill>
                <a:schemeClr val="tx1"/>
              </a:solidFill>
              <a:effectLst>
                <a:outerShdw blurRad="38100" dist="19050" dir="2700000" algn="tl" rotWithShape="0">
                  <a:schemeClr val="dk1">
                    <a:alpha val="40000"/>
                  </a:schemeClr>
                </a:outerShdw>
              </a:effectLst>
            </a:endParaRPr>
          </a:p>
        </p:txBody>
      </p:sp>
      <p:pic>
        <p:nvPicPr>
          <p:cNvPr id="2052" name="Picture 4" descr="ÙØªÙØ¬Ø© Ø¨Ø­Ø« Ø§ÙØµÙØ± Ø¹Ù âªPhases of fertilization of the egg CLIPARTâ¬â">
            <a:extLst>
              <a:ext uri="{FF2B5EF4-FFF2-40B4-BE49-F238E27FC236}">
                <a16:creationId xmlns:a16="http://schemas.microsoft.com/office/drawing/2014/main" id="{E6ED9FE1-91DB-40DF-ACD3-810E43253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66" y="995679"/>
            <a:ext cx="4790253" cy="457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0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93C9E95-ED03-4093-BDB2-B5195D166F14}"/>
              </a:ext>
            </a:extLst>
          </p:cNvPr>
          <p:cNvSpPr/>
          <p:nvPr/>
        </p:nvSpPr>
        <p:spPr>
          <a:xfrm>
            <a:off x="5394960" y="1280775"/>
            <a:ext cx="6202494" cy="3785652"/>
          </a:xfrm>
          <a:prstGeom prst="rect">
            <a:avLst/>
          </a:prstGeom>
          <a:noFill/>
        </p:spPr>
        <p:txBody>
          <a:bodyPr wrap="square" lIns="91440" tIns="45720" rIns="91440" bIns="45720">
            <a:spAutoFit/>
          </a:bodyPr>
          <a:lstStyle/>
          <a:p>
            <a:pPr algn="ctr"/>
            <a:r>
              <a:rPr lang="ar-SA" sz="6000" b="1" dirty="0">
                <a:ln w="0"/>
                <a:solidFill>
                  <a:srgbClr val="FF0000"/>
                </a:solidFill>
                <a:effectLst>
                  <a:outerShdw blurRad="38100" dist="19050" dir="2700000" algn="tl" rotWithShape="0">
                    <a:schemeClr val="dk1">
                      <a:alpha val="40000"/>
                    </a:schemeClr>
                  </a:outerShdw>
                </a:effectLst>
              </a:rPr>
              <a:t>الفكرة الرئيسة  </a:t>
            </a:r>
          </a:p>
          <a:p>
            <a:pPr algn="ctr"/>
            <a:r>
              <a:rPr lang="ar-SA" sz="6000" dirty="0">
                <a:ln w="0"/>
                <a:effectLst>
                  <a:outerShdw blurRad="38100" dist="19050" dir="2700000" algn="tl" rotWithShape="0">
                    <a:schemeClr val="dk1">
                      <a:alpha val="40000"/>
                    </a:schemeClr>
                  </a:outerShdw>
                </a:effectLst>
              </a:rPr>
              <a:t>تنظم الهرمونات جهازي التكاثر في الإنسان بما في ذلك إنتاج الأمشاج </a:t>
            </a:r>
          </a:p>
        </p:txBody>
      </p:sp>
      <p:pic>
        <p:nvPicPr>
          <p:cNvPr id="5" name="Picture 4" descr="ÙØªÙØ¬Ø© Ø¨Ø­Ø« Ø§ÙØµÙØ± Ø¹Ù âªPhases of fertilization of the egg CLIPARTâ¬â">
            <a:extLst>
              <a:ext uri="{FF2B5EF4-FFF2-40B4-BE49-F238E27FC236}">
                <a16:creationId xmlns:a16="http://schemas.microsoft.com/office/drawing/2014/main" id="{BD9FA295-1930-442C-AD5D-627E67A8B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66" y="995679"/>
            <a:ext cx="4790253" cy="457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128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FA16D57-9E67-4948-9AEE-709F110D8BF4}"/>
              </a:ext>
            </a:extLst>
          </p:cNvPr>
          <p:cNvSpPr/>
          <p:nvPr/>
        </p:nvSpPr>
        <p:spPr>
          <a:xfrm>
            <a:off x="8961802" y="378114"/>
            <a:ext cx="2956259" cy="923330"/>
          </a:xfrm>
          <a:prstGeom prst="rect">
            <a:avLst/>
          </a:prstGeom>
          <a:noFill/>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جدول التعلم </a:t>
            </a:r>
          </a:p>
        </p:txBody>
      </p:sp>
      <p:graphicFrame>
        <p:nvGraphicFramePr>
          <p:cNvPr id="4" name="جدول 3">
            <a:extLst>
              <a:ext uri="{FF2B5EF4-FFF2-40B4-BE49-F238E27FC236}">
                <a16:creationId xmlns:a16="http://schemas.microsoft.com/office/drawing/2014/main" id="{6B2E1209-8DB2-4620-A733-2B1F355C7F1B}"/>
              </a:ext>
            </a:extLst>
          </p:cNvPr>
          <p:cNvGraphicFramePr>
            <a:graphicFrameLocks noGrp="1"/>
          </p:cNvGraphicFramePr>
          <p:nvPr>
            <p:extLst>
              <p:ext uri="{D42A27DB-BD31-4B8C-83A1-F6EECF244321}">
                <p14:modId xmlns:p14="http://schemas.microsoft.com/office/powerpoint/2010/main" val="3263409702"/>
              </p:ext>
            </p:extLst>
          </p:nvPr>
        </p:nvGraphicFramePr>
        <p:xfrm>
          <a:off x="312563" y="2852802"/>
          <a:ext cx="8100000" cy="3616891"/>
        </p:xfrm>
        <a:graphic>
          <a:graphicData uri="http://schemas.openxmlformats.org/drawingml/2006/table">
            <a:tbl>
              <a:tblPr rtl="1" firstRow="1" bandRow="1">
                <a:tableStyleId>{5C22544A-7EE6-4342-B048-85BDC9FD1C3A}</a:tableStyleId>
              </a:tblPr>
              <a:tblGrid>
                <a:gridCol w="2700000">
                  <a:extLst>
                    <a:ext uri="{9D8B030D-6E8A-4147-A177-3AD203B41FA5}">
                      <a16:colId xmlns:a16="http://schemas.microsoft.com/office/drawing/2014/main" val="2418179221"/>
                    </a:ext>
                  </a:extLst>
                </a:gridCol>
                <a:gridCol w="2700000">
                  <a:extLst>
                    <a:ext uri="{9D8B030D-6E8A-4147-A177-3AD203B41FA5}">
                      <a16:colId xmlns:a16="http://schemas.microsoft.com/office/drawing/2014/main" val="1736408618"/>
                    </a:ext>
                  </a:extLst>
                </a:gridCol>
                <a:gridCol w="2700000">
                  <a:extLst>
                    <a:ext uri="{9D8B030D-6E8A-4147-A177-3AD203B41FA5}">
                      <a16:colId xmlns:a16="http://schemas.microsoft.com/office/drawing/2014/main" val="434216919"/>
                    </a:ext>
                  </a:extLst>
                </a:gridCol>
              </a:tblGrid>
              <a:tr h="1330891">
                <a:tc>
                  <a:txBody>
                    <a:bodyPr/>
                    <a:lstStyle/>
                    <a:p>
                      <a:pPr algn="ctr" rtl="1"/>
                      <a:r>
                        <a:rPr lang="ar-SA" sz="4000" dirty="0">
                          <a:solidFill>
                            <a:srgbClr val="FF0000"/>
                          </a:solidFill>
                        </a:rPr>
                        <a:t>ماذا أعرف؟</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rtl="1"/>
                      <a:r>
                        <a:rPr lang="ar-SA" sz="4000" dirty="0">
                          <a:solidFill>
                            <a:srgbClr val="FF0000"/>
                          </a:solidFill>
                        </a:rPr>
                        <a:t>ماذا أود ان أعرف؟ </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rtl="1"/>
                      <a:r>
                        <a:rPr lang="ar-SA" sz="4000" dirty="0">
                          <a:solidFill>
                            <a:srgbClr val="FF0000"/>
                          </a:solidFill>
                        </a:rPr>
                        <a:t>ماذا تعلمت؟ </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92298221"/>
                  </a:ext>
                </a:extLst>
              </a:tr>
              <a:tr h="2077735">
                <a:tc>
                  <a:txBody>
                    <a:bodyPr/>
                    <a:lstStyle/>
                    <a:p>
                      <a:pPr rtl="1"/>
                      <a:endParaRPr lang="ar-SA" dirty="0">
                        <a:solidFill>
                          <a:schemeClr val="bg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rtl="1"/>
                      <a:endParaRPr lang="ar-SA" dirty="0">
                        <a:solidFill>
                          <a:schemeClr val="bg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378197752"/>
                  </a:ext>
                </a:extLst>
              </a:tr>
            </a:tbl>
          </a:graphicData>
        </a:graphic>
      </p:graphicFrame>
      <p:sp>
        <p:nvSpPr>
          <p:cNvPr id="5" name="مستطيل 4">
            <a:extLst>
              <a:ext uri="{FF2B5EF4-FFF2-40B4-BE49-F238E27FC236}">
                <a16:creationId xmlns:a16="http://schemas.microsoft.com/office/drawing/2014/main" id="{753229B6-4ED0-4B21-8FC6-4EF3C349B85C}"/>
              </a:ext>
            </a:extLst>
          </p:cNvPr>
          <p:cNvSpPr/>
          <p:nvPr/>
        </p:nvSpPr>
        <p:spPr>
          <a:xfrm>
            <a:off x="195743" y="100294"/>
            <a:ext cx="8467069" cy="2554545"/>
          </a:xfrm>
          <a:prstGeom prst="rect">
            <a:avLst/>
          </a:prstGeom>
          <a:noFill/>
        </p:spPr>
        <p:txBody>
          <a:bodyPr wrap="square" lIns="91440" tIns="45720" rIns="91440" bIns="45720">
            <a:spAutoFit/>
          </a:bodyPr>
          <a:lstStyle/>
          <a:p>
            <a:pPr algn="ctr"/>
            <a:r>
              <a:rPr lang="ar-SA" sz="4000" b="1" cap="none" spc="0" dirty="0">
                <a:ln w="0"/>
                <a:solidFill>
                  <a:sysClr val="windowText" lastClr="000000"/>
                </a:solidFill>
                <a:effectLst>
                  <a:outerShdw blurRad="38100" dist="19050" dir="2700000" algn="tl" rotWithShape="0">
                    <a:schemeClr val="dk1">
                      <a:alpha val="40000"/>
                    </a:schemeClr>
                  </a:outerShdw>
                </a:effectLst>
              </a:rPr>
              <a:t>باستخدام استراتيجية التصفح اطلع على </a:t>
            </a:r>
            <a:r>
              <a:rPr lang="ar-SA" sz="4000" b="1" dirty="0">
                <a:ln w="0"/>
                <a:solidFill>
                  <a:sysClr val="windowText" lastClr="000000"/>
                </a:solidFill>
                <a:effectLst>
                  <a:outerShdw blurRad="38100" dist="19050" dir="2700000" algn="tl" rotWithShape="0">
                    <a:schemeClr val="dk1">
                      <a:alpha val="40000"/>
                    </a:schemeClr>
                  </a:outerShdw>
                </a:effectLst>
              </a:rPr>
              <a:t>عناصر </a:t>
            </a:r>
            <a:r>
              <a:rPr lang="ar-SA" sz="4000" b="1" cap="none" spc="0" dirty="0">
                <a:ln w="0"/>
                <a:solidFill>
                  <a:sysClr val="windowText" lastClr="000000"/>
                </a:solidFill>
                <a:effectLst>
                  <a:outerShdw blurRad="38100" dist="19050" dir="2700000" algn="tl" rotWithShape="0">
                    <a:schemeClr val="dk1">
                      <a:alpha val="40000"/>
                    </a:schemeClr>
                  </a:outerShdw>
                </a:effectLst>
              </a:rPr>
              <a:t>الدرس  في كتابكـ المقرر وحدد العناصر التي سبق أن تعلمتها(ماذا أعرف) والعناصر التي لم تتعلم عنها (ماذا أود أن أتعلم)</a:t>
            </a:r>
          </a:p>
        </p:txBody>
      </p:sp>
      <p:sp>
        <p:nvSpPr>
          <p:cNvPr id="6" name="مستطيل 5">
            <a:extLst>
              <a:ext uri="{FF2B5EF4-FFF2-40B4-BE49-F238E27FC236}">
                <a16:creationId xmlns:a16="http://schemas.microsoft.com/office/drawing/2014/main" id="{5AE42851-19AF-4BBC-8295-E6B62BA64DC3}"/>
              </a:ext>
            </a:extLst>
          </p:cNvPr>
          <p:cNvSpPr/>
          <p:nvPr/>
        </p:nvSpPr>
        <p:spPr>
          <a:xfrm>
            <a:off x="8986851" y="1406902"/>
            <a:ext cx="3156381" cy="707886"/>
          </a:xfrm>
          <a:prstGeom prst="rect">
            <a:avLst/>
          </a:prstGeom>
          <a:noFill/>
        </p:spPr>
        <p:txBody>
          <a:bodyPr wrap="square" lIns="91440" tIns="45720" rIns="91440" bIns="45720">
            <a:spAutoFit/>
          </a:bodyPr>
          <a:lstStyle/>
          <a:p>
            <a:pPr algn="ctr"/>
            <a:r>
              <a:rPr lang="ar-SA" sz="4000" b="1" cap="none" spc="0" dirty="0">
                <a:ln w="0"/>
                <a:solidFill>
                  <a:srgbClr val="FF0000"/>
                </a:solidFill>
                <a:effectLst>
                  <a:outerShdw blurRad="38100" dist="19050" dir="2700000" algn="tl" rotWithShape="0">
                    <a:schemeClr val="dk1">
                      <a:alpha val="40000"/>
                    </a:schemeClr>
                  </a:outerShdw>
                </a:effectLst>
              </a:rPr>
              <a:t>فردي ـ </a:t>
            </a:r>
            <a:r>
              <a:rPr lang="en-US" sz="4000" b="1" cap="none" spc="0" dirty="0">
                <a:ln w="0"/>
                <a:solidFill>
                  <a:srgbClr val="FF0000"/>
                </a:solidFill>
                <a:effectLst>
                  <a:outerShdw blurRad="38100" dist="19050" dir="2700000" algn="tl" rotWithShape="0">
                    <a:schemeClr val="dk1">
                      <a:alpha val="40000"/>
                    </a:schemeClr>
                  </a:outerShdw>
                </a:effectLst>
              </a:rPr>
              <a:t> 2 </a:t>
            </a:r>
            <a:r>
              <a:rPr lang="ar-SA" sz="4000" b="1" cap="none" spc="0" dirty="0">
                <a:ln w="0"/>
                <a:solidFill>
                  <a:srgbClr val="FF0000"/>
                </a:solidFill>
                <a:effectLst>
                  <a:outerShdw blurRad="38100" dist="19050" dir="2700000" algn="tl" rotWithShape="0">
                    <a:schemeClr val="dk1">
                      <a:alpha val="40000"/>
                    </a:schemeClr>
                  </a:outerShdw>
                </a:effectLst>
              </a:rPr>
              <a:t>دقيقة </a:t>
            </a:r>
          </a:p>
        </p:txBody>
      </p:sp>
      <p:pic>
        <p:nvPicPr>
          <p:cNvPr id="7" name="Picture 2" descr="ÙØªÙØ¬Ø© Ø¨Ø­Ø« Ø§ÙØµÙØ± Ø¹Ù âªPhases of fertilization of the egg CLIPARTâ¬â">
            <a:extLst>
              <a:ext uri="{FF2B5EF4-FFF2-40B4-BE49-F238E27FC236}">
                <a16:creationId xmlns:a16="http://schemas.microsoft.com/office/drawing/2014/main" id="{00104BE4-27E2-4FEA-A593-2AA1CE28D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84" t="9651" r="13551" b="12883"/>
          <a:stretch/>
        </p:blipFill>
        <p:spPr bwMode="auto">
          <a:xfrm>
            <a:off x="8662812" y="2968010"/>
            <a:ext cx="3062966" cy="3386474"/>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794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4FFEB44-ABED-4EC5-B825-D187F3CAEBB5}"/>
              </a:ext>
            </a:extLst>
          </p:cNvPr>
          <p:cNvSpPr/>
          <p:nvPr/>
        </p:nvSpPr>
        <p:spPr>
          <a:xfrm>
            <a:off x="3281680" y="561112"/>
            <a:ext cx="8620486" cy="5078313"/>
          </a:xfrm>
          <a:prstGeom prst="rect">
            <a:avLst/>
          </a:prstGeom>
          <a:noFill/>
        </p:spPr>
        <p:txBody>
          <a:bodyPr wrap="squar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الأهداف</a:t>
            </a:r>
            <a:r>
              <a:rPr lang="ar-SA" sz="5400" b="0" cap="none" spc="0" dirty="0">
                <a:ln w="0"/>
                <a:solidFill>
                  <a:schemeClr val="tx1"/>
                </a:solidFill>
                <a:effectLst>
                  <a:outerShdw blurRad="38100" dist="19050" dir="2700000" algn="tl" rotWithShape="0">
                    <a:schemeClr val="dk1">
                      <a:alpha val="40000"/>
                    </a:schemeClr>
                  </a:outerShdw>
                </a:effectLst>
              </a:rPr>
              <a:t> </a:t>
            </a:r>
          </a:p>
          <a:p>
            <a:pPr algn="ctr"/>
            <a:r>
              <a:rPr lang="ar-SA" sz="5400" dirty="0">
                <a:ln w="0"/>
                <a:solidFill>
                  <a:srgbClr val="FF0000"/>
                </a:solidFill>
                <a:effectLst>
                  <a:outerShdw blurRad="38100" dist="19050" dir="2700000" algn="tl" rotWithShape="0">
                    <a:schemeClr val="dk1">
                      <a:alpha val="40000"/>
                    </a:schemeClr>
                  </a:outerShdw>
                </a:effectLst>
              </a:rPr>
              <a:t>**تفحص </a:t>
            </a:r>
            <a:r>
              <a:rPr lang="ar-SA" sz="5400" dirty="0">
                <a:ln w="0"/>
                <a:effectLst>
                  <a:outerShdw blurRad="38100" dist="19050" dir="2700000" algn="tl" rotWithShape="0">
                    <a:schemeClr val="dk1">
                      <a:alpha val="40000"/>
                    </a:schemeClr>
                  </a:outerShdw>
                </a:effectLst>
              </a:rPr>
              <a:t>وتناقش تركيب جهازي التناسل الذكري والانثوي</a:t>
            </a:r>
          </a:p>
          <a:p>
            <a:pPr algn="ctr"/>
            <a:r>
              <a:rPr lang="ar-SA" sz="5400" dirty="0">
                <a:ln w="0"/>
                <a:solidFill>
                  <a:srgbClr val="FF0000"/>
                </a:solidFill>
                <a:effectLst>
                  <a:outerShdw blurRad="38100" dist="19050" dir="2700000" algn="tl" rotWithShape="0">
                    <a:schemeClr val="dk1">
                      <a:alpha val="40000"/>
                    </a:schemeClr>
                  </a:outerShdw>
                </a:effectLst>
              </a:rPr>
              <a:t>**توضح </a:t>
            </a:r>
            <a:r>
              <a:rPr lang="ar-SA" sz="5400" dirty="0">
                <a:ln w="0"/>
                <a:effectLst>
                  <a:outerShdw blurRad="38100" dist="19050" dir="2700000" algn="tl" rotWithShape="0">
                    <a:schemeClr val="dk1">
                      <a:alpha val="40000"/>
                    </a:schemeClr>
                  </a:outerShdw>
                </a:effectLst>
              </a:rPr>
              <a:t>كيف تنظم الهرمونات جهازي التناسل الذكري والانثوي </a:t>
            </a:r>
          </a:p>
          <a:p>
            <a:pPr algn="ctr"/>
            <a:r>
              <a:rPr lang="ar-SA" sz="5400" dirty="0">
                <a:ln w="0"/>
                <a:solidFill>
                  <a:srgbClr val="FF0000"/>
                </a:solidFill>
                <a:effectLst>
                  <a:outerShdw blurRad="38100" dist="19050" dir="2700000" algn="tl" rotWithShape="0">
                    <a:schemeClr val="dk1">
                      <a:alpha val="40000"/>
                    </a:schemeClr>
                  </a:outerShdw>
                </a:effectLst>
              </a:rPr>
              <a:t>**تناقش </a:t>
            </a:r>
            <a:r>
              <a:rPr lang="ar-SA" sz="5400" dirty="0">
                <a:ln w="0"/>
                <a:effectLst>
                  <a:outerShdw blurRad="38100" dist="19050" dir="2700000" algn="tl" rotWithShape="0">
                    <a:schemeClr val="dk1">
                      <a:alpha val="40000"/>
                    </a:schemeClr>
                  </a:outerShdw>
                </a:effectLst>
              </a:rPr>
              <a:t>مراحل دورة الحيض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ÙØªÙØ¬Ø© Ø¨Ø­Ø« Ø§ÙØµÙØ± Ø¹Ù âªPhases of fertilization of the egg CLIPARTâ¬â">
            <a:extLst>
              <a:ext uri="{FF2B5EF4-FFF2-40B4-BE49-F238E27FC236}">
                <a16:creationId xmlns:a16="http://schemas.microsoft.com/office/drawing/2014/main" id="{3F4FC66A-98C0-49F8-81DE-8C6ABA1CA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84" t="9651" r="13551" b="12883"/>
          <a:stretch/>
        </p:blipFill>
        <p:spPr bwMode="auto">
          <a:xfrm>
            <a:off x="218714" y="3100269"/>
            <a:ext cx="3062966" cy="3386474"/>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73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0E67EB2-8ACC-47B2-A534-5662F1F68478}"/>
              </a:ext>
            </a:extLst>
          </p:cNvPr>
          <p:cNvSpPr/>
          <p:nvPr/>
        </p:nvSpPr>
        <p:spPr>
          <a:xfrm>
            <a:off x="5333998" y="1128375"/>
            <a:ext cx="6202371" cy="1754326"/>
          </a:xfrm>
          <a:prstGeom prst="rect">
            <a:avLst/>
          </a:prstGeom>
          <a:solidFill>
            <a:srgbClr val="FFFF00"/>
          </a:solid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تخيل ماذا يحدث لو توقفت الكائنات الحية عن التكاثر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39C624FC-FD53-491F-A7E8-C44277238B8F}"/>
              </a:ext>
            </a:extLst>
          </p:cNvPr>
          <p:cNvSpPr/>
          <p:nvPr/>
        </p:nvSpPr>
        <p:spPr>
          <a:xfrm>
            <a:off x="5333998" y="3469640"/>
            <a:ext cx="6202371" cy="2585323"/>
          </a:xfrm>
          <a:prstGeom prst="rect">
            <a:avLst/>
          </a:prstGeom>
          <a:solidFill>
            <a:srgbClr val="92D050"/>
          </a:solid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سوف تنقرض الكائنات الحية لان التكاثر ضروري لبقاء الكائنات الحية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5AA31625-F869-460B-A9E7-9A0A0E35E83A}"/>
              </a:ext>
            </a:extLst>
          </p:cNvPr>
          <p:cNvSpPr/>
          <p:nvPr/>
        </p:nvSpPr>
        <p:spPr>
          <a:xfrm>
            <a:off x="9144001" y="418316"/>
            <a:ext cx="2062479" cy="769441"/>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تفكير ناقد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6146" name="Picture 2" descr="ØµÙØ±Ø© Ø°Ø§Øª ØµÙØ©">
            <a:extLst>
              <a:ext uri="{FF2B5EF4-FFF2-40B4-BE49-F238E27FC236}">
                <a16:creationId xmlns:a16="http://schemas.microsoft.com/office/drawing/2014/main" id="{8F221CD0-AB1F-4395-B7A5-585D041E507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2813" l="10000" r="90000">
                        <a14:foregroundMark x1="70556" y1="37031" x2="70556" y2="37031"/>
                        <a14:foregroundMark x1="74111" y1="45469" x2="74111" y2="45469"/>
                        <a14:foregroundMark x1="72889" y1="42344" x2="72889" y2="42344"/>
                        <a14:foregroundMark x1="58444" y1="92656" x2="62111" y2="81719"/>
                        <a14:foregroundMark x1="56556" y1="92813" x2="56667" y2="92344"/>
                      </a14:backgroundRemoval>
                    </a14:imgEffect>
                  </a14:imgLayer>
                </a14:imgProps>
              </a:ext>
              <a:ext uri="{28A0092B-C50C-407E-A947-70E740481C1C}">
                <a14:useLocalDpi xmlns:a14="http://schemas.microsoft.com/office/drawing/2010/main" val="0"/>
              </a:ext>
            </a:extLst>
          </a:blip>
          <a:srcRect l="19853" t="11026" r="18440" b="4484"/>
          <a:stretch/>
        </p:blipFill>
        <p:spPr bwMode="auto">
          <a:xfrm>
            <a:off x="193041" y="904458"/>
            <a:ext cx="4897120" cy="515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53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ÙØªÙØ¬Ø© Ø¨Ø­Ø« Ø§ÙØµÙØ± Ø¹Ù âªPhases of fertilization of the egg CLIPARTâ¬â">
            <a:extLst>
              <a:ext uri="{FF2B5EF4-FFF2-40B4-BE49-F238E27FC236}">
                <a16:creationId xmlns:a16="http://schemas.microsoft.com/office/drawing/2014/main" id="{F0833D94-20C3-4959-B36E-FB6A2844BA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01"/>
          <a:stretch/>
        </p:blipFill>
        <p:spPr bwMode="auto">
          <a:xfrm>
            <a:off x="249106" y="439927"/>
            <a:ext cx="4790253" cy="596934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2111AAC8-F3BB-435A-98A0-250A04CC13D2}"/>
              </a:ext>
            </a:extLst>
          </p:cNvPr>
          <p:cNvSpPr/>
          <p:nvPr/>
        </p:nvSpPr>
        <p:spPr>
          <a:xfrm>
            <a:off x="5577840" y="1148079"/>
            <a:ext cx="6202494" cy="5078313"/>
          </a:xfrm>
          <a:prstGeom prst="rect">
            <a:avLst/>
          </a:prstGeom>
          <a:noFill/>
          <a:ln w="38100">
            <a:solidFill>
              <a:schemeClr val="tx1"/>
            </a:solidFill>
          </a:ln>
        </p:spPr>
        <p:txBody>
          <a:bodyPr wrap="square" lIns="91440" tIns="45720" rIns="91440" bIns="45720">
            <a:spAutoFit/>
          </a:bodyPr>
          <a:lstStyle/>
          <a:p>
            <a:pPr algn="ctr"/>
            <a:r>
              <a:rPr lang="ar-SA" sz="5400" b="1" dirty="0">
                <a:ln w="0"/>
                <a:solidFill>
                  <a:srgbClr val="FF0000"/>
                </a:solidFill>
                <a:effectLst>
                  <a:outerShdw blurRad="38100" dist="19050" dir="2700000" algn="tl" rotWithShape="0">
                    <a:schemeClr val="dk1">
                      <a:alpha val="40000"/>
                    </a:schemeClr>
                  </a:outerShdw>
                </a:effectLst>
              </a:rPr>
              <a:t>اختار الإجابة الصحيحة</a:t>
            </a:r>
          </a:p>
          <a:p>
            <a:pPr algn="ctr"/>
            <a:r>
              <a:rPr lang="ar-SA" sz="5400" b="1" dirty="0">
                <a:ln w="0"/>
                <a:effectLst>
                  <a:outerShdw blurRad="38100" dist="19050" dir="2700000" algn="tl" rotWithShape="0">
                    <a:schemeClr val="dk1">
                      <a:alpha val="40000"/>
                    </a:schemeClr>
                  </a:outerShdw>
                </a:effectLst>
              </a:rPr>
              <a:t>الصورة التالية تعبر عن </a:t>
            </a:r>
          </a:p>
          <a:p>
            <a:pPr algn="ctr"/>
            <a:r>
              <a:rPr lang="ar-SA" sz="5400" b="1" dirty="0">
                <a:ln w="0"/>
                <a:effectLst>
                  <a:outerShdw blurRad="38100" dist="19050" dir="2700000" algn="tl" rotWithShape="0">
                    <a:schemeClr val="dk1">
                      <a:alpha val="40000"/>
                    </a:schemeClr>
                  </a:outerShdw>
                </a:effectLst>
              </a:rPr>
              <a:t>1ـ انقسام الخلايا  </a:t>
            </a:r>
          </a:p>
          <a:p>
            <a:pPr algn="ctr"/>
            <a:r>
              <a:rPr lang="ar-SA" sz="5400" b="1" dirty="0">
                <a:ln w="0"/>
                <a:effectLst>
                  <a:outerShdw blurRad="38100" dist="19050" dir="2700000" algn="tl" rotWithShape="0">
                    <a:schemeClr val="dk1">
                      <a:alpha val="40000"/>
                    </a:schemeClr>
                  </a:outerShdw>
                </a:effectLst>
              </a:rPr>
              <a:t>2ـ الاخصاب</a:t>
            </a:r>
          </a:p>
          <a:p>
            <a:pPr algn="ctr"/>
            <a:r>
              <a:rPr lang="ar-SA" sz="5400" b="1" dirty="0">
                <a:ln w="0"/>
                <a:effectLst>
                  <a:outerShdw blurRad="38100" dist="19050" dir="2700000" algn="tl" rotWithShape="0">
                    <a:schemeClr val="dk1">
                      <a:alpha val="40000"/>
                    </a:schemeClr>
                  </a:outerShdw>
                </a:effectLst>
              </a:rPr>
              <a:t>3ـ التكاثر </a:t>
            </a:r>
            <a:r>
              <a:rPr lang="ar-SA" sz="5400" b="1" dirty="0" err="1">
                <a:ln w="0"/>
                <a:effectLst>
                  <a:outerShdw blurRad="38100" dist="19050" dir="2700000" algn="tl" rotWithShape="0">
                    <a:schemeClr val="dk1">
                      <a:alpha val="40000"/>
                    </a:schemeClr>
                  </a:outerShdw>
                </a:effectLst>
              </a:rPr>
              <a:t>اللاجنسي</a:t>
            </a:r>
            <a:r>
              <a:rPr lang="ar-SA" sz="5400" b="1" dirty="0">
                <a:ln w="0"/>
                <a:effectLst>
                  <a:outerShdw blurRad="38100" dist="19050" dir="2700000" algn="tl" rotWithShape="0">
                    <a:schemeClr val="dk1">
                      <a:alpha val="40000"/>
                    </a:schemeClr>
                  </a:outerShdw>
                </a:effectLst>
              </a:rPr>
              <a:t>  </a:t>
            </a:r>
          </a:p>
          <a:p>
            <a:pPr algn="ctr"/>
            <a:r>
              <a:rPr lang="ar-SA" sz="5400" b="1" dirty="0">
                <a:ln w="0"/>
                <a:effectLst>
                  <a:outerShdw blurRad="38100" dist="19050" dir="2700000" algn="tl" rotWithShape="0">
                    <a:schemeClr val="dk1">
                      <a:alpha val="40000"/>
                    </a:schemeClr>
                  </a:outerShdw>
                </a:effectLst>
              </a:rPr>
              <a:t>4ـ الاستنساخ  </a:t>
            </a:r>
            <a:endParaRPr lang="ar-SA" sz="5400" dirty="0">
              <a:ln w="0"/>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74EF13E5-41D8-4BFB-84EB-7EE5625C1423}"/>
              </a:ext>
            </a:extLst>
          </p:cNvPr>
          <p:cNvSpPr/>
          <p:nvPr/>
        </p:nvSpPr>
        <p:spPr>
          <a:xfrm>
            <a:off x="6615291" y="439927"/>
            <a:ext cx="4127591" cy="769441"/>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قراءة الصورة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310B96DA-5D50-4966-A4E8-7968FFA151EE}"/>
              </a:ext>
            </a:extLst>
          </p:cNvPr>
          <p:cNvSpPr/>
          <p:nvPr/>
        </p:nvSpPr>
        <p:spPr>
          <a:xfrm>
            <a:off x="7091680" y="3637280"/>
            <a:ext cx="3139440" cy="873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0330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3706CAC2-BB80-4DE9-85BC-B13EEFDC795C}"/>
              </a:ext>
            </a:extLst>
          </p:cNvPr>
          <p:cNvPicPr>
            <a:picLocks noChangeAspect="1"/>
          </p:cNvPicPr>
          <p:nvPr/>
        </p:nvPicPr>
        <p:blipFill>
          <a:blip r:embed="rId2"/>
          <a:stretch>
            <a:fillRect/>
          </a:stretch>
        </p:blipFill>
        <p:spPr>
          <a:xfrm>
            <a:off x="1229360" y="238125"/>
            <a:ext cx="7928928" cy="6381750"/>
          </a:xfrm>
          <a:prstGeom prst="rect">
            <a:avLst/>
          </a:prstGeom>
        </p:spPr>
      </p:pic>
      <p:sp>
        <p:nvSpPr>
          <p:cNvPr id="2" name="مستطيل 1">
            <a:extLst>
              <a:ext uri="{FF2B5EF4-FFF2-40B4-BE49-F238E27FC236}">
                <a16:creationId xmlns:a16="http://schemas.microsoft.com/office/drawing/2014/main" id="{8E3F4CF9-F625-46A1-9C38-44F4A0260273}"/>
              </a:ext>
            </a:extLst>
          </p:cNvPr>
          <p:cNvSpPr/>
          <p:nvPr/>
        </p:nvSpPr>
        <p:spPr>
          <a:xfrm>
            <a:off x="9873135" y="238125"/>
            <a:ext cx="2179009" cy="6247864"/>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اكتب البيانات الناقصة على الرسم التالي للتعرف على مكونات الجهاز التناسلي الذكري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F8F34BDA-A22C-4E5B-BDEB-D4F04D66F4B3}"/>
              </a:ext>
            </a:extLst>
          </p:cNvPr>
          <p:cNvSpPr/>
          <p:nvPr/>
        </p:nvSpPr>
        <p:spPr>
          <a:xfrm>
            <a:off x="7937503" y="3044279"/>
            <a:ext cx="1615441"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1ـ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A65FFD84-DD24-4938-943F-25515C80AA07}"/>
              </a:ext>
            </a:extLst>
          </p:cNvPr>
          <p:cNvSpPr/>
          <p:nvPr/>
        </p:nvSpPr>
        <p:spPr>
          <a:xfrm>
            <a:off x="8120378" y="4470912"/>
            <a:ext cx="1615441"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2ـ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F2F059C1-4D05-4B1E-9B65-AA2B4B7A0742}"/>
              </a:ext>
            </a:extLst>
          </p:cNvPr>
          <p:cNvSpPr/>
          <p:nvPr/>
        </p:nvSpPr>
        <p:spPr>
          <a:xfrm>
            <a:off x="7937503" y="5312770"/>
            <a:ext cx="1615441"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3ـ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55E9B3D9-58A5-4263-A993-CFA140678F27}"/>
              </a:ext>
            </a:extLst>
          </p:cNvPr>
          <p:cNvSpPr/>
          <p:nvPr/>
        </p:nvSpPr>
        <p:spPr>
          <a:xfrm>
            <a:off x="6838951" y="6035100"/>
            <a:ext cx="1615441"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4ـ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9DA541FB-68A9-4E83-8FB5-5EEA578412BE}"/>
              </a:ext>
            </a:extLst>
          </p:cNvPr>
          <p:cNvSpPr/>
          <p:nvPr/>
        </p:nvSpPr>
        <p:spPr>
          <a:xfrm>
            <a:off x="2215191" y="4350907"/>
            <a:ext cx="1615441"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5ـ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D6F0CEC5-BBE1-4A3D-99BC-9937A0620201}"/>
              </a:ext>
            </a:extLst>
          </p:cNvPr>
          <p:cNvSpPr/>
          <p:nvPr/>
        </p:nvSpPr>
        <p:spPr>
          <a:xfrm>
            <a:off x="1915795" y="2695589"/>
            <a:ext cx="1615441"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6ـ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5E773767-7CEE-47B2-A872-BBA3AEC8F253}"/>
              </a:ext>
            </a:extLst>
          </p:cNvPr>
          <p:cNvSpPr/>
          <p:nvPr/>
        </p:nvSpPr>
        <p:spPr>
          <a:xfrm>
            <a:off x="1563050" y="1881896"/>
            <a:ext cx="1615441" cy="1015663"/>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7ـ ........</a:t>
            </a:r>
          </a:p>
          <a:p>
            <a:pPr algn="ctr"/>
            <a:endParaRPr lang="ar-SA" sz="2800" dirty="0">
              <a:ln w="0"/>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0A0E8E99-14E3-45AD-98A0-D058079A7FB5}"/>
              </a:ext>
            </a:extLst>
          </p:cNvPr>
          <p:cNvSpPr/>
          <p:nvPr/>
        </p:nvSpPr>
        <p:spPr>
          <a:xfrm>
            <a:off x="1563050" y="1018560"/>
            <a:ext cx="1615441" cy="684000"/>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8ـ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2B95E273-0E8D-43DF-91E8-48B8FE0BB332}"/>
              </a:ext>
            </a:extLst>
          </p:cNvPr>
          <p:cNvSpPr/>
          <p:nvPr/>
        </p:nvSpPr>
        <p:spPr>
          <a:xfrm>
            <a:off x="2346960" y="360777"/>
            <a:ext cx="2677160"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9ـ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9526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0" nodeType="clickEffect">
                                  <p:stCondLst>
                                    <p:cond delay="0"/>
                                  </p:stCondLst>
                                  <p:childTnLst>
                                    <p:anim calcmode="lin" valueType="num">
                                      <p:cBhvr>
                                        <p:cTn id="13" dur="1000"/>
                                        <p:tgtEl>
                                          <p:spTgt spid="7"/>
                                        </p:tgtEl>
                                        <p:attrNameLst>
                                          <p:attrName>ppt_w</p:attrName>
                                        </p:attrNameLst>
                                      </p:cBhvr>
                                      <p:tavLst>
                                        <p:tav tm="0">
                                          <p:val>
                                            <p:strVal val="ppt_w"/>
                                          </p:val>
                                        </p:tav>
                                        <p:tav tm="100000">
                                          <p:val>
                                            <p:strVal val="ppt_w*0.70"/>
                                          </p:val>
                                        </p:tav>
                                      </p:tavLst>
                                    </p:anim>
                                    <p:anim calcmode="lin" valueType="num">
                                      <p:cBhvr>
                                        <p:cTn id="14" dur="1000"/>
                                        <p:tgtEl>
                                          <p:spTgt spid="7"/>
                                        </p:tgtEl>
                                        <p:attrNameLst>
                                          <p:attrName>ppt_h</p:attrName>
                                        </p:attrNameLst>
                                      </p:cBhvr>
                                      <p:tavLst>
                                        <p:tav tm="0">
                                          <p:val>
                                            <p:strVal val="ppt_h"/>
                                          </p:val>
                                        </p:tav>
                                        <p:tav tm="100000">
                                          <p:val>
                                            <p:strVal val="ppt_h"/>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0" nodeType="clickEffect">
                                  <p:stCondLst>
                                    <p:cond delay="0"/>
                                  </p:stCondLst>
                                  <p:childTnLst>
                                    <p:anim calcmode="lin" valueType="num">
                                      <p:cBhvr>
                                        <p:cTn id="20" dur="1000"/>
                                        <p:tgtEl>
                                          <p:spTgt spid="8"/>
                                        </p:tgtEl>
                                        <p:attrNameLst>
                                          <p:attrName>ppt_w</p:attrName>
                                        </p:attrNameLst>
                                      </p:cBhvr>
                                      <p:tavLst>
                                        <p:tav tm="0">
                                          <p:val>
                                            <p:strVal val="ppt_w"/>
                                          </p:val>
                                        </p:tav>
                                        <p:tav tm="100000">
                                          <p:val>
                                            <p:strVal val="ppt_w*0.70"/>
                                          </p:val>
                                        </p:tav>
                                      </p:tavLst>
                                    </p:anim>
                                    <p:anim calcmode="lin" valueType="num">
                                      <p:cBhvr>
                                        <p:cTn id="21" dur="1000"/>
                                        <p:tgtEl>
                                          <p:spTgt spid="8"/>
                                        </p:tgtEl>
                                        <p:attrNameLst>
                                          <p:attrName>ppt_h</p:attrName>
                                        </p:attrNameLst>
                                      </p:cBhvr>
                                      <p:tavLst>
                                        <p:tav tm="0">
                                          <p:val>
                                            <p:strVal val="ppt_h"/>
                                          </p:val>
                                        </p:tav>
                                        <p:tav tm="100000">
                                          <p:val>
                                            <p:strVal val="ppt_h"/>
                                          </p:val>
                                        </p:tav>
                                      </p:tavLst>
                                    </p:anim>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grpId="0" nodeType="clickEffect">
                                  <p:stCondLst>
                                    <p:cond delay="0"/>
                                  </p:stCondLst>
                                  <p:childTnLst>
                                    <p:anim calcmode="lin" valueType="num">
                                      <p:cBhvr>
                                        <p:cTn id="27" dur="1000"/>
                                        <p:tgtEl>
                                          <p:spTgt spid="9"/>
                                        </p:tgtEl>
                                        <p:attrNameLst>
                                          <p:attrName>ppt_w</p:attrName>
                                        </p:attrNameLst>
                                      </p:cBhvr>
                                      <p:tavLst>
                                        <p:tav tm="0">
                                          <p:val>
                                            <p:strVal val="ppt_w"/>
                                          </p:val>
                                        </p:tav>
                                        <p:tav tm="100000">
                                          <p:val>
                                            <p:strVal val="ppt_w*0.70"/>
                                          </p:val>
                                        </p:tav>
                                      </p:tavLst>
                                    </p:anim>
                                    <p:anim calcmode="lin" valueType="num">
                                      <p:cBhvr>
                                        <p:cTn id="28" dur="1000"/>
                                        <p:tgtEl>
                                          <p:spTgt spid="9"/>
                                        </p:tgtEl>
                                        <p:attrNameLst>
                                          <p:attrName>ppt_h</p:attrName>
                                        </p:attrNameLst>
                                      </p:cBhvr>
                                      <p:tavLst>
                                        <p:tav tm="0">
                                          <p:val>
                                            <p:strVal val="ppt_h"/>
                                          </p:val>
                                        </p:tav>
                                        <p:tav tm="100000">
                                          <p:val>
                                            <p:strVal val="ppt_h"/>
                                          </p:val>
                                        </p:tav>
                                      </p:tavLst>
                                    </p:anim>
                                    <p:animEffect transition="out" filter="fade">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5" presetClass="exit" presetSubtype="0" fill="hold" grpId="0" nodeType="clickEffect">
                                  <p:stCondLst>
                                    <p:cond delay="0"/>
                                  </p:stCondLst>
                                  <p:childTnLst>
                                    <p:anim calcmode="lin" valueType="num">
                                      <p:cBhvr>
                                        <p:cTn id="34" dur="1000"/>
                                        <p:tgtEl>
                                          <p:spTgt spid="10"/>
                                        </p:tgtEl>
                                        <p:attrNameLst>
                                          <p:attrName>ppt_w</p:attrName>
                                        </p:attrNameLst>
                                      </p:cBhvr>
                                      <p:tavLst>
                                        <p:tav tm="0">
                                          <p:val>
                                            <p:strVal val="ppt_w"/>
                                          </p:val>
                                        </p:tav>
                                        <p:tav tm="100000">
                                          <p:val>
                                            <p:strVal val="ppt_w*0.70"/>
                                          </p:val>
                                        </p:tav>
                                      </p:tavLst>
                                    </p:anim>
                                    <p:anim calcmode="lin" valueType="num">
                                      <p:cBhvr>
                                        <p:cTn id="35" dur="1000"/>
                                        <p:tgtEl>
                                          <p:spTgt spid="10"/>
                                        </p:tgtEl>
                                        <p:attrNameLst>
                                          <p:attrName>ppt_h</p:attrName>
                                        </p:attrNameLst>
                                      </p:cBhvr>
                                      <p:tavLst>
                                        <p:tav tm="0">
                                          <p:val>
                                            <p:strVal val="ppt_h"/>
                                          </p:val>
                                        </p:tav>
                                        <p:tav tm="100000">
                                          <p:val>
                                            <p:strVal val="ppt_h"/>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5" presetClass="exit" presetSubtype="0" fill="hold" grpId="0" nodeType="clickEffect">
                                  <p:stCondLst>
                                    <p:cond delay="0"/>
                                  </p:stCondLst>
                                  <p:childTnLst>
                                    <p:anim calcmode="lin" valueType="num">
                                      <p:cBhvr>
                                        <p:cTn id="41" dur="1000"/>
                                        <p:tgtEl>
                                          <p:spTgt spid="11"/>
                                        </p:tgtEl>
                                        <p:attrNameLst>
                                          <p:attrName>ppt_w</p:attrName>
                                        </p:attrNameLst>
                                      </p:cBhvr>
                                      <p:tavLst>
                                        <p:tav tm="0">
                                          <p:val>
                                            <p:strVal val="ppt_w"/>
                                          </p:val>
                                        </p:tav>
                                        <p:tav tm="100000">
                                          <p:val>
                                            <p:strVal val="ppt_w*0.70"/>
                                          </p:val>
                                        </p:tav>
                                      </p:tavLst>
                                    </p:anim>
                                    <p:anim calcmode="lin" valueType="num">
                                      <p:cBhvr>
                                        <p:cTn id="42" dur="1000"/>
                                        <p:tgtEl>
                                          <p:spTgt spid="11"/>
                                        </p:tgtEl>
                                        <p:attrNameLst>
                                          <p:attrName>ppt_h</p:attrName>
                                        </p:attrNameLst>
                                      </p:cBhvr>
                                      <p:tavLst>
                                        <p:tav tm="0">
                                          <p:val>
                                            <p:strVal val="ppt_h"/>
                                          </p:val>
                                        </p:tav>
                                        <p:tav tm="100000">
                                          <p:val>
                                            <p:strVal val="ppt_h"/>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5" presetClass="exit" presetSubtype="0" fill="hold" grpId="0" nodeType="clickEffect">
                                  <p:stCondLst>
                                    <p:cond delay="0"/>
                                  </p:stCondLst>
                                  <p:childTnLst>
                                    <p:anim calcmode="lin" valueType="num">
                                      <p:cBhvr>
                                        <p:cTn id="48" dur="1000"/>
                                        <p:tgtEl>
                                          <p:spTgt spid="12"/>
                                        </p:tgtEl>
                                        <p:attrNameLst>
                                          <p:attrName>ppt_w</p:attrName>
                                        </p:attrNameLst>
                                      </p:cBhvr>
                                      <p:tavLst>
                                        <p:tav tm="0">
                                          <p:val>
                                            <p:strVal val="ppt_w"/>
                                          </p:val>
                                        </p:tav>
                                        <p:tav tm="100000">
                                          <p:val>
                                            <p:strVal val="ppt_w*0.70"/>
                                          </p:val>
                                        </p:tav>
                                      </p:tavLst>
                                    </p:anim>
                                    <p:anim calcmode="lin" valueType="num">
                                      <p:cBhvr>
                                        <p:cTn id="49" dur="1000"/>
                                        <p:tgtEl>
                                          <p:spTgt spid="12"/>
                                        </p:tgtEl>
                                        <p:attrNameLst>
                                          <p:attrName>ppt_h</p:attrName>
                                        </p:attrNameLst>
                                      </p:cBhvr>
                                      <p:tavLst>
                                        <p:tav tm="0">
                                          <p:val>
                                            <p:strVal val="ppt_h"/>
                                          </p:val>
                                        </p:tav>
                                        <p:tav tm="100000">
                                          <p:val>
                                            <p:strVal val="ppt_h"/>
                                          </p:val>
                                        </p:tav>
                                      </p:tavLst>
                                    </p:anim>
                                    <p:animEffect transition="out" filter="fade">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5" presetClass="exit" presetSubtype="0" fill="hold" grpId="0" nodeType="clickEffect">
                                  <p:stCondLst>
                                    <p:cond delay="0"/>
                                  </p:stCondLst>
                                  <p:childTnLst>
                                    <p:anim calcmode="lin" valueType="num">
                                      <p:cBhvr>
                                        <p:cTn id="55" dur="1000"/>
                                        <p:tgtEl>
                                          <p:spTgt spid="13"/>
                                        </p:tgtEl>
                                        <p:attrNameLst>
                                          <p:attrName>ppt_w</p:attrName>
                                        </p:attrNameLst>
                                      </p:cBhvr>
                                      <p:tavLst>
                                        <p:tav tm="0">
                                          <p:val>
                                            <p:strVal val="ppt_w"/>
                                          </p:val>
                                        </p:tav>
                                        <p:tav tm="100000">
                                          <p:val>
                                            <p:strVal val="ppt_w*0.70"/>
                                          </p:val>
                                        </p:tav>
                                      </p:tavLst>
                                    </p:anim>
                                    <p:anim calcmode="lin" valueType="num">
                                      <p:cBhvr>
                                        <p:cTn id="56" dur="1000"/>
                                        <p:tgtEl>
                                          <p:spTgt spid="13"/>
                                        </p:tgtEl>
                                        <p:attrNameLst>
                                          <p:attrName>ppt_h</p:attrName>
                                        </p:attrNameLst>
                                      </p:cBhvr>
                                      <p:tavLst>
                                        <p:tav tm="0">
                                          <p:val>
                                            <p:strVal val="ppt_h"/>
                                          </p:val>
                                        </p:tav>
                                        <p:tav tm="100000">
                                          <p:val>
                                            <p:strVal val="ppt_h"/>
                                          </p:val>
                                        </p:tav>
                                      </p:tavLst>
                                    </p:anim>
                                    <p:animEffect transition="out" filter="fade">
                                      <p:cBhvr>
                                        <p:cTn id="57" dur="1000"/>
                                        <p:tgtEl>
                                          <p:spTgt spid="13"/>
                                        </p:tgtEl>
                                      </p:cBhvr>
                                    </p:animEffect>
                                    <p:set>
                                      <p:cBhvr>
                                        <p:cTn id="58" dur="1" fill="hold">
                                          <p:stCondLst>
                                            <p:cond delay="9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5" presetClass="exit" presetSubtype="0" fill="hold" grpId="0" nodeType="clickEffect">
                                  <p:stCondLst>
                                    <p:cond delay="0"/>
                                  </p:stCondLst>
                                  <p:childTnLst>
                                    <p:anim calcmode="lin" valueType="num">
                                      <p:cBhvr>
                                        <p:cTn id="62" dur="1000"/>
                                        <p:tgtEl>
                                          <p:spTgt spid="14"/>
                                        </p:tgtEl>
                                        <p:attrNameLst>
                                          <p:attrName>ppt_w</p:attrName>
                                        </p:attrNameLst>
                                      </p:cBhvr>
                                      <p:tavLst>
                                        <p:tav tm="0">
                                          <p:val>
                                            <p:strVal val="ppt_w"/>
                                          </p:val>
                                        </p:tav>
                                        <p:tav tm="100000">
                                          <p:val>
                                            <p:strVal val="ppt_w*0.70"/>
                                          </p:val>
                                        </p:tav>
                                      </p:tavLst>
                                    </p:anim>
                                    <p:anim calcmode="lin" valueType="num">
                                      <p:cBhvr>
                                        <p:cTn id="63" dur="1000"/>
                                        <p:tgtEl>
                                          <p:spTgt spid="14"/>
                                        </p:tgtEl>
                                        <p:attrNameLst>
                                          <p:attrName>ppt_h</p:attrName>
                                        </p:attrNameLst>
                                      </p:cBhvr>
                                      <p:tavLst>
                                        <p:tav tm="0">
                                          <p:val>
                                            <p:strVal val="ppt_h"/>
                                          </p:val>
                                        </p:tav>
                                        <p:tav tm="100000">
                                          <p:val>
                                            <p:strVal val="ppt_h"/>
                                          </p:val>
                                        </p:tav>
                                      </p:tavLst>
                                    </p:anim>
                                    <p:animEffect transition="out" filter="fade">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B28D1DD-8651-47AD-A704-4D492C566190}"/>
              </a:ext>
            </a:extLst>
          </p:cNvPr>
          <p:cNvSpPr/>
          <p:nvPr/>
        </p:nvSpPr>
        <p:spPr>
          <a:xfrm>
            <a:off x="4978400" y="375070"/>
            <a:ext cx="7000698" cy="590931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جلس أحمد بارتياح على مقعد الطائرة التي تعيده إلى وطنه الحبيب المملكة العربية السعودية بعد غياب دام ست سنوات هي الفترة التي قضاها في الحصول على درجة الماجستير في الهندسة الكيميائية </a:t>
            </a:r>
          </a:p>
        </p:txBody>
      </p:sp>
      <p:pic>
        <p:nvPicPr>
          <p:cNvPr id="4" name="صورة 3">
            <a:extLst>
              <a:ext uri="{FF2B5EF4-FFF2-40B4-BE49-F238E27FC236}">
                <a16:creationId xmlns:a16="http://schemas.microsoft.com/office/drawing/2014/main" id="{5D40A2F5-2640-4361-828F-41A40E403084}"/>
              </a:ext>
            </a:extLst>
          </p:cNvPr>
          <p:cNvPicPr>
            <a:picLocks noChangeAspect="1"/>
          </p:cNvPicPr>
          <p:nvPr/>
        </p:nvPicPr>
        <p:blipFill>
          <a:blip r:embed="rId2"/>
          <a:stretch>
            <a:fillRect/>
          </a:stretch>
        </p:blipFill>
        <p:spPr>
          <a:xfrm>
            <a:off x="132714" y="101600"/>
            <a:ext cx="4845685" cy="6436780"/>
          </a:xfrm>
          <a:prstGeom prst="rect">
            <a:avLst/>
          </a:prstGeom>
        </p:spPr>
      </p:pic>
    </p:spTree>
    <p:extLst>
      <p:ext uri="{BB962C8B-B14F-4D97-AF65-F5344CB8AC3E}">
        <p14:creationId xmlns:p14="http://schemas.microsoft.com/office/powerpoint/2010/main" val="3439129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80F746F-E62E-4822-AB78-6855565D7C8B}"/>
              </a:ext>
            </a:extLst>
          </p:cNvPr>
          <p:cNvSpPr/>
          <p:nvPr/>
        </p:nvSpPr>
        <p:spPr>
          <a:xfrm>
            <a:off x="3566160" y="193576"/>
            <a:ext cx="8518849" cy="707886"/>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صل كل عضو من الأعضاء التالية بوظيفته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6071F3C0-25E4-4834-A140-F81611FA4E92}"/>
              </a:ext>
            </a:extLst>
          </p:cNvPr>
          <p:cNvSpPr/>
          <p:nvPr/>
        </p:nvSpPr>
        <p:spPr>
          <a:xfrm>
            <a:off x="360991" y="193576"/>
            <a:ext cx="2966720" cy="648000"/>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الربط والمزاوجة </a:t>
            </a:r>
            <a:endParaRPr lang="ar-SA"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4" name="جدول 3">
            <a:extLst>
              <a:ext uri="{FF2B5EF4-FFF2-40B4-BE49-F238E27FC236}">
                <a16:creationId xmlns:a16="http://schemas.microsoft.com/office/drawing/2014/main" id="{35C098E1-824B-44BB-93F7-7644757B560F}"/>
              </a:ext>
            </a:extLst>
          </p:cNvPr>
          <p:cNvGraphicFramePr>
            <a:graphicFrameLocks noGrp="1"/>
          </p:cNvGraphicFramePr>
          <p:nvPr>
            <p:extLst>
              <p:ext uri="{D42A27DB-BD31-4B8C-83A1-F6EECF244321}">
                <p14:modId xmlns:p14="http://schemas.microsoft.com/office/powerpoint/2010/main" val="3245653449"/>
              </p:ext>
            </p:extLst>
          </p:nvPr>
        </p:nvGraphicFramePr>
        <p:xfrm>
          <a:off x="3445009" y="983523"/>
          <a:ext cx="8640000" cy="5760720"/>
        </p:xfrm>
        <a:graphic>
          <a:graphicData uri="http://schemas.openxmlformats.org/drawingml/2006/table">
            <a:tbl>
              <a:tblPr rtl="1" firstRow="1" bandRow="1">
                <a:tableStyleId>{5C22544A-7EE6-4342-B048-85BDC9FD1C3A}</a:tableStyleId>
              </a:tblPr>
              <a:tblGrid>
                <a:gridCol w="720000">
                  <a:extLst>
                    <a:ext uri="{9D8B030D-6E8A-4147-A177-3AD203B41FA5}">
                      <a16:colId xmlns:a16="http://schemas.microsoft.com/office/drawing/2014/main" val="1088165216"/>
                    </a:ext>
                  </a:extLst>
                </a:gridCol>
                <a:gridCol w="2160000">
                  <a:extLst>
                    <a:ext uri="{9D8B030D-6E8A-4147-A177-3AD203B41FA5}">
                      <a16:colId xmlns:a16="http://schemas.microsoft.com/office/drawing/2014/main" val="1294010263"/>
                    </a:ext>
                  </a:extLst>
                </a:gridCol>
                <a:gridCol w="720000">
                  <a:extLst>
                    <a:ext uri="{9D8B030D-6E8A-4147-A177-3AD203B41FA5}">
                      <a16:colId xmlns:a16="http://schemas.microsoft.com/office/drawing/2014/main" val="443649969"/>
                    </a:ext>
                  </a:extLst>
                </a:gridCol>
                <a:gridCol w="5040000">
                  <a:extLst>
                    <a:ext uri="{9D8B030D-6E8A-4147-A177-3AD203B41FA5}">
                      <a16:colId xmlns:a16="http://schemas.microsoft.com/office/drawing/2014/main" val="311526659"/>
                    </a:ext>
                  </a:extLst>
                </a:gridCol>
              </a:tblGrid>
              <a:tr h="222131">
                <a:tc>
                  <a:txBody>
                    <a:bodyPr/>
                    <a:lstStyle/>
                    <a:p>
                      <a:pPr algn="ctr" rtl="1"/>
                      <a:endParaRPr lang="ar-SA" sz="2800" b="1" dirty="0">
                        <a:solidFill>
                          <a:sysClr val="windowText" lastClr="00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solidFill>
                            <a:sysClr val="windowText" lastClr="000000"/>
                          </a:solidFill>
                        </a:rPr>
                        <a:t>العضو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endParaRPr lang="ar-SA" sz="2800" b="1" dirty="0">
                        <a:solidFill>
                          <a:sysClr val="windowText" lastClr="00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solidFill>
                            <a:sysClr val="windowText" lastClr="000000"/>
                          </a:solidFill>
                        </a:rPr>
                        <a:t>وظيفته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07983038"/>
                  </a:ext>
                </a:extLst>
              </a:tr>
              <a:tr h="370840">
                <a:tc>
                  <a:txBody>
                    <a:bodyPr/>
                    <a:lstStyle/>
                    <a:p>
                      <a:pPr algn="ctr" rtl="1"/>
                      <a:r>
                        <a:rPr lang="ar-SA" sz="2800" b="1" dirty="0"/>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t>الخصية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t>نقل الحيوانات المنوية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360184"/>
                  </a:ext>
                </a:extLst>
              </a:tr>
              <a:tr h="370840">
                <a:tc>
                  <a:txBody>
                    <a:bodyPr/>
                    <a:lstStyle/>
                    <a:p>
                      <a:pPr algn="ctr" rtl="1"/>
                      <a:r>
                        <a:rPr lang="ar-SA" sz="2800" b="1" dirty="0"/>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t>البربخ</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dirty="0"/>
                        <a:t>افراز جزء من السائل المنوي ومحلول قلوي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9228002"/>
                  </a:ext>
                </a:extLst>
              </a:tr>
              <a:tr h="370840">
                <a:tc>
                  <a:txBody>
                    <a:bodyPr/>
                    <a:lstStyle/>
                    <a:p>
                      <a:pPr algn="ctr" rtl="1"/>
                      <a:r>
                        <a:rPr lang="ar-SA" sz="2800" b="1" dirty="0"/>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t>الوعاء الناقل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t>نقل الحيوانات المنوية إلى الاحليل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8008837"/>
                  </a:ext>
                </a:extLst>
              </a:tr>
              <a:tr h="370840">
                <a:tc>
                  <a:txBody>
                    <a:bodyPr/>
                    <a:lstStyle/>
                    <a:p>
                      <a:pPr algn="ctr" rtl="1"/>
                      <a:r>
                        <a:rPr lang="ar-SA" sz="2800" b="1" dirty="0"/>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t>الإحليل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dirty="0"/>
                        <a:t>يكتمل تكون الحيوانات المنوية وتخزن فيه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927536"/>
                  </a:ext>
                </a:extLst>
              </a:tr>
              <a:tr h="370840">
                <a:tc>
                  <a:txBody>
                    <a:bodyPr/>
                    <a:lstStyle/>
                    <a:p>
                      <a:pPr algn="ctr" rtl="1"/>
                      <a:r>
                        <a:rPr lang="ar-SA" sz="2800" b="1" dirty="0"/>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t>الحوصلة المنوية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t>يتم انتاج الحيوانات المنوية داخل الأنابيب المنوية(200ـ100)مليون حيوان منوي كل يوم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198430"/>
                  </a:ext>
                </a:extLst>
              </a:tr>
              <a:tr h="370840">
                <a:tc>
                  <a:txBody>
                    <a:bodyPr/>
                    <a:lstStyle/>
                    <a:p>
                      <a:pPr algn="ctr" rtl="1"/>
                      <a:r>
                        <a:rPr lang="ar-SA" sz="2800" b="1" dirty="0"/>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1"/>
                      <a:r>
                        <a:rPr lang="ar-SA" sz="2800" b="1" dirty="0"/>
                        <a:t>غدة البروستات وغدة كوبر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dirty="0"/>
                        <a:t>5</a:t>
                      </a:r>
                    </a:p>
                    <a:p>
                      <a:pPr algn="ctr" rtl="1"/>
                      <a:endParaRPr lang="ar-SA"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800" b="1" dirty="0"/>
                        <a:t>افراز نصف حجم السائل المنوي بالإضافة </a:t>
                      </a:r>
                      <a:r>
                        <a:rPr lang="ar-SA" sz="2800" b="1" dirty="0" err="1"/>
                        <a:t>لافراز</a:t>
                      </a:r>
                      <a:r>
                        <a:rPr lang="ar-SA" sz="2800" b="1" dirty="0"/>
                        <a:t> السكر الذي يزود الحيوانات المنوية بالطاقة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63215"/>
                  </a:ext>
                </a:extLst>
              </a:tr>
            </a:tbl>
          </a:graphicData>
        </a:graphic>
      </p:graphicFrame>
      <p:pic>
        <p:nvPicPr>
          <p:cNvPr id="6" name="صورة 5">
            <a:extLst>
              <a:ext uri="{FF2B5EF4-FFF2-40B4-BE49-F238E27FC236}">
                <a16:creationId xmlns:a16="http://schemas.microsoft.com/office/drawing/2014/main" id="{E6A7D7E2-8D20-4EA2-8C7F-DB17D544EEA0}"/>
              </a:ext>
            </a:extLst>
          </p:cNvPr>
          <p:cNvPicPr>
            <a:picLocks noChangeAspect="1"/>
          </p:cNvPicPr>
          <p:nvPr/>
        </p:nvPicPr>
        <p:blipFill>
          <a:blip r:embed="rId2"/>
          <a:stretch>
            <a:fillRect/>
          </a:stretch>
        </p:blipFill>
        <p:spPr>
          <a:xfrm>
            <a:off x="224308" y="983522"/>
            <a:ext cx="3103403" cy="5760720"/>
          </a:xfrm>
          <a:prstGeom prst="rect">
            <a:avLst/>
          </a:prstGeom>
        </p:spPr>
      </p:pic>
      <p:sp>
        <p:nvSpPr>
          <p:cNvPr id="7" name="مستطيل 6">
            <a:extLst>
              <a:ext uri="{FF2B5EF4-FFF2-40B4-BE49-F238E27FC236}">
                <a16:creationId xmlns:a16="http://schemas.microsoft.com/office/drawing/2014/main" id="{34D6DDC5-9674-49CF-A04D-7A19A844B440}"/>
              </a:ext>
            </a:extLst>
          </p:cNvPr>
          <p:cNvSpPr/>
          <p:nvPr/>
        </p:nvSpPr>
        <p:spPr>
          <a:xfrm>
            <a:off x="8554720" y="4094480"/>
            <a:ext cx="594818" cy="56896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2AC43146-833F-4D81-8D97-D858C3D3EE4C}"/>
              </a:ext>
            </a:extLst>
          </p:cNvPr>
          <p:cNvSpPr/>
          <p:nvPr/>
        </p:nvSpPr>
        <p:spPr>
          <a:xfrm>
            <a:off x="8554720" y="3536120"/>
            <a:ext cx="594818" cy="3960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E8E46516-5B64-49DC-9760-27CB845FE7EA}"/>
              </a:ext>
            </a:extLst>
          </p:cNvPr>
          <p:cNvSpPr/>
          <p:nvPr/>
        </p:nvSpPr>
        <p:spPr>
          <a:xfrm>
            <a:off x="8554720" y="2998080"/>
            <a:ext cx="594818" cy="3960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1C3842E-4A98-4A44-97B8-F961AF339AC2}"/>
              </a:ext>
            </a:extLst>
          </p:cNvPr>
          <p:cNvSpPr/>
          <p:nvPr/>
        </p:nvSpPr>
        <p:spPr>
          <a:xfrm>
            <a:off x="8554720" y="1594708"/>
            <a:ext cx="594818" cy="3960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4957F6B0-6D07-4F20-BE31-E1A58E60EBAB}"/>
              </a:ext>
            </a:extLst>
          </p:cNvPr>
          <p:cNvSpPr/>
          <p:nvPr/>
        </p:nvSpPr>
        <p:spPr>
          <a:xfrm>
            <a:off x="8554720" y="5473524"/>
            <a:ext cx="594818" cy="3960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74D56F06-32A8-4458-B241-2ADA27DFDD19}"/>
              </a:ext>
            </a:extLst>
          </p:cNvPr>
          <p:cNvSpPr/>
          <p:nvPr/>
        </p:nvSpPr>
        <p:spPr>
          <a:xfrm>
            <a:off x="8516849" y="2098347"/>
            <a:ext cx="594818" cy="3960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658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8"/>
                                        </p:tgtEl>
                                        <p:attrNameLst>
                                          <p:attrName>ppt_w</p:attrName>
                                        </p:attrNameLst>
                                      </p:cBhvr>
                                      <p:tavLst>
                                        <p:tav tm="0">
                                          <p:val>
                                            <p:strVal val="ppt_w"/>
                                          </p:val>
                                        </p:tav>
                                        <p:tav tm="100000">
                                          <p:val>
                                            <p:fltVal val="0"/>
                                          </p:val>
                                        </p:tav>
                                      </p:tavLst>
                                    </p:anim>
                                    <p:anim calcmode="lin" valueType="num">
                                      <p:cBhvr>
                                        <p:cTn id="15" dur="1000"/>
                                        <p:tgtEl>
                                          <p:spTgt spid="8"/>
                                        </p:tgtEl>
                                        <p:attrNameLst>
                                          <p:attrName>ppt_h</p:attrName>
                                        </p:attrNameLst>
                                      </p:cBhvr>
                                      <p:tavLst>
                                        <p:tav tm="0">
                                          <p:val>
                                            <p:strVal val="ppt_h"/>
                                          </p:val>
                                        </p:tav>
                                        <p:tav tm="100000">
                                          <p:val>
                                            <p:fltVal val="0"/>
                                          </p:val>
                                        </p:tav>
                                      </p:tavLst>
                                    </p:anim>
                                    <p:anim calcmode="lin" valueType="num">
                                      <p:cBhvr>
                                        <p:cTn id="16" dur="1000"/>
                                        <p:tgtEl>
                                          <p:spTgt spid="8"/>
                                        </p:tgtEl>
                                        <p:attrNameLst>
                                          <p:attrName>style.rotation</p:attrName>
                                        </p:attrNameLst>
                                      </p:cBhvr>
                                      <p:tavLst>
                                        <p:tav tm="0">
                                          <p:val>
                                            <p:fltVal val="0"/>
                                          </p:val>
                                        </p:tav>
                                        <p:tav tm="100000">
                                          <p:val>
                                            <p:fltVal val="90"/>
                                          </p:val>
                                        </p:tav>
                                      </p:tavLst>
                                    </p:anim>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9"/>
                                        </p:tgtEl>
                                        <p:attrNameLst>
                                          <p:attrName>ppt_w</p:attrName>
                                        </p:attrNameLst>
                                      </p:cBhvr>
                                      <p:tavLst>
                                        <p:tav tm="0">
                                          <p:val>
                                            <p:strVal val="ppt_w"/>
                                          </p:val>
                                        </p:tav>
                                        <p:tav tm="100000">
                                          <p:val>
                                            <p:fltVal val="0"/>
                                          </p:val>
                                        </p:tav>
                                      </p:tavLst>
                                    </p:anim>
                                    <p:anim calcmode="lin" valueType="num">
                                      <p:cBhvr>
                                        <p:cTn id="23" dur="1000"/>
                                        <p:tgtEl>
                                          <p:spTgt spid="9"/>
                                        </p:tgtEl>
                                        <p:attrNameLst>
                                          <p:attrName>ppt_h</p:attrName>
                                        </p:attrNameLst>
                                      </p:cBhvr>
                                      <p:tavLst>
                                        <p:tav tm="0">
                                          <p:val>
                                            <p:strVal val="ppt_h"/>
                                          </p:val>
                                        </p:tav>
                                        <p:tav tm="100000">
                                          <p:val>
                                            <p:fltVal val="0"/>
                                          </p:val>
                                        </p:tav>
                                      </p:tavLst>
                                    </p:anim>
                                    <p:anim calcmode="lin" valueType="num">
                                      <p:cBhvr>
                                        <p:cTn id="24" dur="1000"/>
                                        <p:tgtEl>
                                          <p:spTgt spid="9"/>
                                        </p:tgtEl>
                                        <p:attrNameLst>
                                          <p:attrName>style.rotation</p:attrName>
                                        </p:attrNameLst>
                                      </p:cBhvr>
                                      <p:tavLst>
                                        <p:tav tm="0">
                                          <p:val>
                                            <p:fltVal val="0"/>
                                          </p:val>
                                        </p:tav>
                                        <p:tav tm="100000">
                                          <p:val>
                                            <p:fltVal val="90"/>
                                          </p:val>
                                        </p:tav>
                                      </p:tavLst>
                                    </p:anim>
                                    <p:animEffect transition="out" filter="fad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10"/>
                                        </p:tgtEl>
                                        <p:attrNameLst>
                                          <p:attrName>ppt_w</p:attrName>
                                        </p:attrNameLst>
                                      </p:cBhvr>
                                      <p:tavLst>
                                        <p:tav tm="0">
                                          <p:val>
                                            <p:strVal val="ppt_w"/>
                                          </p:val>
                                        </p:tav>
                                        <p:tav tm="100000">
                                          <p:val>
                                            <p:fltVal val="0"/>
                                          </p:val>
                                        </p:tav>
                                      </p:tavLst>
                                    </p:anim>
                                    <p:anim calcmode="lin" valueType="num">
                                      <p:cBhvr>
                                        <p:cTn id="31" dur="1000"/>
                                        <p:tgtEl>
                                          <p:spTgt spid="10"/>
                                        </p:tgtEl>
                                        <p:attrNameLst>
                                          <p:attrName>ppt_h</p:attrName>
                                        </p:attrNameLst>
                                      </p:cBhvr>
                                      <p:tavLst>
                                        <p:tav tm="0">
                                          <p:val>
                                            <p:strVal val="ppt_h"/>
                                          </p:val>
                                        </p:tav>
                                        <p:tav tm="100000">
                                          <p:val>
                                            <p:fltVal val="0"/>
                                          </p:val>
                                        </p:tav>
                                      </p:tavLst>
                                    </p:anim>
                                    <p:anim calcmode="lin" valueType="num">
                                      <p:cBhvr>
                                        <p:cTn id="32" dur="1000"/>
                                        <p:tgtEl>
                                          <p:spTgt spid="10"/>
                                        </p:tgtEl>
                                        <p:attrNameLst>
                                          <p:attrName>style.rotation</p:attrName>
                                        </p:attrNameLst>
                                      </p:cBhvr>
                                      <p:tavLst>
                                        <p:tav tm="0">
                                          <p:val>
                                            <p:fltVal val="0"/>
                                          </p:val>
                                        </p:tav>
                                        <p:tav tm="100000">
                                          <p:val>
                                            <p:fltVal val="90"/>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11"/>
                                        </p:tgtEl>
                                        <p:attrNameLst>
                                          <p:attrName>ppt_w</p:attrName>
                                        </p:attrNameLst>
                                      </p:cBhvr>
                                      <p:tavLst>
                                        <p:tav tm="0">
                                          <p:val>
                                            <p:strVal val="ppt_w"/>
                                          </p:val>
                                        </p:tav>
                                        <p:tav tm="100000">
                                          <p:val>
                                            <p:fltVal val="0"/>
                                          </p:val>
                                        </p:tav>
                                      </p:tavLst>
                                    </p:anim>
                                    <p:anim calcmode="lin" valueType="num">
                                      <p:cBhvr>
                                        <p:cTn id="39" dur="1000"/>
                                        <p:tgtEl>
                                          <p:spTgt spid="11"/>
                                        </p:tgtEl>
                                        <p:attrNameLst>
                                          <p:attrName>ppt_h</p:attrName>
                                        </p:attrNameLst>
                                      </p:cBhvr>
                                      <p:tavLst>
                                        <p:tav tm="0">
                                          <p:val>
                                            <p:strVal val="ppt_h"/>
                                          </p:val>
                                        </p:tav>
                                        <p:tav tm="100000">
                                          <p:val>
                                            <p:fltVal val="0"/>
                                          </p:val>
                                        </p:tav>
                                      </p:tavLst>
                                    </p:anim>
                                    <p:anim calcmode="lin" valueType="num">
                                      <p:cBhvr>
                                        <p:cTn id="40" dur="1000"/>
                                        <p:tgtEl>
                                          <p:spTgt spid="11"/>
                                        </p:tgtEl>
                                        <p:attrNameLst>
                                          <p:attrName>style.rotation</p:attrName>
                                        </p:attrNameLst>
                                      </p:cBhvr>
                                      <p:tavLst>
                                        <p:tav tm="0">
                                          <p:val>
                                            <p:fltVal val="0"/>
                                          </p:val>
                                        </p:tav>
                                        <p:tav tm="100000">
                                          <p:val>
                                            <p:fltVal val="90"/>
                                          </p:val>
                                        </p:tav>
                                      </p:tavLst>
                                    </p:anim>
                                    <p:animEffect transition="out" filter="fade">
                                      <p:cBhvr>
                                        <p:cTn id="41" dur="1000"/>
                                        <p:tgtEl>
                                          <p:spTgt spid="11"/>
                                        </p:tgtEl>
                                      </p:cBhvr>
                                    </p:animEffect>
                                    <p:set>
                                      <p:cBhvr>
                                        <p:cTn id="42" dur="1" fill="hold">
                                          <p:stCondLst>
                                            <p:cond delay="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12"/>
                                        </p:tgtEl>
                                        <p:attrNameLst>
                                          <p:attrName>ppt_w</p:attrName>
                                        </p:attrNameLst>
                                      </p:cBhvr>
                                      <p:tavLst>
                                        <p:tav tm="0">
                                          <p:val>
                                            <p:strVal val="ppt_w"/>
                                          </p:val>
                                        </p:tav>
                                        <p:tav tm="100000">
                                          <p:val>
                                            <p:fltVal val="0"/>
                                          </p:val>
                                        </p:tav>
                                      </p:tavLst>
                                    </p:anim>
                                    <p:anim calcmode="lin" valueType="num">
                                      <p:cBhvr>
                                        <p:cTn id="47" dur="1000"/>
                                        <p:tgtEl>
                                          <p:spTgt spid="12"/>
                                        </p:tgtEl>
                                        <p:attrNameLst>
                                          <p:attrName>ppt_h</p:attrName>
                                        </p:attrNameLst>
                                      </p:cBhvr>
                                      <p:tavLst>
                                        <p:tav tm="0">
                                          <p:val>
                                            <p:strVal val="ppt_h"/>
                                          </p:val>
                                        </p:tav>
                                        <p:tav tm="100000">
                                          <p:val>
                                            <p:fltVal val="0"/>
                                          </p:val>
                                        </p:tav>
                                      </p:tavLst>
                                    </p:anim>
                                    <p:anim calcmode="lin" valueType="num">
                                      <p:cBhvr>
                                        <p:cTn id="48" dur="1000"/>
                                        <p:tgtEl>
                                          <p:spTgt spid="12"/>
                                        </p:tgtEl>
                                        <p:attrNameLst>
                                          <p:attrName>style.rotation</p:attrName>
                                        </p:attrNameLst>
                                      </p:cBhvr>
                                      <p:tavLst>
                                        <p:tav tm="0">
                                          <p:val>
                                            <p:fltVal val="0"/>
                                          </p:val>
                                        </p:tav>
                                        <p:tav tm="100000">
                                          <p:val>
                                            <p:fltVal val="90"/>
                                          </p:val>
                                        </p:tav>
                                      </p:tavLst>
                                    </p:anim>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4E88D77-3D11-42F3-B371-43AEEA092F71}"/>
              </a:ext>
            </a:extLst>
          </p:cNvPr>
          <p:cNvSpPr/>
          <p:nvPr/>
        </p:nvSpPr>
        <p:spPr>
          <a:xfrm>
            <a:off x="4033520" y="133835"/>
            <a:ext cx="7890034" cy="2123658"/>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فسر:</a:t>
            </a:r>
          </a:p>
          <a:p>
            <a:pPr algn="ctr"/>
            <a:r>
              <a:rPr lang="ar-SA" sz="4400" dirty="0">
                <a:ln w="0"/>
                <a:effectLst>
                  <a:outerShdw blurRad="38100" dist="19050" dir="2700000" algn="tl" rotWithShape="0">
                    <a:schemeClr val="dk1">
                      <a:alpha val="40000"/>
                    </a:schemeClr>
                  </a:outerShdw>
                </a:effectLst>
              </a:rPr>
              <a:t> توجد الخصيتان خارج الجسم في كيس الصفن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BF1579CC-769D-4D25-B7A5-7D216545F0A1}"/>
              </a:ext>
            </a:extLst>
          </p:cNvPr>
          <p:cNvSpPr/>
          <p:nvPr/>
        </p:nvSpPr>
        <p:spPr>
          <a:xfrm>
            <a:off x="4033520" y="2440155"/>
            <a:ext cx="7890034" cy="4154984"/>
          </a:xfrm>
          <a:prstGeom prst="rect">
            <a:avLst/>
          </a:prstGeom>
          <a:solidFill>
            <a:srgbClr val="FFFF00"/>
          </a:solidFill>
          <a:ln w="38100">
            <a:solidFill>
              <a:schemeClr val="tx1"/>
            </a:solidFill>
          </a:ln>
        </p:spPr>
        <p:txBody>
          <a:bodyPr wrap="square" lIns="91440" tIns="45720" rIns="91440" bIns="45720">
            <a:spAutoFit/>
          </a:bodyPr>
          <a:lstStyle/>
          <a:p>
            <a:pPr algn="ctr" rtl="0"/>
            <a:r>
              <a:rPr lang="ar-SA" sz="4400" dirty="0">
                <a:ln w="0"/>
                <a:effectLst>
                  <a:outerShdw blurRad="38100" dist="19050" dir="2700000" algn="tl" rotWithShape="0">
                    <a:schemeClr val="dk1">
                      <a:alpha val="40000"/>
                    </a:schemeClr>
                  </a:outerShdw>
                </a:effectLst>
              </a:rPr>
              <a:t>لان الحيوانات المنوية تحتاج لدرجة حرارة اقل من درجة حرارة   الجسم البالغة37م لكي يكتمل نموها لذا فوجود الصفن خارج تجويف الجسم يوفر درجة حرارة أقل من درجة حرارة الجسم وهذا يوفر بيئة مناسبة لتكوين الحيوانات المنوية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1028" name="Picture 4" descr="ÙØªÙØ¬Ø© Ø¨Ø­Ø« Ø§ÙØµÙØ± Ø¹Ù Ø§ÙØ­ÙÙØ§Ù Ø§ÙÙÙÙÙ">
            <a:extLst>
              <a:ext uri="{FF2B5EF4-FFF2-40B4-BE49-F238E27FC236}">
                <a16:creationId xmlns:a16="http://schemas.microsoft.com/office/drawing/2014/main" id="{051B84B0-08D0-4643-A34E-356630132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16650" y="2022490"/>
            <a:ext cx="5934739" cy="321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2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049556C-F53B-4FF9-B199-16E1573E9EF6}"/>
              </a:ext>
            </a:extLst>
          </p:cNvPr>
          <p:cNvSpPr/>
          <p:nvPr/>
        </p:nvSpPr>
        <p:spPr>
          <a:xfrm>
            <a:off x="3566160" y="193576"/>
            <a:ext cx="8518849" cy="769441"/>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صف تركيب الحيوان المنوي ثم ارسمه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0A2A9102-D602-4146-B1AB-06C2F927732D}"/>
              </a:ext>
            </a:extLst>
          </p:cNvPr>
          <p:cNvSpPr/>
          <p:nvPr/>
        </p:nvSpPr>
        <p:spPr>
          <a:xfrm>
            <a:off x="447041" y="218296"/>
            <a:ext cx="2875280" cy="720000"/>
          </a:xfrm>
          <a:prstGeom prst="rect">
            <a:avLst/>
          </a:prstGeom>
          <a:solidFill>
            <a:srgbClr val="8FF99C"/>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مهارة الوصف والرسم  </a:t>
            </a:r>
            <a:endParaRPr lang="ar-SA" sz="2800" b="0" cap="none" spc="0" dirty="0">
              <a:ln w="0"/>
              <a:solidFill>
                <a:schemeClr val="tx1"/>
              </a:solidFill>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CCAAA06D-62CE-4FEA-B07E-875DEC340BB2}"/>
              </a:ext>
            </a:extLst>
          </p:cNvPr>
          <p:cNvPicPr>
            <a:picLocks noChangeAspect="1"/>
          </p:cNvPicPr>
          <p:nvPr/>
        </p:nvPicPr>
        <p:blipFill>
          <a:blip r:embed="rId2"/>
          <a:stretch>
            <a:fillRect/>
          </a:stretch>
        </p:blipFill>
        <p:spPr>
          <a:xfrm>
            <a:off x="5486400" y="1291836"/>
            <a:ext cx="6301400" cy="5372588"/>
          </a:xfrm>
          <a:prstGeom prst="rect">
            <a:avLst/>
          </a:prstGeom>
        </p:spPr>
      </p:pic>
      <p:sp>
        <p:nvSpPr>
          <p:cNvPr id="6" name="مستطيل 5">
            <a:extLst>
              <a:ext uri="{FF2B5EF4-FFF2-40B4-BE49-F238E27FC236}">
                <a16:creationId xmlns:a16="http://schemas.microsoft.com/office/drawing/2014/main" id="{D3C97003-392D-4E8E-9A97-FCDB82948783}"/>
              </a:ext>
            </a:extLst>
          </p:cNvPr>
          <p:cNvSpPr/>
          <p:nvPr/>
        </p:nvSpPr>
        <p:spPr>
          <a:xfrm>
            <a:off x="172720" y="1107440"/>
            <a:ext cx="4775200" cy="514096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48C4E5C9-499D-43D5-8672-51E0E8DFF95C}"/>
              </a:ext>
            </a:extLst>
          </p:cNvPr>
          <p:cNvSpPr/>
          <p:nvPr/>
        </p:nvSpPr>
        <p:spPr>
          <a:xfrm>
            <a:off x="1290321" y="6008102"/>
            <a:ext cx="2875280" cy="769441"/>
          </a:xfrm>
          <a:prstGeom prst="rect">
            <a:avLst/>
          </a:prstGeom>
          <a:solidFill>
            <a:srgbClr val="FFC000"/>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ارسمي هنا </a:t>
            </a:r>
            <a:endParaRPr lang="ar-SA"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3017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16CB85D-4CBC-4BCB-8F16-F89F1930D324}"/>
              </a:ext>
            </a:extLst>
          </p:cNvPr>
          <p:cNvSpPr/>
          <p:nvPr/>
        </p:nvSpPr>
        <p:spPr>
          <a:xfrm>
            <a:off x="4700105" y="297189"/>
            <a:ext cx="7276947" cy="2585323"/>
          </a:xfrm>
          <a:prstGeom prst="rect">
            <a:avLst/>
          </a:prstGeom>
          <a:solidFill>
            <a:srgbClr val="FFFF00"/>
          </a:solidFill>
          <a:ln w="38100">
            <a:solidFill>
              <a:schemeClr val="tx1"/>
            </a:solidFill>
          </a:ln>
        </p:spPr>
        <p:txBody>
          <a:bodyPr wrap="square" lIns="91440" tIns="45720" rIns="91440" bIns="45720">
            <a:spAutoFit/>
          </a:bodyPr>
          <a:lstStyle/>
          <a:p>
            <a:pPr algn="ctr"/>
            <a:r>
              <a:rPr lang="ar-SA" sz="5400" b="1" dirty="0">
                <a:ln w="0"/>
                <a:solidFill>
                  <a:srgbClr val="FF0000"/>
                </a:solidFill>
                <a:effectLst>
                  <a:outerShdw blurRad="38100" dist="19050" dir="2700000" algn="tl" rotWithShape="0">
                    <a:schemeClr val="dk1">
                      <a:alpha val="40000"/>
                    </a:schemeClr>
                  </a:outerShdw>
                </a:effectLst>
              </a:rPr>
              <a:t>اختار المصطلح المناسب</a:t>
            </a:r>
          </a:p>
          <a:p>
            <a:pPr algn="ctr"/>
            <a:r>
              <a:rPr lang="ar-SA" sz="5400" b="1" dirty="0">
                <a:ln w="0"/>
                <a:solidFill>
                  <a:srgbClr val="FF0000"/>
                </a:solidFill>
                <a:effectLst>
                  <a:outerShdw blurRad="38100" dist="19050" dir="2700000" algn="tl" rotWithShape="0">
                    <a:schemeClr val="dk1">
                      <a:alpha val="40000"/>
                    </a:schemeClr>
                  </a:outerShdw>
                </a:effectLst>
              </a:rPr>
              <a:t> </a:t>
            </a:r>
            <a:r>
              <a:rPr lang="ar-SA" sz="5400" dirty="0">
                <a:ln w="0"/>
                <a:effectLst>
                  <a:outerShdw blurRad="38100" dist="19050" dir="2700000" algn="tl" rotWithShape="0">
                    <a:schemeClr val="dk1">
                      <a:alpha val="40000"/>
                    </a:schemeClr>
                  </a:outerShdw>
                </a:effectLst>
              </a:rPr>
              <a:t>مرحلة نمو يصل فيها الإنسان إلى النضج الجنسي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60291A68-A5E0-453D-A9CF-FB506FCD3B6A}"/>
              </a:ext>
            </a:extLst>
          </p:cNvPr>
          <p:cNvSpPr/>
          <p:nvPr/>
        </p:nvSpPr>
        <p:spPr>
          <a:xfrm>
            <a:off x="1052354" y="184635"/>
            <a:ext cx="2682240" cy="769441"/>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الذكاء اللغوي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949F01E3-804E-4625-9F8B-DA07464161D1}"/>
              </a:ext>
            </a:extLst>
          </p:cNvPr>
          <p:cNvSpPr/>
          <p:nvPr/>
        </p:nvSpPr>
        <p:spPr>
          <a:xfrm>
            <a:off x="4571999" y="3257044"/>
            <a:ext cx="7358227" cy="3416320"/>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1ـ التحول الفسيولوجي  </a:t>
            </a:r>
          </a:p>
          <a:p>
            <a:pPr algn="ctr"/>
            <a:r>
              <a:rPr lang="ar-SA" sz="5400" b="0" cap="none" spc="0" dirty="0">
                <a:ln w="0"/>
                <a:solidFill>
                  <a:schemeClr val="tx1"/>
                </a:solidFill>
                <a:effectLst>
                  <a:outerShdw blurRad="38100" dist="19050" dir="2700000" algn="tl" rotWithShape="0">
                    <a:schemeClr val="dk1">
                      <a:alpha val="40000"/>
                    </a:schemeClr>
                  </a:outerShdw>
                </a:effectLst>
              </a:rPr>
              <a:t>2ـ الطفولة </a:t>
            </a:r>
            <a:r>
              <a:rPr lang="ar-SA" sz="5400" dirty="0">
                <a:ln w="0"/>
                <a:effectLst>
                  <a:outerShdw blurRad="38100" dist="19050" dir="2700000" algn="tl" rotWithShape="0">
                    <a:schemeClr val="dk1">
                      <a:alpha val="40000"/>
                    </a:schemeClr>
                  </a:outerShdw>
                </a:effectLst>
              </a:rPr>
              <a:t>المتوسطة </a:t>
            </a:r>
          </a:p>
          <a:p>
            <a:pPr algn="ctr"/>
            <a:r>
              <a:rPr lang="ar-SA" sz="5400" b="0" cap="none" spc="0" dirty="0">
                <a:ln w="0"/>
                <a:solidFill>
                  <a:schemeClr val="tx1"/>
                </a:solidFill>
                <a:effectLst>
                  <a:outerShdw blurRad="38100" dist="19050" dir="2700000" algn="tl" rotWithShape="0">
                    <a:schemeClr val="dk1">
                      <a:alpha val="40000"/>
                    </a:schemeClr>
                  </a:outerShdw>
                </a:effectLst>
              </a:rPr>
              <a:t>3ـ الشباب </a:t>
            </a:r>
          </a:p>
          <a:p>
            <a:pPr algn="ctr"/>
            <a:r>
              <a:rPr lang="ar-SA" sz="5400" b="0" cap="none" spc="0" dirty="0">
                <a:ln w="0"/>
                <a:solidFill>
                  <a:schemeClr val="tx1"/>
                </a:solidFill>
                <a:effectLst>
                  <a:outerShdw blurRad="38100" dist="19050" dir="2700000" algn="tl" rotWithShape="0">
                    <a:schemeClr val="dk1">
                      <a:alpha val="40000"/>
                    </a:schemeClr>
                  </a:outerShdw>
                </a:effectLst>
              </a:rPr>
              <a:t>4ـ البلوغ </a:t>
            </a:r>
          </a:p>
        </p:txBody>
      </p:sp>
      <p:sp>
        <p:nvSpPr>
          <p:cNvPr id="5" name="مستطيل 4">
            <a:extLst>
              <a:ext uri="{FF2B5EF4-FFF2-40B4-BE49-F238E27FC236}">
                <a16:creationId xmlns:a16="http://schemas.microsoft.com/office/drawing/2014/main" id="{01A22C3D-CDBD-49FA-9F1A-171A15B61365}"/>
              </a:ext>
            </a:extLst>
          </p:cNvPr>
          <p:cNvSpPr/>
          <p:nvPr/>
        </p:nvSpPr>
        <p:spPr>
          <a:xfrm>
            <a:off x="6421120" y="5687051"/>
            <a:ext cx="3139440" cy="873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0" name="Picture 2" descr="ØµÙØ±Ø© Ø°Ø§Øª ØµÙØ©">
            <a:extLst>
              <a:ext uri="{FF2B5EF4-FFF2-40B4-BE49-F238E27FC236}">
                <a16:creationId xmlns:a16="http://schemas.microsoft.com/office/drawing/2014/main" id="{4EAEE189-AAC3-4540-8794-AF52C1EB8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8" y="1087049"/>
            <a:ext cx="4245292" cy="558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05EA403-1C2D-4DB0-87AC-C0FDE320A6DC}"/>
              </a:ext>
            </a:extLst>
          </p:cNvPr>
          <p:cNvSpPr/>
          <p:nvPr/>
        </p:nvSpPr>
        <p:spPr>
          <a:xfrm>
            <a:off x="5720080" y="680988"/>
            <a:ext cx="6111238" cy="1569660"/>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أكتب قائمة ببعض من مظاهر البلوغ الثانوية عند الذكور </a:t>
            </a:r>
          </a:p>
        </p:txBody>
      </p:sp>
      <p:sp>
        <p:nvSpPr>
          <p:cNvPr id="3" name="مستطيل 2">
            <a:extLst>
              <a:ext uri="{FF2B5EF4-FFF2-40B4-BE49-F238E27FC236}">
                <a16:creationId xmlns:a16="http://schemas.microsoft.com/office/drawing/2014/main" id="{1F96A2A2-AEAA-4FCA-9B3B-FD159C5494A2}"/>
              </a:ext>
            </a:extLst>
          </p:cNvPr>
          <p:cNvSpPr/>
          <p:nvPr/>
        </p:nvSpPr>
        <p:spPr>
          <a:xfrm>
            <a:off x="5720080" y="2874278"/>
            <a:ext cx="6111238" cy="3046988"/>
          </a:xfrm>
          <a:prstGeom prst="rect">
            <a:avLst/>
          </a:prstGeom>
          <a:solidFill>
            <a:srgbClr val="BAE18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1ـ نمو الشعر على الوجه والصدر </a:t>
            </a:r>
          </a:p>
          <a:p>
            <a:pPr algn="ctr"/>
            <a:r>
              <a:rPr lang="ar-SA" sz="4800" b="0" cap="none" spc="0" dirty="0">
                <a:ln w="0"/>
                <a:solidFill>
                  <a:schemeClr val="tx1"/>
                </a:solidFill>
                <a:effectLst>
                  <a:outerShdw blurRad="38100" dist="19050" dir="2700000" algn="tl" rotWithShape="0">
                    <a:schemeClr val="dk1">
                      <a:alpha val="40000"/>
                    </a:schemeClr>
                  </a:outerShdw>
                </a:effectLst>
              </a:rPr>
              <a:t>2ـ زيادة حجم العضلات </a:t>
            </a:r>
          </a:p>
          <a:p>
            <a:pPr algn="ctr"/>
            <a:r>
              <a:rPr lang="ar-SA" sz="4800" dirty="0">
                <a:ln w="0"/>
                <a:effectLst>
                  <a:outerShdw blurRad="38100" dist="19050" dir="2700000" algn="tl" rotWithShape="0">
                    <a:schemeClr val="dk1">
                      <a:alpha val="40000"/>
                    </a:schemeClr>
                  </a:outerShdw>
                </a:effectLst>
              </a:rPr>
              <a:t>3ـ خشونة الصوت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ØµÙØ±Ø© Ø°Ø§Øª ØµÙØ©">
            <a:extLst>
              <a:ext uri="{FF2B5EF4-FFF2-40B4-BE49-F238E27FC236}">
                <a16:creationId xmlns:a16="http://schemas.microsoft.com/office/drawing/2014/main" id="{E4E6DB3B-2991-4534-955B-52413671AB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57" r="29383"/>
          <a:stretch/>
        </p:blipFill>
        <p:spPr bwMode="auto">
          <a:xfrm>
            <a:off x="213360" y="136843"/>
            <a:ext cx="5151119" cy="6609397"/>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E4714983-ABF5-4F6D-BA25-2D3C4323AF86}"/>
              </a:ext>
            </a:extLst>
          </p:cNvPr>
          <p:cNvSpPr/>
          <p:nvPr/>
        </p:nvSpPr>
        <p:spPr>
          <a:xfrm>
            <a:off x="5720080" y="2874278"/>
            <a:ext cx="6111238" cy="3046988"/>
          </a:xfrm>
          <a:prstGeom prst="rect">
            <a:avLst/>
          </a:prstGeom>
          <a:solidFill>
            <a:srgbClr val="BAE18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1ـ ...............................</a:t>
            </a:r>
          </a:p>
          <a:p>
            <a:pPr algn="ctr"/>
            <a:r>
              <a:rPr lang="ar-SA" sz="4800" dirty="0">
                <a:ln w="0"/>
                <a:effectLst>
                  <a:outerShdw blurRad="38100" dist="19050" dir="2700000" algn="tl" rotWithShape="0">
                    <a:schemeClr val="dk1">
                      <a:alpha val="40000"/>
                    </a:schemeClr>
                  </a:outerShdw>
                </a:effectLst>
              </a:rPr>
              <a:t>..................................</a:t>
            </a:r>
          </a:p>
          <a:p>
            <a:pPr algn="ctr"/>
            <a:r>
              <a:rPr lang="ar-SA" sz="4800" b="0" cap="none" spc="0" dirty="0">
                <a:ln w="0"/>
                <a:solidFill>
                  <a:schemeClr val="tx1"/>
                </a:solidFill>
                <a:effectLst>
                  <a:outerShdw blurRad="38100" dist="19050" dir="2700000" algn="tl" rotWithShape="0">
                    <a:schemeClr val="dk1">
                      <a:alpha val="40000"/>
                    </a:schemeClr>
                  </a:outerShdw>
                </a:effectLst>
              </a:rPr>
              <a:t>2ـ ...............................</a:t>
            </a:r>
          </a:p>
          <a:p>
            <a:pPr algn="ctr"/>
            <a:r>
              <a:rPr lang="ar-SA" sz="4800" dirty="0">
                <a:ln w="0"/>
                <a:effectLst>
                  <a:outerShdw blurRad="38100" dist="19050" dir="2700000" algn="tl" rotWithShape="0">
                    <a:schemeClr val="dk1">
                      <a:alpha val="40000"/>
                    </a:schemeClr>
                  </a:outerShdw>
                </a:effectLst>
              </a:rPr>
              <a:t>3ـ ...............................</a:t>
            </a:r>
            <a:endParaRPr lang="ar-SA"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922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05EA403-1C2D-4DB0-87AC-C0FDE320A6DC}"/>
              </a:ext>
            </a:extLst>
          </p:cNvPr>
          <p:cNvSpPr/>
          <p:nvPr/>
        </p:nvSpPr>
        <p:spPr>
          <a:xfrm>
            <a:off x="1757679" y="294908"/>
            <a:ext cx="9133841" cy="830997"/>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ما الرابط العجيب بين البلوغ والغدة النخامية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1F96A2A2-AEAA-4FCA-9B3B-FD159C5494A2}"/>
              </a:ext>
            </a:extLst>
          </p:cNvPr>
          <p:cNvSpPr/>
          <p:nvPr/>
        </p:nvSpPr>
        <p:spPr>
          <a:xfrm>
            <a:off x="1529079" y="4983272"/>
            <a:ext cx="9133841" cy="1569660"/>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أن الغدة النخامية هي المسؤولة عن تنظيم الغدد التناسلية التي تفرز الهرمونات الذكرية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ÙØªÙØ¬Ø© Ø¨Ø­Ø« Ø§ÙØµÙØ± Ø¹Ù ÙØ±Ø§Ø­Ù Ø¹ÙØ± Ø§ÙØ§ÙØ³Ø§Ù">
            <a:extLst>
              <a:ext uri="{FF2B5EF4-FFF2-40B4-BE49-F238E27FC236}">
                <a16:creationId xmlns:a16="http://schemas.microsoft.com/office/drawing/2014/main" id="{DC8C8F91-6B9C-46E5-A422-1309D8FF4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082" y="1249917"/>
            <a:ext cx="5508941" cy="3545603"/>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D2D4977C-9CB9-4407-8D7C-27A79A4781A8}"/>
              </a:ext>
            </a:extLst>
          </p:cNvPr>
          <p:cNvPicPr>
            <a:picLocks noChangeAspect="1"/>
          </p:cNvPicPr>
          <p:nvPr/>
        </p:nvPicPr>
        <p:blipFill>
          <a:blip r:embed="rId3"/>
          <a:stretch>
            <a:fillRect/>
          </a:stretch>
        </p:blipFill>
        <p:spPr>
          <a:xfrm>
            <a:off x="528320" y="1260967"/>
            <a:ext cx="5435600" cy="3534554"/>
          </a:xfrm>
          <a:prstGeom prst="rect">
            <a:avLst/>
          </a:prstGeom>
        </p:spPr>
      </p:pic>
    </p:spTree>
    <p:extLst>
      <p:ext uri="{BB962C8B-B14F-4D97-AF65-F5344CB8AC3E}">
        <p14:creationId xmlns:p14="http://schemas.microsoft.com/office/powerpoint/2010/main" val="308460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50185A-799E-4EED-81C2-121931E18B8C}"/>
              </a:ext>
            </a:extLst>
          </p:cNvPr>
          <p:cNvSpPr/>
          <p:nvPr/>
        </p:nvSpPr>
        <p:spPr>
          <a:xfrm>
            <a:off x="2309439" y="149854"/>
            <a:ext cx="9720001" cy="1938992"/>
          </a:xfrm>
          <a:prstGeom prst="rect">
            <a:avLst/>
          </a:prstGeom>
          <a:solidFill>
            <a:srgbClr val="8FF99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لتعرف على أهم الهرمونات الذكرية اشطب الحروف التي مجموعها قيمته أكثر من خمسة عشر </a:t>
            </a:r>
          </a:p>
          <a:p>
            <a:pPr algn="ctr"/>
            <a:r>
              <a:rPr lang="ar-SA" sz="4000" dirty="0">
                <a:ln w="0"/>
                <a:effectLst>
                  <a:outerShdw blurRad="38100" dist="19050" dir="2700000" algn="tl" rotWithShape="0">
                    <a:schemeClr val="dk1">
                      <a:alpha val="40000"/>
                    </a:schemeClr>
                  </a:outerShdw>
                </a:effectLst>
              </a:rPr>
              <a:t>ثم اجمع باقي الحروف لتحصل على اسم الهرمون</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2A86B0D3-494E-46F0-BC0A-A0C6E90D5C39}"/>
              </a:ext>
            </a:extLst>
          </p:cNvPr>
          <p:cNvSpPr/>
          <p:nvPr/>
        </p:nvSpPr>
        <p:spPr>
          <a:xfrm>
            <a:off x="345441" y="399484"/>
            <a:ext cx="1737360" cy="1323439"/>
          </a:xfrm>
          <a:prstGeom prst="rect">
            <a:avLst/>
          </a:prstGeom>
          <a:solidFill>
            <a:srgbClr val="93E3FF"/>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الذكاء الرياضي </a:t>
            </a:r>
            <a:endParaRPr lang="ar-SA" sz="4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4" name="جدول 3">
            <a:extLst>
              <a:ext uri="{FF2B5EF4-FFF2-40B4-BE49-F238E27FC236}">
                <a16:creationId xmlns:a16="http://schemas.microsoft.com/office/drawing/2014/main" id="{85A113B7-BB8D-4EF0-81F4-2AEFD163BD2D}"/>
              </a:ext>
            </a:extLst>
          </p:cNvPr>
          <p:cNvGraphicFramePr>
            <a:graphicFrameLocks noGrp="1"/>
          </p:cNvGraphicFramePr>
          <p:nvPr>
            <p:extLst>
              <p:ext uri="{D42A27DB-BD31-4B8C-83A1-F6EECF244321}">
                <p14:modId xmlns:p14="http://schemas.microsoft.com/office/powerpoint/2010/main" val="2722357952"/>
              </p:ext>
            </p:extLst>
          </p:nvPr>
        </p:nvGraphicFramePr>
        <p:xfrm>
          <a:off x="2309440" y="2253826"/>
          <a:ext cx="9720000" cy="3474720"/>
        </p:xfrm>
        <a:graphic>
          <a:graphicData uri="http://schemas.openxmlformats.org/drawingml/2006/table">
            <a:tbl>
              <a:tblPr rtl="1" firstRow="1" bandRow="1">
                <a:tableStyleId>{5C22544A-7EE6-4342-B048-85BDC9FD1C3A}</a:tableStyleId>
              </a:tblPr>
              <a:tblGrid>
                <a:gridCol w="1080000">
                  <a:extLst>
                    <a:ext uri="{9D8B030D-6E8A-4147-A177-3AD203B41FA5}">
                      <a16:colId xmlns:a16="http://schemas.microsoft.com/office/drawing/2014/main" val="451751285"/>
                    </a:ext>
                  </a:extLst>
                </a:gridCol>
                <a:gridCol w="1080000">
                  <a:extLst>
                    <a:ext uri="{9D8B030D-6E8A-4147-A177-3AD203B41FA5}">
                      <a16:colId xmlns:a16="http://schemas.microsoft.com/office/drawing/2014/main" val="1704235746"/>
                    </a:ext>
                  </a:extLst>
                </a:gridCol>
                <a:gridCol w="1080000">
                  <a:extLst>
                    <a:ext uri="{9D8B030D-6E8A-4147-A177-3AD203B41FA5}">
                      <a16:colId xmlns:a16="http://schemas.microsoft.com/office/drawing/2014/main" val="3912828074"/>
                    </a:ext>
                  </a:extLst>
                </a:gridCol>
                <a:gridCol w="1080000">
                  <a:extLst>
                    <a:ext uri="{9D8B030D-6E8A-4147-A177-3AD203B41FA5}">
                      <a16:colId xmlns:a16="http://schemas.microsoft.com/office/drawing/2014/main" val="184682968"/>
                    </a:ext>
                  </a:extLst>
                </a:gridCol>
                <a:gridCol w="1080000">
                  <a:extLst>
                    <a:ext uri="{9D8B030D-6E8A-4147-A177-3AD203B41FA5}">
                      <a16:colId xmlns:a16="http://schemas.microsoft.com/office/drawing/2014/main" val="2586162920"/>
                    </a:ext>
                  </a:extLst>
                </a:gridCol>
                <a:gridCol w="1080000">
                  <a:extLst>
                    <a:ext uri="{9D8B030D-6E8A-4147-A177-3AD203B41FA5}">
                      <a16:colId xmlns:a16="http://schemas.microsoft.com/office/drawing/2014/main" val="1242026445"/>
                    </a:ext>
                  </a:extLst>
                </a:gridCol>
                <a:gridCol w="1080000">
                  <a:extLst>
                    <a:ext uri="{9D8B030D-6E8A-4147-A177-3AD203B41FA5}">
                      <a16:colId xmlns:a16="http://schemas.microsoft.com/office/drawing/2014/main" val="3636667076"/>
                    </a:ext>
                  </a:extLst>
                </a:gridCol>
                <a:gridCol w="1080000">
                  <a:extLst>
                    <a:ext uri="{9D8B030D-6E8A-4147-A177-3AD203B41FA5}">
                      <a16:colId xmlns:a16="http://schemas.microsoft.com/office/drawing/2014/main" val="463601536"/>
                    </a:ext>
                  </a:extLst>
                </a:gridCol>
                <a:gridCol w="1080000">
                  <a:extLst>
                    <a:ext uri="{9D8B030D-6E8A-4147-A177-3AD203B41FA5}">
                      <a16:colId xmlns:a16="http://schemas.microsoft.com/office/drawing/2014/main" val="3022167978"/>
                    </a:ext>
                  </a:extLst>
                </a:gridCol>
              </a:tblGrid>
              <a:tr h="370840">
                <a:tc>
                  <a:txBody>
                    <a:bodyPr/>
                    <a:lstStyle/>
                    <a:p>
                      <a:pPr algn="ctr" rtl="1"/>
                      <a:r>
                        <a:rPr lang="ar-SA" sz="3200" b="0" dirty="0">
                          <a:solidFill>
                            <a:schemeClr val="tx1"/>
                          </a:solidFill>
                        </a:rPr>
                        <a:t>4+4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10+6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7+3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a:solidFill>
                            <a:schemeClr val="tx1"/>
                          </a:solidFill>
                        </a:rPr>
                        <a:t>3+0</a:t>
                      </a:r>
                      <a:endParaRPr lang="ar-SA" sz="3200" b="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a:solidFill>
                            <a:schemeClr val="tx1"/>
                          </a:solidFill>
                        </a:rPr>
                        <a:t>7+9</a:t>
                      </a:r>
                      <a:endParaRPr lang="ar-SA" sz="3200" b="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a:solidFill>
                            <a:schemeClr val="tx1"/>
                          </a:solidFill>
                        </a:rPr>
                        <a:t>11+2</a:t>
                      </a:r>
                      <a:endParaRPr lang="ar-SA" sz="3200" b="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14+5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10+1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4+14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671117103"/>
                  </a:ext>
                </a:extLst>
              </a:tr>
              <a:tr h="370840">
                <a:tc>
                  <a:txBody>
                    <a:bodyPr/>
                    <a:lstStyle/>
                    <a:p>
                      <a:pPr algn="ctr" rtl="1"/>
                      <a:r>
                        <a:rPr lang="ar-SA" sz="3200" b="0" dirty="0"/>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a:t>ت</a:t>
                      </a:r>
                      <a:endParaRPr lang="ar-SA" sz="32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ك</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9185471"/>
                  </a:ext>
                </a:extLst>
              </a:tr>
              <a:tr h="370840">
                <a:tc>
                  <a:txBody>
                    <a:bodyPr/>
                    <a:lstStyle/>
                    <a:p>
                      <a:pPr algn="ctr" rtl="1"/>
                      <a:r>
                        <a:rPr lang="ar-SA" sz="3200" b="0" dirty="0">
                          <a:solidFill>
                            <a:schemeClr val="tx1"/>
                          </a:solidFill>
                        </a:rPr>
                        <a:t>9+4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5+5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ar-SA" sz="3200" dirty="0">
                          <a:solidFill>
                            <a:schemeClr val="tx1"/>
                          </a:solidFill>
                        </a:rPr>
                        <a:t>8+8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13+6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6+2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6+6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9+8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9+3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6+12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43947741"/>
                  </a:ext>
                </a:extLst>
              </a:tr>
              <a:tr h="370840">
                <a:tc>
                  <a:txBody>
                    <a:bodyPr/>
                    <a:lstStyle/>
                    <a:p>
                      <a:pPr algn="ctr" rtl="1"/>
                      <a:r>
                        <a:rPr lang="ar-SA" sz="3200" b="0" dirty="0"/>
                        <a:t>و</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a:t>س</a:t>
                      </a:r>
                      <a:endParaRPr lang="ar-SA" sz="32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200" dirty="0"/>
                        <a:t>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أ</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ع</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560141"/>
                  </a:ext>
                </a:extLst>
              </a:tr>
              <a:tr h="370840">
                <a:tc>
                  <a:txBody>
                    <a:bodyPr/>
                    <a:lstStyle/>
                    <a:p>
                      <a:pPr algn="ctr" rtl="1"/>
                      <a:r>
                        <a:rPr lang="ar-SA" sz="3200" b="0" dirty="0">
                          <a:solidFill>
                            <a:schemeClr val="tx1"/>
                          </a:solidFill>
                        </a:rPr>
                        <a:t>15+3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3+2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11+8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10+7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12+6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5+7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9+9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7+9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0" dirty="0">
                          <a:solidFill>
                            <a:schemeClr val="tx1"/>
                          </a:solidFill>
                        </a:rPr>
                        <a:t>6+11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75776800"/>
                  </a:ext>
                </a:extLst>
              </a:tr>
              <a:tr h="370840">
                <a:tc>
                  <a:txBody>
                    <a:bodyPr/>
                    <a:lstStyle/>
                    <a:p>
                      <a:pPr algn="ctr" rtl="1"/>
                      <a:r>
                        <a:rPr lang="ar-SA" sz="3200" b="0" dirty="0"/>
                        <a:t>أ</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و</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د</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ك</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ط</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د</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124150"/>
                  </a:ext>
                </a:extLst>
              </a:tr>
            </a:tbl>
          </a:graphicData>
        </a:graphic>
      </p:graphicFrame>
      <p:sp>
        <p:nvSpPr>
          <p:cNvPr id="5" name="شكل بيضاوي 4">
            <a:extLst>
              <a:ext uri="{FF2B5EF4-FFF2-40B4-BE49-F238E27FC236}">
                <a16:creationId xmlns:a16="http://schemas.microsoft.com/office/drawing/2014/main" id="{C71E4F92-F66E-46E8-BD7A-3E9DF17C042C}"/>
              </a:ext>
            </a:extLst>
          </p:cNvPr>
          <p:cNvSpPr/>
          <p:nvPr/>
        </p:nvSpPr>
        <p:spPr>
          <a:xfrm>
            <a:off x="7813040" y="2282960"/>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17C88A48-0756-427E-861D-67A40AD30647}"/>
              </a:ext>
            </a:extLst>
          </p:cNvPr>
          <p:cNvSpPr/>
          <p:nvPr/>
        </p:nvSpPr>
        <p:spPr>
          <a:xfrm>
            <a:off x="8900160" y="2257560"/>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7CAA48C6-21B5-4E40-99E5-BEA9C750F1B8}"/>
              </a:ext>
            </a:extLst>
          </p:cNvPr>
          <p:cNvSpPr/>
          <p:nvPr/>
        </p:nvSpPr>
        <p:spPr>
          <a:xfrm>
            <a:off x="5593920" y="2278058"/>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56F18658-DB87-4CAA-92F5-0B60A95F0ECF}"/>
              </a:ext>
            </a:extLst>
          </p:cNvPr>
          <p:cNvSpPr/>
          <p:nvPr/>
        </p:nvSpPr>
        <p:spPr>
          <a:xfrm>
            <a:off x="11023600" y="2295749"/>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4279BFDE-7206-42D2-ABB6-0B0A4986925A}"/>
              </a:ext>
            </a:extLst>
          </p:cNvPr>
          <p:cNvSpPr/>
          <p:nvPr/>
        </p:nvSpPr>
        <p:spPr>
          <a:xfrm>
            <a:off x="3470480" y="2253826"/>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2DB8CFCE-7C6D-4429-BCC3-D6DAC9DC883C}"/>
              </a:ext>
            </a:extLst>
          </p:cNvPr>
          <p:cNvSpPr/>
          <p:nvPr/>
        </p:nvSpPr>
        <p:spPr>
          <a:xfrm>
            <a:off x="11023600" y="3472147"/>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96FEB1CA-815A-46B2-BD8C-EB11A4CE5AEC}"/>
              </a:ext>
            </a:extLst>
          </p:cNvPr>
          <p:cNvSpPr/>
          <p:nvPr/>
        </p:nvSpPr>
        <p:spPr>
          <a:xfrm>
            <a:off x="9956800" y="3451186"/>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CCAD8945-EB4F-4020-966F-0B47410C3437}"/>
              </a:ext>
            </a:extLst>
          </p:cNvPr>
          <p:cNvSpPr/>
          <p:nvPr/>
        </p:nvSpPr>
        <p:spPr>
          <a:xfrm>
            <a:off x="6719440" y="3433495"/>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4A066F0C-C981-4139-92FF-68545DB6D49A}"/>
              </a:ext>
            </a:extLst>
          </p:cNvPr>
          <p:cNvSpPr/>
          <p:nvPr/>
        </p:nvSpPr>
        <p:spPr>
          <a:xfrm>
            <a:off x="5652640" y="3433495"/>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B9E2D5D7-07F4-4073-B449-2222B7A79602}"/>
              </a:ext>
            </a:extLst>
          </p:cNvPr>
          <p:cNvSpPr/>
          <p:nvPr/>
        </p:nvSpPr>
        <p:spPr>
          <a:xfrm>
            <a:off x="3480240" y="3401027"/>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93EEBB7E-1235-49DA-A88C-CE6D06DE60B5}"/>
              </a:ext>
            </a:extLst>
          </p:cNvPr>
          <p:cNvSpPr/>
          <p:nvPr/>
        </p:nvSpPr>
        <p:spPr>
          <a:xfrm>
            <a:off x="9965520" y="4610479"/>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4085601E-041F-4974-AF48-7928B2796594}"/>
              </a:ext>
            </a:extLst>
          </p:cNvPr>
          <p:cNvSpPr/>
          <p:nvPr/>
        </p:nvSpPr>
        <p:spPr>
          <a:xfrm>
            <a:off x="5652640" y="4588932"/>
            <a:ext cx="900000" cy="10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DE0A4E71-9D17-4A1B-BFCE-67AAC0B12747}"/>
              </a:ext>
            </a:extLst>
          </p:cNvPr>
          <p:cNvSpPr/>
          <p:nvPr/>
        </p:nvSpPr>
        <p:spPr>
          <a:xfrm>
            <a:off x="2309439" y="5922888"/>
            <a:ext cx="9720001" cy="707886"/>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اهم الهرمونات الذكرية هو(التستوستيرون)</a:t>
            </a:r>
          </a:p>
        </p:txBody>
      </p:sp>
      <p:pic>
        <p:nvPicPr>
          <p:cNvPr id="1026" name="Picture 2" descr="ØµÙØ±Ø© Ø°Ø§Øª ØµÙØ©">
            <a:extLst>
              <a:ext uri="{FF2B5EF4-FFF2-40B4-BE49-F238E27FC236}">
                <a16:creationId xmlns:a16="http://schemas.microsoft.com/office/drawing/2014/main" id="{FADE42DF-A383-4F0B-996E-6A3980E4B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 y="1871663"/>
            <a:ext cx="1988800" cy="446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ستطيل 22">
            <a:extLst>
              <a:ext uri="{FF2B5EF4-FFF2-40B4-BE49-F238E27FC236}">
                <a16:creationId xmlns:a16="http://schemas.microsoft.com/office/drawing/2014/main" id="{216E8749-58E2-4CA7-BCA9-E5587F1A0A6A}"/>
              </a:ext>
            </a:extLst>
          </p:cNvPr>
          <p:cNvSpPr/>
          <p:nvPr/>
        </p:nvSpPr>
        <p:spPr>
          <a:xfrm>
            <a:off x="120460" y="3849243"/>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المنشط للجسم الأصفر (</a:t>
            </a:r>
            <a:r>
              <a:rPr lang="en-US" sz="3600" b="0" cap="none" spc="0" dirty="0">
                <a:ln w="0"/>
                <a:solidFill>
                  <a:schemeClr val="tx1"/>
                </a:solidFill>
                <a:effectLst>
                  <a:outerShdw blurRad="38100" dist="19050" dir="2700000" algn="tl" rotWithShape="0">
                    <a:schemeClr val="dk1">
                      <a:alpha val="40000"/>
                    </a:schemeClr>
                  </a:outerShdw>
                </a:effectLst>
              </a:rPr>
              <a:t>LH</a:t>
            </a: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21" name="مستطيل 20">
            <a:extLst>
              <a:ext uri="{FF2B5EF4-FFF2-40B4-BE49-F238E27FC236}">
                <a16:creationId xmlns:a16="http://schemas.microsoft.com/office/drawing/2014/main" id="{8FA55FC8-9736-4DE7-8BC3-7562B4EECD3E}"/>
              </a:ext>
            </a:extLst>
          </p:cNvPr>
          <p:cNvSpPr/>
          <p:nvPr/>
        </p:nvSpPr>
        <p:spPr>
          <a:xfrm>
            <a:off x="4691920" y="3859798"/>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المنشط للحوصلة (</a:t>
            </a:r>
            <a:r>
              <a:rPr lang="en-US" sz="3600" b="0" cap="none" spc="0" dirty="0">
                <a:ln w="0"/>
                <a:solidFill>
                  <a:schemeClr val="tx1"/>
                </a:solidFill>
                <a:effectLst>
                  <a:outerShdw blurRad="38100" dist="19050" dir="2700000" algn="tl" rotWithShape="0">
                    <a:schemeClr val="dk1">
                      <a:alpha val="40000"/>
                    </a:schemeClr>
                  </a:outerShdw>
                </a:effectLst>
              </a:rPr>
              <a:t>FSH</a:t>
            </a: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20" name="مستطيل 19">
            <a:extLst>
              <a:ext uri="{FF2B5EF4-FFF2-40B4-BE49-F238E27FC236}">
                <a16:creationId xmlns:a16="http://schemas.microsoft.com/office/drawing/2014/main" id="{A1F2E42F-1C04-4AD9-AA10-483D53FC1AA0}"/>
              </a:ext>
            </a:extLst>
          </p:cNvPr>
          <p:cNvSpPr/>
          <p:nvPr/>
        </p:nvSpPr>
        <p:spPr>
          <a:xfrm>
            <a:off x="3082559" y="2293312"/>
            <a:ext cx="432000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تفرز هرمونين ينتقلان بواسطة الدم إلى الخصية </a:t>
            </a:r>
          </a:p>
        </p:txBody>
      </p:sp>
      <p:sp>
        <p:nvSpPr>
          <p:cNvPr id="19" name="مستطيل 18">
            <a:extLst>
              <a:ext uri="{FF2B5EF4-FFF2-40B4-BE49-F238E27FC236}">
                <a16:creationId xmlns:a16="http://schemas.microsoft.com/office/drawing/2014/main" id="{67829DF5-8E30-4BC1-8DCB-E2DF3B4C7D60}"/>
              </a:ext>
            </a:extLst>
          </p:cNvPr>
          <p:cNvSpPr/>
          <p:nvPr/>
        </p:nvSpPr>
        <p:spPr>
          <a:xfrm>
            <a:off x="3066320" y="966663"/>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تفرز هرمون يحفز الفص الامامي لإفراز </a:t>
            </a:r>
            <a:r>
              <a:rPr lang="ar-SA" sz="3600" b="0" cap="none" spc="0" dirty="0" err="1">
                <a:ln w="0"/>
                <a:solidFill>
                  <a:schemeClr val="tx1"/>
                </a:solidFill>
                <a:effectLst>
                  <a:outerShdw blurRad="38100" dist="19050" dir="2700000" algn="tl" rotWithShape="0">
                    <a:schemeClr val="dk1">
                      <a:alpha val="40000"/>
                    </a:schemeClr>
                  </a:outerShdw>
                </a:effectLst>
              </a:rPr>
              <a:t>الهرونات</a:t>
            </a:r>
            <a:r>
              <a:rPr lang="ar-SA" sz="3600" b="0" cap="none" spc="0" dirty="0">
                <a:ln w="0"/>
                <a:solidFill>
                  <a:schemeClr val="tx1"/>
                </a:solidFill>
                <a:effectLst>
                  <a:outerShdw blurRad="38100" dist="19050" dir="2700000" algn="tl" rotWithShape="0">
                    <a:schemeClr val="dk1">
                      <a:alpha val="40000"/>
                    </a:schemeClr>
                  </a:outerShdw>
                </a:effectLst>
              </a:rPr>
              <a:t> </a:t>
            </a:r>
          </a:p>
        </p:txBody>
      </p:sp>
      <p:sp>
        <p:nvSpPr>
          <p:cNvPr id="2" name="مستطيل 1">
            <a:extLst>
              <a:ext uri="{FF2B5EF4-FFF2-40B4-BE49-F238E27FC236}">
                <a16:creationId xmlns:a16="http://schemas.microsoft.com/office/drawing/2014/main" id="{3138AF89-2BDE-47FA-9467-83D9AF4025C4}"/>
              </a:ext>
            </a:extLst>
          </p:cNvPr>
          <p:cNvSpPr/>
          <p:nvPr/>
        </p:nvSpPr>
        <p:spPr>
          <a:xfrm>
            <a:off x="9263380" y="2116192"/>
            <a:ext cx="2609850" cy="4524315"/>
          </a:xfrm>
          <a:prstGeom prst="rect">
            <a:avLst/>
          </a:prstGeom>
          <a:solidFill>
            <a:srgbClr val="B3EBFF"/>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زملائك في المجموعة أقرأ في كتابكـ المقرر عن الهرمونات الذكرية ثم اكمل المخطط السهمي التالية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31597642-A229-4489-8CA9-E400E73398A9}"/>
              </a:ext>
            </a:extLst>
          </p:cNvPr>
          <p:cNvSpPr/>
          <p:nvPr/>
        </p:nvSpPr>
        <p:spPr>
          <a:xfrm>
            <a:off x="3082559" y="166771"/>
            <a:ext cx="4320000" cy="646331"/>
          </a:xfrm>
          <a:prstGeom prst="rect">
            <a:avLst/>
          </a:prstGeom>
          <a:solidFill>
            <a:srgbClr val="8FF99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منطقة تحت المهاد </a:t>
            </a:r>
          </a:p>
        </p:txBody>
      </p:sp>
      <p:sp>
        <p:nvSpPr>
          <p:cNvPr id="4" name="مستطيل 3">
            <a:extLst>
              <a:ext uri="{FF2B5EF4-FFF2-40B4-BE49-F238E27FC236}">
                <a16:creationId xmlns:a16="http://schemas.microsoft.com/office/drawing/2014/main" id="{57B5DCF5-6488-4BCB-95F7-1DD3E5865157}"/>
              </a:ext>
            </a:extLst>
          </p:cNvPr>
          <p:cNvSpPr/>
          <p:nvPr/>
        </p:nvSpPr>
        <p:spPr>
          <a:xfrm>
            <a:off x="3066320" y="966663"/>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تفرز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155E2104-E65D-435C-800E-51A56B13D444}"/>
              </a:ext>
            </a:extLst>
          </p:cNvPr>
          <p:cNvSpPr/>
          <p:nvPr/>
        </p:nvSpPr>
        <p:spPr>
          <a:xfrm>
            <a:off x="3082559" y="2279540"/>
            <a:ext cx="432000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يفرز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31597642-A229-4489-8CA9-E400E73398A9}"/>
              </a:ext>
            </a:extLst>
          </p:cNvPr>
          <p:cNvSpPr/>
          <p:nvPr/>
        </p:nvSpPr>
        <p:spPr>
          <a:xfrm>
            <a:off x="4691920" y="3859798"/>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AFDA4C9A-B0EC-49A1-82B7-DD25FE4073D3}"/>
              </a:ext>
            </a:extLst>
          </p:cNvPr>
          <p:cNvSpPr/>
          <p:nvPr/>
        </p:nvSpPr>
        <p:spPr>
          <a:xfrm>
            <a:off x="120460" y="3849243"/>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CA953DDA-E4A1-4A97-9FDD-BB3781D1C96D}"/>
              </a:ext>
            </a:extLst>
          </p:cNvPr>
          <p:cNvSpPr/>
          <p:nvPr/>
        </p:nvSpPr>
        <p:spPr>
          <a:xfrm>
            <a:off x="4691920" y="5440055"/>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ينظم إنتاج الحيوانات المنوية </a:t>
            </a:r>
          </a:p>
        </p:txBody>
      </p:sp>
      <p:sp>
        <p:nvSpPr>
          <p:cNvPr id="9" name="مستطيل 8">
            <a:extLst>
              <a:ext uri="{FF2B5EF4-FFF2-40B4-BE49-F238E27FC236}">
                <a16:creationId xmlns:a16="http://schemas.microsoft.com/office/drawing/2014/main" id="{F31E9805-DB96-474D-A2E0-1A842A780031}"/>
              </a:ext>
            </a:extLst>
          </p:cNvPr>
          <p:cNvSpPr/>
          <p:nvPr/>
        </p:nvSpPr>
        <p:spPr>
          <a:xfrm>
            <a:off x="120460" y="5440055"/>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ينشط انتاج هرمون التستوستيرون </a:t>
            </a:r>
          </a:p>
        </p:txBody>
      </p:sp>
      <p:sp>
        <p:nvSpPr>
          <p:cNvPr id="12" name="سهم: لأسفل 11">
            <a:extLst>
              <a:ext uri="{FF2B5EF4-FFF2-40B4-BE49-F238E27FC236}">
                <a16:creationId xmlns:a16="http://schemas.microsoft.com/office/drawing/2014/main" id="{56C64618-1AD0-4265-A474-AC7EE89D79FC}"/>
              </a:ext>
            </a:extLst>
          </p:cNvPr>
          <p:cNvSpPr/>
          <p:nvPr/>
        </p:nvSpPr>
        <p:spPr>
          <a:xfrm>
            <a:off x="4978399" y="681754"/>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3" name="سهم: لأسفل 12">
            <a:extLst>
              <a:ext uri="{FF2B5EF4-FFF2-40B4-BE49-F238E27FC236}">
                <a16:creationId xmlns:a16="http://schemas.microsoft.com/office/drawing/2014/main" id="{624024BB-C317-4AFE-80F3-E5B1912E4BA7}"/>
              </a:ext>
            </a:extLst>
          </p:cNvPr>
          <p:cNvSpPr/>
          <p:nvPr/>
        </p:nvSpPr>
        <p:spPr>
          <a:xfrm>
            <a:off x="4978399" y="2061097"/>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4" name="سهم: لأسفل 13">
            <a:extLst>
              <a:ext uri="{FF2B5EF4-FFF2-40B4-BE49-F238E27FC236}">
                <a16:creationId xmlns:a16="http://schemas.microsoft.com/office/drawing/2014/main" id="{B66565C2-6EBF-43DB-8970-78D6343FD0B3}"/>
              </a:ext>
            </a:extLst>
          </p:cNvPr>
          <p:cNvSpPr/>
          <p:nvPr/>
        </p:nvSpPr>
        <p:spPr>
          <a:xfrm>
            <a:off x="6587760" y="3495107"/>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5" name="سهم: لأسفل 14">
            <a:extLst>
              <a:ext uri="{FF2B5EF4-FFF2-40B4-BE49-F238E27FC236}">
                <a16:creationId xmlns:a16="http://schemas.microsoft.com/office/drawing/2014/main" id="{11F61861-6688-4BF5-BC1E-137EA84510EA}"/>
              </a:ext>
            </a:extLst>
          </p:cNvPr>
          <p:cNvSpPr/>
          <p:nvPr/>
        </p:nvSpPr>
        <p:spPr>
          <a:xfrm>
            <a:off x="3354110" y="3512494"/>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6" name="سهم: لأسفل 15">
            <a:extLst>
              <a:ext uri="{FF2B5EF4-FFF2-40B4-BE49-F238E27FC236}">
                <a16:creationId xmlns:a16="http://schemas.microsoft.com/office/drawing/2014/main" id="{FC1C5464-DDC6-4B8A-9AB5-766E6213FD3B}"/>
              </a:ext>
            </a:extLst>
          </p:cNvPr>
          <p:cNvSpPr/>
          <p:nvPr/>
        </p:nvSpPr>
        <p:spPr>
          <a:xfrm>
            <a:off x="6614700" y="5033721"/>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7" name="سهم: لأسفل 16">
            <a:extLst>
              <a:ext uri="{FF2B5EF4-FFF2-40B4-BE49-F238E27FC236}">
                <a16:creationId xmlns:a16="http://schemas.microsoft.com/office/drawing/2014/main" id="{6037B350-1486-40B8-84F5-49934E9B1789}"/>
              </a:ext>
            </a:extLst>
          </p:cNvPr>
          <p:cNvSpPr/>
          <p:nvPr/>
        </p:nvSpPr>
        <p:spPr>
          <a:xfrm>
            <a:off x="3312200" y="5064201"/>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BACC0CD6-1CD7-4121-89C8-C2C5C338D093}"/>
              </a:ext>
            </a:extLst>
          </p:cNvPr>
          <p:cNvSpPr/>
          <p:nvPr/>
        </p:nvSpPr>
        <p:spPr>
          <a:xfrm>
            <a:off x="4691920" y="5432572"/>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ينظم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25" name="مستطيل 24">
            <a:extLst>
              <a:ext uri="{FF2B5EF4-FFF2-40B4-BE49-F238E27FC236}">
                <a16:creationId xmlns:a16="http://schemas.microsoft.com/office/drawing/2014/main" id="{689D7407-3215-4BF9-949C-CB7026926E41}"/>
              </a:ext>
            </a:extLst>
          </p:cNvPr>
          <p:cNvSpPr/>
          <p:nvPr/>
        </p:nvSpPr>
        <p:spPr>
          <a:xfrm>
            <a:off x="120460" y="5432572"/>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ينشط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27" name="Picture 2" descr="ÙØªÙØ¬Ø© Ø¨Ø­Ø« Ø§ÙØµÙØ± Ø¹Ù âªKnowledge Mapâ¬â">
            <a:extLst>
              <a:ext uri="{FF2B5EF4-FFF2-40B4-BE49-F238E27FC236}">
                <a16:creationId xmlns:a16="http://schemas.microsoft.com/office/drawing/2014/main" id="{1F47E74E-FA41-4F11-BFCB-9C60D5336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7614" y="26630"/>
            <a:ext cx="2609850" cy="201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a:extLst>
              <a:ext uri="{FF2B5EF4-FFF2-40B4-BE49-F238E27FC236}">
                <a16:creationId xmlns:a16="http://schemas.microsoft.com/office/drawing/2014/main" id="{D2A9C6A4-8769-40B0-8285-7E037AA6B35F}"/>
              </a:ext>
            </a:extLst>
          </p:cNvPr>
          <p:cNvSpPr/>
          <p:nvPr/>
        </p:nvSpPr>
        <p:spPr>
          <a:xfrm>
            <a:off x="182880" y="58846"/>
            <a:ext cx="9194800" cy="66058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FD35ABB2-4C0E-4180-8B2E-1B0BF02DF33D}"/>
              </a:ext>
            </a:extLst>
          </p:cNvPr>
          <p:cNvSpPr/>
          <p:nvPr/>
        </p:nvSpPr>
        <p:spPr>
          <a:xfrm>
            <a:off x="9530080" y="58846"/>
            <a:ext cx="2479040" cy="6186309"/>
          </a:xfrm>
          <a:prstGeom prst="rect">
            <a:avLst/>
          </a:prstGeom>
          <a:solidFill>
            <a:srgbClr val="8FF99C"/>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توقع ماذا يحدث عن انخفاض نسبة هرمون التستوستيرون في الدم ثم تتبعي التغذية الراجعة السلبية للحفاظ على نسبة هذا الهرمون في الدم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4CD510A7-A902-4CEF-AC92-B35D72E0E7E7}"/>
              </a:ext>
            </a:extLst>
          </p:cNvPr>
          <p:cNvSpPr/>
          <p:nvPr/>
        </p:nvSpPr>
        <p:spPr>
          <a:xfrm>
            <a:off x="1097280" y="213628"/>
            <a:ext cx="7132320" cy="1938992"/>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تستشعر خلايا متخصصة في منطقة تحت المهاد والغدة النخامية باستشعار الكميات الكبيرة من هرمون التستوستيرون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B38E50D4-BBCB-489A-80EE-4957075B9FA6}"/>
              </a:ext>
            </a:extLst>
          </p:cNvPr>
          <p:cNvSpPr/>
          <p:nvPr/>
        </p:nvSpPr>
        <p:spPr>
          <a:xfrm>
            <a:off x="1097280" y="2459504"/>
            <a:ext cx="7132320" cy="132343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عندما ينخفض مستوى التستوستيرون في الدم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708E2DA7-2DED-4706-BDCE-6891B051477B}"/>
              </a:ext>
            </a:extLst>
          </p:cNvPr>
          <p:cNvSpPr/>
          <p:nvPr/>
        </p:nvSpPr>
        <p:spPr>
          <a:xfrm>
            <a:off x="1097280" y="4161801"/>
            <a:ext cx="7132320" cy="1323439"/>
          </a:xfrm>
          <a:prstGeom prst="rect">
            <a:avLst/>
          </a:prstGeom>
          <a:solidFill>
            <a:srgbClr val="B3EBFF"/>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يستجيب الجسم بإفراز كميات زائدة من </a:t>
            </a:r>
          </a:p>
          <a:p>
            <a:pPr algn="ctr"/>
            <a:r>
              <a:rPr lang="ar-SA" sz="4000" dirty="0">
                <a:ln w="0"/>
                <a:effectLst>
                  <a:outerShdw blurRad="38100" dist="19050" dir="2700000" algn="tl" rotWithShape="0">
                    <a:schemeClr val="dk1">
                      <a:alpha val="40000"/>
                    </a:schemeClr>
                  </a:outerShdw>
                </a:effectLst>
              </a:rPr>
              <a:t>(</a:t>
            </a:r>
            <a:r>
              <a:rPr lang="en-US" sz="4000" dirty="0">
                <a:ln w="0"/>
                <a:effectLst>
                  <a:outerShdw blurRad="38100" dist="19050" dir="2700000" algn="tl" rotWithShape="0">
                    <a:schemeClr val="dk1">
                      <a:alpha val="40000"/>
                    </a:schemeClr>
                  </a:outerShdw>
                </a:effectLst>
              </a:rPr>
              <a:t>LH</a:t>
            </a:r>
            <a:r>
              <a:rPr lang="ar-SA" sz="4000" dirty="0">
                <a:ln w="0"/>
                <a:effectLst>
                  <a:outerShdw blurRad="38100" dist="19050" dir="2700000" algn="tl" rotWithShape="0">
                    <a:schemeClr val="dk1">
                      <a:alpha val="40000"/>
                    </a:schemeClr>
                  </a:outerShdw>
                </a:effectLst>
              </a:rPr>
              <a:t>) و (</a:t>
            </a:r>
            <a:r>
              <a:rPr lang="en-US" sz="4000" dirty="0">
                <a:ln w="0"/>
                <a:effectLst>
                  <a:outerShdw blurRad="38100" dist="19050" dir="2700000" algn="tl" rotWithShape="0">
                    <a:schemeClr val="dk1">
                      <a:alpha val="40000"/>
                    </a:schemeClr>
                  </a:outerShdw>
                </a:effectLst>
              </a:rPr>
              <a:t>FSH</a:t>
            </a:r>
            <a:r>
              <a:rPr lang="ar-SA" sz="4000" dirty="0">
                <a:ln w="0"/>
                <a:effectLst>
                  <a:outerShdw blurRad="38100" dist="19050" dir="2700000" algn="tl" rotWithShape="0">
                    <a:schemeClr val="dk1">
                      <a:alpha val="40000"/>
                    </a:schemeClr>
                  </a:outerShdw>
                </a:effectLst>
              </a:rPr>
              <a:t>)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74B54A32-291F-4FF3-A44F-CC89E15B665D}"/>
              </a:ext>
            </a:extLst>
          </p:cNvPr>
          <p:cNvSpPr/>
          <p:nvPr/>
        </p:nvSpPr>
        <p:spPr>
          <a:xfrm>
            <a:off x="1097280" y="5792124"/>
            <a:ext cx="7132320" cy="707886"/>
          </a:xfrm>
          <a:prstGeom prst="rect">
            <a:avLst/>
          </a:prstGeom>
          <a:solidFill>
            <a:srgbClr val="8FF99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عندها يزداد مستوى التستوستيرون في الدم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AFF318C7-6BC6-4360-912E-9C319B520160}"/>
              </a:ext>
            </a:extLst>
          </p:cNvPr>
          <p:cNvSpPr/>
          <p:nvPr/>
        </p:nvSpPr>
        <p:spPr>
          <a:xfrm>
            <a:off x="1046480" y="193308"/>
            <a:ext cx="7272000" cy="1980000"/>
          </a:xfrm>
          <a:prstGeom prst="rect">
            <a:avLst/>
          </a:prstGeom>
          <a:solidFill>
            <a:schemeClr val="bg1"/>
          </a:solidFill>
          <a:ln w="38100">
            <a:noFill/>
          </a:ln>
        </p:spPr>
        <p:txBody>
          <a:bodyPr wrap="square" lIns="91440" tIns="45720" rIns="91440" bIns="45720">
            <a:spAutoFit/>
          </a:bodyPr>
          <a:lstStyle/>
          <a:p>
            <a:pPr algn="ctr"/>
            <a:endParaRPr lang="ar-SA" sz="4000" b="0" cap="none" spc="0" dirty="0">
              <a:ln w="0"/>
              <a:solidFill>
                <a:schemeClr val="bg1"/>
              </a:solidFill>
              <a:effectLst>
                <a:outerShdw blurRad="38100" dist="19050" dir="2700000" algn="tl" rotWithShape="0">
                  <a:schemeClr val="dk1">
                    <a:alpha val="40000"/>
                  </a:schemeClr>
                </a:outerShdw>
              </a:effectLst>
            </a:endParaRPr>
          </a:p>
          <a:p>
            <a:pPr algn="ctr"/>
            <a:endParaRPr lang="ar-SA" sz="4000" dirty="0">
              <a:ln w="0"/>
              <a:solidFill>
                <a:schemeClr val="bg1"/>
              </a:solidFill>
              <a:effectLst>
                <a:outerShdw blurRad="38100" dist="19050" dir="2700000" algn="tl" rotWithShape="0">
                  <a:schemeClr val="dk1">
                    <a:alpha val="40000"/>
                  </a:schemeClr>
                </a:outerShdw>
              </a:effectLst>
            </a:endParaRPr>
          </a:p>
          <a:p>
            <a:pPr algn="ctr"/>
            <a:endParaRPr lang="ar-SA" sz="4000" b="0" cap="none" spc="0" dirty="0">
              <a:ln w="0"/>
              <a:solidFill>
                <a:schemeClr val="bg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7AE1E0E4-D6CE-4BF6-98F1-EE152205B233}"/>
              </a:ext>
            </a:extLst>
          </p:cNvPr>
          <p:cNvSpPr/>
          <p:nvPr/>
        </p:nvSpPr>
        <p:spPr>
          <a:xfrm>
            <a:off x="1046480" y="2357001"/>
            <a:ext cx="7272000" cy="1512000"/>
          </a:xfrm>
          <a:prstGeom prst="rect">
            <a:avLst/>
          </a:prstGeom>
          <a:solidFill>
            <a:schemeClr val="bg1"/>
          </a:solidFill>
          <a:ln w="38100">
            <a:noFill/>
          </a:ln>
        </p:spPr>
        <p:txBody>
          <a:bodyPr wrap="square" lIns="91440" tIns="45720" rIns="91440" bIns="45720">
            <a:spAutoFit/>
          </a:bodyPr>
          <a:lstStyle/>
          <a:p>
            <a:pPr algn="ctr"/>
            <a:endParaRPr lang="ar-SA" sz="4000" b="0" cap="none" spc="0" dirty="0">
              <a:ln w="0"/>
              <a:solidFill>
                <a:schemeClr val="bg1"/>
              </a:solidFill>
              <a:effectLst>
                <a:outerShdw blurRad="38100" dist="19050" dir="2700000" algn="tl" rotWithShape="0">
                  <a:schemeClr val="dk1">
                    <a:alpha val="40000"/>
                  </a:schemeClr>
                </a:outerShdw>
              </a:effectLst>
            </a:endParaRPr>
          </a:p>
          <a:p>
            <a:pPr algn="ctr"/>
            <a:endParaRPr lang="ar-SA" sz="4000" dirty="0">
              <a:ln w="0"/>
              <a:solidFill>
                <a:schemeClr val="bg1"/>
              </a:solidFill>
              <a:effectLst>
                <a:outerShdw blurRad="38100" dist="19050" dir="2700000" algn="tl" rotWithShape="0">
                  <a:schemeClr val="dk1">
                    <a:alpha val="40000"/>
                  </a:schemeClr>
                </a:outerShdw>
              </a:effectLst>
            </a:endParaRPr>
          </a:p>
          <a:p>
            <a:pPr algn="ctr"/>
            <a:endParaRPr lang="ar-SA" sz="4000" b="0" cap="none" spc="0" dirty="0">
              <a:ln w="0"/>
              <a:solidFill>
                <a:schemeClr val="bg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2C5BB190-A8F5-48FF-B875-BA2BE459B30D}"/>
              </a:ext>
            </a:extLst>
          </p:cNvPr>
          <p:cNvSpPr/>
          <p:nvPr/>
        </p:nvSpPr>
        <p:spPr>
          <a:xfrm>
            <a:off x="1046480" y="3820693"/>
            <a:ext cx="7272000" cy="1728000"/>
          </a:xfrm>
          <a:prstGeom prst="rect">
            <a:avLst/>
          </a:prstGeom>
          <a:solidFill>
            <a:schemeClr val="bg1"/>
          </a:solidFill>
          <a:ln w="38100">
            <a:noFill/>
          </a:ln>
        </p:spPr>
        <p:txBody>
          <a:bodyPr wrap="square" lIns="91440" tIns="45720" rIns="91440" bIns="45720">
            <a:spAutoFit/>
          </a:bodyPr>
          <a:lstStyle/>
          <a:p>
            <a:pPr algn="ctr"/>
            <a:endParaRPr lang="ar-SA" sz="4000" b="0" cap="none" spc="0" dirty="0">
              <a:ln w="0"/>
              <a:solidFill>
                <a:schemeClr val="bg1"/>
              </a:solidFill>
              <a:effectLst>
                <a:outerShdw blurRad="38100" dist="19050" dir="2700000" algn="tl" rotWithShape="0">
                  <a:schemeClr val="dk1">
                    <a:alpha val="40000"/>
                  </a:schemeClr>
                </a:outerShdw>
              </a:effectLst>
            </a:endParaRPr>
          </a:p>
          <a:p>
            <a:pPr algn="ctr"/>
            <a:endParaRPr lang="ar-SA" sz="4000" dirty="0">
              <a:ln w="0"/>
              <a:solidFill>
                <a:schemeClr val="bg1"/>
              </a:solidFill>
              <a:effectLst>
                <a:outerShdw blurRad="38100" dist="19050" dir="2700000" algn="tl" rotWithShape="0">
                  <a:schemeClr val="dk1">
                    <a:alpha val="40000"/>
                  </a:schemeClr>
                </a:outerShdw>
              </a:effectLst>
            </a:endParaRPr>
          </a:p>
          <a:p>
            <a:pPr algn="ctr"/>
            <a:endParaRPr lang="ar-SA" sz="4000" b="0" cap="none" spc="0" dirty="0">
              <a:ln w="0"/>
              <a:solidFill>
                <a:schemeClr val="bg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84735E7C-5F84-4602-9DDC-AAAFDE1F3248}"/>
              </a:ext>
            </a:extLst>
          </p:cNvPr>
          <p:cNvSpPr/>
          <p:nvPr/>
        </p:nvSpPr>
        <p:spPr>
          <a:xfrm>
            <a:off x="1027440" y="5516774"/>
            <a:ext cx="7272000" cy="1080000"/>
          </a:xfrm>
          <a:prstGeom prst="rect">
            <a:avLst/>
          </a:prstGeom>
          <a:solidFill>
            <a:schemeClr val="bg1"/>
          </a:solidFill>
          <a:ln w="38100">
            <a:noFill/>
          </a:ln>
        </p:spPr>
        <p:txBody>
          <a:bodyPr wrap="square" lIns="91440" tIns="45720" rIns="91440" bIns="45720">
            <a:spAutoFit/>
          </a:bodyPr>
          <a:lstStyle/>
          <a:p>
            <a:pPr algn="ctr"/>
            <a:endParaRPr lang="ar-SA" sz="4000" b="0" cap="none" spc="0" dirty="0">
              <a:ln w="0"/>
              <a:solidFill>
                <a:schemeClr val="bg1"/>
              </a:solidFill>
              <a:effectLst>
                <a:outerShdw blurRad="38100" dist="19050" dir="2700000" algn="tl" rotWithShape="0">
                  <a:schemeClr val="dk1">
                    <a:alpha val="40000"/>
                  </a:schemeClr>
                </a:outerShdw>
              </a:effectLst>
            </a:endParaRPr>
          </a:p>
          <a:p>
            <a:pPr algn="ctr"/>
            <a:endParaRPr lang="ar-SA" sz="4000" dirty="0">
              <a:ln w="0"/>
              <a:solidFill>
                <a:schemeClr val="bg1"/>
              </a:solidFill>
              <a:effectLst>
                <a:outerShdw blurRad="38100" dist="19050" dir="2700000" algn="tl" rotWithShape="0">
                  <a:schemeClr val="dk1">
                    <a:alpha val="40000"/>
                  </a:schemeClr>
                </a:outerShdw>
              </a:effectLst>
            </a:endParaRPr>
          </a:p>
          <a:p>
            <a:pPr algn="ctr"/>
            <a:endParaRPr lang="ar-SA" sz="4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691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5C3F3F7-E53C-4C1D-95F8-580C798F2DFF}"/>
              </a:ext>
            </a:extLst>
          </p:cNvPr>
          <p:cNvSpPr/>
          <p:nvPr/>
        </p:nvSpPr>
        <p:spPr>
          <a:xfrm>
            <a:off x="9873135" y="238125"/>
            <a:ext cx="2179009" cy="6247864"/>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اكتب البيانات الناقصة على الرسم التالي للتعرف على مكونات الجهاز التناسلي الأنثوي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BFF26678-7D22-4E14-9D5E-C229AD68FC8A}"/>
              </a:ext>
            </a:extLst>
          </p:cNvPr>
          <p:cNvPicPr>
            <a:picLocks noChangeAspect="1"/>
          </p:cNvPicPr>
          <p:nvPr/>
        </p:nvPicPr>
        <p:blipFill>
          <a:blip r:embed="rId2"/>
          <a:stretch>
            <a:fillRect/>
          </a:stretch>
        </p:blipFill>
        <p:spPr>
          <a:xfrm>
            <a:off x="1046480" y="447040"/>
            <a:ext cx="8471443" cy="6038949"/>
          </a:xfrm>
          <a:prstGeom prst="rect">
            <a:avLst/>
          </a:prstGeom>
        </p:spPr>
      </p:pic>
      <p:sp>
        <p:nvSpPr>
          <p:cNvPr id="4" name="مستطيل 3">
            <a:extLst>
              <a:ext uri="{FF2B5EF4-FFF2-40B4-BE49-F238E27FC236}">
                <a16:creationId xmlns:a16="http://schemas.microsoft.com/office/drawing/2014/main" id="{6DEB7DEC-0795-499C-8273-06474B3FCB14}"/>
              </a:ext>
            </a:extLst>
          </p:cNvPr>
          <p:cNvSpPr/>
          <p:nvPr/>
        </p:nvSpPr>
        <p:spPr>
          <a:xfrm>
            <a:off x="6461760" y="534759"/>
            <a:ext cx="2745745"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1ـ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4D06314D-94FF-4E56-AE2F-5FA72A038B1D}"/>
              </a:ext>
            </a:extLst>
          </p:cNvPr>
          <p:cNvSpPr/>
          <p:nvPr/>
        </p:nvSpPr>
        <p:spPr>
          <a:xfrm>
            <a:off x="6868160" y="4558119"/>
            <a:ext cx="2745745"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2ـ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6A1F5C96-BC5D-4B7D-A3AF-6DFD0367710F}"/>
              </a:ext>
            </a:extLst>
          </p:cNvPr>
          <p:cNvSpPr/>
          <p:nvPr/>
        </p:nvSpPr>
        <p:spPr>
          <a:xfrm>
            <a:off x="1747520" y="5259159"/>
            <a:ext cx="2745745" cy="584775"/>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3ـ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1A8BCA68-9728-464F-A3BA-91D5AB1A37BB}"/>
              </a:ext>
            </a:extLst>
          </p:cNvPr>
          <p:cNvSpPr/>
          <p:nvPr/>
        </p:nvSpPr>
        <p:spPr>
          <a:xfrm>
            <a:off x="1046480" y="534758"/>
            <a:ext cx="2745745" cy="720000"/>
          </a:xfrm>
          <a:prstGeom prst="rect">
            <a:avLst/>
          </a:prstGeom>
          <a:solidFill>
            <a:schemeClr val="bg1"/>
          </a:solidFill>
          <a:ln w="38100">
            <a:noFill/>
          </a:ln>
        </p:spPr>
        <p:txBody>
          <a:bodyPr wrap="square" lIns="91440" tIns="45720" rIns="91440" bIns="45720">
            <a:spAutoFit/>
          </a:bodyPr>
          <a:lstStyle/>
          <a:p>
            <a:pPr algn="ctr"/>
            <a:r>
              <a:rPr lang="ar-SA" sz="3200" dirty="0">
                <a:ln w="0"/>
                <a:effectLst>
                  <a:outerShdw blurRad="38100" dist="19050" dir="2700000" algn="tl" rotWithShape="0">
                    <a:schemeClr val="dk1">
                      <a:alpha val="40000"/>
                    </a:schemeClr>
                  </a:outerShdw>
                </a:effectLst>
              </a:rPr>
              <a:t>4ـ ................... </a:t>
            </a:r>
            <a:endParaRPr lang="ar-SA"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968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0.70"/>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0" nodeType="clickEffect">
                                  <p:stCondLst>
                                    <p:cond delay="0"/>
                                  </p:stCondLst>
                                  <p:childTnLst>
                                    <p:anim calcmode="lin" valueType="num">
                                      <p:cBhvr>
                                        <p:cTn id="13" dur="1000"/>
                                        <p:tgtEl>
                                          <p:spTgt spid="5"/>
                                        </p:tgtEl>
                                        <p:attrNameLst>
                                          <p:attrName>ppt_w</p:attrName>
                                        </p:attrNameLst>
                                      </p:cBhvr>
                                      <p:tavLst>
                                        <p:tav tm="0">
                                          <p:val>
                                            <p:strVal val="ppt_w"/>
                                          </p:val>
                                        </p:tav>
                                        <p:tav tm="100000">
                                          <p:val>
                                            <p:strVal val="ppt_w*0.70"/>
                                          </p:val>
                                        </p:tav>
                                      </p:tavLst>
                                    </p:anim>
                                    <p:anim calcmode="lin" valueType="num">
                                      <p:cBhvr>
                                        <p:cTn id="14" dur="1000"/>
                                        <p:tgtEl>
                                          <p:spTgt spid="5"/>
                                        </p:tgtEl>
                                        <p:attrNameLst>
                                          <p:attrName>ppt_h</p:attrName>
                                        </p:attrNameLst>
                                      </p:cBhvr>
                                      <p:tavLst>
                                        <p:tav tm="0">
                                          <p:val>
                                            <p:strVal val="ppt_h"/>
                                          </p:val>
                                        </p:tav>
                                        <p:tav tm="100000">
                                          <p:val>
                                            <p:strVal val="ppt_h"/>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0" nodeType="clickEffect">
                                  <p:stCondLst>
                                    <p:cond delay="0"/>
                                  </p:stCondLst>
                                  <p:childTnLst>
                                    <p:anim calcmode="lin" valueType="num">
                                      <p:cBhvr>
                                        <p:cTn id="20" dur="1000"/>
                                        <p:tgtEl>
                                          <p:spTgt spid="6"/>
                                        </p:tgtEl>
                                        <p:attrNameLst>
                                          <p:attrName>ppt_w</p:attrName>
                                        </p:attrNameLst>
                                      </p:cBhvr>
                                      <p:tavLst>
                                        <p:tav tm="0">
                                          <p:val>
                                            <p:strVal val="ppt_w"/>
                                          </p:val>
                                        </p:tav>
                                        <p:tav tm="100000">
                                          <p:val>
                                            <p:strVal val="ppt_w*0.70"/>
                                          </p:val>
                                        </p:tav>
                                      </p:tavLst>
                                    </p:anim>
                                    <p:anim calcmode="lin" valueType="num">
                                      <p:cBhvr>
                                        <p:cTn id="21" dur="1000"/>
                                        <p:tgtEl>
                                          <p:spTgt spid="6"/>
                                        </p:tgtEl>
                                        <p:attrNameLst>
                                          <p:attrName>ppt_h</p:attrName>
                                        </p:attrNameLst>
                                      </p:cBhvr>
                                      <p:tavLst>
                                        <p:tav tm="0">
                                          <p:val>
                                            <p:strVal val="ppt_h"/>
                                          </p:val>
                                        </p:tav>
                                        <p:tav tm="100000">
                                          <p:val>
                                            <p:strVal val="ppt_h"/>
                                          </p:val>
                                        </p:tav>
                                      </p:tavLst>
                                    </p:anim>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grpId="0" nodeType="clickEffect">
                                  <p:stCondLst>
                                    <p:cond delay="0"/>
                                  </p:stCondLst>
                                  <p:childTnLst>
                                    <p:anim calcmode="lin" valueType="num">
                                      <p:cBhvr>
                                        <p:cTn id="27" dur="1000"/>
                                        <p:tgtEl>
                                          <p:spTgt spid="7"/>
                                        </p:tgtEl>
                                        <p:attrNameLst>
                                          <p:attrName>ppt_w</p:attrName>
                                        </p:attrNameLst>
                                      </p:cBhvr>
                                      <p:tavLst>
                                        <p:tav tm="0">
                                          <p:val>
                                            <p:strVal val="ppt_w"/>
                                          </p:val>
                                        </p:tav>
                                        <p:tav tm="100000">
                                          <p:val>
                                            <p:strVal val="ppt_w*0.70"/>
                                          </p:val>
                                        </p:tav>
                                      </p:tavLst>
                                    </p:anim>
                                    <p:anim calcmode="lin" valueType="num">
                                      <p:cBhvr>
                                        <p:cTn id="28" dur="1000"/>
                                        <p:tgtEl>
                                          <p:spTgt spid="7"/>
                                        </p:tgtEl>
                                        <p:attrNameLst>
                                          <p:attrName>ppt_h</p:attrName>
                                        </p:attrNameLst>
                                      </p:cBhvr>
                                      <p:tavLst>
                                        <p:tav tm="0">
                                          <p:val>
                                            <p:strVal val="ppt_h"/>
                                          </p:val>
                                        </p:tav>
                                        <p:tav tm="100000">
                                          <p:val>
                                            <p:strVal val="ppt_h"/>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B28D1DD-8651-47AD-A704-4D492C566190}"/>
              </a:ext>
            </a:extLst>
          </p:cNvPr>
          <p:cNvSpPr/>
          <p:nvPr/>
        </p:nvSpPr>
        <p:spPr>
          <a:xfrm>
            <a:off x="5201920" y="385230"/>
            <a:ext cx="6746698" cy="590931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سرح أحمد بخياله قليلا وهو يفكر في اللقاء الذي سيجمعه بين أفراد عائلته. كم هو في شوق ليقبل راس والده ويطبع قبلة حب وحنان على جبين والدته التي لم تبخل عليه طوال تلك السنوات بالدعاء </a:t>
            </a:r>
          </a:p>
        </p:txBody>
      </p:sp>
      <p:pic>
        <p:nvPicPr>
          <p:cNvPr id="4" name="صورة 3">
            <a:extLst>
              <a:ext uri="{FF2B5EF4-FFF2-40B4-BE49-F238E27FC236}">
                <a16:creationId xmlns:a16="http://schemas.microsoft.com/office/drawing/2014/main" id="{0968FBDB-98E0-44F4-BDBB-EA2CC2D00F56}"/>
              </a:ext>
            </a:extLst>
          </p:cNvPr>
          <p:cNvPicPr>
            <a:picLocks noChangeAspect="1"/>
          </p:cNvPicPr>
          <p:nvPr/>
        </p:nvPicPr>
        <p:blipFill>
          <a:blip r:embed="rId2"/>
          <a:stretch>
            <a:fillRect/>
          </a:stretch>
        </p:blipFill>
        <p:spPr>
          <a:xfrm>
            <a:off x="163194" y="210610"/>
            <a:ext cx="4845685" cy="6436780"/>
          </a:xfrm>
          <a:prstGeom prst="rect">
            <a:avLst/>
          </a:prstGeom>
        </p:spPr>
      </p:pic>
    </p:spTree>
    <p:extLst>
      <p:ext uri="{BB962C8B-B14F-4D97-AF65-F5344CB8AC3E}">
        <p14:creationId xmlns:p14="http://schemas.microsoft.com/office/powerpoint/2010/main" val="65419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5C3F3F7-E53C-4C1D-95F8-580C798F2DFF}"/>
              </a:ext>
            </a:extLst>
          </p:cNvPr>
          <p:cNvSpPr/>
          <p:nvPr/>
        </p:nvSpPr>
        <p:spPr>
          <a:xfrm>
            <a:off x="2377439" y="167005"/>
            <a:ext cx="9725505"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اقرأ في كتابكـ المقرر عن خلايا البويضة ثم أحكم على صحة العبارات التالية </a:t>
            </a:r>
          </a:p>
        </p:txBody>
      </p:sp>
      <p:sp>
        <p:nvSpPr>
          <p:cNvPr id="4" name="مستطيل 3">
            <a:extLst>
              <a:ext uri="{FF2B5EF4-FFF2-40B4-BE49-F238E27FC236}">
                <a16:creationId xmlns:a16="http://schemas.microsoft.com/office/drawing/2014/main" id="{0FD9D195-0915-4333-8C68-AD7BB35EB153}"/>
              </a:ext>
            </a:extLst>
          </p:cNvPr>
          <p:cNvSpPr/>
          <p:nvPr/>
        </p:nvSpPr>
        <p:spPr>
          <a:xfrm>
            <a:off x="170337" y="341510"/>
            <a:ext cx="2105504" cy="954107"/>
          </a:xfrm>
          <a:prstGeom prst="rect">
            <a:avLst/>
          </a:prstGeom>
          <a:solidFill>
            <a:srgbClr val="93E3FF"/>
          </a:solid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القراءة الموجهة والتفكير الناقد </a:t>
            </a:r>
          </a:p>
        </p:txBody>
      </p:sp>
      <p:graphicFrame>
        <p:nvGraphicFramePr>
          <p:cNvPr id="10" name="جدول 9">
            <a:extLst>
              <a:ext uri="{FF2B5EF4-FFF2-40B4-BE49-F238E27FC236}">
                <a16:creationId xmlns:a16="http://schemas.microsoft.com/office/drawing/2014/main" id="{B0EC188C-DAE3-404D-99A1-3698BD752A02}"/>
              </a:ext>
            </a:extLst>
          </p:cNvPr>
          <p:cNvGraphicFramePr>
            <a:graphicFrameLocks noGrp="1"/>
          </p:cNvGraphicFramePr>
          <p:nvPr>
            <p:extLst>
              <p:ext uri="{D42A27DB-BD31-4B8C-83A1-F6EECF244321}">
                <p14:modId xmlns:p14="http://schemas.microsoft.com/office/powerpoint/2010/main" val="1345396154"/>
              </p:ext>
            </p:extLst>
          </p:nvPr>
        </p:nvGraphicFramePr>
        <p:xfrm>
          <a:off x="3952971" y="1645920"/>
          <a:ext cx="8109333" cy="4846320"/>
        </p:xfrm>
        <a:graphic>
          <a:graphicData uri="http://schemas.openxmlformats.org/drawingml/2006/table">
            <a:tbl>
              <a:tblPr rtl="1" firstRow="1" bandRow="1">
                <a:tableStyleId>{5C22544A-7EE6-4342-B048-85BDC9FD1C3A}</a:tableStyleId>
              </a:tblPr>
              <a:tblGrid>
                <a:gridCol w="4320000">
                  <a:extLst>
                    <a:ext uri="{9D8B030D-6E8A-4147-A177-3AD203B41FA5}">
                      <a16:colId xmlns:a16="http://schemas.microsoft.com/office/drawing/2014/main" val="1590374730"/>
                    </a:ext>
                  </a:extLst>
                </a:gridCol>
                <a:gridCol w="1080000">
                  <a:extLst>
                    <a:ext uri="{9D8B030D-6E8A-4147-A177-3AD203B41FA5}">
                      <a16:colId xmlns:a16="http://schemas.microsoft.com/office/drawing/2014/main" val="1300251111"/>
                    </a:ext>
                  </a:extLst>
                </a:gridCol>
                <a:gridCol w="2709333">
                  <a:extLst>
                    <a:ext uri="{9D8B030D-6E8A-4147-A177-3AD203B41FA5}">
                      <a16:colId xmlns:a16="http://schemas.microsoft.com/office/drawing/2014/main" val="2315915991"/>
                    </a:ext>
                  </a:extLst>
                </a:gridCol>
              </a:tblGrid>
              <a:tr h="277706">
                <a:tc>
                  <a:txBody>
                    <a:bodyPr/>
                    <a:lstStyle/>
                    <a:p>
                      <a:pPr algn="ctr" rtl="1"/>
                      <a:r>
                        <a:rPr lang="ar-SA" sz="3200" dirty="0">
                          <a:solidFill>
                            <a:schemeClr val="tx1"/>
                          </a:solidFill>
                        </a:rPr>
                        <a:t>العبارات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FF99C"/>
                    </a:solidFill>
                  </a:tcPr>
                </a:tc>
                <a:tc>
                  <a:txBody>
                    <a:bodyPr/>
                    <a:lstStyle/>
                    <a:p>
                      <a:pPr algn="ctr" rtl="1"/>
                      <a:r>
                        <a:rPr lang="ar-SA" sz="3200" dirty="0">
                          <a:solidFill>
                            <a:schemeClr val="tx1"/>
                          </a:solidFill>
                        </a:rPr>
                        <a:t>العلامة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FF99C"/>
                    </a:solidFill>
                  </a:tcPr>
                </a:tc>
                <a:tc>
                  <a:txBody>
                    <a:bodyPr/>
                    <a:lstStyle/>
                    <a:p>
                      <a:pPr algn="ctr" rtl="1"/>
                      <a:r>
                        <a:rPr lang="ar-SA" sz="3200" dirty="0">
                          <a:solidFill>
                            <a:schemeClr val="tx1"/>
                          </a:solidFill>
                        </a:rPr>
                        <a:t>تصحيح الخطأ</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FF99C"/>
                    </a:solidFill>
                  </a:tcPr>
                </a:tc>
                <a:extLst>
                  <a:ext uri="{0D108BD9-81ED-4DB2-BD59-A6C34878D82A}">
                    <a16:rowId xmlns:a16="http://schemas.microsoft.com/office/drawing/2014/main" val="4103707296"/>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يتم أنتاج الخلية البيضية الأولية داخل الرحم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داخل المبيض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566042"/>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تنمو خلية بيضية الأولية واحدة كل </a:t>
                      </a:r>
                      <a:r>
                        <a:rPr lang="en-US" sz="3200" b="0" cap="none" spc="0" dirty="0">
                          <a:ln w="0"/>
                          <a:solidFill>
                            <a:schemeClr val="tx1"/>
                          </a:solidFill>
                          <a:effectLst>
                            <a:outerShdw blurRad="38100" dist="19050" dir="2700000" algn="tl" rotWithShape="0">
                              <a:schemeClr val="dk1">
                                <a:alpha val="40000"/>
                              </a:schemeClr>
                            </a:outerShdw>
                          </a:effectLst>
                        </a:rPr>
                        <a:t>28 </a:t>
                      </a:r>
                      <a:r>
                        <a:rPr lang="ar-SA" sz="3200" b="0" cap="none" spc="0" dirty="0">
                          <a:ln w="0"/>
                          <a:solidFill>
                            <a:schemeClr val="tx1"/>
                          </a:solidFill>
                          <a:effectLst>
                            <a:outerShdw blurRad="38100" dist="19050" dir="2700000" algn="tl" rotWithShape="0">
                              <a:schemeClr val="dk1">
                                <a:alpha val="40000"/>
                              </a:schemeClr>
                            </a:outerShdw>
                          </a:effectLst>
                        </a:rPr>
                        <a:t>يوما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4912129"/>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cap="none" spc="0" dirty="0">
                          <a:ln w="0"/>
                          <a:solidFill>
                            <a:schemeClr val="tx1"/>
                          </a:solidFill>
                          <a:effectLst>
                            <a:outerShdw blurRad="38100" dist="19050" dir="2700000" algn="tl" rotWithShape="0">
                              <a:schemeClr val="dk1">
                                <a:alpha val="40000"/>
                              </a:schemeClr>
                            </a:outerShdw>
                          </a:effectLst>
                        </a:rPr>
                        <a:t>تنتقل البويضة الناضجة مباشرة من مكان تكونها للمهبل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لقناة البيض</a:t>
                      </a:r>
                    </a:p>
                    <a:p>
                      <a:pPr algn="ctr" rtl="1"/>
                      <a:r>
                        <a:rPr lang="ar-SA" sz="3200" dirty="0"/>
                        <a:t>(قناة فالوب)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775914"/>
                  </a:ext>
                </a:extLst>
              </a:tr>
              <a:tr h="370840">
                <a:tc>
                  <a:txBody>
                    <a:bodyPr/>
                    <a:lstStyle/>
                    <a:p>
                      <a:pPr algn="ctr" rtl="1"/>
                      <a:r>
                        <a:rPr lang="ar-SA" sz="3200" dirty="0"/>
                        <a:t>تحاط البويضة الناضجة بحوصله لحمايتها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9048310"/>
                  </a:ext>
                </a:extLst>
              </a:tr>
            </a:tbl>
          </a:graphicData>
        </a:graphic>
      </p:graphicFrame>
      <p:pic>
        <p:nvPicPr>
          <p:cNvPr id="11" name="صورة 10">
            <a:extLst>
              <a:ext uri="{FF2B5EF4-FFF2-40B4-BE49-F238E27FC236}">
                <a16:creationId xmlns:a16="http://schemas.microsoft.com/office/drawing/2014/main" id="{B0FEC62C-BC60-42D2-A04C-80B1638396DC}"/>
              </a:ext>
            </a:extLst>
          </p:cNvPr>
          <p:cNvPicPr>
            <a:picLocks noChangeAspect="1"/>
          </p:cNvPicPr>
          <p:nvPr/>
        </p:nvPicPr>
        <p:blipFill>
          <a:blip r:embed="rId2"/>
          <a:stretch>
            <a:fillRect/>
          </a:stretch>
        </p:blipFill>
        <p:spPr>
          <a:xfrm>
            <a:off x="170337" y="1645920"/>
            <a:ext cx="3568542" cy="5124549"/>
          </a:xfrm>
          <a:prstGeom prst="rect">
            <a:avLst/>
          </a:prstGeom>
        </p:spPr>
      </p:pic>
      <p:pic>
        <p:nvPicPr>
          <p:cNvPr id="13" name="رسم 12" descr="إغلاق">
            <a:extLst>
              <a:ext uri="{FF2B5EF4-FFF2-40B4-BE49-F238E27FC236}">
                <a16:creationId xmlns:a16="http://schemas.microsoft.com/office/drawing/2014/main" id="{ADFCBF12-0B60-4137-9B41-C42E0BB6A0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0" y="2352040"/>
            <a:ext cx="720000" cy="720000"/>
          </a:xfrm>
          <a:prstGeom prst="rect">
            <a:avLst/>
          </a:prstGeom>
        </p:spPr>
      </p:pic>
      <p:pic>
        <p:nvPicPr>
          <p:cNvPr id="15" name="رسم 14" descr="إغلاق">
            <a:extLst>
              <a:ext uri="{FF2B5EF4-FFF2-40B4-BE49-F238E27FC236}">
                <a16:creationId xmlns:a16="http://schemas.microsoft.com/office/drawing/2014/main" id="{C14A2EBC-F503-4EAE-A679-48B5EC900F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0" y="4511720"/>
            <a:ext cx="720000" cy="720000"/>
          </a:xfrm>
          <a:prstGeom prst="rect">
            <a:avLst/>
          </a:prstGeom>
        </p:spPr>
      </p:pic>
      <p:pic>
        <p:nvPicPr>
          <p:cNvPr id="17" name="رسم 16" descr="علامة تأشير">
            <a:extLst>
              <a:ext uri="{FF2B5EF4-FFF2-40B4-BE49-F238E27FC236}">
                <a16:creationId xmlns:a16="http://schemas.microsoft.com/office/drawing/2014/main" id="{F896544B-6044-4EE4-A72B-1048C657CE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8000" y="3429000"/>
            <a:ext cx="720000" cy="720000"/>
          </a:xfrm>
          <a:prstGeom prst="rect">
            <a:avLst/>
          </a:prstGeom>
        </p:spPr>
      </p:pic>
      <p:pic>
        <p:nvPicPr>
          <p:cNvPr id="19" name="رسم 18" descr="علامة تأشير">
            <a:extLst>
              <a:ext uri="{FF2B5EF4-FFF2-40B4-BE49-F238E27FC236}">
                <a16:creationId xmlns:a16="http://schemas.microsoft.com/office/drawing/2014/main" id="{5CE19342-D98A-4B37-9E1D-0FB3B3C96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0191" y="5590720"/>
            <a:ext cx="720000" cy="720000"/>
          </a:xfrm>
          <a:prstGeom prst="rect">
            <a:avLst/>
          </a:prstGeom>
        </p:spPr>
      </p:pic>
      <p:sp>
        <p:nvSpPr>
          <p:cNvPr id="20" name="مستطيل 19">
            <a:extLst>
              <a:ext uri="{FF2B5EF4-FFF2-40B4-BE49-F238E27FC236}">
                <a16:creationId xmlns:a16="http://schemas.microsoft.com/office/drawing/2014/main" id="{A0D93BB8-A41D-4DDC-8822-AB7293D1E4CD}"/>
              </a:ext>
            </a:extLst>
          </p:cNvPr>
          <p:cNvSpPr/>
          <p:nvPr/>
        </p:nvSpPr>
        <p:spPr>
          <a:xfrm>
            <a:off x="6786880" y="2352040"/>
            <a:ext cx="791120" cy="71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94BA6B17-B773-41C4-81FD-2CCE1EDAC2D1}"/>
              </a:ext>
            </a:extLst>
          </p:cNvPr>
          <p:cNvSpPr/>
          <p:nvPr/>
        </p:nvSpPr>
        <p:spPr>
          <a:xfrm>
            <a:off x="4358640" y="2352040"/>
            <a:ext cx="2132920" cy="71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a:extLst>
              <a:ext uri="{FF2B5EF4-FFF2-40B4-BE49-F238E27FC236}">
                <a16:creationId xmlns:a16="http://schemas.microsoft.com/office/drawing/2014/main" id="{76112E8A-A151-476A-B2DB-475F4080828D}"/>
              </a:ext>
            </a:extLst>
          </p:cNvPr>
          <p:cNvSpPr/>
          <p:nvPr/>
        </p:nvSpPr>
        <p:spPr>
          <a:xfrm>
            <a:off x="6800782" y="3415280"/>
            <a:ext cx="791120" cy="71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E5514EE2-4D0B-4D13-89D4-1F82EC80890D}"/>
              </a:ext>
            </a:extLst>
          </p:cNvPr>
          <p:cNvSpPr/>
          <p:nvPr/>
        </p:nvSpPr>
        <p:spPr>
          <a:xfrm>
            <a:off x="6800782" y="4550144"/>
            <a:ext cx="757238" cy="71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8C1224ED-6D7B-4225-95CD-8D616DB30F3C}"/>
              </a:ext>
            </a:extLst>
          </p:cNvPr>
          <p:cNvSpPr/>
          <p:nvPr/>
        </p:nvSpPr>
        <p:spPr>
          <a:xfrm>
            <a:off x="4368630" y="4412320"/>
            <a:ext cx="2132920" cy="9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0020FB46-A975-4BF1-8EDA-769403B1818E}"/>
              </a:ext>
            </a:extLst>
          </p:cNvPr>
          <p:cNvSpPr/>
          <p:nvPr/>
        </p:nvSpPr>
        <p:spPr>
          <a:xfrm>
            <a:off x="6746239" y="5491500"/>
            <a:ext cx="904751" cy="71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30033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grpId="0" nodeType="clickEffect">
                                  <p:stCondLst>
                                    <p:cond delay="0"/>
                                  </p:stCondLst>
                                  <p:childTnLst>
                                    <p:animEffect transition="out" filter="wipe(right)">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ستطيل 22">
            <a:extLst>
              <a:ext uri="{FF2B5EF4-FFF2-40B4-BE49-F238E27FC236}">
                <a16:creationId xmlns:a16="http://schemas.microsoft.com/office/drawing/2014/main" id="{216E8749-58E2-4CA7-BCA9-E5587F1A0A6A}"/>
              </a:ext>
            </a:extLst>
          </p:cNvPr>
          <p:cNvSpPr/>
          <p:nvPr/>
        </p:nvSpPr>
        <p:spPr>
          <a:xfrm>
            <a:off x="120460" y="3849243"/>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المنشط للجسم الأصفر (</a:t>
            </a:r>
            <a:r>
              <a:rPr lang="en-US" sz="3600" b="0" cap="none" spc="0" dirty="0">
                <a:ln w="0"/>
                <a:solidFill>
                  <a:schemeClr val="tx1"/>
                </a:solidFill>
                <a:effectLst>
                  <a:outerShdw blurRad="38100" dist="19050" dir="2700000" algn="tl" rotWithShape="0">
                    <a:schemeClr val="dk1">
                      <a:alpha val="40000"/>
                    </a:schemeClr>
                  </a:outerShdw>
                </a:effectLst>
              </a:rPr>
              <a:t>LH</a:t>
            </a: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21" name="مستطيل 20">
            <a:extLst>
              <a:ext uri="{FF2B5EF4-FFF2-40B4-BE49-F238E27FC236}">
                <a16:creationId xmlns:a16="http://schemas.microsoft.com/office/drawing/2014/main" id="{8FA55FC8-9736-4DE7-8BC3-7562B4EECD3E}"/>
              </a:ext>
            </a:extLst>
          </p:cNvPr>
          <p:cNvSpPr/>
          <p:nvPr/>
        </p:nvSpPr>
        <p:spPr>
          <a:xfrm>
            <a:off x="4691920" y="3859798"/>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المنشط للحوصلة (</a:t>
            </a:r>
            <a:r>
              <a:rPr lang="en-US" sz="3600" b="0" cap="none" spc="0" dirty="0">
                <a:ln w="0"/>
                <a:solidFill>
                  <a:schemeClr val="tx1"/>
                </a:solidFill>
                <a:effectLst>
                  <a:outerShdw blurRad="38100" dist="19050" dir="2700000" algn="tl" rotWithShape="0">
                    <a:schemeClr val="dk1">
                      <a:alpha val="40000"/>
                    </a:schemeClr>
                  </a:outerShdw>
                </a:effectLst>
              </a:rPr>
              <a:t>FSH</a:t>
            </a: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20" name="مستطيل 19">
            <a:extLst>
              <a:ext uri="{FF2B5EF4-FFF2-40B4-BE49-F238E27FC236}">
                <a16:creationId xmlns:a16="http://schemas.microsoft.com/office/drawing/2014/main" id="{A1F2E42F-1C04-4AD9-AA10-483D53FC1AA0}"/>
              </a:ext>
            </a:extLst>
          </p:cNvPr>
          <p:cNvSpPr/>
          <p:nvPr/>
        </p:nvSpPr>
        <p:spPr>
          <a:xfrm>
            <a:off x="2611120" y="2305133"/>
            <a:ext cx="5411199"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تفرز هرمونين ينتقلان بواسطة الدم إلى خلايا المبيض ويحفزها للإفراز</a:t>
            </a:r>
          </a:p>
        </p:txBody>
      </p:sp>
      <p:sp>
        <p:nvSpPr>
          <p:cNvPr id="19" name="مستطيل 18">
            <a:extLst>
              <a:ext uri="{FF2B5EF4-FFF2-40B4-BE49-F238E27FC236}">
                <a16:creationId xmlns:a16="http://schemas.microsoft.com/office/drawing/2014/main" id="{67829DF5-8E30-4BC1-8DCB-E2DF3B4C7D60}"/>
              </a:ext>
            </a:extLst>
          </p:cNvPr>
          <p:cNvSpPr/>
          <p:nvPr/>
        </p:nvSpPr>
        <p:spPr>
          <a:xfrm>
            <a:off x="3066320" y="966663"/>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تفرز هرمون يحفز الفص الامامي لإفراز </a:t>
            </a:r>
            <a:r>
              <a:rPr lang="ar-SA" sz="3600" b="0" cap="none" spc="0" dirty="0" err="1">
                <a:ln w="0"/>
                <a:solidFill>
                  <a:schemeClr val="tx1"/>
                </a:solidFill>
                <a:effectLst>
                  <a:outerShdw blurRad="38100" dist="19050" dir="2700000" algn="tl" rotWithShape="0">
                    <a:schemeClr val="dk1">
                      <a:alpha val="40000"/>
                    </a:schemeClr>
                  </a:outerShdw>
                </a:effectLst>
              </a:rPr>
              <a:t>الهرونات</a:t>
            </a:r>
            <a:r>
              <a:rPr lang="ar-SA" sz="3600" b="0" cap="none" spc="0" dirty="0">
                <a:ln w="0"/>
                <a:solidFill>
                  <a:schemeClr val="tx1"/>
                </a:solidFill>
                <a:effectLst>
                  <a:outerShdw blurRad="38100" dist="19050" dir="2700000" algn="tl" rotWithShape="0">
                    <a:schemeClr val="dk1">
                      <a:alpha val="40000"/>
                    </a:schemeClr>
                  </a:outerShdw>
                </a:effectLst>
              </a:rPr>
              <a:t> </a:t>
            </a:r>
          </a:p>
        </p:txBody>
      </p:sp>
      <p:sp>
        <p:nvSpPr>
          <p:cNvPr id="2" name="مستطيل 1">
            <a:extLst>
              <a:ext uri="{FF2B5EF4-FFF2-40B4-BE49-F238E27FC236}">
                <a16:creationId xmlns:a16="http://schemas.microsoft.com/office/drawing/2014/main" id="{3138AF89-2BDE-47FA-9467-83D9AF4025C4}"/>
              </a:ext>
            </a:extLst>
          </p:cNvPr>
          <p:cNvSpPr/>
          <p:nvPr/>
        </p:nvSpPr>
        <p:spPr>
          <a:xfrm>
            <a:off x="9263380" y="2116192"/>
            <a:ext cx="2609850" cy="4524315"/>
          </a:xfrm>
          <a:prstGeom prst="rect">
            <a:avLst/>
          </a:prstGeom>
          <a:solidFill>
            <a:srgbClr val="B3EBFF"/>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بالتعاون مع زملائك في المجموعة أقرأ في كتابك المقرر عن الهرمونات الأنثوية  ثم اكمل المخطط السهمي التالية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31597642-A229-4489-8CA9-E400E73398A9}"/>
              </a:ext>
            </a:extLst>
          </p:cNvPr>
          <p:cNvSpPr/>
          <p:nvPr/>
        </p:nvSpPr>
        <p:spPr>
          <a:xfrm>
            <a:off x="3082559" y="166771"/>
            <a:ext cx="4320000" cy="646331"/>
          </a:xfrm>
          <a:prstGeom prst="rect">
            <a:avLst/>
          </a:prstGeom>
          <a:solidFill>
            <a:srgbClr val="8FF99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منطقة تحت المهاد </a:t>
            </a:r>
          </a:p>
        </p:txBody>
      </p:sp>
      <p:sp>
        <p:nvSpPr>
          <p:cNvPr id="4" name="مستطيل 3">
            <a:extLst>
              <a:ext uri="{FF2B5EF4-FFF2-40B4-BE49-F238E27FC236}">
                <a16:creationId xmlns:a16="http://schemas.microsoft.com/office/drawing/2014/main" id="{57B5DCF5-6488-4BCB-95F7-1DD3E5865157}"/>
              </a:ext>
            </a:extLst>
          </p:cNvPr>
          <p:cNvSpPr/>
          <p:nvPr/>
        </p:nvSpPr>
        <p:spPr>
          <a:xfrm>
            <a:off x="3066320" y="966663"/>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تفرز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155E2104-E65D-435C-800E-51A56B13D444}"/>
              </a:ext>
            </a:extLst>
          </p:cNvPr>
          <p:cNvSpPr/>
          <p:nvPr/>
        </p:nvSpPr>
        <p:spPr>
          <a:xfrm>
            <a:off x="2611120" y="2302027"/>
            <a:ext cx="5455919"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يفرز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31597642-A229-4489-8CA9-E400E73398A9}"/>
              </a:ext>
            </a:extLst>
          </p:cNvPr>
          <p:cNvSpPr/>
          <p:nvPr/>
        </p:nvSpPr>
        <p:spPr>
          <a:xfrm>
            <a:off x="4691920" y="3859798"/>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AFDA4C9A-B0EC-49A1-82B7-DD25FE4073D3}"/>
              </a:ext>
            </a:extLst>
          </p:cNvPr>
          <p:cNvSpPr/>
          <p:nvPr/>
        </p:nvSpPr>
        <p:spPr>
          <a:xfrm>
            <a:off x="120460" y="3849243"/>
            <a:ext cx="4320000" cy="1200329"/>
          </a:xfrm>
          <a:prstGeom prst="rect">
            <a:avLst/>
          </a:prstGeom>
          <a:solidFill>
            <a:srgbClr val="8FF99C"/>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هرمون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F31E9805-DB96-474D-A2E0-1A842A780031}"/>
              </a:ext>
            </a:extLst>
          </p:cNvPr>
          <p:cNvSpPr/>
          <p:nvPr/>
        </p:nvSpPr>
        <p:spPr>
          <a:xfrm>
            <a:off x="2904300" y="5508542"/>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ينشطان انتاج هرموني البروجسترون والاستروجين </a:t>
            </a:r>
          </a:p>
        </p:txBody>
      </p:sp>
      <p:sp>
        <p:nvSpPr>
          <p:cNvPr id="12" name="سهم: لأسفل 11">
            <a:extLst>
              <a:ext uri="{FF2B5EF4-FFF2-40B4-BE49-F238E27FC236}">
                <a16:creationId xmlns:a16="http://schemas.microsoft.com/office/drawing/2014/main" id="{56C64618-1AD0-4265-A474-AC7EE89D79FC}"/>
              </a:ext>
            </a:extLst>
          </p:cNvPr>
          <p:cNvSpPr/>
          <p:nvPr/>
        </p:nvSpPr>
        <p:spPr>
          <a:xfrm>
            <a:off x="4978399" y="681754"/>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3" name="سهم: لأسفل 12">
            <a:extLst>
              <a:ext uri="{FF2B5EF4-FFF2-40B4-BE49-F238E27FC236}">
                <a16:creationId xmlns:a16="http://schemas.microsoft.com/office/drawing/2014/main" id="{624024BB-C317-4AFE-80F3-E5B1912E4BA7}"/>
              </a:ext>
            </a:extLst>
          </p:cNvPr>
          <p:cNvSpPr/>
          <p:nvPr/>
        </p:nvSpPr>
        <p:spPr>
          <a:xfrm>
            <a:off x="4978399" y="2061097"/>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4" name="سهم: لأسفل 13">
            <a:extLst>
              <a:ext uri="{FF2B5EF4-FFF2-40B4-BE49-F238E27FC236}">
                <a16:creationId xmlns:a16="http://schemas.microsoft.com/office/drawing/2014/main" id="{B66565C2-6EBF-43DB-8970-78D6343FD0B3}"/>
              </a:ext>
            </a:extLst>
          </p:cNvPr>
          <p:cNvSpPr/>
          <p:nvPr/>
        </p:nvSpPr>
        <p:spPr>
          <a:xfrm>
            <a:off x="6587760" y="3495107"/>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5" name="سهم: لأسفل 14">
            <a:extLst>
              <a:ext uri="{FF2B5EF4-FFF2-40B4-BE49-F238E27FC236}">
                <a16:creationId xmlns:a16="http://schemas.microsoft.com/office/drawing/2014/main" id="{11F61861-6688-4BF5-BC1E-137EA84510EA}"/>
              </a:ext>
            </a:extLst>
          </p:cNvPr>
          <p:cNvSpPr/>
          <p:nvPr/>
        </p:nvSpPr>
        <p:spPr>
          <a:xfrm>
            <a:off x="3354110" y="3512494"/>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6" name="سهم: لأسفل 15">
            <a:extLst>
              <a:ext uri="{FF2B5EF4-FFF2-40B4-BE49-F238E27FC236}">
                <a16:creationId xmlns:a16="http://schemas.microsoft.com/office/drawing/2014/main" id="{FC1C5464-DDC6-4B8A-9AB5-766E6213FD3B}"/>
              </a:ext>
            </a:extLst>
          </p:cNvPr>
          <p:cNvSpPr/>
          <p:nvPr/>
        </p:nvSpPr>
        <p:spPr>
          <a:xfrm>
            <a:off x="6614700" y="5033721"/>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7" name="سهم: لأسفل 16">
            <a:extLst>
              <a:ext uri="{FF2B5EF4-FFF2-40B4-BE49-F238E27FC236}">
                <a16:creationId xmlns:a16="http://schemas.microsoft.com/office/drawing/2014/main" id="{6037B350-1486-40B8-84F5-49934E9B1789}"/>
              </a:ext>
            </a:extLst>
          </p:cNvPr>
          <p:cNvSpPr/>
          <p:nvPr/>
        </p:nvSpPr>
        <p:spPr>
          <a:xfrm>
            <a:off x="3312200" y="5064201"/>
            <a:ext cx="528320" cy="42525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689D7407-3215-4BF9-949C-CB7026926E41}"/>
              </a:ext>
            </a:extLst>
          </p:cNvPr>
          <p:cNvSpPr/>
          <p:nvPr/>
        </p:nvSpPr>
        <p:spPr>
          <a:xfrm>
            <a:off x="2904300" y="5509778"/>
            <a:ext cx="4320000" cy="120032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600" b="0" cap="none" spc="0" dirty="0">
                <a:ln w="0"/>
                <a:solidFill>
                  <a:schemeClr val="tx1"/>
                </a:solidFill>
                <a:effectLst>
                  <a:outerShdw blurRad="38100" dist="19050" dir="2700000" algn="tl" rotWithShape="0">
                    <a:schemeClr val="dk1">
                      <a:alpha val="40000"/>
                    </a:schemeClr>
                  </a:outerShdw>
                </a:effectLst>
              </a:rPr>
              <a:t>ينشط .........................</a:t>
            </a:r>
          </a:p>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27" name="Picture 2" descr="ÙØªÙØ¬Ø© Ø¨Ø­Ø« Ø§ÙØµÙØ± Ø¹Ù âªKnowledge Mapâ¬â">
            <a:extLst>
              <a:ext uri="{FF2B5EF4-FFF2-40B4-BE49-F238E27FC236}">
                <a16:creationId xmlns:a16="http://schemas.microsoft.com/office/drawing/2014/main" id="{1F47E74E-FA41-4F11-BFCB-9C60D5336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7614" y="26630"/>
            <a:ext cx="2609850" cy="201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59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05EA403-1C2D-4DB0-87AC-C0FDE320A6DC}"/>
              </a:ext>
            </a:extLst>
          </p:cNvPr>
          <p:cNvSpPr/>
          <p:nvPr/>
        </p:nvSpPr>
        <p:spPr>
          <a:xfrm>
            <a:off x="5720080" y="680988"/>
            <a:ext cx="6111238" cy="1569660"/>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أكتب قائمة ببعض من مظاهر البلوغ الثانوية عند الإناث </a:t>
            </a:r>
          </a:p>
        </p:txBody>
      </p:sp>
      <p:sp>
        <p:nvSpPr>
          <p:cNvPr id="3" name="مستطيل 2">
            <a:extLst>
              <a:ext uri="{FF2B5EF4-FFF2-40B4-BE49-F238E27FC236}">
                <a16:creationId xmlns:a16="http://schemas.microsoft.com/office/drawing/2014/main" id="{1F96A2A2-AEAA-4FCA-9B3B-FD159C5494A2}"/>
              </a:ext>
            </a:extLst>
          </p:cNvPr>
          <p:cNvSpPr/>
          <p:nvPr/>
        </p:nvSpPr>
        <p:spPr>
          <a:xfrm>
            <a:off x="5720080" y="2527925"/>
            <a:ext cx="6111238" cy="3785652"/>
          </a:xfrm>
          <a:prstGeom prst="rect">
            <a:avLst/>
          </a:prstGeom>
          <a:solidFill>
            <a:srgbClr val="BAE18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1ـ زيادة تركيز الأنسجة الدهنية</a:t>
            </a:r>
          </a:p>
          <a:p>
            <a:pPr algn="ctr"/>
            <a:r>
              <a:rPr lang="ar-SA" sz="4800" b="0" cap="none" spc="0" dirty="0">
                <a:ln w="0"/>
                <a:solidFill>
                  <a:schemeClr val="tx1"/>
                </a:solidFill>
                <a:effectLst>
                  <a:outerShdw blurRad="38100" dist="19050" dir="2700000" algn="tl" rotWithShape="0">
                    <a:schemeClr val="dk1">
                      <a:alpha val="40000"/>
                    </a:schemeClr>
                  </a:outerShdw>
                </a:effectLst>
              </a:rPr>
              <a:t>2ـ اتساع عظام الحوض </a:t>
            </a:r>
          </a:p>
          <a:p>
            <a:pPr algn="ctr"/>
            <a:r>
              <a:rPr lang="ar-SA" sz="4800" dirty="0">
                <a:ln w="0"/>
                <a:effectLst>
                  <a:outerShdw blurRad="38100" dist="19050" dir="2700000" algn="tl" rotWithShape="0">
                    <a:schemeClr val="dk1">
                      <a:alpha val="40000"/>
                    </a:schemeClr>
                  </a:outerShdw>
                </a:effectLst>
              </a:rPr>
              <a:t>3ـ نمو الثدي </a:t>
            </a:r>
          </a:p>
          <a:p>
            <a:pPr algn="ctr"/>
            <a:r>
              <a:rPr lang="ar-SA" sz="4800" b="0" cap="none" spc="0" dirty="0">
                <a:ln w="0"/>
                <a:solidFill>
                  <a:schemeClr val="tx1"/>
                </a:solidFill>
                <a:effectLst>
                  <a:outerShdw blurRad="38100" dist="19050" dir="2700000" algn="tl" rotWithShape="0">
                    <a:schemeClr val="dk1">
                      <a:alpha val="40000"/>
                    </a:schemeClr>
                  </a:outerShdw>
                </a:effectLst>
              </a:rPr>
              <a:t>4ـ الحيض </a:t>
            </a:r>
          </a:p>
        </p:txBody>
      </p:sp>
      <p:sp>
        <p:nvSpPr>
          <p:cNvPr id="5" name="مستطيل 4">
            <a:extLst>
              <a:ext uri="{FF2B5EF4-FFF2-40B4-BE49-F238E27FC236}">
                <a16:creationId xmlns:a16="http://schemas.microsoft.com/office/drawing/2014/main" id="{E4714983-ABF5-4F6D-BA25-2D3C4323AF86}"/>
              </a:ext>
            </a:extLst>
          </p:cNvPr>
          <p:cNvSpPr/>
          <p:nvPr/>
        </p:nvSpPr>
        <p:spPr>
          <a:xfrm>
            <a:off x="5730240" y="2527151"/>
            <a:ext cx="6111238" cy="3785652"/>
          </a:xfrm>
          <a:prstGeom prst="rect">
            <a:avLst/>
          </a:prstGeom>
          <a:solidFill>
            <a:srgbClr val="BAE18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1ـ ...............................</a:t>
            </a:r>
          </a:p>
          <a:p>
            <a:pPr algn="ctr"/>
            <a:r>
              <a:rPr lang="ar-SA" sz="4800" dirty="0">
                <a:ln w="0"/>
                <a:effectLst>
                  <a:outerShdw blurRad="38100" dist="19050" dir="2700000" algn="tl" rotWithShape="0">
                    <a:schemeClr val="dk1">
                      <a:alpha val="40000"/>
                    </a:schemeClr>
                  </a:outerShdw>
                </a:effectLst>
              </a:rPr>
              <a:t>..................................</a:t>
            </a:r>
          </a:p>
          <a:p>
            <a:pPr algn="ctr"/>
            <a:r>
              <a:rPr lang="ar-SA" sz="4800" b="0" cap="none" spc="0" dirty="0">
                <a:ln w="0"/>
                <a:solidFill>
                  <a:schemeClr val="tx1"/>
                </a:solidFill>
                <a:effectLst>
                  <a:outerShdw blurRad="38100" dist="19050" dir="2700000" algn="tl" rotWithShape="0">
                    <a:schemeClr val="dk1">
                      <a:alpha val="40000"/>
                    </a:schemeClr>
                  </a:outerShdw>
                </a:effectLst>
              </a:rPr>
              <a:t>2ـ ...............................</a:t>
            </a:r>
          </a:p>
          <a:p>
            <a:pPr algn="ctr"/>
            <a:r>
              <a:rPr lang="ar-SA" sz="4800" dirty="0">
                <a:ln w="0"/>
                <a:effectLst>
                  <a:outerShdw blurRad="38100" dist="19050" dir="2700000" algn="tl" rotWithShape="0">
                    <a:schemeClr val="dk1">
                      <a:alpha val="40000"/>
                    </a:schemeClr>
                  </a:outerShdw>
                </a:effectLst>
              </a:rPr>
              <a:t>3ـ ...............................</a:t>
            </a:r>
          </a:p>
          <a:p>
            <a:pPr algn="ctr"/>
            <a:r>
              <a:rPr lang="ar-SA" sz="4800" b="0" cap="none" spc="0" dirty="0">
                <a:ln w="0"/>
                <a:solidFill>
                  <a:schemeClr val="tx1"/>
                </a:solidFill>
                <a:effectLst>
                  <a:outerShdw blurRad="38100" dist="19050" dir="2700000" algn="tl" rotWithShape="0">
                    <a:schemeClr val="dk1">
                      <a:alpha val="40000"/>
                    </a:schemeClr>
                  </a:outerShdw>
                </a:effectLst>
              </a:rPr>
              <a:t>4ـ ...............................</a:t>
            </a:r>
          </a:p>
        </p:txBody>
      </p:sp>
      <p:pic>
        <p:nvPicPr>
          <p:cNvPr id="4" name="صورة 3">
            <a:extLst>
              <a:ext uri="{FF2B5EF4-FFF2-40B4-BE49-F238E27FC236}">
                <a16:creationId xmlns:a16="http://schemas.microsoft.com/office/drawing/2014/main" id="{94EE7484-537A-44E9-8B10-685C72C323E7}"/>
              </a:ext>
            </a:extLst>
          </p:cNvPr>
          <p:cNvPicPr>
            <a:picLocks noChangeAspect="1"/>
          </p:cNvPicPr>
          <p:nvPr/>
        </p:nvPicPr>
        <p:blipFill>
          <a:blip r:embed="rId2"/>
          <a:stretch>
            <a:fillRect/>
          </a:stretch>
        </p:blipFill>
        <p:spPr>
          <a:xfrm>
            <a:off x="223520" y="213360"/>
            <a:ext cx="5331460" cy="6309360"/>
          </a:xfrm>
          <a:prstGeom prst="rect">
            <a:avLst/>
          </a:prstGeom>
        </p:spPr>
      </p:pic>
    </p:spTree>
    <p:extLst>
      <p:ext uri="{BB962C8B-B14F-4D97-AF65-F5344CB8AC3E}">
        <p14:creationId xmlns:p14="http://schemas.microsoft.com/office/powerpoint/2010/main" val="21793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7FAE675-001D-481E-9ABC-069CDCC0267D}"/>
              </a:ext>
            </a:extLst>
          </p:cNvPr>
          <p:cNvSpPr/>
          <p:nvPr/>
        </p:nvSpPr>
        <p:spPr>
          <a:xfrm>
            <a:off x="629920" y="145152"/>
            <a:ext cx="11182350" cy="1446550"/>
          </a:xfrm>
          <a:prstGeom prst="rect">
            <a:avLst/>
          </a:prstGeom>
          <a:solidFill>
            <a:srgbClr val="B3EBFF"/>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شاهد الأفلام التالية للتعرف على مراحل تكوين الحيوانات المنوية والبويضات ثم ارسم مخطط يوضح تلك المراحل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4C687251-1FF0-45C6-BF71-3ACE22DB0820}"/>
              </a:ext>
            </a:extLst>
          </p:cNvPr>
          <p:cNvPicPr>
            <a:picLocks noChangeAspect="1"/>
          </p:cNvPicPr>
          <p:nvPr/>
        </p:nvPicPr>
        <p:blipFill>
          <a:blip r:embed="rId2"/>
          <a:stretch>
            <a:fillRect/>
          </a:stretch>
        </p:blipFill>
        <p:spPr>
          <a:xfrm>
            <a:off x="6258560" y="1727200"/>
            <a:ext cx="5553710" cy="4985648"/>
          </a:xfrm>
          <a:prstGeom prst="rect">
            <a:avLst/>
          </a:prstGeom>
        </p:spPr>
      </p:pic>
      <p:pic>
        <p:nvPicPr>
          <p:cNvPr id="4" name="صورة 3">
            <a:extLst>
              <a:ext uri="{FF2B5EF4-FFF2-40B4-BE49-F238E27FC236}">
                <a16:creationId xmlns:a16="http://schemas.microsoft.com/office/drawing/2014/main" id="{29EEFD03-3C9D-4F01-8CFE-3C2D05ECC6F7}"/>
              </a:ext>
            </a:extLst>
          </p:cNvPr>
          <p:cNvPicPr>
            <a:picLocks noChangeAspect="1"/>
          </p:cNvPicPr>
          <p:nvPr/>
        </p:nvPicPr>
        <p:blipFill>
          <a:blip r:embed="rId3"/>
          <a:stretch>
            <a:fillRect/>
          </a:stretch>
        </p:blipFill>
        <p:spPr>
          <a:xfrm>
            <a:off x="379730" y="1727200"/>
            <a:ext cx="5634990" cy="4985648"/>
          </a:xfrm>
          <a:prstGeom prst="rect">
            <a:avLst/>
          </a:prstGeom>
        </p:spPr>
      </p:pic>
      <p:cxnSp>
        <p:nvCxnSpPr>
          <p:cNvPr id="6" name="رابط مستقيم 5">
            <a:extLst>
              <a:ext uri="{FF2B5EF4-FFF2-40B4-BE49-F238E27FC236}">
                <a16:creationId xmlns:a16="http://schemas.microsoft.com/office/drawing/2014/main" id="{1DF97B39-C975-448E-9B05-09E636491C3E}"/>
              </a:ext>
            </a:extLst>
          </p:cNvPr>
          <p:cNvCxnSpPr/>
          <p:nvPr/>
        </p:nvCxnSpPr>
        <p:spPr>
          <a:xfrm>
            <a:off x="6014720" y="1727200"/>
            <a:ext cx="0" cy="4985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763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كوين الحيوانات المنوية  Spermatogenesis">
            <a:hlinkClick r:id="" action="ppaction://media"/>
            <a:extLst>
              <a:ext uri="{FF2B5EF4-FFF2-40B4-BE49-F238E27FC236}">
                <a16:creationId xmlns:a16="http://schemas.microsoft.com/office/drawing/2014/main" id="{4AF2E405-71A5-416A-AA3A-94782065DC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 y="91440"/>
            <a:ext cx="11440160" cy="6675120"/>
          </a:xfrm>
          <a:prstGeom prst="rect">
            <a:avLst/>
          </a:prstGeom>
        </p:spPr>
      </p:pic>
      <p:sp>
        <p:nvSpPr>
          <p:cNvPr id="3" name="مستطيل 2">
            <a:extLst>
              <a:ext uri="{FF2B5EF4-FFF2-40B4-BE49-F238E27FC236}">
                <a16:creationId xmlns:a16="http://schemas.microsoft.com/office/drawing/2014/main" id="{D27200CA-1E06-4D55-A24C-90984FEBB01B}"/>
              </a:ext>
            </a:extLst>
          </p:cNvPr>
          <p:cNvSpPr/>
          <p:nvPr/>
        </p:nvSpPr>
        <p:spPr>
          <a:xfrm rot="5400000">
            <a:off x="8904654" y="3054013"/>
            <a:ext cx="5909232" cy="523220"/>
          </a:xfrm>
          <a:prstGeom prst="rect">
            <a:avLst/>
          </a:prstGeom>
          <a:solidFill>
            <a:srgbClr val="93E3FF"/>
          </a:solid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انقر هنا لمشاهدة مراحل تكون الحيوانات المنوية</a:t>
            </a:r>
          </a:p>
        </p:txBody>
      </p:sp>
    </p:spTree>
    <p:extLst>
      <p:ext uri="{BB962C8B-B14F-4D97-AF65-F5344CB8AC3E}">
        <p14:creationId xmlns:p14="http://schemas.microsoft.com/office/powerpoint/2010/main" val="24621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D27200CA-1E06-4D55-A24C-90984FEBB01B}"/>
              </a:ext>
            </a:extLst>
          </p:cNvPr>
          <p:cNvSpPr/>
          <p:nvPr/>
        </p:nvSpPr>
        <p:spPr>
          <a:xfrm rot="5400000">
            <a:off x="8904654" y="3054013"/>
            <a:ext cx="5909232" cy="523220"/>
          </a:xfrm>
          <a:prstGeom prst="rect">
            <a:avLst/>
          </a:prstGeom>
          <a:solidFill>
            <a:srgbClr val="93E3FF"/>
          </a:solid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انقر هنا لمشاهدة مراحل تكون البويضات</a:t>
            </a:r>
          </a:p>
        </p:txBody>
      </p:sp>
      <p:pic>
        <p:nvPicPr>
          <p:cNvPr id="4" name="تكوين البويضات  Ovogenesis">
            <a:hlinkClick r:id="" action="ppaction://media"/>
            <a:extLst>
              <a:ext uri="{FF2B5EF4-FFF2-40B4-BE49-F238E27FC236}">
                <a16:creationId xmlns:a16="http://schemas.microsoft.com/office/drawing/2014/main" id="{40B3BDBB-8AC6-4943-9A08-AC104F935B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 y="106680"/>
            <a:ext cx="11440160" cy="6639560"/>
          </a:xfrm>
          <a:prstGeom prst="rect">
            <a:avLst/>
          </a:prstGeom>
        </p:spPr>
      </p:pic>
    </p:spTree>
    <p:extLst>
      <p:ext uri="{BB962C8B-B14F-4D97-AF65-F5344CB8AC3E}">
        <p14:creationId xmlns:p14="http://schemas.microsoft.com/office/powerpoint/2010/main" val="28620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432FAE2-C4FB-4896-9BDE-4DCC6E082DE9}"/>
              </a:ext>
            </a:extLst>
          </p:cNvPr>
          <p:cNvSpPr/>
          <p:nvPr/>
        </p:nvSpPr>
        <p:spPr>
          <a:xfrm>
            <a:off x="2377439" y="167005"/>
            <a:ext cx="9725505" cy="1200329"/>
          </a:xfrm>
          <a:prstGeom prst="rect">
            <a:avLst/>
          </a:prstGeom>
          <a:solidFill>
            <a:srgbClr val="8FF99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اقرأ في كتابكـِ المقرر عن انتاج الخلايا الجنسية ثم أكمل جدول المقارنة التالية </a:t>
            </a:r>
          </a:p>
        </p:txBody>
      </p:sp>
      <p:graphicFrame>
        <p:nvGraphicFramePr>
          <p:cNvPr id="3" name="جدول 2">
            <a:extLst>
              <a:ext uri="{FF2B5EF4-FFF2-40B4-BE49-F238E27FC236}">
                <a16:creationId xmlns:a16="http://schemas.microsoft.com/office/drawing/2014/main" id="{6AF53B38-DCB6-4AC9-9E41-07C4F14FB86B}"/>
              </a:ext>
            </a:extLst>
          </p:cNvPr>
          <p:cNvGraphicFramePr>
            <a:graphicFrameLocks noGrp="1"/>
          </p:cNvGraphicFramePr>
          <p:nvPr>
            <p:extLst>
              <p:ext uri="{D42A27DB-BD31-4B8C-83A1-F6EECF244321}">
                <p14:modId xmlns:p14="http://schemas.microsoft.com/office/powerpoint/2010/main" val="2441162902"/>
              </p:ext>
            </p:extLst>
          </p:nvPr>
        </p:nvGraphicFramePr>
        <p:xfrm>
          <a:off x="2350960" y="1481666"/>
          <a:ext cx="9648000" cy="4754880"/>
        </p:xfrm>
        <a:graphic>
          <a:graphicData uri="http://schemas.openxmlformats.org/drawingml/2006/table">
            <a:tbl>
              <a:tblPr rtl="1" firstRow="1" bandRow="1">
                <a:tableStyleId>{5C22544A-7EE6-4342-B048-85BDC9FD1C3A}</a:tableStyleId>
              </a:tblPr>
              <a:tblGrid>
                <a:gridCol w="1800000">
                  <a:extLst>
                    <a:ext uri="{9D8B030D-6E8A-4147-A177-3AD203B41FA5}">
                      <a16:colId xmlns:a16="http://schemas.microsoft.com/office/drawing/2014/main" val="4294259257"/>
                    </a:ext>
                  </a:extLst>
                </a:gridCol>
                <a:gridCol w="3924000">
                  <a:extLst>
                    <a:ext uri="{9D8B030D-6E8A-4147-A177-3AD203B41FA5}">
                      <a16:colId xmlns:a16="http://schemas.microsoft.com/office/drawing/2014/main" val="1407785799"/>
                    </a:ext>
                  </a:extLst>
                </a:gridCol>
                <a:gridCol w="3924000">
                  <a:extLst>
                    <a:ext uri="{9D8B030D-6E8A-4147-A177-3AD203B41FA5}">
                      <a16:colId xmlns:a16="http://schemas.microsoft.com/office/drawing/2014/main" val="227280589"/>
                    </a:ext>
                  </a:extLst>
                </a:gridCol>
              </a:tblGrid>
              <a:tr h="370840">
                <a:tc>
                  <a:txBody>
                    <a:bodyPr/>
                    <a:lstStyle/>
                    <a:p>
                      <a:pPr algn="ct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انتاج الحيوانات المنوية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3E3FF"/>
                    </a:solidFill>
                  </a:tcPr>
                </a:tc>
                <a:tc>
                  <a:txBody>
                    <a:bodyPr/>
                    <a:lstStyle/>
                    <a:p>
                      <a:pPr algn="ctr" rtl="1"/>
                      <a:r>
                        <a:rPr lang="ar-SA" sz="3200" dirty="0">
                          <a:solidFill>
                            <a:schemeClr val="tx1"/>
                          </a:solidFill>
                        </a:rPr>
                        <a:t>انتاج البويضات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5020695"/>
                  </a:ext>
                </a:extLst>
              </a:tr>
              <a:tr h="370840">
                <a:tc>
                  <a:txBody>
                    <a:bodyPr/>
                    <a:lstStyle/>
                    <a:p>
                      <a:pPr algn="ctr" rtl="1"/>
                      <a:r>
                        <a:rPr lang="ar-SA" sz="3200" dirty="0">
                          <a:solidFill>
                            <a:schemeClr val="tx1"/>
                          </a:solidFill>
                        </a:rPr>
                        <a:t>مكان الإنتاج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FF99C"/>
                    </a:solidFill>
                  </a:tcPr>
                </a:tc>
                <a:tc>
                  <a:txBody>
                    <a:bodyPr/>
                    <a:lstStyle/>
                    <a:p>
                      <a:pPr algn="ctr" rtl="1"/>
                      <a:r>
                        <a:rPr lang="ar-SA" sz="3200" dirty="0">
                          <a:solidFill>
                            <a:schemeClr val="tx1"/>
                          </a:solidFill>
                        </a:rPr>
                        <a:t>تتكون في الانابيب المنوية في الخصية وتنضج في الحوصلة المنوية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المبيض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9951049"/>
                  </a:ext>
                </a:extLst>
              </a:tr>
              <a:tr h="370840">
                <a:tc>
                  <a:txBody>
                    <a:bodyPr/>
                    <a:lstStyle/>
                    <a:p>
                      <a:pPr algn="ctr" rtl="1"/>
                      <a:r>
                        <a:rPr lang="ar-SA" sz="3200" dirty="0">
                          <a:solidFill>
                            <a:schemeClr val="tx1"/>
                          </a:solidFill>
                        </a:rPr>
                        <a:t>بدا تكوينها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dirty="0">
                          <a:solidFill>
                            <a:schemeClr val="tx1"/>
                          </a:solidFill>
                        </a:rPr>
                        <a:t>يبدأ تكونها في مرحلة البلوغ وتستمر طوال عمر الذكر تقريبا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قبل الولادة فتخرج  الانثى ولديها العدد كامل من البويضات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401887"/>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dirty="0">
                          <a:solidFill>
                            <a:schemeClr val="tx1"/>
                          </a:solidFill>
                        </a:rPr>
                        <a:t>اعداد تكوينها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en-US" sz="3200" dirty="0">
                          <a:solidFill>
                            <a:schemeClr val="tx1"/>
                          </a:solidFill>
                        </a:rPr>
                        <a:t>200-100 </a:t>
                      </a:r>
                      <a:r>
                        <a:rPr lang="ar-SA" sz="3200" dirty="0">
                          <a:solidFill>
                            <a:schemeClr val="tx1"/>
                          </a:solidFill>
                        </a:rPr>
                        <a:t>مليون حيوان منوي كل يوم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dirty="0">
                          <a:solidFill>
                            <a:schemeClr val="tx1"/>
                          </a:solidFill>
                        </a:rPr>
                        <a:t>وتنضج بويضة عند بداية كل دورة حيض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102138"/>
                  </a:ext>
                </a:extLst>
              </a:tr>
            </a:tbl>
          </a:graphicData>
        </a:graphic>
      </p:graphicFrame>
      <p:pic>
        <p:nvPicPr>
          <p:cNvPr id="1026" name="Picture 2" descr="ØµÙØ±Ø© Ø°Ø§Øª ØµÙØ©">
            <a:extLst>
              <a:ext uri="{FF2B5EF4-FFF2-40B4-BE49-F238E27FC236}">
                <a16:creationId xmlns:a16="http://schemas.microsoft.com/office/drawing/2014/main" id="{6A501C94-07C5-4703-9331-84A6DD423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5541" y="2840249"/>
            <a:ext cx="4754880" cy="203771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C701227F-80CB-4EB4-8139-AB85BEB45E9D}"/>
              </a:ext>
            </a:extLst>
          </p:cNvPr>
          <p:cNvSpPr/>
          <p:nvPr/>
        </p:nvSpPr>
        <p:spPr>
          <a:xfrm>
            <a:off x="193041" y="167004"/>
            <a:ext cx="2105504" cy="1200329"/>
          </a:xfrm>
          <a:prstGeom prst="rect">
            <a:avLst/>
          </a:prstGeom>
          <a:solidFill>
            <a:srgbClr val="93E3FF"/>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مهارة المقارنة </a:t>
            </a:r>
          </a:p>
        </p:txBody>
      </p:sp>
      <p:sp>
        <p:nvSpPr>
          <p:cNvPr id="4" name="مستطيل 3">
            <a:extLst>
              <a:ext uri="{FF2B5EF4-FFF2-40B4-BE49-F238E27FC236}">
                <a16:creationId xmlns:a16="http://schemas.microsoft.com/office/drawing/2014/main" id="{98392D20-6941-4A20-8AA0-DD6533DA6307}"/>
              </a:ext>
            </a:extLst>
          </p:cNvPr>
          <p:cNvSpPr/>
          <p:nvPr/>
        </p:nvSpPr>
        <p:spPr>
          <a:xfrm>
            <a:off x="6420554" y="2123440"/>
            <a:ext cx="36068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6">
            <a:extLst>
              <a:ext uri="{FF2B5EF4-FFF2-40B4-BE49-F238E27FC236}">
                <a16:creationId xmlns:a16="http://schemas.microsoft.com/office/drawing/2014/main" id="{B1ADDAAD-7885-4C37-BE70-E64D2DF1B7A9}"/>
              </a:ext>
            </a:extLst>
          </p:cNvPr>
          <p:cNvSpPr/>
          <p:nvPr/>
        </p:nvSpPr>
        <p:spPr>
          <a:xfrm>
            <a:off x="2582357" y="2113280"/>
            <a:ext cx="36068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95418A5A-E847-4156-BC1C-2D672FC8984C}"/>
              </a:ext>
            </a:extLst>
          </p:cNvPr>
          <p:cNvSpPr/>
          <p:nvPr/>
        </p:nvSpPr>
        <p:spPr>
          <a:xfrm>
            <a:off x="6390640" y="3670332"/>
            <a:ext cx="368808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0F9D8C8D-87CA-4A3A-AB43-6D7FD80C650A}"/>
              </a:ext>
            </a:extLst>
          </p:cNvPr>
          <p:cNvSpPr/>
          <p:nvPr/>
        </p:nvSpPr>
        <p:spPr>
          <a:xfrm>
            <a:off x="2458719" y="3690652"/>
            <a:ext cx="36068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C2D75A8A-22C8-471B-9935-D4FB6958B237}"/>
              </a:ext>
            </a:extLst>
          </p:cNvPr>
          <p:cNvSpPr/>
          <p:nvPr/>
        </p:nvSpPr>
        <p:spPr>
          <a:xfrm>
            <a:off x="6471920" y="5227384"/>
            <a:ext cx="3606800" cy="93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8318DB81-AFFE-498F-817E-1907C75248DF}"/>
              </a:ext>
            </a:extLst>
          </p:cNvPr>
          <p:cNvSpPr/>
          <p:nvPr/>
        </p:nvSpPr>
        <p:spPr>
          <a:xfrm>
            <a:off x="2438399" y="5227384"/>
            <a:ext cx="3784601" cy="93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94123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88FF8F0-CF10-4308-B74B-A245C78FA6E9}"/>
              </a:ext>
            </a:extLst>
          </p:cNvPr>
          <p:cNvPicPr>
            <a:picLocks noChangeAspect="1"/>
          </p:cNvPicPr>
          <p:nvPr/>
        </p:nvPicPr>
        <p:blipFill>
          <a:blip r:embed="rId2"/>
          <a:stretch>
            <a:fillRect/>
          </a:stretch>
        </p:blipFill>
        <p:spPr>
          <a:xfrm>
            <a:off x="81280" y="361950"/>
            <a:ext cx="11917680" cy="6134100"/>
          </a:xfrm>
          <a:prstGeom prst="rect">
            <a:avLst/>
          </a:prstGeom>
        </p:spPr>
      </p:pic>
    </p:spTree>
    <p:extLst>
      <p:ext uri="{BB962C8B-B14F-4D97-AF65-F5344CB8AC3E}">
        <p14:creationId xmlns:p14="http://schemas.microsoft.com/office/powerpoint/2010/main" val="2728839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1184881-1CFE-4C5D-BA0A-6F26ED5E0964}"/>
              </a:ext>
            </a:extLst>
          </p:cNvPr>
          <p:cNvSpPr/>
          <p:nvPr/>
        </p:nvSpPr>
        <p:spPr>
          <a:xfrm>
            <a:off x="6217920" y="1264285"/>
            <a:ext cx="5641184" cy="4154984"/>
          </a:xfrm>
          <a:prstGeom prst="rect">
            <a:avLst/>
          </a:prstGeom>
          <a:solidFill>
            <a:srgbClr val="F6F6F6"/>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خلال مرحلة البلوغ تمر الأنثى </a:t>
            </a:r>
          </a:p>
          <a:p>
            <a:pPr algn="ctr"/>
            <a:r>
              <a:rPr lang="ar-SA" sz="4400" dirty="0">
                <a:ln w="0"/>
                <a:solidFill>
                  <a:srgbClr val="FF0000"/>
                </a:solidFill>
                <a:effectLst>
                  <a:outerShdw blurRad="38100" dist="19050" dir="2700000" algn="tl" rotWithShape="0">
                    <a:schemeClr val="dk1">
                      <a:alpha val="40000"/>
                    </a:schemeClr>
                  </a:outerShdw>
                </a:effectLst>
              </a:rPr>
              <a:t>(</a:t>
            </a:r>
            <a:r>
              <a:rPr lang="ar-SA" sz="4400" b="0" cap="none" spc="0" dirty="0">
                <a:ln w="0"/>
                <a:solidFill>
                  <a:srgbClr val="FF0000"/>
                </a:solidFill>
                <a:effectLst>
                  <a:outerShdw blurRad="38100" dist="19050" dir="2700000" algn="tl" rotWithShape="0">
                    <a:schemeClr val="dk1">
                      <a:alpha val="40000"/>
                    </a:schemeClr>
                  </a:outerShdw>
                </a:effectLst>
              </a:rPr>
              <a:t>بمجموعة من العمليات التي تحدث كل شهر تقريبا وتساعد على تهيئة جسم الأنثى للحمل) </a:t>
            </a:r>
          </a:p>
          <a:p>
            <a:pPr algn="ctr"/>
            <a:r>
              <a:rPr lang="ar-SA" sz="4400" dirty="0">
                <a:ln w="0"/>
                <a:effectLst>
                  <a:outerShdw blurRad="38100" dist="19050" dir="2700000" algn="tl" rotWithShape="0">
                    <a:schemeClr val="dk1">
                      <a:alpha val="40000"/>
                    </a:schemeClr>
                  </a:outerShdw>
                </a:effectLst>
              </a:rPr>
              <a:t>وتسمى هذه التغيرات </a:t>
            </a:r>
          </a:p>
          <a:p>
            <a:pPr algn="ctr"/>
            <a:r>
              <a:rPr lang="ar-SA" sz="4400" dirty="0">
                <a:ln w="0"/>
                <a:solidFill>
                  <a:schemeClr val="accent1"/>
                </a:solidFill>
                <a:effectLst>
                  <a:outerShdw blurRad="38100" dist="19050" dir="2700000" algn="tl" rotWithShape="0">
                    <a:schemeClr val="dk1">
                      <a:alpha val="40000"/>
                    </a:schemeClr>
                  </a:outerShdw>
                </a:effectLst>
              </a:rPr>
              <a:t>(بدورة الحيض)</a:t>
            </a:r>
            <a:r>
              <a:rPr lang="ar-SA" sz="3600" dirty="0">
                <a:ln w="0"/>
                <a:solidFill>
                  <a:schemeClr val="accent1"/>
                </a:solidFill>
                <a:effectLst>
                  <a:outerShdw blurRad="38100" dist="19050" dir="2700000" algn="tl" rotWithShape="0">
                    <a:schemeClr val="dk1">
                      <a:alpha val="40000"/>
                    </a:schemeClr>
                  </a:outerShdw>
                </a:effectLst>
              </a:rPr>
              <a:t> </a:t>
            </a:r>
            <a:endParaRPr lang="ar-SA" sz="3600" b="0" cap="none" spc="0" dirty="0">
              <a:ln w="0"/>
              <a:solidFill>
                <a:schemeClr val="accent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B0FDBDC4-E464-473D-969A-EEC68666EFE3}"/>
              </a:ext>
            </a:extLst>
          </p:cNvPr>
          <p:cNvPicPr>
            <a:picLocks noChangeAspect="1"/>
          </p:cNvPicPr>
          <p:nvPr/>
        </p:nvPicPr>
        <p:blipFill>
          <a:blip r:embed="rId2"/>
          <a:stretch>
            <a:fillRect/>
          </a:stretch>
        </p:blipFill>
        <p:spPr>
          <a:xfrm>
            <a:off x="111761" y="180771"/>
            <a:ext cx="5760720" cy="6496457"/>
          </a:xfrm>
          <a:prstGeom prst="rect">
            <a:avLst/>
          </a:prstGeom>
        </p:spPr>
      </p:pic>
    </p:spTree>
    <p:extLst>
      <p:ext uri="{BB962C8B-B14F-4D97-AF65-F5344CB8AC3E}">
        <p14:creationId xmlns:p14="http://schemas.microsoft.com/office/powerpoint/2010/main" val="2652202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1AE04CA-C3AB-49F0-B4FE-B046A7E56249}"/>
              </a:ext>
            </a:extLst>
          </p:cNvPr>
          <p:cNvSpPr/>
          <p:nvPr/>
        </p:nvSpPr>
        <p:spPr>
          <a:xfrm rot="5400000">
            <a:off x="8904654" y="3054013"/>
            <a:ext cx="5909232" cy="523220"/>
          </a:xfrm>
          <a:prstGeom prst="rect">
            <a:avLst/>
          </a:prstGeom>
          <a:solidFill>
            <a:srgbClr val="93E3FF"/>
          </a:solid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انقر هنا لمشاهدة مراحل دورة الحيض </a:t>
            </a:r>
          </a:p>
        </p:txBody>
      </p:sp>
      <p:pic>
        <p:nvPicPr>
          <p:cNvPr id="4" name="الأحياء - 3ث - التكاثر - دورة الطمث 'الحيض'">
            <a:hlinkClick r:id="" action="ppaction://media"/>
            <a:extLst>
              <a:ext uri="{FF2B5EF4-FFF2-40B4-BE49-F238E27FC236}">
                <a16:creationId xmlns:a16="http://schemas.microsoft.com/office/drawing/2014/main" id="{C54CB2CF-B47D-439A-B600-B67552525B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560" y="106680"/>
            <a:ext cx="11338560" cy="6659880"/>
          </a:xfrm>
          <a:prstGeom prst="rect">
            <a:avLst/>
          </a:prstGeom>
        </p:spPr>
      </p:pic>
    </p:spTree>
    <p:extLst>
      <p:ext uri="{BB962C8B-B14F-4D97-AF65-F5344CB8AC3E}">
        <p14:creationId xmlns:p14="http://schemas.microsoft.com/office/powerpoint/2010/main" val="192846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B28D1DD-8651-47AD-A704-4D492C566190}"/>
              </a:ext>
            </a:extLst>
          </p:cNvPr>
          <p:cNvSpPr/>
          <p:nvPr/>
        </p:nvSpPr>
        <p:spPr>
          <a:xfrm>
            <a:off x="5567680" y="222670"/>
            <a:ext cx="6116778" cy="590931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وتخيل موقف سارة ابنت أخيه عصام وكيف ستقفز فرحا عندما تراه فهذا حالها دوما وتخيل اخيها فارس وهو يشاكسها حتى لتصل لعمها فارتسمت على شفتيه ابتسامة سعادة</a:t>
            </a:r>
          </a:p>
        </p:txBody>
      </p:sp>
      <p:pic>
        <p:nvPicPr>
          <p:cNvPr id="4" name="صورة 3">
            <a:extLst>
              <a:ext uri="{FF2B5EF4-FFF2-40B4-BE49-F238E27FC236}">
                <a16:creationId xmlns:a16="http://schemas.microsoft.com/office/drawing/2014/main" id="{F1BA4D9C-FB77-449D-BC8A-5E3BA262733F}"/>
              </a:ext>
            </a:extLst>
          </p:cNvPr>
          <p:cNvPicPr>
            <a:picLocks noChangeAspect="1"/>
          </p:cNvPicPr>
          <p:nvPr/>
        </p:nvPicPr>
        <p:blipFill>
          <a:blip r:embed="rId2"/>
          <a:stretch>
            <a:fillRect/>
          </a:stretch>
        </p:blipFill>
        <p:spPr>
          <a:xfrm>
            <a:off x="132714" y="40640"/>
            <a:ext cx="4845685" cy="6436780"/>
          </a:xfrm>
          <a:prstGeom prst="rect">
            <a:avLst/>
          </a:prstGeom>
        </p:spPr>
      </p:pic>
    </p:spTree>
    <p:extLst>
      <p:ext uri="{BB962C8B-B14F-4D97-AF65-F5344CB8AC3E}">
        <p14:creationId xmlns:p14="http://schemas.microsoft.com/office/powerpoint/2010/main" val="1677443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1AE04CA-C3AB-49F0-B4FE-B046A7E56249}"/>
              </a:ext>
            </a:extLst>
          </p:cNvPr>
          <p:cNvSpPr/>
          <p:nvPr/>
        </p:nvSpPr>
        <p:spPr>
          <a:xfrm rot="5400000">
            <a:off x="8904654" y="3054013"/>
            <a:ext cx="5909232" cy="523220"/>
          </a:xfrm>
          <a:prstGeom prst="rect">
            <a:avLst/>
          </a:prstGeom>
          <a:solidFill>
            <a:srgbClr val="93E3FF"/>
          </a:solid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انقر هنا لمشاهدة مراحل دورة الحيض </a:t>
            </a:r>
          </a:p>
        </p:txBody>
      </p:sp>
      <p:pic>
        <p:nvPicPr>
          <p:cNvPr id="3" name="التبويض">
            <a:hlinkClick r:id="" action="ppaction://media"/>
            <a:extLst>
              <a:ext uri="{FF2B5EF4-FFF2-40B4-BE49-F238E27FC236}">
                <a16:creationId xmlns:a16="http://schemas.microsoft.com/office/drawing/2014/main" id="{7EA8B21E-6E82-41D6-80F4-25EA0025AC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 y="71120"/>
            <a:ext cx="11440160" cy="6695440"/>
          </a:xfrm>
          <a:prstGeom prst="rect">
            <a:avLst/>
          </a:prstGeom>
        </p:spPr>
      </p:pic>
    </p:spTree>
    <p:extLst>
      <p:ext uri="{BB962C8B-B14F-4D97-AF65-F5344CB8AC3E}">
        <p14:creationId xmlns:p14="http://schemas.microsoft.com/office/powerpoint/2010/main" val="22586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ABE134E-A4C3-4E3F-9DD1-4438DFAF9D67}"/>
              </a:ext>
            </a:extLst>
          </p:cNvPr>
          <p:cNvPicPr>
            <a:picLocks noChangeAspect="1"/>
          </p:cNvPicPr>
          <p:nvPr/>
        </p:nvPicPr>
        <p:blipFill>
          <a:blip r:embed="rId2"/>
          <a:stretch>
            <a:fillRect/>
          </a:stretch>
        </p:blipFill>
        <p:spPr>
          <a:xfrm>
            <a:off x="132080" y="82248"/>
            <a:ext cx="11887199" cy="6562392"/>
          </a:xfrm>
          <a:prstGeom prst="rect">
            <a:avLst/>
          </a:prstGeom>
        </p:spPr>
      </p:pic>
    </p:spTree>
    <p:extLst>
      <p:ext uri="{BB962C8B-B14F-4D97-AF65-F5344CB8AC3E}">
        <p14:creationId xmlns:p14="http://schemas.microsoft.com/office/powerpoint/2010/main" val="177847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B28D1DD-8651-47AD-A704-4D492C566190}"/>
              </a:ext>
            </a:extLst>
          </p:cNvPr>
          <p:cNvSpPr/>
          <p:nvPr/>
        </p:nvSpPr>
        <p:spPr>
          <a:xfrm>
            <a:off x="5303520" y="278668"/>
            <a:ext cx="6625723" cy="5909310"/>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ولم يقطع عليه تلك الخيالات الا صوت مضيفة الطيران تعلن عن وصول الطائرة لمطار الملك خالد الدولي وطلبها من الركاب ربط احزمة السلامة استعداد للهبوط في أرض الوطن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9D5D1356-EA86-4EBE-822C-735D859F2DE6}"/>
              </a:ext>
            </a:extLst>
          </p:cNvPr>
          <p:cNvPicPr>
            <a:picLocks noChangeAspect="1"/>
          </p:cNvPicPr>
          <p:nvPr/>
        </p:nvPicPr>
        <p:blipFill>
          <a:blip r:embed="rId2"/>
          <a:stretch>
            <a:fillRect/>
          </a:stretch>
        </p:blipFill>
        <p:spPr>
          <a:xfrm>
            <a:off x="132714" y="40640"/>
            <a:ext cx="4845685" cy="6436780"/>
          </a:xfrm>
          <a:prstGeom prst="rect">
            <a:avLst/>
          </a:prstGeom>
        </p:spPr>
      </p:pic>
    </p:spTree>
    <p:extLst>
      <p:ext uri="{BB962C8B-B14F-4D97-AF65-F5344CB8AC3E}">
        <p14:creationId xmlns:p14="http://schemas.microsoft.com/office/powerpoint/2010/main" val="264510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B28D1DD-8651-47AD-A704-4D492C566190}"/>
              </a:ext>
            </a:extLst>
          </p:cNvPr>
          <p:cNvSpPr/>
          <p:nvPr/>
        </p:nvSpPr>
        <p:spPr>
          <a:xfrm>
            <a:off x="5212080" y="725708"/>
            <a:ext cx="6747643" cy="4247317"/>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كان أحمد يسرع الخطى ليصل حيث عائلته بانتظاره فهو بشوق كبيرا إليهم </a:t>
            </a:r>
          </a:p>
          <a:p>
            <a:pPr algn="ctr"/>
            <a:r>
              <a:rPr lang="ar-SA" sz="5400" b="0" cap="none" spc="0" dirty="0">
                <a:ln w="0"/>
                <a:solidFill>
                  <a:schemeClr val="tx1"/>
                </a:solidFill>
                <a:effectLst>
                  <a:outerShdw blurRad="38100" dist="19050" dir="2700000" algn="tl" rotWithShape="0">
                    <a:schemeClr val="dk1">
                      <a:alpha val="40000"/>
                    </a:schemeClr>
                  </a:outerShdw>
                </a:effectLst>
              </a:rPr>
              <a:t>لكن كانت هناك مفاجئة كبيرة بانتظاره </a:t>
            </a:r>
          </a:p>
        </p:txBody>
      </p:sp>
      <p:pic>
        <p:nvPicPr>
          <p:cNvPr id="4" name="صورة 3">
            <a:extLst>
              <a:ext uri="{FF2B5EF4-FFF2-40B4-BE49-F238E27FC236}">
                <a16:creationId xmlns:a16="http://schemas.microsoft.com/office/drawing/2014/main" id="{F55EC248-DB4B-4A1E-8A98-9979062BC55F}"/>
              </a:ext>
            </a:extLst>
          </p:cNvPr>
          <p:cNvPicPr>
            <a:picLocks noChangeAspect="1"/>
          </p:cNvPicPr>
          <p:nvPr/>
        </p:nvPicPr>
        <p:blipFill>
          <a:blip r:embed="rId2"/>
          <a:stretch>
            <a:fillRect/>
          </a:stretch>
        </p:blipFill>
        <p:spPr>
          <a:xfrm>
            <a:off x="132714" y="142240"/>
            <a:ext cx="4845685" cy="6436780"/>
          </a:xfrm>
          <a:prstGeom prst="rect">
            <a:avLst/>
          </a:prstGeom>
        </p:spPr>
      </p:pic>
    </p:spTree>
    <p:extLst>
      <p:ext uri="{BB962C8B-B14F-4D97-AF65-F5344CB8AC3E}">
        <p14:creationId xmlns:p14="http://schemas.microsoft.com/office/powerpoint/2010/main" val="288003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B28D1DD-8651-47AD-A704-4D492C566190}"/>
              </a:ext>
            </a:extLst>
          </p:cNvPr>
          <p:cNvSpPr/>
          <p:nvPr/>
        </p:nvSpPr>
        <p:spPr>
          <a:xfrm>
            <a:off x="5212080" y="725708"/>
            <a:ext cx="6747643" cy="4247317"/>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كان أحمد يسرع الخطى ليصل حيث عائلته بانتظاره فهو بشوق كبيرا إليهم </a:t>
            </a:r>
          </a:p>
          <a:p>
            <a:pPr algn="ctr"/>
            <a:r>
              <a:rPr lang="ar-SA" sz="5400" b="0" cap="none" spc="0" dirty="0">
                <a:ln w="0"/>
                <a:solidFill>
                  <a:schemeClr val="tx1"/>
                </a:solidFill>
                <a:effectLst>
                  <a:outerShdw blurRad="38100" dist="19050" dir="2700000" algn="tl" rotWithShape="0">
                    <a:schemeClr val="dk1">
                      <a:alpha val="40000"/>
                    </a:schemeClr>
                  </a:outerShdw>
                </a:effectLst>
              </a:rPr>
              <a:t>لكن كانت هناك مفاجئة كبيرة بانتظاره </a:t>
            </a:r>
          </a:p>
        </p:txBody>
      </p:sp>
      <p:pic>
        <p:nvPicPr>
          <p:cNvPr id="4" name="صورة 3">
            <a:extLst>
              <a:ext uri="{FF2B5EF4-FFF2-40B4-BE49-F238E27FC236}">
                <a16:creationId xmlns:a16="http://schemas.microsoft.com/office/drawing/2014/main" id="{F55EC248-DB4B-4A1E-8A98-9979062BC55F}"/>
              </a:ext>
            </a:extLst>
          </p:cNvPr>
          <p:cNvPicPr>
            <a:picLocks noChangeAspect="1"/>
          </p:cNvPicPr>
          <p:nvPr/>
        </p:nvPicPr>
        <p:blipFill>
          <a:blip r:embed="rId2"/>
          <a:stretch>
            <a:fillRect/>
          </a:stretch>
        </p:blipFill>
        <p:spPr>
          <a:xfrm>
            <a:off x="132714" y="142240"/>
            <a:ext cx="4845685" cy="6436780"/>
          </a:xfrm>
          <a:prstGeom prst="rect">
            <a:avLst/>
          </a:prstGeom>
        </p:spPr>
      </p:pic>
    </p:spTree>
    <p:extLst>
      <p:ext uri="{BB962C8B-B14F-4D97-AF65-F5344CB8AC3E}">
        <p14:creationId xmlns:p14="http://schemas.microsoft.com/office/powerpoint/2010/main" val="156960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F949209-FFF7-4C9B-BCC0-6C0F6931F7B4}"/>
              </a:ext>
            </a:extLst>
          </p:cNvPr>
          <p:cNvSpPr/>
          <p:nvPr/>
        </p:nvSpPr>
        <p:spPr>
          <a:xfrm>
            <a:off x="5283200" y="339628"/>
            <a:ext cx="6747643" cy="2585323"/>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لم يرى ذلك الطفلين المشاكسين (سارة وفارس) بين مستقبليه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AFE747FD-84D9-47EE-96DD-D3A2E1249FCB}"/>
              </a:ext>
            </a:extLst>
          </p:cNvPr>
          <p:cNvSpPr/>
          <p:nvPr/>
        </p:nvSpPr>
        <p:spPr>
          <a:xfrm>
            <a:off x="5283199" y="3560348"/>
            <a:ext cx="6747643" cy="2585323"/>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بل رأى فتاة يافعه ترتدي حجابا يستر جسمها تقف بخجل بجوار امه العزيزة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ØµÙØ±Ø© Ø°Ø§Øª ØµÙØ©">
            <a:extLst>
              <a:ext uri="{FF2B5EF4-FFF2-40B4-BE49-F238E27FC236}">
                <a16:creationId xmlns:a16="http://schemas.microsoft.com/office/drawing/2014/main" id="{AD2C1A5B-E133-446C-970C-4062A2E262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75" b="18100"/>
          <a:stretch/>
        </p:blipFill>
        <p:spPr bwMode="auto">
          <a:xfrm>
            <a:off x="161157" y="339628"/>
            <a:ext cx="5122042" cy="625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62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64DF651-9E38-4330-942C-56E7178AB1C3}"/>
              </a:ext>
            </a:extLst>
          </p:cNvPr>
          <p:cNvSpPr/>
          <p:nvPr/>
        </p:nvSpPr>
        <p:spPr>
          <a:xfrm>
            <a:off x="5271637" y="415431"/>
            <a:ext cx="6747643" cy="3416320"/>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وكذلك رأى شاباً يافعا قد خُط شاربه يقف بجوار أخيه عصام وقد اصبح مقاربا لوالده في الطول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4C1321FB-AAFE-471E-9CB7-5A5FD751D0A7}"/>
              </a:ext>
            </a:extLst>
          </p:cNvPr>
          <p:cNvSpPr/>
          <p:nvPr/>
        </p:nvSpPr>
        <p:spPr>
          <a:xfrm>
            <a:off x="5271636" y="4032391"/>
            <a:ext cx="6747643" cy="2585323"/>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فهل تستطيع أن تفسر سبب التغير الذي حصل لأبناء عصام</a:t>
            </a:r>
          </a:p>
        </p:txBody>
      </p:sp>
      <p:pic>
        <p:nvPicPr>
          <p:cNvPr id="4" name="Picture 2" descr="ØµÙØ±Ø© Ø°Ø§Øª ØµÙØ©">
            <a:extLst>
              <a:ext uri="{FF2B5EF4-FFF2-40B4-BE49-F238E27FC236}">
                <a16:creationId xmlns:a16="http://schemas.microsoft.com/office/drawing/2014/main" id="{36208762-1BA4-4B6E-930B-E8331AF69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75" b="18100"/>
          <a:stretch/>
        </p:blipFill>
        <p:spPr bwMode="auto">
          <a:xfrm>
            <a:off x="161157" y="339628"/>
            <a:ext cx="5122042" cy="625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36269"/>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شاشة عريضة</PresentationFormat>
  <Paragraphs>259</Paragraphs>
  <Slides>41</Slides>
  <Notes>0</Notes>
  <HiddenSlides>0</HiddenSlides>
  <MMClips>4</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41</vt:i4>
      </vt:variant>
    </vt:vector>
  </HeadingPairs>
  <TitlesOfParts>
    <vt:vector size="46" baseType="lpstr">
      <vt:lpstr>Arabic Typesetting</vt: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User129</dc:creator>
  <cp:lastModifiedBy>User129</cp:lastModifiedBy>
  <cp:revision>56</cp:revision>
  <dcterms:created xsi:type="dcterms:W3CDTF">2019-01-20T04:26:21Z</dcterms:created>
  <dcterms:modified xsi:type="dcterms:W3CDTF">2020-01-11T06:57:28Z</dcterms:modified>
</cp:coreProperties>
</file>