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6" r:id="rId2"/>
    <p:sldId id="258" r:id="rId3"/>
    <p:sldId id="259" r:id="rId4"/>
    <p:sldId id="257" r:id="rId5"/>
    <p:sldId id="260" r:id="rId6"/>
    <p:sldId id="256" r:id="rId7"/>
    <p:sldId id="264" r:id="rId8"/>
    <p:sldId id="270" r:id="rId9"/>
    <p:sldId id="266" r:id="rId10"/>
    <p:sldId id="261" r:id="rId11"/>
    <p:sldId id="262" r:id="rId12"/>
    <p:sldId id="263" r:id="rId13"/>
    <p:sldId id="279" r:id="rId14"/>
    <p:sldId id="268" r:id="rId15"/>
    <p:sldId id="280" r:id="rId16"/>
    <p:sldId id="275" r:id="rId17"/>
    <p:sldId id="276" r:id="rId18"/>
    <p:sldId id="283" r:id="rId19"/>
    <p:sldId id="284" r:id="rId20"/>
    <p:sldId id="285" r:id="rId21"/>
    <p:sldId id="278" r:id="rId22"/>
    <p:sldId id="274" r:id="rId23"/>
    <p:sldId id="269" r:id="rId24"/>
    <p:sldId id="273" r:id="rId25"/>
    <p:sldId id="272" r:id="rId26"/>
    <p:sldId id="271" r:id="rId27"/>
    <p:sldId id="281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33CC33"/>
    <a:srgbClr val="79EFEC"/>
    <a:srgbClr val="54F8AE"/>
    <a:srgbClr val="FECB94"/>
    <a:srgbClr val="889B4C"/>
    <a:srgbClr val="FB9B2B"/>
    <a:srgbClr val="B2FF4D"/>
    <a:srgbClr val="FF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2EB7-EC20-40F0-88DB-96491E521FE7}" type="datetimeFigureOut">
              <a:rPr lang="ar-SA" smtClean="0"/>
              <a:t>13/06/40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5B2F-7465-4CF8-BE26-128247FFC5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166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2EB7-EC20-40F0-88DB-96491E521FE7}" type="datetimeFigureOut">
              <a:rPr lang="ar-SA" smtClean="0"/>
              <a:t>13/06/40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5B2F-7465-4CF8-BE26-128247FFC5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9370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2EB7-EC20-40F0-88DB-96491E521FE7}" type="datetimeFigureOut">
              <a:rPr lang="ar-SA" smtClean="0"/>
              <a:t>13/06/40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5B2F-7465-4CF8-BE26-128247FFC5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99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2EB7-EC20-40F0-88DB-96491E521FE7}" type="datetimeFigureOut">
              <a:rPr lang="ar-SA" smtClean="0"/>
              <a:t>13/06/40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5B2F-7465-4CF8-BE26-128247FFC5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185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2EB7-EC20-40F0-88DB-96491E521FE7}" type="datetimeFigureOut">
              <a:rPr lang="ar-SA" smtClean="0"/>
              <a:t>13/06/40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5B2F-7465-4CF8-BE26-128247FFC5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288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2EB7-EC20-40F0-88DB-96491E521FE7}" type="datetimeFigureOut">
              <a:rPr lang="ar-SA" smtClean="0"/>
              <a:t>13/06/40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5B2F-7465-4CF8-BE26-128247FFC5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217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2EB7-EC20-40F0-88DB-96491E521FE7}" type="datetimeFigureOut">
              <a:rPr lang="ar-SA" smtClean="0"/>
              <a:t>13/06/40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5B2F-7465-4CF8-BE26-128247FFC5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8520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2EB7-EC20-40F0-88DB-96491E521FE7}" type="datetimeFigureOut">
              <a:rPr lang="ar-SA" smtClean="0"/>
              <a:t>13/06/40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5B2F-7465-4CF8-BE26-128247FFC5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95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2EB7-EC20-40F0-88DB-96491E521FE7}" type="datetimeFigureOut">
              <a:rPr lang="ar-SA" smtClean="0"/>
              <a:t>13/06/40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5B2F-7465-4CF8-BE26-128247FFC5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32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2EB7-EC20-40F0-88DB-96491E521FE7}" type="datetimeFigureOut">
              <a:rPr lang="ar-SA" smtClean="0"/>
              <a:t>13/06/40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5B2F-7465-4CF8-BE26-128247FFC5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504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22EB7-EC20-40F0-88DB-96491E521FE7}" type="datetimeFigureOut">
              <a:rPr lang="ar-SA" smtClean="0"/>
              <a:t>13/06/40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5B2F-7465-4CF8-BE26-128247FFC5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6964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22EB7-EC20-40F0-88DB-96491E521FE7}" type="datetimeFigureOut">
              <a:rPr lang="ar-SA" smtClean="0"/>
              <a:t>13/06/40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35B2F-7465-4CF8-BE26-128247FFC53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78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9F0C118-6340-492A-9D84-3BE18DDA4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02733"/>
            <a:ext cx="10905066" cy="54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16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338781" y="4414334"/>
            <a:ext cx="3521122" cy="2123658"/>
          </a:xfrm>
          <a:prstGeom prst="rect">
            <a:avLst/>
          </a:prstGeom>
          <a:solidFill>
            <a:srgbClr val="99FF99"/>
          </a:solidFill>
          <a:ln w="5715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تكوين خلايا جديدة لازمة لنمو الكائنات الحية  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968615" y="98932"/>
            <a:ext cx="6543873" cy="1754326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للانقسام المتساوي للخلايا عدة فوائد منها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3555469" y="4414334"/>
            <a:ext cx="4448714" cy="2123658"/>
          </a:xfrm>
          <a:prstGeom prst="rect">
            <a:avLst/>
          </a:prstGeom>
          <a:solidFill>
            <a:srgbClr val="FF99CC"/>
          </a:solidFill>
          <a:ln w="57150">
            <a:solidFill>
              <a:srgbClr val="FF3399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تكوين خلايا جديدة لازمة لتعويض التالف والمفقود من الخلايا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25104" y="4414334"/>
            <a:ext cx="3095767" cy="2123658"/>
          </a:xfrm>
          <a:prstGeom prst="rect">
            <a:avLst/>
          </a:prstGeom>
          <a:solidFill>
            <a:srgbClr val="A9F7F9"/>
          </a:solidFill>
          <a:ln w="57150">
            <a:solidFill>
              <a:srgbClr val="00B0F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للحفاظ على الحجم الصغير للخلايا </a:t>
            </a:r>
          </a:p>
        </p:txBody>
      </p:sp>
      <p:sp>
        <p:nvSpPr>
          <p:cNvPr id="8" name="مستطيل مستدير الزوايا 7"/>
          <p:cNvSpPr/>
          <p:nvPr/>
        </p:nvSpPr>
        <p:spPr>
          <a:xfrm>
            <a:off x="8338781" y="2029382"/>
            <a:ext cx="3398294" cy="2123658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/>
              <a:t>Growth</a:t>
            </a:r>
            <a:endParaRPr lang="ar-SA"/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3555470" y="2052543"/>
            <a:ext cx="4380704" cy="2123658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5BCB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125104" y="2052544"/>
            <a:ext cx="3095767" cy="210049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918" t="-43740" r="-9555" b="-13436"/>
            </a:stretch>
          </a:blip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/>
          <p:cNvSpPr/>
          <p:nvPr/>
        </p:nvSpPr>
        <p:spPr>
          <a:xfrm>
            <a:off x="9717206" y="321538"/>
            <a:ext cx="2019869" cy="144655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فن قراءة الصور 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663052" y="252820"/>
            <a:ext cx="2019869" cy="144655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مهارة الاستنتاج </a:t>
            </a:r>
          </a:p>
        </p:txBody>
      </p:sp>
    </p:spTree>
    <p:extLst>
      <p:ext uri="{BB962C8B-B14F-4D97-AF65-F5344CB8AC3E}">
        <p14:creationId xmlns:p14="http://schemas.microsoft.com/office/powerpoint/2010/main" val="146505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42046" y="155896"/>
            <a:ext cx="7608173" cy="923330"/>
          </a:xfrm>
          <a:prstGeom prst="rect">
            <a:avLst/>
          </a:prstGeom>
          <a:solidFill>
            <a:srgbClr val="FFFFCC"/>
          </a:solidFill>
          <a:ln w="57150"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تعريف الانقسام الخلوي المتساوي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6" y="3125750"/>
            <a:ext cx="10311618" cy="2771775"/>
          </a:xfrm>
          <a:prstGeom prst="rect">
            <a:avLst/>
          </a:prstGeom>
        </p:spPr>
      </p:pic>
      <p:sp>
        <p:nvSpPr>
          <p:cNvPr id="4" name="مستطيل مستدير الزوايا 3"/>
          <p:cNvSpPr/>
          <p:nvPr/>
        </p:nvSpPr>
        <p:spPr>
          <a:xfrm>
            <a:off x="309489" y="1302269"/>
            <a:ext cx="11604701" cy="160043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عزيزتي الطالبة بالتعاون مع زميلاتك في الصف قومي بترجمة الرسم التالي إلى تعريفا مبسطا يصف الانقسام المنصف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11949" y="5897525"/>
            <a:ext cx="117022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الانقسام المتساوي </a:t>
            </a:r>
            <a:r>
              <a:rPr lang="ar-SA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هو:انقسام</a:t>
            </a:r>
            <a:r>
              <a:rPr lang="ar-SA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الخلايا 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56413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442046" y="155896"/>
            <a:ext cx="7608173" cy="923330"/>
          </a:xfrm>
          <a:prstGeom prst="rect">
            <a:avLst/>
          </a:prstGeom>
          <a:solidFill>
            <a:srgbClr val="FFFFCC"/>
          </a:solidFill>
          <a:ln w="57150"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تعريف الانقسام الخلوي المتساوي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3350833"/>
            <a:ext cx="10311618" cy="320471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44062" y="1500538"/>
            <a:ext cx="10789920" cy="17543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الانقسام المتساوي هو: انقسام الخلايا الجسدية إلى خليتين بكل منهما نفس العدد من الكروموسومات </a:t>
            </a:r>
          </a:p>
        </p:txBody>
      </p:sp>
    </p:spTree>
    <p:extLst>
      <p:ext uri="{BB962C8B-B14F-4D97-AF65-F5344CB8AC3E}">
        <p14:creationId xmlns:p14="http://schemas.microsoft.com/office/powerpoint/2010/main" val="191175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04718" y="224135"/>
            <a:ext cx="1716177" cy="156966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استيراتيجية</a:t>
            </a:r>
            <a:r>
              <a: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القراءة الموجهة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059480" y="224135"/>
            <a:ext cx="8433624" cy="1569660"/>
          </a:xfrm>
          <a:prstGeom prst="rect">
            <a:avLst/>
          </a:prstGeom>
          <a:solidFill>
            <a:srgbClr val="79EFEC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طالبتي العزيزة اقرئي في كتابك المقرر عن الطور التمهيدي  ثم أكملي ما يلي 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2538483" y="2230356"/>
            <a:ext cx="8989577" cy="21236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الطور البيني يرتبط </a:t>
            </a:r>
            <a:r>
              <a:rPr lang="ar-SA" sz="4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كروماتين</a:t>
            </a:r>
            <a:r>
              <a:rPr lang="ar-SA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الخلية بعضه مع بعض وتتكثف إلى الكروموسومات في صورة حرف </a:t>
            </a:r>
            <a:r>
              <a:rPr lang="en-US" sz="4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endParaRPr lang="ar-SA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04718" y="4580045"/>
            <a:ext cx="9853682" cy="2123658"/>
          </a:xfrm>
          <a:prstGeom prst="rect">
            <a:avLst/>
          </a:prstGeom>
          <a:noFill/>
          <a:ln w="38100">
            <a:solidFill>
              <a:srgbClr val="33CC33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cap="none" spc="0" dirty="0">
                <a:ln w="0"/>
                <a:solidFill>
                  <a:srgbClr val="33CC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 نصف من الكروموسوم يسمى </a:t>
            </a:r>
            <a:r>
              <a:rPr lang="ar-SA" sz="4400" b="1" cap="none" spc="0" dirty="0" err="1">
                <a:ln w="0"/>
                <a:solidFill>
                  <a:srgbClr val="33CC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كروماتيد</a:t>
            </a:r>
            <a:r>
              <a:rPr lang="ar-SA" sz="4400" b="1" cap="none" spc="0" dirty="0">
                <a:ln w="0"/>
                <a:solidFill>
                  <a:srgbClr val="33CC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وهي تحوي نسخ متطابقة من الـ</a:t>
            </a:r>
            <a:r>
              <a:rPr lang="en-US" sz="4400" b="1" cap="none" spc="0" dirty="0">
                <a:ln w="0"/>
                <a:solidFill>
                  <a:srgbClr val="33CC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DNA </a:t>
            </a:r>
            <a:r>
              <a:rPr lang="ar-SA" sz="4400" b="1" cap="none" spc="0" dirty="0">
                <a:ln w="0"/>
                <a:solidFill>
                  <a:srgbClr val="33CC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ويربط بينهما تركيب في وسط الكروموسوم يسمى </a:t>
            </a:r>
            <a:r>
              <a:rPr lang="ar-SA" sz="4400" b="1" cap="none" spc="0" dirty="0" err="1">
                <a:ln w="0"/>
                <a:solidFill>
                  <a:srgbClr val="33CC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السنترومير</a:t>
            </a:r>
            <a:r>
              <a:rPr lang="ar-SA" sz="4400" b="1" cap="none" spc="0" dirty="0">
                <a:ln w="0"/>
                <a:solidFill>
                  <a:srgbClr val="33CC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936" y="224135"/>
            <a:ext cx="1443470" cy="1569660"/>
          </a:xfrm>
          <a:prstGeom prst="rect">
            <a:avLst/>
          </a:prstGeom>
        </p:spPr>
      </p:pic>
      <p:pic>
        <p:nvPicPr>
          <p:cNvPr id="1026" name="Picture 2" descr="نتيجة بحث الصور عن ‪chromosome GIF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877" y="4588090"/>
            <a:ext cx="1742807" cy="194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enesen.mk/web/wp-content/uploads/2013/07/hromozom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18" y="2230356"/>
            <a:ext cx="2243786" cy="212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150B069-FB77-425E-B514-D815587B2E1F}"/>
              </a:ext>
            </a:extLst>
          </p:cNvPr>
          <p:cNvSpPr/>
          <p:nvPr/>
        </p:nvSpPr>
        <p:spPr>
          <a:xfrm>
            <a:off x="4592320" y="3017520"/>
            <a:ext cx="279400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………………………………………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D085B9BB-B101-4433-B53D-FF8677B09658}"/>
              </a:ext>
            </a:extLst>
          </p:cNvPr>
          <p:cNvSpPr/>
          <p:nvPr/>
        </p:nvSpPr>
        <p:spPr>
          <a:xfrm>
            <a:off x="5709920" y="3685767"/>
            <a:ext cx="98552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…………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9B90387-969F-4656-88ED-6B23E08893A8}"/>
              </a:ext>
            </a:extLst>
          </p:cNvPr>
          <p:cNvSpPr/>
          <p:nvPr/>
        </p:nvSpPr>
        <p:spPr>
          <a:xfrm>
            <a:off x="4709160" y="4719455"/>
            <a:ext cx="238252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33CC33"/>
                </a:solidFill>
              </a:rPr>
              <a:t>………………………..………</a:t>
            </a:r>
            <a:endParaRPr lang="ar-SA" dirty="0">
              <a:solidFill>
                <a:srgbClr val="33CC33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D2B9405D-136C-4EC9-8797-818909C7106E}"/>
              </a:ext>
            </a:extLst>
          </p:cNvPr>
          <p:cNvSpPr/>
          <p:nvPr/>
        </p:nvSpPr>
        <p:spPr>
          <a:xfrm>
            <a:off x="1920894" y="4719455"/>
            <a:ext cx="1624945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33CC33"/>
                </a:solidFill>
              </a:rPr>
              <a:t>…………..………</a:t>
            </a:r>
            <a:endParaRPr lang="ar-SA" dirty="0">
              <a:solidFill>
                <a:srgbClr val="33CC33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B9D5810-1E91-45C7-B712-F55B04ED8C1C}"/>
              </a:ext>
            </a:extLst>
          </p:cNvPr>
          <p:cNvSpPr/>
          <p:nvPr/>
        </p:nvSpPr>
        <p:spPr>
          <a:xfrm>
            <a:off x="1163319" y="6010655"/>
            <a:ext cx="2382520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33CC33"/>
                </a:solidFill>
              </a:rPr>
              <a:t>………………………..………</a:t>
            </a:r>
            <a:endParaRPr lang="ar-SA" dirty="0"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8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4529797" y="199216"/>
            <a:ext cx="7073212" cy="424731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لكي نتعرف على مراحل الانقسام المتساوي سوف نشاهد الفيلم التعليمي التالي وسوف نستنتج </a:t>
            </a:r>
            <a:r>
              <a:rPr lang="ar-SA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تلك المراحل من </a:t>
            </a:r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خلال ما يعرض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8889451" y="4793390"/>
            <a:ext cx="2450176" cy="17543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مهام المجموعة</a:t>
            </a:r>
          </a:p>
        </p:txBody>
      </p:sp>
      <p:grpSp>
        <p:nvGrpSpPr>
          <p:cNvPr id="11" name="مجموعة 10"/>
          <p:cNvGrpSpPr/>
          <p:nvPr/>
        </p:nvGrpSpPr>
        <p:grpSpPr>
          <a:xfrm>
            <a:off x="171739" y="29525"/>
            <a:ext cx="3907893" cy="2333767"/>
            <a:chOff x="129535" y="423420"/>
            <a:chExt cx="3907893" cy="2333767"/>
          </a:xfrm>
        </p:grpSpPr>
        <p:pic>
          <p:nvPicPr>
            <p:cNvPr id="6" name="صورة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14" t="1180" b="74975"/>
            <a:stretch/>
          </p:blipFill>
          <p:spPr>
            <a:xfrm>
              <a:off x="129535" y="423420"/>
              <a:ext cx="3907893" cy="2333767"/>
            </a:xfrm>
            <a:prstGeom prst="rect">
              <a:avLst/>
            </a:prstGeom>
          </p:spPr>
        </p:pic>
        <p:sp>
          <p:nvSpPr>
            <p:cNvPr id="7" name="مستطيل 6"/>
            <p:cNvSpPr/>
            <p:nvPr/>
          </p:nvSpPr>
          <p:spPr>
            <a:xfrm>
              <a:off x="1626929" y="1212969"/>
              <a:ext cx="17203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ysClr val="windowText" lastClr="000000"/>
                  </a:solidFill>
                </a:rPr>
                <a:t>*كاتبة </a:t>
              </a:r>
            </a:p>
          </p:txBody>
        </p:sp>
      </p:grpSp>
      <p:grpSp>
        <p:nvGrpSpPr>
          <p:cNvPr id="13" name="مجموعة 12"/>
          <p:cNvGrpSpPr/>
          <p:nvPr/>
        </p:nvGrpSpPr>
        <p:grpSpPr>
          <a:xfrm>
            <a:off x="171739" y="2241637"/>
            <a:ext cx="3955577" cy="2333767"/>
            <a:chOff x="129535" y="2836799"/>
            <a:chExt cx="3955577" cy="2333767"/>
          </a:xfrm>
        </p:grpSpPr>
        <p:pic>
          <p:nvPicPr>
            <p:cNvPr id="9" name="صورة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06" t="955" r="34247" b="75200"/>
            <a:stretch/>
          </p:blipFill>
          <p:spPr>
            <a:xfrm>
              <a:off x="129535" y="2836799"/>
              <a:ext cx="3955577" cy="2333767"/>
            </a:xfrm>
            <a:prstGeom prst="rect">
              <a:avLst/>
            </a:prstGeom>
          </p:spPr>
        </p:pic>
        <p:sp>
          <p:nvSpPr>
            <p:cNvPr id="12" name="مستطيل 11"/>
            <p:cNvSpPr/>
            <p:nvPr/>
          </p:nvSpPr>
          <p:spPr>
            <a:xfrm>
              <a:off x="1600104" y="3823733"/>
              <a:ext cx="209223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ysClr val="windowText" lastClr="000000"/>
                  </a:solidFill>
                </a:rPr>
                <a:t>*راسمة </a:t>
              </a:r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4402882" y="4503670"/>
            <a:ext cx="4211003" cy="2333767"/>
            <a:chOff x="3523702" y="222046"/>
            <a:chExt cx="4211003" cy="2333767"/>
          </a:xfrm>
        </p:grpSpPr>
        <p:pic>
          <p:nvPicPr>
            <p:cNvPr id="10" name="صورة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" t="350" r="66815" b="75805"/>
            <a:stretch/>
          </p:blipFill>
          <p:spPr>
            <a:xfrm>
              <a:off x="3523702" y="222046"/>
              <a:ext cx="4211003" cy="2333767"/>
            </a:xfrm>
            <a:prstGeom prst="rect">
              <a:avLst/>
            </a:prstGeom>
          </p:spPr>
        </p:pic>
        <p:sp>
          <p:nvSpPr>
            <p:cNvPr id="14" name="مستطيل 13"/>
            <p:cNvSpPr/>
            <p:nvPr/>
          </p:nvSpPr>
          <p:spPr>
            <a:xfrm>
              <a:off x="4980874" y="778038"/>
              <a:ext cx="248507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8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ysClr val="windowText" lastClr="000000"/>
                  </a:solidFill>
                </a:rPr>
                <a:t>* الناطق الرسمي</a:t>
              </a:r>
            </a:p>
          </p:txBody>
        </p:sp>
      </p:grpSp>
      <p:grpSp>
        <p:nvGrpSpPr>
          <p:cNvPr id="17" name="مجموعة 16"/>
          <p:cNvGrpSpPr/>
          <p:nvPr/>
        </p:nvGrpSpPr>
        <p:grpSpPr>
          <a:xfrm>
            <a:off x="0" y="4545009"/>
            <a:ext cx="4165056" cy="2333767"/>
            <a:chOff x="156670" y="4506206"/>
            <a:chExt cx="4165056" cy="2333767"/>
          </a:xfrm>
        </p:grpSpPr>
        <p:pic>
          <p:nvPicPr>
            <p:cNvPr id="8" name="صورة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83" t="26346" r="-469" b="49809"/>
            <a:stretch/>
          </p:blipFill>
          <p:spPr>
            <a:xfrm>
              <a:off x="156670" y="4506206"/>
              <a:ext cx="4165056" cy="2333767"/>
            </a:xfrm>
            <a:prstGeom prst="rect">
              <a:avLst/>
            </a:prstGeom>
          </p:spPr>
        </p:pic>
        <p:sp>
          <p:nvSpPr>
            <p:cNvPr id="16" name="مستطيل 15"/>
            <p:cNvSpPr/>
            <p:nvPr/>
          </p:nvSpPr>
          <p:spPr>
            <a:xfrm>
              <a:off x="1483793" y="4949167"/>
              <a:ext cx="2485075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800" b="1" dirty="0">
                  <a:ln w="22225">
                    <a:solidFill>
                      <a:srgbClr val="FFFF00"/>
                    </a:solidFill>
                    <a:prstDash val="solid"/>
                  </a:ln>
                  <a:solidFill>
                    <a:sysClr val="windowText" lastClr="000000"/>
                  </a:solidFill>
                </a:rPr>
                <a:t>* المتحدث الصامت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694638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انقسام المتساوي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7524448" y="128601"/>
            <a:ext cx="4431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الانقسام المتساوي 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92748" y="1725389"/>
            <a:ext cx="3252815" cy="830997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الطور ..........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143529" y="594899"/>
            <a:ext cx="10264348" cy="830997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الانقسام المتساوي للخلية في أربع أطوار رئيسية 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7162760" y="3092440"/>
            <a:ext cx="3252815" cy="830997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الطور ..........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6619124" y="4459491"/>
            <a:ext cx="3252815" cy="830997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الطور ..........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6066340" y="5826542"/>
            <a:ext cx="3252815" cy="830997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الطور ..........</a:t>
            </a:r>
          </a:p>
        </p:txBody>
      </p:sp>
      <p:cxnSp>
        <p:nvCxnSpPr>
          <p:cNvPr id="8" name="رابط مستقيم 7"/>
          <p:cNvCxnSpPr/>
          <p:nvPr/>
        </p:nvCxnSpPr>
        <p:spPr>
          <a:xfrm>
            <a:off x="11750722" y="859809"/>
            <a:ext cx="13648" cy="56365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>
            <a:endCxn id="3" idx="3"/>
          </p:cNvCxnSpPr>
          <p:nvPr/>
        </p:nvCxnSpPr>
        <p:spPr>
          <a:xfrm flipH="1">
            <a:off x="11407877" y="1010397"/>
            <a:ext cx="58850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>
            <a:endCxn id="2" idx="3"/>
          </p:cNvCxnSpPr>
          <p:nvPr/>
        </p:nvCxnSpPr>
        <p:spPr>
          <a:xfrm flipH="1">
            <a:off x="10945563" y="2140886"/>
            <a:ext cx="1050819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/>
          <p:cNvCxnSpPr>
            <a:endCxn id="4" idx="3"/>
          </p:cNvCxnSpPr>
          <p:nvPr/>
        </p:nvCxnSpPr>
        <p:spPr>
          <a:xfrm flipH="1">
            <a:off x="10415575" y="3507937"/>
            <a:ext cx="1580807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/>
          <p:cNvCxnSpPr>
            <a:endCxn id="5" idx="3"/>
          </p:cNvCxnSpPr>
          <p:nvPr/>
        </p:nvCxnSpPr>
        <p:spPr>
          <a:xfrm flipH="1">
            <a:off x="9871939" y="4874987"/>
            <a:ext cx="2124443" cy="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مستقيم 17"/>
          <p:cNvCxnSpPr>
            <a:endCxn id="6" idx="3"/>
          </p:cNvCxnSpPr>
          <p:nvPr/>
        </p:nvCxnSpPr>
        <p:spPr>
          <a:xfrm flipH="1">
            <a:off x="9319155" y="6242038"/>
            <a:ext cx="2677227" cy="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r="62636"/>
          <a:stretch/>
        </p:blipFill>
        <p:spPr>
          <a:xfrm>
            <a:off x="5418161" y="1604642"/>
            <a:ext cx="1469428" cy="1206796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6" r="44527"/>
          <a:stretch/>
        </p:blipFill>
        <p:spPr>
          <a:xfrm>
            <a:off x="4694830" y="2940933"/>
            <a:ext cx="1610436" cy="1206796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6" r="23857"/>
          <a:stretch/>
        </p:blipFill>
        <p:spPr>
          <a:xfrm>
            <a:off x="4033518" y="4305085"/>
            <a:ext cx="1575712" cy="1206796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7" t="-2262" r="443" b="2262"/>
          <a:stretch/>
        </p:blipFill>
        <p:spPr>
          <a:xfrm>
            <a:off x="3248167" y="5638640"/>
            <a:ext cx="1583138" cy="120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1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204716" y="122830"/>
            <a:ext cx="11860353" cy="66055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" name="مجموعة 4"/>
          <p:cNvGrpSpPr/>
          <p:nvPr/>
        </p:nvGrpSpPr>
        <p:grpSpPr>
          <a:xfrm>
            <a:off x="553688" y="359883"/>
            <a:ext cx="11247108" cy="6247864"/>
            <a:chOff x="981177" y="306021"/>
            <a:chExt cx="10944208" cy="6247864"/>
          </a:xfrm>
        </p:grpSpPr>
        <p:sp>
          <p:nvSpPr>
            <p:cNvPr id="2" name="مستطيل 1"/>
            <p:cNvSpPr/>
            <p:nvPr/>
          </p:nvSpPr>
          <p:spPr>
            <a:xfrm>
              <a:off x="7515758" y="333317"/>
              <a:ext cx="3352200" cy="830997"/>
            </a:xfrm>
            <a:prstGeom prst="rect">
              <a:avLst/>
            </a:prstGeom>
            <a:gradFill flip="none" rotWithShape="1">
              <a:gsLst>
                <a:gs pos="0">
                  <a:srgbClr val="33CC33">
                    <a:tint val="66000"/>
                    <a:satMod val="160000"/>
                  </a:srgbClr>
                </a:gs>
                <a:gs pos="50000">
                  <a:srgbClr val="33CC33">
                    <a:tint val="44500"/>
                    <a:satMod val="160000"/>
                  </a:srgbClr>
                </a:gs>
                <a:gs pos="100000">
                  <a:srgbClr val="33CC3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8100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الطور التمهيدي </a:t>
              </a:r>
            </a:p>
          </p:txBody>
        </p:sp>
        <p:sp>
          <p:nvSpPr>
            <p:cNvPr id="3" name="مستطيل 2"/>
            <p:cNvSpPr/>
            <p:nvPr/>
          </p:nvSpPr>
          <p:spPr>
            <a:xfrm>
              <a:off x="981177" y="306021"/>
              <a:ext cx="5220000" cy="624786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الوصف .</a:t>
              </a:r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</a:t>
              </a:r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endPara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670815" y="1428661"/>
              <a:ext cx="5254570" cy="5112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ar-S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الرسم </a:t>
              </a:r>
            </a:p>
            <a:p>
              <a:endPara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endPara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3000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204716" y="122830"/>
            <a:ext cx="11860353" cy="66055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" name="مجموعة 4"/>
          <p:cNvGrpSpPr/>
          <p:nvPr/>
        </p:nvGrpSpPr>
        <p:grpSpPr>
          <a:xfrm>
            <a:off x="553688" y="359883"/>
            <a:ext cx="11247108" cy="6247864"/>
            <a:chOff x="981177" y="306021"/>
            <a:chExt cx="10944208" cy="6247864"/>
          </a:xfrm>
        </p:grpSpPr>
        <p:sp>
          <p:nvSpPr>
            <p:cNvPr id="2" name="مستطيل 1"/>
            <p:cNvSpPr/>
            <p:nvPr/>
          </p:nvSpPr>
          <p:spPr>
            <a:xfrm>
              <a:off x="7461070" y="333317"/>
              <a:ext cx="3461579" cy="830997"/>
            </a:xfrm>
            <a:prstGeom prst="rect">
              <a:avLst/>
            </a:prstGeom>
            <a:gradFill flip="none" rotWithShape="1">
              <a:gsLst>
                <a:gs pos="0">
                  <a:srgbClr val="33CC33">
                    <a:tint val="66000"/>
                    <a:satMod val="160000"/>
                  </a:srgbClr>
                </a:gs>
                <a:gs pos="50000">
                  <a:srgbClr val="33CC33">
                    <a:tint val="44500"/>
                    <a:satMod val="160000"/>
                  </a:srgbClr>
                </a:gs>
                <a:gs pos="100000">
                  <a:srgbClr val="33CC3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8100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الطور الاستوائي </a:t>
              </a:r>
            </a:p>
          </p:txBody>
        </p:sp>
        <p:sp>
          <p:nvSpPr>
            <p:cNvPr id="3" name="مستطيل 2"/>
            <p:cNvSpPr/>
            <p:nvPr/>
          </p:nvSpPr>
          <p:spPr>
            <a:xfrm>
              <a:off x="981177" y="306021"/>
              <a:ext cx="5220000" cy="624786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الوصف .</a:t>
              </a:r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</a:t>
              </a:r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endPara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670815" y="1428661"/>
              <a:ext cx="5254570" cy="5112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ar-S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الرسم </a:t>
              </a:r>
            </a:p>
            <a:p>
              <a:endPara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endPara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857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204716" y="122830"/>
            <a:ext cx="11860353" cy="66055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" name="مجموعة 4"/>
          <p:cNvGrpSpPr/>
          <p:nvPr/>
        </p:nvGrpSpPr>
        <p:grpSpPr>
          <a:xfrm>
            <a:off x="553688" y="359883"/>
            <a:ext cx="11247108" cy="6247864"/>
            <a:chOff x="981177" y="306021"/>
            <a:chExt cx="10944208" cy="6247864"/>
          </a:xfrm>
        </p:grpSpPr>
        <p:sp>
          <p:nvSpPr>
            <p:cNvPr id="2" name="مستطيل 1"/>
            <p:cNvSpPr/>
            <p:nvPr/>
          </p:nvSpPr>
          <p:spPr>
            <a:xfrm>
              <a:off x="7338624" y="333317"/>
              <a:ext cx="3706473" cy="830997"/>
            </a:xfrm>
            <a:prstGeom prst="rect">
              <a:avLst/>
            </a:prstGeom>
            <a:gradFill flip="none" rotWithShape="1">
              <a:gsLst>
                <a:gs pos="0">
                  <a:srgbClr val="33CC33">
                    <a:tint val="66000"/>
                    <a:satMod val="160000"/>
                  </a:srgbClr>
                </a:gs>
                <a:gs pos="50000">
                  <a:srgbClr val="33CC33">
                    <a:tint val="44500"/>
                    <a:satMod val="160000"/>
                  </a:srgbClr>
                </a:gs>
                <a:gs pos="100000">
                  <a:srgbClr val="33CC3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8100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الطور الانفصالي  </a:t>
              </a:r>
            </a:p>
          </p:txBody>
        </p:sp>
        <p:sp>
          <p:nvSpPr>
            <p:cNvPr id="3" name="مستطيل 2"/>
            <p:cNvSpPr/>
            <p:nvPr/>
          </p:nvSpPr>
          <p:spPr>
            <a:xfrm>
              <a:off x="981177" y="306021"/>
              <a:ext cx="5220000" cy="624786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الوصف .</a:t>
              </a:r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</a:t>
              </a:r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endPara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670815" y="1428661"/>
              <a:ext cx="5254570" cy="5112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ar-S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الرسم </a:t>
              </a:r>
            </a:p>
            <a:p>
              <a:endPara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endPara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163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6" y="3926402"/>
            <a:ext cx="4067033" cy="2585323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504966" y="1078172"/>
            <a:ext cx="6825427" cy="25853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سقطت مها من على أرجوحتها وهي تلعب فجرحت ساقها وأخذت تنزف دما 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5268035" y="3926402"/>
            <a:ext cx="6497107" cy="25853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س/لو كنت مكان والديً مها ما هو التصرف السليم في مثل هذا الموقف؟</a:t>
            </a: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41" y="1064524"/>
            <a:ext cx="3965901" cy="258532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4763069" y="26591"/>
            <a:ext cx="3240000" cy="93600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التهيئة</a:t>
            </a:r>
            <a:r>
              <a:rPr lang="ar-SA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42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204716" y="122830"/>
            <a:ext cx="11860353" cy="66055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" name="مجموعة 4"/>
          <p:cNvGrpSpPr/>
          <p:nvPr/>
        </p:nvGrpSpPr>
        <p:grpSpPr>
          <a:xfrm>
            <a:off x="553688" y="359883"/>
            <a:ext cx="11247108" cy="6247864"/>
            <a:chOff x="981177" y="306021"/>
            <a:chExt cx="10944208" cy="6247864"/>
          </a:xfrm>
        </p:grpSpPr>
        <p:sp>
          <p:nvSpPr>
            <p:cNvPr id="2" name="مستطيل 1"/>
            <p:cNvSpPr/>
            <p:nvPr/>
          </p:nvSpPr>
          <p:spPr>
            <a:xfrm>
              <a:off x="7726242" y="333317"/>
              <a:ext cx="2931236" cy="830997"/>
            </a:xfrm>
            <a:prstGeom prst="rect">
              <a:avLst/>
            </a:prstGeom>
            <a:gradFill flip="none" rotWithShape="1">
              <a:gsLst>
                <a:gs pos="0">
                  <a:srgbClr val="33CC33">
                    <a:tint val="66000"/>
                    <a:satMod val="160000"/>
                  </a:srgbClr>
                </a:gs>
                <a:gs pos="50000">
                  <a:srgbClr val="33CC33">
                    <a:tint val="44500"/>
                    <a:satMod val="160000"/>
                  </a:srgbClr>
                </a:gs>
                <a:gs pos="100000">
                  <a:srgbClr val="33CC33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38100">
              <a:solidFill>
                <a:schemeClr val="tx1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الطور النهائي </a:t>
              </a:r>
            </a:p>
          </p:txBody>
        </p:sp>
        <p:sp>
          <p:nvSpPr>
            <p:cNvPr id="3" name="مستطيل 2"/>
            <p:cNvSpPr/>
            <p:nvPr/>
          </p:nvSpPr>
          <p:spPr>
            <a:xfrm>
              <a:off x="981177" y="306021"/>
              <a:ext cx="5220000" cy="6247864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4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الوصف .</a:t>
              </a:r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</a:t>
              </a:r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endPara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  <a:p>
              <a:pPr algn="ctr"/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SA" sz="32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.............................................</a:t>
              </a:r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6670815" y="1428661"/>
              <a:ext cx="5254570" cy="5112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ar-SA" sz="4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الرسم </a:t>
              </a:r>
            </a:p>
            <a:p>
              <a:endPara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endPara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endParaRPr lang="ar-SA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915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900760" y="136477"/>
            <a:ext cx="10167582" cy="645539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/>
          <p:cNvSpPr/>
          <p:nvPr/>
        </p:nvSpPr>
        <p:spPr>
          <a:xfrm>
            <a:off x="1166565" y="399282"/>
            <a:ext cx="9635971" cy="830997"/>
          </a:xfrm>
          <a:prstGeom prst="rect">
            <a:avLst/>
          </a:prstGeom>
          <a:solidFill>
            <a:srgbClr val="889B4C"/>
          </a:solidFill>
          <a:ln w="3810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cap="none" spc="0" dirty="0">
                <a:ln w="0">
                  <a:solidFill>
                    <a:schemeClr val="tx1"/>
                  </a:solidFill>
                </a:ln>
                <a:solidFill>
                  <a:srgbClr val="FECB94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cs typeface="Akhbar MT" pitchFamily="2" charset="-78"/>
              </a:rPr>
              <a:t>قارني بين الانقسام في الخلية الحيوانية والنباتية</a:t>
            </a: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780388"/>
              </p:ext>
            </p:extLst>
          </p:nvPr>
        </p:nvGraphicFramePr>
        <p:xfrm>
          <a:off x="1103756" y="1806179"/>
          <a:ext cx="9787379" cy="43125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307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rtl="1"/>
                      <a:endParaRPr lang="ar-SA" sz="5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B94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4400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الخلية</a:t>
                      </a:r>
                      <a:r>
                        <a:rPr lang="ar-SA" sz="4400" baseline="0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 الحيوانية </a:t>
                      </a:r>
                      <a:endParaRPr lang="ar-SA" sz="4400" dirty="0">
                        <a:solidFill>
                          <a:schemeClr val="tx1"/>
                        </a:solidFill>
                        <a:cs typeface="Akhbar MT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B94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4400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الخلية النباتي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CB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rtl="1"/>
                      <a:r>
                        <a:rPr lang="ar-SA" sz="4400" b="1" dirty="0" err="1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المريكزات</a:t>
                      </a:r>
                      <a:r>
                        <a:rPr lang="ar-SA" sz="4400" b="1" baseline="0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 </a:t>
                      </a:r>
                      <a:endParaRPr lang="ar-SA" sz="4400" b="1" dirty="0">
                        <a:solidFill>
                          <a:schemeClr val="tx1"/>
                        </a:solidFill>
                        <a:cs typeface="Akhbar MT" pitchFamily="2" charset="-78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توجد </a:t>
                      </a:r>
                      <a:r>
                        <a:rPr lang="ar-SA" sz="4400" dirty="0" err="1">
                          <a:solidFill>
                            <a:schemeClr val="tx1"/>
                          </a:solidFill>
                        </a:rPr>
                        <a:t>مريكزات</a:t>
                      </a:r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لا توجد </a:t>
                      </a:r>
                      <a:r>
                        <a:rPr lang="ar-SA" sz="4400" dirty="0" err="1">
                          <a:solidFill>
                            <a:schemeClr val="tx1"/>
                          </a:solidFill>
                        </a:rPr>
                        <a:t>مريكزات</a:t>
                      </a:r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000">
                <a:tc>
                  <a:txBody>
                    <a:bodyPr/>
                    <a:lstStyle/>
                    <a:p>
                      <a:pPr rtl="1"/>
                      <a:r>
                        <a:rPr lang="ar-SA" sz="44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انقسام السيتوبلازم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تحدث تخصر في وسط الخلية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dirty="0">
                          <a:solidFill>
                            <a:schemeClr val="tx1"/>
                          </a:solidFill>
                        </a:rPr>
                        <a:t>تتكون الصفيحة الوسطى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1" t="7463"/>
          <a:stretch/>
        </p:blipFill>
        <p:spPr>
          <a:xfrm>
            <a:off x="11081981" y="1806179"/>
            <a:ext cx="1110019" cy="4772041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7463" r="50000"/>
          <a:stretch/>
        </p:blipFill>
        <p:spPr>
          <a:xfrm>
            <a:off x="0" y="1806179"/>
            <a:ext cx="887121" cy="478568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67DA445-E389-415F-8D5D-25637029D9F6}"/>
              </a:ext>
            </a:extLst>
          </p:cNvPr>
          <p:cNvSpPr/>
          <p:nvPr/>
        </p:nvSpPr>
        <p:spPr>
          <a:xfrm>
            <a:off x="4429760" y="2997200"/>
            <a:ext cx="3078480" cy="119888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295A3318-1789-4B7D-8B2B-9102722D0CE5}"/>
              </a:ext>
            </a:extLst>
          </p:cNvPr>
          <p:cNvSpPr/>
          <p:nvPr/>
        </p:nvSpPr>
        <p:spPr>
          <a:xfrm>
            <a:off x="1164716" y="2993319"/>
            <a:ext cx="3078480" cy="119888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A79C4314-CB6B-4454-8B7B-E4543A9E250F}"/>
              </a:ext>
            </a:extLst>
          </p:cNvPr>
          <p:cNvSpPr/>
          <p:nvPr/>
        </p:nvSpPr>
        <p:spPr>
          <a:xfrm>
            <a:off x="4424990" y="4429760"/>
            <a:ext cx="3078480" cy="119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B90EFDC-A894-4B96-852B-2932811EA200}"/>
              </a:ext>
            </a:extLst>
          </p:cNvPr>
          <p:cNvSpPr/>
          <p:nvPr/>
        </p:nvSpPr>
        <p:spPr>
          <a:xfrm>
            <a:off x="1180675" y="4446860"/>
            <a:ext cx="3078480" cy="1198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44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8693623" y="368492"/>
            <a:ext cx="328911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قارني بين </a:t>
            </a:r>
          </a:p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الطور التمهيدي والطور النهائي </a:t>
            </a:r>
          </a:p>
          <a:p>
            <a:pPr algn="ctr"/>
            <a:r>
              <a:rPr lang="ar-SA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وذلك بوضع علامة صح في العامود المناسب أمام كل عبارة في الجدول التالي  </a:t>
            </a:r>
          </a:p>
        </p:txBody>
      </p:sp>
      <p:graphicFrame>
        <p:nvGraphicFramePr>
          <p:cNvPr id="9" name="جدول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130997"/>
              </p:ext>
            </p:extLst>
          </p:nvPr>
        </p:nvGraphicFramePr>
        <p:xfrm>
          <a:off x="279719" y="368492"/>
          <a:ext cx="8136000" cy="53868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4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ctr" rtl="1"/>
                      <a:r>
                        <a:rPr lang="ar-SA" sz="5400" b="1" dirty="0">
                          <a:solidFill>
                            <a:schemeClr val="tx1"/>
                          </a:solidFill>
                        </a:rPr>
                        <a:t>العبارة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الطور التمهيدي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200" dirty="0">
                          <a:solidFill>
                            <a:schemeClr val="tx1"/>
                          </a:solidFill>
                        </a:rPr>
                        <a:t>الطور النهائي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9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rtl="1"/>
                      <a:r>
                        <a:rPr lang="ar-SA" sz="3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تختفي </a:t>
                      </a:r>
                      <a:r>
                        <a:rPr lang="ar-SA" sz="3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النويه</a:t>
                      </a:r>
                      <a:r>
                        <a:rPr lang="ar-SA" sz="3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.</a:t>
                      </a:r>
                      <a:endParaRPr lang="ar-SA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rtl="1"/>
                      <a:r>
                        <a:rPr lang="ar-SA" sz="3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تقل كثافة الكروموسومات</a:t>
                      </a:r>
                      <a:endParaRPr lang="ar-SA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rtl="1"/>
                      <a:r>
                        <a:rPr lang="ar-SA" sz="3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يتكون الغلاف النووي مرة </a:t>
                      </a:r>
                      <a:r>
                        <a:rPr lang="ar-SA" sz="3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آخرى</a:t>
                      </a:r>
                      <a:endParaRPr lang="ar-SA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rtl="1"/>
                      <a:r>
                        <a:rPr lang="ar-SA" sz="3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يتلاشى الغلاف النووي </a:t>
                      </a:r>
                      <a:endParaRPr lang="ar-SA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rtl="1"/>
                      <a:r>
                        <a:rPr lang="ar-SA" sz="3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تتكاثف الكروموسومات</a:t>
                      </a:r>
                      <a:endParaRPr lang="ar-SA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rtl="1"/>
                      <a:r>
                        <a:rPr lang="ar-SA" sz="3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تتكون الخيوط </a:t>
                      </a:r>
                      <a:r>
                        <a:rPr lang="ar-SA" sz="32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المغزلية</a:t>
                      </a:r>
                      <a:r>
                        <a:rPr lang="ar-SA" sz="3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بين الأقطاب</a:t>
                      </a:r>
                      <a:endParaRPr lang="ar-SA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200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" name="صورة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51" y="4790364"/>
            <a:ext cx="2552700" cy="188977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150125" y="74730"/>
            <a:ext cx="11832609" cy="6660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58068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5240741" y="218185"/>
            <a:ext cx="6680992" cy="6278642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dirty="0">
                <a:ln w="28575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البحث عن قرين </a:t>
            </a:r>
          </a:p>
          <a:p>
            <a:pPr algn="ctr"/>
            <a:r>
              <a:rPr lang="ar-SA" sz="6600" b="1" dirty="0">
                <a:ln w="19050">
                  <a:solidFill>
                    <a:srgbClr val="FFFF00"/>
                  </a:solidFill>
                </a:ln>
                <a:solidFill>
                  <a:srgbClr val="1659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لتبحث كل طالبة تحمل عبارة  عن الطالبة التي تحمل عنوان يتناسب والعبارة التي تحملها</a:t>
            </a:r>
          </a:p>
          <a:p>
            <a:pPr algn="ctr"/>
            <a:r>
              <a:rPr lang="ar-SA" sz="6600" b="1" dirty="0">
                <a:ln w="19050">
                  <a:solidFill>
                    <a:srgbClr val="FFFF00"/>
                  </a:solidFill>
                </a:ln>
                <a:solidFill>
                  <a:srgbClr val="1659C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وتصافحها  </a:t>
            </a:r>
            <a:endParaRPr lang="ar-SA" sz="6600" b="1" cap="none" spc="0" dirty="0">
              <a:ln w="19050">
                <a:solidFill>
                  <a:srgbClr val="FFFF00"/>
                </a:solidFill>
              </a:ln>
              <a:solidFill>
                <a:srgbClr val="1659C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02" y="218184"/>
            <a:ext cx="4683516" cy="618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71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8232000" y="411946"/>
            <a:ext cx="3960000" cy="2880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3" name="مربع نص 2"/>
          <p:cNvSpPr txBox="1"/>
          <p:nvPr/>
        </p:nvSpPr>
        <p:spPr>
          <a:xfrm>
            <a:off x="4102562" y="411946"/>
            <a:ext cx="3960000" cy="288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4" name="مربع نص 3"/>
          <p:cNvSpPr txBox="1"/>
          <p:nvPr/>
        </p:nvSpPr>
        <p:spPr>
          <a:xfrm>
            <a:off x="8232000" y="3561034"/>
            <a:ext cx="3960000" cy="2880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/>
          <p:cNvSpPr txBox="1"/>
          <p:nvPr/>
        </p:nvSpPr>
        <p:spPr>
          <a:xfrm>
            <a:off x="4078288" y="3561034"/>
            <a:ext cx="3960000" cy="2880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8412180" y="869170"/>
            <a:ext cx="23471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الطور</a:t>
            </a:r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التمهيدي</a:t>
            </a:r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4223827" y="869170"/>
            <a:ext cx="25234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الطور </a:t>
            </a:r>
          </a:p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الاستوائي 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8547762" y="4123871"/>
            <a:ext cx="16642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الطور </a:t>
            </a:r>
          </a:p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البيني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4315198" y="4072116"/>
            <a:ext cx="23407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الطور </a:t>
            </a:r>
          </a:p>
          <a:p>
            <a:pPr algn="ctr"/>
            <a:r>
              <a:rPr lang="ar-SA" sz="5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الانفصالي</a:t>
            </a:r>
          </a:p>
        </p:txBody>
      </p:sp>
      <p:grpSp>
        <p:nvGrpSpPr>
          <p:cNvPr id="14" name="مجموعة 13"/>
          <p:cNvGrpSpPr/>
          <p:nvPr/>
        </p:nvGrpSpPr>
        <p:grpSpPr>
          <a:xfrm>
            <a:off x="-26876" y="411946"/>
            <a:ext cx="3960000" cy="2880000"/>
            <a:chOff x="7872000" y="2997671"/>
            <a:chExt cx="4320000" cy="2520000"/>
          </a:xfrm>
        </p:grpSpPr>
        <p:sp>
          <p:nvSpPr>
            <p:cNvPr id="15" name="مربع نص 14"/>
            <p:cNvSpPr txBox="1"/>
            <p:nvPr/>
          </p:nvSpPr>
          <p:spPr>
            <a:xfrm>
              <a:off x="7872000" y="2997671"/>
              <a:ext cx="4320000" cy="2520000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6" name="مستطيل 15"/>
            <p:cNvSpPr/>
            <p:nvPr/>
          </p:nvSpPr>
          <p:spPr>
            <a:xfrm>
              <a:off x="8414696" y="3380508"/>
              <a:ext cx="1745991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1" cap="none" spc="0" dirty="0">
                  <a:ln w="0"/>
                  <a:solidFill>
                    <a:srgbClr val="FF000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الطور </a:t>
              </a:r>
            </a:p>
            <a:p>
              <a:pPr algn="ctr"/>
              <a:r>
                <a:rPr lang="ar-SA" sz="5400" b="1" cap="none" spc="0" dirty="0">
                  <a:ln w="0"/>
                  <a:solidFill>
                    <a:srgbClr val="FF000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النهائي</a:t>
              </a:r>
            </a:p>
          </p:txBody>
        </p:sp>
      </p:grpSp>
      <p:grpSp>
        <p:nvGrpSpPr>
          <p:cNvPr id="17" name="مجموعة 16"/>
          <p:cNvGrpSpPr/>
          <p:nvPr/>
        </p:nvGrpSpPr>
        <p:grpSpPr>
          <a:xfrm>
            <a:off x="-75424" y="3561034"/>
            <a:ext cx="3960000" cy="2880000"/>
            <a:chOff x="7872000" y="2997671"/>
            <a:chExt cx="4320000" cy="2520000"/>
          </a:xfrm>
        </p:grpSpPr>
        <p:sp>
          <p:nvSpPr>
            <p:cNvPr id="18" name="مربع نص 17"/>
            <p:cNvSpPr txBox="1"/>
            <p:nvPr/>
          </p:nvSpPr>
          <p:spPr>
            <a:xfrm>
              <a:off x="7872000" y="2997671"/>
              <a:ext cx="4320000" cy="2520000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9" name="مستطيل 18"/>
            <p:cNvSpPr/>
            <p:nvPr/>
          </p:nvSpPr>
          <p:spPr>
            <a:xfrm>
              <a:off x="8160201" y="3380508"/>
              <a:ext cx="2719013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1" cap="none" spc="0" dirty="0">
                  <a:ln w="0"/>
                  <a:solidFill>
                    <a:srgbClr val="FF000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انقسام </a:t>
              </a:r>
            </a:p>
            <a:p>
              <a:pPr algn="ctr"/>
              <a:r>
                <a:rPr lang="ar-SA" sz="5400" b="1" cap="none" spc="0" dirty="0">
                  <a:ln w="0"/>
                  <a:solidFill>
                    <a:srgbClr val="FF0000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السيتوبلازم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899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/>
          <p:cNvGrpSpPr/>
          <p:nvPr/>
        </p:nvGrpSpPr>
        <p:grpSpPr>
          <a:xfrm>
            <a:off x="0" y="0"/>
            <a:ext cx="3960000" cy="6858000"/>
            <a:chOff x="0" y="0"/>
            <a:chExt cx="3960000" cy="6858000"/>
          </a:xfrm>
        </p:grpSpPr>
        <p:sp>
          <p:nvSpPr>
            <p:cNvPr id="10" name="مربع نص 9"/>
            <p:cNvSpPr txBox="1"/>
            <p:nvPr/>
          </p:nvSpPr>
          <p:spPr>
            <a:xfrm>
              <a:off x="0" y="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7" name="مربع نص 16"/>
            <p:cNvSpPr txBox="1"/>
            <p:nvPr/>
          </p:nvSpPr>
          <p:spPr>
            <a:xfrm>
              <a:off x="0" y="234900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8" name="مربع نص 17"/>
            <p:cNvSpPr txBox="1"/>
            <p:nvPr/>
          </p:nvSpPr>
          <p:spPr>
            <a:xfrm>
              <a:off x="0" y="469800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grpSp>
        <p:nvGrpSpPr>
          <p:cNvPr id="20" name="مجموعة 19"/>
          <p:cNvGrpSpPr/>
          <p:nvPr/>
        </p:nvGrpSpPr>
        <p:grpSpPr>
          <a:xfrm>
            <a:off x="4116000" y="0"/>
            <a:ext cx="3960000" cy="6858000"/>
            <a:chOff x="0" y="0"/>
            <a:chExt cx="3960000" cy="6858000"/>
          </a:xfrm>
        </p:grpSpPr>
        <p:sp>
          <p:nvSpPr>
            <p:cNvPr id="21" name="مربع نص 20"/>
            <p:cNvSpPr txBox="1"/>
            <p:nvPr/>
          </p:nvSpPr>
          <p:spPr>
            <a:xfrm>
              <a:off x="0" y="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22" name="مربع نص 21"/>
            <p:cNvSpPr txBox="1"/>
            <p:nvPr/>
          </p:nvSpPr>
          <p:spPr>
            <a:xfrm>
              <a:off x="0" y="234900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23" name="مربع نص 22"/>
            <p:cNvSpPr txBox="1"/>
            <p:nvPr/>
          </p:nvSpPr>
          <p:spPr>
            <a:xfrm>
              <a:off x="0" y="469800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grpSp>
        <p:nvGrpSpPr>
          <p:cNvPr id="24" name="مجموعة 23"/>
          <p:cNvGrpSpPr/>
          <p:nvPr/>
        </p:nvGrpSpPr>
        <p:grpSpPr>
          <a:xfrm>
            <a:off x="8232000" y="0"/>
            <a:ext cx="3960000" cy="6858000"/>
            <a:chOff x="0" y="0"/>
            <a:chExt cx="3960000" cy="6858000"/>
          </a:xfrm>
        </p:grpSpPr>
        <p:sp>
          <p:nvSpPr>
            <p:cNvPr id="25" name="مربع نص 24"/>
            <p:cNvSpPr txBox="1"/>
            <p:nvPr/>
          </p:nvSpPr>
          <p:spPr>
            <a:xfrm>
              <a:off x="0" y="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26" name="مربع نص 25"/>
            <p:cNvSpPr txBox="1"/>
            <p:nvPr/>
          </p:nvSpPr>
          <p:spPr>
            <a:xfrm>
              <a:off x="0" y="234900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27" name="مربع نص 26"/>
            <p:cNvSpPr txBox="1"/>
            <p:nvPr/>
          </p:nvSpPr>
          <p:spPr>
            <a:xfrm>
              <a:off x="0" y="469800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sp>
        <p:nvSpPr>
          <p:cNvPr id="4" name="مستطيل 3"/>
          <p:cNvSpPr/>
          <p:nvPr/>
        </p:nvSpPr>
        <p:spPr>
          <a:xfrm>
            <a:off x="8475260" y="122820"/>
            <a:ext cx="3716740" cy="20036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ar-SA" sz="3600" dirty="0">
                <a:latin typeface="Calibri" panose="020F0502020204030204" pitchFamily="34" charset="0"/>
                <a:ea typeface="Calibri" panose="020F0502020204030204" pitchFamily="34" charset="0"/>
              </a:rPr>
              <a:t>تنمو الخلية وتقوم بعمليات الخلية الطبيعية  </a:t>
            </a:r>
            <a:endParaRPr lang="ar-SA" sz="3600" dirty="0"/>
          </a:p>
        </p:txBody>
      </p:sp>
      <p:sp>
        <p:nvSpPr>
          <p:cNvPr id="5" name="مستطيل 4"/>
          <p:cNvSpPr/>
          <p:nvPr/>
        </p:nvSpPr>
        <p:spPr>
          <a:xfrm>
            <a:off x="4828468" y="756834"/>
            <a:ext cx="27783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/>
              <a:t>يتضاعف الـ</a:t>
            </a:r>
            <a:r>
              <a:rPr lang="en-US" sz="3600" dirty="0"/>
              <a:t>DNA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70070" y="202836"/>
            <a:ext cx="30896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/>
              <a:t>يتلاشى الغلاف النووي وتختفي النوية.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8788782" y="2803007"/>
            <a:ext cx="30896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/>
              <a:t>تتكاثف الكروموسومات.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4336988" y="2803006"/>
            <a:ext cx="35180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/>
              <a:t>تتكون الخيوط </a:t>
            </a:r>
            <a:r>
              <a:rPr lang="ar-SA" sz="3600" dirty="0" err="1"/>
              <a:t>المغزلية</a:t>
            </a:r>
            <a:r>
              <a:rPr lang="ar-SA" sz="3600" dirty="0"/>
              <a:t> بين الأقطاب.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06620" y="2828835"/>
            <a:ext cx="33763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/>
              <a:t>ترتبط الكروموسومات مع الخيوط </a:t>
            </a:r>
            <a:r>
              <a:rPr lang="ar-SA" sz="3600" dirty="0" err="1"/>
              <a:t>المغزلية</a:t>
            </a:r>
            <a:r>
              <a:rPr lang="ar-SA" sz="3600" dirty="0"/>
              <a:t>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129047" y="4826675"/>
            <a:ext cx="4165906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/>
              <a:t>تستطف الكروموسومات على طول خط استواء الخلية </a:t>
            </a:r>
            <a:r>
              <a:rPr lang="ar-SA" sz="5400" dirty="0"/>
              <a:t>.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510802" y="5177835"/>
            <a:ext cx="341365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/>
              <a:t>تنكمش </a:t>
            </a:r>
            <a:r>
              <a:rPr lang="ar-SA" sz="3600" dirty="0" err="1"/>
              <a:t>الأنيبيبات</a:t>
            </a:r>
            <a:r>
              <a:rPr lang="ar-SA" sz="3600" dirty="0"/>
              <a:t> الدقيقة وتقصر.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73228" y="4870335"/>
            <a:ext cx="378677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/>
              <a:t>تسحب الكروموسومات الى قطبي الخلية المتقابلين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5812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/>
          <p:cNvGrpSpPr/>
          <p:nvPr/>
        </p:nvGrpSpPr>
        <p:grpSpPr>
          <a:xfrm>
            <a:off x="0" y="0"/>
            <a:ext cx="3960000" cy="4509000"/>
            <a:chOff x="0" y="0"/>
            <a:chExt cx="3960000" cy="4509000"/>
          </a:xfrm>
        </p:grpSpPr>
        <p:sp>
          <p:nvSpPr>
            <p:cNvPr id="10" name="مربع نص 9"/>
            <p:cNvSpPr txBox="1"/>
            <p:nvPr/>
          </p:nvSpPr>
          <p:spPr>
            <a:xfrm>
              <a:off x="0" y="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17" name="مربع نص 16"/>
            <p:cNvSpPr txBox="1"/>
            <p:nvPr/>
          </p:nvSpPr>
          <p:spPr>
            <a:xfrm>
              <a:off x="0" y="234900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grpSp>
        <p:nvGrpSpPr>
          <p:cNvPr id="20" name="مجموعة 19"/>
          <p:cNvGrpSpPr/>
          <p:nvPr/>
        </p:nvGrpSpPr>
        <p:grpSpPr>
          <a:xfrm>
            <a:off x="4116000" y="0"/>
            <a:ext cx="3960000" cy="4509000"/>
            <a:chOff x="0" y="0"/>
            <a:chExt cx="3960000" cy="4509000"/>
          </a:xfrm>
        </p:grpSpPr>
        <p:sp>
          <p:nvSpPr>
            <p:cNvPr id="21" name="مربع نص 20"/>
            <p:cNvSpPr txBox="1"/>
            <p:nvPr/>
          </p:nvSpPr>
          <p:spPr>
            <a:xfrm>
              <a:off x="0" y="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22" name="مربع نص 21"/>
            <p:cNvSpPr txBox="1"/>
            <p:nvPr/>
          </p:nvSpPr>
          <p:spPr>
            <a:xfrm>
              <a:off x="0" y="234900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grpSp>
        <p:nvGrpSpPr>
          <p:cNvPr id="24" name="مجموعة 23"/>
          <p:cNvGrpSpPr/>
          <p:nvPr/>
        </p:nvGrpSpPr>
        <p:grpSpPr>
          <a:xfrm>
            <a:off x="8199853" y="12457"/>
            <a:ext cx="3960000" cy="4509000"/>
            <a:chOff x="0" y="0"/>
            <a:chExt cx="3960000" cy="4509000"/>
          </a:xfrm>
        </p:grpSpPr>
        <p:sp>
          <p:nvSpPr>
            <p:cNvPr id="25" name="مربع نص 24"/>
            <p:cNvSpPr txBox="1"/>
            <p:nvPr/>
          </p:nvSpPr>
          <p:spPr>
            <a:xfrm>
              <a:off x="0" y="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  <p:sp>
          <p:nvSpPr>
            <p:cNvPr id="26" name="مربع نص 25"/>
            <p:cNvSpPr txBox="1"/>
            <p:nvPr/>
          </p:nvSpPr>
          <p:spPr>
            <a:xfrm>
              <a:off x="0" y="2349000"/>
              <a:ext cx="3960000" cy="2160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 rtlCol="1">
              <a:spAutoFit/>
            </a:bodyPr>
            <a:lstStyle/>
            <a:p>
              <a:endParaRPr lang="ar-SA" dirty="0"/>
            </a:p>
          </p:txBody>
        </p:sp>
      </p:grpSp>
      <p:sp>
        <p:nvSpPr>
          <p:cNvPr id="28" name="مستطيل 27"/>
          <p:cNvSpPr/>
          <p:nvPr/>
        </p:nvSpPr>
        <p:spPr>
          <a:xfrm>
            <a:off x="8862646" y="202837"/>
            <a:ext cx="303822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/>
              <a:t>تصل الكروموسومات إلى قطبي الخلية</a:t>
            </a:r>
            <a:endParaRPr lang="ar-SA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4913882" y="454007"/>
            <a:ext cx="300279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/>
              <a:t>يتكون الغلاف النووي مرة أخرى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207720" y="731005"/>
            <a:ext cx="35445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/>
              <a:t>تظهر النوية مره اخرى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8382522" y="2803007"/>
            <a:ext cx="396547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/>
              <a:t>تقل كثافة </a:t>
            </a:r>
          </a:p>
          <a:p>
            <a:pPr algn="ctr"/>
            <a:r>
              <a:rPr lang="ar-SA" sz="3600" dirty="0"/>
              <a:t>الكروموسومات 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4161853" y="2526008"/>
            <a:ext cx="399214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600" dirty="0"/>
              <a:t>تبني الخلايا </a:t>
            </a:r>
            <a:r>
              <a:rPr lang="ar-SA" sz="3600" dirty="0" err="1"/>
              <a:t>النباتيه</a:t>
            </a:r>
            <a:r>
              <a:rPr lang="ar-SA" sz="3600" dirty="0"/>
              <a:t> صفيحة خلوية تقسم الخلية إلى خليتين جديدتين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مستطيل 33"/>
          <p:cNvSpPr/>
          <p:nvPr/>
        </p:nvSpPr>
        <p:spPr>
          <a:xfrm>
            <a:off x="103860" y="2459354"/>
            <a:ext cx="375228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3200" dirty="0"/>
              <a:t>في الخلية الحيوانية يبدأ انقسام السيتوبلازم بتخصر في النهاية يقسم الخلية إلى خليتين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695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146" y="1367609"/>
            <a:ext cx="2493950" cy="2505084"/>
          </a:xfrm>
          <a:prstGeom prst="rect">
            <a:avLst/>
          </a:prstGeom>
        </p:spPr>
      </p:pic>
      <p:pic>
        <p:nvPicPr>
          <p:cNvPr id="1040" name="Picture 16" descr="نتيجة بحث الصور عن ‪a sheet clip art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913" y="606271"/>
            <a:ext cx="4818893" cy="471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6496334" y="606272"/>
            <a:ext cx="5214043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قومي مع زميلاتكـِ في المجموعة بتصميم نموذج مبسط لأحدى مراحل الانقسام المتساوي مستخدمة الأدوات المتوفرة لديك  </a:t>
            </a:r>
          </a:p>
        </p:txBody>
      </p:sp>
      <p:sp>
        <p:nvSpPr>
          <p:cNvPr id="3" name="AutoShape 10" descr="نتيجة بحث الصور عن ‪Glue‬‏"/>
          <p:cNvSpPr>
            <a:spLocks noChangeAspect="1" noChangeArrowheads="1"/>
          </p:cNvSpPr>
          <p:nvPr/>
        </p:nvSpPr>
        <p:spPr bwMode="auto">
          <a:xfrm>
            <a:off x="3772232" y="12339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49268">
            <a:off x="4154174" y="3814715"/>
            <a:ext cx="2215264" cy="2361145"/>
          </a:xfrm>
          <a:prstGeom prst="rect">
            <a:avLst/>
          </a:prstGeom>
        </p:spPr>
      </p:pic>
      <p:sp>
        <p:nvSpPr>
          <p:cNvPr id="5" name="AutoShape 12" descr="نتيجة بحث الصور عن ‪pair of scissors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157" y="3872693"/>
            <a:ext cx="2047875" cy="2228850"/>
          </a:xfrm>
          <a:prstGeom prst="rect">
            <a:avLst/>
          </a:prstGeom>
        </p:spPr>
      </p:pic>
      <p:sp>
        <p:nvSpPr>
          <p:cNvPr id="7" name="AutoShape 14" descr="نتيجة بحث الصور عن ‪Wool yarns clipart‬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27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7760" y="272405"/>
            <a:ext cx="8258443" cy="25853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أسرعا والدا مها بأخذها للمستشفى لتضميد جرحها حتى لا تفقد الكثير من دمها 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327" y="272405"/>
            <a:ext cx="3289111" cy="2585323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2643591" y="3501065"/>
            <a:ext cx="9181585" cy="25853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المستشفى أخبر الطبيب والديً مها بأن مها قد </a:t>
            </a:r>
            <a:r>
              <a:rPr lang="ar-SA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إصيبت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بكسر في ساقها ويلزمها وضع جبيرة في ساقها حتى تشفى  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3" y="3009745"/>
            <a:ext cx="2623224" cy="317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4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595493" y="212268"/>
            <a:ext cx="6405567" cy="25853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شعرت والدة مها بالحزن الشديد على أبنتها فبدأت تبكي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3291521" y="3179929"/>
            <a:ext cx="8410825" cy="3416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لو كنت مكان الطبيبة المعالجة كيف ستهدئين من </a:t>
            </a:r>
            <a:r>
              <a:rPr lang="ar-SA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روع  والدة مها وتفسرين </a:t>
            </a:r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إمكانية شفاء كسر عظم مها وتعويض ما فقدته من دمها والتأم جرحها 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8"/>
          <a:stretch/>
        </p:blipFill>
        <p:spPr>
          <a:xfrm>
            <a:off x="7178112" y="1205037"/>
            <a:ext cx="3821373" cy="1742879"/>
          </a:xfrm>
          <a:prstGeom prst="rect">
            <a:avLst/>
          </a:prstGeom>
        </p:spPr>
      </p:pic>
      <p:sp>
        <p:nvSpPr>
          <p:cNvPr id="12" name="وسيلة شرح على شكل سحابة 11"/>
          <p:cNvSpPr/>
          <p:nvPr/>
        </p:nvSpPr>
        <p:spPr>
          <a:xfrm>
            <a:off x="9470937" y="0"/>
            <a:ext cx="2231409" cy="1693087"/>
          </a:xfrm>
          <a:prstGeom prst="cloudCallout">
            <a:avLst>
              <a:gd name="adj1" fmla="val -44686"/>
              <a:gd name="adj2" fmla="val 7050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4" y="3179929"/>
            <a:ext cx="2696028" cy="3416320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139696" y="4888089"/>
            <a:ext cx="31518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عصف ذهني </a:t>
            </a:r>
          </a:p>
        </p:txBody>
      </p:sp>
    </p:spTree>
    <p:extLst>
      <p:ext uri="{BB962C8B-B14F-4D97-AF65-F5344CB8AC3E}">
        <p14:creationId xmlns:p14="http://schemas.microsoft.com/office/powerpoint/2010/main" val="35449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302758" y="4158432"/>
            <a:ext cx="7801362" cy="25853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س/هل يمكنك طالبتي العزيزة من خلال القصة السابقة استنتاج فائدة الانقسام المتساوي للخلايا؟!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282468"/>
            <a:ext cx="1626494" cy="341632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338452" y="434868"/>
            <a:ext cx="9750581" cy="3416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بلا شك أن الطبيبة ستخبرها أن الخلايا التي فقدتها مها سواء كانت في الدم أو العظم أو الجلد سوف يعوضها الجسم بخلايا جديدة عن طريق الانقسام المتساوي للخلايا 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586852" y="4573930"/>
            <a:ext cx="239539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مهارة الاستنتاج</a:t>
            </a:r>
          </a:p>
        </p:txBody>
      </p:sp>
    </p:spTree>
    <p:extLst>
      <p:ext uri="{BB962C8B-B14F-4D97-AF65-F5344CB8AC3E}">
        <p14:creationId xmlns:p14="http://schemas.microsoft.com/office/powerpoint/2010/main" val="425021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8" y="1992573"/>
            <a:ext cx="11204812" cy="3835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ستطيل 4"/>
          <p:cNvSpPr/>
          <p:nvPr/>
        </p:nvSpPr>
        <p:spPr>
          <a:xfrm>
            <a:off x="1606367" y="368491"/>
            <a:ext cx="865172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13800" b="1" cap="none" spc="0" dirty="0">
                <a:ln w="0"/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DecoType Naskh Variants" panose="02010400000000000000" pitchFamily="2" charset="-78"/>
              </a:rPr>
              <a:t>الانقسام المتساوي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870688" y="5655944"/>
            <a:ext cx="63914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DecoType Naskh Variants" panose="02010400000000000000" pitchFamily="2" charset="-78"/>
              </a:rPr>
              <a:t>إعداد وتنفيذ المعلمة : ريحانة العامر </a:t>
            </a:r>
            <a:endParaRPr lang="ar-SA" sz="5400" b="0" cap="none" spc="0" dirty="0">
              <a:ln w="0"/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8211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 rot="5400000">
            <a:off x="8140891" y="2859545"/>
            <a:ext cx="5527340" cy="1200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none" spc="0" dirty="0">
                <a:ln w="381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الفكرة العامة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245306" y="1566883"/>
            <a:ext cx="6018840" cy="378565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cap="none" spc="0" dirty="0">
                <a:ln w="13462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تدخل الخلية في دورة حياة تشمل الطور البيني والانقسام المتساوي وانقسام السيتوبلازم </a:t>
            </a:r>
          </a:p>
        </p:txBody>
      </p:sp>
    </p:spTree>
    <p:extLst>
      <p:ext uri="{BB962C8B-B14F-4D97-AF65-F5344CB8AC3E}">
        <p14:creationId xmlns:p14="http://schemas.microsoft.com/office/powerpoint/2010/main" val="177730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 rot="5400000">
            <a:off x="8140891" y="2859545"/>
            <a:ext cx="5527340" cy="1200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cap="none" spc="0" dirty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007CC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الفكرة الرئيسة 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043451" y="1105218"/>
            <a:ext cx="6741994" cy="470898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000" b="1" dirty="0">
                <a:ln w="13462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تتكاثر الخلايا الجسمية في المخلوقات الحية الحقيقة النوى بواسطة الانقسام المتساوي وعملية انقسام السيتوبلازم </a:t>
            </a:r>
          </a:p>
        </p:txBody>
      </p:sp>
    </p:spTree>
    <p:extLst>
      <p:ext uri="{BB962C8B-B14F-4D97-AF65-F5344CB8AC3E}">
        <p14:creationId xmlns:p14="http://schemas.microsoft.com/office/powerpoint/2010/main" val="33507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09" y="1618933"/>
            <a:ext cx="3718885" cy="5089161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97" y="1618933"/>
            <a:ext cx="3718885" cy="508916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5" y="1618934"/>
            <a:ext cx="3718885" cy="508916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4799273" y="695603"/>
            <a:ext cx="3020379" cy="90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ماذا أود أن أتعلم 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9061330" y="695603"/>
            <a:ext cx="2343911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ماذا أعلم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814536" y="695603"/>
            <a:ext cx="2743059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ماذا تعلمت </a:t>
            </a:r>
          </a:p>
        </p:txBody>
      </p:sp>
    </p:spTree>
    <p:extLst>
      <p:ext uri="{BB962C8B-B14F-4D97-AF65-F5344CB8AC3E}">
        <p14:creationId xmlns:p14="http://schemas.microsoft.com/office/powerpoint/2010/main" val="93651924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</Words>
  <Application>Microsoft Office PowerPoint</Application>
  <PresentationFormat>شاشة عريضة</PresentationFormat>
  <Paragraphs>162</Paragraphs>
  <Slides>27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زهراء</dc:creator>
  <cp:lastModifiedBy> </cp:lastModifiedBy>
  <cp:revision>104</cp:revision>
  <cp:lastPrinted>2017-10-16T21:20:20Z</cp:lastPrinted>
  <dcterms:created xsi:type="dcterms:W3CDTF">2015-10-18T19:02:20Z</dcterms:created>
  <dcterms:modified xsi:type="dcterms:W3CDTF">2019-02-18T06:36:59Z</dcterms:modified>
</cp:coreProperties>
</file>